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8" r:id="rId4"/>
    <p:sldId id="279" r:id="rId5"/>
    <p:sldId id="280" r:id="rId6"/>
    <p:sldId id="296" r:id="rId7"/>
    <p:sldId id="297" r:id="rId8"/>
    <p:sldId id="281" r:id="rId9"/>
    <p:sldId id="282" r:id="rId10"/>
    <p:sldId id="283" r:id="rId11"/>
    <p:sldId id="284" r:id="rId12"/>
    <p:sldId id="285" r:id="rId13"/>
    <p:sldId id="286" r:id="rId14"/>
    <p:sldId id="308" r:id="rId15"/>
    <p:sldId id="258" r:id="rId16"/>
    <p:sldId id="309" r:id="rId17"/>
    <p:sldId id="28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14.09.2020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2020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mipt.ru/book/266081/" TargetMode="External"/><Relationship Id="rId2" Type="http://schemas.openxmlformats.org/officeDocument/2006/relationships/hyperlink" Target="http://lib.mipt.ru/book/267604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0.png"/><Relationship Id="rId5" Type="http://schemas.openxmlformats.org/officeDocument/2006/relationships/image" Target="../media/image5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ISA and </a:t>
            </a:r>
            <a:r>
              <a:rPr lang="en-US" sz="3600" dirty="0" err="1"/>
              <a:t>uArch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14 September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5"/>
            <a:ext cx="10515600" cy="4609322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/>
              <a:t>Historically numbers are being written from the right to the left (the most significant digit is on the left):</a:t>
            </a:r>
          </a:p>
          <a:p>
            <a:endParaRPr lang="en-US" dirty="0"/>
          </a:p>
          <a:p>
            <a:endParaRPr lang="en-US" sz="600" dirty="0"/>
          </a:p>
          <a:p>
            <a:pPr marL="528638" lvl="1" indent="-342900"/>
            <a:r>
              <a:rPr lang="en-US" dirty="0"/>
              <a:t>However, we enumerate elements in an array (and most other things) from the left to the right:</a:t>
            </a:r>
          </a:p>
          <a:p>
            <a:pPr marL="342900" indent="-342900"/>
            <a:endParaRPr lang="en-US" dirty="0"/>
          </a:p>
          <a:p>
            <a:pPr lvl="1" indent="0">
              <a:buNone/>
            </a:pPr>
            <a:endParaRPr lang="en-US" sz="2800" dirty="0"/>
          </a:p>
          <a:p>
            <a:pPr lvl="1" indent="0">
              <a:buNone/>
            </a:pPr>
            <a:endParaRPr lang="en-US" sz="500" dirty="0"/>
          </a:p>
          <a:p>
            <a:pPr marL="528638" lvl="1" indent="-342900"/>
            <a:endParaRPr lang="en-US" dirty="0">
              <a:solidFill>
                <a:schemeClr val="accent1"/>
              </a:solidFill>
            </a:endParaRPr>
          </a:p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question: </a:t>
            </a:r>
            <a:r>
              <a:rPr lang="en-US" dirty="0"/>
              <a:t>if we put a value of two bytes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at the beginning of the array where the most significant byte will be? In element  0 or element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1118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935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2612390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41078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69766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227254" y="4572722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54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041766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5679" y="4261523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1547" y="3889071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0235" y="3889071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18923" y="3889071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2092" y="3889072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776492" y="3889072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817388" y="3889072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blipFill rotWithShape="0">
                <a:blip r:embed="rId10"/>
                <a:stretch>
                  <a:fillRect l="-994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blipFill rotWithShape="0">
                <a:blip r:embed="rId11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9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429"/>
            <a:ext cx="10515600" cy="4128707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answer:  </a:t>
            </a:r>
            <a:r>
              <a:rPr lang="en-US" dirty="0"/>
              <a:t>it depends on the </a:t>
            </a:r>
            <a:r>
              <a:rPr lang="en-US" i="1" dirty="0"/>
              <a:t>endianness </a:t>
            </a:r>
            <a:r>
              <a:rPr lang="en-US" dirty="0"/>
              <a:t>of the ISA</a:t>
            </a:r>
          </a:p>
          <a:p>
            <a:pPr marL="757238" lvl="2" indent="-342900"/>
            <a:endParaRPr lang="en-US" dirty="0"/>
          </a:p>
          <a:p>
            <a:endParaRPr lang="en-US" dirty="0"/>
          </a:p>
          <a:p>
            <a:endParaRPr lang="en-US" sz="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731275" y="2321206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3814722"/>
            <a:ext cx="220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Big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02878" y="3826425"/>
            <a:ext cx="19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5237638" y="2685632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6240692" y="2685632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6748659" y="2685632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7725701" y="2685632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0001 | 0000 0000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 0000 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4370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7302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081281" y="3489977"/>
            <a:ext cx="3543722" cy="1324853"/>
            <a:chOff x="457199" y="3591572"/>
            <a:chExt cx="3543722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2263358" y="4317755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382813" y="4314883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92775" y="4701256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4090799" y="4701256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089992" y="4699692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987260" y="4699692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622166" y="3488783"/>
            <a:ext cx="3543722" cy="1324853"/>
            <a:chOff x="457199" y="3591572"/>
            <a:chExt cx="3543722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6804243" y="4316561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923698" y="4313689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8631684" y="4700062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6630877" y="4698498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7751440" y="4700062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7520525" y="4698498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1007706" y="5524375"/>
            <a:ext cx="9226485" cy="75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Most of the modern ISAs are little-endian: x86, RISC-V (has BE/Bi)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9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1"/>
                    </a:solidFill>
                  </a:rPr>
                  <a:t>Registers</a:t>
                </a:r>
                <a:r>
                  <a:rPr lang="en-US" sz="3200" dirty="0"/>
                  <a:t> are fast, but small </a:t>
                </a:r>
                <a:r>
                  <a:rPr lang="en-US" sz="3200" dirty="0">
                    <a:solidFill>
                      <a:schemeClr val="bg2">
                        <a:lumMod val="75000"/>
                      </a:schemeClr>
                    </a:solidFill>
                  </a:rPr>
                  <a:t>(vs. memory) </a:t>
                </a:r>
                <a:r>
                  <a:rPr lang="en-US" sz="3200" dirty="0"/>
                  <a:t>data cells</a:t>
                </a:r>
              </a:p>
              <a:p>
                <a:pPr marL="757238" lvl="2" indent="-342900"/>
                <a:r>
                  <a:rPr lang="en-US" sz="2400" dirty="0"/>
                  <a:t>A great amount of registers are included into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(fully controlled by a programmer)</a:t>
                </a:r>
                <a:r>
                  <a:rPr lang="en-US" sz="2400" dirty="0"/>
                  <a:t>:</a:t>
                </a:r>
              </a:p>
              <a:p>
                <a:pPr marL="1104900" lvl="4" indent="-342900"/>
                <a:r>
                  <a:rPr lang="en-US" sz="2000" dirty="0"/>
                  <a:t>Program counter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PC</a:t>
                </a:r>
                <a:r>
                  <a:rPr lang="en-US" sz="2000" dirty="0"/>
                  <a:t>) stores the address of the currently executed instruction</a:t>
                </a:r>
              </a:p>
              <a:p>
                <a:pPr marL="1104900" lvl="4" indent="-342900"/>
                <a:r>
                  <a:rPr lang="en-US" sz="2000" dirty="0"/>
                  <a:t>General Purpose Registers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GPR</a:t>
                </a:r>
                <a:r>
                  <a:rPr lang="en-US" sz="2000" dirty="0"/>
                  <a:t>) is used to store intermediate calculations.</a:t>
                </a:r>
              </a:p>
              <a:p>
                <a:pPr marL="1104900" lvl="4" indent="-342900"/>
                <a:r>
                  <a:rPr lang="en-US" sz="2000" dirty="0"/>
                  <a:t>There are many examples of other registers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(Flags, Control Registers, etc.)</a:t>
                </a:r>
              </a:p>
              <a:p>
                <a:pPr marL="757238" lvl="2" indent="-342900"/>
                <a:r>
                  <a:rPr lang="en-US" sz="2400" dirty="0"/>
                  <a:t>The GPR can be thought as an array of elements indexed by numbers of registers encoded in instructions.</a:t>
                </a:r>
              </a:p>
              <a:p>
                <a:pPr marL="757238" lvl="2" indent="-342900"/>
                <a:r>
                  <a:rPr lang="en-US" sz="2400" dirty="0"/>
                  <a:t>In general, the 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, where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</a:t>
                </a:r>
                <a:r>
                  <a:rPr lang="en-US" sz="2400" dirty="0"/>
                  <a:t> is the maximal number of bits that can be encoded in a instruction as a register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3097" b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2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RISC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1112500" cy="4575175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b="1" dirty="0"/>
              <a:t>Move: </a:t>
            </a:r>
            <a:r>
              <a:rPr lang="en-US" sz="2400" dirty="0"/>
              <a:t>set a register to constant value or value of other register</a:t>
            </a:r>
          </a:p>
          <a:p>
            <a:pPr marL="342900" indent="-342900"/>
            <a:r>
              <a:rPr lang="en-US" sz="2400" b="1" dirty="0"/>
              <a:t>Load:</a:t>
            </a:r>
            <a:r>
              <a:rPr lang="en-US" sz="2400" dirty="0"/>
              <a:t> move a value from memory/IO to register</a:t>
            </a:r>
          </a:p>
          <a:p>
            <a:pPr marL="342900" indent="-342900"/>
            <a:r>
              <a:rPr lang="en-US" sz="2400" b="1" dirty="0"/>
              <a:t>Store:</a:t>
            </a:r>
            <a:r>
              <a:rPr lang="en-US" sz="2400" dirty="0"/>
              <a:t> move a value from register to memory/IO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2400" b="1" dirty="0"/>
              <a:t>Arithmetic: </a:t>
            </a:r>
            <a:r>
              <a:rPr lang="en-US" sz="2400" dirty="0"/>
              <a:t>addition, subtraction, multiplication, division</a:t>
            </a:r>
          </a:p>
          <a:p>
            <a:pPr marL="342900" indent="-342900"/>
            <a:r>
              <a:rPr lang="en-US" sz="2400" b="1" dirty="0"/>
              <a:t>Logic:</a:t>
            </a:r>
            <a:r>
              <a:rPr lang="en-US" sz="2400" dirty="0"/>
              <a:t> conjunction, disjunction, negation, exclusive disjunction</a:t>
            </a:r>
          </a:p>
          <a:p>
            <a:pPr marL="342900" indent="-342900"/>
            <a:r>
              <a:rPr lang="en-US" sz="2400" b="1" dirty="0"/>
              <a:t>Comparison: </a:t>
            </a:r>
            <a:r>
              <a:rPr lang="en-US" sz="2400" dirty="0"/>
              <a:t>equal, not equal, less, greater, less than etc.</a:t>
            </a:r>
          </a:p>
          <a:p>
            <a:pPr marL="342900" indent="-342900"/>
            <a:r>
              <a:rPr lang="en-US" sz="2400" b="1" dirty="0"/>
              <a:t>Direct unconditional branch: </a:t>
            </a:r>
            <a:r>
              <a:rPr lang="en-US" sz="2400" dirty="0"/>
              <a:t>jump directly to some code</a:t>
            </a:r>
          </a:p>
          <a:p>
            <a:pPr marL="342900" indent="-342900"/>
            <a:r>
              <a:rPr lang="en-US" sz="2400" b="1" dirty="0"/>
              <a:t>Direct conditional branch: </a:t>
            </a:r>
            <a:r>
              <a:rPr lang="en-US" sz="2400" dirty="0"/>
              <a:t>jump to some code conditionally (if/then)</a:t>
            </a:r>
          </a:p>
          <a:p>
            <a:pPr marL="342900" indent="-342900"/>
            <a:r>
              <a:rPr lang="en-US" sz="2400" b="1" dirty="0"/>
              <a:t>Indirect branch: </a:t>
            </a:r>
            <a:r>
              <a:rPr lang="en-US" sz="2400" dirty="0"/>
              <a:t>read address from register and jump to it (switch/case, returns)</a:t>
            </a:r>
          </a:p>
          <a:p>
            <a:pPr marL="342900" indent="-342900"/>
            <a:r>
              <a:rPr lang="en-US" sz="2400" b="1" dirty="0"/>
              <a:t>System calls: </a:t>
            </a:r>
            <a:r>
              <a:rPr lang="en-US" sz="2400" dirty="0"/>
              <a:t>call for resource managements by OS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Formats: bit width, endianness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 — ‘rules’ to change registers and memory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system calls, and traps.</a:t>
            </a:r>
          </a:p>
          <a:p>
            <a:pPr marL="300038" lvl="1" indent="-342900">
              <a:lnSpc>
                <a:spcPct val="125000"/>
              </a:lnSpc>
            </a:pPr>
            <a:r>
              <a:rPr lang="en-US" dirty="0"/>
              <a:t>But what does 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/>
              <a:t> define?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We’ll discuss it as soon as we look to the lower CS levels — gates, circuits, physics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marL="574675" indent="-342900"/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(MIT/UCB), </a:t>
            </a:r>
            <a:r>
              <a:rPr lang="en-US" dirty="0">
                <a:hlinkClick r:id="rId3"/>
              </a:rPr>
              <a:t>CS152-L1</a:t>
            </a:r>
            <a:endParaRPr lang="en-US" dirty="0"/>
          </a:p>
          <a:p>
            <a:pPr marL="574675" indent="-342900"/>
            <a:r>
              <a:rPr lang="en-US" dirty="0">
                <a:hlinkClick r:id="rId4"/>
              </a:rPr>
              <a:t>David M. </a:t>
            </a:r>
            <a:r>
              <a:rPr lang="en-US" dirty="0" err="1">
                <a:hlinkClick r:id="rId4"/>
              </a:rPr>
              <a:t>Koppelman</a:t>
            </a:r>
            <a:r>
              <a:rPr lang="en-US" dirty="0"/>
              <a:t> (LSU), </a:t>
            </a:r>
            <a:r>
              <a:rPr lang="en-US" dirty="0">
                <a:hlinkClick r:id="rId5"/>
              </a:rPr>
              <a:t>EE4720-L1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1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Computer Organization and Design: The Hardware/Software Interface, Patterson D.A., Hennessy J.L., 3rd Edition</a:t>
            </a:r>
            <a:r>
              <a:rPr lang="en-US" i="1" dirty="0"/>
              <a:t> (</a:t>
            </a:r>
            <a:r>
              <a:rPr lang="en-US" i="1" dirty="0" err="1"/>
              <a:t>Eng</a:t>
            </a:r>
            <a:r>
              <a:rPr lang="en-US" i="1" dirty="0"/>
              <a:t>)</a:t>
            </a:r>
            <a:r>
              <a:rPr lang="en-US" dirty="0"/>
              <a:t> — the main book for this course. It contains all that you need to know about the computer architecture and MIPS ISA.</a:t>
            </a:r>
          </a:p>
          <a:p>
            <a:r>
              <a:rPr lang="en-US" i="1" dirty="0">
                <a:hlinkClick r:id="rId3"/>
              </a:rPr>
              <a:t>Computer Architecture: A Quantitative Approach, Hennessy J.L., Patterson D.A., 4th Edition</a:t>
            </a:r>
            <a:r>
              <a:rPr lang="en-US" dirty="0"/>
              <a:t> — the classic book about state-of-the-art high-performance computing microarchitectures.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4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3892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Layers of Abstraction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853824" y="142875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3824" y="197554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53824" y="252232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53824" y="3069114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53824" y="416268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3824" y="470947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824" y="525625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53824" y="580304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5608516" y="4162687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5635408" y="1451680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4352" y="4932362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2455" y="2205457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53824" y="1432466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53824" y="4160367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Gates/Register-Transfer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1410" y="3622970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608517" y="3877832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 bwMode="auto">
          <a:xfrm>
            <a:off x="7242152" y="1429355"/>
            <a:ext cx="296149" cy="320225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9923" y="2605598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(CS)</a:t>
            </a:r>
          </a:p>
        </p:txBody>
      </p:sp>
      <p:sp>
        <p:nvSpPr>
          <p:cNvPr id="37" name="Right Brace 36"/>
          <p:cNvSpPr/>
          <p:nvPr/>
        </p:nvSpPr>
        <p:spPr bwMode="auto">
          <a:xfrm>
            <a:off x="7240854" y="4708742"/>
            <a:ext cx="321860" cy="1617435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52471" y="5025016"/>
            <a:ext cx="16479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/>
      <p:bldP spid="26" grpId="0"/>
      <p:bldP spid="32" grpId="0" animBg="1"/>
      <p:bldP spid="33" grpId="0"/>
      <p:bldP spid="34" grpId="0" animBg="1"/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Instruction Set Architecture (ISA)</a:t>
            </a:r>
            <a:r>
              <a:rPr lang="en-US" dirty="0"/>
              <a:t> is a precise definition of:</a:t>
            </a:r>
          </a:p>
          <a:p>
            <a:pPr marL="800100" lvl="1" indent="-342900"/>
            <a:r>
              <a:rPr lang="en-US" dirty="0"/>
              <a:t>computer instructions and features</a:t>
            </a:r>
          </a:p>
          <a:p>
            <a:pPr marL="800100" lvl="1" indent="-342900"/>
            <a:r>
              <a:rPr lang="en-US" dirty="0"/>
              <a:t>mechanisms like procedures, interrupt/exception handler, etc. </a:t>
            </a:r>
          </a:p>
          <a:p>
            <a:pPr marL="800100" lvl="1" indent="-342900"/>
            <a:r>
              <a:rPr lang="en-US" dirty="0"/>
              <a:t>some structures</a:t>
            </a:r>
          </a:p>
          <a:p>
            <a:pPr marL="342900" indent="-342900"/>
            <a:r>
              <a:rPr lang="en-US" dirty="0"/>
              <a:t>An agreement between a programmer and an engineer:</a:t>
            </a:r>
          </a:p>
          <a:p>
            <a:pPr marL="757238" lvl="2" indent="-342900"/>
            <a:r>
              <a:rPr lang="en-US" sz="2400" dirty="0"/>
              <a:t>It’s all programmer needs to program machine</a:t>
            </a:r>
          </a:p>
          <a:p>
            <a:pPr marL="757238" lvl="2" indent="-342900"/>
            <a:r>
              <a:rPr lang="en-US" sz="2400" dirty="0"/>
              <a:t>It’s all hardware designer needs to design machine</a:t>
            </a:r>
          </a:p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is Hardware implementation of ISA</a:t>
            </a:r>
          </a:p>
          <a:p>
            <a:pPr marL="800100" lvl="1" indent="-342900"/>
            <a:r>
              <a:rPr lang="en-US" dirty="0"/>
              <a:t>Organization and features of Hardware that support everything in ISA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dirty="0"/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and 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Implementation-Dependent 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features.)</a:t>
            </a:r>
          </a:p>
          <a:p>
            <a:pPr marL="342900" indent="-342900">
              <a:lnSpc>
                <a:spcPct val="125000"/>
              </a:lnSpc>
            </a:pPr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uArch</a:t>
            </a:r>
            <a:r>
              <a:rPr lang="en-US" dirty="0"/>
              <a:t> defines </a:t>
            </a:r>
            <a:r>
              <a:rPr lang="en-US" dirty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Memory hierarchy organization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Out-of-order executions … and many others.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35807" y="3272916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programmer-visible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007" y="2672281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they change the state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349135" y="3041613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 ISA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(reduced instruction set computer)</a:t>
            </a:r>
            <a:r>
              <a:rPr lang="en-US" sz="2000" dirty="0"/>
              <a:t>.</a:t>
            </a:r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IPC is higher.</a:t>
            </a: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 (1986)</a:t>
            </a:r>
          </a:p>
          <a:p>
            <a:pPr marL="757238" lvl="2" indent="-342900"/>
            <a:r>
              <a:rPr lang="en-US" sz="1600" dirty="0"/>
              <a:t>Later: R3000A (PlayStation), VR4300 (Nintendo</a:t>
            </a:r>
            <a:r>
              <a:rPr lang="en-US" sz="1600" baseline="30000" dirty="0"/>
              <a:t>64</a:t>
            </a:r>
            <a:r>
              <a:rPr lang="en-US" sz="1600" dirty="0"/>
              <a:t>), R4000 (PSP), R5900 (PlayStation 2)</a:t>
            </a:r>
          </a:p>
          <a:p>
            <a:pPr marL="757238" lvl="2" indent="-342900"/>
            <a:r>
              <a:rPr lang="en-US" sz="1600" dirty="0"/>
              <a:t>Currently it is widely used in high-performance embedded systems, like </a:t>
            </a:r>
            <a:r>
              <a:rPr lang="en-US" sz="1600" dirty="0" err="1"/>
              <a:t>MobileEye</a:t>
            </a:r>
            <a:r>
              <a:rPr lang="en-US" sz="1600" dirty="0"/>
              <a:t>  </a:t>
            </a:r>
          </a:p>
          <a:p>
            <a:pPr marL="342900" indent="-342900"/>
            <a:r>
              <a:rPr lang="en-US" sz="2000" dirty="0"/>
              <a:t>One moment MIPS seemed to be overcome Intel IA-32...</a:t>
            </a:r>
          </a:p>
          <a:p>
            <a:pPr marL="800100" lvl="1" indent="-342900"/>
            <a:r>
              <a:rPr lang="en-US" sz="1600" dirty="0"/>
              <a:t>It didn’t happen because Intel’s </a:t>
            </a:r>
            <a:r>
              <a:rPr lang="en-US" sz="1600" dirty="0" err="1"/>
              <a:t>uArch</a:t>
            </a:r>
            <a:r>
              <a:rPr lang="en-US" sz="1600" dirty="0"/>
              <a:t> was significantly better and could compensate the drawback of IA-32</a:t>
            </a:r>
            <a:endParaRPr lang="en-US" sz="1600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pic>
        <p:nvPicPr>
          <p:cNvPr id="1036" name="Picture 12" descr="https://pbs.twimg.com/profile_images/923759278757888000/g70k-etL_4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2" b="38257"/>
          <a:stretch/>
        </p:blipFill>
        <p:spPr bwMode="auto">
          <a:xfrm>
            <a:off x="7769469" y="1423607"/>
            <a:ext cx="3810000" cy="10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96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i="1" dirty="0"/>
              <a:t>Pronounced “risk-five”</a:t>
            </a:r>
          </a:p>
          <a:p>
            <a:pPr marL="342900" indent="-342900"/>
            <a:r>
              <a:rPr lang="en-US" dirty="0"/>
              <a:t>Another example of a RISC processor</a:t>
            </a:r>
          </a:p>
          <a:p>
            <a:pPr marL="300038" lvl="1" indent="-342900"/>
            <a:r>
              <a:rPr lang="en-US" sz="2800" dirty="0"/>
              <a:t>Designed to fix MIPS design errors:</a:t>
            </a:r>
          </a:p>
          <a:p>
            <a:pPr marL="757238" lvl="2" indent="-342900"/>
            <a:r>
              <a:rPr lang="en-US" sz="2400" dirty="0"/>
              <a:t>Well-defined instruction subsets</a:t>
            </a:r>
          </a:p>
          <a:p>
            <a:pPr marL="757238" lvl="2" indent="-342900"/>
            <a:r>
              <a:rPr lang="en-US" sz="2400" dirty="0"/>
              <a:t>No obsolete instructions</a:t>
            </a:r>
          </a:p>
          <a:p>
            <a:pPr marL="757238" lvl="2" indent="-342900"/>
            <a:r>
              <a:rPr lang="en-US" sz="2400" dirty="0"/>
              <a:t>Royalty-free</a:t>
            </a:r>
          </a:p>
          <a:p>
            <a:pPr marL="300038" lvl="1" indent="-342900"/>
            <a:r>
              <a:rPr lang="en-US" sz="2800" dirty="0"/>
              <a:t>Implementations and toolchains are designed in universities</a:t>
            </a:r>
          </a:p>
          <a:p>
            <a:pPr marL="300038" lvl="1" indent="-342900"/>
            <a:r>
              <a:rPr lang="en-US" sz="2800" dirty="0"/>
              <a:t>Potentially #1 competitor to ARM in microcontroller markets</a:t>
            </a:r>
          </a:p>
          <a:p>
            <a:pPr marL="342900" indent="-34290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pic>
        <p:nvPicPr>
          <p:cNvPr id="8" name="Picture 4" descr="https://www.androidheadlines.com/wp-content/uploads/2018/03/RISC-V-1600x9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9" t="38305" r="14001" b="38583"/>
          <a:stretch/>
        </p:blipFill>
        <p:spPr bwMode="auto">
          <a:xfrm>
            <a:off x="8137525" y="1457755"/>
            <a:ext cx="3327400" cy="60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8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IA-32 and x86-64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i="1" dirty="0"/>
              <a:t>CISC ISA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(complex instruction set computer)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Designed for laconic code and simpler assembler programming</a:t>
            </a:r>
          </a:p>
          <a:p>
            <a:pPr lvl="1"/>
            <a:r>
              <a:rPr lang="en-US" dirty="0"/>
              <a:t>Most of CISC advantages are not important now</a:t>
            </a:r>
          </a:p>
          <a:p>
            <a:r>
              <a:rPr lang="en-US" dirty="0"/>
              <a:t>Became de-facto standard in 90-2000s because of Intel CPU quality</a:t>
            </a:r>
          </a:p>
          <a:p>
            <a:r>
              <a:rPr lang="en-US" dirty="0"/>
              <a:t>Incrementally extensions: MMX, SSE, AVX etc.</a:t>
            </a:r>
          </a:p>
          <a:p>
            <a:r>
              <a:rPr lang="en-US" dirty="0"/>
              <a:t>Polished toolchains and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 the memory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Data representation:</a:t>
            </a:r>
          </a:p>
          <a:p>
            <a:pPr marL="757238" lvl="2" indent="-342900"/>
            <a:r>
              <a:rPr lang="en-US" dirty="0"/>
              <a:t>Sizes: 8-b Bytes, 16-b Half words, 32-b words,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64-b double words</a:t>
            </a:r>
          </a:p>
          <a:p>
            <a:pPr marL="757238" lvl="2" indent="-342900"/>
            <a:r>
              <a:rPr lang="en-US" dirty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point</a:t>
            </a:r>
            <a:endParaRPr lang="en-US" dirty="0"/>
          </a:p>
          <a:p>
            <a:pPr marL="757238" lvl="2" indent="-34290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36519" y="2755886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0011 0010 | 0100 0000 | 0010 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5526" y="3406186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add $t0, $s1, $s2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6417" y="3406186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0x2012620</a:t>
            </a:r>
          </a:p>
        </p:txBody>
      </p:sp>
      <p:sp>
        <p:nvSpPr>
          <p:cNvPr id="8" name="TextBox 7"/>
          <p:cNvSpPr txBox="1"/>
          <p:nvPr/>
        </p:nvSpPr>
        <p:spPr>
          <a:xfrm rot="18170133">
            <a:off x="4991243" y="2945902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 rot="13195366">
            <a:off x="5883542" y="2980321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7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sz="2200" dirty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/>
                  <a:t> is a concept of a storage for programs and their data</a:t>
                </a:r>
              </a:p>
              <a:p>
                <a:pPr marL="757238" lvl="2" indent="-342900"/>
                <a:r>
                  <a:rPr lang="en-US" dirty="0"/>
                  <a:t>It is a part of </a:t>
                </a:r>
                <a:r>
                  <a:rPr lang="en-US" dirty="0">
                    <a:solidFill>
                      <a:schemeClr val="accent1"/>
                    </a:solidFill>
                  </a:rPr>
                  <a:t>programmer-visible machine state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(fully controlled by a programmer)</a:t>
                </a:r>
              </a:p>
              <a:p>
                <a:pPr marL="757238" lvl="2" indent="-342900"/>
                <a:r>
                  <a:rPr lang="en-US" dirty="0"/>
                  <a:t>It can be though as an linear array of Bytes.</a:t>
                </a:r>
              </a:p>
              <a:p>
                <a:pPr marL="757238" lvl="2" indent="-342900"/>
                <a:r>
                  <a:rPr lang="en-US" dirty="0"/>
                  <a:t>Data can be read or written into this storage using an index which is called </a:t>
                </a:r>
                <a:r>
                  <a:rPr lang="en-US" dirty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/>
                  <a:t>.</a:t>
                </a:r>
              </a:p>
              <a:p>
                <a:pPr marL="757238" lvl="2" indent="-342900"/>
                <a:r>
                  <a:rPr lang="en-US" dirty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Bytes, where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is the maximal number of bits that can be encoded in a memory address.</a:t>
                </a:r>
              </a:p>
              <a:p>
                <a:pPr marL="757238" lvl="2" indent="-342900"/>
                <a:r>
                  <a:rPr lang="en-US" dirty="0"/>
                  <a:t>Usually, there is no separate memory for code or data. They are stored together in the same space.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  <a:blipFill rotWithShape="0">
                <a:blip r:embed="rId5"/>
                <a:stretch>
                  <a:fillRect l="-1851" t="-2893" r="-498" b="-4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14.09.2020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2020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4" name="Rectangle 3"/>
          <p:cNvSpPr/>
          <p:nvPr/>
        </p:nvSpPr>
        <p:spPr bwMode="auto">
          <a:xfrm>
            <a:off x="2409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38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67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24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39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3114" y="4918025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26245" y="5857876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58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87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16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9527" y="4545574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573927" y="4545574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614823" y="4545574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7629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4|2.4|8.9|1.7|7.4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2.9|35|36.1|45.8|17.9|2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7|33.6|111.2|49.8|3.7|12.9|2.7|3.7|54.9|1.1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80.7|62.9|8.7|30.6|83.1|74.4|140.9|6.8|210.4|1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3.2|57|23.6|20.8|1.7|7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3.9|42.9|23.3|16.1|117.9|123.7|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6|2|73.4|1.4|9|3.5|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1|0.8|1.9|2.2|1.2|1.1|1|1.1|0.9|2.6|2.5|0.8|2.7|19.9|2.2|2|5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1409</Words>
  <Application>Microsoft Office PowerPoint</Application>
  <PresentationFormat>Widescreen</PresentationFormat>
  <Paragraphs>258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Neo Sans Intel</vt:lpstr>
      <vt:lpstr>Office Theme</vt:lpstr>
      <vt:lpstr>ISA and uArch</vt:lpstr>
      <vt:lpstr>Reminder: Layers of Abstraction</vt:lpstr>
      <vt:lpstr>ISA and uArch</vt:lpstr>
      <vt:lpstr>ISA and uArch</vt:lpstr>
      <vt:lpstr>Example: MIPS</vt:lpstr>
      <vt:lpstr>Example: RISC-V</vt:lpstr>
      <vt:lpstr>Example: IA-32 and x86-64</vt:lpstr>
      <vt:lpstr>Data Formats</vt:lpstr>
      <vt:lpstr>Memory addressing </vt:lpstr>
      <vt:lpstr>Big and Little Endian</vt:lpstr>
      <vt:lpstr>Big and Little Endian</vt:lpstr>
      <vt:lpstr>Registers</vt:lpstr>
      <vt:lpstr>Basic RISC operations</vt:lpstr>
      <vt:lpstr>Summary</vt:lpstr>
      <vt:lpstr>Acknowledgements</vt:lpstr>
      <vt:lpstr>Literature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Oleg</cp:lastModifiedBy>
  <cp:revision>106</cp:revision>
  <dcterms:created xsi:type="dcterms:W3CDTF">2018-09-18T18:10:21Z</dcterms:created>
  <dcterms:modified xsi:type="dcterms:W3CDTF">2020-09-14T10:39:57Z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2019-09-16 15:20:22Z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