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7" r:id="rId2"/>
    <p:sldId id="289" r:id="rId3"/>
    <p:sldId id="290" r:id="rId4"/>
    <p:sldId id="291" r:id="rId5"/>
    <p:sldId id="34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7037" autoAdjust="0"/>
  </p:normalViewPr>
  <p:slideViewPr>
    <p:cSldViewPr snapToGrid="0">
      <p:cViewPr varScale="1">
        <p:scale>
          <a:sx n="42" d="100"/>
          <a:sy n="42" d="100"/>
        </p:scale>
        <p:origin x="2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7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5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IA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notesSlide" Target="../notesSlides/notesSlide3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NULL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Integrated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14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50062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4782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From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393402"/>
            <a:ext cx="9073988" cy="1425999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Real physical 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Digital circuits </a:t>
            </a:r>
            <a:r>
              <a:rPr lang="en-US" sz="2000" dirty="0"/>
              <a:t>use the abstractions of 0 and 1 to represent the presence or absence of these physical properties (signals) rather than a continuous range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82589" y="3352424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82589" y="4961768"/>
            <a:ext cx="1844040" cy="75438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82589" y="4106804"/>
            <a:ext cx="1844040" cy="431292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2589" y="4538096"/>
            <a:ext cx="1844040" cy="429768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6746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2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8607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4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7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98470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21004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4249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7437039" y="2816369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to he other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249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4249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4247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7352" y="5825500"/>
            <a:ext cx="915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>
                <a:latin typeface="+mj-lt"/>
              </a:rPr>
              <a:t>describes two-stated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9" y="721602"/>
                <a:ext cx="1937771" cy="2186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415059" y="379215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  <a:latin typeface="+mj-lt"/>
              </a:rPr>
              <a:t>X</a:t>
            </a:r>
            <a:endParaRPr lang="ru-RU" sz="16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2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  <p:bldP spid="27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021"/>
            <a:ext cx="10515599" cy="1084873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The metal-oxide-semiconductor field-effect transistor (MOSFET) acts as a voltage-controlled switch with three terminals: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drain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chemeClr val="accent1"/>
                </a:solidFill>
              </a:rPr>
              <a:t>gate</a:t>
            </a:r>
          </a:p>
          <a:p>
            <a:pPr marL="741363" lvl="2" indent="-327025">
              <a:spcBef>
                <a:spcPts val="600"/>
              </a:spcBef>
            </a:pPr>
            <a:r>
              <a:rPr lang="en-US" sz="1800" dirty="0"/>
              <a:t>The gate controls whether current can pass from source to drain or not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/>
              <a:t>There are two variations of the MOSFET: the </a:t>
            </a:r>
            <a:r>
              <a:rPr lang="en-US" sz="2000" i="1" dirty="0"/>
              <a:t>n</a:t>
            </a:r>
            <a:r>
              <a:rPr lang="en-US" sz="2000" dirty="0"/>
              <a:t>-channel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(this slide)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i="1" dirty="0"/>
              <a:t>p</a:t>
            </a:r>
            <a:r>
              <a:rPr lang="en-US" sz="2000" dirty="0"/>
              <a:t>-channel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82411" y="2734140"/>
            <a:ext cx="5905542" cy="3520440"/>
            <a:chOff x="1458411" y="2651760"/>
            <a:chExt cx="5905542" cy="352044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15" name="Straight Connector 14"/>
            <p:cNvCxnSpPr>
              <a:stCxn id="1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stCxn id="11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stCxn id="4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393385" y="2651760"/>
              <a:ext cx="886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27" name="Oval 26"/>
          <p:cNvSpPr/>
          <p:nvPr/>
        </p:nvSpPr>
        <p:spPr bwMode="auto">
          <a:xfrm>
            <a:off x="6987821" y="54163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4572001" y="47671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94881" y="4614756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4266238" y="455074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887909" y="54671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783469" y="531478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742481" y="5393012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7787097" y="48410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7109977" y="468867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81334" y="4624662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2" name="Line Callout 2 (No Border) 41"/>
          <p:cNvSpPr/>
          <p:nvPr/>
        </p:nvSpPr>
        <p:spPr>
          <a:xfrm>
            <a:off x="8440570" y="2786002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Metal</a:t>
            </a:r>
          </a:p>
        </p:txBody>
      </p:sp>
      <p:sp>
        <p:nvSpPr>
          <p:cNvPr id="43" name="Line Callout 2 (No Border) 42"/>
          <p:cNvSpPr/>
          <p:nvPr/>
        </p:nvSpPr>
        <p:spPr>
          <a:xfrm>
            <a:off x="8878644" y="3306971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Oxide layer</a:t>
            </a:r>
          </a:p>
        </p:txBody>
      </p:sp>
      <p:sp>
        <p:nvSpPr>
          <p:cNvPr id="44" name="Line Callout 2 (No Border) 43"/>
          <p:cNvSpPr/>
          <p:nvPr/>
        </p:nvSpPr>
        <p:spPr>
          <a:xfrm>
            <a:off x="9071684" y="4570583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45" name="Line Callout 2 (No Border) 44"/>
          <p:cNvSpPr/>
          <p:nvPr/>
        </p:nvSpPr>
        <p:spPr>
          <a:xfrm flipH="1">
            <a:off x="1134292" y="4612725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N-type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semiconductor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C -0.00338 0.00671 -0.00456 0.02245 0.00378 0.02592 C 0.01406 0.03032 0.02149 0.01528 0.025 0.0125 L 0.03359 0.00532 C 0.03698 0.00231 0.04388 0.0037 0.05534 0.00856 C 0.06263 0.01134 0.06836 0.02014 0.06511 0.02685 C 0.06172 0.03356 0.05052 0.03541 0.04323 0.03241 C 0.0319 0.02778 0.02865 0.0294 0.02878 0.025 L 0.03203 0.01041 C 0.03229 0.00602 0.02774 0.0037 0.01771 -0.0007 C 0.00899 -0.00394 0.00326 -0.00648 -1.04167E-6 2.22222E-6 Z " pathEditMode="relative" rAng="0" ptsTypes="AAAAAAAAAAA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4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43 -0.00023 C -0.00729 0.00972 -0.03451 0.02662 -0.02734 0.03194 C -0.01862 0.03819 -0.00521 0.04792 -0.00078 0.04699 L 0.01016 0.04653 C 0.01432 0.04398 0.02891 0.00301 0.03867 0.00995 C 0.04479 0.01435 0.04622 0.03217 0.04336 0.0419 C 0.04049 0.05185 0.03411 0.05833 0.02786 0.05393 C 0.01823 0.04699 0.01992 0.04305 0.02005 0.0368 L 0.02279 0.01504 C 0.02305 0.00879 0.02096 -0.0007 0.01237 -0.00695 C 0.00495 -0.01181 -0.00169 -0.00996 -0.00443 -0.00023 Z " pathEditMode="relative" rAng="0" ptsTypes="AAAAAAAAAAA"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229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3 -0.01065 0.02174 -0.01921 0.0181 -0.03218 C 0.01055 -0.04236 0.00039 -0.04861 -0.00482 -0.04769 L -0.01771 -0.04722 C -0.02279 -0.04468 -0.04492 0.0044 -0.05625 -0.00208 C -0.06354 -0.00694 -0.06732 -0.02685 -0.06367 -0.03681 C -0.06081 -0.04653 -0.05 -0.04861 -0.0431 -0.04444 C -0.03177 -0.03704 -0.03034 -0.03657 -0.0306 -0.03032 L -0.03268 -0.01574 C -0.03242 -0.00949 -0.03034 0 -0.02031 0.00625 C -0.01159 0.01111 -0.00352 0.00903 -0.00052 -0.00046 Z " pathEditMode="relative" rAng="0" ptsTypes="AAAAAAAAAAA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192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93 C -0.00351 0.0081 -0.00468 0.02916 0.00365 0.03402 C 0.01394 0.03981 0.02136 0.01967 0.02487 0.01597 L 0.03347 0.00625 C 0.03685 0.00208 0.04375 0.00416 0.05521 0.01041 C 0.0625 0.01435 0.06823 0.02615 0.06498 0.03518 C 0.06159 0.04421 0.05039 0.04652 0.0431 0.04259 C 0.03177 0.03634 0.02852 0.03842 0.02865 0.03287 L 0.0319 0.01296 C 0.03216 0.0074 0.02761 0.00393 0.01758 -0.00186 C 0.00886 -0.00625 0.00313 -0.00973 -0.00013 -0.00093 Z " pathEditMode="relative" rAng="0" ptsTypes="AAAAAAAAAAA">
                                      <p:cBhvr>
                                        <p:cTn id="8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196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0.00139 C -0.00234 0.0074 -0.02435 0.02199 -0.01862 0.02662 C -0.01146 0.03217 -0.00065 0.04074 0.003 0.03981 L 0.01185 0.03935 C 0.01524 0.03727 0.02709 0.00139 0.03503 0.00764 C 0.03998 0.01134 0.04115 0.02685 0.03893 0.03541 C 0.03646 0.04398 0.03125 0.04977 0.02617 0.04583 C 0.01849 0.03981 0.01979 0.03634 0.01992 0.03102 L 0.02214 0.01203 C 0.02227 0.00648 0.02057 -0.00162 0.01367 -0.00718 C 0.00768 -0.01135 0.00235 -0.00973 -1.875E-6 -0.00139 Z " pathEditMode="relative" rAng="0" ptsTypes="AAAAAAAAAAA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01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46 C 0.00182 -0.01065 0.02057 -0.01921 0.01706 -0.03218 C 0.00951 -0.04236 -0.00052 -0.04861 -0.0056 -0.04769 L -0.01836 -0.04722 C -0.02344 -0.04468 -0.04518 0.0044 -0.05638 -0.00209 C -0.06367 -0.00695 -0.06732 -0.02685 -0.0638 -0.03681 C -0.06094 -0.04653 -0.05026 -0.04861 -0.04349 -0.04445 C -0.03229 -0.03704 -0.03086 -0.03658 -0.03112 -0.03033 L -0.0332 -0.01574 C -0.03294 -0.00949 -0.03086 1.85185E-6 -0.02096 0.00625 C -0.01237 0.01111 -0.00429 0.00903 -0.00143 -0.00046 Z " pathEditMode="relative" rAng="0" ptsTypes="AAAAAAAAAAA">
                                      <p:cBhvr>
                                        <p:cTn id="93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92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C -0.00351 0.00973 -0.02969 0.02778 -0.02135 0.03311 C -0.01107 0.03936 0.01888 0.03496 0.0224 0.03079 L 0.05143 0.00787 C 0.05469 0.00324 0.07435 -0.02801 0.08581 -0.02106 C 0.0931 -0.01666 0.1168 -0.03796 0.12695 -0.03055 C 0.13906 -0.02245 0.16029 0.0301 0.153 0.0257 C 0.14362 0.03542 0.03685 0.04167 0.03698 0.03542 L 0.0319 0.01505 C 0.03034 0.00903 0.0405 -0.01898 0.03802 -0.02176 C 0.03555 -0.02453 0.02344 0.00186 0.01758 -0.00115 C 0.01393 0.00209 0.00534 -0.03981 0.00248 -0.03958 C -0.00052 -0.03935 0.00039 -0.00833 -0.00013 -0.00023 Z " pathEditMode="relative" rAng="0" ptsTypes="AAAAAAAAAAA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-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024 C -0.0056 0.00972 -0.00443 0.02083 0.00247 0.02615 C 0.0108 0.0324 0.01276 0.03495 0.01562 0.03078 L 0.03932 0.00787 C 0.04205 0.00324 0.06067 -0.04723 0.07005 -0.04028 C 0.07604 -0.03588 0.10117 -0.05556 0.10937 -0.04815 C 0.11771 -0.04931 0.13919 -0.07176 0.14127 -0.05949 C 0.14388 -0.05487 0.12591 -0.03357 0.12565 -0.02084 C 0.12539 -0.00811 0.14297 0.0125 0.13919 0.01713 C 0.1362 0.025 0.11575 0.00463 0.10221 0.00671 C 0.0888 0.00879 0.06901 0.02708 0.05794 0.02916 L 0.03567 0.01898 C 0.03437 0.01296 0.03086 -0.01158 0.02838 -0.02176 C 0.02591 -0.03195 0.02851 -0.04028 0.02161 -0.04213 C 0.01862 -0.03889 -0.00951 -0.04028 -0.01367 -0.03334 C -0.01771 -0.02639 -0.00521 -0.00718 -0.00287 -0.00024 Z " pathEditMode="relative" rAng="0" ptsTypes="AAAAAAAAAAAAAAAA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150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0.00023 C 0.00104 0.01042 0.00677 0.01898 0.01576 0.01736 C 0.02708 0.01574 0.03008 0.01574 0.03138 0.00949 L 0.03919 -0.04398 C 0.04024 -0.05023 0.04623 -0.09514 0.05873 -0.09791 C 0.06667 -0.09907 0.08438 -0.13796 0.09597 -0.13912 C 0.10417 -0.14745 0.09831 -0.11944 0.103 -0.11805 C 0.10768 -0.11666 0.12123 -0.1375 0.12396 -0.13009 C 0.12669 -0.12268 0.11263 -0.09166 0.11927 -0.07361 C 0.11966 -0.06481 0.17044 -0.0287 0.16302 -0.02129 C 0.1556 -0.01389 0.09232 -0.03125 0.07435 -0.02847 L 0.05417 -0.00509 C 0.05039 -0.00902 0.03112 -0.0368 0.02344 -0.04537 C 0.01576 -0.05393 0.01615 -0.06111 0.0082 -0.05671 C 0.00638 -0.05162 -0.02331 -0.02824 -0.02461 -0.01852 C -0.02604 -0.00926 -0.00534 -0.00416 -0.00013 0.00023 Z " pathEditMode="relative" rAng="0" ptsTypes="AAAAAAAAAAAAAAAA">
                                      <p:cBhvr>
                                        <p:cTn id="9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6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8 -0.00903 0.00117 -0.02037 -0.00716 -0.02592 C -0.01719 -0.03287 -0.01992 -0.03449 -0.02331 -0.03032 L -0.04883 0.02917 C -0.05208 0.0331 -0.07825 0.04722 -0.08997 0.04028 C -0.097 0.03588 -0.11927 0.03935 -0.12956 0.03195 C -0.13971 0.0331 -0.16198 0.0412 -0.16667 0.03935 C -0.17135 0.0375 -0.1556 0.0375 -0.15781 0.02014 C -0.16002 0.00278 -0.1819 -0.0493 -0.18034 -0.06528 C -0.17695 -0.07292 -0.15937 -0.0794 -0.14831 -0.07523 C -0.14023 -0.07199 -0.14479 -0.05347 -0.13242 -0.04583 C -0.12018 -0.03819 -0.08867 -0.03125 -0.07461 -0.0294 L -0.04844 -0.03426 C -0.04687 -0.02824 -0.0418 0.0088 -0.03919 0.02153 C -0.03594 0.03449 -0.04414 0.03889 -0.0306 0.0419 C -0.02708 0.03912 0.03659 0.04722 0.04167 0.04028 C 0.04675 0.03333 0.00833 0.00857 -0.00052 0.00023 Z " pathEditMode="relative" rAng="0" ptsTypes="AAAAAAAAAAAAAAA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982411" y="4491469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95298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92641" y="3739981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75680" y="3739982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793032" y="4491467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75680" y="4491468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58325" y="4486389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75679" y="4496548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9974"/>
            <a:ext cx="10208741" cy="1084873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Holes and electrons diffuse into the n-type and p-type semiconductors correspondently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diffusion process creates the balancing field (Ed) that prevents deeper diffusion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23083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flipH="1" flipV="1">
            <a:off x="4342438" y="3138000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12" idx="0"/>
          </p:cNvCxnSpPr>
          <p:nvPr/>
        </p:nvCxnSpPr>
        <p:spPr bwMode="auto">
          <a:xfrm flipV="1">
            <a:off x="5945095" y="3206581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11" idx="0"/>
          </p:cNvCxnSpPr>
          <p:nvPr/>
        </p:nvCxnSpPr>
        <p:spPr bwMode="auto">
          <a:xfrm flipH="1" flipV="1">
            <a:off x="7525477" y="3206581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4" idx="2"/>
          </p:cNvCxnSpPr>
          <p:nvPr/>
        </p:nvCxnSpPr>
        <p:spPr bwMode="auto">
          <a:xfrm>
            <a:off x="5935182" y="5764682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17386" y="2741760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6723" y="274176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86177" y="274176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741" y="4705621"/>
            <a:ext cx="1051287" cy="367431"/>
            <a:chOff x="5469740" y="4623240"/>
            <a:chExt cx="1051287" cy="367431"/>
          </a:xfrm>
        </p:grpSpPr>
        <p:sp>
          <p:nvSpPr>
            <p:cNvPr id="42" name="Oval 41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08041" y="4761500"/>
            <a:ext cx="1425552" cy="513836"/>
            <a:chOff x="5284041" y="4679120"/>
            <a:chExt cx="1425552" cy="513836"/>
          </a:xfrm>
        </p:grpSpPr>
        <p:sp>
          <p:nvSpPr>
            <p:cNvPr id="48" name="Oval 47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6" name="Straight Arrow Connector 15"/>
          <p:cNvCxnSpPr>
            <a:stCxn id="34" idx="2"/>
          </p:cNvCxnSpPr>
          <p:nvPr/>
        </p:nvCxnSpPr>
        <p:spPr bwMode="auto">
          <a:xfrm>
            <a:off x="7525477" y="4888324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6736081" y="4672116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7909892" y="4667034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6478992" y="4600448"/>
            <a:ext cx="2106502" cy="965920"/>
            <a:chOff x="4954992" y="4518068"/>
            <a:chExt cx="2106502" cy="965920"/>
          </a:xfrm>
        </p:grpSpPr>
        <p:sp>
          <p:nvSpPr>
            <p:cNvPr id="30" name="TextBox 29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602835" y="4498871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785483" y="4498872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968128" y="4493793"/>
            <a:ext cx="734302" cy="401935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785482" y="4503952"/>
            <a:ext cx="1099595" cy="6018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03544" y="4713025"/>
            <a:ext cx="1051287" cy="367431"/>
            <a:chOff x="5469740" y="4623240"/>
            <a:chExt cx="1051287" cy="367431"/>
          </a:xfrm>
        </p:grpSpPr>
        <p:sp>
          <p:nvSpPr>
            <p:cNvPr id="67" name="Oval 66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ln>
              <a:solidFill>
                <a:srgbClr val="FF4F25"/>
              </a:solidFill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17844" y="4768904"/>
            <a:ext cx="1425552" cy="513836"/>
            <a:chOff x="5284041" y="4679120"/>
            <a:chExt cx="1425552" cy="513836"/>
          </a:xfrm>
        </p:grpSpPr>
        <p:sp>
          <p:nvSpPr>
            <p:cNvPr id="72" name="Oval 71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+mj-lt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78" name="Straight Arrow Connector 77"/>
          <p:cNvCxnSpPr>
            <a:stCxn id="64" idx="2"/>
          </p:cNvCxnSpPr>
          <p:nvPr/>
        </p:nvCxnSpPr>
        <p:spPr bwMode="auto">
          <a:xfrm>
            <a:off x="4335280" y="4895728"/>
            <a:ext cx="1" cy="4391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H="1" flipV="1">
            <a:off x="3545884" y="4679520"/>
            <a:ext cx="422245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flipV="1">
            <a:off x="4719695" y="4674438"/>
            <a:ext cx="365429" cy="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288795" y="4607852"/>
            <a:ext cx="2106502" cy="965920"/>
            <a:chOff x="4954992" y="4518068"/>
            <a:chExt cx="2106502" cy="965920"/>
          </a:xfrm>
        </p:grpSpPr>
        <p:sp>
          <p:nvSpPr>
            <p:cNvPr id="82" name="TextBox 81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100" dirty="0">
                  <a:latin typeface="+mj-lt"/>
                </a:rPr>
                <a:t>d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</a:t>
              </a:r>
              <a:r>
                <a:rPr lang="en-US" sz="1200" dirty="0">
                  <a:latin typeface="+mj-lt"/>
                </a:rPr>
                <a:t>d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982411" y="4028479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1" y="4028479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9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04167E-6 -2.96296E-6 L 1.04167E-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2.96296E-6 L 2.5E-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60" grpId="1" animBg="1"/>
      <p:bldP spid="62" grpId="0" animBg="1"/>
      <p:bldP spid="65" grpId="0" animBg="1"/>
      <p:bldP spid="6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001"/>
            <a:ext cx="10515600" cy="1000957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not connected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(high-impedance state, Z) </a:t>
            </a:r>
            <a:r>
              <a:rPr lang="en-US" sz="2000" dirty="0"/>
              <a:t>or equal to </a:t>
            </a:r>
            <a:r>
              <a:rPr lang="en-US" sz="2000" dirty="0">
                <a:solidFill>
                  <a:schemeClr val="accent1"/>
                </a:solidFill>
                <a:cs typeface="Consolas" pitchFamily="49" charset="0"/>
              </a:rPr>
              <a:t>0</a:t>
            </a:r>
            <a:r>
              <a:rPr lang="en-US" sz="2000" dirty="0">
                <a:cs typeface="Consolas" pitchFamily="49" charset="0"/>
              </a:rPr>
              <a:t> </a:t>
            </a:r>
            <a:r>
              <a:rPr lang="en-US" sz="2000" dirty="0"/>
              <a:t>there is not current through </a:t>
            </a:r>
            <a:r>
              <a:rPr lang="en-US" sz="2000" b="1" dirty="0"/>
              <a:t>the drain</a:t>
            </a:r>
          </a:p>
          <a:p>
            <a:pPr marL="757238" lvl="2" indent="-342900">
              <a:spcBef>
                <a:spcPts val="600"/>
              </a:spcBef>
            </a:pPr>
            <a:r>
              <a:rPr lang="en-US" sz="1800" dirty="0"/>
              <a:t>One of n-p junction is always closed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68331" y="4411111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95914" y="442007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8562" y="442007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28358" y="3057642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31015" y="3126223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511397" y="3126223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21102" y="5684324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903306" y="2661402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2643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2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1207" y="4420075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6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/Z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93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778953" y="4430693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961601" y="4430694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144246" y="4422457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62533" y="294672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81218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8561" y="3659623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61600" y="3659624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68331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09003" y="39570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4121" y="39570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33071" y="4712052"/>
            <a:ext cx="707543" cy="392615"/>
            <a:chOff x="4009070" y="4712051"/>
            <a:chExt cx="707543" cy="392615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cc</a:t>
              </a:r>
              <a:endParaRPr 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93230" y="4724868"/>
            <a:ext cx="743755" cy="379798"/>
            <a:chOff x="3069229" y="4724868"/>
            <a:chExt cx="743755" cy="379798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</a:t>
              </a:r>
            </a:p>
          </p:txBody>
        </p:sp>
      </p:grpSp>
      <p:sp>
        <p:nvSpPr>
          <p:cNvPr id="56" name="Line Callout 2 (No Border) 55"/>
          <p:cNvSpPr/>
          <p:nvPr/>
        </p:nvSpPr>
        <p:spPr>
          <a:xfrm>
            <a:off x="1814057" y="5771273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p-n junction is closed: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its field balances the field of the supply</a:t>
            </a:r>
          </a:p>
        </p:txBody>
      </p:sp>
      <p:sp>
        <p:nvSpPr>
          <p:cNvPr id="59" name="Line Callout 2 (No Border) 58"/>
          <p:cNvSpPr/>
          <p:nvPr/>
        </p:nvSpPr>
        <p:spPr>
          <a:xfrm>
            <a:off x="6240614" y="5784503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No current through this p-n junction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159585" y="2380958"/>
            <a:ext cx="2194215" cy="748585"/>
            <a:chOff x="6817438" y="2319513"/>
            <a:chExt cx="2194215" cy="748585"/>
          </a:xfrm>
        </p:grpSpPr>
        <p:grpSp>
          <p:nvGrpSpPr>
            <p:cNvPr id="30" name="Group 29"/>
            <p:cNvGrpSpPr/>
            <p:nvPr/>
          </p:nvGrpSpPr>
          <p:grpSpPr>
            <a:xfrm>
              <a:off x="7184964" y="2319513"/>
              <a:ext cx="517353" cy="746648"/>
              <a:chOff x="7184964" y="2319513"/>
              <a:chExt cx="517353" cy="746648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5" name="Group 44"/>
            <p:cNvGrpSpPr/>
            <p:nvPr/>
          </p:nvGrpSpPr>
          <p:grpSpPr>
            <a:xfrm rot="10800000">
              <a:off x="8141306" y="2321450"/>
              <a:ext cx="517353" cy="746648"/>
              <a:chOff x="7184964" y="2319513"/>
              <a:chExt cx="517353" cy="746648"/>
            </a:xfrm>
          </p:grpSpPr>
          <p:sp>
            <p:nvSpPr>
              <p:cNvPr id="47" name="Isosceles Triangle 46"/>
              <p:cNvSpPr/>
              <p:nvPr/>
            </p:nvSpPr>
            <p:spPr bwMode="auto">
              <a:xfrm rot="5400000">
                <a:off x="7067447" y="2437030"/>
                <a:ext cx="746648" cy="51161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V="1">
                <a:off x="7702317" y="2319513"/>
                <a:ext cx="0" cy="74664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32" name="Straight Connector 31"/>
            <p:cNvCxnSpPr>
              <a:stCxn id="20" idx="0"/>
              <a:endCxn id="47" idx="0"/>
            </p:cNvCxnSpPr>
            <p:nvPr/>
          </p:nvCxnSpPr>
          <p:spPr bwMode="auto">
            <a:xfrm>
              <a:off x="7696578" y="2692837"/>
              <a:ext cx="450467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20" idx="3"/>
            </p:cNvCxnSpPr>
            <p:nvPr/>
          </p:nvCxnSpPr>
          <p:spPr bwMode="auto">
            <a:xfrm flipH="1">
              <a:off x="6817438" y="2692837"/>
              <a:ext cx="36752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47" idx="3"/>
            </p:cNvCxnSpPr>
            <p:nvPr/>
          </p:nvCxnSpPr>
          <p:spPr bwMode="auto">
            <a:xfrm flipV="1">
              <a:off x="8658659" y="2692837"/>
              <a:ext cx="352994" cy="193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2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2408 L 4.375E-6 -4.07407E-6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39" grpId="0"/>
      <p:bldP spid="40" grpId="0"/>
      <p:bldP spid="42" grpId="0" animBg="1"/>
      <p:bldP spid="43" grpId="0" animBg="1"/>
      <p:bldP spid="44" grpId="0" animBg="1"/>
      <p:bldP spid="44" grpId="1" animBg="1"/>
      <p:bldP spid="50" grpId="0"/>
      <p:bldP spid="50" grpId="1"/>
      <p:bldP spid="56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State for 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115"/>
            <a:ext cx="10406449" cy="1000957"/>
          </a:xfrm>
        </p:spPr>
        <p:txBody>
          <a:bodyPr>
            <a:no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-type MOSFET if </a:t>
            </a:r>
            <a:r>
              <a:rPr lang="en-US" sz="2000" b="1" dirty="0"/>
              <a:t>the gate </a:t>
            </a:r>
            <a:r>
              <a:rPr lang="en-US" sz="2000" dirty="0"/>
              <a:t>is equal to </a:t>
            </a:r>
            <a:r>
              <a:rPr lang="en-US" sz="2000" dirty="0" err="1">
                <a:solidFill>
                  <a:srgbClr val="FF0000"/>
                </a:solidFill>
                <a:cs typeface="Consolas" pitchFamily="49" charset="0"/>
              </a:rPr>
              <a:t>V</a:t>
            </a:r>
            <a:r>
              <a:rPr lang="en-US" sz="20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Logic 1</a:t>
            </a:r>
            <a:r>
              <a:rPr lang="en-US" sz="2000" dirty="0"/>
              <a:t>) then the transistor is open: the source value pass to the drain</a:t>
            </a:r>
          </a:p>
          <a:p>
            <a:pPr marL="342900" indent="-342900">
              <a:spcBef>
                <a:spcPts val="1200"/>
              </a:spcBef>
              <a:buFont typeface="Courier New" pitchFamily="49" charset="0"/>
              <a:buChar char="o"/>
            </a:pPr>
            <a:r>
              <a:rPr lang="en-US" sz="2000" dirty="0"/>
              <a:t>The current passes though the small channel created by the gate field </a:t>
            </a:r>
            <a:br>
              <a:rPr lang="en-US" sz="2000" dirty="0"/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(more detailed explanation is out of scope of our course)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956416" y="4541376"/>
            <a:ext cx="5905542" cy="127321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67037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949685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7" idx="0"/>
          </p:cNvCxnSpPr>
          <p:nvPr/>
        </p:nvCxnSpPr>
        <p:spPr bwMode="auto">
          <a:xfrm flipH="1" flipV="1">
            <a:off x="4316443" y="3187907"/>
            <a:ext cx="1" cy="6019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5919100" y="3256488"/>
            <a:ext cx="0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9" idx="0"/>
          </p:cNvCxnSpPr>
          <p:nvPr/>
        </p:nvCxnSpPr>
        <p:spPr bwMode="auto">
          <a:xfrm flipH="1" flipV="1">
            <a:off x="7499482" y="3256488"/>
            <a:ext cx="1" cy="5334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/>
          <p:cNvCxnSpPr>
            <a:stCxn id="4" idx="2"/>
          </p:cNvCxnSpPr>
          <p:nvPr/>
        </p:nvCxnSpPr>
        <p:spPr bwMode="auto">
          <a:xfrm>
            <a:off x="5909187" y="5814589"/>
            <a:ext cx="0" cy="49751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91391" y="2791667"/>
            <a:ext cx="88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Source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0728" y="279166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0182" y="279166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Drain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32330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83999" y="4541374"/>
            <a:ext cx="1446728" cy="791895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accent6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66647" y="4541375"/>
            <a:ext cx="1099595" cy="601885"/>
          </a:xfrm>
          <a:prstGeom prst="rect">
            <a:avLst/>
          </a:prstGeom>
          <a:pattFill prst="lgConfetti">
            <a:fgClr>
              <a:schemeClr val="accent6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949292" y="4541376"/>
            <a:ext cx="734302" cy="4019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69303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6646" y="3789888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49685" y="3789889"/>
            <a:ext cx="1099595" cy="75148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56416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7088" y="4078386"/>
            <a:ext cx="1064870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2206" y="4078386"/>
            <a:ext cx="2593788" cy="462988"/>
          </a:xfrm>
          <a:prstGeom prst="rect">
            <a:avLst/>
          </a:prstGeom>
          <a:pattFill prst="wdUpDiag">
            <a:fgClr>
              <a:schemeClr val="tx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544832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721490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994653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6267817" y="386061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95935" y="4547534"/>
            <a:ext cx="2426393" cy="233816"/>
            <a:chOff x="3171934" y="4432202"/>
            <a:chExt cx="2426393" cy="2338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chemeClr val="accent1"/>
              </a:fgClr>
              <a:bgClr>
                <a:schemeClr val="accent6"/>
              </a:bgClr>
            </a:patt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5484904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222098" y="457111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6495" y="3149287"/>
            <a:ext cx="127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+mj-lt"/>
                <a:cs typeface="Consolas" pitchFamily="49" charset="0"/>
              </a:rPr>
              <a:t>V</a:t>
            </a:r>
            <a:r>
              <a:rPr lang="en-US" sz="2800" baseline="-25000" dirty="0" err="1">
                <a:solidFill>
                  <a:srgbClr val="FF0000"/>
                </a:solidFill>
                <a:cs typeface="Consolas" pitchFamily="49" charset="0"/>
              </a:rPr>
              <a:t>t</a:t>
            </a:r>
            <a:r>
              <a:rPr lang="en-US" sz="2800" baseline="-25000" dirty="0">
                <a:solidFill>
                  <a:srgbClr val="FF0000"/>
                </a:solidFill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nsolas" pitchFamily="49" charset="0"/>
              </a:rPr>
              <a:t>(==1)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93922" y="31492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533" y="314201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51" name="Line Callout 2 (No Border) 50"/>
          <p:cNvSpPr/>
          <p:nvPr/>
        </p:nvSpPr>
        <p:spPr>
          <a:xfrm>
            <a:off x="2300554" y="5906115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N-type channel with free conductors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(electrons)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09187" y="5037805"/>
            <a:ext cx="425212" cy="474786"/>
            <a:chOff x="4385187" y="4914235"/>
            <a:chExt cx="425212" cy="474786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</a:t>
              </a:r>
              <a:r>
                <a:rPr lang="en-US" sz="1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</a:t>
              </a:r>
              <a:endPara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3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C 3.54167E-6 0.00694 0.00625 0.00648 0.01341 0.00648 C 0.01757 0.00601 0.02552 0.00439 0.02552 3.7037E-6 C 0.02539 -0.00417 0.02122 -0.00811 0.01263 -0.00811 C 0.0056 -0.00811 3.54167E-6 -0.00718 3.54167E-6 3.7037E-6 Z " pathEditMode="relative" rAng="0" ptsTypes="AAAAA">
                                      <p:cBhvr>
                                        <p:cTn id="4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08333E-7 3.7037E-6 C 2.08333E-7 0.00694 0.00625 0.00648 0.01341 0.00648 C 0.01758 0.00601 0.02552 0.00439 0.02552 3.7037E-6 C 0.02539 -0.00417 0.02122 -0.00811 0.01263 -0.00811 C 0.0056 -0.00811 2.08333E-7 -0.00718 2.08333E-7 3.7037E-6 Z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41" grpId="0" animBg="1"/>
      <p:bldP spid="41" grpId="1" animBg="1"/>
      <p:bldP spid="45" grpId="0" animBg="1"/>
      <p:bldP spid="45" grpId="1" animBg="1"/>
      <p:bldP spid="47" grpId="0"/>
      <p:bldP spid="48" grpId="0"/>
      <p:bldP spid="49" grpId="0"/>
      <p:bldP spid="49" grpId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MOSFET logical scheme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604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“closed”, transistor does not conduct</a:t>
            </a:r>
            <a:endParaRPr lang="ru-RU" dirty="0" err="1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6860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can conduct “0”</a:t>
            </a:r>
            <a:endParaRPr lang="ru-RU" dirty="0" err="1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8665" y="3206724"/>
            <a:ext cx="28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the gate is “open”, transistor conducts “1”, but:</a:t>
            </a:r>
            <a:endParaRPr lang="ru-RU" dirty="0" err="1">
              <a:latin typeface="+mj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943589" y="3855309"/>
            <a:ext cx="4381643" cy="2553478"/>
            <a:chOff x="1458411" y="2651760"/>
            <a:chExt cx="5905542" cy="3520440"/>
          </a:xfrm>
        </p:grpSpPr>
        <p:grpSp>
          <p:nvGrpSpPr>
            <p:cNvPr id="91" name="Group 90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chemeClr val="tx2">
                    <a:lumMod val="75000"/>
                  </a:schemeClr>
                </a:fgClr>
                <a:bgClr>
                  <a:schemeClr val="bg1"/>
                </a:bgClr>
              </a:patt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92" name="Straight Connector 91"/>
            <p:cNvCxnSpPr>
              <a:stCxn id="100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>
              <a:stCxn id="99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>
              <a:stCxn id="104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>
              <a:stCxn id="101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2393385" y="2651760"/>
              <a:ext cx="1056673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Source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02722" y="2651760"/>
              <a:ext cx="801010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Gate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62177" y="2651760"/>
              <a:ext cx="873641" cy="501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Drain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927185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48046" y="4200005"/>
            <a:ext cx="2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+mj-lt"/>
              </a:rPr>
              <a:t>1</a:t>
            </a:r>
            <a:endParaRPr lang="ru-RU" b="1" dirty="0" err="1">
              <a:solidFill>
                <a:srgbClr val="FF3300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122" idx="1"/>
          </p:cNvCxnSpPr>
          <p:nvPr/>
        </p:nvCxnSpPr>
        <p:spPr bwMode="auto">
          <a:xfrm>
            <a:off x="6259742" y="4384671"/>
            <a:ext cx="58830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761817" y="4788604"/>
            <a:ext cx="317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Voltage between source and gate is 0, so p-n is not fully “open”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(details are beyond the scope of our course)</a:t>
            </a:r>
            <a:endParaRPr lang="ru-RU" dirty="0" err="1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8460"/>
              </p:ext>
            </p:extLst>
          </p:nvPr>
        </p:nvGraphicFramePr>
        <p:xfrm>
          <a:off x="4110115" y="137715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2340160" y="1325499"/>
            <a:ext cx="1546071" cy="1809343"/>
            <a:chOff x="9074875" y="3172029"/>
            <a:chExt cx="1546071" cy="1809343"/>
          </a:xfrm>
        </p:grpSpPr>
        <p:grpSp>
          <p:nvGrpSpPr>
            <p:cNvPr id="110" name="Group 109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89" grpId="0"/>
      <p:bldP spid="121" grpId="0"/>
      <p:bldP spid="12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54306"/>
              </p:ext>
            </p:extLst>
          </p:nvPr>
        </p:nvGraphicFramePr>
        <p:xfrm>
          <a:off x="4827935" y="1874749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1)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2344475" y="1864179"/>
            <a:ext cx="1546071" cy="1809343"/>
            <a:chOff x="9074875" y="3172029"/>
            <a:chExt cx="1546071" cy="1809343"/>
          </a:xfrm>
        </p:grpSpPr>
        <p:grpSp>
          <p:nvGrpSpPr>
            <p:cNvPr id="23" name="Group 22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2" name="TextBox 31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7292" y="467359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10786"/>
              </p:ext>
            </p:extLst>
          </p:nvPr>
        </p:nvGraphicFramePr>
        <p:xfrm>
          <a:off x="4827935" y="4364445"/>
          <a:ext cx="5351928" cy="17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Gate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State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Input (Source)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Output (Drain)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On</a:t>
                      </a:r>
                    </a:p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>
                          <a:latin typeface="+mj-lt"/>
                        </a:rPr>
                        <a:t>weak </a:t>
                      </a:r>
                      <a:r>
                        <a:rPr lang="en-US" sz="1600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dirty="0">
                          <a:solidFill>
                            <a:srgbClr val="FF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Consolas" pitchFamily="49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(any other</a:t>
                      </a:r>
                      <a:r>
                        <a:rPr lang="en-US" sz="1000" baseline="0" dirty="0">
                          <a:latin typeface="+mj-lt"/>
                        </a:rPr>
                        <a:t> value than 0)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Off</a:t>
                      </a:r>
                    </a:p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(not conduct)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any</a:t>
                      </a: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Z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44475" y="4260472"/>
            <a:ext cx="1529135" cy="1800597"/>
            <a:chOff x="528918" y="4204587"/>
            <a:chExt cx="1529135" cy="1800597"/>
          </a:xfrm>
        </p:grpSpPr>
        <p:grpSp>
          <p:nvGrpSpPr>
            <p:cNvPr id="38" name="Group 37"/>
            <p:cNvGrpSpPr/>
            <p:nvPr/>
          </p:nvGrpSpPr>
          <p:grpSpPr>
            <a:xfrm>
              <a:off x="528918" y="4204587"/>
              <a:ext cx="1529135" cy="1800597"/>
              <a:chOff x="9074875" y="3209372"/>
              <a:chExt cx="1529135" cy="180059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9" name="Straight Connector 4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0356" y="3209372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38200" y="1302532"/>
            <a:ext cx="24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N-type MOSFET: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2422" y="3812391"/>
            <a:ext cx="712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>
                <a:latin typeface="+mj-lt"/>
              </a:rPr>
              <a:t>P-type MOSFET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(similar to N-type, but all is inverted)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22979" y="2360817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622979" y="5159918"/>
            <a:ext cx="2500558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7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79556"/>
              </p:ext>
            </p:extLst>
          </p:nvPr>
        </p:nvGraphicFramePr>
        <p:xfrm>
          <a:off x="8041829" y="1394249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021612" y="4262996"/>
            <a:ext cx="1966051" cy="1501566"/>
            <a:chOff x="9074875" y="3172029"/>
            <a:chExt cx="1966051" cy="1501566"/>
          </a:xfrm>
        </p:grpSpPr>
        <p:grpSp>
          <p:nvGrpSpPr>
            <p:cNvPr id="6" name="Group 5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Gate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Drain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Source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88257" y="3142191"/>
            <a:ext cx="1467227" cy="1492820"/>
            <a:chOff x="528918" y="4512364"/>
            <a:chExt cx="1467227" cy="1492820"/>
          </a:xfrm>
        </p:grpSpPr>
        <p:grpSp>
          <p:nvGrpSpPr>
            <p:cNvPr id="18" name="Group 17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Gate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Drain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Source</a:t>
                </a:r>
              </a:p>
            </p:txBody>
          </p:sp>
        </p:grp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97555" y="5757079"/>
            <a:ext cx="224790" cy="106680"/>
            <a:chOff x="3539490" y="4938999"/>
            <a:chExt cx="224790" cy="10668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0" name="TextBox 39"/>
          <p:cNvSpPr txBox="1"/>
          <p:nvPr/>
        </p:nvSpPr>
        <p:spPr>
          <a:xfrm>
            <a:off x="2876943" y="5458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209951" y="4635011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831750" y="27100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V</a:t>
            </a:r>
            <a:r>
              <a:rPr lang="en-US" sz="1600" dirty="0" err="1">
                <a:latin typeface="+mj-lt"/>
              </a:rPr>
              <a:t>cc</a:t>
            </a:r>
            <a:endParaRPr lang="en-US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7209" y="307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5564" y="4298637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3632"/>
              </p:ext>
            </p:extLst>
          </p:nvPr>
        </p:nvGraphicFramePr>
        <p:xfrm>
          <a:off x="2193529" y="1382674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5075"/>
              </p:ext>
            </p:extLst>
          </p:nvPr>
        </p:nvGraphicFramePr>
        <p:xfrm>
          <a:off x="5134414" y="1377772"/>
          <a:ext cx="19947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eo Sans Intel" pitchFamily="34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" name="Group 109"/>
          <p:cNvGrpSpPr/>
          <p:nvPr/>
        </p:nvGrpSpPr>
        <p:grpSpPr>
          <a:xfrm>
            <a:off x="8709544" y="4644563"/>
            <a:ext cx="734965" cy="1228748"/>
            <a:chOff x="7185543" y="4644563"/>
            <a:chExt cx="734965" cy="1228748"/>
          </a:xfrm>
        </p:grpSpPr>
        <p:grpSp>
          <p:nvGrpSpPr>
            <p:cNvPr id="49" name="Group 48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74" name="Group 73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75" name="Straight Connector 7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07844" y="2370200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2" name="Straight Connector 7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3" name="Straight Connector 7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+mj-lt"/>
                </a:rPr>
                <a:t>V</a:t>
              </a:r>
              <a:r>
                <a:rPr lang="en-US" sz="1600" dirty="0" err="1">
                  <a:latin typeface="+mj-lt"/>
                </a:rPr>
                <a:t>cc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85889" y="3393979"/>
            <a:ext cx="1234147" cy="1815361"/>
            <a:chOff x="5961888" y="3393979"/>
            <a:chExt cx="1234147" cy="1144798"/>
          </a:xfrm>
        </p:grpSpPr>
        <p:cxnSp>
          <p:nvCxnSpPr>
            <p:cNvPr id="85" name="Straight Connector 84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19383" y="3883167"/>
            <a:ext cx="1263995" cy="761397"/>
            <a:chOff x="7795382" y="3883166"/>
            <a:chExt cx="1263995" cy="761397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7675042" y="43595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2" name="Multiply 101"/>
          <p:cNvSpPr/>
          <p:nvPr/>
        </p:nvSpPr>
        <p:spPr bwMode="auto">
          <a:xfrm>
            <a:off x="8888034" y="3046134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927182" y="4359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32822" y="3919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  <a:cs typeface="Consolas" pitchFamily="49" charset="0"/>
              </a:rPr>
              <a:t>Z</a:t>
            </a:r>
          </a:p>
        </p:txBody>
      </p:sp>
      <p:sp>
        <p:nvSpPr>
          <p:cNvPr id="105" name="Freeform 104"/>
          <p:cNvSpPr/>
          <p:nvPr/>
        </p:nvSpPr>
        <p:spPr bwMode="auto">
          <a:xfrm>
            <a:off x="9320784" y="4297681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1" name="Half Frame 100"/>
          <p:cNvSpPr/>
          <p:nvPr/>
        </p:nvSpPr>
        <p:spPr bwMode="auto">
          <a:xfrm rot="13374752">
            <a:off x="8971812" y="4907183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39801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bottom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14935" y="5936066"/>
            <a:ext cx="132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top </a:t>
            </a:r>
            <a:r>
              <a:rPr lang="en-US" dirty="0">
                <a:latin typeface="+mj-lt"/>
              </a:rPr>
              <a:t>part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81936" y="593606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full </a:t>
            </a:r>
            <a:r>
              <a:rPr lang="en-US" dirty="0">
                <a:latin typeface="+mj-lt"/>
              </a:rPr>
              <a:t>scheme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9062927" y="2109397"/>
            <a:ext cx="928721" cy="23550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>
              <a:latin typeface="+mj-lt"/>
              <a:cs typeface="Arial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925609" y="794057"/>
            <a:ext cx="2588219" cy="468064"/>
            <a:chOff x="6293104" y="282776"/>
            <a:chExt cx="2588219" cy="468064"/>
          </a:xfrm>
        </p:grpSpPr>
        <p:grpSp>
          <p:nvGrpSpPr>
            <p:cNvPr id="123" name="Group 122"/>
            <p:cNvGrpSpPr/>
            <p:nvPr/>
          </p:nvGrpSpPr>
          <p:grpSpPr>
            <a:xfrm>
              <a:off x="6976579" y="282776"/>
              <a:ext cx="1049763" cy="444404"/>
              <a:chOff x="7196035" y="203528"/>
              <a:chExt cx="1049763" cy="444404"/>
            </a:xfrm>
          </p:grpSpPr>
          <p:sp>
            <p:nvSpPr>
              <p:cNvPr id="112" name="Isosceles Triangle 111"/>
              <p:cNvSpPr/>
              <p:nvPr/>
            </p:nvSpPr>
            <p:spPr bwMode="auto">
              <a:xfrm rot="19758681">
                <a:off x="7371657" y="203528"/>
                <a:ext cx="515509" cy="444404"/>
              </a:xfrm>
              <a:prstGeom prst="triangl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7886313" y="435552"/>
                <a:ext cx="98467" cy="9846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 flipH="1">
                <a:off x="7982681" y="486523"/>
                <a:ext cx="26311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 flipH="1">
                <a:off x="7196035" y="489343"/>
                <a:ext cx="3146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4" name="TextBox 123"/>
            <p:cNvSpPr txBox="1"/>
            <p:nvPr/>
          </p:nvSpPr>
          <p:spPr>
            <a:xfrm>
              <a:off x="6293104" y="38150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012174" y="379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Output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97681" y="4381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0.00104 -0.0465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100" grpId="0"/>
      <p:bldP spid="102" grpId="0" animBg="1"/>
      <p:bldP spid="103" grpId="0"/>
      <p:bldP spid="104" grpId="0"/>
      <p:bldP spid="105" grpId="0" animBg="1"/>
      <p:bldP spid="101" grpId="0" animBg="1"/>
      <p:bldP spid="106" grpId="0"/>
      <p:bldP spid="107" grpId="0"/>
      <p:bldP spid="108" grpId="0"/>
      <p:bldP spid="109" grpId="0" animBg="1"/>
      <p:bldP spid="109" grpId="1" animBg="1"/>
      <p:bldP spid="109" grpId="2" animBg="1"/>
      <p:bldP spid="109" grpId="3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468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2"/>
            <a:ext cx="4370360" cy="3926931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994013"/>
            <a:ext cx="149511" cy="944042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7101" y="5164461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7776217" y="4933809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9193" y="5247239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>
                <a:latin typeface="+mj-lt"/>
              </a:rPr>
              <a:t> about electrons, semiconductors…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39193" y="4345790"/>
            <a:ext cx="1766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voltages, wires and transistors…</a:t>
            </a:r>
          </a:p>
          <a:p>
            <a:endParaRPr lang="en-US" sz="1700" dirty="0">
              <a:latin typeface="+mj-lt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7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Semiconductors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2417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Transistors are the fundamental building blocks for all digital circuits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dirty="0"/>
              <a:t>The main advantage of transistors over other devices (i.e., vacuum tubes) is that they are:</a:t>
            </a:r>
          </a:p>
          <a:p>
            <a:pPr marL="757238" lvl="2" indent="-342900"/>
            <a:r>
              <a:rPr lang="en-US" sz="2200" dirty="0"/>
              <a:t>Very small </a:t>
            </a:r>
            <a:r>
              <a:rPr lang="en-US" dirty="0">
                <a:solidFill>
                  <a:schemeClr val="tx2"/>
                </a:solidFill>
              </a:rPr>
              <a:t>(~ 10nm)</a:t>
            </a:r>
          </a:p>
          <a:p>
            <a:pPr marL="757238" lvl="2" indent="-342900"/>
            <a:r>
              <a:rPr lang="en-US" sz="2200" dirty="0"/>
              <a:t>Reliable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(the 1946 </a:t>
            </a:r>
            <a:r>
              <a:rPr lang="en-US" dirty="0">
                <a:solidFill>
                  <a:schemeClr val="tx2"/>
                </a:solidFill>
                <a:hlinkClick r:id="rId3" tooltip="ENIAC"/>
              </a:rPr>
              <a:t>ENIAC</a:t>
            </a:r>
            <a:r>
              <a:rPr lang="en-US" dirty="0">
                <a:solidFill>
                  <a:schemeClr val="tx2"/>
                </a:solidFill>
              </a:rPr>
              <a:t>, with over 17,000 vacuum tubes, had a tube failure on average every two days)</a:t>
            </a:r>
          </a:p>
          <a:p>
            <a:pPr marL="757238" lvl="2" indent="-342900"/>
            <a:r>
              <a:rPr lang="en-US" sz="2200" dirty="0"/>
              <a:t>Power efficient </a:t>
            </a:r>
            <a:r>
              <a:rPr lang="en-US" dirty="0">
                <a:solidFill>
                  <a:schemeClr val="tx2"/>
                </a:solidFill>
              </a:rPr>
              <a:t>(almost don’t consume energy when the state is not changed)</a:t>
            </a:r>
          </a:p>
          <a:p>
            <a:pPr marL="757238" lvl="2" indent="-342900"/>
            <a:r>
              <a:rPr lang="en-US" sz="2200" dirty="0"/>
              <a:t>Cheap </a:t>
            </a:r>
            <a:r>
              <a:rPr lang="en-US" dirty="0">
                <a:solidFill>
                  <a:schemeClr val="tx2"/>
                </a:solidFill>
              </a:rPr>
              <a:t>(production cost of a processor is about several dollars, but it contains billions of transistors)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344" y="144229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Silicon</a:t>
            </a:r>
            <a:endParaRPr lang="ru-RU" sz="3600" dirty="0"/>
          </a:p>
        </p:txBody>
      </p:sp>
      <p:grpSp>
        <p:nvGrpSpPr>
          <p:cNvPr id="62" name="Group 61"/>
          <p:cNvGrpSpPr/>
          <p:nvPr/>
        </p:nvGrpSpPr>
        <p:grpSpPr>
          <a:xfrm rot="17976105">
            <a:off x="6561538" y="3866299"/>
            <a:ext cx="1173203" cy="962893"/>
            <a:chOff x="3692236" y="2507670"/>
            <a:chExt cx="1173203" cy="962893"/>
          </a:xfrm>
        </p:grpSpPr>
        <p:cxnSp>
          <p:nvCxnSpPr>
            <p:cNvPr id="63" name="Straight Connector 6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rot="18036933">
            <a:off x="7943680" y="3872731"/>
            <a:ext cx="1173203" cy="962893"/>
            <a:chOff x="3692236" y="2507670"/>
            <a:chExt cx="1173203" cy="962893"/>
          </a:xfrm>
        </p:grpSpPr>
        <p:cxnSp>
          <p:nvCxnSpPr>
            <p:cNvPr id="68" name="Straight Connector 6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 rot="17991915">
            <a:off x="7249048" y="2676911"/>
            <a:ext cx="1173203" cy="962893"/>
            <a:chOff x="3692236" y="2507670"/>
            <a:chExt cx="1173203" cy="962893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70621" y="3395959"/>
            <a:ext cx="1173203" cy="962893"/>
            <a:chOff x="3692236" y="2507670"/>
            <a:chExt cx="1173203" cy="962893"/>
          </a:xfrm>
        </p:grpSpPr>
        <p:cxnSp>
          <p:nvCxnSpPr>
            <p:cNvPr id="54" name="Straight Connector 53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 bwMode="auto">
          <a:xfrm flipV="1">
            <a:off x="7379971" y="408314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V="1">
            <a:off x="7953376" y="3353534"/>
            <a:ext cx="7621" cy="527683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8073391" y="4077431"/>
            <a:ext cx="462914" cy="27813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5" name="Group 94"/>
          <p:cNvGrpSpPr/>
          <p:nvPr/>
        </p:nvGrpSpPr>
        <p:grpSpPr>
          <a:xfrm rot="3608085" flipV="1">
            <a:off x="7937515" y="4799081"/>
            <a:ext cx="1173203" cy="962893"/>
            <a:chOff x="3692236" y="2507670"/>
            <a:chExt cx="1173203" cy="962893"/>
          </a:xfrm>
        </p:grpSpPr>
        <p:cxnSp>
          <p:nvCxnSpPr>
            <p:cNvPr id="96" name="Straight Connector 95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772986" y="3331306"/>
            <a:ext cx="1055806" cy="1151454"/>
            <a:chOff x="7248986" y="3073400"/>
            <a:chExt cx="1055806" cy="1151454"/>
          </a:xfrm>
        </p:grpSpPr>
        <p:cxnSp>
          <p:nvCxnSpPr>
            <p:cNvPr id="103" name="Straight Connector 102"/>
            <p:cNvCxnSpPr/>
            <p:nvPr/>
          </p:nvCxnSpPr>
          <p:spPr bwMode="auto">
            <a:xfrm rot="3657667" flipH="1">
              <a:off x="7500717" y="3702522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7818120" y="3073400"/>
              <a:ext cx="7620" cy="5816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rot="3657667" flipH="1">
              <a:off x="7910265" y="3830326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 rot="3657667" flipV="1">
              <a:off x="7695632" y="3655111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 bwMode="auto">
          <a:xfrm flipV="1">
            <a:off x="8757920" y="409584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56" name="Group 155"/>
          <p:cNvGrpSpPr/>
          <p:nvPr/>
        </p:nvGrpSpPr>
        <p:grpSpPr>
          <a:xfrm>
            <a:off x="6709163" y="4564520"/>
            <a:ext cx="1056144" cy="1079299"/>
            <a:chOff x="5185163" y="4306613"/>
            <a:chExt cx="1056144" cy="1079299"/>
          </a:xfrm>
        </p:grpSpPr>
        <p:cxnSp>
          <p:nvCxnSpPr>
            <p:cNvPr id="109" name="Straight Connector 108"/>
            <p:cNvCxnSpPr/>
            <p:nvPr/>
          </p:nvCxnSpPr>
          <p:spPr bwMode="auto">
            <a:xfrm rot="3564635" flipH="1">
              <a:off x="5436894" y="4881354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rot="3564635" flipH="1" flipV="1">
              <a:off x="5501183" y="4410517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3564635" flipH="1">
              <a:off x="5846780" y="4991384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 rot="3564635" flipV="1">
              <a:off x="5626942" y="4825388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400355" y="5168598"/>
            <a:ext cx="1038266" cy="1065812"/>
            <a:chOff x="5868735" y="4913232"/>
            <a:chExt cx="1038266" cy="1065812"/>
          </a:xfrm>
        </p:grpSpPr>
        <p:cxnSp>
          <p:nvCxnSpPr>
            <p:cNvPr id="114" name="Straight Connector 113"/>
            <p:cNvCxnSpPr/>
            <p:nvPr/>
          </p:nvCxnSpPr>
          <p:spPr bwMode="auto">
            <a:xfrm rot="17991915" flipH="1" flipV="1">
              <a:off x="6120466" y="4902631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rot="17991915" flipH="1">
              <a:off x="6192026" y="5582299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7991915" flipH="1" flipV="1">
              <a:off x="6512474" y="5014918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7" name="Oval 116"/>
            <p:cNvSpPr/>
            <p:nvPr/>
          </p:nvSpPr>
          <p:spPr bwMode="auto">
            <a:xfrm rot="17991915">
              <a:off x="6312816" y="521091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30" name="Straight Connector 129"/>
          <p:cNvCxnSpPr/>
          <p:nvPr/>
        </p:nvCxnSpPr>
        <p:spPr bwMode="auto">
          <a:xfrm flipV="1">
            <a:off x="8646795" y="4540347"/>
            <a:ext cx="0" cy="55245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132" name="Group 131"/>
          <p:cNvGrpSpPr/>
          <p:nvPr/>
        </p:nvGrpSpPr>
        <p:grpSpPr>
          <a:xfrm rot="3608085" flipV="1">
            <a:off x="7941325" y="2414021"/>
            <a:ext cx="1173203" cy="962893"/>
            <a:chOff x="3692236" y="2507670"/>
            <a:chExt cx="1173203" cy="962893"/>
          </a:xfrm>
        </p:grpSpPr>
        <p:cxnSp>
          <p:nvCxnSpPr>
            <p:cNvPr id="133" name="Straight Connector 132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 flipH="1" flipV="1">
              <a:off x="4369225" y="3177722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7972080">
            <a:off x="8635576" y="2676390"/>
            <a:ext cx="1173203" cy="962893"/>
            <a:chOff x="3692236" y="2507670"/>
            <a:chExt cx="1173203" cy="962893"/>
          </a:xfrm>
        </p:grpSpPr>
        <p:cxnSp>
          <p:nvCxnSpPr>
            <p:cNvPr id="138" name="Straight Connector 137"/>
            <p:cNvCxnSpPr/>
            <p:nvPr/>
          </p:nvCxnSpPr>
          <p:spPr bwMode="auto">
            <a:xfrm flipH="1" flipV="1">
              <a:off x="4278838" y="2507670"/>
              <a:ext cx="2217" cy="50568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H="1">
              <a:off x="3692236" y="3177722"/>
              <a:ext cx="500649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flipH="1" flipV="1">
              <a:off x="4369225" y="3177721"/>
              <a:ext cx="496214" cy="29284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1" name="Oval 140"/>
            <p:cNvSpPr/>
            <p:nvPr/>
          </p:nvSpPr>
          <p:spPr bwMode="auto">
            <a:xfrm>
              <a:off x="4156364" y="2999496"/>
              <a:ext cx="249382" cy="2493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46" name="Straight Connector 145"/>
          <p:cNvCxnSpPr/>
          <p:nvPr/>
        </p:nvCxnSpPr>
        <p:spPr bwMode="auto">
          <a:xfrm flipH="1" flipV="1">
            <a:off x="8755381" y="2894426"/>
            <a:ext cx="475615" cy="27178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9345295" y="3347818"/>
            <a:ext cx="0" cy="56768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V="1">
            <a:off x="8056880" y="2886807"/>
            <a:ext cx="476250" cy="268255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7274560" y="4535266"/>
            <a:ext cx="0" cy="54864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 flipV="1">
            <a:off x="7378066" y="5263612"/>
            <a:ext cx="482622" cy="269874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8077201" y="5273136"/>
            <a:ext cx="466725" cy="262890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238" name="Group 237"/>
          <p:cNvGrpSpPr/>
          <p:nvPr/>
        </p:nvGrpSpPr>
        <p:grpSpPr>
          <a:xfrm>
            <a:off x="6024880" y="1802226"/>
            <a:ext cx="4226560" cy="4524772"/>
            <a:chOff x="4500880" y="1544320"/>
            <a:chExt cx="4226560" cy="4524772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4500880" y="15443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4589144" y="18834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177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9" name="Hexagon 15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0" name="Hexagon 15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1" name="Hexagon 16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2" name="Hexagon 16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4" name="Hexagon 16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5" name="Hexagon 16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66" name="Hexagon 16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79" name="Hexagon 17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0" name="Hexagon 17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1" name="Hexagon 18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2" name="Hexagon 18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3" name="Hexagon 18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4" name="Hexagon 18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5" name="Hexagon 18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87" name="Hexagon 18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8" name="Hexagon 18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89" name="Hexagon 18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0" name="Hexagon 18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1" name="Hexagon 19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2" name="Hexagon 19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3" name="Hexagon 19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195" name="Hexagon 19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6" name="Hexagon 19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8" name="Hexagon 19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1" name="Hexagon 20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03" name="Hexagon 202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4" name="Hexagon 203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5" name="Hexagon 204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6" name="Hexagon 205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7" name="Hexagon 206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8" name="Hexagon 207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9" name="Hexagon 20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1" name="Hexagon 210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2" name="Hexagon 211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3" name="Hexagon 212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4" name="Hexagon 213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5" name="Hexagon 214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6" name="Hexagon 215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17" name="Hexagon 216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19" name="Hexagon 21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0" name="Hexagon 21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1" name="Hexagon 22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2" name="Hexagon 22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3" name="Hexagon 22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4" name="Hexagon 22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5" name="Hexagon 22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5039360" y="569976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Planar structure of silicon crystal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519680" y="2707934"/>
            <a:ext cx="3484880" cy="3547945"/>
            <a:chOff x="995680" y="2450027"/>
            <a:chExt cx="3484880" cy="3547945"/>
          </a:xfrm>
        </p:grpSpPr>
        <p:grpSp>
          <p:nvGrpSpPr>
            <p:cNvPr id="231" name="Group 230"/>
            <p:cNvGrpSpPr/>
            <p:nvPr/>
          </p:nvGrpSpPr>
          <p:grpSpPr>
            <a:xfrm>
              <a:off x="1093284" y="2450027"/>
              <a:ext cx="2495740" cy="3002258"/>
              <a:chOff x="1225364" y="2521147"/>
              <a:chExt cx="2495740" cy="3002258"/>
            </a:xfrm>
          </p:grpSpPr>
          <p:grpSp>
            <p:nvGrpSpPr>
              <p:cNvPr id="33" name="Group 32"/>
              <p:cNvGrpSpPr/>
              <p:nvPr/>
            </p:nvGrpSpPr>
            <p:grpSpPr>
              <a:xfrm rot="9736035">
                <a:off x="2717057" y="3555715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6" name="Oval 35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38" name="Oval 37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7173963">
                <a:off x="1372369" y="3626858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" name="Oval 17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" name="Oval 1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4" name="Oval 3"/>
              <p:cNvSpPr/>
              <p:nvPr/>
            </p:nvSpPr>
            <p:spPr bwMode="auto">
              <a:xfrm>
                <a:off x="2247296" y="3653121"/>
                <a:ext cx="645458" cy="645458"/>
              </a:xfrm>
              <a:prstGeom prst="ellipse">
                <a:avLst/>
              </a:prstGeom>
              <a:solidFill>
                <a:srgbClr val="FF6600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664321">
                <a:off x="2311591" y="4225347"/>
                <a:ext cx="1004047" cy="1298058"/>
                <a:chOff x="3059953" y="4087243"/>
                <a:chExt cx="1004047" cy="1298058"/>
              </a:xfrm>
            </p:grpSpPr>
            <p:cxnSp>
              <p:nvCxnSpPr>
                <p:cNvPr id="7" name="Straight Connector 6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 rot="18904787">
                  <a:off x="3504272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3471393">
                <a:off x="2123259" y="2521147"/>
                <a:ext cx="903368" cy="1179800"/>
                <a:chOff x="3059953" y="4087243"/>
                <a:chExt cx="1004047" cy="1298058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3059953" y="43269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3161553" y="4238065"/>
                  <a:ext cx="902447" cy="905435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 rot="18729421">
                  <a:off x="3042856" y="4258605"/>
                  <a:ext cx="137160" cy="5352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 rot="18904787">
                  <a:off x="3504271" y="4087243"/>
                  <a:ext cx="120162" cy="129805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 rot="18729421">
                  <a:off x="3945542" y="5161283"/>
                  <a:ext cx="137160" cy="53526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+mj-lt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2" name="TextBox 231"/>
            <p:cNvSpPr txBox="1"/>
            <p:nvPr/>
          </p:nvSpPr>
          <p:spPr>
            <a:xfrm>
              <a:off x="995680" y="5628640"/>
              <a:ext cx="348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Stick model of a silicon atom</a:t>
              </a:r>
              <a:endParaRPr lang="ru-RU" dirty="0" err="1">
                <a:latin typeface="+mj-lt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963920" y="1436466"/>
            <a:ext cx="4460240" cy="4897120"/>
            <a:chOff x="4439920" y="1178560"/>
            <a:chExt cx="4460240" cy="4897120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4439920" y="1178560"/>
              <a:ext cx="4460240" cy="489712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82534" y="2286000"/>
              <a:ext cx="4400230" cy="305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4785360" y="5638800"/>
              <a:ext cx="401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Purified silicon</a:t>
              </a:r>
              <a:endParaRPr lang="ru-RU" dirty="0" err="1"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53" y="826478"/>
            <a:ext cx="8464868" cy="963246"/>
          </a:xfrm>
        </p:spPr>
        <p:txBody>
          <a:bodyPr>
            <a:normAutofit lnSpcReduction="10000"/>
          </a:bodyPr>
          <a:lstStyle/>
          <a:p>
            <a:pPr marL="233363" indent="-233363"/>
            <a:r>
              <a:rPr lang="en-US" sz="2000" b="1" dirty="0"/>
              <a:t>Silicon</a:t>
            </a:r>
            <a:r>
              <a:rPr lang="en-US" sz="2000" dirty="0"/>
              <a:t> (Si) is a chemical element with atomic number 14</a:t>
            </a:r>
          </a:p>
          <a:p>
            <a:pPr marL="233363" indent="-233363">
              <a:spcBef>
                <a:spcPts val="600"/>
              </a:spcBef>
            </a:pPr>
            <a:r>
              <a:rPr lang="en-US" sz="2000" dirty="0"/>
              <a:t>It has four electrons in the outermost shell available for covalent chemical bonding:</a:t>
            </a:r>
            <a:endParaRPr lang="ru-RU" sz="2000" dirty="0"/>
          </a:p>
          <a:p>
            <a:pPr indent="233363"/>
            <a:endParaRPr lang="ru-RU" sz="20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174389" y="1631348"/>
            <a:ext cx="3789911" cy="596357"/>
            <a:chOff x="2767536" y="835151"/>
            <a:chExt cx="3789911" cy="596357"/>
          </a:xfrm>
        </p:grpSpPr>
        <p:grpSp>
          <p:nvGrpSpPr>
            <p:cNvPr id="158" name="Group 15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3686556" y="835152"/>
                <a:ext cx="314060" cy="561848"/>
                <a:chOff x="3686556" y="835152"/>
                <a:chExt cx="314060" cy="561848"/>
              </a:xfrm>
            </p:grpSpPr>
            <p:sp>
              <p:nvSpPr>
                <p:cNvPr id="240" name="Rectangle 23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3686556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Group 167"/>
              <p:cNvGrpSpPr/>
              <p:nvPr/>
            </p:nvGrpSpPr>
            <p:grpSpPr>
              <a:xfrm>
                <a:off x="4158996" y="835152"/>
                <a:ext cx="314060" cy="561848"/>
                <a:chOff x="4091940" y="835152"/>
                <a:chExt cx="314060" cy="561848"/>
              </a:xfrm>
            </p:grpSpPr>
            <p:sp>
              <p:nvSpPr>
                <p:cNvPr id="233" name="Rectangle 23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4091940" y="835152"/>
                      <a:ext cx="3140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3433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↑↓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Group 169"/>
              <p:cNvGrpSpPr/>
              <p:nvPr/>
            </p:nvGrpSpPr>
            <p:grpSpPr>
              <a:xfrm>
                <a:off x="5457444" y="835152"/>
                <a:ext cx="310213" cy="561848"/>
                <a:chOff x="4091940" y="835152"/>
                <a:chExt cx="310213" cy="561848"/>
              </a:xfrm>
            </p:grpSpPr>
            <p:sp>
              <p:nvSpPr>
                <p:cNvPr id="176" name="Rectangle 175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/>
                    <p:cNvSpPr txBox="1"/>
                    <p:nvPr/>
                  </p:nvSpPr>
                  <p:spPr>
                    <a:xfrm>
                      <a:off x="4091940" y="835152"/>
                      <a:ext cx="31021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7" name="TextBox 1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3636" t="-4444" r="-606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1" name="Group 170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72" name="Rectangle 171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100" b="1" dirty="0">
                      <a:latin typeface="+mj-lt"/>
                      <a:cs typeface="Arial" pitchFamily="34" charset="0"/>
                    </a:rPr>
                    <a:t>↑</a:t>
                  </a:r>
                  <a:endParaRPr lang="ru-RU" sz="1100" b="1" dirty="0">
                    <a:latin typeface="+mj-lt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4735310" y="835151"/>
                      <a:ext cx="32553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sz="1400" dirty="0" err="1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8841" t="-4444" r="-434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3" name="TextBox 162"/>
            <p:cNvSpPr txBox="1"/>
            <p:nvPr/>
          </p:nvSpPr>
          <p:spPr>
            <a:xfrm>
              <a:off x="2767536" y="1092954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Si (+14)</a:t>
              </a:r>
              <a:endParaRPr lang="ru-RU" sz="1600" dirty="0" err="1">
                <a:latin typeface="+mj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2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60" y="293032"/>
            <a:ext cx="8229600" cy="889000"/>
          </a:xfrm>
        </p:spPr>
        <p:txBody>
          <a:bodyPr/>
          <a:lstStyle/>
          <a:p>
            <a:pPr algn="ctr"/>
            <a:r>
              <a:rPr lang="en-US" dirty="0"/>
              <a:t>Conduction properties</a:t>
            </a:r>
            <a:endParaRPr lang="ru-RU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50605" y="1502485"/>
            <a:ext cx="4226560" cy="4493994"/>
            <a:chOff x="3393440" y="1493520"/>
            <a:chExt cx="4226560" cy="4493994"/>
          </a:xfrm>
        </p:grpSpPr>
        <p:sp>
          <p:nvSpPr>
            <p:cNvPr id="5" name="Rectangle 4"/>
            <p:cNvSpPr/>
            <p:nvPr/>
          </p:nvSpPr>
          <p:spPr bwMode="auto">
            <a:xfrm>
              <a:off x="3393440" y="1493520"/>
              <a:ext cx="4226560" cy="446024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6" name="Group 225"/>
            <p:cNvGrpSpPr/>
            <p:nvPr/>
          </p:nvGrpSpPr>
          <p:grpSpPr>
            <a:xfrm>
              <a:off x="3481704" y="1832610"/>
              <a:ext cx="4117417" cy="3737876"/>
              <a:chOff x="9171304" y="3509010"/>
              <a:chExt cx="4117417" cy="3737876"/>
            </a:xfrm>
            <a:solidFill>
              <a:schemeClr val="bg1"/>
            </a:solidFill>
          </p:grpSpPr>
          <p:grpSp>
            <p:nvGrpSpPr>
              <p:cNvPr id="8" name="Group 176"/>
              <p:cNvGrpSpPr/>
              <p:nvPr/>
            </p:nvGrpSpPr>
            <p:grpSpPr>
              <a:xfrm>
                <a:off x="9171304" y="396414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54" name="Hexagon 53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Hexagon 54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6" name="Hexagon 55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7" name="Hexagon 56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Hexagon 57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9" name="Hexagon 58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" name="Hexagon 59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177"/>
              <p:cNvGrpSpPr/>
              <p:nvPr/>
            </p:nvGrpSpPr>
            <p:grpSpPr>
              <a:xfrm>
                <a:off x="11489340" y="3511397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7" name="Hexagon 46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Hexagon 47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Hexagon 48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Hexagon 49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Hexagon 50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Hexagon 51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Hexagon 52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85"/>
              <p:cNvGrpSpPr/>
              <p:nvPr/>
            </p:nvGrpSpPr>
            <p:grpSpPr>
              <a:xfrm>
                <a:off x="10456752" y="4409734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40" name="Hexagon 39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1" name="Hexagon 40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2" name="Hexagon 41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Hexagon 42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4" name="Hexagon 43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Hexagon 44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Hexagon 45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" name="Group 193"/>
              <p:cNvGrpSpPr/>
              <p:nvPr/>
            </p:nvGrpSpPr>
            <p:grpSpPr>
              <a:xfrm>
                <a:off x="10200263" y="3509010"/>
                <a:ext cx="1288162" cy="1047445"/>
                <a:chOff x="9145904" y="4432741"/>
                <a:chExt cx="1288162" cy="1047445"/>
              </a:xfrm>
              <a:grpFill/>
            </p:grpSpPr>
            <p:sp>
              <p:nvSpPr>
                <p:cNvPr id="36" name="Hexagon 35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7" name="Hexagon 36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8" name="Hexagon 3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9" name="Hexagon 38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2" name="Group 201"/>
              <p:cNvGrpSpPr/>
              <p:nvPr/>
            </p:nvGrpSpPr>
            <p:grpSpPr>
              <a:xfrm>
                <a:off x="10720044" y="575116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9" name="Hexagon 28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Hexagon 29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Hexagon 30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Hexagon 31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Hexagon 32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Hexagon 33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Hexagon 34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3" name="Group 209"/>
              <p:cNvGrpSpPr/>
              <p:nvPr/>
            </p:nvGrpSpPr>
            <p:grpSpPr>
              <a:xfrm>
                <a:off x="9432043" y="5311479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22" name="Hexagon 21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Hexagon 22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Hexagon 23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Hexagon 24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Hexagon 25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Hexagon 26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Hexagon 27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Group 217"/>
              <p:cNvGrpSpPr/>
              <p:nvPr/>
            </p:nvGrpSpPr>
            <p:grpSpPr>
              <a:xfrm>
                <a:off x="11744752" y="4856255"/>
                <a:ext cx="1543969" cy="1495721"/>
                <a:chOff x="9145904" y="3984465"/>
                <a:chExt cx="1543969" cy="1495721"/>
              </a:xfrm>
              <a:grpFill/>
            </p:grpSpPr>
            <p:sp>
              <p:nvSpPr>
                <p:cNvPr id="15" name="Hexagon 14"/>
                <p:cNvSpPr/>
                <p:nvPr/>
              </p:nvSpPr>
              <p:spPr bwMode="auto">
                <a:xfrm rot="16200000">
                  <a:off x="9618372" y="4473931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Hexagon 15"/>
                <p:cNvSpPr/>
                <p:nvPr/>
              </p:nvSpPr>
              <p:spPr bwMode="auto">
                <a:xfrm rot="16200000">
                  <a:off x="9104714" y="4475700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Hexagon 16"/>
                <p:cNvSpPr/>
                <p:nvPr/>
              </p:nvSpPr>
              <p:spPr bwMode="auto">
                <a:xfrm rot="16200000">
                  <a:off x="9360659" y="4025655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Hexagon 17"/>
                <p:cNvSpPr/>
                <p:nvPr/>
              </p:nvSpPr>
              <p:spPr bwMode="auto">
                <a:xfrm rot="16200000">
                  <a:off x="9362427" y="4923977"/>
                  <a:ext cx="597264" cy="514883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Hexagon 18"/>
                <p:cNvSpPr/>
                <p:nvPr/>
              </p:nvSpPr>
              <p:spPr bwMode="auto">
                <a:xfrm rot="5400000" flipH="1">
                  <a:off x="10133800" y="4475837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Hexagon 19"/>
                <p:cNvSpPr/>
                <p:nvPr/>
              </p:nvSpPr>
              <p:spPr bwMode="auto">
                <a:xfrm rot="5400000" flipH="1">
                  <a:off x="9875951" y="4025791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Hexagon 20"/>
                <p:cNvSpPr/>
                <p:nvPr/>
              </p:nvSpPr>
              <p:spPr bwMode="auto">
                <a:xfrm rot="5400000" flipH="1">
                  <a:off x="9877993" y="4924113"/>
                  <a:ext cx="597264" cy="514882"/>
                </a:xfrm>
                <a:prstGeom prst="hexagon">
                  <a:avLst>
                    <a:gd name="adj" fmla="val 28303"/>
                    <a:gd name="vf" fmla="val 115470"/>
                  </a:avLst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514199" y="5648960"/>
              <a:ext cx="4034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Spontaneous electron-ion par creation </a:t>
              </a:r>
              <a:endParaRPr lang="ru-RU" sz="1600" dirty="0" err="1"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38385" y="3180080"/>
            <a:ext cx="347980" cy="214674"/>
            <a:chOff x="4681220" y="3180080"/>
            <a:chExt cx="347980" cy="214674"/>
          </a:xfrm>
        </p:grpSpPr>
        <p:sp>
          <p:nvSpPr>
            <p:cNvPr id="63" name="Rectangle 62"/>
            <p:cNvSpPr/>
            <p:nvPr/>
          </p:nvSpPr>
          <p:spPr bwMode="auto">
            <a:xfrm rot="19871626">
              <a:off x="4818380" y="3215641"/>
              <a:ext cx="210820" cy="457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681220" y="3241040"/>
              <a:ext cx="165100" cy="153714"/>
            </a:xfrm>
            <a:prstGeom prst="ellipse">
              <a:avLst/>
            </a:prstGeom>
            <a:solidFill>
              <a:srgbClr val="FF33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H="1">
              <a:off x="4940300" y="3180080"/>
              <a:ext cx="78740" cy="5334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1" name="Oval 70"/>
          <p:cNvSpPr/>
          <p:nvPr/>
        </p:nvSpPr>
        <p:spPr bwMode="auto">
          <a:xfrm>
            <a:off x="5238080" y="3228625"/>
            <a:ext cx="86360" cy="8040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2" name="Explosion 2 71"/>
          <p:cNvSpPr/>
          <p:nvPr/>
        </p:nvSpPr>
        <p:spPr bwMode="auto">
          <a:xfrm>
            <a:off x="5042500" y="3103246"/>
            <a:ext cx="422910" cy="394335"/>
          </a:xfrm>
          <a:prstGeom prst="irregularSeal2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3" name="Explosion 2 72"/>
          <p:cNvSpPr/>
          <p:nvPr/>
        </p:nvSpPr>
        <p:spPr bwMode="auto">
          <a:xfrm>
            <a:off x="5044406" y="3112211"/>
            <a:ext cx="422910" cy="394335"/>
          </a:xfrm>
          <a:prstGeom prst="irregularSeal2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1939571" y="1045022"/>
            <a:ext cx="8464868" cy="963246"/>
          </a:xfrm>
        </p:spPr>
        <p:txBody>
          <a:bodyPr/>
          <a:lstStyle/>
          <a:p>
            <a:pPr marL="233363" indent="-233363"/>
            <a:r>
              <a:rPr lang="en-US" sz="2000" b="1" dirty="0"/>
              <a:t>Pure silicon is a semiconductor</a:t>
            </a:r>
            <a:r>
              <a:rPr lang="en-US" sz="2000" dirty="0"/>
              <a:t>: is doesn’t conduct strong electrical current, because it has few free charge carriers</a:t>
            </a:r>
            <a:endParaRPr lang="ru-RU" sz="2000" dirty="0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1935591" y="5989213"/>
            <a:ext cx="8464868" cy="96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b="1" kern="0" dirty="0"/>
              <a:t>Silicon dioxide (SiO</a:t>
            </a:r>
            <a:r>
              <a:rPr lang="en-US" sz="2000" b="1" kern="0" baseline="-25000" dirty="0"/>
              <a:t>2</a:t>
            </a:r>
            <a:r>
              <a:rPr lang="en-US" sz="2000" b="1" kern="0" dirty="0"/>
              <a:t>) is an insulator</a:t>
            </a:r>
            <a:r>
              <a:rPr lang="en-US" sz="2000" kern="0" dirty="0"/>
              <a:t>: sand doesn’t conduct any electrical current.</a:t>
            </a:r>
            <a:endParaRPr lang="ru-RU" sz="2000" kern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0.01018 C 0.0073 -0.01551 0.00782 -0.01319 0.00695 -0.0169 C 0.0066 -0.01852 0.00469 -0.0213 0.00469 -0.02106 C 0.0033 -0.02731 -0.00191 -0.03495 -0.0059 -0.03843 C -0.01024 -0.04213 -0.00763 -0.04074 -0.01093 -0.04213 C -0.01197 -0.04259 -0.01423 -0.04352 -0.01423 -0.04329 C -0.01892 -0.05093 -0.03142 -0.04931 -0.03593 -0.04143 C -0.04027 -0.0338 -0.03628 -0.03935 -0.03923 -0.03542 C -0.04045 -0.03171 -0.04253 -0.02801 -0.04479 -0.025 C -0.04548 -0.02199 -0.04618 -0.01898 -0.04704 -0.0162 C -0.04774 -0.00532 -0.05225 0.01343 -0.04583 0.02083 C -0.04531 0.02431 -0.04513 0.02593 -0.04305 0.02824 C -0.04079 0.03796 -0.03368 0.04583 -0.02812 0.05185 C -0.02604 0.05394 -0.02447 0.05671 -0.02204 0.05787 C -0.02048 0.05972 -0.0184 0.06134 -0.01649 0.06227 C -0.01458 0.06482 -0.01215 0.06505 -0.00972 0.06597 C -0.00468 0.06782 -0.00052 0.07083 0.00469 0.07199 C 0.01511 0.07153 0.02553 0.07199 0.03525 0.06667 C 0.04011 0.06088 0.04584 0.05694 0.05018 0.05046 C 0.05035 0.04977 0.05053 0.04884 0.05087 0.04815 C 0.05122 0.04745 0.05209 0.04745 0.05243 0.04676 C 0.05521 0.04074 0.05469 0.03125 0.05921 0.02523 C 0.0599 0.02107 0.06059 0.0169 0.0625 0.01343 C 0.06389 -0.00301 0.06268 -0.01806 0.05921 -0.03333 C 0.05799 -0.03866 0.05487 -0.04398 0.05243 -0.04815 C 0.05122 -0.05023 0.04914 -0.05463 0.04914 -0.0544 C 0.04827 -0.0588 0.0474 -0.06412 0.04532 -0.06736 C 0.04323 -0.08079 0.04341 -0.10393 0.05573 -0.10949 C 0.05747 -0.11273 0.06112 -0.11389 0.06407 -0.11481 C 0.06598 -0.11551 0.06962 -0.1162 0.06962 -0.11597 C 0.07466 -0.11574 0.07691 -0.11505 0.08143 -0.11389 C 0.0849 -0.11088 0.08803 -0.10602 0.09184 -0.1044 C 0.09219 -0.10393 0.09254 -0.10324 0.09306 -0.10278 C 0.09358 -0.10231 0.09428 -0.10255 0.09462 -0.10208 C 0.09549 -0.10116 0.09688 -0.09838 0.09688 -0.09815 C 0.09705 -0.09768 0.09705 -0.09699 0.0974 -0.0963 C 0.09775 -0.0956 0.09844 -0.09537 0.09862 -0.09468 C 0.09983 -0.09167 0.10018 -0.08681 0.10087 -0.08356 C 0.10053 -0.0794 0.10122 -0.07477 0.09966 -0.07106 C 0.09601 -0.0625 0.08855 -0.06018 0.08195 -0.05833 C 0.07761 -0.05856 0.07344 -0.0588 0.0691 -0.05926 C 0.06094 -0.06018 0.05539 -0.07153 0.05018 -0.07847 C 0.04948 -0.08102 0.04879 -0.08194 0.0474 -0.08356 C 0.04653 -0.08704 0.04532 -0.08889 0.04306 -0.09097 C 0.04289 -0.09167 0.04289 -0.09282 0.04254 -0.09329 C 0.04219 -0.09375 0.04132 -0.09352 0.0408 -0.09398 C 0.03803 -0.09606 0.03542 -0.10023 0.03247 -0.10139 C 0.02848 -0.10671 0.02014 -0.1081 0.01476 -0.1088 C 0.00348 -0.11227 -0.00642 -0.1081 -0.01701 -0.10579 C -0.01979 -0.10463 -0.02257 -0.10324 -0.02534 -0.10208 C -0.02812 -0.09977 -0.03159 -0.09792 -0.03472 -0.09699 C -0.03715 -0.09375 -0.04079 -0.0919 -0.04357 -0.08889 C -0.04548 -0.08681 -0.04652 -0.0838 -0.04809 -0.08148 C -0.04947 -0.0794 -0.05121 -0.07801 -0.0526 -0.07616 C -0.05382 -0.0713 -0.05694 -0.06782 -0.0592 -0.06366 C -0.06024 -0.06181 -0.0625 -0.05833 -0.0625 -0.0581 C -0.06336 -0.05463 -0.06597 -0.05208 -0.06753 -0.04884 C -0.06944 -0.04051 -0.06632 -0.05278 -0.06927 -0.04444 C -0.07083 -0.03981 -0.07118 -0.03356 -0.07204 -0.0287 C -0.07291 -0.01366 -0.0743 0.00069 -0.07204 0.01574 C -0.07135 0.02083 -0.07118 0.02894 -0.06805 0.03264 C -0.06684 0.03958 -0.06458 0.04375 -0.06197 0.04977 C -0.06111 0.0544 -0.05902 0.05995 -0.05694 0.06389 C -0.05572 0.06898 -0.05277 0.07245 -0.05034 0.07639 C -0.0434 0.0875 -0.03507 0.09954 -0.02413 0.10301 C -0.02118 0.10602 -0.01736 0.10671 -0.01371 0.10741 C -0.00902 0.10995 -0.00364 0.11042 0.00139 0.11111 C 0.01094 0.11435 0.02066 0.11111 0.03021 0.10972 C 0.03247 0.10903 0.03473 0.10903 0.03698 0.10833 C 0.04202 0.10648 0.0474 0.10324 0.05243 0.10093 C 0.05608 0.09769 0.06615 0.0956 0.07084 0.09421 C 0.08195 0.09468 0.08577 0.09468 0.09462 0.0963 C 0.09688 0.09838 0.09566 0.09769 0.09809 0.09861 C 0.09914 0.09907 0.10139 0.1 0.10139 0.10023 C 0.10348 0.10208 0.10573 0.10278 0.10799 0.10463 C 0.1099 0.10625 0.10955 0.1081 0.11198 0.10903 C 0.11684 0.11343 0.12084 0.11944 0.12466 0.12523 C 0.12587 0.12708 0.12761 0.12847 0.12865 0.13056 C 0.13143 0.13588 0.13455 0.14167 0.13855 0.14537 C 0.14115 0.14769 0.14514 0.14884 0.14809 0.15046 C 0.15 0.15162 0.15417 0.15278 0.15417 0.15301 C 0.16684 0.15162 0.18039 0.14931 0.18803 0.13426 C 0.18907 0.13009 0.19011 0.12593 0.1908 0.12153 C 0.19046 0.10556 0.19254 0.1 0.1875 0.08982 C 0.18612 0.08357 0.17848 0.07477 0.17414 0.07199 C 0.17292 0.07014 0.17223 0.06921 0.17032 0.06829 C 0.16823 0.06551 0.16962 0.0669 0.1658 0.06528 C 0.16528 0.06505 0.16407 0.06458 0.16407 0.06482 C 0.16112 0.06019 0.15556 0.06065 0.15191 0.05787 C 0.14879 0.05532 0.14601 0.05139 0.14254 0.04977 C 0.14115 0.04722 0.14028 0.0463 0.13803 0.04537 C 0.13577 0.0419 0.13282 0.03912 0.13073 0.03565 C 0.12952 0.03357 0.12917 0.03102 0.12796 0.02894 C 0.12743 0.02523 0.12674 0.02153 0.12587 0.01782 C 0.12605 0.0125 0.125 -0.00255 0.12865 -0.00741 C 0.12934 -0.01273 0.13056 -0.01458 0.13299 -0.01921 C 0.13368 -0.0206 0.13577 -0.02222 0.13577 -0.02199 C 0.1375 -0.0294 0.13455 -0.01944 0.13803 -0.025 C 0.13855 -0.02569 0.1382 -0.02708 0.13855 -0.02801 C 0.13941 -0.03056 0.14497 -0.03472 0.14688 -0.03542 C 0.14896 -0.03819 0.15278 -0.03843 0.15573 -0.03912 C 0.15816 -0.03889 0.16059 -0.03889 0.16303 -0.03843 C 0.16459 -0.03819 0.16754 -0.03704 0.16754 -0.03681 C 0.1698 -0.03472 0.17205 -0.03495 0.17466 -0.03333 C 0.17657 -0.03218 0.17813 -0.03056 0.18021 -0.02963 C 0.18178 -0.02755 0.18421 -0.02523 0.18629 -0.02431 C 0.18959 -0.0206 0.19462 -0.01875 0.1974 -0.01389 C 0.19775 -0.01319 0.19827 -0.0125 0.19862 -0.01181 C 0.19896 -0.01111 0.19931 -0.01018 0.19966 -0.00949 C 0.20035 -0.0081 0.20191 -0.00579 0.20191 -0.00556 C 0.20243 -0.00347 0.20365 -0.00231 0.20417 -3.7037E-7 C 0.20452 0.00162 0.20521 0.00463 0.20521 0.00486 C 0.20504 0.01458 0.20591 0.02732 0.20139 0.03634 C 0.20053 0.04005 0.19827 0.04236 0.19636 0.04537 C 0.19566 0.04815 0.19462 0.04884 0.19254 0.04977 C 0.1908 0.05185 0.18855 0.05255 0.18629 0.05347 C 0.17362 0.06482 0.15608 0.05764 0.1408 0.05787 C 0.13612 0.05857 0.1316 0.06019 0.12691 0.06088 C 0.12431 0.06181 0.11598 0.06944 0.11407 0.07269 C 0.1132 0.07407 0.11285 0.07593 0.11198 0.07708 C 0.1099 0.07986 0.11094 0.07824 0.10851 0.0831 C 0.10816 0.0838 0.10747 0.08519 0.10747 0.08542 C 0.10643 0.08982 0.10556 0.09444 0.10365 0.09861 C 0.104 0.11921 0.1007 0.13403 0.11198 0.14676 C 0.1125 0.14931 0.12066 0.16019 0.1224 0.16088 C 0.12431 0.16435 0.12587 0.16736 0.12865 0.16968 C 0.13021 0.17292 0.13195 0.17755 0.13421 0.18009 C 0.13507 0.18519 0.13716 0.18982 0.13803 0.19491 C 0.1375 0.20579 0.13872 0.20579 0.13473 0.21204 C 0.13334 0.21736 0.12622 0.22269 0.1224 0.22384 C 0.11997 0.22454 0.11528 0.22593 0.11528 0.22616 C 0.10816 0.22546 0.10469 0.22546 0.09862 0.22384 C 0.09601 0.22315 0.09757 0.22315 0.09462 0.22153 C 0.09358 0.22107 0.09132 0.22014 0.09132 0.22037 C 0.09011 0.21829 0.08907 0.21713 0.0875 0.21574 C 0.08559 0.21204 0.08421 0.20833 0.08247 0.20463 C 0.08091 0.19583 0.08004 0.18426 0.08629 0.1787 C 0.08941 0.17292 0.09289 0.17153 0.09809 0.17037 C 0.13299 0.1713 0.13542 0.17199 0.16806 0.17037 C 0.17431 0.17014 0.18073 0.1669 0.18698 0.16597 C 0.19167 0.16273 0.19705 0.16204 0.20191 0.15857 C 0.20018 0.16111 0.2007 0.15995 0.20243 0.15926 C 0.20382 0.1588 0.20504 0.15833 0.20643 0.15787 C 0.20955 0.15324 0.21337 0.15046 0.21754 0.14815 C 0.21893 0.14537 0.22553 0.13935 0.22796 0.13704 C 0.229 0.13611 0.23056 0.13565 0.23143 0.13426 C 0.23473 0.12917 0.2375 0.12361 0.2408 0.11852 C 0.24219 0.11296 0.24028 0.11968 0.24254 0.11482 C 0.24375 0.11227 0.2441 0.1088 0.24532 0.10602 C 0.24601 0.1044 0.2474 0.10162 0.2474 0.10185 C 0.24827 0.09769 0.24966 0.09352 0.25087 0.08982 C 0.25139 0.07732 0.25296 0.06528 0.25417 0.05278 C 0.25382 0.04421 0.2533 0.03588 0.25191 0.02755 C 0.25139 0.01968 0.24914 0.00463 0.24584 -0.00208 C 0.24532 -0.00532 0.2441 -0.00926 0.24184 -0.01018 C 0.2408 -0.01481 0.23803 -0.01829 0.23577 -0.02222 C 0.23264 -0.02778 0.22969 -0.03565 0.22518 -0.03912 C 0.22362 -0.04282 0.21945 -0.04768 0.21632 -0.04884 C 0.21476 -0.05023 0.21389 -0.05324 0.21198 -0.05393 C 0.20782 -0.05556 0.20417 -0.0588 0.20018 -0.06065 C 0.19584 -0.06273 0.1908 -0.06319 0.18629 -0.06366 C 0.17657 -0.06319 0.17362 -0.06273 0.1658 -0.06134 C 0.16389 -0.06065 0.16303 -0.05949 0.16129 -0.05833 C 0.16025 -0.05764 0.15799 -0.05694 0.15799 -0.05671 C 0.15591 -0.05509 0.15382 -0.0544 0.15139 -0.05324 C 0.14983 -0.05139 0.14775 -0.04977 0.14584 -0.04884 C 0.14358 -0.04583 0.13941 -0.04028 0.13629 -0.03912 C 0.13316 -0.03495 0.129 -0.02893 0.12466 -0.02731 C 0.12292 -0.02477 0.12066 -0.02245 0.1191 -0.01991 C 0.11493 -0.01319 0.11164 -0.00579 0.10747 0.00093 C 0.104 0.00671 0.10018 0.0169 0.09584 0.02083 C 0.0948 0.02708 0.09028 0.0331 0.08698 0.03796 C 0.08542 0.04398 0.0823 0.04815 0.07917 0.05278 C 0.07796 0.05741 0.07518 0.06088 0.07362 0.06528 C 0.07223 0.06944 0.07136 0.07384 0.06962 0.07778 C 0.06893 0.08241 0.06823 0.08681 0.0658 0.09051 C 0.06476 0.09676 0.06077 0.11134 0.05747 0.11574 C 0.05678 0.11875 0.05625 0.1213 0.05469 0.12384 C 0.054 0.12824 0.05261 0.13102 0.05018 0.13426 C 0.04757 0.14444 0.03559 0.15648 0.02865 0.16088 C 0.02657 0.16227 0.02362 0.16482 0.02136 0.16528 C 0.01945 0.16574 0.0158 0.16667 0.0158 0.1669 C 0.00053 0.1662 -0.00225 0.1662 -0.01371 0.16157 C -0.01527 0.16019 -0.01684 0.15926 -0.01857 0.15857 C -0.02013 0.15694 -0.02222 0.15579 -0.02413 0.15486 C -0.02517 0.15417 -0.0276 0.15347 -0.0276 0.1537 C -0.02916 0.15116 -0.03107 0.14838 -0.03316 0.14676 C -0.03559 0.14167 -0.0342 0.14329 -0.03697 0.14074 C -0.03871 0.13727 -0.04079 0.13472 -0.04253 0.13125 C -0.0427 0.13056 -0.0427 0.12963 -0.04305 0.12894 C -0.0434 0.12824 -0.04444 0.12824 -0.04479 0.12755 C -0.04618 0.12431 -0.04566 0.12153 -0.04757 0.11782 C -0.04913 0.11134 -0.05069 0.1037 -0.05364 0.09792 C -0.05451 0.09375 -0.05572 0.08958 -0.05642 0.08519 C -0.05607 0.07662 -0.05694 0.05857 -0.05138 0.05116 C -0.05052 0.04745 -0.04791 0.04491 -0.04635 0.04167 C -0.04305 0.03495 -0.03836 0.02685 -0.03246 0.02454 C -0.02951 0.02199 -0.02673 0.02107 -0.02361 0.01944 C -0.02187 0.01852 -0.01857 0.01713 -0.01857 0.01736 C -0.01614 0.01505 -0.01267 0.01273 -0.00972 0.01273 " pathEditMode="relative" rAng="0" ptsTypes="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19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BBED46-9FF5-4CAE-9EB3-B10149730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4796" y="2225484"/>
            <a:ext cx="335090" cy="53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48741" y="1008609"/>
            <a:ext cx="4608272" cy="51698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17341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44456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N-type semiconductor (Si doped by P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1209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22547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45221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105457" y="29868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55916" y="38855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69971" y="43041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P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346534" y="2823913"/>
            <a:ext cx="602448" cy="597264"/>
            <a:chOff x="517258" y="1513617"/>
            <a:chExt cx="602448" cy="59726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14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4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3" name="Oval 112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4161333" y="310819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43652" y="3447995"/>
            <a:ext cx="3759431" cy="657913"/>
            <a:chOff x="2798016" y="835151"/>
            <a:chExt cx="3759431" cy="657913"/>
          </a:xfrm>
        </p:grpSpPr>
        <p:grpSp>
          <p:nvGrpSpPr>
            <p:cNvPr id="118" name="Group 117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444" r="-597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35" name="Rectangle 134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1" name="Rectangle 130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/>
              <p:cNvGrpSpPr/>
              <p:nvPr/>
            </p:nvGrpSpPr>
            <p:grpSpPr>
              <a:xfrm>
                <a:off x="5457444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1940" t="-4444" r="-746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Group 123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7391" t="-4444" r="-579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9" name="TextBox 118"/>
            <p:cNvSpPr txBox="1"/>
            <p:nvPr/>
          </p:nvSpPr>
          <p:spPr>
            <a:xfrm>
              <a:off x="2798016" y="1092954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 (+15)</a:t>
              </a:r>
              <a:endParaRPr lang="ru-RU" sz="2000" dirty="0" err="1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41" name="Group 140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61" name="Text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4" name="Group 143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52" name="Rectangle 151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 146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8" name="Rectangle 147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42" name="TextBox 141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372694" y="3717993"/>
            <a:ext cx="602448" cy="597264"/>
            <a:chOff x="517258" y="1513617"/>
            <a:chExt cx="602448" cy="597264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67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9" name="Straight Connector 168"/>
                <p:cNvCxnSpPr>
                  <a:stCxn id="168" idx="0"/>
                  <a:endCxn id="167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66" name="Oval 165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Oval 169"/>
          <p:cNvSpPr/>
          <p:nvPr/>
        </p:nvSpPr>
        <p:spPr bwMode="auto">
          <a:xfrm>
            <a:off x="5187493" y="4002279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 flipH="1">
            <a:off x="3147228" y="4176596"/>
            <a:ext cx="602448" cy="597264"/>
            <a:chOff x="517258" y="1513617"/>
            <a:chExt cx="602448" cy="597264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17258" y="1513617"/>
              <a:ext cx="602448" cy="597264"/>
              <a:chOff x="517258" y="1513617"/>
              <a:chExt cx="602448" cy="597264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76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  <a:endCxn id="176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5" name="Oval 174"/>
              <p:cNvSpPr/>
              <p:nvPr/>
            </p:nvSpPr>
            <p:spPr bwMode="auto">
              <a:xfrm>
                <a:off x="517258" y="1853745"/>
                <a:ext cx="182880" cy="1828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FF0000"/>
                    </a:solidFill>
                    <a:latin typeface="Neo Sans Intel" pitchFamily="34" charset="0"/>
                    <a:cs typeface="Arial" pitchFamily="34" charset="0"/>
                  </a:rPr>
                  <a:t>+</a:t>
                </a:r>
                <a:endParaRPr lang="ru-RU" sz="2000" b="1" dirty="0">
                  <a:solidFill>
                    <a:srgbClr val="FF0000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9" name="Oval 178"/>
          <p:cNvSpPr/>
          <p:nvPr/>
        </p:nvSpPr>
        <p:spPr bwMode="auto">
          <a:xfrm flipH="1">
            <a:off x="3895117" y="4536823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N-type Doping</a:t>
            </a:r>
            <a:endParaRPr lang="ru-RU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4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973 C -0.01041 -0.00347 0.00156 -0.00972 0.00729 -0.01759 C 0.01341 -0.02546 0.02097 -0.03842 0.028 -0.03819 L 0.04492 -0.00833 C 0.05013 0.00047 0.06341 0.00024 0.05886 0.01598 C 0.05925 0.02524 0.05143 0.02963 0.04531 0.03727 C 0.03946 0.04514 0.03177 0.06922 0.02253 0.06297 C 0.01628 0.06551 0.00326 0.0669 -0.00169 0.05811 C -0.00664 0.05371 -0.01562 0.04375 -0.01653 0.03565 C -0.01771 0.02755 -0.01002 0.01852 -0.00768 0.00973 Z " pathEditMode="relative" rAng="16440000" ptsTypes="AAAAAAAA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39 0.00023 C -0.00313 -0.01297 0.00885 -0.01922 0.01458 -0.02709 C 0.0207 -0.03496 0.02825 -0.04792 0.03528 -0.04769 L 0.05221 -0.01783 C 0.05742 -0.00903 0.0707 -0.00926 0.06614 0.00648 C 0.06653 0.01574 0.05872 0.02014 0.0526 0.02778 C 0.04674 0.03565 0.03906 0.05972 0.02981 0.05347 C 0.02356 0.05602 0.01054 0.05741 0.0056 0.04861 C 0.00065 0.04421 -0.00834 0.03426 -0.00925 0.02616 C -0.01042 0.01805 -0.00274 0.00903 -0.00039 0.00023 Z " pathEditMode="relative" rAng="16440000" ptsTypes="AAAAAAAAAA">
                                      <p:cBhvr>
                                        <p:cTn id="8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0.00013 0.00023 C 0.00364 -0.01112 -0.00625 -0.01875 -0.01081 -0.02662 C -0.01537 -0.0345 -0.0211 -0.04723 -0.02735 -0.04838 L -0.04519 -0.02477 C -0.05091 -0.01783 -0.0625 -0.02014 -0.06003 -0.00533 C -0.0612 0.00254 -0.05456 0.00787 -0.04987 0.0155 C -0.04532 0.02361 -0.04063 0.04606 -0.03203 0.04189 C -0.02657 0.04537 -0.01498 0.04861 -0.00977 0.04166 C -0.00495 0.03865 0.0039 0.03148 0.00573 0.0243 C 0.00742 0.01759 0.00156 0.00833 0.00013 0.00023 Z " pathEditMode="relative" rAng="16440000" ptsTypes="AAAAAAAAAA">
                                      <p:cBhvr>
                                        <p:cTn id="82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06" grpId="0"/>
      <p:bldP spid="107" grpId="0"/>
      <p:bldP spid="108" grpId="0"/>
      <p:bldP spid="4" grpId="0" animBg="1"/>
      <p:bldP spid="4" grpId="1" animBg="1"/>
      <p:bldP spid="170" grpId="0" animBg="1"/>
      <p:bldP spid="170" grpId="1" animBg="1"/>
      <p:bldP spid="179" grpId="0" animBg="1"/>
      <p:bldP spid="17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DF0D9213-5C47-4F6F-BE7F-03942236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852" y="1009836"/>
            <a:ext cx="6790976" cy="52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4B9C979-1A4C-4E98-A5A8-3F6CEFBC6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70" y="1009836"/>
            <a:ext cx="6792564" cy="52488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4091" y="2227847"/>
            <a:ext cx="338485" cy="5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2079172" y="1102701"/>
            <a:ext cx="5120009" cy="50761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" name="Group 225"/>
          <p:cNvGrpSpPr/>
          <p:nvPr/>
        </p:nvGrpSpPr>
        <p:grpSpPr>
          <a:xfrm>
            <a:off x="2374265" y="1925313"/>
            <a:ext cx="4117417" cy="3737876"/>
            <a:chOff x="9171304" y="3509010"/>
            <a:chExt cx="4117417" cy="3737876"/>
          </a:xfrm>
          <a:solidFill>
            <a:schemeClr val="bg1"/>
          </a:solidFill>
        </p:grpSpPr>
        <p:grpSp>
          <p:nvGrpSpPr>
            <p:cNvPr id="15" name="Group 176"/>
            <p:cNvGrpSpPr/>
            <p:nvPr/>
          </p:nvGrpSpPr>
          <p:grpSpPr>
            <a:xfrm>
              <a:off x="9171304" y="396414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61" name="Hexagon 60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9" name="Hexagon 6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Hexagon 6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1" name="Hexagon 7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2" name="Hexagon 7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77"/>
            <p:cNvGrpSpPr/>
            <p:nvPr/>
          </p:nvGrpSpPr>
          <p:grpSpPr>
            <a:xfrm>
              <a:off x="11489340" y="3511397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54" name="Hexagon 53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Hexagon 55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8" name="Hexagon 57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9" name="Hexagon 58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60" name="Hexagon 59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" name="Group 185"/>
            <p:cNvGrpSpPr/>
            <p:nvPr/>
          </p:nvGrpSpPr>
          <p:grpSpPr>
            <a:xfrm>
              <a:off x="10456752" y="4409734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47" name="Hexagon 46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Hexagon 47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9" name="Hexagon 48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0" name="Hexagon 49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1" name="Hexagon 50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2" name="Hexagon 51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Hexagon 52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" name="Group 193"/>
            <p:cNvGrpSpPr/>
            <p:nvPr/>
          </p:nvGrpSpPr>
          <p:grpSpPr>
            <a:xfrm>
              <a:off x="10200263" y="3509010"/>
              <a:ext cx="1288162" cy="1047445"/>
              <a:chOff x="9145904" y="4432741"/>
              <a:chExt cx="1288162" cy="1047445"/>
            </a:xfrm>
            <a:grpFill/>
          </p:grpSpPr>
          <p:sp>
            <p:nvSpPr>
              <p:cNvPr id="43" name="Hexagon 42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4" name="Hexagon 43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5" name="Hexagon 4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6" name="Hexagon 45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201"/>
            <p:cNvGrpSpPr/>
            <p:nvPr/>
          </p:nvGrpSpPr>
          <p:grpSpPr>
            <a:xfrm>
              <a:off x="10720044" y="575116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36" name="Hexagon 35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7" name="Hexagon 36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1" name="Hexagon 40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2" name="Hexagon 41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209"/>
            <p:cNvGrpSpPr/>
            <p:nvPr/>
          </p:nvGrpSpPr>
          <p:grpSpPr>
            <a:xfrm>
              <a:off x="9432043" y="5311479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9" name="Hexagon 28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0" name="Hexagon 29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1" name="Hexagon 30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35" name="Hexagon 34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217"/>
            <p:cNvGrpSpPr/>
            <p:nvPr/>
          </p:nvGrpSpPr>
          <p:grpSpPr>
            <a:xfrm>
              <a:off x="11744752" y="4856255"/>
              <a:ext cx="1543969" cy="1495721"/>
              <a:chOff x="9145904" y="3984465"/>
              <a:chExt cx="1543969" cy="1495721"/>
            </a:xfrm>
            <a:grpFill/>
          </p:grpSpPr>
          <p:sp>
            <p:nvSpPr>
              <p:cNvPr id="22" name="Hexagon 21"/>
              <p:cNvSpPr/>
              <p:nvPr/>
            </p:nvSpPr>
            <p:spPr bwMode="auto">
              <a:xfrm rot="16200000">
                <a:off x="9618372" y="4473931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3" name="Hexagon 22"/>
              <p:cNvSpPr/>
              <p:nvPr/>
            </p:nvSpPr>
            <p:spPr bwMode="auto">
              <a:xfrm rot="16200000">
                <a:off x="9104714" y="4475700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" name="Hexagon 23"/>
              <p:cNvSpPr/>
              <p:nvPr/>
            </p:nvSpPr>
            <p:spPr bwMode="auto">
              <a:xfrm rot="16200000">
                <a:off x="9360659" y="4025655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Hexagon 24"/>
              <p:cNvSpPr/>
              <p:nvPr/>
            </p:nvSpPr>
            <p:spPr bwMode="auto">
              <a:xfrm rot="16200000">
                <a:off x="9362427" y="4923977"/>
                <a:ext cx="597264" cy="514883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Hexagon 25"/>
              <p:cNvSpPr/>
              <p:nvPr/>
            </p:nvSpPr>
            <p:spPr bwMode="auto">
              <a:xfrm rot="5400000" flipH="1">
                <a:off x="10133800" y="4475837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Hexagon 26"/>
              <p:cNvSpPr/>
              <p:nvPr/>
            </p:nvSpPr>
            <p:spPr bwMode="auto">
              <a:xfrm rot="5400000" flipH="1">
                <a:off x="9875951" y="4025791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8" name="Hexagon 27"/>
              <p:cNvSpPr/>
              <p:nvPr/>
            </p:nvSpPr>
            <p:spPr bwMode="auto">
              <a:xfrm rot="5400000" flipH="1">
                <a:off x="9877993" y="4924113"/>
                <a:ext cx="597264" cy="514882"/>
              </a:xfrm>
              <a:prstGeom prst="hexagon">
                <a:avLst>
                  <a:gd name="adj" fmla="val 28303"/>
                  <a:gd name="vf" fmla="val 115470"/>
                </a:avLst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516544" y="5752428"/>
            <a:ext cx="4034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o Sans Intel" pitchFamily="34" charset="0"/>
              </a:rPr>
              <a:t>P-type semiconductor (Si doped by Al atoms)</a:t>
            </a:r>
            <a:endParaRPr lang="ru-RU" sz="1600" dirty="0" err="1"/>
          </a:p>
        </p:txBody>
      </p:sp>
      <p:grpSp>
        <p:nvGrpSpPr>
          <p:cNvPr id="2051" name="Group 2050"/>
          <p:cNvGrpSpPr/>
          <p:nvPr/>
        </p:nvGrpSpPr>
        <p:grpSpPr>
          <a:xfrm rot="14342894">
            <a:off x="3132213" y="4199181"/>
            <a:ext cx="563870" cy="597264"/>
            <a:chOff x="555836" y="1513617"/>
            <a:chExt cx="563870" cy="597264"/>
          </a:xfrm>
        </p:grpSpPr>
        <p:sp>
          <p:nvSpPr>
            <p:cNvPr id="2049" name="Rectangle 204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7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" name="Rectangle 2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5" name="Straight Connector 4"/>
                <p:cNvCxnSpPr>
                  <a:stCxn id="3" idx="0"/>
                  <a:endCxn id="7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" name="Oval 7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4390195" y="2830519"/>
            <a:ext cx="563870" cy="597264"/>
            <a:chOff x="555836" y="1513617"/>
            <a:chExt cx="563870" cy="59726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95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5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4" name="Oval 93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 rot="7141084">
            <a:off x="5191669" y="4153193"/>
            <a:ext cx="563870" cy="597264"/>
            <a:chOff x="555836" y="1513617"/>
            <a:chExt cx="563870" cy="597264"/>
          </a:xfrm>
        </p:grpSpPr>
        <p:sp>
          <p:nvSpPr>
            <p:cNvPr id="99" name="Rectangle 98"/>
            <p:cNvSpPr/>
            <p:nvPr/>
          </p:nvSpPr>
          <p:spPr bwMode="auto">
            <a:xfrm>
              <a:off x="555836" y="1662681"/>
              <a:ext cx="97155" cy="319887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59931" y="1513617"/>
              <a:ext cx="559775" cy="597264"/>
              <a:chOff x="559931" y="1513617"/>
              <a:chExt cx="559775" cy="59726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71919" y="1513617"/>
                <a:ext cx="547787" cy="597264"/>
                <a:chOff x="571919" y="1513617"/>
                <a:chExt cx="547787" cy="597264"/>
              </a:xfrm>
            </p:grpSpPr>
            <p:sp>
              <p:nvSpPr>
                <p:cNvPr id="103" name="Hexagon 72"/>
                <p:cNvSpPr/>
                <p:nvPr/>
              </p:nvSpPr>
              <p:spPr bwMode="auto">
                <a:xfrm rot="16200000">
                  <a:off x="563633" y="1554807"/>
                  <a:ext cx="597264" cy="514883"/>
                </a:xfrm>
                <a:custGeom>
                  <a:avLst/>
                  <a:gdLst>
                    <a:gd name="connsiteX0" fmla="*/ 0 w 597264"/>
                    <a:gd name="connsiteY0" fmla="*/ 257442 h 514883"/>
                    <a:gd name="connsiteX1" fmla="*/ 145727 w 597264"/>
                    <a:gd name="connsiteY1" fmla="*/ 0 h 514883"/>
                    <a:gd name="connsiteX2" fmla="*/ 451537 w 597264"/>
                    <a:gd name="connsiteY2" fmla="*/ 0 h 514883"/>
                    <a:gd name="connsiteX3" fmla="*/ 597264 w 597264"/>
                    <a:gd name="connsiteY3" fmla="*/ 257442 h 514883"/>
                    <a:gd name="connsiteX4" fmla="*/ 451537 w 597264"/>
                    <a:gd name="connsiteY4" fmla="*/ 514883 h 514883"/>
                    <a:gd name="connsiteX5" fmla="*/ 145727 w 597264"/>
                    <a:gd name="connsiteY5" fmla="*/ 514883 h 514883"/>
                    <a:gd name="connsiteX6" fmla="*/ 0 w 597264"/>
                    <a:gd name="connsiteY6" fmla="*/ 257442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  <a:gd name="connsiteX6" fmla="*/ 542977 w 597264"/>
                    <a:gd name="connsiteY6" fmla="*/ 91440 h 514883"/>
                    <a:gd name="connsiteX0" fmla="*/ 451537 w 597264"/>
                    <a:gd name="connsiteY0" fmla="*/ 0 h 514883"/>
                    <a:gd name="connsiteX1" fmla="*/ 597264 w 597264"/>
                    <a:gd name="connsiteY1" fmla="*/ 257442 h 514883"/>
                    <a:gd name="connsiteX2" fmla="*/ 451537 w 597264"/>
                    <a:gd name="connsiteY2" fmla="*/ 514883 h 514883"/>
                    <a:gd name="connsiteX3" fmla="*/ 145727 w 597264"/>
                    <a:gd name="connsiteY3" fmla="*/ 514883 h 514883"/>
                    <a:gd name="connsiteX4" fmla="*/ 0 w 597264"/>
                    <a:gd name="connsiteY4" fmla="*/ 257442 h 514883"/>
                    <a:gd name="connsiteX5" fmla="*/ 145727 w 597264"/>
                    <a:gd name="connsiteY5" fmla="*/ 0 h 514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7264" h="514883">
                      <a:moveTo>
                        <a:pt x="451537" y="0"/>
                      </a:moveTo>
                      <a:lnTo>
                        <a:pt x="597264" y="257442"/>
                      </a:lnTo>
                      <a:lnTo>
                        <a:pt x="451537" y="514883"/>
                      </a:lnTo>
                      <a:lnTo>
                        <a:pt x="145727" y="514883"/>
                      </a:lnTo>
                      <a:lnTo>
                        <a:pt x="0" y="257442"/>
                      </a:lnTo>
                      <a:lnTo>
                        <a:pt x="145727" y="0"/>
                      </a:ln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571919" y="1659255"/>
                  <a:ext cx="70104" cy="306706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3" idx="5"/>
                </p:cNvCxnSpPr>
                <p:nvPr/>
              </p:nvCxnSpPr>
              <p:spPr bwMode="auto">
                <a:xfrm flipH="1">
                  <a:off x="604824" y="1659255"/>
                  <a:ext cx="2147" cy="305899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02" name="Oval 101"/>
              <p:cNvSpPr/>
              <p:nvPr/>
            </p:nvSpPr>
            <p:spPr bwMode="auto">
              <a:xfrm>
                <a:off x="559931" y="1926898"/>
                <a:ext cx="91751" cy="91751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52" name="TextBox 2051"/>
          <p:cNvSpPr txBox="1"/>
          <p:nvPr/>
        </p:nvSpPr>
        <p:spPr>
          <a:xfrm>
            <a:off x="4034337" y="29948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59633" y="43262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52079" y="38795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Neo Sans Intel Medium" panose="020B0604020202020204" pitchFamily="34" charset="0"/>
              </a:rPr>
              <a:t>Al</a:t>
            </a:r>
            <a:endParaRPr lang="ru-RU" dirty="0" err="1">
              <a:solidFill>
                <a:srgbClr val="7030A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693278" y="2788558"/>
            <a:ext cx="3789911" cy="657913"/>
            <a:chOff x="2767536" y="835151"/>
            <a:chExt cx="3789911" cy="657913"/>
          </a:xfrm>
        </p:grpSpPr>
        <p:grpSp>
          <p:nvGrpSpPr>
            <p:cNvPr id="110" name="Group 109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8" name="TextBox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oup 113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23" name="Rectangle 122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5" name="Group 114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2" name="TextBox 1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 115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1" name="TextBox 110"/>
            <p:cNvSpPr txBox="1"/>
            <p:nvPr/>
          </p:nvSpPr>
          <p:spPr>
            <a:xfrm>
              <a:off x="2767536" y="1092954"/>
              <a:ext cx="965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 (+14)</a:t>
              </a:r>
              <a:endParaRPr lang="ru-RU" sz="2000" dirty="0" err="1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05455" y="3426802"/>
            <a:ext cx="3789911" cy="657913"/>
            <a:chOff x="2767536" y="835151"/>
            <a:chExt cx="3789911" cy="657913"/>
          </a:xfrm>
        </p:grpSpPr>
        <p:grpSp>
          <p:nvGrpSpPr>
            <p:cNvPr id="132" name="Group 131"/>
            <p:cNvGrpSpPr/>
            <p:nvPr/>
          </p:nvGrpSpPr>
          <p:grpSpPr>
            <a:xfrm>
              <a:off x="3686556" y="835151"/>
              <a:ext cx="2870891" cy="562865"/>
              <a:chOff x="3686556" y="835151"/>
              <a:chExt cx="2870891" cy="562865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3686556" y="835152"/>
                <a:ext cx="406843" cy="561848"/>
                <a:chOff x="3686556" y="835152"/>
                <a:chExt cx="406843" cy="561848"/>
              </a:xfrm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74142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86556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3636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Group 134"/>
              <p:cNvGrpSpPr/>
              <p:nvPr/>
            </p:nvGrpSpPr>
            <p:grpSpPr>
              <a:xfrm>
                <a:off x="4158996" y="835152"/>
                <a:ext cx="406843" cy="561848"/>
                <a:chOff x="4091940" y="835152"/>
                <a:chExt cx="406843" cy="561848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6843" cy="27699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1940" t="-4348" r="-7463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/>
              <p:cNvGrpSpPr/>
              <p:nvPr/>
            </p:nvGrpSpPr>
            <p:grpSpPr>
              <a:xfrm>
                <a:off x="4553647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↑↓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5457444" y="835152"/>
                <a:ext cx="401905" cy="561848"/>
                <a:chOff x="4091940" y="835152"/>
                <a:chExt cx="401905" cy="561848"/>
              </a:xfrm>
            </p:grpSpPr>
            <p:sp>
              <p:nvSpPr>
                <p:cNvPr id="143" name="Rectangle 142"/>
                <p:cNvSpPr/>
                <p:nvPr/>
              </p:nvSpPr>
              <p:spPr bwMode="auto">
                <a:xfrm>
                  <a:off x="4091940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1940" y="835152"/>
                      <a:ext cx="401905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2121" t="-4348" r="-757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/>
              <p:cNvGrpSpPr/>
              <p:nvPr/>
            </p:nvGrpSpPr>
            <p:grpSpPr>
              <a:xfrm>
                <a:off x="5852095" y="835151"/>
                <a:ext cx="705352" cy="562865"/>
                <a:chOff x="4553647" y="835151"/>
                <a:chExt cx="705352" cy="562865"/>
              </a:xfrm>
            </p:grpSpPr>
            <p:sp>
              <p:nvSpPr>
                <p:cNvPr id="139" name="Rectangle 138"/>
                <p:cNvSpPr/>
                <p:nvPr/>
              </p:nvSpPr>
              <p:spPr bwMode="auto">
                <a:xfrm>
                  <a:off x="4553647" y="1159256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4788213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1400" b="1" dirty="0">
                      <a:latin typeface="Neo Sans Intel" pitchFamily="34" charset="0"/>
                      <a:cs typeface="Arial" pitchFamily="34" charset="0"/>
                    </a:rPr>
                    <a:t>↑</a:t>
                  </a:r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 bwMode="auto">
                <a:xfrm>
                  <a:off x="5022779" y="1158240"/>
                  <a:ext cx="236220" cy="238760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1400" b="1" dirty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ru-RU" dirty="0" err="1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35310" y="835151"/>
                      <a:ext cx="421782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8841" t="-4348" r="-4348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3" name="TextBox 132"/>
            <p:cNvSpPr txBox="1"/>
            <p:nvPr/>
          </p:nvSpPr>
          <p:spPr>
            <a:xfrm>
              <a:off x="2767536" y="1092954"/>
              <a:ext cx="995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 (+13)</a:t>
              </a:r>
              <a:endParaRPr lang="ru-RU" sz="2000" dirty="0" err="1"/>
            </a:p>
          </p:txBody>
        </p:sp>
      </p:grpSp>
      <p:sp>
        <p:nvSpPr>
          <p:cNvPr id="153" name="Oval 152"/>
          <p:cNvSpPr/>
          <p:nvPr/>
        </p:nvSpPr>
        <p:spPr bwMode="auto">
          <a:xfrm>
            <a:off x="5114630" y="2757485"/>
            <a:ext cx="182880" cy="18288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rPr>
              <a:t>+</a:t>
            </a:r>
            <a:endParaRPr lang="ru-RU" sz="2000" b="1" dirty="0">
              <a:solidFill>
                <a:srgbClr val="FF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112105" y="2932127"/>
            <a:ext cx="91440" cy="9144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2000" b="1" dirty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4350014" y="3205785"/>
            <a:ext cx="182880" cy="182880"/>
          </a:xfrm>
          <a:prstGeom prst="ellipse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latin typeface="Neo Sans Intel" pitchFamily="34" charset="0"/>
                <a:cs typeface="Arial" pitchFamily="34" charset="0"/>
              </a:rPr>
              <a:t>-</a:t>
            </a:r>
            <a:endParaRPr lang="ru-RU" sz="3200" b="1" dirty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54" name="Straight Connector 2053"/>
          <p:cNvCxnSpPr>
            <a:stCxn id="95" idx="0"/>
            <a:endCxn id="155" idx="0"/>
          </p:cNvCxnSpPr>
          <p:nvPr/>
        </p:nvCxnSpPr>
        <p:spPr bwMode="auto">
          <a:xfrm>
            <a:off x="4439184" y="2976247"/>
            <a:ext cx="2271" cy="22953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025" y="409576"/>
            <a:ext cx="8229600" cy="60388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P-type Doping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1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0.00023 C 0.00104 0.01296 0.00065 0.00602 0.00065 0.0213 L -0.00196 0.03032 L -0.00795 0.03565 L -0.01602 0.03727 L -0.02539 0.03472 L -0.03269 0.02662 L -0.04128 0.0125 L -0.05612 -0.00162 L -0.0655 0.00278 L -0.06875 0.0081 L -0.07279 0.01435 L -0.07279 0.025 L -0.07604 0.03472 L -0.07865 0.04282 " pathEditMode="relative" rAng="0" ptsTypes="AAAAAAAAAAAAAAAA">
                                      <p:cBhvr>
                                        <p:cTn id="5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52" grpId="0"/>
      <p:bldP spid="107" grpId="0"/>
      <p:bldP spid="108" grpId="0"/>
      <p:bldP spid="153" grpId="0" animBg="1"/>
      <p:bldP spid="154" grpId="0" animBg="1"/>
      <p:bldP spid="154" grpId="1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5517776" y="1793390"/>
            <a:ext cx="4213412" cy="416858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319" y="7171"/>
            <a:ext cx="8229600" cy="889000"/>
          </a:xfrm>
        </p:spPr>
        <p:txBody>
          <a:bodyPr/>
          <a:lstStyle/>
          <a:p>
            <a:pPr algn="ctr"/>
            <a:r>
              <a:rPr lang="en-US" sz="3600" dirty="0"/>
              <a:t>“Holes” concepts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373" y="838520"/>
            <a:ext cx="8228012" cy="1531300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electron hole</a:t>
            </a:r>
            <a:r>
              <a:rPr lang="en-US" sz="1800" dirty="0"/>
              <a:t> is the conceptual and mathematical opposite of an electron. The concept describes the lack of an electron at a position where one could exist in an atom or atomic lattice.</a:t>
            </a:r>
          </a:p>
          <a:p>
            <a:r>
              <a:rPr lang="en-US" sz="1800" i="1" dirty="0"/>
              <a:t>15-puzzle</a:t>
            </a:r>
            <a:r>
              <a:rPr lang="en-US" sz="1800" dirty="0"/>
              <a:t> game example: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16388" y="1883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638364" y="1874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51375" y="1865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388" y="289604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8364" y="288708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9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1375" y="287812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5352" y="3909060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11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47328" y="390009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7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60339" y="389113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8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682316" y="1856144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10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682316" y="286915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15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691280" y="388216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4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625352" y="4931036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13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47328" y="4922072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2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60339" y="4913108"/>
            <a:ext cx="941294" cy="941294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6</a:t>
            </a:r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17776" y="1801010"/>
            <a:ext cx="4213412" cy="4168589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>
              <a:latin typeface="+mj-lt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689936" y="4919384"/>
            <a:ext cx="941294" cy="94129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800" b="1" dirty="0">
              <a:latin typeface="+mj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0.15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0.0846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55 L 0.08463 -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2.91667E-6 0.145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8295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85 L -1.11111E-6 0.147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46 L 0.08307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93 L 0.08424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3 C 0.00039 -0.04398 -0.00065 -0.09051 0.00065 -0.13541 C -2.08333E-6 -0.15902 0.00287 -0.15509 -0.00508 -0.15231 C -0.0069 -0.15277 -0.00885 -0.15301 -0.01067 -0.15347 C -0.01445 -0.15416 -0.02187 -0.15578 -0.02187 -0.15532 C -0.04388 -0.15416 -0.06679 -0.16041 -0.08802 -0.15231 C -0.09427 -0.15277 -0.10052 -0.15301 -0.10677 -0.15347 C -0.11406 -0.15393 -0.12838 -0.15578 -0.12838 -0.15532 C -0.13919 -0.15463 -0.16732 -0.14259 -0.16966 -0.15926 C -0.17005 -0.17824 -0.17213 -0.20139 -0.16849 -0.2199 C -0.16966 -0.24676 -0.17005 -0.26597 -0.17044 -0.2956 C -0.16927 -0.3074 -0.17135 -0.30208 -0.16614 -0.30208 C -0.13997 -0.30208 -0.11406 -0.30277 -0.08802 -0.30324 C -0.0832 -0.31736 -0.08724 -0.33495 -0.08554 -0.35069 C -0.08646 -0.38402 -0.08672 -0.41759 -0.0875 -0.45069 C -0.11927 -0.45023 -0.15117 -0.44768 -0.18294 -0.44953 C -0.19713 -0.45231 -0.21107 -0.45046 -0.22513 -0.44745 C -0.23567 -0.44838 -0.24232 -0.44953 -0.25338 -0.44953 " pathEditMode="relative" rAng="0" ptsTypes="AAAAAAAAAAAAAAAAAA">
                                      <p:cBhvr>
                                        <p:cTn id="39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2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24" grpId="0" animBg="1"/>
      <p:bldP spid="25" grpId="0" animBg="1"/>
      <p:bldP spid="2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180.3|1.4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9.7|13.6|3.1|1.8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7.6|1.3|5.4|41.9|4.8|51.1|41.7|80|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6.9|3.2|119|2.4|59.4|2.1|5.5|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97.2|150.4|1.4|5.8|2.2|8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|3.5|12.9|25|7|2.3|1.6|7.7|12.1|3.6|13.3|16.7|1.6|11.7|11.7|19.6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82.8|22.9|174.5|128.7|4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44.7|2.2|22.2|86|6.9|1.8|107.5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5.7|1.3|4.9|48.9|2.2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6|7.5|1.6|47.6|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1.3|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7.4|117.6|1.8|1.7|20.1|5.1|6|5.2|3.8|4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1133</Words>
  <Application>Microsoft Office PowerPoint</Application>
  <PresentationFormat>Widescreen</PresentationFormat>
  <Paragraphs>421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Neo Sans Intel Medium</vt:lpstr>
      <vt:lpstr>Office Theme</vt:lpstr>
      <vt:lpstr>Integrated Circuits</vt:lpstr>
      <vt:lpstr>Layers of Abstraction in Computer Science (CS)</vt:lpstr>
      <vt:lpstr>Semiconductors</vt:lpstr>
      <vt:lpstr>Why Transistor?</vt:lpstr>
      <vt:lpstr>Silicon</vt:lpstr>
      <vt:lpstr>Conduction properties</vt:lpstr>
      <vt:lpstr>N-type Doping</vt:lpstr>
      <vt:lpstr>P-type Doping</vt:lpstr>
      <vt:lpstr>“Holes” concepts</vt:lpstr>
      <vt:lpstr>MOSFET</vt:lpstr>
      <vt:lpstr>Abstracting From Physics</vt:lpstr>
      <vt:lpstr>MOSFET</vt:lpstr>
      <vt:lpstr>Diffusion process</vt:lpstr>
      <vt:lpstr>Closed State for N-type MOSFET</vt:lpstr>
      <vt:lpstr>Open State for N-type MOSFET</vt:lpstr>
      <vt:lpstr>N-type MOSFET logical scheme</vt:lpstr>
      <vt:lpstr>N and P-type MOSFET</vt:lpstr>
      <vt:lpstr>Invertor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Oleg</cp:lastModifiedBy>
  <cp:revision>159</cp:revision>
  <dcterms:created xsi:type="dcterms:W3CDTF">2018-09-18T18:10:21Z</dcterms:created>
  <dcterms:modified xsi:type="dcterms:W3CDTF">2020-09-14T10:40:00Z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2019-09-22 23:15:15Z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