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53" r:id="rId3"/>
    <p:sldId id="325" r:id="rId4"/>
    <p:sldId id="359" r:id="rId5"/>
    <p:sldId id="355" r:id="rId6"/>
    <p:sldId id="356" r:id="rId7"/>
    <p:sldId id="357" r:id="rId8"/>
    <p:sldId id="358" r:id="rId9"/>
    <p:sldId id="364" r:id="rId10"/>
    <p:sldId id="361" r:id="rId11"/>
    <p:sldId id="351" r:id="rId12"/>
    <p:sldId id="337" r:id="rId13"/>
    <p:sldId id="338" r:id="rId14"/>
    <p:sldId id="363" r:id="rId15"/>
    <p:sldId id="33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BB4CDD58-CE6D-4ED2-B785-EE1517340FA9}"/>
    <pc:docChg chg="modSld">
      <pc:chgData name="Ladin, Oleg" userId="37e65f59-2971-4074-92fd-420db51840ca" providerId="ADAL" clId="{BB4CDD58-CE6D-4ED2-B785-EE1517340FA9}" dt="2021-10-04T07:38:12.378" v="13" actId="20577"/>
      <pc:docMkLst>
        <pc:docMk/>
      </pc:docMkLst>
      <pc:sldChg chg="modSp mod">
        <pc:chgData name="Ladin, Oleg" userId="37e65f59-2971-4074-92fd-420db51840ca" providerId="ADAL" clId="{BB4CDD58-CE6D-4ED2-B785-EE1517340FA9}" dt="2021-10-04T07:38:12.378" v="13" actId="20577"/>
        <pc:sldMkLst>
          <pc:docMk/>
          <pc:sldMk cId="3045144882" sldId="352"/>
        </pc:sldMkLst>
        <pc:spChg chg="mod">
          <ac:chgData name="Ladin, Oleg" userId="37e65f59-2971-4074-92fd-420db51840ca" providerId="ADAL" clId="{BB4CDD58-CE6D-4ED2-B785-EE1517340FA9}" dt="2021-10-04T07:38:12.378" v="13" actId="20577"/>
          <ac:spMkLst>
            <pc:docMk/>
            <pc:sldMk cId="3045144882" sldId="35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9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6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" TargetMode="External"/><Relationship Id="rId2" Type="http://schemas.openxmlformats.org/officeDocument/2006/relationships/hyperlink" Target="http://www.cburch.com/logisim/r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circui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4 October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43" name="Соединительная линия уступом 5"/>
            <p:cNvCxnSpPr>
              <a:endCxn id="40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71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4" grpId="1"/>
      <p:bldP spid="50" grpId="0"/>
      <p:bldP spid="50" grpId="1"/>
      <p:bldP spid="52" grpId="0"/>
      <p:bldP spid="52" grpId="1"/>
      <p:bldP spid="54" grpId="0"/>
      <p:bldP spid="54" grpId="1"/>
      <p:bldP spid="42" grpId="0"/>
      <p:bldP spid="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80704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Critical path is the slowest logic path in the circuit</a:t>
            </a:r>
          </a:p>
          <a:p>
            <a:pPr marL="342900" indent="-342900"/>
            <a:r>
              <a:rPr lang="en-US" i="1" dirty="0"/>
              <a:t>Reliable</a:t>
            </a:r>
            <a:r>
              <a:rPr lang="en-US" dirty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4416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5194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6447120" y="3512856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4840502" y="4330514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5858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4056932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4053726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4039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7080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3532787" y="351285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3532787" y="416921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3532787" y="4632923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5694595" y="437009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875450" y="376372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of critical path finding: 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3349" y="636584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3962400" y="2576264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3927" y="405464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431" y="3592603"/>
            <a:ext cx="4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899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0070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2t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0585" y="2391597"/>
            <a:ext cx="7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= 5t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6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– practice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of combinational and sequential circuits</a:t>
            </a:r>
          </a:p>
          <a:p>
            <a:r>
              <a:rPr lang="en-US" dirty="0"/>
              <a:t>You will need the </a:t>
            </a:r>
            <a:r>
              <a:rPr lang="en-US" b="1" dirty="0">
                <a:hlinkClick r:id="rId2"/>
              </a:rPr>
              <a:t>Logisim</a:t>
            </a:r>
            <a:r>
              <a:rPr lang="en-US" dirty="0"/>
              <a:t>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Java: </a:t>
            </a:r>
            <a:r>
              <a:rPr lang="en-US" dirty="0">
                <a:hlinkClick r:id="rId3"/>
              </a:rPr>
              <a:t>https://www.java.com/ru/download/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Ligisim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https://sourceforge.net/projects/circuit/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68000">
                <a:srgbClr val="FFFFFF">
                  <a:alpha val="66000"/>
                </a:srgbClr>
              </a:gs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If the output of a function is completely defined by the current input, then the function is called </a:t>
            </a:r>
            <a:r>
              <a:rPr lang="en-US" i="1" dirty="0">
                <a:solidFill>
                  <a:schemeClr val="accent1"/>
                </a:solidFill>
              </a:rPr>
              <a:t>combinational 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e. g. adder, decoder, multiplexer…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376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output of a function depends not only on the current input, but on the previous state, then the function is called </a:t>
            </a:r>
            <a:r>
              <a:rPr lang="en-US" i="1" dirty="0">
                <a:solidFill>
                  <a:schemeClr val="accent1"/>
                </a:solidFill>
              </a:rPr>
              <a:t>sequential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Main advantage - ability to remember the previous state</a:t>
            </a:r>
          </a:p>
          <a:p>
            <a:pPr lvl="1"/>
            <a:r>
              <a:rPr lang="en-US" dirty="0"/>
              <a:t>Used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110" y="2911434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+mj-lt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+mj-lt"/>
              </a:rPr>
              <a:t>t</a:t>
            </a:r>
            <a:r>
              <a:rPr lang="en-US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= F(</a:t>
            </a:r>
            <a:r>
              <a:rPr lang="en-US" sz="24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z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698" y="296138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+mj-lt"/>
              </a:rPr>
              <a:t>F(x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y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z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757" y="2919562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+mj-lt"/>
              </a:rPr>
              <a:t>F(x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y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z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t-3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2204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03108" y="3034656"/>
            <a:ext cx="7872412" cy="54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pPr marL="690563" lvl="2" indent="-344488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524001" y="4322786"/>
            <a:ext cx="6030093" cy="2039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83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SR Latch: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792032" y="192147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36355" y="4739568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2319646" y="2009998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88754" y="4582411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07686" y="5630839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2959232" y="5121501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/>
              </a:rPr>
              <a:t>≡</a:t>
            </a:r>
            <a:endParaRPr lang="en-US" sz="3600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13389" y="4601458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86647" y="5318039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  <a:cs typeface="Calibri"/>
                </a:rPr>
                <a:t>≡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125148" y="1712541"/>
            <a:ext cx="2253249" cy="1963216"/>
            <a:chOff x="3601147" y="1450966"/>
            <a:chExt cx="2253249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5062926" y="206798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531" y="3017276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062926" y="207703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7211148" y="216875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063610" y="316609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228363" y="300245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040021" y="317188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214187" y="218019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335" y="442131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800652" y="1539286"/>
            <a:ext cx="89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SR latch: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5812170" y="3600311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38713" y="1091707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926232" y="1088121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SR latch: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359965" y="4386871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90118" y="4409588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56917" y="2231440"/>
            <a:ext cx="1707408" cy="369332"/>
            <a:chOff x="6549916" y="999409"/>
            <a:chExt cx="1707408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856917" y="2579302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855461" y="2916719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855461" y="3236049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42106" y="1612821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845849" y="3620482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20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4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6473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050057" y="1195557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09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909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1909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426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76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5137310" y="3646917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6089585" y="3646917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7417415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992879" y="3278093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1906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2668845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3423256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4376634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5133405" y="5017433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6081449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7415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3605180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3602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063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5325902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5322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5784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8371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8966200" y="4964692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But, which signal will be really faster will depend on many 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966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output will be determined by the fastest signal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838200" y="365126"/>
            <a:ext cx="10515600" cy="51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SR Latch: Timing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0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 Latch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3835583"/>
            <a:ext cx="10515600" cy="211874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400" dirty="0"/>
              <a:t>Don’t have prohibited states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i="1" dirty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Store one bit of information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Can be used as building block for creating static memory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04.10.2021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1870916" y="1571177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915" y="177191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8219950" y="1765901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96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Latch (D flip-flop)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303044"/>
            <a:ext cx="7822485" cy="278768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8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  <a:p>
            <a:pPr marL="342900" indent="-342900">
              <a:spcBef>
                <a:spcPts val="600"/>
              </a:spcBef>
            </a:pP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There are several common flip-flop / latch types: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/>
              <a:t>SR (“set-reset”), D (“data” / “delay”), T (“toggle”), JK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90770" y="1572181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456491" y="1819255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905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r>
                <a:rPr lang="en-US" sz="1600" dirty="0">
                  <a:latin typeface="Neo Sans Intel" pitchFamily="34" charset="0"/>
                </a:rPr>
                <a:t> (we)</a:t>
              </a: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66651" y="1889527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75696" y="2238961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5696" y="2552413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76811" y="2877533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E8FBE3BC-9306-41FE-8B8C-FAF05C72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en-US"/>
              <a:t>04.10.2021</a:t>
            </a:r>
            <a:endParaRPr lang="ru-RU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D8B985D4-CA15-4958-8198-BC7D7CF6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6|5.2|1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2.6|19|2.9|-67.5|83.8|2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3|232.8|1.2|22.8|1.6|8.7|12|1.3|0.8|14.3|0.6|17.6|2.1|2.6|18.1|2.1|24.1|1.9|10.1|15.3|1.2|28.9|46|1.1|11.7|13.2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4.9|11.7|3.7|14.2|8.7|65.2|4.4|13|2.1|2.3|1.8|4.7|4.1|1.3|3.3|1.7|2.4|1.8|4.7|2.9|1.5|0.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7.3|2.5|145.8|1.3|0.5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8|2|0.8|0.6|75.8|46.1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751</Words>
  <Application>Microsoft Office PowerPoint</Application>
  <PresentationFormat>Widescreen</PresentationFormat>
  <Paragraphs>298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Neo Sans Intel</vt:lpstr>
      <vt:lpstr>Office Theme</vt:lpstr>
      <vt:lpstr>Sequential Circuits</vt:lpstr>
      <vt:lpstr>Layers of Abstraction in Computer Science (CS)</vt:lpstr>
      <vt:lpstr>Reminder: Combinational Circuits</vt:lpstr>
      <vt:lpstr>Sequential Circuits</vt:lpstr>
      <vt:lpstr>Sequential Circuits</vt:lpstr>
      <vt:lpstr>SR Latch: Overview</vt:lpstr>
      <vt:lpstr>PowerPoint Presentation</vt:lpstr>
      <vt:lpstr>D Latch</vt:lpstr>
      <vt:lpstr>Edge-triggered D Latch (D flip-flop)</vt:lpstr>
      <vt:lpstr>Single port 2MxN Memory Array</vt:lpstr>
      <vt:lpstr>Critical paths</vt:lpstr>
      <vt:lpstr>What is a critical path of scheme?</vt:lpstr>
      <vt:lpstr>Example of critical path finding: Multiplexer</vt:lpstr>
      <vt:lpstr>Next time – practice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193</cp:revision>
  <dcterms:created xsi:type="dcterms:W3CDTF">2018-09-18T18:10:21Z</dcterms:created>
  <dcterms:modified xsi:type="dcterms:W3CDTF">2021-10-04T07:38:59Z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2019-09-30 19:57:22Z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