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8" r:id="rId3"/>
    <p:sldId id="279" r:id="rId4"/>
    <p:sldId id="280" r:id="rId5"/>
    <p:sldId id="296" r:id="rId6"/>
    <p:sldId id="297" r:id="rId7"/>
    <p:sldId id="281" r:id="rId8"/>
    <p:sldId id="282" r:id="rId9"/>
    <p:sldId id="283" r:id="rId10"/>
    <p:sldId id="284" r:id="rId11"/>
    <p:sldId id="285" r:id="rId12"/>
    <p:sldId id="286" r:id="rId13"/>
    <p:sldId id="308" r:id="rId14"/>
    <p:sldId id="258" r:id="rId15"/>
    <p:sldId id="309" r:id="rId16"/>
    <p:sldId id="28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846AE-3F07-42B4-B7FD-056877EC3C96}" v="10" dt="2021-09-12T17:05:36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olev, Kirill" userId="6adfc881-516e-478e-acf1-c9304da723a3" providerId="ADAL" clId="{BE7846AE-3F07-42B4-B7FD-056877EC3C96}"/>
    <pc:docChg chg="delSld modSld">
      <pc:chgData name="Korolev, Kirill" userId="6adfc881-516e-478e-acf1-c9304da723a3" providerId="ADAL" clId="{BE7846AE-3F07-42B4-B7FD-056877EC3C96}" dt="2021-09-12T17:05:36.422" v="40"/>
      <pc:docMkLst>
        <pc:docMk/>
      </pc:docMkLst>
      <pc:sldChg chg="modSp mod modTransition">
        <pc:chgData name="Korolev, Kirill" userId="6adfc881-516e-478e-acf1-c9304da723a3" providerId="ADAL" clId="{BE7846AE-3F07-42B4-B7FD-056877EC3C96}" dt="2021-09-12T17:05:36.422" v="40"/>
        <pc:sldMkLst>
          <pc:docMk/>
          <pc:sldMk cId="2368973317" sldId="257"/>
        </pc:sldMkLst>
        <pc:spChg chg="mod">
          <ac:chgData name="Korolev, Kirill" userId="6adfc881-516e-478e-acf1-c9304da723a3" providerId="ADAL" clId="{BE7846AE-3F07-42B4-B7FD-056877EC3C96}" dt="2021-09-12T17:04:10.816" v="38" actId="20577"/>
          <ac:spMkLst>
            <pc:docMk/>
            <pc:sldMk cId="2368973317" sldId="257"/>
            <ac:spMk id="4" creationId="{00000000-0000-0000-0000-000000000000}"/>
          </ac:spMkLst>
        </pc:spChg>
        <pc:spChg chg="mod">
          <ac:chgData name="Korolev, Kirill" userId="6adfc881-516e-478e-acf1-c9304da723a3" providerId="ADAL" clId="{BE7846AE-3F07-42B4-B7FD-056877EC3C96}" dt="2021-09-12T17:03:57.700" v="34" actId="20577"/>
          <ac:spMkLst>
            <pc:docMk/>
            <pc:sldMk cId="2368973317" sldId="257"/>
            <ac:spMk id="6" creationId="{00000000-0000-0000-0000-000000000000}"/>
          </ac:spMkLst>
        </pc:spChg>
      </pc:sldChg>
      <pc:sldChg chg="modTransition">
        <pc:chgData name="Korolev, Kirill" userId="6adfc881-516e-478e-acf1-c9304da723a3" providerId="ADAL" clId="{BE7846AE-3F07-42B4-B7FD-056877EC3C96}" dt="2021-09-12T17:05:36.422" v="40"/>
        <pc:sldMkLst>
          <pc:docMk/>
          <pc:sldMk cId="617814218" sldId="258"/>
        </pc:sldMkLst>
      </pc:sldChg>
      <pc:sldChg chg="modSp del mod">
        <pc:chgData name="Korolev, Kirill" userId="6adfc881-516e-478e-acf1-c9304da723a3" providerId="ADAL" clId="{BE7846AE-3F07-42B4-B7FD-056877EC3C96}" dt="2021-09-12T17:04:21.325" v="39" actId="47"/>
        <pc:sldMkLst>
          <pc:docMk/>
          <pc:sldMk cId="3483398750" sldId="259"/>
        </pc:sldMkLst>
        <pc:spChg chg="mod">
          <ac:chgData name="Korolev, Kirill" userId="6adfc881-516e-478e-acf1-c9304da723a3" providerId="ADAL" clId="{BE7846AE-3F07-42B4-B7FD-056877EC3C96}" dt="2021-09-12T13:13:27.202" v="30" actId="1036"/>
          <ac:spMkLst>
            <pc:docMk/>
            <pc:sldMk cId="3483398750" sldId="259"/>
            <ac:spMk id="10" creationId="{00000000-0000-0000-0000-000000000000}"/>
          </ac:spMkLst>
        </pc:spChg>
      </pc:sldChg>
      <pc:sldChg chg="del">
        <pc:chgData name="Korolev, Kirill" userId="6adfc881-516e-478e-acf1-c9304da723a3" providerId="ADAL" clId="{BE7846AE-3F07-42B4-B7FD-056877EC3C96}" dt="2021-09-12T17:04:21.325" v="39" actId="47"/>
        <pc:sldMkLst>
          <pc:docMk/>
          <pc:sldMk cId="1811335999" sldId="260"/>
        </pc:sldMkLst>
      </pc:sldChg>
      <pc:sldChg chg="del">
        <pc:chgData name="Korolev, Kirill" userId="6adfc881-516e-478e-acf1-c9304da723a3" providerId="ADAL" clId="{BE7846AE-3F07-42B4-B7FD-056877EC3C96}" dt="2021-09-12T17:04:21.325" v="39" actId="47"/>
        <pc:sldMkLst>
          <pc:docMk/>
          <pc:sldMk cId="2505144471" sldId="269"/>
        </pc:sldMkLst>
      </pc:sldChg>
      <pc:sldChg chg="del">
        <pc:chgData name="Korolev, Kirill" userId="6adfc881-516e-478e-acf1-c9304da723a3" providerId="ADAL" clId="{BE7846AE-3F07-42B4-B7FD-056877EC3C96}" dt="2021-09-12T17:04:21.325" v="39" actId="47"/>
        <pc:sldMkLst>
          <pc:docMk/>
          <pc:sldMk cId="1360834222" sldId="270"/>
        </pc:sldMkLst>
      </pc:sldChg>
      <pc:sldChg chg="modSp del mod">
        <pc:chgData name="Korolev, Kirill" userId="6adfc881-516e-478e-acf1-c9304da723a3" providerId="ADAL" clId="{BE7846AE-3F07-42B4-B7FD-056877EC3C96}" dt="2021-09-12T17:04:21.325" v="39" actId="47"/>
        <pc:sldMkLst>
          <pc:docMk/>
          <pc:sldMk cId="3519455859" sldId="271"/>
        </pc:sldMkLst>
        <pc:spChg chg="mod">
          <ac:chgData name="Korolev, Kirill" userId="6adfc881-516e-478e-acf1-c9304da723a3" providerId="ADAL" clId="{BE7846AE-3F07-42B4-B7FD-056877EC3C96}" dt="2021-09-12T13:12:36.596" v="24" actId="20577"/>
          <ac:spMkLst>
            <pc:docMk/>
            <pc:sldMk cId="3519455859" sldId="271"/>
            <ac:spMk id="2" creationId="{00000000-0000-0000-0000-000000000000}"/>
          </ac:spMkLst>
        </pc:spChg>
      </pc:sldChg>
      <pc:sldChg chg="del">
        <pc:chgData name="Korolev, Kirill" userId="6adfc881-516e-478e-acf1-c9304da723a3" providerId="ADAL" clId="{BE7846AE-3F07-42B4-B7FD-056877EC3C96}" dt="2021-09-12T17:04:21.325" v="39" actId="47"/>
        <pc:sldMkLst>
          <pc:docMk/>
          <pc:sldMk cId="1460052987" sldId="272"/>
        </pc:sldMkLst>
      </pc:sldChg>
      <pc:sldChg chg="del">
        <pc:chgData name="Korolev, Kirill" userId="6adfc881-516e-478e-acf1-c9304da723a3" providerId="ADAL" clId="{BE7846AE-3F07-42B4-B7FD-056877EC3C96}" dt="2021-09-12T17:04:21.325" v="39" actId="47"/>
        <pc:sldMkLst>
          <pc:docMk/>
          <pc:sldMk cId="3179973579" sldId="273"/>
        </pc:sldMkLst>
      </pc:sldChg>
      <pc:sldChg chg="del">
        <pc:chgData name="Korolev, Kirill" userId="6adfc881-516e-478e-acf1-c9304da723a3" providerId="ADAL" clId="{BE7846AE-3F07-42B4-B7FD-056877EC3C96}" dt="2021-09-12T17:04:21.325" v="39" actId="47"/>
        <pc:sldMkLst>
          <pc:docMk/>
          <pc:sldMk cId="2370457192" sldId="274"/>
        </pc:sldMkLst>
      </pc:sldChg>
      <pc:sldChg chg="del">
        <pc:chgData name="Korolev, Kirill" userId="6adfc881-516e-478e-acf1-c9304da723a3" providerId="ADAL" clId="{BE7846AE-3F07-42B4-B7FD-056877EC3C96}" dt="2021-09-12T17:04:21.325" v="39" actId="47"/>
        <pc:sldMkLst>
          <pc:docMk/>
          <pc:sldMk cId="1894632144" sldId="275"/>
        </pc:sldMkLst>
      </pc:sldChg>
      <pc:sldChg chg="del">
        <pc:chgData name="Korolev, Kirill" userId="6adfc881-516e-478e-acf1-c9304da723a3" providerId="ADAL" clId="{BE7846AE-3F07-42B4-B7FD-056877EC3C96}" dt="2021-09-12T17:04:21.325" v="39" actId="47"/>
        <pc:sldMkLst>
          <pc:docMk/>
          <pc:sldMk cId="224420323" sldId="276"/>
        </pc:sldMkLst>
      </pc:sldChg>
      <pc:sldChg chg="del">
        <pc:chgData name="Korolev, Kirill" userId="6adfc881-516e-478e-acf1-c9304da723a3" providerId="ADAL" clId="{BE7846AE-3F07-42B4-B7FD-056877EC3C96}" dt="2021-09-12T17:04:21.325" v="39" actId="47"/>
        <pc:sldMkLst>
          <pc:docMk/>
          <pc:sldMk cId="2800704417" sldId="277"/>
        </pc:sldMkLst>
      </pc:sldChg>
      <pc:sldChg chg="modTransition">
        <pc:chgData name="Korolev, Kirill" userId="6adfc881-516e-478e-acf1-c9304da723a3" providerId="ADAL" clId="{BE7846AE-3F07-42B4-B7FD-056877EC3C96}" dt="2021-09-12T17:05:36.422" v="40"/>
        <pc:sldMkLst>
          <pc:docMk/>
          <pc:sldMk cId="2652309680" sldId="278"/>
        </pc:sldMkLst>
      </pc:sldChg>
      <pc:sldChg chg="modTransition">
        <pc:chgData name="Korolev, Kirill" userId="6adfc881-516e-478e-acf1-c9304da723a3" providerId="ADAL" clId="{BE7846AE-3F07-42B4-B7FD-056877EC3C96}" dt="2021-09-12T17:05:36.422" v="40"/>
        <pc:sldMkLst>
          <pc:docMk/>
          <pc:sldMk cId="4140640481" sldId="279"/>
        </pc:sldMkLst>
      </pc:sldChg>
      <pc:sldChg chg="modTransition">
        <pc:chgData name="Korolev, Kirill" userId="6adfc881-516e-478e-acf1-c9304da723a3" providerId="ADAL" clId="{BE7846AE-3F07-42B4-B7FD-056877EC3C96}" dt="2021-09-12T17:05:36.422" v="40"/>
        <pc:sldMkLst>
          <pc:docMk/>
          <pc:sldMk cId="2383966682" sldId="280"/>
        </pc:sldMkLst>
      </pc:sldChg>
      <pc:sldChg chg="modTransition">
        <pc:chgData name="Korolev, Kirill" userId="6adfc881-516e-478e-acf1-c9304da723a3" providerId="ADAL" clId="{BE7846AE-3F07-42B4-B7FD-056877EC3C96}" dt="2021-09-12T17:05:36.422" v="40"/>
        <pc:sldMkLst>
          <pc:docMk/>
          <pc:sldMk cId="2730788704" sldId="281"/>
        </pc:sldMkLst>
      </pc:sldChg>
      <pc:sldChg chg="modTransition">
        <pc:chgData name="Korolev, Kirill" userId="6adfc881-516e-478e-acf1-c9304da723a3" providerId="ADAL" clId="{BE7846AE-3F07-42B4-B7FD-056877EC3C96}" dt="2021-09-12T17:05:36.422" v="40"/>
        <pc:sldMkLst>
          <pc:docMk/>
          <pc:sldMk cId="2762929563" sldId="282"/>
        </pc:sldMkLst>
      </pc:sldChg>
      <pc:sldChg chg="modTransition">
        <pc:chgData name="Korolev, Kirill" userId="6adfc881-516e-478e-acf1-c9304da723a3" providerId="ADAL" clId="{BE7846AE-3F07-42B4-B7FD-056877EC3C96}" dt="2021-09-12T17:05:36.422" v="40"/>
        <pc:sldMkLst>
          <pc:docMk/>
          <pc:sldMk cId="3679987715" sldId="283"/>
        </pc:sldMkLst>
      </pc:sldChg>
      <pc:sldChg chg="modTransition">
        <pc:chgData name="Korolev, Kirill" userId="6adfc881-516e-478e-acf1-c9304da723a3" providerId="ADAL" clId="{BE7846AE-3F07-42B4-B7FD-056877EC3C96}" dt="2021-09-12T17:05:36.422" v="40"/>
        <pc:sldMkLst>
          <pc:docMk/>
          <pc:sldMk cId="739951968" sldId="284"/>
        </pc:sldMkLst>
      </pc:sldChg>
      <pc:sldChg chg="modTransition">
        <pc:chgData name="Korolev, Kirill" userId="6adfc881-516e-478e-acf1-c9304da723a3" providerId="ADAL" clId="{BE7846AE-3F07-42B4-B7FD-056877EC3C96}" dt="2021-09-12T17:05:36.422" v="40"/>
        <pc:sldMkLst>
          <pc:docMk/>
          <pc:sldMk cId="624240318" sldId="285"/>
        </pc:sldMkLst>
      </pc:sldChg>
      <pc:sldChg chg="modTransition">
        <pc:chgData name="Korolev, Kirill" userId="6adfc881-516e-478e-acf1-c9304da723a3" providerId="ADAL" clId="{BE7846AE-3F07-42B4-B7FD-056877EC3C96}" dt="2021-09-12T17:05:36.422" v="40"/>
        <pc:sldMkLst>
          <pc:docMk/>
          <pc:sldMk cId="328960426" sldId="286"/>
        </pc:sldMkLst>
      </pc:sldChg>
      <pc:sldChg chg="modTransition">
        <pc:chgData name="Korolev, Kirill" userId="6adfc881-516e-478e-acf1-c9304da723a3" providerId="ADAL" clId="{BE7846AE-3F07-42B4-B7FD-056877EC3C96}" dt="2021-09-12T17:05:36.422" v="40"/>
        <pc:sldMkLst>
          <pc:docMk/>
          <pc:sldMk cId="2647389287" sldId="287"/>
        </pc:sldMkLst>
      </pc:sldChg>
      <pc:sldChg chg="del">
        <pc:chgData name="Korolev, Kirill" userId="6adfc881-516e-478e-acf1-c9304da723a3" providerId="ADAL" clId="{BE7846AE-3F07-42B4-B7FD-056877EC3C96}" dt="2021-09-12T17:04:21.325" v="39" actId="47"/>
        <pc:sldMkLst>
          <pc:docMk/>
          <pc:sldMk cId="3521989681" sldId="288"/>
        </pc:sldMkLst>
      </pc:sldChg>
      <pc:sldChg chg="del">
        <pc:chgData name="Korolev, Kirill" userId="6adfc881-516e-478e-acf1-c9304da723a3" providerId="ADAL" clId="{BE7846AE-3F07-42B4-B7FD-056877EC3C96}" dt="2021-09-12T17:04:21.325" v="39" actId="47"/>
        <pc:sldMkLst>
          <pc:docMk/>
          <pc:sldMk cId="2121870555" sldId="289"/>
        </pc:sldMkLst>
      </pc:sldChg>
      <pc:sldChg chg="del">
        <pc:chgData name="Korolev, Kirill" userId="6adfc881-516e-478e-acf1-c9304da723a3" providerId="ADAL" clId="{BE7846AE-3F07-42B4-B7FD-056877EC3C96}" dt="2021-09-12T17:04:21.325" v="39" actId="47"/>
        <pc:sldMkLst>
          <pc:docMk/>
          <pc:sldMk cId="2056071918" sldId="290"/>
        </pc:sldMkLst>
      </pc:sldChg>
      <pc:sldChg chg="del">
        <pc:chgData name="Korolev, Kirill" userId="6adfc881-516e-478e-acf1-c9304da723a3" providerId="ADAL" clId="{BE7846AE-3F07-42B4-B7FD-056877EC3C96}" dt="2021-09-12T17:04:21.325" v="39" actId="47"/>
        <pc:sldMkLst>
          <pc:docMk/>
          <pc:sldMk cId="2571035345" sldId="291"/>
        </pc:sldMkLst>
      </pc:sldChg>
      <pc:sldChg chg="del">
        <pc:chgData name="Korolev, Kirill" userId="6adfc881-516e-478e-acf1-c9304da723a3" providerId="ADAL" clId="{BE7846AE-3F07-42B4-B7FD-056877EC3C96}" dt="2021-09-12T17:04:21.325" v="39" actId="47"/>
        <pc:sldMkLst>
          <pc:docMk/>
          <pc:sldMk cId="2787528267" sldId="292"/>
        </pc:sldMkLst>
      </pc:sldChg>
      <pc:sldChg chg="del">
        <pc:chgData name="Korolev, Kirill" userId="6adfc881-516e-478e-acf1-c9304da723a3" providerId="ADAL" clId="{BE7846AE-3F07-42B4-B7FD-056877EC3C96}" dt="2021-09-12T17:04:21.325" v="39" actId="47"/>
        <pc:sldMkLst>
          <pc:docMk/>
          <pc:sldMk cId="2647575969" sldId="293"/>
        </pc:sldMkLst>
      </pc:sldChg>
      <pc:sldChg chg="del">
        <pc:chgData name="Korolev, Kirill" userId="6adfc881-516e-478e-acf1-c9304da723a3" providerId="ADAL" clId="{BE7846AE-3F07-42B4-B7FD-056877EC3C96}" dt="2021-09-12T17:04:21.325" v="39" actId="47"/>
        <pc:sldMkLst>
          <pc:docMk/>
          <pc:sldMk cId="3401228454" sldId="294"/>
        </pc:sldMkLst>
      </pc:sldChg>
      <pc:sldChg chg="del">
        <pc:chgData name="Korolev, Kirill" userId="6adfc881-516e-478e-acf1-c9304da723a3" providerId="ADAL" clId="{BE7846AE-3F07-42B4-B7FD-056877EC3C96}" dt="2021-09-12T17:04:21.325" v="39" actId="47"/>
        <pc:sldMkLst>
          <pc:docMk/>
          <pc:sldMk cId="1309482190" sldId="295"/>
        </pc:sldMkLst>
      </pc:sldChg>
      <pc:sldChg chg="modTransition">
        <pc:chgData name="Korolev, Kirill" userId="6adfc881-516e-478e-acf1-c9304da723a3" providerId="ADAL" clId="{BE7846AE-3F07-42B4-B7FD-056877EC3C96}" dt="2021-09-12T17:05:36.422" v="40"/>
        <pc:sldMkLst>
          <pc:docMk/>
          <pc:sldMk cId="1698892042" sldId="296"/>
        </pc:sldMkLst>
      </pc:sldChg>
      <pc:sldChg chg="modTransition">
        <pc:chgData name="Korolev, Kirill" userId="6adfc881-516e-478e-acf1-c9304da723a3" providerId="ADAL" clId="{BE7846AE-3F07-42B4-B7FD-056877EC3C96}" dt="2021-09-12T17:05:36.422" v="40"/>
        <pc:sldMkLst>
          <pc:docMk/>
          <pc:sldMk cId="206071808" sldId="297"/>
        </pc:sldMkLst>
      </pc:sldChg>
      <pc:sldChg chg="modSp mod modTransition modAnim">
        <pc:chgData name="Korolev, Kirill" userId="6adfc881-516e-478e-acf1-c9304da723a3" providerId="ADAL" clId="{BE7846AE-3F07-42B4-B7FD-056877EC3C96}" dt="2021-09-12T17:05:36.422" v="40"/>
        <pc:sldMkLst>
          <pc:docMk/>
          <pc:sldMk cId="2319251585" sldId="308"/>
        </pc:sldMkLst>
        <pc:spChg chg="mod">
          <ac:chgData name="Korolev, Kirill" userId="6adfc881-516e-478e-acf1-c9304da723a3" providerId="ADAL" clId="{BE7846AE-3F07-42B4-B7FD-056877EC3C96}" dt="2021-09-12T13:10:45.848" v="12" actId="207"/>
          <ac:spMkLst>
            <pc:docMk/>
            <pc:sldMk cId="2319251585" sldId="308"/>
            <ac:spMk id="3" creationId="{00000000-0000-0000-0000-000000000000}"/>
          </ac:spMkLst>
        </pc:spChg>
      </pc:sldChg>
      <pc:sldChg chg="modTransition">
        <pc:chgData name="Korolev, Kirill" userId="6adfc881-516e-478e-acf1-c9304da723a3" providerId="ADAL" clId="{BE7846AE-3F07-42B4-B7FD-056877EC3C96}" dt="2021-09-12T17:05:36.422" v="40"/>
        <pc:sldMkLst>
          <pc:docMk/>
          <pc:sldMk cId="3799542375" sldId="309"/>
        </pc:sldMkLst>
      </pc:sldChg>
      <pc:sldMasterChg chg="delSldLayout">
        <pc:chgData name="Korolev, Kirill" userId="6adfc881-516e-478e-acf1-c9304da723a3" providerId="ADAL" clId="{BE7846AE-3F07-42B4-B7FD-056877EC3C96}" dt="2021-09-12T17:04:21.325" v="39" actId="47"/>
        <pc:sldMasterMkLst>
          <pc:docMk/>
          <pc:sldMasterMk cId="2215939088" sldId="2147483648"/>
        </pc:sldMasterMkLst>
        <pc:sldLayoutChg chg="del">
          <pc:chgData name="Korolev, Kirill" userId="6adfc881-516e-478e-acf1-c9304da723a3" providerId="ADAL" clId="{BE7846AE-3F07-42B4-B7FD-056877EC3C96}" dt="2021-09-12T17:04:21.325" v="39" actId="47"/>
          <pc:sldLayoutMkLst>
            <pc:docMk/>
            <pc:sldMasterMk cId="2215939088" sldId="2147483648"/>
            <pc:sldLayoutMk cId="422959725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19.09.2021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9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0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20.09.2021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MIPT-V 2021/22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-inst.eecs.berkeley.edu/~cs152/sp12/lectures/L01-Intro.pdf" TargetMode="External"/><Relationship Id="rId2" Type="http://schemas.openxmlformats.org/officeDocument/2006/relationships/hyperlink" Target="http://www.eecs.berkeley.edu/~krs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e.lsu.edu/ee4720/2012/lsli01.pdf" TargetMode="External"/><Relationship Id="rId4" Type="http://schemas.openxmlformats.org/officeDocument/2006/relationships/hyperlink" Target="http://www.ece.lsu.edu/koppe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ib.mipt.ru/book/266081/" TargetMode="External"/><Relationship Id="rId2" Type="http://schemas.openxmlformats.org/officeDocument/2006/relationships/hyperlink" Target="http://lib.mipt.ru/book/267604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4.png"/><Relationship Id="rId7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2.png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11" Type="http://schemas.openxmlformats.org/officeDocument/2006/relationships/image" Target="../media/image15.png"/><Relationship Id="rId10" Type="http://schemas.openxmlformats.org/officeDocument/2006/relationships/image" Target="../media/image141.png"/><Relationship Id="rId4" Type="http://schemas.openxmlformats.org/officeDocument/2006/relationships/image" Target="../media/image13.png"/><Relationship Id="rId9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73764"/>
          </a:xfrm>
        </p:spPr>
        <p:txBody>
          <a:bodyPr/>
          <a:lstStyle/>
          <a:p>
            <a:r>
              <a:rPr lang="en-US" sz="3600" dirty="0"/>
              <a:t>ISA and </a:t>
            </a:r>
            <a:r>
              <a:rPr lang="en-US" sz="3600" dirty="0" err="1"/>
              <a:t>uArch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Kirill</a:t>
            </a:r>
            <a:r>
              <a:rPr lang="ru-RU" i="1" dirty="0">
                <a:latin typeface="+mj-lt"/>
              </a:rPr>
              <a:t> </a:t>
            </a:r>
            <a:r>
              <a:rPr lang="en-US" i="1" dirty="0">
                <a:latin typeface="+mj-lt"/>
              </a:rPr>
              <a:t>Korolev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20 September 202</a:t>
            </a:r>
            <a:r>
              <a:rPr lang="ru-RU" i="1" dirty="0">
                <a:latin typeface="+mj-lt"/>
              </a:rPr>
              <a:t>1</a:t>
            </a:r>
            <a:endParaRPr lang="en-US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97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and Little Endian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429"/>
            <a:ext cx="10515600" cy="4128707"/>
          </a:xfrm>
        </p:spPr>
        <p:txBody>
          <a:bodyPr>
            <a:normAutofit/>
          </a:bodyPr>
          <a:lstStyle/>
          <a:p>
            <a:pPr marL="528638" lvl="1" indent="-342900"/>
            <a:r>
              <a:rPr lang="en-US" dirty="0">
                <a:solidFill>
                  <a:schemeClr val="accent1"/>
                </a:solidFill>
              </a:rPr>
              <a:t>The answer:  </a:t>
            </a:r>
            <a:r>
              <a:rPr lang="en-US" dirty="0"/>
              <a:t>it depends on the </a:t>
            </a:r>
            <a:r>
              <a:rPr lang="en-US" i="1" dirty="0"/>
              <a:t>endianness </a:t>
            </a:r>
            <a:r>
              <a:rPr lang="en-US" dirty="0"/>
              <a:t>of the ISA</a:t>
            </a:r>
          </a:p>
          <a:p>
            <a:pPr marL="757238" lvl="2" indent="-342900"/>
            <a:endParaRPr lang="en-US" dirty="0"/>
          </a:p>
          <a:p>
            <a:endParaRPr lang="en-US" dirty="0"/>
          </a:p>
          <a:p>
            <a:endParaRPr lang="en-US" sz="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731275" y="2321206"/>
            <a:ext cx="644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Decimal 256 =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 0000 0001 | 0000 0000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0" y="3814722"/>
            <a:ext cx="220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1"/>
                </a:solidFill>
              </a:rPr>
              <a:t>Big Endian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102878" y="3826425"/>
            <a:ext cx="1995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Little Endian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5237638" y="2685632"/>
            <a:ext cx="583797" cy="465877"/>
            <a:chOff x="4052473" y="2251929"/>
            <a:chExt cx="583797" cy="465877"/>
          </a:xfrm>
        </p:grpSpPr>
        <p:sp>
          <p:nvSpPr>
            <p:cNvPr id="107" name="TextBox 106"/>
            <p:cNvSpPr txBox="1"/>
            <p:nvPr/>
          </p:nvSpPr>
          <p:spPr>
            <a:xfrm>
              <a:off x="4052473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15</a:t>
              </a:r>
            </a:p>
          </p:txBody>
        </p:sp>
        <p:cxnSp>
          <p:nvCxnSpPr>
            <p:cNvPr id="108" name="Straight Arrow Connector 107"/>
            <p:cNvCxnSpPr>
              <a:stCxn id="107" idx="0"/>
            </p:cNvCxnSpPr>
            <p:nvPr/>
          </p:nvCxnSpPr>
          <p:spPr bwMode="auto">
            <a:xfrm flipH="1" flipV="1">
              <a:off x="4344371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6240692" y="2685632"/>
            <a:ext cx="583797" cy="465877"/>
            <a:chOff x="5055527" y="2251929"/>
            <a:chExt cx="583797" cy="465877"/>
          </a:xfrm>
        </p:grpSpPr>
        <p:sp>
          <p:nvSpPr>
            <p:cNvPr id="110" name="TextBox 109"/>
            <p:cNvSpPr txBox="1"/>
            <p:nvPr/>
          </p:nvSpPr>
          <p:spPr>
            <a:xfrm>
              <a:off x="5055527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cxnSp>
          <p:nvCxnSpPr>
            <p:cNvPr id="111" name="Straight Arrow Connector 110"/>
            <p:cNvCxnSpPr>
              <a:stCxn id="110" idx="0"/>
            </p:cNvCxnSpPr>
            <p:nvPr/>
          </p:nvCxnSpPr>
          <p:spPr bwMode="auto">
            <a:xfrm flipH="1" flipV="1">
              <a:off x="5347425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21" name="Group 120"/>
          <p:cNvGrpSpPr/>
          <p:nvPr/>
        </p:nvGrpSpPr>
        <p:grpSpPr>
          <a:xfrm>
            <a:off x="6748659" y="2685632"/>
            <a:ext cx="583797" cy="465877"/>
            <a:chOff x="5563494" y="2251929"/>
            <a:chExt cx="583797" cy="465877"/>
          </a:xfrm>
        </p:grpSpPr>
        <p:sp>
          <p:nvSpPr>
            <p:cNvPr id="113" name="TextBox 112"/>
            <p:cNvSpPr txBox="1"/>
            <p:nvPr/>
          </p:nvSpPr>
          <p:spPr>
            <a:xfrm>
              <a:off x="5563494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cxnSp>
          <p:nvCxnSpPr>
            <p:cNvPr id="114" name="Straight Arrow Connector 113"/>
            <p:cNvCxnSpPr>
              <a:stCxn id="113" idx="0"/>
            </p:cNvCxnSpPr>
            <p:nvPr/>
          </p:nvCxnSpPr>
          <p:spPr bwMode="auto">
            <a:xfrm flipH="1" flipV="1">
              <a:off x="5855392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22" name="Group 121"/>
          <p:cNvGrpSpPr/>
          <p:nvPr/>
        </p:nvGrpSpPr>
        <p:grpSpPr>
          <a:xfrm>
            <a:off x="7725701" y="2685632"/>
            <a:ext cx="583797" cy="465877"/>
            <a:chOff x="6540536" y="2251929"/>
            <a:chExt cx="583797" cy="465877"/>
          </a:xfrm>
        </p:grpSpPr>
        <p:sp>
          <p:nvSpPr>
            <p:cNvPr id="116" name="TextBox 115"/>
            <p:cNvSpPr txBox="1"/>
            <p:nvPr/>
          </p:nvSpPr>
          <p:spPr>
            <a:xfrm>
              <a:off x="6540536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cxnSp>
          <p:nvCxnSpPr>
            <p:cNvPr id="117" name="Straight Arrow Connector 116"/>
            <p:cNvCxnSpPr>
              <a:stCxn id="116" idx="0"/>
            </p:cNvCxnSpPr>
            <p:nvPr/>
          </p:nvCxnSpPr>
          <p:spPr bwMode="auto">
            <a:xfrm flipH="1" flipV="1">
              <a:off x="6832434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23" name="TextBox 122"/>
          <p:cNvSpPr txBox="1"/>
          <p:nvPr/>
        </p:nvSpPr>
        <p:spPr>
          <a:xfrm>
            <a:off x="2729824" y="2318846"/>
            <a:ext cx="64498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Decimal 256 = Binary 0000 0001 | 0000 0000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729824" y="2318846"/>
            <a:ext cx="64498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Decimal 256 = Binary 0000 000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| 0000 0000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4370" y="1865348"/>
            <a:ext cx="136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significant byte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97302" y="1865348"/>
            <a:ext cx="136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Least significant byte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2081281" y="3489977"/>
            <a:ext cx="3543722" cy="1324853"/>
            <a:chOff x="457199" y="3591572"/>
            <a:chExt cx="3543722" cy="1324853"/>
          </a:xfrm>
        </p:grpSpPr>
        <p:sp>
          <p:nvSpPr>
            <p:cNvPr id="128" name="Rectangle 127"/>
            <p:cNvSpPr/>
            <p:nvPr/>
          </p:nvSpPr>
          <p:spPr bwMode="auto">
            <a:xfrm>
              <a:off x="63921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175978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880351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457199" y="3591572"/>
              <a:ext cx="314509" cy="802820"/>
              <a:chOff x="734982" y="4545573"/>
              <a:chExt cx="260654" cy="665348"/>
            </a:xfrm>
          </p:grpSpPr>
          <p:cxnSp>
            <p:nvCxnSpPr>
              <p:cNvPr id="150" name="Straight Arrow Connector 149"/>
              <p:cNvCxnSpPr/>
              <p:nvPr/>
            </p:nvCxnSpPr>
            <p:spPr bwMode="auto">
              <a:xfrm>
                <a:off x="885825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51" name="TextBox 150"/>
              <p:cNvSpPr txBox="1"/>
              <p:nvPr/>
            </p:nvSpPr>
            <p:spPr>
              <a:xfrm>
                <a:off x="734982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577767" y="3591572"/>
              <a:ext cx="314509" cy="802820"/>
              <a:chOff x="1663670" y="4545573"/>
              <a:chExt cx="260654" cy="665348"/>
            </a:xfrm>
          </p:grpSpPr>
          <p:cxnSp>
            <p:nvCxnSpPr>
              <p:cNvPr id="148" name="Straight Arrow Connector 147"/>
              <p:cNvCxnSpPr/>
              <p:nvPr/>
            </p:nvCxnSpPr>
            <p:spPr bwMode="auto">
              <a:xfrm>
                <a:off x="1814513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49" name="TextBox 148"/>
              <p:cNvSpPr txBox="1"/>
              <p:nvPr/>
            </p:nvSpPr>
            <p:spPr>
              <a:xfrm>
                <a:off x="1663670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2698336" y="3591572"/>
              <a:ext cx="314509" cy="802820"/>
              <a:chOff x="2592358" y="4545573"/>
              <a:chExt cx="260654" cy="665348"/>
            </a:xfrm>
          </p:grpSpPr>
          <p:cxnSp>
            <p:nvCxnSpPr>
              <p:cNvPr id="146" name="Straight Arrow Connector 145"/>
              <p:cNvCxnSpPr/>
              <p:nvPr/>
            </p:nvCxnSpPr>
            <p:spPr bwMode="auto">
              <a:xfrm>
                <a:off x="2743201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47" name="TextBox 146"/>
              <p:cNvSpPr txBox="1"/>
              <p:nvPr/>
            </p:nvSpPr>
            <p:spPr>
              <a:xfrm>
                <a:off x="2592358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</p:grpSp>
      </p:grpSp>
      <p:sp>
        <p:nvSpPr>
          <p:cNvPr id="152" name="Rectangle 151"/>
          <p:cNvSpPr/>
          <p:nvPr/>
        </p:nvSpPr>
        <p:spPr bwMode="auto">
          <a:xfrm>
            <a:off x="2263358" y="4317755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Consolas" pitchFamily="49" charset="0"/>
                <a:cs typeface="Consolas" pitchFamily="49" charset="0"/>
              </a:rPr>
              <a:t>0000000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382813" y="4314883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Consolas" pitchFamily="49" charset="0"/>
                <a:cs typeface="Consolas" pitchFamily="49" charset="0"/>
              </a:rPr>
              <a:t>00000000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192775" y="4701256"/>
            <a:ext cx="583797" cy="623977"/>
            <a:chOff x="1195971" y="4307840"/>
            <a:chExt cx="583797" cy="623977"/>
          </a:xfrm>
        </p:grpSpPr>
        <p:sp>
          <p:nvSpPr>
            <p:cNvPr id="55" name="TextBox 54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cxnSp>
          <p:nvCxnSpPr>
            <p:cNvPr id="56" name="Straight Arrow Connector 55"/>
            <p:cNvCxnSpPr>
              <a:stCxn id="55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4090799" y="4701256"/>
            <a:ext cx="583797" cy="623977"/>
            <a:chOff x="1195971" y="4307840"/>
            <a:chExt cx="583797" cy="623977"/>
          </a:xfrm>
        </p:grpSpPr>
        <p:sp>
          <p:nvSpPr>
            <p:cNvPr id="58" name="TextBox 57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cxnSp>
          <p:nvCxnSpPr>
            <p:cNvPr id="59" name="Straight Arrow Connector 58"/>
            <p:cNvCxnSpPr>
              <a:stCxn id="58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2089992" y="4699692"/>
            <a:ext cx="583797" cy="623977"/>
            <a:chOff x="298703" y="4307840"/>
            <a:chExt cx="583797" cy="623977"/>
          </a:xfrm>
        </p:grpSpPr>
        <p:sp>
          <p:nvSpPr>
            <p:cNvPr id="47" name="TextBox 46"/>
            <p:cNvSpPr txBox="1"/>
            <p:nvPr/>
          </p:nvSpPr>
          <p:spPr>
            <a:xfrm>
              <a:off x="298703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15</a:t>
              </a:r>
            </a:p>
          </p:txBody>
        </p:sp>
        <p:cxnSp>
          <p:nvCxnSpPr>
            <p:cNvPr id="49" name="Straight Arrow Connector 48"/>
            <p:cNvCxnSpPr>
              <a:stCxn id="47" idx="0"/>
            </p:cNvCxnSpPr>
            <p:nvPr/>
          </p:nvCxnSpPr>
          <p:spPr bwMode="auto">
            <a:xfrm flipH="1" flipV="1">
              <a:off x="590601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2987260" y="4699692"/>
            <a:ext cx="583797" cy="623977"/>
            <a:chOff x="1195971" y="4307840"/>
            <a:chExt cx="583797" cy="623977"/>
          </a:xfrm>
        </p:grpSpPr>
        <p:sp>
          <p:nvSpPr>
            <p:cNvPr id="50" name="TextBox 49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cxnSp>
          <p:nvCxnSpPr>
            <p:cNvPr id="51" name="Straight Arrow Connector 50"/>
            <p:cNvCxnSpPr>
              <a:stCxn id="50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54" name="Group 153"/>
          <p:cNvGrpSpPr/>
          <p:nvPr/>
        </p:nvGrpSpPr>
        <p:grpSpPr>
          <a:xfrm>
            <a:off x="6622166" y="3488783"/>
            <a:ext cx="3543722" cy="1324853"/>
            <a:chOff x="457199" y="3591572"/>
            <a:chExt cx="3543722" cy="1324853"/>
          </a:xfrm>
        </p:grpSpPr>
        <p:sp>
          <p:nvSpPr>
            <p:cNvPr id="155" name="Rectangle 154"/>
            <p:cNvSpPr/>
            <p:nvPr/>
          </p:nvSpPr>
          <p:spPr bwMode="auto">
            <a:xfrm>
              <a:off x="63921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75978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880351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457199" y="3591572"/>
              <a:ext cx="314509" cy="802820"/>
              <a:chOff x="734982" y="4545573"/>
              <a:chExt cx="260654" cy="665348"/>
            </a:xfrm>
          </p:grpSpPr>
          <p:cxnSp>
            <p:nvCxnSpPr>
              <p:cNvPr id="165" name="Straight Arrow Connector 164"/>
              <p:cNvCxnSpPr/>
              <p:nvPr/>
            </p:nvCxnSpPr>
            <p:spPr bwMode="auto">
              <a:xfrm>
                <a:off x="885825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6" name="TextBox 165"/>
              <p:cNvSpPr txBox="1"/>
              <p:nvPr/>
            </p:nvSpPr>
            <p:spPr>
              <a:xfrm>
                <a:off x="734982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1577767" y="3591572"/>
              <a:ext cx="314509" cy="802820"/>
              <a:chOff x="1663670" y="4545573"/>
              <a:chExt cx="260654" cy="665348"/>
            </a:xfrm>
          </p:grpSpPr>
          <p:cxnSp>
            <p:nvCxnSpPr>
              <p:cNvPr id="163" name="Straight Arrow Connector 162"/>
              <p:cNvCxnSpPr/>
              <p:nvPr/>
            </p:nvCxnSpPr>
            <p:spPr bwMode="auto">
              <a:xfrm>
                <a:off x="1814513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4" name="TextBox 163"/>
              <p:cNvSpPr txBox="1"/>
              <p:nvPr/>
            </p:nvSpPr>
            <p:spPr>
              <a:xfrm>
                <a:off x="1663670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2698336" y="3591572"/>
              <a:ext cx="314509" cy="802820"/>
              <a:chOff x="2592358" y="4545573"/>
              <a:chExt cx="260654" cy="665348"/>
            </a:xfrm>
          </p:grpSpPr>
          <p:cxnSp>
            <p:nvCxnSpPr>
              <p:cNvPr id="161" name="Straight Arrow Connector 160"/>
              <p:cNvCxnSpPr/>
              <p:nvPr/>
            </p:nvCxnSpPr>
            <p:spPr bwMode="auto">
              <a:xfrm>
                <a:off x="2743201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2" name="TextBox 161"/>
              <p:cNvSpPr txBox="1"/>
              <p:nvPr/>
            </p:nvSpPr>
            <p:spPr>
              <a:xfrm>
                <a:off x="2592358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</p:grpSp>
      </p:grpSp>
      <p:sp>
        <p:nvSpPr>
          <p:cNvPr id="167" name="Rectangle 166"/>
          <p:cNvSpPr/>
          <p:nvPr/>
        </p:nvSpPr>
        <p:spPr bwMode="auto">
          <a:xfrm>
            <a:off x="6804243" y="4316561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Consolas" pitchFamily="49" charset="0"/>
                <a:cs typeface="Consolas" pitchFamily="49" charset="0"/>
              </a:rPr>
              <a:t>00000000</a:t>
            </a:r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7923698" y="4313689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Consolas" pitchFamily="49" charset="0"/>
                <a:cs typeface="Consolas" pitchFamily="49" charset="0"/>
              </a:rPr>
              <a:t>0000000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7760880" y="4700062"/>
            <a:ext cx="583797" cy="623977"/>
            <a:chOff x="1195971" y="4307840"/>
            <a:chExt cx="583797" cy="623977"/>
          </a:xfrm>
        </p:grpSpPr>
        <p:sp>
          <p:nvSpPr>
            <p:cNvPr id="173" name="TextBox 172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15</a:t>
              </a:r>
            </a:p>
          </p:txBody>
        </p:sp>
        <p:cxnSp>
          <p:nvCxnSpPr>
            <p:cNvPr id="174" name="Straight Arrow Connector 173"/>
            <p:cNvCxnSpPr>
              <a:stCxn id="173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75" name="Group 174"/>
          <p:cNvGrpSpPr/>
          <p:nvPr/>
        </p:nvGrpSpPr>
        <p:grpSpPr>
          <a:xfrm>
            <a:off x="7502770" y="4698498"/>
            <a:ext cx="583797" cy="623977"/>
            <a:chOff x="298703" y="4307840"/>
            <a:chExt cx="583797" cy="623977"/>
          </a:xfrm>
        </p:grpSpPr>
        <p:sp>
          <p:nvSpPr>
            <p:cNvPr id="176" name="TextBox 175"/>
            <p:cNvSpPr txBox="1"/>
            <p:nvPr/>
          </p:nvSpPr>
          <p:spPr>
            <a:xfrm>
              <a:off x="298703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cxnSp>
          <p:nvCxnSpPr>
            <p:cNvPr id="177" name="Straight Arrow Connector 176"/>
            <p:cNvCxnSpPr>
              <a:stCxn id="176" idx="0"/>
            </p:cNvCxnSpPr>
            <p:nvPr/>
          </p:nvCxnSpPr>
          <p:spPr bwMode="auto">
            <a:xfrm flipH="1" flipV="1">
              <a:off x="590601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69" name="Group 168"/>
          <p:cNvGrpSpPr/>
          <p:nvPr/>
        </p:nvGrpSpPr>
        <p:grpSpPr>
          <a:xfrm>
            <a:off x="8630053" y="4700062"/>
            <a:ext cx="583797" cy="623977"/>
            <a:chOff x="1195971" y="4307840"/>
            <a:chExt cx="583797" cy="623977"/>
          </a:xfrm>
        </p:grpSpPr>
        <p:sp>
          <p:nvSpPr>
            <p:cNvPr id="170" name="TextBox 169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cxnSp>
          <p:nvCxnSpPr>
            <p:cNvPr id="171" name="Straight Arrow Connector 170"/>
            <p:cNvCxnSpPr>
              <a:stCxn id="170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78" name="Group 177"/>
          <p:cNvGrpSpPr/>
          <p:nvPr/>
        </p:nvGrpSpPr>
        <p:grpSpPr>
          <a:xfrm>
            <a:off x="6619111" y="4698498"/>
            <a:ext cx="583797" cy="623977"/>
            <a:chOff x="1195971" y="4307840"/>
            <a:chExt cx="583797" cy="623977"/>
          </a:xfrm>
        </p:grpSpPr>
        <p:sp>
          <p:nvSpPr>
            <p:cNvPr id="179" name="TextBox 178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cxnSp>
          <p:nvCxnSpPr>
            <p:cNvPr id="180" name="Straight Arrow Connector 179"/>
            <p:cNvCxnSpPr>
              <a:stCxn id="179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82" name="Content Placeholder 2"/>
          <p:cNvSpPr txBox="1">
            <a:spLocks/>
          </p:cNvSpPr>
          <p:nvPr/>
        </p:nvSpPr>
        <p:spPr bwMode="auto">
          <a:xfrm>
            <a:off x="1007706" y="5524375"/>
            <a:ext cx="9226485" cy="66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28638" lvl="1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Most of the modern ISAs are little-endian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995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8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1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1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8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8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8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1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8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8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8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8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8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8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2" grpId="0"/>
      <p:bldP spid="73" grpId="0"/>
      <p:bldP spid="123" grpId="0" animBg="1"/>
      <p:bldP spid="124" grpId="0" animBg="1"/>
      <p:bldP spid="31" grpId="0"/>
      <p:bldP spid="32" grpId="0"/>
      <p:bldP spid="152" grpId="0"/>
      <p:bldP spid="153" grpId="0"/>
      <p:bldP spid="167" grpId="0"/>
      <p:bldP spid="1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/>
                <a:r>
                  <a:rPr lang="en-US" sz="3200" dirty="0">
                    <a:solidFill>
                      <a:schemeClr val="accent1"/>
                    </a:solidFill>
                  </a:rPr>
                  <a:t>Registers</a:t>
                </a:r>
                <a:r>
                  <a:rPr lang="en-US" sz="3200" dirty="0"/>
                  <a:t> are fast, but small </a:t>
                </a:r>
                <a:r>
                  <a:rPr lang="en-US" sz="3200" dirty="0">
                    <a:solidFill>
                      <a:schemeClr val="bg2">
                        <a:lumMod val="75000"/>
                      </a:schemeClr>
                    </a:solidFill>
                  </a:rPr>
                  <a:t>(vs. memory) </a:t>
                </a:r>
                <a:r>
                  <a:rPr lang="en-US" sz="3200" dirty="0"/>
                  <a:t>data cells</a:t>
                </a:r>
              </a:p>
              <a:p>
                <a:pPr marL="757238" lvl="2" indent="-342900"/>
                <a:r>
                  <a:rPr lang="en-US" sz="2400" dirty="0"/>
                  <a:t>A great amount of registers are included into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programmer-visible machine state </a:t>
                </a:r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(fully controlled by a programmer)</a:t>
                </a:r>
                <a:r>
                  <a:rPr lang="en-US" sz="2400" dirty="0"/>
                  <a:t>:</a:t>
                </a:r>
              </a:p>
              <a:p>
                <a:pPr marL="1104900" lvl="4" indent="-342900"/>
                <a:r>
                  <a:rPr lang="en-US" sz="2000" dirty="0"/>
                  <a:t>Program counter (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PC</a:t>
                </a:r>
                <a:r>
                  <a:rPr lang="en-US" sz="2000" dirty="0"/>
                  <a:t>) stores the address of the currently executed instruction</a:t>
                </a:r>
              </a:p>
              <a:p>
                <a:pPr marL="1104900" lvl="4" indent="-342900"/>
                <a:r>
                  <a:rPr lang="en-US" sz="2000" dirty="0"/>
                  <a:t>General Purpose Registers (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GPR</a:t>
                </a:r>
                <a:r>
                  <a:rPr lang="en-US" sz="2000" dirty="0"/>
                  <a:t>) is used to store intermediate calculations.</a:t>
                </a:r>
              </a:p>
              <a:p>
                <a:pPr marL="1104900" lvl="4" indent="-342900"/>
                <a:r>
                  <a:rPr lang="en-US" sz="2000" dirty="0"/>
                  <a:t>There are many examples of other registers 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(Flags, Control Registers, etc.)</a:t>
                </a:r>
              </a:p>
              <a:p>
                <a:pPr marL="757238" lvl="2" indent="-342900"/>
                <a:r>
                  <a:rPr lang="en-US" sz="2400" dirty="0"/>
                  <a:t>The GPR can be thought as an array of elements indexed by numbers of registers encoded in instructions.</a:t>
                </a:r>
              </a:p>
              <a:p>
                <a:pPr marL="757238" lvl="2" indent="-342900"/>
                <a:r>
                  <a:rPr lang="en-US" sz="2400" dirty="0"/>
                  <a:t>In general, the maximum number of the GRP is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, where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N</a:t>
                </a:r>
                <a:r>
                  <a:rPr lang="en-US" sz="2400" dirty="0"/>
                  <a:t> is the maximal number of bits that can be encoded in a instruction as a register number.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3097" b="-1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424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RISC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5"/>
            <a:ext cx="11112500" cy="4575175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400" b="1" dirty="0"/>
              <a:t>Load:</a:t>
            </a:r>
            <a:r>
              <a:rPr lang="en-US" sz="2400" dirty="0"/>
              <a:t> move a value from memory/IO to register</a:t>
            </a:r>
          </a:p>
          <a:p>
            <a:pPr marL="342900" indent="-342900"/>
            <a:r>
              <a:rPr lang="en-US" sz="2400" b="1" dirty="0"/>
              <a:t>Store:</a:t>
            </a:r>
            <a:r>
              <a:rPr lang="en-US" sz="2400" dirty="0"/>
              <a:t> move a value from register to memory/IO</a:t>
            </a:r>
            <a:endParaRPr lang="en-US" sz="2400" dirty="0">
              <a:solidFill>
                <a:schemeClr val="bg2"/>
              </a:solidFill>
            </a:endParaRPr>
          </a:p>
          <a:p>
            <a:pPr marL="342900" indent="-342900"/>
            <a:r>
              <a:rPr lang="en-US" sz="2400" b="1" dirty="0"/>
              <a:t>Arithmetic: </a:t>
            </a:r>
            <a:r>
              <a:rPr lang="en-US" sz="2400" dirty="0"/>
              <a:t>addition, subtraction, multiplication, division</a:t>
            </a:r>
          </a:p>
          <a:p>
            <a:pPr marL="342900" indent="-342900"/>
            <a:r>
              <a:rPr lang="en-US" sz="2400" b="1" dirty="0"/>
              <a:t>Logic:</a:t>
            </a:r>
            <a:r>
              <a:rPr lang="en-US" sz="2400" dirty="0"/>
              <a:t> conjunction, disjunction, negation, exclusive disjunction</a:t>
            </a:r>
          </a:p>
          <a:p>
            <a:pPr marL="342900" indent="-342900"/>
            <a:r>
              <a:rPr lang="en-US" sz="2400" b="1" dirty="0"/>
              <a:t>Move: </a:t>
            </a:r>
            <a:r>
              <a:rPr lang="en-US" sz="2400" dirty="0"/>
              <a:t>set a register to constant value or value of other register</a:t>
            </a:r>
          </a:p>
          <a:p>
            <a:pPr marL="342900" indent="-342900"/>
            <a:r>
              <a:rPr lang="en-US" sz="2400" b="1" dirty="0"/>
              <a:t>Comparison: </a:t>
            </a:r>
            <a:r>
              <a:rPr lang="en-US" sz="2400" dirty="0"/>
              <a:t>equal, not equal, less, greater, less than etc.</a:t>
            </a:r>
          </a:p>
          <a:p>
            <a:pPr marL="342900" indent="-342900"/>
            <a:r>
              <a:rPr lang="en-US" sz="2400" b="1" dirty="0"/>
              <a:t>Direct unconditional branch: </a:t>
            </a:r>
            <a:r>
              <a:rPr lang="en-US" sz="2400" dirty="0"/>
              <a:t>jump directly to some code</a:t>
            </a:r>
          </a:p>
          <a:p>
            <a:pPr marL="342900" indent="-342900"/>
            <a:r>
              <a:rPr lang="en-US" sz="2400" b="1" dirty="0"/>
              <a:t>Direct conditional branch: </a:t>
            </a:r>
            <a:r>
              <a:rPr lang="en-US" sz="2400" dirty="0"/>
              <a:t>jump to some code conditionally (if/then)</a:t>
            </a:r>
          </a:p>
          <a:p>
            <a:pPr marL="342900" indent="-342900"/>
            <a:r>
              <a:rPr lang="en-US" sz="2400" b="1" dirty="0"/>
              <a:t>Indirect branch: </a:t>
            </a:r>
            <a:r>
              <a:rPr lang="en-US" sz="2400" dirty="0"/>
              <a:t>read address from register and jump to it (switch/case, returns)</a:t>
            </a:r>
          </a:p>
          <a:p>
            <a:pPr marL="342900" indent="-342900"/>
            <a:r>
              <a:rPr lang="en-US" sz="2400" b="1" dirty="0"/>
              <a:t>System calls: </a:t>
            </a:r>
            <a:r>
              <a:rPr lang="en-US" sz="2400" dirty="0"/>
              <a:t>call for resource managements by OS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96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/>
              <a:t>What a typical </a:t>
            </a:r>
            <a:r>
              <a:rPr lang="en-US" dirty="0">
                <a:solidFill>
                  <a:srgbClr val="0070C0"/>
                </a:solidFill>
              </a:rPr>
              <a:t>ISA</a:t>
            </a:r>
            <a:r>
              <a:rPr lang="en-US" dirty="0"/>
              <a:t> defines:</a:t>
            </a:r>
          </a:p>
          <a:p>
            <a:pPr marL="800100" lvl="1" indent="-342900"/>
            <a:r>
              <a:rPr lang="en-US" dirty="0"/>
              <a:t>Data Formats: bit width, endianness</a:t>
            </a:r>
          </a:p>
          <a:p>
            <a:pPr marL="800100" lvl="1" indent="-342900"/>
            <a:r>
              <a:rPr lang="en-US" dirty="0"/>
              <a:t>Registers and memory organization</a:t>
            </a:r>
          </a:p>
          <a:p>
            <a:pPr marL="800100" lvl="1" indent="-342900"/>
            <a:r>
              <a:rPr lang="en-US" dirty="0"/>
              <a:t>Instructions — ‘rules’ to change registers and memory</a:t>
            </a:r>
          </a:p>
          <a:p>
            <a:pPr marL="800100" lvl="1" indent="-342900"/>
            <a:r>
              <a:rPr lang="en-US" dirty="0"/>
              <a:t>Interrupts, exceptions, system calls, and traps.</a:t>
            </a:r>
          </a:p>
          <a:p>
            <a:pPr marL="342900" indent="-342900"/>
            <a:r>
              <a:rPr lang="en-US" dirty="0"/>
              <a:t>But what does </a:t>
            </a:r>
            <a:r>
              <a:rPr lang="en-US" dirty="0" err="1">
                <a:solidFill>
                  <a:srgbClr val="0070C0"/>
                </a:solidFill>
              </a:rPr>
              <a:t>uArch</a:t>
            </a:r>
            <a:r>
              <a:rPr lang="en-US" dirty="0"/>
              <a:t> define?</a:t>
            </a:r>
          </a:p>
          <a:p>
            <a:pPr marL="800100" lvl="1" indent="-342900"/>
            <a:r>
              <a:rPr lang="en-US" dirty="0"/>
              <a:t>We’ll discuss it as soon as we look to the lower CS levels — gates, circuits, physics</a:t>
            </a:r>
          </a:p>
          <a:p>
            <a:pPr marL="342900" indent="-342900"/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5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 by:</a:t>
            </a:r>
          </a:p>
          <a:p>
            <a:pPr marL="574675" indent="-342900"/>
            <a:r>
              <a:rPr lang="en-US" dirty="0" err="1">
                <a:hlinkClick r:id="rId2"/>
              </a:rPr>
              <a:t>Krste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Asanovic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(MIT/UCB), </a:t>
            </a:r>
            <a:r>
              <a:rPr lang="en-US" dirty="0">
                <a:hlinkClick r:id="rId3"/>
              </a:rPr>
              <a:t>CS152-L1</a:t>
            </a:r>
            <a:endParaRPr lang="en-US" dirty="0"/>
          </a:p>
          <a:p>
            <a:pPr marL="574675" indent="-342900"/>
            <a:r>
              <a:rPr lang="en-US" dirty="0">
                <a:hlinkClick r:id="rId4"/>
              </a:rPr>
              <a:t>David M. </a:t>
            </a:r>
            <a:r>
              <a:rPr lang="en-US" dirty="0" err="1">
                <a:hlinkClick r:id="rId4"/>
              </a:rPr>
              <a:t>Koppelman</a:t>
            </a:r>
            <a:r>
              <a:rPr lang="en-US" dirty="0"/>
              <a:t> (LSU), </a:t>
            </a:r>
            <a:r>
              <a:rPr lang="en-US" dirty="0">
                <a:hlinkClick r:id="rId5"/>
              </a:rPr>
              <a:t>EE4720-L1</a:t>
            </a:r>
            <a:endParaRPr lang="ru-R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81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Computer Organization and Design: The Hardware/Software Interface, Patterson D.A., Hennessy J.L., 3rd Edition</a:t>
            </a:r>
            <a:r>
              <a:rPr lang="en-US" i="1" dirty="0"/>
              <a:t> (</a:t>
            </a:r>
            <a:r>
              <a:rPr lang="en-US" i="1" dirty="0" err="1"/>
              <a:t>Eng</a:t>
            </a:r>
            <a:r>
              <a:rPr lang="en-US" i="1" dirty="0"/>
              <a:t>)</a:t>
            </a:r>
            <a:r>
              <a:rPr lang="en-US" dirty="0"/>
              <a:t> — the main book for this course. It contains all that you need to know about the computer architecture and MIPS ISA.</a:t>
            </a:r>
          </a:p>
          <a:p>
            <a:r>
              <a:rPr lang="en-US" i="1" dirty="0">
                <a:hlinkClick r:id="rId3"/>
              </a:rPr>
              <a:t>Computer Architecture: A Quantitative Approach, Hennessy J.L., Patterson D.A., 4th Edition</a:t>
            </a:r>
            <a:r>
              <a:rPr lang="en-US" dirty="0"/>
              <a:t> — the classic book about state-of-the-art high-performance computing microarchitectures.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54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603" y="6553200"/>
            <a:ext cx="554567" cy="304800"/>
          </a:xfr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473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and uArch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>
                <a:solidFill>
                  <a:schemeClr val="accent1"/>
                </a:solidFill>
              </a:rPr>
              <a:t>Instruction Set Architecture (ISA)</a:t>
            </a:r>
            <a:r>
              <a:rPr lang="en-US" dirty="0"/>
              <a:t> is a precise definition of:</a:t>
            </a:r>
          </a:p>
          <a:p>
            <a:pPr marL="800100" lvl="1" indent="-342900"/>
            <a:r>
              <a:rPr lang="en-US" dirty="0"/>
              <a:t>computer instructions and features</a:t>
            </a:r>
          </a:p>
          <a:p>
            <a:pPr marL="800100" lvl="1" indent="-342900"/>
            <a:r>
              <a:rPr lang="en-US" dirty="0"/>
              <a:t>mechanisms like procedures, interrupt/exception handler, etc. </a:t>
            </a:r>
          </a:p>
          <a:p>
            <a:pPr marL="800100" lvl="1" indent="-342900"/>
            <a:r>
              <a:rPr lang="en-US" dirty="0"/>
              <a:t>some structures</a:t>
            </a:r>
          </a:p>
          <a:p>
            <a:pPr marL="342900" indent="-342900"/>
            <a:r>
              <a:rPr lang="en-US" dirty="0"/>
              <a:t>An agreement between a programmer and an engineer:</a:t>
            </a:r>
          </a:p>
          <a:p>
            <a:pPr marL="757238" lvl="2" indent="-342900"/>
            <a:r>
              <a:rPr lang="en-US" sz="2400" dirty="0"/>
              <a:t>It’s all programmer needs to program machine</a:t>
            </a:r>
          </a:p>
          <a:p>
            <a:pPr marL="757238" lvl="2" indent="-342900"/>
            <a:r>
              <a:rPr lang="en-US" sz="2400" dirty="0"/>
              <a:t>It’s all hardware designer needs to design machine</a:t>
            </a:r>
          </a:p>
          <a:p>
            <a:pPr marL="342900" indent="-342900"/>
            <a:r>
              <a:rPr lang="en-US" dirty="0">
                <a:solidFill>
                  <a:schemeClr val="accent1"/>
                </a:solidFill>
              </a:rPr>
              <a:t>Microarchitecture (</a:t>
            </a:r>
            <a:r>
              <a:rPr lang="en-US" dirty="0" err="1">
                <a:solidFill>
                  <a:schemeClr val="accent1"/>
                </a:solidFill>
              </a:rPr>
              <a:t>uArch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/>
              <a:t>is Hardware implementation of ISA</a:t>
            </a:r>
          </a:p>
          <a:p>
            <a:pPr marL="800100" lvl="1" indent="-342900"/>
            <a:r>
              <a:rPr lang="en-US" dirty="0"/>
              <a:t>Organization and features of Hardware that support everything in ISA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230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and uArch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/>
            <a:r>
              <a:rPr lang="en-US" dirty="0"/>
              <a:t>What a typical </a:t>
            </a:r>
            <a:r>
              <a:rPr lang="en-US" dirty="0">
                <a:solidFill>
                  <a:schemeClr val="accent1"/>
                </a:solidFill>
              </a:rPr>
              <a:t>ISA</a:t>
            </a:r>
            <a:r>
              <a:rPr lang="en-US" dirty="0"/>
              <a:t> defines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Data Formats.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(Integer, Floating Point, Vector/Packed)</a:t>
            </a:r>
            <a:endParaRPr lang="en-US" dirty="0"/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Instructions.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(Operations, encoding, etc.)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Registers and Memory Organization.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Interrupts, exceptions, and traps.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Implementation-Dependent Features.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(Memory control, custom features.)</a:t>
            </a:r>
          </a:p>
          <a:p>
            <a:pPr marL="342900" indent="-342900">
              <a:lnSpc>
                <a:spcPct val="125000"/>
              </a:lnSpc>
            </a:pPr>
            <a:r>
              <a:rPr lang="en-US" dirty="0"/>
              <a:t>What a typical </a:t>
            </a:r>
            <a:r>
              <a:rPr lang="en-US" dirty="0">
                <a:solidFill>
                  <a:schemeClr val="accent1"/>
                </a:solidFill>
              </a:rPr>
              <a:t>uArch</a:t>
            </a:r>
            <a:r>
              <a:rPr lang="en-US" dirty="0"/>
              <a:t> defines </a:t>
            </a:r>
            <a:r>
              <a:rPr lang="en-US" dirty="0">
                <a:solidFill>
                  <a:srgbClr val="C00000"/>
                </a:solidFill>
              </a:rPr>
              <a:t>(not included into ISA)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Memory hierarchy organization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(caches, buses, etc.)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Pipeline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(forwarding, branch prediction, etc.)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Out-of-order executions … and many others.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035807" y="3272916"/>
            <a:ext cx="3164543" cy="369332"/>
          </a:xfrm>
          <a:prstGeom prst="callout2">
            <a:avLst>
              <a:gd name="adj1" fmla="val 47878"/>
              <a:gd name="adj2" fmla="val -2951"/>
              <a:gd name="adj3" fmla="val 47878"/>
              <a:gd name="adj4" fmla="val -9868"/>
              <a:gd name="adj5" fmla="val -16146"/>
              <a:gd name="adj6" fmla="val -22304"/>
            </a:avLst>
          </a:prstGeom>
          <a:noFill/>
          <a:ln w="19050">
            <a:solidFill>
              <a:srgbClr val="FF3300"/>
            </a:solidFill>
            <a:prstDash val="sysDot"/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the programmer-visible 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93007" y="2672281"/>
            <a:ext cx="2556191" cy="369332"/>
          </a:xfrm>
          <a:prstGeom prst="callout2">
            <a:avLst>
              <a:gd name="adj1" fmla="val 47878"/>
              <a:gd name="adj2" fmla="val -2951"/>
              <a:gd name="adj3" fmla="val 47878"/>
              <a:gd name="adj4" fmla="val -11027"/>
              <a:gd name="adj5" fmla="val 7113"/>
              <a:gd name="adj6" fmla="val -26087"/>
            </a:avLst>
          </a:prstGeom>
          <a:noFill/>
          <a:ln w="19050">
            <a:solidFill>
              <a:srgbClr val="FF3300"/>
            </a:solidFill>
            <a:prstDash val="sysDot"/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they change the state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7349135" y="3041613"/>
            <a:ext cx="268943" cy="263134"/>
          </a:xfrm>
          <a:prstGeom prst="downArrow">
            <a:avLst>
              <a:gd name="adj1" fmla="val 46388"/>
              <a:gd name="adj2" fmla="val 46124"/>
            </a:avLst>
          </a:prstGeom>
          <a:solidFill>
            <a:schemeClr val="tx2">
              <a:lumMod val="60000"/>
              <a:lumOff val="4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064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sz="2000" dirty="0"/>
              <a:t>An example of a </a:t>
            </a:r>
            <a:r>
              <a:rPr lang="en-US" sz="2000" i="1" dirty="0"/>
              <a:t>RISC</a:t>
            </a:r>
            <a:r>
              <a:rPr lang="en-US" sz="2000" dirty="0"/>
              <a:t> </a:t>
            </a:r>
            <a:r>
              <a:rPr lang="en-US" sz="2000" i="1" dirty="0"/>
              <a:t>ISA</a:t>
            </a:r>
            <a:r>
              <a:rPr lang="en-US" sz="2000" dirty="0"/>
              <a:t>.</a:t>
            </a:r>
          </a:p>
          <a:p>
            <a:pPr marL="757238" lvl="2" indent="-342900"/>
            <a:r>
              <a:rPr lang="en-US" sz="1800" dirty="0"/>
              <a:t>Designed for easy programming and implementation.</a:t>
            </a:r>
          </a:p>
          <a:p>
            <a:pPr marL="757238" lvl="2" indent="-342900"/>
            <a:r>
              <a:rPr lang="en-US" sz="1800" dirty="0"/>
              <a:t>Short and simple, but fast instructions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→ programs are larger than others, but IPC is higher.</a:t>
            </a:r>
          </a:p>
          <a:p>
            <a:pPr marL="342900" indent="-342900"/>
            <a:r>
              <a:rPr lang="en-US" sz="2000" dirty="0"/>
              <a:t>The main aim was to take advantages of pipelined execution</a:t>
            </a:r>
          </a:p>
          <a:p>
            <a:pPr marL="757238" lvl="2" indent="-342900"/>
            <a:r>
              <a:rPr lang="en-US" sz="1800" dirty="0"/>
              <a:t>Pipeline was not specified in ISA, but ISA developers tried to simplify its implementation in uArch.</a:t>
            </a:r>
          </a:p>
          <a:p>
            <a:pPr marL="342900" indent="-342900"/>
            <a:r>
              <a:rPr lang="en-US" sz="2000" dirty="0"/>
              <a:t>Implementations: </a:t>
            </a:r>
          </a:p>
          <a:p>
            <a:pPr marL="757238" lvl="2" indent="-342900"/>
            <a:r>
              <a:rPr lang="en-US" sz="1600" dirty="0"/>
              <a:t>The first one is R2000 (1986)</a:t>
            </a:r>
          </a:p>
          <a:p>
            <a:pPr marL="757238" lvl="2" indent="-342900"/>
            <a:r>
              <a:rPr lang="en-US" sz="1600" dirty="0"/>
              <a:t>Later: R3000A (PlayStation), VR4300 (Nintendo</a:t>
            </a:r>
            <a:r>
              <a:rPr lang="en-US" sz="1600" baseline="30000" dirty="0"/>
              <a:t>64</a:t>
            </a:r>
            <a:r>
              <a:rPr lang="en-US" sz="1600" dirty="0"/>
              <a:t>), R4000 (PSP), R5900 (PlayStation 2)</a:t>
            </a:r>
          </a:p>
          <a:p>
            <a:pPr marL="757238" lvl="2" indent="-342900"/>
            <a:r>
              <a:rPr lang="en-US" sz="1600" dirty="0"/>
              <a:t>Currently it is widely used in high-performance embedded systems, like </a:t>
            </a:r>
            <a:r>
              <a:rPr lang="en-US" sz="1600" dirty="0" err="1"/>
              <a:t>MobileEye</a:t>
            </a:r>
            <a:r>
              <a:rPr lang="en-US" sz="1600" dirty="0"/>
              <a:t>  </a:t>
            </a:r>
          </a:p>
          <a:p>
            <a:pPr marL="342900" indent="-342900"/>
            <a:r>
              <a:rPr lang="en-US" sz="2000" dirty="0"/>
              <a:t>One moment MIPS seemed to be overcome Intel IA-32...</a:t>
            </a:r>
          </a:p>
          <a:p>
            <a:pPr marL="800100" lvl="1" indent="-342900"/>
            <a:r>
              <a:rPr lang="en-US" sz="1600" dirty="0"/>
              <a:t>It didn’t happen because Intel’s </a:t>
            </a:r>
            <a:r>
              <a:rPr lang="en-US" sz="1600" dirty="0" err="1"/>
              <a:t>uArch</a:t>
            </a:r>
            <a:r>
              <a:rPr lang="en-US" sz="1600" dirty="0"/>
              <a:t> was significantly better and could compensate the drawback of IA-32</a:t>
            </a:r>
            <a:endParaRPr lang="en-US" sz="1600" dirty="0">
              <a:noFill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  <p:pic>
        <p:nvPicPr>
          <p:cNvPr id="1036" name="Picture 12" descr="https://pbs.twimg.com/profile_images/923759278757888000/g70k-etL_400x4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82" b="38257"/>
          <a:stretch/>
        </p:blipFill>
        <p:spPr bwMode="auto">
          <a:xfrm>
            <a:off x="7769469" y="1423607"/>
            <a:ext cx="3810000" cy="100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39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RISC-V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i="1" dirty="0"/>
              <a:t>Pronounced “rick-five”</a:t>
            </a:r>
          </a:p>
          <a:p>
            <a:pPr marL="342900" indent="-342900"/>
            <a:r>
              <a:rPr lang="en-US" dirty="0"/>
              <a:t>Another example of a RISC processor</a:t>
            </a:r>
          </a:p>
          <a:p>
            <a:pPr marL="300038" lvl="1" indent="-342900"/>
            <a:r>
              <a:rPr lang="en-US" sz="2800" dirty="0"/>
              <a:t>Designed to fix MIPS design errors:</a:t>
            </a:r>
          </a:p>
          <a:p>
            <a:pPr marL="757238" lvl="2" indent="-342900"/>
            <a:r>
              <a:rPr lang="en-US" sz="2400" dirty="0"/>
              <a:t>Well-defined instruction subsets</a:t>
            </a:r>
          </a:p>
          <a:p>
            <a:pPr marL="757238" lvl="2" indent="-342900"/>
            <a:r>
              <a:rPr lang="en-US" sz="2400" dirty="0"/>
              <a:t>No obsolete instructions</a:t>
            </a:r>
          </a:p>
          <a:p>
            <a:pPr marL="757238" lvl="2" indent="-342900"/>
            <a:r>
              <a:rPr lang="en-US" sz="2400" dirty="0"/>
              <a:t>Royalty-free</a:t>
            </a:r>
          </a:p>
          <a:p>
            <a:pPr marL="300038" lvl="1" indent="-342900"/>
            <a:r>
              <a:rPr lang="en-US" sz="2800" dirty="0"/>
              <a:t>Implementations and toolchains are designed in universities</a:t>
            </a:r>
          </a:p>
          <a:p>
            <a:pPr marL="300038" lvl="1" indent="-342900"/>
            <a:r>
              <a:rPr lang="en-US" sz="2800" dirty="0"/>
              <a:t>Potentially #1 competitor to ARM in microcontroller markets</a:t>
            </a:r>
          </a:p>
          <a:p>
            <a:pPr marL="342900" indent="-342900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  <p:pic>
        <p:nvPicPr>
          <p:cNvPr id="8" name="Picture 4" descr="https://www.androidheadlines.com/wp-content/uploads/2018/03/RISC-V-1600x90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9" t="38305" r="14001" b="38583"/>
          <a:stretch/>
        </p:blipFill>
        <p:spPr bwMode="auto">
          <a:xfrm>
            <a:off x="8137525" y="1457755"/>
            <a:ext cx="3327400" cy="60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889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IA-32 and x86-64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</a:t>
            </a:r>
            <a:r>
              <a:rPr lang="en-US" i="1" dirty="0"/>
              <a:t>CISC ISA</a:t>
            </a:r>
            <a:endParaRPr lang="en-US" dirty="0"/>
          </a:p>
          <a:p>
            <a:pPr lvl="1"/>
            <a:r>
              <a:rPr lang="en-US" dirty="0"/>
              <a:t>Designed for laconic code and simpler assembler programming</a:t>
            </a:r>
          </a:p>
          <a:p>
            <a:pPr lvl="1"/>
            <a:r>
              <a:rPr lang="en-US" dirty="0"/>
              <a:t>CISC advantages are not important now</a:t>
            </a:r>
          </a:p>
          <a:p>
            <a:r>
              <a:rPr lang="en-US" dirty="0"/>
              <a:t>Became de-facto standard in 90-2000s because of Intel CPU quality</a:t>
            </a:r>
          </a:p>
          <a:p>
            <a:r>
              <a:rPr lang="en-US" dirty="0"/>
              <a:t>Incrementally extensions: MMX, SSE, AVX etc.</a:t>
            </a:r>
          </a:p>
          <a:p>
            <a:r>
              <a:rPr lang="en-US" dirty="0"/>
              <a:t>Polished toolchains and documentation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7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In the memory </a:t>
            </a:r>
            <a:r>
              <a:rPr lang="en-US" dirty="0">
                <a:solidFill>
                  <a:schemeClr val="accent1"/>
                </a:solidFill>
              </a:rPr>
              <a:t>all</a:t>
            </a:r>
            <a:r>
              <a:rPr lang="en-US" dirty="0"/>
              <a:t> including data and program code is presented as binary numbers:</a:t>
            </a:r>
          </a:p>
          <a:p>
            <a:endParaRPr lang="en-US" dirty="0"/>
          </a:p>
          <a:p>
            <a:endParaRPr lang="en-US" sz="1400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Data representation:</a:t>
            </a:r>
          </a:p>
          <a:p>
            <a:pPr marL="757238" lvl="2" indent="-342900"/>
            <a:r>
              <a:rPr lang="en-US" dirty="0"/>
              <a:t>Sizes: 8-b Bytes, 16-b Half words, 32-b words,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64-b double words</a:t>
            </a:r>
          </a:p>
          <a:p>
            <a:pPr marL="757238" lvl="2" indent="-342900"/>
            <a:r>
              <a:rPr lang="en-US" dirty="0"/>
              <a:t>Formats: signed/unsigned integer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signed/unsigned floating point</a:t>
            </a:r>
            <a:endParaRPr lang="en-US" dirty="0"/>
          </a:p>
          <a:p>
            <a:pPr marL="757238" lvl="2" indent="-34290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936519" y="2755886"/>
            <a:ext cx="600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0000 0010 | 0011 0010 | 0100 0000 | 0010 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5526" y="3406186"/>
            <a:ext cx="266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add $t0, $s1, $s2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6417" y="3406186"/>
            <a:ext cx="148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0x2012620</a:t>
            </a:r>
          </a:p>
        </p:txBody>
      </p:sp>
      <p:sp>
        <p:nvSpPr>
          <p:cNvPr id="8" name="TextBox 7"/>
          <p:cNvSpPr txBox="1"/>
          <p:nvPr/>
        </p:nvSpPr>
        <p:spPr>
          <a:xfrm rot="18170133">
            <a:off x="4991243" y="2945902"/>
            <a:ext cx="455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" name="TextBox 8"/>
          <p:cNvSpPr txBox="1"/>
          <p:nvPr/>
        </p:nvSpPr>
        <p:spPr>
          <a:xfrm rot="13195366">
            <a:off x="5883542" y="2980321"/>
            <a:ext cx="455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=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078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/>
                <a:r>
                  <a:rPr lang="en-US" sz="2200" dirty="0">
                    <a:solidFill>
                      <a:schemeClr val="accent1"/>
                    </a:solidFill>
                  </a:rPr>
                  <a:t>Memory (MEM)</a:t>
                </a:r>
                <a:r>
                  <a:rPr lang="en-US" sz="2200" dirty="0"/>
                  <a:t> is a concept of a storage for programs and their data</a:t>
                </a:r>
              </a:p>
              <a:p>
                <a:pPr marL="757238" lvl="2" indent="-342900"/>
                <a:r>
                  <a:rPr lang="en-US" dirty="0"/>
                  <a:t>It is a part of </a:t>
                </a:r>
                <a:r>
                  <a:rPr lang="en-US" dirty="0">
                    <a:solidFill>
                      <a:schemeClr val="accent1"/>
                    </a:solidFill>
                  </a:rPr>
                  <a:t>programmer-visible machine state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 (fully controlled by a programmer)</a:t>
                </a:r>
              </a:p>
              <a:p>
                <a:pPr marL="757238" lvl="2" indent="-342900"/>
                <a:r>
                  <a:rPr lang="en-US" dirty="0"/>
                  <a:t>It can be though as a linear array of Bytes.</a:t>
                </a:r>
              </a:p>
              <a:p>
                <a:pPr marL="757238" lvl="2" indent="-342900"/>
                <a:r>
                  <a:rPr lang="en-US" dirty="0"/>
                  <a:t>Data can be read or written into this storage using an index which is called </a:t>
                </a:r>
                <a:r>
                  <a:rPr lang="en-US" dirty="0">
                    <a:solidFill>
                      <a:schemeClr val="accent1"/>
                    </a:solidFill>
                  </a:rPr>
                  <a:t>memory address</a:t>
                </a:r>
                <a:r>
                  <a:rPr lang="en-US" dirty="0"/>
                  <a:t>.</a:t>
                </a:r>
              </a:p>
              <a:p>
                <a:pPr marL="757238" lvl="2" indent="-342900"/>
                <a:r>
                  <a:rPr lang="en-US" dirty="0"/>
                  <a:t>The size of the memory is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Bytes, where </a:t>
                </a:r>
                <a:r>
                  <a:rPr lang="en-US" dirty="0">
                    <a:solidFill>
                      <a:schemeClr val="accent1"/>
                    </a:solidFill>
                  </a:rPr>
                  <a:t>N</a:t>
                </a:r>
                <a:r>
                  <a:rPr lang="en-US" dirty="0"/>
                  <a:t> is the maximal number of bits that can be encoded in a memory address.</a:t>
                </a:r>
              </a:p>
              <a:p>
                <a:pPr marL="757238" lvl="2" indent="-342900"/>
                <a:r>
                  <a:rPr lang="en-US" dirty="0"/>
                  <a:t>Usually, there is no separate memory for code or data. They are stored together in the same space.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770" r="-8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  <p:sp>
        <p:nvSpPr>
          <p:cNvPr id="4" name="Rectangle 3"/>
          <p:cNvSpPr/>
          <p:nvPr/>
        </p:nvSpPr>
        <p:spPr bwMode="auto">
          <a:xfrm>
            <a:off x="2409825" y="522922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latin typeface="Consolas" pitchFamily="49" charset="0"/>
                <a:cs typeface="Consolas" pitchFamily="49" charset="0"/>
              </a:rPr>
              <a:t>00100100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338513" y="522922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267201" y="522922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024689" y="5229224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939089" y="5228748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839201" y="5228748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53114" y="4918025"/>
            <a:ext cx="500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126245" y="5857876"/>
            <a:ext cx="1505156" cy="383615"/>
            <a:chOff x="602245" y="5857875"/>
            <a:chExt cx="1505156" cy="383615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885825" y="5857875"/>
              <a:ext cx="928688" cy="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602245" y="5872158"/>
              <a:ext cx="1505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 bits = 1 Byte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58982" y="4545573"/>
            <a:ext cx="314510" cy="665348"/>
            <a:chOff x="734982" y="4545573"/>
            <a:chExt cx="314510" cy="665348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85825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734982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187670" y="4545573"/>
            <a:ext cx="314510" cy="665348"/>
            <a:chOff x="1663670" y="4545573"/>
            <a:chExt cx="314510" cy="665348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>
              <a:off x="1814513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1663670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116358" y="4545573"/>
            <a:ext cx="314510" cy="665348"/>
            <a:chOff x="2592358" y="4545573"/>
            <a:chExt cx="314510" cy="665348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2743201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592358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9527" y="4545574"/>
            <a:ext cx="786369" cy="683651"/>
            <a:chOff x="5135526" y="4545573"/>
            <a:chExt cx="786369" cy="683651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5500689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7573927" y="4545574"/>
            <a:ext cx="786369" cy="683651"/>
            <a:chOff x="6049926" y="4545573"/>
            <a:chExt cx="786369" cy="683651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>
              <a:off x="6400803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8614823" y="4545574"/>
            <a:ext cx="541110" cy="683651"/>
            <a:chOff x="7090823" y="4545573"/>
            <a:chExt cx="541110" cy="683651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7315204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76292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and Little Endian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205"/>
            <a:ext cx="10515600" cy="4609322"/>
          </a:xfrm>
        </p:spPr>
        <p:txBody>
          <a:bodyPr>
            <a:normAutofit/>
          </a:bodyPr>
          <a:lstStyle/>
          <a:p>
            <a:pPr marL="528638" lvl="1" indent="-342900"/>
            <a:r>
              <a:rPr lang="en-US" dirty="0"/>
              <a:t>Historically numbers are being written from the right to the left (the most significant digit is on the right):</a:t>
            </a:r>
          </a:p>
          <a:p>
            <a:endParaRPr lang="en-US" dirty="0"/>
          </a:p>
          <a:p>
            <a:endParaRPr lang="en-US" sz="600" dirty="0"/>
          </a:p>
          <a:p>
            <a:pPr marL="528638" lvl="1" indent="-342900"/>
            <a:r>
              <a:rPr lang="en-US" dirty="0"/>
              <a:t>However, we enumerate elements in an array (and most other things) from the left to the right:</a:t>
            </a:r>
          </a:p>
          <a:p>
            <a:pPr marL="342900" indent="-342900"/>
            <a:endParaRPr lang="en-US" dirty="0"/>
          </a:p>
          <a:p>
            <a:pPr lvl="1" indent="0">
              <a:buNone/>
            </a:pPr>
            <a:endParaRPr lang="en-US" sz="2800" dirty="0"/>
          </a:p>
          <a:p>
            <a:pPr lvl="1" indent="0">
              <a:buNone/>
            </a:pPr>
            <a:endParaRPr lang="en-US" sz="500" dirty="0"/>
          </a:p>
          <a:p>
            <a:pPr marL="528638" lvl="1" indent="-342900"/>
            <a:endParaRPr lang="en-US" dirty="0">
              <a:solidFill>
                <a:schemeClr val="accent1"/>
              </a:solidFill>
            </a:endParaRPr>
          </a:p>
          <a:p>
            <a:pPr marL="528638" lvl="1" indent="-342900"/>
            <a:r>
              <a:rPr lang="en-US" dirty="0">
                <a:solidFill>
                  <a:schemeClr val="accent1"/>
                </a:solidFill>
              </a:rPr>
              <a:t>The question: </a:t>
            </a:r>
            <a:r>
              <a:rPr lang="en-US" dirty="0"/>
              <a:t>if we put a value of two bytes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(e.g. 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256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dirty="0"/>
              <a:t>at the beginning of the array where the most significant byte will be? In element  0 or element 1?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81400" y="2279227"/>
                <a:ext cx="4907280" cy="381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Decimal 537 = </a:t>
                </a:r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+ 3*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279227"/>
                <a:ext cx="4907280" cy="381451"/>
              </a:xfrm>
              <a:prstGeom prst="rect">
                <a:avLst/>
              </a:prstGeom>
              <a:blipFill rotWithShape="0">
                <a:blip r:embed="rId3"/>
                <a:stretch>
                  <a:fillRect l="-1118" t="-4839" b="-27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81400" y="2679430"/>
                <a:ext cx="587248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Binary 1101 = </a:t>
                </a:r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+ 0*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679430"/>
                <a:ext cx="5872480" cy="381451"/>
              </a:xfrm>
              <a:prstGeom prst="rect">
                <a:avLst/>
              </a:prstGeom>
              <a:blipFill rotWithShape="0">
                <a:blip r:embed="rId4"/>
                <a:stretch>
                  <a:fillRect l="-935" t="-4839" b="-27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 bwMode="auto">
          <a:xfrm>
            <a:off x="2612390" y="4572723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541078" y="4572723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469766" y="4572723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227254" y="4572722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141654" y="4572246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041766" y="4572246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5679" y="4261523"/>
            <a:ext cx="500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461547" y="3889071"/>
            <a:ext cx="314510" cy="665348"/>
            <a:chOff x="734982" y="4545573"/>
            <a:chExt cx="314510" cy="665348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885825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734982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90235" y="3889071"/>
            <a:ext cx="314510" cy="665348"/>
            <a:chOff x="1663670" y="4545573"/>
            <a:chExt cx="314510" cy="665348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1814513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663670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18923" y="3889071"/>
            <a:ext cx="314510" cy="665348"/>
            <a:chOff x="2592358" y="4545573"/>
            <a:chExt cx="314510" cy="665348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2743201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2592358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62092" y="3889072"/>
            <a:ext cx="786369" cy="683651"/>
            <a:chOff x="5135526" y="4545573"/>
            <a:chExt cx="786369" cy="683651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>
              <a:off x="5500689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7776492" y="3889072"/>
            <a:ext cx="786369" cy="683651"/>
            <a:chOff x="6049926" y="4545573"/>
            <a:chExt cx="786369" cy="683651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>
              <a:off x="6400803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8817388" y="3889072"/>
            <a:ext cx="541110" cy="683651"/>
            <a:chOff x="7090823" y="4545573"/>
            <a:chExt cx="541110" cy="683651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7315204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633630" y="2286540"/>
                <a:ext cx="4907280" cy="381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Decimal 537 = 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+ 3*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630" y="2286540"/>
                <a:ext cx="4907280" cy="381451"/>
              </a:xfrm>
              <a:prstGeom prst="rect">
                <a:avLst/>
              </a:prstGeom>
              <a:blipFill rotWithShape="0">
                <a:blip r:embed="rId10"/>
                <a:stretch>
                  <a:fillRect l="-994" t="-3175" b="-25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633630" y="2634012"/>
                <a:ext cx="5872480" cy="381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Binary 1101 =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+ 0*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630" y="2634012"/>
                <a:ext cx="5872480" cy="381451"/>
              </a:xfrm>
              <a:prstGeom prst="rect">
                <a:avLst/>
              </a:prstGeom>
              <a:blipFill rotWithShape="0">
                <a:blip r:embed="rId11"/>
                <a:stretch>
                  <a:fillRect l="-831" t="-3175" b="-25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2021/22</a:t>
            </a:r>
            <a:endParaRPr lang="ru-RU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998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33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41.2|24.6|29.3|69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2.7|33.6|111.2|49.8|3.7|12.9|2.7|3.7|54.9|1.1|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5|80.7|62.9|8.7|30.6|83.1|74.4|140.9|6.8|210.4|18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5|45.3|1.4|59.7|30.1|2.3|0.9|17|49.3|38|1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5|45.3|1.4|59.7|30.1|2.3|0.9|17|49.3|38|1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3.2|57|23.6|20.8|1.7|71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43.9|42.9|23.3|16.1|117.9|123.7|4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8.6|2|73.4|1.4|9|3.5|4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6.1|0.8|1.9|2.2|1.2|1.1|1|1.1|0.9|2.6|2.5|0.8|2.7|19.9|2.2|2|5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62.9|35|36.1|45.8|17.9|27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1321</Words>
  <Application>Microsoft Office PowerPoint</Application>
  <PresentationFormat>Widescreen</PresentationFormat>
  <Paragraphs>228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Neo Sans Intel</vt:lpstr>
      <vt:lpstr>Office Theme</vt:lpstr>
      <vt:lpstr>ISA and uArch</vt:lpstr>
      <vt:lpstr>ISA and uArch</vt:lpstr>
      <vt:lpstr>ISA and uArch</vt:lpstr>
      <vt:lpstr>Example: MIPS</vt:lpstr>
      <vt:lpstr>Example: RISC-V</vt:lpstr>
      <vt:lpstr>Example: IA-32 and x86-64</vt:lpstr>
      <vt:lpstr>Data Formats</vt:lpstr>
      <vt:lpstr>Memory addressing </vt:lpstr>
      <vt:lpstr>Big and Little Endian</vt:lpstr>
      <vt:lpstr>Big and Little Endian</vt:lpstr>
      <vt:lpstr>Registers</vt:lpstr>
      <vt:lpstr>Basic RISC operations</vt:lpstr>
      <vt:lpstr>Summary</vt:lpstr>
      <vt:lpstr>Acknowledgements</vt:lpstr>
      <vt:lpstr>Literature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111</cp:revision>
  <dcterms:created xsi:type="dcterms:W3CDTF">2018-09-18T18:10:21Z</dcterms:created>
  <dcterms:modified xsi:type="dcterms:W3CDTF">2021-09-19T18:49:18Z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a3244c9a-bd6d-4403-9c13-2d5bb58d92bb</vt:lpwstr>
  </property>
  <property fmtid="{D5CDD505-2E9C-101B-9397-08002B2CF9AE}" pid="3" name="CTP_TimeStamp">
    <vt:lpwstr>2020-09-07 11:25:58Z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