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439" r:id="rId2"/>
    <p:sldId id="411" r:id="rId3"/>
    <p:sldId id="445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43" r:id="rId16"/>
    <p:sldId id="40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B458"/>
    <a:srgbClr val="ADE9FF"/>
    <a:srgbClr val="DD8DE3"/>
    <a:srgbClr val="FFC000"/>
    <a:srgbClr val="F8BAAE"/>
    <a:srgbClr val="F8CBAD"/>
    <a:srgbClr val="FFCC99"/>
    <a:srgbClr val="EEC6F1"/>
    <a:srgbClr val="000000"/>
    <a:srgbClr val="F9B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534E21-079A-47B2-AEF4-1B75209AC6A9}" v="6" dt="2020-11-01T15:33:51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6433" autoAdjust="0"/>
  </p:normalViewPr>
  <p:slideViewPr>
    <p:cSldViewPr snapToGrid="0">
      <p:cViewPr varScale="1">
        <p:scale>
          <a:sx n="78" d="100"/>
          <a:sy n="78" d="100"/>
        </p:scale>
        <p:origin x="9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olev, Kirill" userId="6adfc881-516e-478e-acf1-c9304da723a3" providerId="ADAL" clId="{F6534E21-079A-47B2-AEF4-1B75209AC6A9}"/>
    <pc:docChg chg="undo custSel addSld delSld modSld">
      <pc:chgData name="Korolev, Kirill" userId="6adfc881-516e-478e-acf1-c9304da723a3" providerId="ADAL" clId="{F6534E21-079A-47B2-AEF4-1B75209AC6A9}" dt="2020-11-01T15:34:58.644" v="70" actId="1582"/>
      <pc:docMkLst>
        <pc:docMk/>
      </pc:docMkLst>
      <pc:sldChg chg="del">
        <pc:chgData name="Korolev, Kirill" userId="6adfc881-516e-478e-acf1-c9304da723a3" providerId="ADAL" clId="{F6534E21-079A-47B2-AEF4-1B75209AC6A9}" dt="2020-11-01T14:49:05.786" v="48" actId="2696"/>
        <pc:sldMkLst>
          <pc:docMk/>
          <pc:sldMk cId="3609643450" sldId="404"/>
        </pc:sldMkLst>
      </pc:sldChg>
      <pc:sldChg chg="del">
        <pc:chgData name="Korolev, Kirill" userId="6adfc881-516e-478e-acf1-c9304da723a3" providerId="ADAL" clId="{F6534E21-079A-47B2-AEF4-1B75209AC6A9}" dt="2020-11-01T14:49:05.776" v="47" actId="2696"/>
        <pc:sldMkLst>
          <pc:docMk/>
          <pc:sldMk cId="508693264" sldId="405"/>
        </pc:sldMkLst>
      </pc:sldChg>
      <pc:sldChg chg="del">
        <pc:chgData name="Korolev, Kirill" userId="6adfc881-516e-478e-acf1-c9304da723a3" providerId="ADAL" clId="{F6534E21-079A-47B2-AEF4-1B75209AC6A9}" dt="2020-11-01T14:49:05.741" v="45" actId="2696"/>
        <pc:sldMkLst>
          <pc:docMk/>
          <pc:sldMk cId="2498318681" sldId="406"/>
        </pc:sldMkLst>
      </pc:sldChg>
      <pc:sldChg chg="del">
        <pc:chgData name="Korolev, Kirill" userId="6adfc881-516e-478e-acf1-c9304da723a3" providerId="ADAL" clId="{F6534E21-079A-47B2-AEF4-1B75209AC6A9}" dt="2020-11-01T14:49:05.733" v="44" actId="2696"/>
        <pc:sldMkLst>
          <pc:docMk/>
          <pc:sldMk cId="3229092175" sldId="407"/>
        </pc:sldMkLst>
      </pc:sldChg>
      <pc:sldChg chg="del">
        <pc:chgData name="Korolev, Kirill" userId="6adfc881-516e-478e-acf1-c9304da723a3" providerId="ADAL" clId="{F6534E21-079A-47B2-AEF4-1B75209AC6A9}" dt="2020-11-01T14:49:05.643" v="43" actId="2696"/>
        <pc:sldMkLst>
          <pc:docMk/>
          <pc:sldMk cId="3435867467" sldId="408"/>
        </pc:sldMkLst>
      </pc:sldChg>
      <pc:sldChg chg="del">
        <pc:chgData name="Korolev, Kirill" userId="6adfc881-516e-478e-acf1-c9304da723a3" providerId="ADAL" clId="{F6534E21-079A-47B2-AEF4-1B75209AC6A9}" dt="2020-11-01T14:49:05.626" v="42" actId="2696"/>
        <pc:sldMkLst>
          <pc:docMk/>
          <pc:sldMk cId="3366250478" sldId="409"/>
        </pc:sldMkLst>
      </pc:sldChg>
      <pc:sldChg chg="del">
        <pc:chgData name="Korolev, Kirill" userId="6adfc881-516e-478e-acf1-c9304da723a3" providerId="ADAL" clId="{F6534E21-079A-47B2-AEF4-1B75209AC6A9}" dt="2020-11-01T14:49:05.620" v="41" actId="2696"/>
        <pc:sldMkLst>
          <pc:docMk/>
          <pc:sldMk cId="1586356462" sldId="410"/>
        </pc:sldMkLst>
      </pc:sldChg>
      <pc:sldChg chg="del">
        <pc:chgData name="Korolev, Kirill" userId="6adfc881-516e-478e-acf1-c9304da723a3" providerId="ADAL" clId="{F6534E21-079A-47B2-AEF4-1B75209AC6A9}" dt="2020-11-01T14:48:22.719" v="26" actId="2696"/>
        <pc:sldMkLst>
          <pc:docMk/>
          <pc:sldMk cId="650185498" sldId="411"/>
        </pc:sldMkLst>
      </pc:sldChg>
      <pc:sldChg chg="add">
        <pc:chgData name="Korolev, Kirill" userId="6adfc881-516e-478e-acf1-c9304da723a3" providerId="ADAL" clId="{F6534E21-079A-47B2-AEF4-1B75209AC6A9}" dt="2020-11-01T14:48:29.027" v="27"/>
        <pc:sldMkLst>
          <pc:docMk/>
          <pc:sldMk cId="1275598783" sldId="411"/>
        </pc:sldMkLst>
      </pc:sldChg>
      <pc:sldChg chg="del">
        <pc:chgData name="Korolev, Kirill" userId="6adfc881-516e-478e-acf1-c9304da723a3" providerId="ADAL" clId="{F6534E21-079A-47B2-AEF4-1B75209AC6A9}" dt="2020-11-01T14:49:05.611" v="40" actId="2696"/>
        <pc:sldMkLst>
          <pc:docMk/>
          <pc:sldMk cId="3286076010" sldId="412"/>
        </pc:sldMkLst>
      </pc:sldChg>
      <pc:sldChg chg="addSp delSp modSp">
        <pc:chgData name="Korolev, Kirill" userId="6adfc881-516e-478e-acf1-c9304da723a3" providerId="ADAL" clId="{F6534E21-079A-47B2-AEF4-1B75209AC6A9}" dt="2020-11-01T15:34:58.644" v="70" actId="1582"/>
        <pc:sldMkLst>
          <pc:docMk/>
          <pc:sldMk cId="1700585496" sldId="431"/>
        </pc:sldMkLst>
        <pc:grpChg chg="mod">
          <ac:chgData name="Korolev, Kirill" userId="6adfc881-516e-478e-acf1-c9304da723a3" providerId="ADAL" clId="{F6534E21-079A-47B2-AEF4-1B75209AC6A9}" dt="2020-11-01T15:34:37.415" v="67" actId="1076"/>
          <ac:grpSpMkLst>
            <pc:docMk/>
            <pc:sldMk cId="1700585496" sldId="431"/>
            <ac:grpSpMk id="391" creationId="{00000000-0000-0000-0000-000000000000}"/>
          </ac:grpSpMkLst>
        </pc:grpChg>
        <pc:cxnChg chg="add del mod">
          <ac:chgData name="Korolev, Kirill" userId="6adfc881-516e-478e-acf1-c9304da723a3" providerId="ADAL" clId="{F6534E21-079A-47B2-AEF4-1B75209AC6A9}" dt="2020-11-01T15:33:12.376" v="58" actId="11529"/>
          <ac:cxnSpMkLst>
            <pc:docMk/>
            <pc:sldMk cId="1700585496" sldId="431"/>
            <ac:cxnSpMk id="5" creationId="{9903EEE9-62BE-45EF-AA17-ADBE8F931DA5}"/>
          </ac:cxnSpMkLst>
        </pc:cxnChg>
        <pc:cxnChg chg="add mod">
          <ac:chgData name="Korolev, Kirill" userId="6adfc881-516e-478e-acf1-c9304da723a3" providerId="ADAL" clId="{F6534E21-079A-47B2-AEF4-1B75209AC6A9}" dt="2020-11-01T15:34:44.438" v="68" actId="1582"/>
          <ac:cxnSpMkLst>
            <pc:docMk/>
            <pc:sldMk cId="1700585496" sldId="431"/>
            <ac:cxnSpMk id="8" creationId="{419115A5-FEB9-4256-888C-FCA0FC12D57D}"/>
          </ac:cxnSpMkLst>
        </pc:cxnChg>
        <pc:cxnChg chg="add mod">
          <ac:chgData name="Korolev, Kirill" userId="6adfc881-516e-478e-acf1-c9304da723a3" providerId="ADAL" clId="{F6534E21-079A-47B2-AEF4-1B75209AC6A9}" dt="2020-11-01T15:34:58.644" v="70" actId="1582"/>
          <ac:cxnSpMkLst>
            <pc:docMk/>
            <pc:sldMk cId="1700585496" sldId="431"/>
            <ac:cxnSpMk id="10" creationId="{4D46CFA6-1CA1-45FC-9128-AB503E2C457E}"/>
          </ac:cxnSpMkLst>
        </pc:cxnChg>
      </pc:sldChg>
      <pc:sldChg chg="del">
        <pc:chgData name="Korolev, Kirill" userId="6adfc881-516e-478e-acf1-c9304da723a3" providerId="ADAL" clId="{F6534E21-079A-47B2-AEF4-1B75209AC6A9}" dt="2020-11-01T14:49:36.398" v="55" actId="2696"/>
        <pc:sldMkLst>
          <pc:docMk/>
          <pc:sldMk cId="1460591994" sldId="433"/>
        </pc:sldMkLst>
      </pc:sldChg>
      <pc:sldChg chg="del">
        <pc:chgData name="Korolev, Kirill" userId="6adfc881-516e-478e-acf1-c9304da723a3" providerId="ADAL" clId="{F6534E21-079A-47B2-AEF4-1B75209AC6A9}" dt="2020-11-01T14:49:36.395" v="54" actId="2696"/>
        <pc:sldMkLst>
          <pc:docMk/>
          <pc:sldMk cId="3662504414" sldId="435"/>
        </pc:sldMkLst>
      </pc:sldChg>
      <pc:sldChg chg="del">
        <pc:chgData name="Korolev, Kirill" userId="6adfc881-516e-478e-acf1-c9304da723a3" providerId="ADAL" clId="{F6534E21-079A-47B2-AEF4-1B75209AC6A9}" dt="2020-11-01T14:49:36.391" v="53" actId="2696"/>
        <pc:sldMkLst>
          <pc:docMk/>
          <pc:sldMk cId="1131008020" sldId="436"/>
        </pc:sldMkLst>
      </pc:sldChg>
      <pc:sldChg chg="del">
        <pc:chgData name="Korolev, Kirill" userId="6adfc881-516e-478e-acf1-c9304da723a3" providerId="ADAL" clId="{F6534E21-079A-47B2-AEF4-1B75209AC6A9}" dt="2020-11-01T14:49:36.378" v="52" actId="2696"/>
        <pc:sldMkLst>
          <pc:docMk/>
          <pc:sldMk cId="868430565" sldId="437"/>
        </pc:sldMkLst>
      </pc:sldChg>
      <pc:sldChg chg="del">
        <pc:chgData name="Korolev, Kirill" userId="6adfc881-516e-478e-acf1-c9304da723a3" providerId="ADAL" clId="{F6534E21-079A-47B2-AEF4-1B75209AC6A9}" dt="2020-11-01T14:49:36.375" v="51" actId="2696"/>
        <pc:sldMkLst>
          <pc:docMk/>
          <pc:sldMk cId="377671942" sldId="438"/>
        </pc:sldMkLst>
      </pc:sldChg>
      <pc:sldChg chg="modSp">
        <pc:chgData name="Korolev, Kirill" userId="6adfc881-516e-478e-acf1-c9304da723a3" providerId="ADAL" clId="{F6534E21-079A-47B2-AEF4-1B75209AC6A9}" dt="2020-11-01T13:45:33.423" v="25" actId="20577"/>
        <pc:sldMkLst>
          <pc:docMk/>
          <pc:sldMk cId="3212521281" sldId="439"/>
        </pc:sldMkLst>
        <pc:spChg chg="mod">
          <ac:chgData name="Korolev, Kirill" userId="6adfc881-516e-478e-acf1-c9304da723a3" providerId="ADAL" clId="{F6534E21-079A-47B2-AEF4-1B75209AC6A9}" dt="2020-11-01T13:45:20.640" v="2" actId="20577"/>
          <ac:spMkLst>
            <pc:docMk/>
            <pc:sldMk cId="3212521281" sldId="439"/>
            <ac:spMk id="4" creationId="{00000000-0000-0000-0000-000000000000}"/>
          </ac:spMkLst>
        </pc:spChg>
        <pc:spChg chg="mod">
          <ac:chgData name="Korolev, Kirill" userId="6adfc881-516e-478e-acf1-c9304da723a3" providerId="ADAL" clId="{F6534E21-079A-47B2-AEF4-1B75209AC6A9}" dt="2020-11-01T13:45:33.423" v="25" actId="20577"/>
          <ac:spMkLst>
            <pc:docMk/>
            <pc:sldMk cId="3212521281" sldId="439"/>
            <ac:spMk id="6" creationId="{00000000-0000-0000-0000-000000000000}"/>
          </ac:spMkLst>
        </pc:spChg>
      </pc:sldChg>
      <pc:sldChg chg="del">
        <pc:chgData name="Korolev, Kirill" userId="6adfc881-516e-478e-acf1-c9304da723a3" providerId="ADAL" clId="{F6534E21-079A-47B2-AEF4-1B75209AC6A9}" dt="2020-11-01T14:49:05.813" v="50" actId="2696"/>
        <pc:sldMkLst>
          <pc:docMk/>
          <pc:sldMk cId="694924125" sldId="440"/>
        </pc:sldMkLst>
      </pc:sldChg>
      <pc:sldChg chg="del">
        <pc:chgData name="Korolev, Kirill" userId="6adfc881-516e-478e-acf1-c9304da723a3" providerId="ADAL" clId="{F6534E21-079A-47B2-AEF4-1B75209AC6A9}" dt="2020-11-01T14:49:05.798" v="49" actId="2696"/>
        <pc:sldMkLst>
          <pc:docMk/>
          <pc:sldMk cId="1468215146" sldId="444"/>
        </pc:sldMkLst>
      </pc:sldChg>
      <pc:sldChg chg="del">
        <pc:chgData name="Korolev, Kirill" userId="6adfc881-516e-478e-acf1-c9304da723a3" providerId="ADAL" clId="{F6534E21-079A-47B2-AEF4-1B75209AC6A9}" dt="2020-11-01T14:49:05.772" v="46" actId="2696"/>
        <pc:sldMkLst>
          <pc:docMk/>
          <pc:sldMk cId="3289551398" sldId="446"/>
        </pc:sldMkLst>
      </pc:sldChg>
      <pc:sldChg chg="del">
        <pc:chgData name="Korolev, Kirill" userId="6adfc881-516e-478e-acf1-c9304da723a3" providerId="ADAL" clId="{F6534E21-079A-47B2-AEF4-1B75209AC6A9}" dt="2020-11-01T14:49:05.583" v="39" actId="2696"/>
        <pc:sldMkLst>
          <pc:docMk/>
          <pc:sldMk cId="3778081022" sldId="447"/>
        </pc:sldMkLst>
      </pc:sldChg>
      <pc:sldChg chg="del">
        <pc:chgData name="Korolev, Kirill" userId="6adfc881-516e-478e-acf1-c9304da723a3" providerId="ADAL" clId="{F6534E21-079A-47B2-AEF4-1B75209AC6A9}" dt="2020-11-01T14:49:05.557" v="38" actId="2696"/>
        <pc:sldMkLst>
          <pc:docMk/>
          <pc:sldMk cId="2201587316" sldId="448"/>
        </pc:sldMkLst>
      </pc:sldChg>
      <pc:sldChg chg="del">
        <pc:chgData name="Korolev, Kirill" userId="6adfc881-516e-478e-acf1-c9304da723a3" providerId="ADAL" clId="{F6534E21-079A-47B2-AEF4-1B75209AC6A9}" dt="2020-11-01T14:49:05.528" v="37" actId="2696"/>
        <pc:sldMkLst>
          <pc:docMk/>
          <pc:sldMk cId="2051648754" sldId="449"/>
        </pc:sldMkLst>
      </pc:sldChg>
      <pc:sldChg chg="del">
        <pc:chgData name="Korolev, Kirill" userId="6adfc881-516e-478e-acf1-c9304da723a3" providerId="ADAL" clId="{F6534E21-079A-47B2-AEF4-1B75209AC6A9}" dt="2020-11-01T14:49:05.501" v="36" actId="2696"/>
        <pc:sldMkLst>
          <pc:docMk/>
          <pc:sldMk cId="2515324635" sldId="450"/>
        </pc:sldMkLst>
      </pc:sldChg>
      <pc:sldChg chg="del">
        <pc:chgData name="Korolev, Kirill" userId="6adfc881-516e-478e-acf1-c9304da723a3" providerId="ADAL" clId="{F6534E21-079A-47B2-AEF4-1B75209AC6A9}" dt="2020-11-01T14:49:05.477" v="35" actId="2696"/>
        <pc:sldMkLst>
          <pc:docMk/>
          <pc:sldMk cId="2870278529" sldId="451"/>
        </pc:sldMkLst>
      </pc:sldChg>
      <pc:sldChg chg="del">
        <pc:chgData name="Korolev, Kirill" userId="6adfc881-516e-478e-acf1-c9304da723a3" providerId="ADAL" clId="{F6534E21-079A-47B2-AEF4-1B75209AC6A9}" dt="2020-11-01T14:49:05.456" v="34" actId="2696"/>
        <pc:sldMkLst>
          <pc:docMk/>
          <pc:sldMk cId="2586565202" sldId="453"/>
        </pc:sldMkLst>
      </pc:sldChg>
      <pc:sldChg chg="del">
        <pc:chgData name="Korolev, Kirill" userId="6adfc881-516e-478e-acf1-c9304da723a3" providerId="ADAL" clId="{F6534E21-079A-47B2-AEF4-1B75209AC6A9}" dt="2020-11-01T14:49:05.425" v="33" actId="2696"/>
        <pc:sldMkLst>
          <pc:docMk/>
          <pc:sldMk cId="2045940385" sldId="454"/>
        </pc:sldMkLst>
      </pc:sldChg>
      <pc:sldChg chg="del">
        <pc:chgData name="Korolev, Kirill" userId="6adfc881-516e-478e-acf1-c9304da723a3" providerId="ADAL" clId="{F6534E21-079A-47B2-AEF4-1B75209AC6A9}" dt="2020-11-01T14:49:05.409" v="32" actId="2696"/>
        <pc:sldMkLst>
          <pc:docMk/>
          <pc:sldMk cId="2643510853" sldId="455"/>
        </pc:sldMkLst>
      </pc:sldChg>
      <pc:sldChg chg="del">
        <pc:chgData name="Korolev, Kirill" userId="6adfc881-516e-478e-acf1-c9304da723a3" providerId="ADAL" clId="{F6534E21-079A-47B2-AEF4-1B75209AC6A9}" dt="2020-11-01T14:49:05.371" v="31" actId="2696"/>
        <pc:sldMkLst>
          <pc:docMk/>
          <pc:sldMk cId="1826665520" sldId="456"/>
        </pc:sldMkLst>
      </pc:sldChg>
      <pc:sldChg chg="del">
        <pc:chgData name="Korolev, Kirill" userId="6adfc881-516e-478e-acf1-c9304da723a3" providerId="ADAL" clId="{F6534E21-079A-47B2-AEF4-1B75209AC6A9}" dt="2020-11-01T14:49:05.356" v="30" actId="2696"/>
        <pc:sldMkLst>
          <pc:docMk/>
          <pc:sldMk cId="1195577964" sldId="457"/>
        </pc:sldMkLst>
      </pc:sldChg>
      <pc:sldChg chg="del">
        <pc:chgData name="Korolev, Kirill" userId="6adfc881-516e-478e-acf1-c9304da723a3" providerId="ADAL" clId="{F6534E21-079A-47B2-AEF4-1B75209AC6A9}" dt="2020-11-01T14:49:05.332" v="29" actId="2696"/>
        <pc:sldMkLst>
          <pc:docMk/>
          <pc:sldMk cId="2760252786" sldId="458"/>
        </pc:sldMkLst>
      </pc:sldChg>
      <pc:sldChg chg="del">
        <pc:chgData name="Korolev, Kirill" userId="6adfc881-516e-478e-acf1-c9304da723a3" providerId="ADAL" clId="{F6534E21-079A-47B2-AEF4-1B75209AC6A9}" dt="2020-11-01T14:49:05.312" v="28" actId="2696"/>
        <pc:sldMkLst>
          <pc:docMk/>
          <pc:sldMk cId="1364353498" sldId="459"/>
        </pc:sldMkLst>
      </pc:sldChg>
      <pc:sldMasterChg chg="delSldLayout">
        <pc:chgData name="Korolev, Kirill" userId="6adfc881-516e-478e-acf1-c9304da723a3" providerId="ADAL" clId="{F6534E21-079A-47B2-AEF4-1B75209AC6A9}" dt="2020-11-01T14:49:36.399" v="56" actId="2696"/>
        <pc:sldMasterMkLst>
          <pc:docMk/>
          <pc:sldMasterMk cId="1885823426" sldId="2147483677"/>
        </pc:sldMasterMkLst>
        <pc:sldLayoutChg chg="del">
          <pc:chgData name="Korolev, Kirill" userId="6adfc881-516e-478e-acf1-c9304da723a3" providerId="ADAL" clId="{F6534E21-079A-47B2-AEF4-1B75209AC6A9}" dt="2020-11-01T14:49:36.399" v="56" actId="2696"/>
          <pc:sldLayoutMkLst>
            <pc:docMk/>
            <pc:sldMasterMk cId="1885823426" sldId="2147483677"/>
            <pc:sldLayoutMk cId="3651187275" sldId="214748368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0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1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11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81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8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98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7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courses.cs.washington.edu/courses/cse378/10sp/lectures/lec12.pdf" TargetMode="External"/><Relationship Id="rId3" Type="http://schemas.openxmlformats.org/officeDocument/2006/relationships/hyperlink" Target="http://webcourse.cs.technion.ac.il/234267/Winter2012-2013/ho/WCFiles/L2_pipeline_2012.pptx" TargetMode="External"/><Relationship Id="rId7" Type="http://schemas.openxmlformats.org/officeDocument/2006/relationships/hyperlink" Target="http://courses.cs.washington.edu/courses/cse378/10sp/lectures/lec11.pdf" TargetMode="External"/><Relationship Id="rId2" Type="http://schemas.openxmlformats.org/officeDocument/2006/relationships/hyperlink" Target="http://webcourse.cs.technion.ac.il/234267/Winter2012-2013/en/ho_Lectur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urses.cs.washington.edu/courses/cse378/10sp/lectures/lec10.pdf" TargetMode="External"/><Relationship Id="rId5" Type="http://schemas.openxmlformats.org/officeDocument/2006/relationships/hyperlink" Target="http://courses.cs.washington.edu/courses/cse378/09wi/lectures.html" TargetMode="External"/><Relationship Id="rId10" Type="http://schemas.openxmlformats.org/officeDocument/2006/relationships/hyperlink" Target="https://passlab.github.io/CSE564/" TargetMode="External"/><Relationship Id="rId4" Type="http://schemas.openxmlformats.org/officeDocument/2006/relationships/hyperlink" Target="http://www.cs.washington.edu/people/faculty/luisceze/" TargetMode="External"/><Relationship Id="rId9" Type="http://schemas.openxmlformats.org/officeDocument/2006/relationships/hyperlink" Target="http://csg.csail.mit.edu/6.375/6_375_2016_www/handout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Pipelining: Data Hazards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15 November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521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31963" y="312739"/>
            <a:ext cx="288131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946276" y="836295"/>
            <a:ext cx="7739063" cy="10668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endParaRPr lang="en-US" sz="2000" dirty="0">
              <a:latin typeface="+mj-lt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946276" y="5676900"/>
            <a:ext cx="8569324" cy="5334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 marL="230188" indent="-230188">
              <a:spcBef>
                <a:spcPct val="20000"/>
              </a:spcBef>
              <a:buClr>
                <a:srgbClr val="0000FF"/>
              </a:buClr>
              <a:buFont typeface="Symbol" pitchFamily="18" charset="2"/>
              <a:buChar char="Þ"/>
            </a:pPr>
            <a:r>
              <a:rPr lang="en-US" sz="2000" b="1" dirty="0">
                <a:latin typeface="+mj-lt"/>
              </a:rPr>
              <a:t> </a:t>
            </a:r>
            <a:r>
              <a:rPr lang="en-US" sz="2000">
                <a:latin typeface="+mj-lt"/>
              </a:rPr>
              <a:t>A hazard </a:t>
            </a:r>
            <a:r>
              <a:rPr lang="en-US" sz="2000" dirty="0">
                <a:latin typeface="+mj-lt"/>
              </a:rPr>
              <a:t>detection unit has to “stall” </a:t>
            </a:r>
            <a:r>
              <a:rPr lang="en-US" sz="2000">
                <a:latin typeface="+mj-lt"/>
              </a:rPr>
              <a:t>the instruction </a:t>
            </a:r>
            <a:r>
              <a:rPr lang="en-US" sz="2000" dirty="0">
                <a:latin typeface="+mj-lt"/>
              </a:rPr>
              <a:t>following the load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title"/>
          </p:nvPr>
        </p:nvSpPr>
        <p:spPr>
          <a:xfrm>
            <a:off x="868547" y="117258"/>
            <a:ext cx="10515600" cy="5561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Can't </a:t>
            </a:r>
            <a:r>
              <a:rPr lang="en-US">
                <a:solidFill>
                  <a:srgbClr val="0070C0"/>
                </a:solidFill>
              </a:rPr>
              <a:t>always forward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1" name="Прямоугольник 280"/>
          <p:cNvSpPr/>
          <p:nvPr/>
        </p:nvSpPr>
        <p:spPr>
          <a:xfrm>
            <a:off x="2133600" y="670560"/>
            <a:ext cx="8001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Load word can still cause a hazard: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an instruction follows a load instruction and reads the same register that is written by the load.</a:t>
            </a:r>
          </a:p>
        </p:txBody>
      </p:sp>
      <p:grpSp>
        <p:nvGrpSpPr>
          <p:cNvPr id="320" name="Группа 319"/>
          <p:cNvGrpSpPr/>
          <p:nvPr/>
        </p:nvGrpSpPr>
        <p:grpSpPr>
          <a:xfrm>
            <a:off x="1686657" y="2133604"/>
            <a:ext cx="8336214" cy="3227077"/>
            <a:chOff x="162657" y="2133603"/>
            <a:chExt cx="8336214" cy="3227077"/>
          </a:xfrm>
        </p:grpSpPr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5358694" y="3114018"/>
              <a:ext cx="179017" cy="510198"/>
            </a:xfrm>
            <a:custGeom>
              <a:avLst/>
              <a:gdLst>
                <a:gd name="T0" fmla="*/ 0 w 109"/>
                <a:gd name="T1" fmla="*/ 0 h 285"/>
                <a:gd name="T2" fmla="*/ 0 w 109"/>
                <a:gd name="T3" fmla="*/ 182562 h 285"/>
                <a:gd name="T4" fmla="*/ 50975 w 109"/>
                <a:gd name="T5" fmla="*/ 228600 h 285"/>
                <a:gd name="T6" fmla="*/ 0 w 109"/>
                <a:gd name="T7" fmla="*/ 269875 h 285"/>
                <a:gd name="T8" fmla="*/ 0 w 109"/>
                <a:gd name="T9" fmla="*/ 452437 h 285"/>
                <a:gd name="T10" fmla="*/ 158750 w 109"/>
                <a:gd name="T11" fmla="*/ 315912 h 285"/>
                <a:gd name="T12" fmla="*/ 158750 w 109"/>
                <a:gd name="T13" fmla="*/ 139700 h 285"/>
                <a:gd name="T14" fmla="*/ 0 w 109"/>
                <a:gd name="T15" fmla="*/ 0 h 285"/>
                <a:gd name="T16" fmla="*/ 0 w 109"/>
                <a:gd name="T17" fmla="*/ 0 h 2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285"/>
                <a:gd name="T29" fmla="*/ 109 w 109"/>
                <a:gd name="T30" fmla="*/ 285 h 2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285">
                  <a:moveTo>
                    <a:pt x="0" y="0"/>
                  </a:moveTo>
                  <a:lnTo>
                    <a:pt x="0" y="115"/>
                  </a:lnTo>
                  <a:lnTo>
                    <a:pt x="35" y="144"/>
                  </a:lnTo>
                  <a:lnTo>
                    <a:pt x="0" y="170"/>
                  </a:lnTo>
                  <a:lnTo>
                    <a:pt x="0" y="285"/>
                  </a:lnTo>
                  <a:lnTo>
                    <a:pt x="109" y="199"/>
                  </a:lnTo>
                  <a:lnTo>
                    <a:pt x="109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319" name="Группа 318"/>
            <p:cNvGrpSpPr/>
            <p:nvPr/>
          </p:nvGrpSpPr>
          <p:grpSpPr>
            <a:xfrm>
              <a:off x="162657" y="2133603"/>
              <a:ext cx="8336214" cy="3227077"/>
              <a:chOff x="162657" y="2133603"/>
              <a:chExt cx="8336214" cy="3227077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2467712" y="2292108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2510676" y="2428161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2308386" y="2562424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6339706" y="4460225"/>
                <a:ext cx="148583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5772222" y="3898112"/>
                <a:ext cx="152165" cy="1790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5208319" y="3305566"/>
                <a:ext cx="150374" cy="179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" name="Freeform 22"/>
              <p:cNvSpPr>
                <a:spLocks/>
              </p:cNvSpPr>
              <p:nvPr/>
            </p:nvSpPr>
            <p:spPr bwMode="auto">
              <a:xfrm>
                <a:off x="7587454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104775 w 71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44"/>
                  <a:gd name="T17" fmla="*/ 71 w 71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  <a:lnTo>
                      <a:pt x="71" y="1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" name="Freeform 23"/>
              <p:cNvSpPr>
                <a:spLocks/>
              </p:cNvSpPr>
              <p:nvPr/>
            </p:nvSpPr>
            <p:spPr bwMode="auto">
              <a:xfrm>
                <a:off x="7587454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4"/>
                  <a:gd name="T14" fmla="*/ 71 w 71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4" name="Freeform 24"/>
              <p:cNvSpPr>
                <a:spLocks/>
              </p:cNvSpPr>
              <p:nvPr/>
            </p:nvSpPr>
            <p:spPr bwMode="auto">
              <a:xfrm>
                <a:off x="7705605" y="4974003"/>
                <a:ext cx="119942" cy="261365"/>
              </a:xfrm>
              <a:custGeom>
                <a:avLst/>
                <a:gdLst>
                  <a:gd name="T0" fmla="*/ 0 w 73"/>
                  <a:gd name="T1" fmla="*/ 0 h 146"/>
                  <a:gd name="T2" fmla="*/ 106363 w 73"/>
                  <a:gd name="T3" fmla="*/ 3175 h 146"/>
                  <a:gd name="T4" fmla="*/ 106363 w 73"/>
                  <a:gd name="T5" fmla="*/ 231775 h 146"/>
                  <a:gd name="T6" fmla="*/ 0 w 73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6"/>
                  <a:gd name="T14" fmla="*/ 73 w 73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6">
                    <a:moveTo>
                      <a:pt x="0" y="0"/>
                    </a:moveTo>
                    <a:lnTo>
                      <a:pt x="73" y="2"/>
                    </a:lnTo>
                    <a:lnTo>
                      <a:pt x="73" y="146"/>
                    </a:lnTo>
                    <a:lnTo>
                      <a:pt x="0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6132047" y="4460225"/>
                <a:ext cx="11994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6" name="Freeform 26"/>
              <p:cNvSpPr>
                <a:spLocks/>
              </p:cNvSpPr>
              <p:nvPr/>
            </p:nvSpPr>
            <p:spPr bwMode="auto">
              <a:xfrm>
                <a:off x="7141702" y="4399360"/>
                <a:ext cx="119941" cy="255994"/>
              </a:xfrm>
              <a:custGeom>
                <a:avLst/>
                <a:gdLst>
                  <a:gd name="T0" fmla="*/ 0 w 73"/>
                  <a:gd name="T1" fmla="*/ 223837 h 143"/>
                  <a:gd name="T2" fmla="*/ 106362 w 73"/>
                  <a:gd name="T3" fmla="*/ 227012 h 143"/>
                  <a:gd name="T4" fmla="*/ 106362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7" name="Freeform 27"/>
              <p:cNvSpPr>
                <a:spLocks/>
              </p:cNvSpPr>
              <p:nvPr/>
            </p:nvSpPr>
            <p:spPr bwMode="auto">
              <a:xfrm>
                <a:off x="7023551" y="4395779"/>
                <a:ext cx="118151" cy="259574"/>
              </a:xfrm>
              <a:custGeom>
                <a:avLst/>
                <a:gdLst>
                  <a:gd name="T0" fmla="*/ 104775 w 71"/>
                  <a:gd name="T1" fmla="*/ 0 h 145"/>
                  <a:gd name="T2" fmla="*/ 0 w 71"/>
                  <a:gd name="T3" fmla="*/ 3175 h 145"/>
                  <a:gd name="T4" fmla="*/ 0 w 71"/>
                  <a:gd name="T5" fmla="*/ 230187 h 145"/>
                  <a:gd name="T6" fmla="*/ 104775 w 71"/>
                  <a:gd name="T7" fmla="*/ 230187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5"/>
                  <a:gd name="T14" fmla="*/ 71 w 71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1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>
                <a:off x="5568143" y="3885581"/>
                <a:ext cx="118151" cy="3580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>
                <a:off x="5568143" y="4028794"/>
                <a:ext cx="35624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" name="Line 30"/>
              <p:cNvSpPr>
                <a:spLocks noChangeShapeType="1"/>
              </p:cNvSpPr>
              <p:nvPr/>
            </p:nvSpPr>
            <p:spPr bwMode="auto">
              <a:xfrm>
                <a:off x="6135627" y="4594488"/>
                <a:ext cx="356243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>
                <a:off x="5002449" y="3432668"/>
                <a:ext cx="35624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>
                <a:off x="5002449" y="3305566"/>
                <a:ext cx="119942" cy="179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" name="Freeform 33"/>
              <p:cNvSpPr>
                <a:spLocks/>
              </p:cNvSpPr>
              <p:nvPr/>
            </p:nvSpPr>
            <p:spPr bwMode="auto">
              <a:xfrm>
                <a:off x="3754702" y="2664685"/>
                <a:ext cx="119941" cy="257784"/>
              </a:xfrm>
              <a:custGeom>
                <a:avLst/>
                <a:gdLst>
                  <a:gd name="T0" fmla="*/ 0 w 73"/>
                  <a:gd name="T1" fmla="*/ 225425 h 144"/>
                  <a:gd name="T2" fmla="*/ 106362 w 73"/>
                  <a:gd name="T3" fmla="*/ 228600 h 144"/>
                  <a:gd name="T4" fmla="*/ 106362 w 73"/>
                  <a:gd name="T5" fmla="*/ 0 h 144"/>
                  <a:gd name="T6" fmla="*/ 0 w 73"/>
                  <a:gd name="T7" fmla="*/ 0 h 144"/>
                  <a:gd name="T8" fmla="*/ 0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" name="Freeform 34"/>
              <p:cNvSpPr>
                <a:spLocks/>
              </p:cNvSpPr>
              <p:nvPr/>
            </p:nvSpPr>
            <p:spPr bwMode="auto">
              <a:xfrm>
                <a:off x="3754702" y="2664685"/>
                <a:ext cx="119941" cy="257784"/>
              </a:xfrm>
              <a:custGeom>
                <a:avLst/>
                <a:gdLst>
                  <a:gd name="T0" fmla="*/ 0 w 73"/>
                  <a:gd name="T1" fmla="*/ 225425 h 144"/>
                  <a:gd name="T2" fmla="*/ 106362 w 73"/>
                  <a:gd name="T3" fmla="*/ 228600 h 144"/>
                  <a:gd name="T4" fmla="*/ 106362 w 73"/>
                  <a:gd name="T5" fmla="*/ 0 h 144"/>
                  <a:gd name="T6" fmla="*/ 0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5" name="Freeform 35"/>
              <p:cNvSpPr>
                <a:spLocks/>
              </p:cNvSpPr>
              <p:nvPr/>
            </p:nvSpPr>
            <p:spPr bwMode="auto">
              <a:xfrm>
                <a:off x="3636551" y="2661105"/>
                <a:ext cx="118151" cy="261365"/>
              </a:xfrm>
              <a:custGeom>
                <a:avLst/>
                <a:gdLst>
                  <a:gd name="T0" fmla="*/ 104775 w 71"/>
                  <a:gd name="T1" fmla="*/ 0 h 146"/>
                  <a:gd name="T2" fmla="*/ 0 w 71"/>
                  <a:gd name="T3" fmla="*/ 3175 h 146"/>
                  <a:gd name="T4" fmla="*/ 0 w 71"/>
                  <a:gd name="T5" fmla="*/ 231775 h 146"/>
                  <a:gd name="T6" fmla="*/ 104775 w 71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6"/>
                  <a:gd name="T14" fmla="*/ 71 w 71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6">
                    <a:moveTo>
                      <a:pt x="71" y="0"/>
                    </a:moveTo>
                    <a:lnTo>
                      <a:pt x="0" y="2"/>
                    </a:lnTo>
                    <a:lnTo>
                      <a:pt x="0" y="146"/>
                    </a:lnTo>
                    <a:lnTo>
                      <a:pt x="71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3697417" y="2713020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3726059" y="2713020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8" name="Freeform 38"/>
              <p:cNvSpPr>
                <a:spLocks/>
              </p:cNvSpPr>
              <p:nvPr/>
            </p:nvSpPr>
            <p:spPr bwMode="auto">
              <a:xfrm>
                <a:off x="4794790" y="2535793"/>
                <a:ext cx="179017" cy="510199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84150 h 285"/>
                  <a:gd name="T4" fmla="*/ 49518 w 109"/>
                  <a:gd name="T5" fmla="*/ 227013 h 285"/>
                  <a:gd name="T6" fmla="*/ 0 w 109"/>
                  <a:gd name="T7" fmla="*/ 269875 h 285"/>
                  <a:gd name="T8" fmla="*/ 0 w 109"/>
                  <a:gd name="T9" fmla="*/ 452438 h 285"/>
                  <a:gd name="T10" fmla="*/ 158750 w 109"/>
                  <a:gd name="T11" fmla="*/ 315913 h 285"/>
                  <a:gd name="T12" fmla="*/ 158750 w 109"/>
                  <a:gd name="T13" fmla="*/ 139700 h 285"/>
                  <a:gd name="T14" fmla="*/ 0 w 109"/>
                  <a:gd name="T15" fmla="*/ 0 h 285"/>
                  <a:gd name="T16" fmla="*/ 0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4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9" name="Freeform 39"/>
              <p:cNvSpPr>
                <a:spLocks/>
              </p:cNvSpPr>
              <p:nvPr/>
            </p:nvSpPr>
            <p:spPr bwMode="auto">
              <a:xfrm>
                <a:off x="4794790" y="2535793"/>
                <a:ext cx="179017" cy="510199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84150 h 285"/>
                  <a:gd name="T4" fmla="*/ 49518 w 109"/>
                  <a:gd name="T5" fmla="*/ 227013 h 285"/>
                  <a:gd name="T6" fmla="*/ 0 w 109"/>
                  <a:gd name="T7" fmla="*/ 269875 h 285"/>
                  <a:gd name="T8" fmla="*/ 0 w 109"/>
                  <a:gd name="T9" fmla="*/ 452438 h 285"/>
                  <a:gd name="T10" fmla="*/ 158750 w 109"/>
                  <a:gd name="T11" fmla="*/ 315913 h 285"/>
                  <a:gd name="T12" fmla="*/ 158750 w 109"/>
                  <a:gd name="T13" fmla="*/ 139700 h 285"/>
                  <a:gd name="T14" fmla="*/ 0 w 109"/>
                  <a:gd name="T15" fmla="*/ 0 h 285"/>
                  <a:gd name="T16" fmla="*/ 0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4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>
                <a:off x="3871062" y="2791788"/>
                <a:ext cx="32939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1" name="Freeform 41"/>
              <p:cNvSpPr>
                <a:spLocks/>
              </p:cNvSpPr>
              <p:nvPr/>
            </p:nvSpPr>
            <p:spPr bwMode="auto">
              <a:xfrm>
                <a:off x="6565268" y="4988325"/>
                <a:ext cx="119941" cy="255995"/>
              </a:xfrm>
              <a:custGeom>
                <a:avLst/>
                <a:gdLst>
                  <a:gd name="T0" fmla="*/ 0 w 73"/>
                  <a:gd name="T1" fmla="*/ 223838 h 143"/>
                  <a:gd name="T2" fmla="*/ 106362 w 73"/>
                  <a:gd name="T3" fmla="*/ 227013 h 143"/>
                  <a:gd name="T4" fmla="*/ 106362 w 73"/>
                  <a:gd name="T5" fmla="*/ 0 h 143"/>
                  <a:gd name="T6" fmla="*/ 0 w 73"/>
                  <a:gd name="T7" fmla="*/ 0 h 143"/>
                  <a:gd name="T8" fmla="*/ 0 w 73"/>
                  <a:gd name="T9" fmla="*/ 223838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2" name="Freeform 42"/>
              <p:cNvSpPr>
                <a:spLocks/>
              </p:cNvSpPr>
              <p:nvPr/>
            </p:nvSpPr>
            <p:spPr bwMode="auto">
              <a:xfrm>
                <a:off x="6565268" y="4988325"/>
                <a:ext cx="119941" cy="255995"/>
              </a:xfrm>
              <a:custGeom>
                <a:avLst/>
                <a:gdLst>
                  <a:gd name="T0" fmla="*/ 0 w 73"/>
                  <a:gd name="T1" fmla="*/ 223838 h 143"/>
                  <a:gd name="T2" fmla="*/ 106362 w 73"/>
                  <a:gd name="T3" fmla="*/ 227013 h 143"/>
                  <a:gd name="T4" fmla="*/ 106362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 flipV="1">
                <a:off x="6443536" y="4981164"/>
                <a:ext cx="3580" cy="2667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6443536" y="4984744"/>
                <a:ext cx="12710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>
                <a:off x="6443536" y="5240739"/>
                <a:ext cx="12710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6" name="Rectangle 46"/>
              <p:cNvSpPr>
                <a:spLocks noChangeArrowheads="1"/>
              </p:cNvSpPr>
              <p:nvPr/>
            </p:nvSpPr>
            <p:spPr bwMode="auto">
              <a:xfrm>
                <a:off x="6477549" y="5036660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47" name="Rectangle 47"/>
              <p:cNvSpPr>
                <a:spLocks noChangeArrowheads="1"/>
              </p:cNvSpPr>
              <p:nvPr/>
            </p:nvSpPr>
            <p:spPr bwMode="auto">
              <a:xfrm>
                <a:off x="6552736" y="5036660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48" name="Rectangle 48"/>
              <p:cNvSpPr>
                <a:spLocks noChangeArrowheads="1"/>
              </p:cNvSpPr>
              <p:nvPr/>
            </p:nvSpPr>
            <p:spPr bwMode="auto">
              <a:xfrm>
                <a:off x="6611812" y="5036660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49" name="Line 49"/>
              <p:cNvSpPr>
                <a:spLocks noChangeShapeType="1"/>
              </p:cNvSpPr>
              <p:nvPr/>
            </p:nvSpPr>
            <p:spPr bwMode="auto">
              <a:xfrm>
                <a:off x="6681628" y="5049191"/>
                <a:ext cx="368775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0" name="Freeform 50"/>
              <p:cNvSpPr>
                <a:spLocks/>
              </p:cNvSpPr>
              <p:nvPr/>
            </p:nvSpPr>
            <p:spPr bwMode="auto">
              <a:xfrm>
                <a:off x="4311444" y="2652154"/>
                <a:ext cx="119942" cy="255994"/>
              </a:xfrm>
              <a:custGeom>
                <a:avLst/>
                <a:gdLst>
                  <a:gd name="T0" fmla="*/ 0 w 73"/>
                  <a:gd name="T1" fmla="*/ 227012 h 143"/>
                  <a:gd name="T2" fmla="*/ 106363 w 73"/>
                  <a:gd name="T3" fmla="*/ 227012 h 143"/>
                  <a:gd name="T4" fmla="*/ 106363 w 73"/>
                  <a:gd name="T5" fmla="*/ 0 h 143"/>
                  <a:gd name="T6" fmla="*/ 2914 w 73"/>
                  <a:gd name="T7" fmla="*/ 0 h 143"/>
                  <a:gd name="T8" fmla="*/ 0 w 73"/>
                  <a:gd name="T9" fmla="*/ 227012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1" name="Freeform 51"/>
              <p:cNvSpPr>
                <a:spLocks/>
              </p:cNvSpPr>
              <p:nvPr/>
            </p:nvSpPr>
            <p:spPr bwMode="auto">
              <a:xfrm>
                <a:off x="4311444" y="2652154"/>
                <a:ext cx="119942" cy="255994"/>
              </a:xfrm>
              <a:custGeom>
                <a:avLst/>
                <a:gdLst>
                  <a:gd name="T0" fmla="*/ 0 w 73"/>
                  <a:gd name="T1" fmla="*/ 227012 h 143"/>
                  <a:gd name="T2" fmla="*/ 106363 w 73"/>
                  <a:gd name="T3" fmla="*/ 227012 h 143"/>
                  <a:gd name="T4" fmla="*/ 106363 w 73"/>
                  <a:gd name="T5" fmla="*/ 0 h 143"/>
                  <a:gd name="T6" fmla="*/ 2914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 flipV="1">
                <a:off x="4195084" y="2648574"/>
                <a:ext cx="1790" cy="2667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>
                <a:off x="4195084" y="2652154"/>
                <a:ext cx="12352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" name="Line 54"/>
              <p:cNvSpPr>
                <a:spLocks noChangeShapeType="1"/>
              </p:cNvSpPr>
              <p:nvPr/>
            </p:nvSpPr>
            <p:spPr bwMode="auto">
              <a:xfrm>
                <a:off x="4195084" y="2908148"/>
                <a:ext cx="123521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5" name="Rectangle 55"/>
              <p:cNvSpPr>
                <a:spLocks noChangeArrowheads="1"/>
              </p:cNvSpPr>
              <p:nvPr/>
            </p:nvSpPr>
            <p:spPr bwMode="auto">
              <a:xfrm>
                <a:off x="4227307" y="270406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56" name="Rectangle 56"/>
              <p:cNvSpPr>
                <a:spLocks noChangeArrowheads="1"/>
              </p:cNvSpPr>
              <p:nvPr/>
            </p:nvSpPr>
            <p:spPr bwMode="auto">
              <a:xfrm>
                <a:off x="4302494" y="270406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57" name="Rectangle 57"/>
              <p:cNvSpPr>
                <a:spLocks noChangeArrowheads="1"/>
              </p:cNvSpPr>
              <p:nvPr/>
            </p:nvSpPr>
            <p:spPr bwMode="auto">
              <a:xfrm>
                <a:off x="4359779" y="270406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58" name="Line 58"/>
              <p:cNvSpPr>
                <a:spLocks noChangeShapeType="1"/>
              </p:cNvSpPr>
              <p:nvPr/>
            </p:nvSpPr>
            <p:spPr bwMode="auto">
              <a:xfrm>
                <a:off x="4431386" y="2716601"/>
                <a:ext cx="359823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9" name="Line 59"/>
              <p:cNvSpPr>
                <a:spLocks noChangeShapeType="1"/>
              </p:cNvSpPr>
              <p:nvPr/>
            </p:nvSpPr>
            <p:spPr bwMode="auto">
              <a:xfrm>
                <a:off x="4973807" y="2791788"/>
                <a:ext cx="356244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0" name="Line 60"/>
              <p:cNvSpPr>
                <a:spLocks noChangeShapeType="1"/>
              </p:cNvSpPr>
              <p:nvPr/>
            </p:nvSpPr>
            <p:spPr bwMode="auto">
              <a:xfrm>
                <a:off x="4438547" y="2854443"/>
                <a:ext cx="356243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1" name="Freeform 61"/>
              <p:cNvSpPr>
                <a:spLocks/>
              </p:cNvSpPr>
              <p:nvPr/>
            </p:nvSpPr>
            <p:spPr bwMode="auto">
              <a:xfrm>
                <a:off x="4141379" y="2727342"/>
                <a:ext cx="59075" cy="64446"/>
              </a:xfrm>
              <a:custGeom>
                <a:avLst/>
                <a:gdLst>
                  <a:gd name="T0" fmla="*/ 0 w 36"/>
                  <a:gd name="T1" fmla="*/ 57150 h 36"/>
                  <a:gd name="T2" fmla="*/ 0 w 36"/>
                  <a:gd name="T3" fmla="*/ 0 h 36"/>
                  <a:gd name="T4" fmla="*/ 52387 w 36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6"/>
                  <a:gd name="T11" fmla="*/ 36 w 36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6">
                    <a:moveTo>
                      <a:pt x="0" y="36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2" name="Freeform 62"/>
              <p:cNvSpPr>
                <a:spLocks/>
              </p:cNvSpPr>
              <p:nvPr/>
            </p:nvSpPr>
            <p:spPr bwMode="auto">
              <a:xfrm>
                <a:off x="4318605" y="3241120"/>
                <a:ext cx="119942" cy="255995"/>
              </a:xfrm>
              <a:custGeom>
                <a:avLst/>
                <a:gdLst>
                  <a:gd name="T0" fmla="*/ 0 w 73"/>
                  <a:gd name="T1" fmla="*/ 227013 h 143"/>
                  <a:gd name="T2" fmla="*/ 106363 w 73"/>
                  <a:gd name="T3" fmla="*/ 227013 h 143"/>
                  <a:gd name="T4" fmla="*/ 106363 w 73"/>
                  <a:gd name="T5" fmla="*/ 0 h 143"/>
                  <a:gd name="T6" fmla="*/ 2914 w 73"/>
                  <a:gd name="T7" fmla="*/ 0 h 143"/>
                  <a:gd name="T8" fmla="*/ 0 w 73"/>
                  <a:gd name="T9" fmla="*/ 22701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3" name="Freeform 63"/>
              <p:cNvSpPr>
                <a:spLocks/>
              </p:cNvSpPr>
              <p:nvPr/>
            </p:nvSpPr>
            <p:spPr bwMode="auto">
              <a:xfrm>
                <a:off x="4318605" y="3241120"/>
                <a:ext cx="119942" cy="255995"/>
              </a:xfrm>
              <a:custGeom>
                <a:avLst/>
                <a:gdLst>
                  <a:gd name="T0" fmla="*/ 0 w 73"/>
                  <a:gd name="T1" fmla="*/ 227013 h 143"/>
                  <a:gd name="T2" fmla="*/ 106363 w 73"/>
                  <a:gd name="T3" fmla="*/ 227013 h 143"/>
                  <a:gd name="T4" fmla="*/ 106363 w 73"/>
                  <a:gd name="T5" fmla="*/ 0 h 143"/>
                  <a:gd name="T6" fmla="*/ 2914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4" name="Freeform 64"/>
              <p:cNvSpPr>
                <a:spLocks/>
              </p:cNvSpPr>
              <p:nvPr/>
            </p:nvSpPr>
            <p:spPr bwMode="auto">
              <a:xfrm>
                <a:off x="4200454" y="3241120"/>
                <a:ext cx="121732" cy="255995"/>
              </a:xfrm>
              <a:custGeom>
                <a:avLst/>
                <a:gdLst>
                  <a:gd name="T0" fmla="*/ 104992 w 73"/>
                  <a:gd name="T1" fmla="*/ 0 h 143"/>
                  <a:gd name="T2" fmla="*/ 0 w 73"/>
                  <a:gd name="T3" fmla="*/ 0 h 143"/>
                  <a:gd name="T4" fmla="*/ 0 w 73"/>
                  <a:gd name="T5" fmla="*/ 227013 h 143"/>
                  <a:gd name="T6" fmla="*/ 107950 w 73"/>
                  <a:gd name="T7" fmla="*/ 227013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71" y="0"/>
                    </a:moveTo>
                    <a:lnTo>
                      <a:pt x="0" y="0"/>
                    </a:lnTo>
                    <a:lnTo>
                      <a:pt x="0" y="143"/>
                    </a:lnTo>
                    <a:lnTo>
                      <a:pt x="73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5" name="Rectangle 65"/>
              <p:cNvSpPr>
                <a:spLocks noChangeArrowheads="1"/>
              </p:cNvSpPr>
              <p:nvPr/>
            </p:nvSpPr>
            <p:spPr bwMode="auto">
              <a:xfrm>
                <a:off x="4261319" y="3293035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66" name="Rectangle 66"/>
              <p:cNvSpPr>
                <a:spLocks noChangeArrowheads="1"/>
              </p:cNvSpPr>
              <p:nvPr/>
            </p:nvSpPr>
            <p:spPr bwMode="auto">
              <a:xfrm>
                <a:off x="4289962" y="3293035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67" name="Freeform 67"/>
              <p:cNvSpPr>
                <a:spLocks/>
              </p:cNvSpPr>
              <p:nvPr/>
            </p:nvSpPr>
            <p:spPr bwMode="auto">
              <a:xfrm>
                <a:off x="4884298" y="3241120"/>
                <a:ext cx="118151" cy="255995"/>
              </a:xfrm>
              <a:custGeom>
                <a:avLst/>
                <a:gdLst>
                  <a:gd name="T0" fmla="*/ 0 w 72"/>
                  <a:gd name="T1" fmla="*/ 227013 h 143"/>
                  <a:gd name="T2" fmla="*/ 104775 w 72"/>
                  <a:gd name="T3" fmla="*/ 227013 h 143"/>
                  <a:gd name="T4" fmla="*/ 104775 w 72"/>
                  <a:gd name="T5" fmla="*/ 0 h 143"/>
                  <a:gd name="T6" fmla="*/ 1455 w 72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3"/>
                  <a:gd name="T14" fmla="*/ 72 w 72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3">
                    <a:moveTo>
                      <a:pt x="0" y="143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8" name="Line 68"/>
              <p:cNvSpPr>
                <a:spLocks noChangeShapeType="1"/>
              </p:cNvSpPr>
              <p:nvPr/>
            </p:nvSpPr>
            <p:spPr bwMode="auto">
              <a:xfrm flipV="1">
                <a:off x="4766147" y="3237539"/>
                <a:ext cx="1791" cy="2631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9" name="Line 69"/>
              <p:cNvSpPr>
                <a:spLocks noChangeShapeType="1"/>
              </p:cNvSpPr>
              <p:nvPr/>
            </p:nvSpPr>
            <p:spPr bwMode="auto">
              <a:xfrm>
                <a:off x="4766147" y="3241120"/>
                <a:ext cx="118151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0" name="Line 70"/>
              <p:cNvSpPr>
                <a:spLocks noChangeShapeType="1"/>
              </p:cNvSpPr>
              <p:nvPr/>
            </p:nvSpPr>
            <p:spPr bwMode="auto">
              <a:xfrm>
                <a:off x="4766147" y="3497114"/>
                <a:ext cx="11815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" name="Line 72"/>
              <p:cNvSpPr>
                <a:spLocks noChangeShapeType="1"/>
              </p:cNvSpPr>
              <p:nvPr/>
            </p:nvSpPr>
            <p:spPr bwMode="auto">
              <a:xfrm>
                <a:off x="4438547" y="3368222"/>
                <a:ext cx="327600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" name="Line 73"/>
              <p:cNvSpPr>
                <a:spLocks noChangeShapeType="1"/>
              </p:cNvSpPr>
              <p:nvPr/>
            </p:nvSpPr>
            <p:spPr bwMode="auto">
              <a:xfrm>
                <a:off x="6132047" y="3368222"/>
                <a:ext cx="116360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4" name="Freeform 74"/>
              <p:cNvSpPr>
                <a:spLocks/>
              </p:cNvSpPr>
              <p:nvPr/>
            </p:nvSpPr>
            <p:spPr bwMode="auto">
              <a:xfrm>
                <a:off x="4705281" y="3305566"/>
                <a:ext cx="60866" cy="62656"/>
              </a:xfrm>
              <a:custGeom>
                <a:avLst/>
                <a:gdLst>
                  <a:gd name="T0" fmla="*/ 0 w 37"/>
                  <a:gd name="T1" fmla="*/ 55563 h 35"/>
                  <a:gd name="T2" fmla="*/ 0 w 37"/>
                  <a:gd name="T3" fmla="*/ 0 h 35"/>
                  <a:gd name="T4" fmla="*/ 53975 w 37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5"/>
                  <a:gd name="T11" fmla="*/ 37 w 37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5">
                    <a:moveTo>
                      <a:pt x="0" y="35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" name="Freeform 75"/>
              <p:cNvSpPr>
                <a:spLocks/>
              </p:cNvSpPr>
              <p:nvPr/>
            </p:nvSpPr>
            <p:spPr bwMode="auto">
              <a:xfrm>
                <a:off x="3992794" y="2535793"/>
                <a:ext cx="91299" cy="513779"/>
              </a:xfrm>
              <a:custGeom>
                <a:avLst/>
                <a:gdLst>
                  <a:gd name="T0" fmla="*/ 79491 w 55"/>
                  <a:gd name="T1" fmla="*/ 455613 h 287"/>
                  <a:gd name="T2" fmla="*/ 80963 w 55"/>
                  <a:gd name="T3" fmla="*/ 0 h 287"/>
                  <a:gd name="T4" fmla="*/ 0 w 55"/>
                  <a:gd name="T5" fmla="*/ 0 h 287"/>
                  <a:gd name="T6" fmla="*/ 0 w 55"/>
                  <a:gd name="T7" fmla="*/ 455613 h 287"/>
                  <a:gd name="T8" fmla="*/ 80963 w 55"/>
                  <a:gd name="T9" fmla="*/ 455613 h 287"/>
                  <a:gd name="T10" fmla="*/ 80963 w 55"/>
                  <a:gd name="T11" fmla="*/ 455613 h 287"/>
                  <a:gd name="T12" fmla="*/ 79491 w 55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4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6" name="Freeform 76"/>
              <p:cNvSpPr>
                <a:spLocks/>
              </p:cNvSpPr>
              <p:nvPr/>
            </p:nvSpPr>
            <p:spPr bwMode="auto">
              <a:xfrm>
                <a:off x="3992794" y="2535793"/>
                <a:ext cx="91299" cy="513779"/>
              </a:xfrm>
              <a:custGeom>
                <a:avLst/>
                <a:gdLst>
                  <a:gd name="T0" fmla="*/ 79491 w 55"/>
                  <a:gd name="T1" fmla="*/ 455613 h 287"/>
                  <a:gd name="T2" fmla="*/ 80963 w 55"/>
                  <a:gd name="T3" fmla="*/ 0 h 287"/>
                  <a:gd name="T4" fmla="*/ 0 w 55"/>
                  <a:gd name="T5" fmla="*/ 0 h 287"/>
                  <a:gd name="T6" fmla="*/ 0 w 55"/>
                  <a:gd name="T7" fmla="*/ 455613 h 287"/>
                  <a:gd name="T8" fmla="*/ 80963 w 55"/>
                  <a:gd name="T9" fmla="*/ 455613 h 287"/>
                  <a:gd name="T10" fmla="*/ 80963 w 55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4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7" name="Freeform 77"/>
              <p:cNvSpPr>
                <a:spLocks/>
              </p:cNvSpPr>
              <p:nvPr/>
            </p:nvSpPr>
            <p:spPr bwMode="auto">
              <a:xfrm>
                <a:off x="4560278" y="2535793"/>
                <a:ext cx="87718" cy="513779"/>
              </a:xfrm>
              <a:custGeom>
                <a:avLst/>
                <a:gdLst>
                  <a:gd name="T0" fmla="*/ 74906 w 54"/>
                  <a:gd name="T1" fmla="*/ 455613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7787 w 54"/>
                  <a:gd name="T9" fmla="*/ 455613 h 287"/>
                  <a:gd name="T10" fmla="*/ 77787 w 54"/>
                  <a:gd name="T11" fmla="*/ 455613 h 287"/>
                  <a:gd name="T12" fmla="*/ 74906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8" name="Freeform 78"/>
              <p:cNvSpPr>
                <a:spLocks/>
              </p:cNvSpPr>
              <p:nvPr/>
            </p:nvSpPr>
            <p:spPr bwMode="auto">
              <a:xfrm>
                <a:off x="4560278" y="2535793"/>
                <a:ext cx="87718" cy="513779"/>
              </a:xfrm>
              <a:custGeom>
                <a:avLst/>
                <a:gdLst>
                  <a:gd name="T0" fmla="*/ 74906 w 54"/>
                  <a:gd name="T1" fmla="*/ 455613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7787 w 54"/>
                  <a:gd name="T9" fmla="*/ 455613 h 287"/>
                  <a:gd name="T10" fmla="*/ 77787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122391" y="2535793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0" name="Freeform 80"/>
              <p:cNvSpPr>
                <a:spLocks/>
              </p:cNvSpPr>
              <p:nvPr/>
            </p:nvSpPr>
            <p:spPr bwMode="auto">
              <a:xfrm>
                <a:off x="5122391" y="2535793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1" name="Freeform 81"/>
              <p:cNvSpPr>
                <a:spLocks/>
              </p:cNvSpPr>
              <p:nvPr/>
            </p:nvSpPr>
            <p:spPr bwMode="auto">
              <a:xfrm>
                <a:off x="5686294" y="2535793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2" name="Freeform 82"/>
              <p:cNvSpPr>
                <a:spLocks/>
              </p:cNvSpPr>
              <p:nvPr/>
            </p:nvSpPr>
            <p:spPr bwMode="auto">
              <a:xfrm>
                <a:off x="4560278" y="3114018"/>
                <a:ext cx="87718" cy="513778"/>
              </a:xfrm>
              <a:custGeom>
                <a:avLst/>
                <a:gdLst>
                  <a:gd name="T0" fmla="*/ 74906 w 54"/>
                  <a:gd name="T1" fmla="*/ 452437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7787 w 54"/>
                  <a:gd name="T9" fmla="*/ 455612 h 287"/>
                  <a:gd name="T10" fmla="*/ 77787 w 54"/>
                  <a:gd name="T11" fmla="*/ 455612 h 287"/>
                  <a:gd name="T12" fmla="*/ 74906 w 54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3" name="Freeform 83"/>
              <p:cNvSpPr>
                <a:spLocks/>
              </p:cNvSpPr>
              <p:nvPr/>
            </p:nvSpPr>
            <p:spPr bwMode="auto">
              <a:xfrm>
                <a:off x="4560278" y="3114018"/>
                <a:ext cx="87718" cy="513778"/>
              </a:xfrm>
              <a:custGeom>
                <a:avLst/>
                <a:gdLst>
                  <a:gd name="T0" fmla="*/ 74906 w 54"/>
                  <a:gd name="T1" fmla="*/ 452437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7787 w 54"/>
                  <a:gd name="T9" fmla="*/ 455612 h 287"/>
                  <a:gd name="T10" fmla="*/ 77787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4" name="Freeform 84"/>
              <p:cNvSpPr>
                <a:spLocks/>
              </p:cNvSpPr>
              <p:nvPr/>
            </p:nvSpPr>
            <p:spPr bwMode="auto">
              <a:xfrm>
                <a:off x="5122391" y="3114018"/>
                <a:ext cx="89508" cy="513778"/>
              </a:xfrm>
              <a:custGeom>
                <a:avLst/>
                <a:gdLst>
                  <a:gd name="T0" fmla="*/ 7643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76435 w 54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5" name="Freeform 85"/>
              <p:cNvSpPr>
                <a:spLocks/>
              </p:cNvSpPr>
              <p:nvPr/>
            </p:nvSpPr>
            <p:spPr bwMode="auto">
              <a:xfrm>
                <a:off x="5122391" y="3114018"/>
                <a:ext cx="89508" cy="513778"/>
              </a:xfrm>
              <a:custGeom>
                <a:avLst/>
                <a:gdLst>
                  <a:gd name="T0" fmla="*/ 7643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6" name="Freeform 86"/>
              <p:cNvSpPr>
                <a:spLocks/>
              </p:cNvSpPr>
              <p:nvPr/>
            </p:nvSpPr>
            <p:spPr bwMode="auto">
              <a:xfrm>
                <a:off x="5686294" y="3114018"/>
                <a:ext cx="89508" cy="513778"/>
              </a:xfrm>
              <a:custGeom>
                <a:avLst/>
                <a:gdLst>
                  <a:gd name="T0" fmla="*/ 7643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76435 w 54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7" name="Freeform 87"/>
              <p:cNvSpPr>
                <a:spLocks/>
              </p:cNvSpPr>
              <p:nvPr/>
            </p:nvSpPr>
            <p:spPr bwMode="auto">
              <a:xfrm>
                <a:off x="6251988" y="3114018"/>
                <a:ext cx="87719" cy="513778"/>
              </a:xfrm>
              <a:custGeom>
                <a:avLst/>
                <a:gdLst>
                  <a:gd name="T0" fmla="*/ 77788 w 53"/>
                  <a:gd name="T1" fmla="*/ 452437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8 w 53"/>
                  <a:gd name="T9" fmla="*/ 455612 h 287"/>
                  <a:gd name="T10" fmla="*/ 77788 w 53"/>
                  <a:gd name="T11" fmla="*/ 455612 h 287"/>
                  <a:gd name="T12" fmla="*/ 77788 w 53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8" name="Rectangle 88"/>
              <p:cNvSpPr>
                <a:spLocks noChangeArrowheads="1"/>
              </p:cNvSpPr>
              <p:nvPr/>
            </p:nvSpPr>
            <p:spPr bwMode="auto">
              <a:xfrm>
                <a:off x="7023551" y="3819345"/>
                <a:ext cx="118151" cy="25778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9" name="Rectangle 89"/>
              <p:cNvSpPr>
                <a:spLocks noChangeArrowheads="1"/>
              </p:cNvSpPr>
              <p:nvPr/>
            </p:nvSpPr>
            <p:spPr bwMode="auto">
              <a:xfrm>
                <a:off x="7023551" y="3819345"/>
                <a:ext cx="118151" cy="2577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" name="Line 90"/>
              <p:cNvSpPr>
                <a:spLocks noChangeShapeType="1"/>
              </p:cNvSpPr>
              <p:nvPr/>
            </p:nvSpPr>
            <p:spPr bwMode="auto">
              <a:xfrm flipV="1">
                <a:off x="7258063" y="3815765"/>
                <a:ext cx="3580" cy="264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1" name="Line 91"/>
              <p:cNvSpPr>
                <a:spLocks noChangeShapeType="1"/>
              </p:cNvSpPr>
              <p:nvPr/>
            </p:nvSpPr>
            <p:spPr bwMode="auto">
              <a:xfrm flipH="1">
                <a:off x="7138122" y="3819345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2" name="Line 92"/>
              <p:cNvSpPr>
                <a:spLocks noChangeShapeType="1"/>
              </p:cNvSpPr>
              <p:nvPr/>
            </p:nvSpPr>
            <p:spPr bwMode="auto">
              <a:xfrm flipH="1">
                <a:off x="7138122" y="4077129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3" name="Freeform 93"/>
              <p:cNvSpPr>
                <a:spLocks/>
              </p:cNvSpPr>
              <p:nvPr/>
            </p:nvSpPr>
            <p:spPr bwMode="auto">
              <a:xfrm>
                <a:off x="4884298" y="3819345"/>
                <a:ext cx="118151" cy="257784"/>
              </a:xfrm>
              <a:custGeom>
                <a:avLst/>
                <a:gdLst>
                  <a:gd name="T0" fmla="*/ 0 w 72"/>
                  <a:gd name="T1" fmla="*/ 228600 h 144"/>
                  <a:gd name="T2" fmla="*/ 104775 w 72"/>
                  <a:gd name="T3" fmla="*/ 228600 h 144"/>
                  <a:gd name="T4" fmla="*/ 104775 w 72"/>
                  <a:gd name="T5" fmla="*/ 0 h 144"/>
                  <a:gd name="T6" fmla="*/ 1455 w 72"/>
                  <a:gd name="T7" fmla="*/ 0 h 144"/>
                  <a:gd name="T8" fmla="*/ 0 w 72"/>
                  <a:gd name="T9" fmla="*/ 228600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44"/>
                  <a:gd name="T17" fmla="*/ 72 w 72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44">
                    <a:moveTo>
                      <a:pt x="0" y="144"/>
                    </a:moveTo>
                    <a:lnTo>
                      <a:pt x="72" y="144"/>
                    </a:lnTo>
                    <a:lnTo>
                      <a:pt x="72" y="0"/>
                    </a:lnTo>
                    <a:lnTo>
                      <a:pt x="1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4" name="Freeform 94"/>
              <p:cNvSpPr>
                <a:spLocks/>
              </p:cNvSpPr>
              <p:nvPr/>
            </p:nvSpPr>
            <p:spPr bwMode="auto">
              <a:xfrm>
                <a:off x="4884298" y="3819345"/>
                <a:ext cx="118151" cy="257784"/>
              </a:xfrm>
              <a:custGeom>
                <a:avLst/>
                <a:gdLst>
                  <a:gd name="T0" fmla="*/ 0 w 72"/>
                  <a:gd name="T1" fmla="*/ 228600 h 144"/>
                  <a:gd name="T2" fmla="*/ 104775 w 72"/>
                  <a:gd name="T3" fmla="*/ 228600 h 144"/>
                  <a:gd name="T4" fmla="*/ 104775 w 72"/>
                  <a:gd name="T5" fmla="*/ 0 h 144"/>
                  <a:gd name="T6" fmla="*/ 1455 w 7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4"/>
                  <a:gd name="T14" fmla="*/ 72 w 7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4">
                    <a:moveTo>
                      <a:pt x="0" y="144"/>
                    </a:moveTo>
                    <a:lnTo>
                      <a:pt x="72" y="144"/>
                    </a:lnTo>
                    <a:lnTo>
                      <a:pt x="72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5" name="Freeform 95"/>
              <p:cNvSpPr>
                <a:spLocks/>
              </p:cNvSpPr>
              <p:nvPr/>
            </p:nvSpPr>
            <p:spPr bwMode="auto">
              <a:xfrm>
                <a:off x="4766147" y="3819345"/>
                <a:ext cx="118151" cy="257784"/>
              </a:xfrm>
              <a:custGeom>
                <a:avLst/>
                <a:gdLst>
                  <a:gd name="T0" fmla="*/ 103320 w 72"/>
                  <a:gd name="T1" fmla="*/ 0 h 144"/>
                  <a:gd name="T2" fmla="*/ 0 w 72"/>
                  <a:gd name="T3" fmla="*/ 0 h 144"/>
                  <a:gd name="T4" fmla="*/ 0 w 72"/>
                  <a:gd name="T5" fmla="*/ 228600 h 144"/>
                  <a:gd name="T6" fmla="*/ 104775 w 72"/>
                  <a:gd name="T7" fmla="*/ 22860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4"/>
                  <a:gd name="T14" fmla="*/ 72 w 7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4">
                    <a:moveTo>
                      <a:pt x="7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7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6" name="Rectangle 96"/>
              <p:cNvSpPr>
                <a:spLocks noChangeArrowheads="1"/>
              </p:cNvSpPr>
              <p:nvPr/>
            </p:nvSpPr>
            <p:spPr bwMode="auto">
              <a:xfrm>
                <a:off x="4825223" y="3871259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97" name="Rectangle 97"/>
              <p:cNvSpPr>
                <a:spLocks noChangeArrowheads="1"/>
              </p:cNvSpPr>
              <p:nvPr/>
            </p:nvSpPr>
            <p:spPr bwMode="auto">
              <a:xfrm>
                <a:off x="4853866" y="387125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98" name="Freeform 98"/>
              <p:cNvSpPr>
                <a:spLocks/>
              </p:cNvSpPr>
              <p:nvPr/>
            </p:nvSpPr>
            <p:spPr bwMode="auto">
              <a:xfrm>
                <a:off x="5446411" y="3819345"/>
                <a:ext cx="121732" cy="257784"/>
              </a:xfrm>
              <a:custGeom>
                <a:avLst/>
                <a:gdLst>
                  <a:gd name="T0" fmla="*/ 0 w 73"/>
                  <a:gd name="T1" fmla="*/ 228600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w 73"/>
                  <a:gd name="T9" fmla="*/ 228600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9" name="Freeform 99"/>
              <p:cNvSpPr>
                <a:spLocks/>
              </p:cNvSpPr>
              <p:nvPr/>
            </p:nvSpPr>
            <p:spPr bwMode="auto">
              <a:xfrm>
                <a:off x="5446411" y="3819345"/>
                <a:ext cx="121732" cy="257784"/>
              </a:xfrm>
              <a:custGeom>
                <a:avLst/>
                <a:gdLst>
                  <a:gd name="T0" fmla="*/ 0 w 73"/>
                  <a:gd name="T1" fmla="*/ 228600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0" name="Line 100"/>
              <p:cNvSpPr>
                <a:spLocks noChangeShapeType="1"/>
              </p:cNvSpPr>
              <p:nvPr/>
            </p:nvSpPr>
            <p:spPr bwMode="auto">
              <a:xfrm flipV="1">
                <a:off x="5330051" y="3815765"/>
                <a:ext cx="1790" cy="264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1" name="Line 101"/>
              <p:cNvSpPr>
                <a:spLocks noChangeShapeType="1"/>
              </p:cNvSpPr>
              <p:nvPr/>
            </p:nvSpPr>
            <p:spPr bwMode="auto">
              <a:xfrm>
                <a:off x="5330051" y="3819345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2" name="Line 102"/>
              <p:cNvSpPr>
                <a:spLocks noChangeShapeType="1"/>
              </p:cNvSpPr>
              <p:nvPr/>
            </p:nvSpPr>
            <p:spPr bwMode="auto">
              <a:xfrm>
                <a:off x="5330051" y="4077129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3" name="Rectangle 103"/>
              <p:cNvSpPr>
                <a:spLocks noChangeArrowheads="1"/>
              </p:cNvSpPr>
              <p:nvPr/>
            </p:nvSpPr>
            <p:spPr bwMode="auto">
              <a:xfrm>
                <a:off x="5360483" y="387125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04" name="Rectangle 104"/>
              <p:cNvSpPr>
                <a:spLocks noChangeArrowheads="1"/>
              </p:cNvSpPr>
              <p:nvPr/>
            </p:nvSpPr>
            <p:spPr bwMode="auto">
              <a:xfrm>
                <a:off x="5437461" y="387125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5" name="Rectangle 105"/>
              <p:cNvSpPr>
                <a:spLocks noChangeArrowheads="1"/>
              </p:cNvSpPr>
              <p:nvPr/>
            </p:nvSpPr>
            <p:spPr bwMode="auto">
              <a:xfrm>
                <a:off x="5492956" y="387125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6" name="Freeform 106"/>
              <p:cNvSpPr>
                <a:spLocks/>
              </p:cNvSpPr>
              <p:nvPr/>
            </p:nvSpPr>
            <p:spPr bwMode="auto">
              <a:xfrm>
                <a:off x="5920807" y="3692242"/>
                <a:ext cx="180807" cy="511988"/>
              </a:xfrm>
              <a:custGeom>
                <a:avLst/>
                <a:gdLst>
                  <a:gd name="T0" fmla="*/ 0 w 109"/>
                  <a:gd name="T1" fmla="*/ 0 h 286"/>
                  <a:gd name="T2" fmla="*/ 2942 w 109"/>
                  <a:gd name="T3" fmla="*/ 182562 h 286"/>
                  <a:gd name="T4" fmla="*/ 54426 w 109"/>
                  <a:gd name="T5" fmla="*/ 225425 h 286"/>
                  <a:gd name="T6" fmla="*/ 2942 w 109"/>
                  <a:gd name="T7" fmla="*/ 271462 h 286"/>
                  <a:gd name="T8" fmla="*/ 2942 w 109"/>
                  <a:gd name="T9" fmla="*/ 454025 h 286"/>
                  <a:gd name="T10" fmla="*/ 160337 w 109"/>
                  <a:gd name="T11" fmla="*/ 314325 h 286"/>
                  <a:gd name="T12" fmla="*/ 160337 w 109"/>
                  <a:gd name="T13" fmla="*/ 139700 h 286"/>
                  <a:gd name="T14" fmla="*/ 2942 w 109"/>
                  <a:gd name="T15" fmla="*/ 0 h 286"/>
                  <a:gd name="T16" fmla="*/ 2942 w 109"/>
                  <a:gd name="T17" fmla="*/ 0 h 286"/>
                  <a:gd name="T18" fmla="*/ 0 w 109"/>
                  <a:gd name="T19" fmla="*/ 0 h 2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6"/>
                  <a:gd name="T32" fmla="*/ 109 w 109"/>
                  <a:gd name="T33" fmla="*/ 286 h 2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6">
                    <a:moveTo>
                      <a:pt x="0" y="0"/>
                    </a:moveTo>
                    <a:lnTo>
                      <a:pt x="2" y="115"/>
                    </a:lnTo>
                    <a:lnTo>
                      <a:pt x="37" y="142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09" y="198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7" name="Freeform 107"/>
              <p:cNvSpPr>
                <a:spLocks/>
              </p:cNvSpPr>
              <p:nvPr/>
            </p:nvSpPr>
            <p:spPr bwMode="auto">
              <a:xfrm>
                <a:off x="6459647" y="3819345"/>
                <a:ext cx="238093" cy="257784"/>
              </a:xfrm>
              <a:custGeom>
                <a:avLst/>
                <a:gdLst>
                  <a:gd name="T0" fmla="*/ 208206 w 144"/>
                  <a:gd name="T1" fmla="*/ 228600 h 144"/>
                  <a:gd name="T2" fmla="*/ 211138 w 144"/>
                  <a:gd name="T3" fmla="*/ 0 h 144"/>
                  <a:gd name="T4" fmla="*/ 0 w 144"/>
                  <a:gd name="T5" fmla="*/ 0 h 144"/>
                  <a:gd name="T6" fmla="*/ 0 w 144"/>
                  <a:gd name="T7" fmla="*/ 228600 h 144"/>
                  <a:gd name="T8" fmla="*/ 211138 w 144"/>
                  <a:gd name="T9" fmla="*/ 228600 h 144"/>
                  <a:gd name="T10" fmla="*/ 211138 w 144"/>
                  <a:gd name="T11" fmla="*/ 228600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4"/>
                  <a:gd name="T20" fmla="*/ 144 w 14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4">
                    <a:moveTo>
                      <a:pt x="142" y="144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144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8" name="Rectangle 108"/>
              <p:cNvSpPr>
                <a:spLocks noChangeArrowheads="1"/>
              </p:cNvSpPr>
              <p:nvPr/>
            </p:nvSpPr>
            <p:spPr bwMode="auto">
              <a:xfrm>
                <a:off x="6499031" y="3871259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9" name="Rectangle 109"/>
              <p:cNvSpPr>
                <a:spLocks noChangeArrowheads="1"/>
              </p:cNvSpPr>
              <p:nvPr/>
            </p:nvSpPr>
            <p:spPr bwMode="auto">
              <a:xfrm>
                <a:off x="6574218" y="387125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10" name="Rectangle 110"/>
              <p:cNvSpPr>
                <a:spLocks noChangeArrowheads="1"/>
              </p:cNvSpPr>
              <p:nvPr/>
            </p:nvSpPr>
            <p:spPr bwMode="auto">
              <a:xfrm>
                <a:off x="7053983" y="387125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11" name="Rectangle 111"/>
              <p:cNvSpPr>
                <a:spLocks noChangeArrowheads="1"/>
              </p:cNvSpPr>
              <p:nvPr/>
            </p:nvSpPr>
            <p:spPr bwMode="auto">
              <a:xfrm>
                <a:off x="7129171" y="387125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12" name="Rectangle 112"/>
              <p:cNvSpPr>
                <a:spLocks noChangeArrowheads="1"/>
              </p:cNvSpPr>
              <p:nvPr/>
            </p:nvSpPr>
            <p:spPr bwMode="auto">
              <a:xfrm>
                <a:off x="7190036" y="387125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13" name="Line 113"/>
              <p:cNvSpPr>
                <a:spLocks noChangeShapeType="1"/>
              </p:cNvSpPr>
              <p:nvPr/>
            </p:nvSpPr>
            <p:spPr bwMode="auto">
              <a:xfrm>
                <a:off x="5002449" y="3946446"/>
                <a:ext cx="32760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4" name="Line 114"/>
              <p:cNvSpPr>
                <a:spLocks noChangeShapeType="1"/>
              </p:cNvSpPr>
              <p:nvPr/>
            </p:nvSpPr>
            <p:spPr bwMode="auto">
              <a:xfrm>
                <a:off x="6695950" y="3946446"/>
                <a:ext cx="32402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5" name="Freeform 115"/>
              <p:cNvSpPr>
                <a:spLocks/>
              </p:cNvSpPr>
              <p:nvPr/>
            </p:nvSpPr>
            <p:spPr bwMode="auto">
              <a:xfrm>
                <a:off x="5269185" y="3885581"/>
                <a:ext cx="60866" cy="60866"/>
              </a:xfrm>
              <a:custGeom>
                <a:avLst/>
                <a:gdLst>
                  <a:gd name="T0" fmla="*/ 0 w 37"/>
                  <a:gd name="T1" fmla="*/ 53975 h 34"/>
                  <a:gd name="T2" fmla="*/ 2918 w 37"/>
                  <a:gd name="T3" fmla="*/ 0 h 34"/>
                  <a:gd name="T4" fmla="*/ 53975 w 37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4"/>
                  <a:gd name="T11" fmla="*/ 37 w 37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4">
                    <a:moveTo>
                      <a:pt x="0" y="34"/>
                    </a:moveTo>
                    <a:lnTo>
                      <a:pt x="2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6" name="Freeform 116"/>
              <p:cNvSpPr>
                <a:spLocks/>
              </p:cNvSpPr>
              <p:nvPr/>
            </p:nvSpPr>
            <p:spPr bwMode="auto">
              <a:xfrm>
                <a:off x="6396992" y="3946446"/>
                <a:ext cx="418900" cy="195129"/>
              </a:xfrm>
              <a:custGeom>
                <a:avLst/>
                <a:gdLst>
                  <a:gd name="T0" fmla="*/ 0 w 253"/>
                  <a:gd name="T1" fmla="*/ 0 h 109"/>
                  <a:gd name="T2" fmla="*/ 2937 w 253"/>
                  <a:gd name="T3" fmla="*/ 173038 h 109"/>
                  <a:gd name="T4" fmla="*/ 317149 w 253"/>
                  <a:gd name="T5" fmla="*/ 173038 h 109"/>
                  <a:gd name="T6" fmla="*/ 317149 w 253"/>
                  <a:gd name="T7" fmla="*/ 57150 h 109"/>
                  <a:gd name="T8" fmla="*/ 371475 w 253"/>
                  <a:gd name="T9" fmla="*/ 57150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6" y="109"/>
                    </a:lnTo>
                    <a:lnTo>
                      <a:pt x="216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7" name="Freeform 117"/>
              <p:cNvSpPr>
                <a:spLocks/>
              </p:cNvSpPr>
              <p:nvPr/>
            </p:nvSpPr>
            <p:spPr bwMode="auto">
              <a:xfrm>
                <a:off x="5122391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8" name="Freeform 118"/>
              <p:cNvSpPr>
                <a:spLocks/>
              </p:cNvSpPr>
              <p:nvPr/>
            </p:nvSpPr>
            <p:spPr bwMode="auto">
              <a:xfrm>
                <a:off x="5122391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" name="Freeform 119"/>
              <p:cNvSpPr>
                <a:spLocks/>
              </p:cNvSpPr>
              <p:nvPr/>
            </p:nvSpPr>
            <p:spPr bwMode="auto">
              <a:xfrm>
                <a:off x="5686294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" name="Freeform 120"/>
              <p:cNvSpPr>
                <a:spLocks/>
              </p:cNvSpPr>
              <p:nvPr/>
            </p:nvSpPr>
            <p:spPr bwMode="auto">
              <a:xfrm>
                <a:off x="5686294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" name="Freeform 121"/>
              <p:cNvSpPr>
                <a:spLocks/>
              </p:cNvSpPr>
              <p:nvPr/>
            </p:nvSpPr>
            <p:spPr bwMode="auto">
              <a:xfrm>
                <a:off x="6251988" y="3692242"/>
                <a:ext cx="87719" cy="513779"/>
              </a:xfrm>
              <a:custGeom>
                <a:avLst/>
                <a:gdLst>
                  <a:gd name="T0" fmla="*/ 77788 w 53"/>
                  <a:gd name="T1" fmla="*/ 454025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77788 w 53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2" name="Freeform 122"/>
              <p:cNvSpPr>
                <a:spLocks/>
              </p:cNvSpPr>
              <p:nvPr/>
            </p:nvSpPr>
            <p:spPr bwMode="auto">
              <a:xfrm>
                <a:off x="6815892" y="3692242"/>
                <a:ext cx="87718" cy="513779"/>
              </a:xfrm>
              <a:custGeom>
                <a:avLst/>
                <a:gdLst>
                  <a:gd name="T0" fmla="*/ 77787 w 53"/>
                  <a:gd name="T1" fmla="*/ 454025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77787 w 53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3" name="Freeform 123"/>
              <p:cNvSpPr>
                <a:spLocks/>
              </p:cNvSpPr>
              <p:nvPr/>
            </p:nvSpPr>
            <p:spPr bwMode="auto">
              <a:xfrm>
                <a:off x="6815892" y="3692242"/>
                <a:ext cx="87718" cy="513779"/>
              </a:xfrm>
              <a:custGeom>
                <a:avLst/>
                <a:gdLst>
                  <a:gd name="T0" fmla="*/ 77787 w 53"/>
                  <a:gd name="T1" fmla="*/ 454025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4" name="Freeform 124"/>
              <p:cNvSpPr>
                <a:spLocks/>
              </p:cNvSpPr>
              <p:nvPr/>
            </p:nvSpPr>
            <p:spPr bwMode="auto">
              <a:xfrm>
                <a:off x="7587454" y="4399360"/>
                <a:ext cx="118151" cy="255994"/>
              </a:xfrm>
              <a:custGeom>
                <a:avLst/>
                <a:gdLst>
                  <a:gd name="T0" fmla="*/ 104775 w 71"/>
                  <a:gd name="T1" fmla="*/ 223837 h 143"/>
                  <a:gd name="T2" fmla="*/ 0 w 71"/>
                  <a:gd name="T3" fmla="*/ 227012 h 143"/>
                  <a:gd name="T4" fmla="*/ 0 w 71"/>
                  <a:gd name="T5" fmla="*/ 0 h 143"/>
                  <a:gd name="T6" fmla="*/ 104775 w 71"/>
                  <a:gd name="T7" fmla="*/ 0 h 143"/>
                  <a:gd name="T8" fmla="*/ 104775 w 71"/>
                  <a:gd name="T9" fmla="*/ 223837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43"/>
                  <a:gd name="T17" fmla="*/ 71 w 71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1" y="0"/>
                    </a:lnTo>
                    <a:lnTo>
                      <a:pt x="71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5" name="Freeform 125"/>
              <p:cNvSpPr>
                <a:spLocks/>
              </p:cNvSpPr>
              <p:nvPr/>
            </p:nvSpPr>
            <p:spPr bwMode="auto">
              <a:xfrm>
                <a:off x="7587454" y="4399360"/>
                <a:ext cx="118151" cy="255994"/>
              </a:xfrm>
              <a:custGeom>
                <a:avLst/>
                <a:gdLst>
                  <a:gd name="T0" fmla="*/ 104775 w 71"/>
                  <a:gd name="T1" fmla="*/ 223837 h 143"/>
                  <a:gd name="T2" fmla="*/ 0 w 71"/>
                  <a:gd name="T3" fmla="*/ 227012 h 143"/>
                  <a:gd name="T4" fmla="*/ 0 w 71"/>
                  <a:gd name="T5" fmla="*/ 0 h 143"/>
                  <a:gd name="T6" fmla="*/ 104775 w 71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3"/>
                  <a:gd name="T14" fmla="*/ 71 w 71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6" name="Line 126"/>
              <p:cNvSpPr>
                <a:spLocks noChangeShapeType="1"/>
              </p:cNvSpPr>
              <p:nvPr/>
            </p:nvSpPr>
            <p:spPr bwMode="auto">
              <a:xfrm flipV="1">
                <a:off x="7821967" y="4392199"/>
                <a:ext cx="3580" cy="2667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" name="Line 127"/>
              <p:cNvSpPr>
                <a:spLocks noChangeShapeType="1"/>
              </p:cNvSpPr>
              <p:nvPr/>
            </p:nvSpPr>
            <p:spPr bwMode="auto">
              <a:xfrm flipH="1">
                <a:off x="7702025" y="4395779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8" name="Line 128"/>
              <p:cNvSpPr>
                <a:spLocks noChangeShapeType="1"/>
              </p:cNvSpPr>
              <p:nvPr/>
            </p:nvSpPr>
            <p:spPr bwMode="auto">
              <a:xfrm flipH="1">
                <a:off x="7702025" y="4651773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9" name="Freeform 129"/>
              <p:cNvSpPr>
                <a:spLocks/>
              </p:cNvSpPr>
              <p:nvPr/>
            </p:nvSpPr>
            <p:spPr bwMode="auto">
              <a:xfrm>
                <a:off x="5446411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w 73"/>
                  <a:gd name="T9" fmla="*/ 223837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0" name="Freeform 130"/>
              <p:cNvSpPr>
                <a:spLocks/>
              </p:cNvSpPr>
              <p:nvPr/>
            </p:nvSpPr>
            <p:spPr bwMode="auto">
              <a:xfrm>
                <a:off x="5446411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1" name="Freeform 131"/>
              <p:cNvSpPr>
                <a:spLocks/>
              </p:cNvSpPr>
              <p:nvPr/>
            </p:nvSpPr>
            <p:spPr bwMode="auto">
              <a:xfrm>
                <a:off x="5330051" y="4395779"/>
                <a:ext cx="119941" cy="259574"/>
              </a:xfrm>
              <a:custGeom>
                <a:avLst/>
                <a:gdLst>
                  <a:gd name="T0" fmla="*/ 103448 w 73"/>
                  <a:gd name="T1" fmla="*/ 0 h 145"/>
                  <a:gd name="T2" fmla="*/ 0 w 73"/>
                  <a:gd name="T3" fmla="*/ 3175 h 145"/>
                  <a:gd name="T4" fmla="*/ 0 w 73"/>
                  <a:gd name="T5" fmla="*/ 230187 h 145"/>
                  <a:gd name="T6" fmla="*/ 106362 w 73"/>
                  <a:gd name="T7" fmla="*/ 230187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5"/>
                  <a:gd name="T14" fmla="*/ 73 w 73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3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2" name="Rectangle 132"/>
              <p:cNvSpPr>
                <a:spLocks noChangeArrowheads="1"/>
              </p:cNvSpPr>
              <p:nvPr/>
            </p:nvSpPr>
            <p:spPr bwMode="auto">
              <a:xfrm>
                <a:off x="5389126" y="4451274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33" name="Rectangle 133"/>
              <p:cNvSpPr>
                <a:spLocks noChangeArrowheads="1"/>
              </p:cNvSpPr>
              <p:nvPr/>
            </p:nvSpPr>
            <p:spPr bwMode="auto">
              <a:xfrm>
                <a:off x="5421349" y="4451274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34" name="Freeform 134"/>
              <p:cNvSpPr>
                <a:spLocks/>
              </p:cNvSpPr>
              <p:nvPr/>
            </p:nvSpPr>
            <p:spPr bwMode="auto">
              <a:xfrm>
                <a:off x="6010315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w 73"/>
                  <a:gd name="T9" fmla="*/ 223837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5" name="Freeform 135"/>
              <p:cNvSpPr>
                <a:spLocks/>
              </p:cNvSpPr>
              <p:nvPr/>
            </p:nvSpPr>
            <p:spPr bwMode="auto">
              <a:xfrm>
                <a:off x="6010315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6" name="Line 136"/>
              <p:cNvSpPr>
                <a:spLocks noChangeShapeType="1"/>
              </p:cNvSpPr>
              <p:nvPr/>
            </p:nvSpPr>
            <p:spPr bwMode="auto">
              <a:xfrm flipV="1">
                <a:off x="5893954" y="4392199"/>
                <a:ext cx="1791" cy="2667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7" name="Line 137"/>
              <p:cNvSpPr>
                <a:spLocks noChangeShapeType="1"/>
              </p:cNvSpPr>
              <p:nvPr/>
            </p:nvSpPr>
            <p:spPr bwMode="auto">
              <a:xfrm>
                <a:off x="5893954" y="4395779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8" name="Line 138"/>
              <p:cNvSpPr>
                <a:spLocks noChangeShapeType="1"/>
              </p:cNvSpPr>
              <p:nvPr/>
            </p:nvSpPr>
            <p:spPr bwMode="auto">
              <a:xfrm>
                <a:off x="5893954" y="4651773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9" name="Freeform 139"/>
              <p:cNvSpPr>
                <a:spLocks/>
              </p:cNvSpPr>
              <p:nvPr/>
            </p:nvSpPr>
            <p:spPr bwMode="auto">
              <a:xfrm>
                <a:off x="6484710" y="4268677"/>
                <a:ext cx="182597" cy="513779"/>
              </a:xfrm>
              <a:custGeom>
                <a:avLst/>
                <a:gdLst>
                  <a:gd name="T0" fmla="*/ 0 w 110"/>
                  <a:gd name="T1" fmla="*/ 0 h 287"/>
                  <a:gd name="T2" fmla="*/ 2944 w 110"/>
                  <a:gd name="T3" fmla="*/ 185738 h 287"/>
                  <a:gd name="T4" fmla="*/ 54466 w 110"/>
                  <a:gd name="T5" fmla="*/ 227013 h 287"/>
                  <a:gd name="T6" fmla="*/ 2944 w 110"/>
                  <a:gd name="T7" fmla="*/ 269875 h 287"/>
                  <a:gd name="T8" fmla="*/ 2944 w 110"/>
                  <a:gd name="T9" fmla="*/ 455613 h 287"/>
                  <a:gd name="T10" fmla="*/ 161925 w 110"/>
                  <a:gd name="T11" fmla="*/ 315913 h 287"/>
                  <a:gd name="T12" fmla="*/ 161925 w 110"/>
                  <a:gd name="T13" fmla="*/ 139700 h 287"/>
                  <a:gd name="T14" fmla="*/ 2944 w 110"/>
                  <a:gd name="T15" fmla="*/ 3175 h 287"/>
                  <a:gd name="T16" fmla="*/ 2944 w 110"/>
                  <a:gd name="T17" fmla="*/ 3175 h 287"/>
                  <a:gd name="T18" fmla="*/ 0 w 110"/>
                  <a:gd name="T19" fmla="*/ 0 h 2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0"/>
                  <a:gd name="T31" fmla="*/ 0 h 287"/>
                  <a:gd name="T32" fmla="*/ 110 w 110"/>
                  <a:gd name="T33" fmla="*/ 287 h 28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0" h="287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3"/>
                    </a:lnTo>
                    <a:lnTo>
                      <a:pt x="2" y="170"/>
                    </a:lnTo>
                    <a:lnTo>
                      <a:pt x="2" y="287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0" name="Freeform 140"/>
              <p:cNvSpPr>
                <a:spLocks/>
              </p:cNvSpPr>
              <p:nvPr/>
            </p:nvSpPr>
            <p:spPr bwMode="auto">
              <a:xfrm>
                <a:off x="6484710" y="4268677"/>
                <a:ext cx="182597" cy="513779"/>
              </a:xfrm>
              <a:custGeom>
                <a:avLst/>
                <a:gdLst>
                  <a:gd name="T0" fmla="*/ 0 w 110"/>
                  <a:gd name="T1" fmla="*/ 0 h 287"/>
                  <a:gd name="T2" fmla="*/ 2944 w 110"/>
                  <a:gd name="T3" fmla="*/ 185738 h 287"/>
                  <a:gd name="T4" fmla="*/ 54466 w 110"/>
                  <a:gd name="T5" fmla="*/ 227013 h 287"/>
                  <a:gd name="T6" fmla="*/ 2944 w 110"/>
                  <a:gd name="T7" fmla="*/ 269875 h 287"/>
                  <a:gd name="T8" fmla="*/ 2944 w 110"/>
                  <a:gd name="T9" fmla="*/ 455613 h 287"/>
                  <a:gd name="T10" fmla="*/ 161925 w 110"/>
                  <a:gd name="T11" fmla="*/ 315913 h 287"/>
                  <a:gd name="T12" fmla="*/ 161925 w 110"/>
                  <a:gd name="T13" fmla="*/ 139700 h 287"/>
                  <a:gd name="T14" fmla="*/ 2944 w 110"/>
                  <a:gd name="T15" fmla="*/ 3175 h 287"/>
                  <a:gd name="T16" fmla="*/ 2944 w 110"/>
                  <a:gd name="T17" fmla="*/ 3175 h 28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7"/>
                  <a:gd name="T29" fmla="*/ 110 w 110"/>
                  <a:gd name="T30" fmla="*/ 287 h 28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7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3"/>
                    </a:lnTo>
                    <a:lnTo>
                      <a:pt x="2" y="170"/>
                    </a:lnTo>
                    <a:lnTo>
                      <a:pt x="2" y="287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2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1" name="Rectangle 141"/>
              <p:cNvSpPr>
                <a:spLocks noChangeArrowheads="1"/>
              </p:cNvSpPr>
              <p:nvPr/>
            </p:nvSpPr>
            <p:spPr bwMode="auto">
              <a:xfrm>
                <a:off x="7062935" y="4451274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2" name="Rectangle 142"/>
              <p:cNvSpPr>
                <a:spLocks noChangeArrowheads="1"/>
              </p:cNvSpPr>
              <p:nvPr/>
            </p:nvSpPr>
            <p:spPr bwMode="auto">
              <a:xfrm>
                <a:off x="7138122" y="4451274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3" name="Rectangle 143"/>
              <p:cNvSpPr>
                <a:spLocks noChangeArrowheads="1"/>
              </p:cNvSpPr>
              <p:nvPr/>
            </p:nvSpPr>
            <p:spPr bwMode="auto">
              <a:xfrm>
                <a:off x="7617887" y="4451274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44" name="Rectangle 144"/>
              <p:cNvSpPr>
                <a:spLocks noChangeArrowheads="1"/>
              </p:cNvSpPr>
              <p:nvPr/>
            </p:nvSpPr>
            <p:spPr bwMode="auto">
              <a:xfrm>
                <a:off x="7693075" y="4451274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5" name="Rectangle 145"/>
              <p:cNvSpPr>
                <a:spLocks noChangeArrowheads="1"/>
              </p:cNvSpPr>
              <p:nvPr/>
            </p:nvSpPr>
            <p:spPr bwMode="auto">
              <a:xfrm>
                <a:off x="7752150" y="4451274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6" name="Line 146"/>
              <p:cNvSpPr>
                <a:spLocks noChangeShapeType="1"/>
              </p:cNvSpPr>
              <p:nvPr/>
            </p:nvSpPr>
            <p:spPr bwMode="auto">
              <a:xfrm>
                <a:off x="5568143" y="4524672"/>
                <a:ext cx="32581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7" name="Line 147"/>
              <p:cNvSpPr>
                <a:spLocks noChangeShapeType="1"/>
              </p:cNvSpPr>
              <p:nvPr/>
            </p:nvSpPr>
            <p:spPr bwMode="auto">
              <a:xfrm>
                <a:off x="6667307" y="4524672"/>
                <a:ext cx="356244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8" name="Line 148"/>
              <p:cNvSpPr>
                <a:spLocks noChangeShapeType="1"/>
              </p:cNvSpPr>
              <p:nvPr/>
            </p:nvSpPr>
            <p:spPr bwMode="auto">
              <a:xfrm>
                <a:off x="7258063" y="4524672"/>
                <a:ext cx="32939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9" name="Freeform 149"/>
              <p:cNvSpPr>
                <a:spLocks/>
              </p:cNvSpPr>
              <p:nvPr/>
            </p:nvSpPr>
            <p:spPr bwMode="auto">
              <a:xfrm>
                <a:off x="5833088" y="4463806"/>
                <a:ext cx="60866" cy="60866"/>
              </a:xfrm>
              <a:custGeom>
                <a:avLst/>
                <a:gdLst>
                  <a:gd name="T0" fmla="*/ 0 w 36"/>
                  <a:gd name="T1" fmla="*/ 53975 h 34"/>
                  <a:gd name="T2" fmla="*/ 1499 w 36"/>
                  <a:gd name="T3" fmla="*/ 0 h 34"/>
                  <a:gd name="T4" fmla="*/ 53975 w 36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4"/>
                  <a:gd name="T11" fmla="*/ 36 w 36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4">
                    <a:moveTo>
                      <a:pt x="0" y="34"/>
                    </a:moveTo>
                    <a:lnTo>
                      <a:pt x="1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0" name="Freeform 150"/>
              <p:cNvSpPr>
                <a:spLocks/>
              </p:cNvSpPr>
              <p:nvPr/>
            </p:nvSpPr>
            <p:spPr bwMode="auto">
              <a:xfrm>
                <a:off x="6960895" y="4524672"/>
                <a:ext cx="418900" cy="196919"/>
              </a:xfrm>
              <a:custGeom>
                <a:avLst/>
                <a:gdLst>
                  <a:gd name="T0" fmla="*/ 0 w 253"/>
                  <a:gd name="T1" fmla="*/ 0 h 110"/>
                  <a:gd name="T2" fmla="*/ 2937 w 253"/>
                  <a:gd name="T3" fmla="*/ 174625 h 110"/>
                  <a:gd name="T4" fmla="*/ 318617 w 253"/>
                  <a:gd name="T5" fmla="*/ 174625 h 110"/>
                  <a:gd name="T6" fmla="*/ 318617 w 253"/>
                  <a:gd name="T7" fmla="*/ 58738 h 110"/>
                  <a:gd name="T8" fmla="*/ 371475 w 253"/>
                  <a:gd name="T9" fmla="*/ 58738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10"/>
                  <a:gd name="T17" fmla="*/ 253 w 253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10">
                    <a:moveTo>
                      <a:pt x="0" y="0"/>
                    </a:moveTo>
                    <a:lnTo>
                      <a:pt x="2" y="110"/>
                    </a:lnTo>
                    <a:lnTo>
                      <a:pt x="217" y="110"/>
                    </a:lnTo>
                    <a:lnTo>
                      <a:pt x="217" y="37"/>
                    </a:lnTo>
                    <a:lnTo>
                      <a:pt x="253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1" name="Freeform 151"/>
              <p:cNvSpPr>
                <a:spLocks/>
              </p:cNvSpPr>
              <p:nvPr/>
            </p:nvSpPr>
            <p:spPr bwMode="auto">
              <a:xfrm>
                <a:off x="5686294" y="4268677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2" name="Freeform 152"/>
              <p:cNvSpPr>
                <a:spLocks/>
              </p:cNvSpPr>
              <p:nvPr/>
            </p:nvSpPr>
            <p:spPr bwMode="auto">
              <a:xfrm>
                <a:off x="5686294" y="4268677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3" name="Freeform 153"/>
              <p:cNvSpPr>
                <a:spLocks/>
              </p:cNvSpPr>
              <p:nvPr/>
            </p:nvSpPr>
            <p:spPr bwMode="auto">
              <a:xfrm>
                <a:off x="6251988" y="4268677"/>
                <a:ext cx="87719" cy="513779"/>
              </a:xfrm>
              <a:custGeom>
                <a:avLst/>
                <a:gdLst>
                  <a:gd name="T0" fmla="*/ 77788 w 53"/>
                  <a:gd name="T1" fmla="*/ 455613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4" name="Freeform 154"/>
              <p:cNvSpPr>
                <a:spLocks/>
              </p:cNvSpPr>
              <p:nvPr/>
            </p:nvSpPr>
            <p:spPr bwMode="auto">
              <a:xfrm>
                <a:off x="6251988" y="4268677"/>
                <a:ext cx="87719" cy="513779"/>
              </a:xfrm>
              <a:custGeom>
                <a:avLst/>
                <a:gdLst>
                  <a:gd name="T0" fmla="*/ 77788 w 53"/>
                  <a:gd name="T1" fmla="*/ 455613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5" name="Freeform 155"/>
              <p:cNvSpPr>
                <a:spLocks/>
              </p:cNvSpPr>
              <p:nvPr/>
            </p:nvSpPr>
            <p:spPr bwMode="auto">
              <a:xfrm>
                <a:off x="6815892" y="4268677"/>
                <a:ext cx="87718" cy="513779"/>
              </a:xfrm>
              <a:custGeom>
                <a:avLst/>
                <a:gdLst>
                  <a:gd name="T0" fmla="*/ 77787 w 53"/>
                  <a:gd name="T1" fmla="*/ 455613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6" name="Freeform 156"/>
              <p:cNvSpPr>
                <a:spLocks/>
              </p:cNvSpPr>
              <p:nvPr/>
            </p:nvSpPr>
            <p:spPr bwMode="auto">
              <a:xfrm>
                <a:off x="6815892" y="4268677"/>
                <a:ext cx="87718" cy="513779"/>
              </a:xfrm>
              <a:custGeom>
                <a:avLst/>
                <a:gdLst>
                  <a:gd name="T0" fmla="*/ 77787 w 53"/>
                  <a:gd name="T1" fmla="*/ 455613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7" name="Freeform 157"/>
              <p:cNvSpPr>
                <a:spLocks/>
              </p:cNvSpPr>
              <p:nvPr/>
            </p:nvSpPr>
            <p:spPr bwMode="auto">
              <a:xfrm>
                <a:off x="7379794" y="4268677"/>
                <a:ext cx="89508" cy="513779"/>
              </a:xfrm>
              <a:custGeom>
                <a:avLst/>
                <a:gdLst>
                  <a:gd name="T0" fmla="*/ 7937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8" name="Freeform 158"/>
              <p:cNvSpPr>
                <a:spLocks/>
              </p:cNvSpPr>
              <p:nvPr/>
            </p:nvSpPr>
            <p:spPr bwMode="auto">
              <a:xfrm>
                <a:off x="7379794" y="4268677"/>
                <a:ext cx="89508" cy="513779"/>
              </a:xfrm>
              <a:custGeom>
                <a:avLst/>
                <a:gdLst>
                  <a:gd name="T0" fmla="*/ 7937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9" name="Freeform 159"/>
              <p:cNvSpPr>
                <a:spLocks/>
              </p:cNvSpPr>
              <p:nvPr/>
            </p:nvSpPr>
            <p:spPr bwMode="auto">
              <a:xfrm>
                <a:off x="8153147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104775 w 71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44"/>
                  <a:gd name="T17" fmla="*/ 71 w 71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  <a:lnTo>
                      <a:pt x="71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0" name="Freeform 160"/>
              <p:cNvSpPr>
                <a:spLocks/>
              </p:cNvSpPr>
              <p:nvPr/>
            </p:nvSpPr>
            <p:spPr bwMode="auto">
              <a:xfrm>
                <a:off x="8153147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4"/>
                  <a:gd name="T14" fmla="*/ 71 w 71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1" name="Line 161"/>
              <p:cNvSpPr>
                <a:spLocks noChangeShapeType="1"/>
              </p:cNvSpPr>
              <p:nvPr/>
            </p:nvSpPr>
            <p:spPr bwMode="auto">
              <a:xfrm flipV="1">
                <a:off x="8385869" y="4970423"/>
                <a:ext cx="3580" cy="2685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2" name="Line 162"/>
              <p:cNvSpPr>
                <a:spLocks noChangeShapeType="1"/>
              </p:cNvSpPr>
              <p:nvPr/>
            </p:nvSpPr>
            <p:spPr bwMode="auto">
              <a:xfrm flipH="1">
                <a:off x="8267718" y="4974003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3" name="Line 163"/>
              <p:cNvSpPr>
                <a:spLocks noChangeShapeType="1"/>
              </p:cNvSpPr>
              <p:nvPr/>
            </p:nvSpPr>
            <p:spPr bwMode="auto">
              <a:xfrm flipH="1">
                <a:off x="8267718" y="5231788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" name="Freeform 164"/>
              <p:cNvSpPr>
                <a:spLocks/>
              </p:cNvSpPr>
              <p:nvPr/>
            </p:nvSpPr>
            <p:spPr bwMode="auto">
              <a:xfrm>
                <a:off x="6010315" y="4977584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" name="Freeform 165"/>
              <p:cNvSpPr>
                <a:spLocks/>
              </p:cNvSpPr>
              <p:nvPr/>
            </p:nvSpPr>
            <p:spPr bwMode="auto">
              <a:xfrm>
                <a:off x="6010315" y="4977584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6" name="Freeform 166"/>
              <p:cNvSpPr>
                <a:spLocks/>
              </p:cNvSpPr>
              <p:nvPr/>
            </p:nvSpPr>
            <p:spPr bwMode="auto">
              <a:xfrm>
                <a:off x="5893954" y="4974003"/>
                <a:ext cx="119942" cy="261365"/>
              </a:xfrm>
              <a:custGeom>
                <a:avLst/>
                <a:gdLst>
                  <a:gd name="T0" fmla="*/ 103449 w 73"/>
                  <a:gd name="T1" fmla="*/ 0 h 146"/>
                  <a:gd name="T2" fmla="*/ 0 w 73"/>
                  <a:gd name="T3" fmla="*/ 3175 h 146"/>
                  <a:gd name="T4" fmla="*/ 0 w 73"/>
                  <a:gd name="T5" fmla="*/ 231775 h 146"/>
                  <a:gd name="T6" fmla="*/ 106363 w 73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6"/>
                  <a:gd name="T14" fmla="*/ 73 w 73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6">
                    <a:moveTo>
                      <a:pt x="71" y="0"/>
                    </a:moveTo>
                    <a:lnTo>
                      <a:pt x="0" y="2"/>
                    </a:lnTo>
                    <a:lnTo>
                      <a:pt x="0" y="146"/>
                    </a:lnTo>
                    <a:lnTo>
                      <a:pt x="73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7" name="Rectangle 167"/>
              <p:cNvSpPr>
                <a:spLocks noChangeArrowheads="1"/>
              </p:cNvSpPr>
              <p:nvPr/>
            </p:nvSpPr>
            <p:spPr bwMode="auto">
              <a:xfrm>
                <a:off x="5953030" y="5025919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68" name="Rectangle 168"/>
              <p:cNvSpPr>
                <a:spLocks noChangeArrowheads="1"/>
              </p:cNvSpPr>
              <p:nvPr/>
            </p:nvSpPr>
            <p:spPr bwMode="auto">
              <a:xfrm>
                <a:off x="5985253" y="502591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69" name="Freeform 169"/>
              <p:cNvSpPr>
                <a:spLocks/>
              </p:cNvSpPr>
              <p:nvPr/>
            </p:nvSpPr>
            <p:spPr bwMode="auto">
              <a:xfrm>
                <a:off x="7050403" y="4846902"/>
                <a:ext cx="180808" cy="511988"/>
              </a:xfrm>
              <a:custGeom>
                <a:avLst/>
                <a:gdLst>
                  <a:gd name="T0" fmla="*/ 0 w 109"/>
                  <a:gd name="T1" fmla="*/ 0 h 286"/>
                  <a:gd name="T2" fmla="*/ 2942 w 109"/>
                  <a:gd name="T3" fmla="*/ 185737 h 286"/>
                  <a:gd name="T4" fmla="*/ 52956 w 109"/>
                  <a:gd name="T5" fmla="*/ 228600 h 286"/>
                  <a:gd name="T6" fmla="*/ 2942 w 109"/>
                  <a:gd name="T7" fmla="*/ 271462 h 286"/>
                  <a:gd name="T8" fmla="*/ 2942 w 109"/>
                  <a:gd name="T9" fmla="*/ 454025 h 286"/>
                  <a:gd name="T10" fmla="*/ 160338 w 109"/>
                  <a:gd name="T11" fmla="*/ 315912 h 286"/>
                  <a:gd name="T12" fmla="*/ 160338 w 109"/>
                  <a:gd name="T13" fmla="*/ 139700 h 286"/>
                  <a:gd name="T14" fmla="*/ 2942 w 109"/>
                  <a:gd name="T15" fmla="*/ 0 h 286"/>
                  <a:gd name="T16" fmla="*/ 2942 w 109"/>
                  <a:gd name="T17" fmla="*/ 0 h 286"/>
                  <a:gd name="T18" fmla="*/ 0 w 109"/>
                  <a:gd name="T19" fmla="*/ 0 h 2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6"/>
                  <a:gd name="T32" fmla="*/ 109 w 109"/>
                  <a:gd name="T33" fmla="*/ 286 h 2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6">
                    <a:moveTo>
                      <a:pt x="0" y="0"/>
                    </a:moveTo>
                    <a:lnTo>
                      <a:pt x="2" y="117"/>
                    </a:lnTo>
                    <a:lnTo>
                      <a:pt x="36" y="144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0" name="Freeform 170"/>
              <p:cNvSpPr>
                <a:spLocks/>
              </p:cNvSpPr>
              <p:nvPr/>
            </p:nvSpPr>
            <p:spPr bwMode="auto">
              <a:xfrm>
                <a:off x="7050403" y="4846902"/>
                <a:ext cx="180808" cy="511988"/>
              </a:xfrm>
              <a:custGeom>
                <a:avLst/>
                <a:gdLst>
                  <a:gd name="T0" fmla="*/ 0 w 109"/>
                  <a:gd name="T1" fmla="*/ 0 h 286"/>
                  <a:gd name="T2" fmla="*/ 2942 w 109"/>
                  <a:gd name="T3" fmla="*/ 185737 h 286"/>
                  <a:gd name="T4" fmla="*/ 52956 w 109"/>
                  <a:gd name="T5" fmla="*/ 228600 h 286"/>
                  <a:gd name="T6" fmla="*/ 2942 w 109"/>
                  <a:gd name="T7" fmla="*/ 271462 h 286"/>
                  <a:gd name="T8" fmla="*/ 2942 w 109"/>
                  <a:gd name="T9" fmla="*/ 454025 h 286"/>
                  <a:gd name="T10" fmla="*/ 160338 w 109"/>
                  <a:gd name="T11" fmla="*/ 315912 h 286"/>
                  <a:gd name="T12" fmla="*/ 160338 w 109"/>
                  <a:gd name="T13" fmla="*/ 139700 h 286"/>
                  <a:gd name="T14" fmla="*/ 2942 w 109"/>
                  <a:gd name="T15" fmla="*/ 0 h 286"/>
                  <a:gd name="T16" fmla="*/ 2942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2" y="117"/>
                    </a:lnTo>
                    <a:lnTo>
                      <a:pt x="36" y="144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1" name="Rectangle 171"/>
              <p:cNvSpPr>
                <a:spLocks noChangeArrowheads="1"/>
              </p:cNvSpPr>
              <p:nvPr/>
            </p:nvSpPr>
            <p:spPr bwMode="auto">
              <a:xfrm>
                <a:off x="7625048" y="5025919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2" name="Rectangle 172"/>
              <p:cNvSpPr>
                <a:spLocks noChangeArrowheads="1"/>
              </p:cNvSpPr>
              <p:nvPr/>
            </p:nvSpPr>
            <p:spPr bwMode="auto">
              <a:xfrm>
                <a:off x="7702025" y="502591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3" name="Rectangle 173"/>
              <p:cNvSpPr>
                <a:spLocks noChangeArrowheads="1"/>
              </p:cNvSpPr>
              <p:nvPr/>
            </p:nvSpPr>
            <p:spPr bwMode="auto">
              <a:xfrm>
                <a:off x="8181790" y="502591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74" name="Rectangle 174"/>
              <p:cNvSpPr>
                <a:spLocks noChangeArrowheads="1"/>
              </p:cNvSpPr>
              <p:nvPr/>
            </p:nvSpPr>
            <p:spPr bwMode="auto">
              <a:xfrm>
                <a:off x="8256977" y="502591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5" name="Rectangle 175"/>
              <p:cNvSpPr>
                <a:spLocks noChangeArrowheads="1"/>
              </p:cNvSpPr>
              <p:nvPr/>
            </p:nvSpPr>
            <p:spPr bwMode="auto">
              <a:xfrm>
                <a:off x="8316053" y="502591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6" name="Line 176"/>
              <p:cNvSpPr>
                <a:spLocks noChangeShapeType="1"/>
              </p:cNvSpPr>
              <p:nvPr/>
            </p:nvSpPr>
            <p:spPr bwMode="auto">
              <a:xfrm>
                <a:off x="6132047" y="5104686"/>
                <a:ext cx="315070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7" name="Line 177"/>
              <p:cNvSpPr>
                <a:spLocks noChangeShapeType="1"/>
              </p:cNvSpPr>
              <p:nvPr/>
            </p:nvSpPr>
            <p:spPr bwMode="auto">
              <a:xfrm>
                <a:off x="7231211" y="5104686"/>
                <a:ext cx="356243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8" name="Line 178"/>
              <p:cNvSpPr>
                <a:spLocks noChangeShapeType="1"/>
              </p:cNvSpPr>
              <p:nvPr/>
            </p:nvSpPr>
            <p:spPr bwMode="auto">
              <a:xfrm>
                <a:off x="7821967" y="5104686"/>
                <a:ext cx="33118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9" name="Line 179"/>
              <p:cNvSpPr>
                <a:spLocks noChangeShapeType="1"/>
              </p:cNvSpPr>
              <p:nvPr/>
            </p:nvSpPr>
            <p:spPr bwMode="auto">
              <a:xfrm>
                <a:off x="6688789" y="5165552"/>
                <a:ext cx="365195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0" name="Freeform 180"/>
              <p:cNvSpPr>
                <a:spLocks/>
              </p:cNvSpPr>
              <p:nvPr/>
            </p:nvSpPr>
            <p:spPr bwMode="auto">
              <a:xfrm>
                <a:off x="6396992" y="5040240"/>
                <a:ext cx="50125" cy="64446"/>
              </a:xfrm>
              <a:custGeom>
                <a:avLst/>
                <a:gdLst>
                  <a:gd name="T0" fmla="*/ 0 w 30"/>
                  <a:gd name="T1" fmla="*/ 57150 h 36"/>
                  <a:gd name="T2" fmla="*/ 2963 w 30"/>
                  <a:gd name="T3" fmla="*/ 0 h 36"/>
                  <a:gd name="T4" fmla="*/ 44450 w 30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0"/>
                  <a:gd name="T10" fmla="*/ 0 h 36"/>
                  <a:gd name="T11" fmla="*/ 30 w 30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" h="36">
                    <a:moveTo>
                      <a:pt x="0" y="36"/>
                    </a:moveTo>
                    <a:lnTo>
                      <a:pt x="2" y="0"/>
                    </a:lnTo>
                    <a:lnTo>
                      <a:pt x="3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1" name="Freeform 181"/>
              <p:cNvSpPr>
                <a:spLocks/>
              </p:cNvSpPr>
              <p:nvPr/>
            </p:nvSpPr>
            <p:spPr bwMode="auto">
              <a:xfrm>
                <a:off x="7528379" y="5104686"/>
                <a:ext cx="415319" cy="191548"/>
              </a:xfrm>
              <a:custGeom>
                <a:avLst/>
                <a:gdLst>
                  <a:gd name="T0" fmla="*/ 0 w 251"/>
                  <a:gd name="T1" fmla="*/ 0 h 107"/>
                  <a:gd name="T2" fmla="*/ 0 w 251"/>
                  <a:gd name="T3" fmla="*/ 169862 h 107"/>
                  <a:gd name="T4" fmla="*/ 318411 w 251"/>
                  <a:gd name="T5" fmla="*/ 169862 h 107"/>
                  <a:gd name="T6" fmla="*/ 318411 w 251"/>
                  <a:gd name="T7" fmla="*/ 57150 h 107"/>
                  <a:gd name="T8" fmla="*/ 368300 w 251"/>
                  <a:gd name="T9" fmla="*/ 5715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07"/>
                  <a:gd name="T17" fmla="*/ 251 w 251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7" y="107"/>
                    </a:lnTo>
                    <a:lnTo>
                      <a:pt x="217" y="36"/>
                    </a:lnTo>
                    <a:lnTo>
                      <a:pt x="251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2" name="Freeform 182"/>
              <p:cNvSpPr>
                <a:spLocks/>
              </p:cNvSpPr>
              <p:nvPr/>
            </p:nvSpPr>
            <p:spPr bwMode="auto">
              <a:xfrm>
                <a:off x="6251988" y="4846902"/>
                <a:ext cx="87719" cy="513778"/>
              </a:xfrm>
              <a:custGeom>
                <a:avLst/>
                <a:gdLst>
                  <a:gd name="T0" fmla="*/ 77788 w 53"/>
                  <a:gd name="T1" fmla="*/ 455612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8 w 53"/>
                  <a:gd name="T9" fmla="*/ 455612 h 287"/>
                  <a:gd name="T10" fmla="*/ 77788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3" name="Freeform 183"/>
              <p:cNvSpPr>
                <a:spLocks/>
              </p:cNvSpPr>
              <p:nvPr/>
            </p:nvSpPr>
            <p:spPr bwMode="auto">
              <a:xfrm>
                <a:off x="6251988" y="4846902"/>
                <a:ext cx="87719" cy="513778"/>
              </a:xfrm>
              <a:custGeom>
                <a:avLst/>
                <a:gdLst>
                  <a:gd name="T0" fmla="*/ 77788 w 53"/>
                  <a:gd name="T1" fmla="*/ 455612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8 w 53"/>
                  <a:gd name="T9" fmla="*/ 455612 h 287"/>
                  <a:gd name="T10" fmla="*/ 77788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4" name="Freeform 184"/>
              <p:cNvSpPr>
                <a:spLocks/>
              </p:cNvSpPr>
              <p:nvPr/>
            </p:nvSpPr>
            <p:spPr bwMode="auto">
              <a:xfrm>
                <a:off x="6815892" y="4846902"/>
                <a:ext cx="87718" cy="513778"/>
              </a:xfrm>
              <a:custGeom>
                <a:avLst/>
                <a:gdLst>
                  <a:gd name="T0" fmla="*/ 77787 w 53"/>
                  <a:gd name="T1" fmla="*/ 455612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7 w 53"/>
                  <a:gd name="T9" fmla="*/ 455612 h 287"/>
                  <a:gd name="T10" fmla="*/ 77787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" name="Freeform 185"/>
              <p:cNvSpPr>
                <a:spLocks/>
              </p:cNvSpPr>
              <p:nvPr/>
            </p:nvSpPr>
            <p:spPr bwMode="auto">
              <a:xfrm>
                <a:off x="6815892" y="4846902"/>
                <a:ext cx="87718" cy="513778"/>
              </a:xfrm>
              <a:custGeom>
                <a:avLst/>
                <a:gdLst>
                  <a:gd name="T0" fmla="*/ 77787 w 53"/>
                  <a:gd name="T1" fmla="*/ 455612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7 w 53"/>
                  <a:gd name="T9" fmla="*/ 455612 h 287"/>
                  <a:gd name="T10" fmla="*/ 77787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6" name="Freeform 186"/>
              <p:cNvSpPr>
                <a:spLocks/>
              </p:cNvSpPr>
              <p:nvPr/>
            </p:nvSpPr>
            <p:spPr bwMode="auto">
              <a:xfrm>
                <a:off x="7379794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7" name="Freeform 187"/>
              <p:cNvSpPr>
                <a:spLocks/>
              </p:cNvSpPr>
              <p:nvPr/>
            </p:nvSpPr>
            <p:spPr bwMode="auto">
              <a:xfrm>
                <a:off x="7379794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8" name="Freeform 188"/>
              <p:cNvSpPr>
                <a:spLocks/>
              </p:cNvSpPr>
              <p:nvPr/>
            </p:nvSpPr>
            <p:spPr bwMode="auto">
              <a:xfrm>
                <a:off x="7943698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9" name="Freeform 189"/>
              <p:cNvSpPr>
                <a:spLocks/>
              </p:cNvSpPr>
              <p:nvPr/>
            </p:nvSpPr>
            <p:spPr bwMode="auto">
              <a:xfrm>
                <a:off x="7943698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0" name="Freeform 190"/>
              <p:cNvSpPr>
                <a:spLocks/>
              </p:cNvSpPr>
              <p:nvPr/>
            </p:nvSpPr>
            <p:spPr bwMode="auto">
              <a:xfrm>
                <a:off x="5446411" y="2664685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1" name="Freeform 191"/>
              <p:cNvSpPr>
                <a:spLocks/>
              </p:cNvSpPr>
              <p:nvPr/>
            </p:nvSpPr>
            <p:spPr bwMode="auto">
              <a:xfrm>
                <a:off x="5446411" y="2664685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2" name="Freeform 192"/>
              <p:cNvSpPr>
                <a:spLocks/>
              </p:cNvSpPr>
              <p:nvPr/>
            </p:nvSpPr>
            <p:spPr bwMode="auto">
              <a:xfrm>
                <a:off x="5330051" y="2661105"/>
                <a:ext cx="119941" cy="261365"/>
              </a:xfrm>
              <a:custGeom>
                <a:avLst/>
                <a:gdLst>
                  <a:gd name="T0" fmla="*/ 103448 w 73"/>
                  <a:gd name="T1" fmla="*/ 0 h 146"/>
                  <a:gd name="T2" fmla="*/ 0 w 73"/>
                  <a:gd name="T3" fmla="*/ 3175 h 146"/>
                  <a:gd name="T4" fmla="*/ 0 w 73"/>
                  <a:gd name="T5" fmla="*/ 231775 h 146"/>
                  <a:gd name="T6" fmla="*/ 106362 w 73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6"/>
                  <a:gd name="T14" fmla="*/ 73 w 73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6">
                    <a:moveTo>
                      <a:pt x="71" y="0"/>
                    </a:moveTo>
                    <a:lnTo>
                      <a:pt x="0" y="2"/>
                    </a:lnTo>
                    <a:lnTo>
                      <a:pt x="0" y="146"/>
                    </a:lnTo>
                    <a:lnTo>
                      <a:pt x="73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3" name="Rectangle 193"/>
              <p:cNvSpPr>
                <a:spLocks noChangeArrowheads="1"/>
              </p:cNvSpPr>
              <p:nvPr/>
            </p:nvSpPr>
            <p:spPr bwMode="auto">
              <a:xfrm>
                <a:off x="5371224" y="2713020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4" name="Rectangle 194"/>
              <p:cNvSpPr>
                <a:spLocks noChangeArrowheads="1"/>
              </p:cNvSpPr>
              <p:nvPr/>
            </p:nvSpPr>
            <p:spPr bwMode="auto">
              <a:xfrm>
                <a:off x="5446411" y="2713020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5" name="Line 195"/>
              <p:cNvSpPr>
                <a:spLocks noChangeShapeType="1"/>
              </p:cNvSpPr>
              <p:nvPr/>
            </p:nvSpPr>
            <p:spPr bwMode="auto">
              <a:xfrm>
                <a:off x="5568143" y="2791788"/>
                <a:ext cx="11815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" name="Line 196"/>
              <p:cNvSpPr>
                <a:spLocks noChangeShapeType="1"/>
              </p:cNvSpPr>
              <p:nvPr/>
            </p:nvSpPr>
            <p:spPr bwMode="auto">
              <a:xfrm>
                <a:off x="5779383" y="2791788"/>
                <a:ext cx="114571" cy="1790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7" name="Freeform 197"/>
              <p:cNvSpPr>
                <a:spLocks/>
              </p:cNvSpPr>
              <p:nvPr/>
            </p:nvSpPr>
            <p:spPr bwMode="auto">
              <a:xfrm>
                <a:off x="5893954" y="2664685"/>
                <a:ext cx="119942" cy="257784"/>
              </a:xfrm>
              <a:custGeom>
                <a:avLst/>
                <a:gdLst>
                  <a:gd name="T0" fmla="*/ 103449 w 73"/>
                  <a:gd name="T1" fmla="*/ 225425 h 144"/>
                  <a:gd name="T2" fmla="*/ 0 w 73"/>
                  <a:gd name="T3" fmla="*/ 228600 h 144"/>
                  <a:gd name="T4" fmla="*/ 0 w 73"/>
                  <a:gd name="T5" fmla="*/ 0 h 144"/>
                  <a:gd name="T6" fmla="*/ 106363 w 73"/>
                  <a:gd name="T7" fmla="*/ 0 h 144"/>
                  <a:gd name="T8" fmla="*/ 103449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2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8" name="Freeform 198"/>
              <p:cNvSpPr>
                <a:spLocks/>
              </p:cNvSpPr>
              <p:nvPr/>
            </p:nvSpPr>
            <p:spPr bwMode="auto">
              <a:xfrm>
                <a:off x="5893954" y="2664685"/>
                <a:ext cx="119942" cy="257784"/>
              </a:xfrm>
              <a:custGeom>
                <a:avLst/>
                <a:gdLst>
                  <a:gd name="T0" fmla="*/ 103449 w 73"/>
                  <a:gd name="T1" fmla="*/ 225425 h 144"/>
                  <a:gd name="T2" fmla="*/ 0 w 73"/>
                  <a:gd name="T3" fmla="*/ 228600 h 144"/>
                  <a:gd name="T4" fmla="*/ 0 w 73"/>
                  <a:gd name="T5" fmla="*/ 0 h 144"/>
                  <a:gd name="T6" fmla="*/ 10636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9" name="Line 199"/>
              <p:cNvSpPr>
                <a:spLocks noChangeShapeType="1"/>
              </p:cNvSpPr>
              <p:nvPr/>
            </p:nvSpPr>
            <p:spPr bwMode="auto">
              <a:xfrm flipV="1">
                <a:off x="6132047" y="2657524"/>
                <a:ext cx="1790" cy="2685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0" name="Line 200"/>
              <p:cNvSpPr>
                <a:spLocks noChangeShapeType="1"/>
              </p:cNvSpPr>
              <p:nvPr/>
            </p:nvSpPr>
            <p:spPr bwMode="auto">
              <a:xfrm flipH="1">
                <a:off x="6013896" y="2661105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1" name="Line 201"/>
              <p:cNvSpPr>
                <a:spLocks noChangeShapeType="1"/>
              </p:cNvSpPr>
              <p:nvPr/>
            </p:nvSpPr>
            <p:spPr bwMode="auto">
              <a:xfrm flipH="1">
                <a:off x="6013896" y="2918889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2" name="Rectangle 202"/>
              <p:cNvSpPr>
                <a:spLocks noChangeArrowheads="1"/>
              </p:cNvSpPr>
              <p:nvPr/>
            </p:nvSpPr>
            <p:spPr bwMode="auto">
              <a:xfrm>
                <a:off x="5924387" y="2713020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03" name="Rectangle 203"/>
              <p:cNvSpPr>
                <a:spLocks noChangeArrowheads="1"/>
              </p:cNvSpPr>
              <p:nvPr/>
            </p:nvSpPr>
            <p:spPr bwMode="auto">
              <a:xfrm>
                <a:off x="6001364" y="2713020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4" name="Rectangle 204"/>
              <p:cNvSpPr>
                <a:spLocks noChangeArrowheads="1"/>
              </p:cNvSpPr>
              <p:nvPr/>
            </p:nvSpPr>
            <p:spPr bwMode="auto">
              <a:xfrm>
                <a:off x="6058649" y="2713020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5" name="Rectangle 205"/>
              <p:cNvSpPr>
                <a:spLocks noChangeArrowheads="1"/>
              </p:cNvSpPr>
              <p:nvPr/>
            </p:nvSpPr>
            <p:spPr bwMode="auto">
              <a:xfrm>
                <a:off x="4796581" y="3293035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06" name="Rectangle 206"/>
              <p:cNvSpPr>
                <a:spLocks noChangeArrowheads="1"/>
              </p:cNvSpPr>
              <p:nvPr/>
            </p:nvSpPr>
            <p:spPr bwMode="auto">
              <a:xfrm>
                <a:off x="4873557" y="3293035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7" name="Rectangle 207"/>
              <p:cNvSpPr>
                <a:spLocks noChangeArrowheads="1"/>
              </p:cNvSpPr>
              <p:nvPr/>
            </p:nvSpPr>
            <p:spPr bwMode="auto">
              <a:xfrm>
                <a:off x="4929053" y="3293035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8" name="Rectangle 208"/>
              <p:cNvSpPr>
                <a:spLocks noChangeArrowheads="1"/>
              </p:cNvSpPr>
              <p:nvPr/>
            </p:nvSpPr>
            <p:spPr bwMode="auto">
              <a:xfrm>
                <a:off x="5924387" y="4451274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09" name="Rectangle 209"/>
              <p:cNvSpPr>
                <a:spLocks noChangeArrowheads="1"/>
              </p:cNvSpPr>
              <p:nvPr/>
            </p:nvSpPr>
            <p:spPr bwMode="auto">
              <a:xfrm>
                <a:off x="6001364" y="4451274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10" name="Rectangle 210"/>
              <p:cNvSpPr>
                <a:spLocks noChangeArrowheads="1"/>
              </p:cNvSpPr>
              <p:nvPr/>
            </p:nvSpPr>
            <p:spPr bwMode="auto">
              <a:xfrm>
                <a:off x="6058649" y="4451274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13" name="Freeform 213"/>
              <p:cNvSpPr>
                <a:spLocks/>
              </p:cNvSpPr>
              <p:nvPr/>
            </p:nvSpPr>
            <p:spPr bwMode="auto">
              <a:xfrm>
                <a:off x="5990623" y="2840122"/>
                <a:ext cx="48335" cy="51915"/>
              </a:xfrm>
              <a:custGeom>
                <a:avLst/>
                <a:gdLst>
                  <a:gd name="T0" fmla="*/ 20692 w 29"/>
                  <a:gd name="T1" fmla="*/ 42863 h 29"/>
                  <a:gd name="T2" fmla="*/ 23649 w 29"/>
                  <a:gd name="T3" fmla="*/ 46038 h 29"/>
                  <a:gd name="T4" fmla="*/ 26605 w 29"/>
                  <a:gd name="T5" fmla="*/ 42863 h 29"/>
                  <a:gd name="T6" fmla="*/ 31039 w 29"/>
                  <a:gd name="T7" fmla="*/ 42863 h 29"/>
                  <a:gd name="T8" fmla="*/ 33995 w 29"/>
                  <a:gd name="T9" fmla="*/ 39688 h 29"/>
                  <a:gd name="T10" fmla="*/ 33995 w 29"/>
                  <a:gd name="T11" fmla="*/ 39688 h 29"/>
                  <a:gd name="T12" fmla="*/ 36951 w 29"/>
                  <a:gd name="T13" fmla="*/ 36513 h 29"/>
                  <a:gd name="T14" fmla="*/ 39907 w 29"/>
                  <a:gd name="T15" fmla="*/ 33338 h 29"/>
                  <a:gd name="T16" fmla="*/ 39907 w 29"/>
                  <a:gd name="T17" fmla="*/ 30163 h 29"/>
                  <a:gd name="T18" fmla="*/ 42863 w 29"/>
                  <a:gd name="T19" fmla="*/ 26988 h 29"/>
                  <a:gd name="T20" fmla="*/ 42863 w 29"/>
                  <a:gd name="T21" fmla="*/ 20638 h 29"/>
                  <a:gd name="T22" fmla="*/ 42863 w 29"/>
                  <a:gd name="T23" fmla="*/ 17463 h 29"/>
                  <a:gd name="T24" fmla="*/ 39907 w 29"/>
                  <a:gd name="T25" fmla="*/ 14288 h 29"/>
                  <a:gd name="T26" fmla="*/ 39907 w 29"/>
                  <a:gd name="T27" fmla="*/ 12700 h 29"/>
                  <a:gd name="T28" fmla="*/ 36951 w 29"/>
                  <a:gd name="T29" fmla="*/ 9525 h 29"/>
                  <a:gd name="T30" fmla="*/ 33995 w 29"/>
                  <a:gd name="T31" fmla="*/ 6350 h 29"/>
                  <a:gd name="T32" fmla="*/ 33995 w 29"/>
                  <a:gd name="T33" fmla="*/ 3175 h 29"/>
                  <a:gd name="T34" fmla="*/ 31039 w 29"/>
                  <a:gd name="T35" fmla="*/ 3175 h 29"/>
                  <a:gd name="T36" fmla="*/ 26605 w 29"/>
                  <a:gd name="T37" fmla="*/ 0 h 29"/>
                  <a:gd name="T38" fmla="*/ 23649 w 29"/>
                  <a:gd name="T39" fmla="*/ 0 h 29"/>
                  <a:gd name="T40" fmla="*/ 20692 w 29"/>
                  <a:gd name="T41" fmla="*/ 0 h 29"/>
                  <a:gd name="T42" fmla="*/ 17736 w 29"/>
                  <a:gd name="T43" fmla="*/ 0 h 29"/>
                  <a:gd name="T44" fmla="*/ 14780 w 29"/>
                  <a:gd name="T45" fmla="*/ 0 h 29"/>
                  <a:gd name="T46" fmla="*/ 11824 w 29"/>
                  <a:gd name="T47" fmla="*/ 3175 h 29"/>
                  <a:gd name="T48" fmla="*/ 8868 w 29"/>
                  <a:gd name="T49" fmla="*/ 3175 h 29"/>
                  <a:gd name="T50" fmla="*/ 5912 w 29"/>
                  <a:gd name="T51" fmla="*/ 6350 h 29"/>
                  <a:gd name="T52" fmla="*/ 2956 w 29"/>
                  <a:gd name="T53" fmla="*/ 9525 h 29"/>
                  <a:gd name="T54" fmla="*/ 0 w 29"/>
                  <a:gd name="T55" fmla="*/ 12700 h 29"/>
                  <a:gd name="T56" fmla="*/ 0 w 29"/>
                  <a:gd name="T57" fmla="*/ 14288 h 29"/>
                  <a:gd name="T58" fmla="*/ 0 w 29"/>
                  <a:gd name="T59" fmla="*/ 17463 h 29"/>
                  <a:gd name="T60" fmla="*/ 0 w 29"/>
                  <a:gd name="T61" fmla="*/ 20638 h 29"/>
                  <a:gd name="T62" fmla="*/ 0 w 29"/>
                  <a:gd name="T63" fmla="*/ 26988 h 29"/>
                  <a:gd name="T64" fmla="*/ 0 w 29"/>
                  <a:gd name="T65" fmla="*/ 30163 h 29"/>
                  <a:gd name="T66" fmla="*/ 0 w 29"/>
                  <a:gd name="T67" fmla="*/ 33338 h 29"/>
                  <a:gd name="T68" fmla="*/ 2956 w 29"/>
                  <a:gd name="T69" fmla="*/ 36513 h 29"/>
                  <a:gd name="T70" fmla="*/ 5912 w 29"/>
                  <a:gd name="T71" fmla="*/ 39688 h 29"/>
                  <a:gd name="T72" fmla="*/ 8868 w 29"/>
                  <a:gd name="T73" fmla="*/ 39688 h 29"/>
                  <a:gd name="T74" fmla="*/ 11824 w 29"/>
                  <a:gd name="T75" fmla="*/ 42863 h 29"/>
                  <a:gd name="T76" fmla="*/ 14780 w 29"/>
                  <a:gd name="T77" fmla="*/ 42863 h 29"/>
                  <a:gd name="T78" fmla="*/ 17736 w 29"/>
                  <a:gd name="T79" fmla="*/ 46038 h 29"/>
                  <a:gd name="T80" fmla="*/ 20692 w 29"/>
                  <a:gd name="T81" fmla="*/ 46038 h 29"/>
                  <a:gd name="T82" fmla="*/ 20692 w 29"/>
                  <a:gd name="T83" fmla="*/ 46038 h 29"/>
                  <a:gd name="T84" fmla="*/ 20692 w 29"/>
                  <a:gd name="T85" fmla="*/ 42863 h 2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9"/>
                  <a:gd name="T131" fmla="*/ 29 w 29"/>
                  <a:gd name="T132" fmla="*/ 29 h 2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9">
                    <a:moveTo>
                      <a:pt x="14" y="27"/>
                    </a:moveTo>
                    <a:lnTo>
                      <a:pt x="16" y="29"/>
                    </a:lnTo>
                    <a:lnTo>
                      <a:pt x="18" y="27"/>
                    </a:lnTo>
                    <a:lnTo>
                      <a:pt x="21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7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7" y="9"/>
                    </a:lnTo>
                    <a:lnTo>
                      <a:pt x="27" y="8"/>
                    </a:lnTo>
                    <a:lnTo>
                      <a:pt x="25" y="6"/>
                    </a:lnTo>
                    <a:lnTo>
                      <a:pt x="23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5"/>
                    </a:lnTo>
                    <a:lnTo>
                      <a:pt x="8" y="27"/>
                    </a:lnTo>
                    <a:lnTo>
                      <a:pt x="10" y="27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27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4" name="Freeform 214"/>
              <p:cNvSpPr>
                <a:spLocks/>
              </p:cNvSpPr>
              <p:nvPr/>
            </p:nvSpPr>
            <p:spPr bwMode="auto">
              <a:xfrm>
                <a:off x="5705987" y="2768515"/>
                <a:ext cx="48334" cy="50125"/>
              </a:xfrm>
              <a:custGeom>
                <a:avLst/>
                <a:gdLst>
                  <a:gd name="T0" fmla="*/ 19214 w 29"/>
                  <a:gd name="T1" fmla="*/ 41275 h 28"/>
                  <a:gd name="T2" fmla="*/ 25126 w 29"/>
                  <a:gd name="T3" fmla="*/ 41275 h 28"/>
                  <a:gd name="T4" fmla="*/ 28082 w 29"/>
                  <a:gd name="T5" fmla="*/ 41275 h 28"/>
                  <a:gd name="T6" fmla="*/ 31038 w 29"/>
                  <a:gd name="T7" fmla="*/ 41275 h 28"/>
                  <a:gd name="T8" fmla="*/ 33994 w 29"/>
                  <a:gd name="T9" fmla="*/ 39688 h 28"/>
                  <a:gd name="T10" fmla="*/ 36950 w 29"/>
                  <a:gd name="T11" fmla="*/ 36513 h 28"/>
                  <a:gd name="T12" fmla="*/ 39906 w 29"/>
                  <a:gd name="T13" fmla="*/ 33338 h 28"/>
                  <a:gd name="T14" fmla="*/ 39906 w 29"/>
                  <a:gd name="T15" fmla="*/ 33338 h 28"/>
                  <a:gd name="T16" fmla="*/ 42862 w 29"/>
                  <a:gd name="T17" fmla="*/ 26988 h 28"/>
                  <a:gd name="T18" fmla="*/ 42862 w 29"/>
                  <a:gd name="T19" fmla="*/ 23812 h 28"/>
                  <a:gd name="T20" fmla="*/ 42862 w 29"/>
                  <a:gd name="T21" fmla="*/ 20638 h 28"/>
                  <a:gd name="T22" fmla="*/ 42862 w 29"/>
                  <a:gd name="T23" fmla="*/ 17463 h 28"/>
                  <a:gd name="T24" fmla="*/ 42862 w 29"/>
                  <a:gd name="T25" fmla="*/ 14288 h 28"/>
                  <a:gd name="T26" fmla="*/ 39906 w 29"/>
                  <a:gd name="T27" fmla="*/ 11113 h 28"/>
                  <a:gd name="T28" fmla="*/ 39906 w 29"/>
                  <a:gd name="T29" fmla="*/ 7938 h 28"/>
                  <a:gd name="T30" fmla="*/ 36950 w 29"/>
                  <a:gd name="T31" fmla="*/ 6350 h 28"/>
                  <a:gd name="T32" fmla="*/ 33994 w 29"/>
                  <a:gd name="T33" fmla="*/ 3175 h 28"/>
                  <a:gd name="T34" fmla="*/ 31038 w 29"/>
                  <a:gd name="T35" fmla="*/ 0 h 28"/>
                  <a:gd name="T36" fmla="*/ 28082 w 29"/>
                  <a:gd name="T37" fmla="*/ 0 h 28"/>
                  <a:gd name="T38" fmla="*/ 25126 w 29"/>
                  <a:gd name="T39" fmla="*/ 0 h 28"/>
                  <a:gd name="T40" fmla="*/ 22170 w 29"/>
                  <a:gd name="T41" fmla="*/ 0 h 28"/>
                  <a:gd name="T42" fmla="*/ 19214 w 29"/>
                  <a:gd name="T43" fmla="*/ 0 h 28"/>
                  <a:gd name="T44" fmla="*/ 13302 w 29"/>
                  <a:gd name="T45" fmla="*/ 0 h 28"/>
                  <a:gd name="T46" fmla="*/ 11824 w 29"/>
                  <a:gd name="T47" fmla="*/ 0 h 28"/>
                  <a:gd name="T48" fmla="*/ 8868 w 29"/>
                  <a:gd name="T49" fmla="*/ 3175 h 28"/>
                  <a:gd name="T50" fmla="*/ 8868 w 29"/>
                  <a:gd name="T51" fmla="*/ 6350 h 28"/>
                  <a:gd name="T52" fmla="*/ 5912 w 29"/>
                  <a:gd name="T53" fmla="*/ 7938 h 28"/>
                  <a:gd name="T54" fmla="*/ 2956 w 29"/>
                  <a:gd name="T55" fmla="*/ 11113 h 28"/>
                  <a:gd name="T56" fmla="*/ 2956 w 29"/>
                  <a:gd name="T57" fmla="*/ 14288 h 28"/>
                  <a:gd name="T58" fmla="*/ 0 w 29"/>
                  <a:gd name="T59" fmla="*/ 17463 h 28"/>
                  <a:gd name="T60" fmla="*/ 0 w 29"/>
                  <a:gd name="T61" fmla="*/ 20638 h 28"/>
                  <a:gd name="T62" fmla="*/ 0 w 29"/>
                  <a:gd name="T63" fmla="*/ 23812 h 28"/>
                  <a:gd name="T64" fmla="*/ 2956 w 29"/>
                  <a:gd name="T65" fmla="*/ 26988 h 28"/>
                  <a:gd name="T66" fmla="*/ 2956 w 29"/>
                  <a:gd name="T67" fmla="*/ 33338 h 28"/>
                  <a:gd name="T68" fmla="*/ 5912 w 29"/>
                  <a:gd name="T69" fmla="*/ 33338 h 28"/>
                  <a:gd name="T70" fmla="*/ 8868 w 29"/>
                  <a:gd name="T71" fmla="*/ 36513 h 28"/>
                  <a:gd name="T72" fmla="*/ 8868 w 29"/>
                  <a:gd name="T73" fmla="*/ 39688 h 28"/>
                  <a:gd name="T74" fmla="*/ 11824 w 29"/>
                  <a:gd name="T75" fmla="*/ 41275 h 28"/>
                  <a:gd name="T76" fmla="*/ 13302 w 29"/>
                  <a:gd name="T77" fmla="*/ 41275 h 28"/>
                  <a:gd name="T78" fmla="*/ 19214 w 29"/>
                  <a:gd name="T79" fmla="*/ 41275 h 28"/>
                  <a:gd name="T80" fmla="*/ 22170 w 29"/>
                  <a:gd name="T81" fmla="*/ 44450 h 28"/>
                  <a:gd name="T82" fmla="*/ 22170 w 29"/>
                  <a:gd name="T83" fmla="*/ 44450 h 28"/>
                  <a:gd name="T84" fmla="*/ 19214 w 29"/>
                  <a:gd name="T85" fmla="*/ 41275 h 2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8"/>
                  <a:gd name="T131" fmla="*/ 29 w 29"/>
                  <a:gd name="T132" fmla="*/ 28 h 2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8">
                    <a:moveTo>
                      <a:pt x="13" y="26"/>
                    </a:moveTo>
                    <a:lnTo>
                      <a:pt x="17" y="26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21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6" y="25"/>
                    </a:lnTo>
                    <a:lnTo>
                      <a:pt x="8" y="26"/>
                    </a:lnTo>
                    <a:lnTo>
                      <a:pt x="9" y="26"/>
                    </a:lnTo>
                    <a:lnTo>
                      <a:pt x="13" y="26"/>
                    </a:lnTo>
                    <a:lnTo>
                      <a:pt x="15" y="28"/>
                    </a:lnTo>
                    <a:lnTo>
                      <a:pt x="13" y="2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2" name="Freeform 222"/>
              <p:cNvSpPr>
                <a:spLocks/>
              </p:cNvSpPr>
              <p:nvPr/>
            </p:nvSpPr>
            <p:spPr bwMode="auto">
              <a:xfrm>
                <a:off x="5355113" y="3114018"/>
                <a:ext cx="179017" cy="510198"/>
              </a:xfrm>
              <a:custGeom>
                <a:avLst/>
                <a:gdLst>
                  <a:gd name="T0" fmla="*/ 0 w 109"/>
                  <a:gd name="T1" fmla="*/ 0 h 285"/>
                  <a:gd name="T2" fmla="*/ 2913 w 109"/>
                  <a:gd name="T3" fmla="*/ 182562 h 285"/>
                  <a:gd name="T4" fmla="*/ 53888 w 109"/>
                  <a:gd name="T5" fmla="*/ 228600 h 285"/>
                  <a:gd name="T6" fmla="*/ 2913 w 109"/>
                  <a:gd name="T7" fmla="*/ 269875 h 285"/>
                  <a:gd name="T8" fmla="*/ 2913 w 109"/>
                  <a:gd name="T9" fmla="*/ 452437 h 285"/>
                  <a:gd name="T10" fmla="*/ 158750 w 109"/>
                  <a:gd name="T11" fmla="*/ 315912 h 285"/>
                  <a:gd name="T12" fmla="*/ 158750 w 109"/>
                  <a:gd name="T13" fmla="*/ 139700 h 285"/>
                  <a:gd name="T14" fmla="*/ 2913 w 109"/>
                  <a:gd name="T15" fmla="*/ 0 h 285"/>
                  <a:gd name="T16" fmla="*/ 2913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7" y="144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3" name="Freeform 223"/>
              <p:cNvSpPr>
                <a:spLocks/>
              </p:cNvSpPr>
              <p:nvPr/>
            </p:nvSpPr>
            <p:spPr bwMode="auto">
              <a:xfrm>
                <a:off x="5682714" y="2535793"/>
                <a:ext cx="89508" cy="513779"/>
              </a:xfrm>
              <a:custGeom>
                <a:avLst/>
                <a:gdLst>
                  <a:gd name="T0" fmla="*/ 7937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4" name="Freeform 224"/>
              <p:cNvSpPr>
                <a:spLocks/>
              </p:cNvSpPr>
              <p:nvPr/>
            </p:nvSpPr>
            <p:spPr bwMode="auto">
              <a:xfrm>
                <a:off x="5682714" y="3114018"/>
                <a:ext cx="89508" cy="513778"/>
              </a:xfrm>
              <a:custGeom>
                <a:avLst/>
                <a:gdLst>
                  <a:gd name="T0" fmla="*/ 7937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5" name="Freeform 225"/>
              <p:cNvSpPr>
                <a:spLocks/>
              </p:cNvSpPr>
              <p:nvPr/>
            </p:nvSpPr>
            <p:spPr bwMode="auto">
              <a:xfrm>
                <a:off x="5919016" y="3692242"/>
                <a:ext cx="180808" cy="511988"/>
              </a:xfrm>
              <a:custGeom>
                <a:avLst/>
                <a:gdLst>
                  <a:gd name="T0" fmla="*/ 0 w 110"/>
                  <a:gd name="T1" fmla="*/ 0 h 286"/>
                  <a:gd name="T2" fmla="*/ 2915 w 110"/>
                  <a:gd name="T3" fmla="*/ 182562 h 286"/>
                  <a:gd name="T4" fmla="*/ 53932 w 110"/>
                  <a:gd name="T5" fmla="*/ 225425 h 286"/>
                  <a:gd name="T6" fmla="*/ 2915 w 110"/>
                  <a:gd name="T7" fmla="*/ 271462 h 286"/>
                  <a:gd name="T8" fmla="*/ 2915 w 110"/>
                  <a:gd name="T9" fmla="*/ 454025 h 286"/>
                  <a:gd name="T10" fmla="*/ 160338 w 110"/>
                  <a:gd name="T11" fmla="*/ 314325 h 286"/>
                  <a:gd name="T12" fmla="*/ 160338 w 110"/>
                  <a:gd name="T13" fmla="*/ 139700 h 286"/>
                  <a:gd name="T14" fmla="*/ 2915 w 110"/>
                  <a:gd name="T15" fmla="*/ 0 h 286"/>
                  <a:gd name="T16" fmla="*/ 2915 w 110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6"/>
                  <a:gd name="T29" fmla="*/ 110 w 110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6">
                    <a:moveTo>
                      <a:pt x="0" y="0"/>
                    </a:moveTo>
                    <a:lnTo>
                      <a:pt x="2" y="115"/>
                    </a:lnTo>
                    <a:lnTo>
                      <a:pt x="37" y="142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10" y="198"/>
                    </a:lnTo>
                    <a:lnTo>
                      <a:pt x="110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6" name="Freeform 226"/>
              <p:cNvSpPr>
                <a:spLocks/>
              </p:cNvSpPr>
              <p:nvPr/>
            </p:nvSpPr>
            <p:spPr bwMode="auto">
              <a:xfrm>
                <a:off x="6248407" y="3692242"/>
                <a:ext cx="87719" cy="513779"/>
              </a:xfrm>
              <a:custGeom>
                <a:avLst/>
                <a:gdLst>
                  <a:gd name="T0" fmla="*/ 77788 w 53"/>
                  <a:gd name="T1" fmla="*/ 454025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7" name="Freeform 227"/>
              <p:cNvSpPr>
                <a:spLocks/>
              </p:cNvSpPr>
              <p:nvPr/>
            </p:nvSpPr>
            <p:spPr bwMode="auto">
              <a:xfrm>
                <a:off x="5269185" y="2791788"/>
                <a:ext cx="417109" cy="191548"/>
              </a:xfrm>
              <a:custGeom>
                <a:avLst/>
                <a:gdLst>
                  <a:gd name="T0" fmla="*/ 0 w 253"/>
                  <a:gd name="T1" fmla="*/ 0 h 107"/>
                  <a:gd name="T2" fmla="*/ 2924 w 253"/>
                  <a:gd name="T3" fmla="*/ 169862 h 107"/>
                  <a:gd name="T4" fmla="*/ 317255 w 253"/>
                  <a:gd name="T5" fmla="*/ 169862 h 107"/>
                  <a:gd name="T6" fmla="*/ 317255 w 253"/>
                  <a:gd name="T7" fmla="*/ 57150 h 107"/>
                  <a:gd name="T8" fmla="*/ 369887 w 253"/>
                  <a:gd name="T9" fmla="*/ 5715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2" y="107"/>
                    </a:lnTo>
                    <a:lnTo>
                      <a:pt x="217" y="107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8" name="Line 228"/>
              <p:cNvSpPr>
                <a:spLocks noChangeShapeType="1"/>
              </p:cNvSpPr>
              <p:nvPr/>
            </p:nvSpPr>
            <p:spPr bwMode="auto">
              <a:xfrm>
                <a:off x="5537711" y="3368222"/>
                <a:ext cx="14321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9" name="Line 229"/>
              <p:cNvSpPr>
                <a:spLocks noChangeShapeType="1"/>
              </p:cNvSpPr>
              <p:nvPr/>
            </p:nvSpPr>
            <p:spPr bwMode="auto">
              <a:xfrm>
                <a:off x="5772222" y="3368222"/>
                <a:ext cx="12173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0" name="Line 230"/>
              <p:cNvSpPr>
                <a:spLocks noChangeShapeType="1"/>
              </p:cNvSpPr>
              <p:nvPr/>
            </p:nvSpPr>
            <p:spPr bwMode="auto">
              <a:xfrm>
                <a:off x="6101613" y="3946446"/>
                <a:ext cx="14679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1" name="Line 231"/>
              <p:cNvSpPr>
                <a:spLocks noChangeShapeType="1"/>
              </p:cNvSpPr>
              <p:nvPr/>
            </p:nvSpPr>
            <p:spPr bwMode="auto">
              <a:xfrm>
                <a:off x="6336126" y="3946446"/>
                <a:ext cx="12352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2" name="Freeform 232"/>
              <p:cNvSpPr>
                <a:spLocks/>
              </p:cNvSpPr>
              <p:nvPr/>
            </p:nvSpPr>
            <p:spPr bwMode="auto">
              <a:xfrm>
                <a:off x="5833088" y="3368222"/>
                <a:ext cx="418900" cy="195128"/>
              </a:xfrm>
              <a:custGeom>
                <a:avLst/>
                <a:gdLst>
                  <a:gd name="T0" fmla="*/ 0 w 253"/>
                  <a:gd name="T1" fmla="*/ 0 h 109"/>
                  <a:gd name="T2" fmla="*/ 1468 w 253"/>
                  <a:gd name="T3" fmla="*/ 173037 h 109"/>
                  <a:gd name="T4" fmla="*/ 317149 w 253"/>
                  <a:gd name="T5" fmla="*/ 173037 h 109"/>
                  <a:gd name="T6" fmla="*/ 317149 w 253"/>
                  <a:gd name="T7" fmla="*/ 60325 h 109"/>
                  <a:gd name="T8" fmla="*/ 371475 w 253"/>
                  <a:gd name="T9" fmla="*/ 60325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1" y="109"/>
                    </a:lnTo>
                    <a:lnTo>
                      <a:pt x="216" y="109"/>
                    </a:lnTo>
                    <a:lnTo>
                      <a:pt x="216" y="38"/>
                    </a:lnTo>
                    <a:lnTo>
                      <a:pt x="253" y="3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3" name="Rectangle 233"/>
              <p:cNvSpPr>
                <a:spLocks noChangeArrowheads="1"/>
              </p:cNvSpPr>
              <p:nvPr/>
            </p:nvSpPr>
            <p:spPr bwMode="auto">
              <a:xfrm>
                <a:off x="5935128" y="3293035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34" name="Rectangle 234"/>
              <p:cNvSpPr>
                <a:spLocks noChangeArrowheads="1"/>
              </p:cNvSpPr>
              <p:nvPr/>
            </p:nvSpPr>
            <p:spPr bwMode="auto">
              <a:xfrm>
                <a:off x="6010315" y="3293035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35" name="Freeform 235"/>
              <p:cNvSpPr>
                <a:spLocks/>
              </p:cNvSpPr>
              <p:nvPr/>
            </p:nvSpPr>
            <p:spPr bwMode="auto">
              <a:xfrm>
                <a:off x="5893954" y="3241120"/>
                <a:ext cx="238093" cy="255995"/>
              </a:xfrm>
              <a:custGeom>
                <a:avLst/>
                <a:gdLst>
                  <a:gd name="T0" fmla="*/ 211138 w 144"/>
                  <a:gd name="T1" fmla="*/ 227013 h 143"/>
                  <a:gd name="T2" fmla="*/ 211138 w 144"/>
                  <a:gd name="T3" fmla="*/ 0 h 143"/>
                  <a:gd name="T4" fmla="*/ 0 w 144"/>
                  <a:gd name="T5" fmla="*/ 0 h 143"/>
                  <a:gd name="T6" fmla="*/ 0 w 144"/>
                  <a:gd name="T7" fmla="*/ 227013 h 143"/>
                  <a:gd name="T8" fmla="*/ 211138 w 144"/>
                  <a:gd name="T9" fmla="*/ 227013 h 143"/>
                  <a:gd name="T10" fmla="*/ 211138 w 144"/>
                  <a:gd name="T11" fmla="*/ 22701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3"/>
                  <a:gd name="T20" fmla="*/ 144 w 144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3">
                    <a:moveTo>
                      <a:pt x="144" y="143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4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6" name="Freeform 236"/>
              <p:cNvSpPr>
                <a:spLocks/>
              </p:cNvSpPr>
              <p:nvPr/>
            </p:nvSpPr>
            <p:spPr bwMode="auto">
              <a:xfrm>
                <a:off x="6251988" y="3114018"/>
                <a:ext cx="91299" cy="513778"/>
              </a:xfrm>
              <a:custGeom>
                <a:avLst/>
                <a:gdLst>
                  <a:gd name="T0" fmla="*/ 78019 w 55"/>
                  <a:gd name="T1" fmla="*/ 452437 h 287"/>
                  <a:gd name="T2" fmla="*/ 80963 w 55"/>
                  <a:gd name="T3" fmla="*/ 0 h 287"/>
                  <a:gd name="T4" fmla="*/ 0 w 55"/>
                  <a:gd name="T5" fmla="*/ 0 h 287"/>
                  <a:gd name="T6" fmla="*/ 0 w 55"/>
                  <a:gd name="T7" fmla="*/ 455612 h 287"/>
                  <a:gd name="T8" fmla="*/ 80963 w 55"/>
                  <a:gd name="T9" fmla="*/ 455612 h 287"/>
                  <a:gd name="T10" fmla="*/ 80963 w 55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76" name="Group 276"/>
              <p:cNvGrpSpPr>
                <a:grpSpLocks/>
              </p:cNvGrpSpPr>
              <p:nvPr/>
            </p:nvGrpSpPr>
            <p:grpSpPr bwMode="auto">
              <a:xfrm>
                <a:off x="162657" y="2143748"/>
                <a:ext cx="1216215" cy="3131007"/>
                <a:chOff x="211" y="1852"/>
                <a:chExt cx="736" cy="1749"/>
              </a:xfrm>
            </p:grpSpPr>
            <p:sp>
              <p:nvSpPr>
                <p:cNvPr id="277" name="Line 277"/>
                <p:cNvSpPr>
                  <a:spLocks noChangeShapeType="1"/>
                </p:cNvSpPr>
                <p:nvPr/>
              </p:nvSpPr>
              <p:spPr bwMode="auto">
                <a:xfrm>
                  <a:off x="908" y="2140"/>
                  <a:ext cx="2" cy="14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8" name="Freeform 278"/>
                <p:cNvSpPr>
                  <a:spLocks/>
                </p:cNvSpPr>
                <p:nvPr/>
              </p:nvSpPr>
              <p:spPr bwMode="auto">
                <a:xfrm>
                  <a:off x="897" y="3551"/>
                  <a:ext cx="50" cy="50"/>
                </a:xfrm>
                <a:custGeom>
                  <a:avLst/>
                  <a:gdLst>
                    <a:gd name="T0" fmla="*/ 50 w 24"/>
                    <a:gd name="T1" fmla="*/ 0 h 25"/>
                    <a:gd name="T2" fmla="*/ 0 w 24"/>
                    <a:gd name="T3" fmla="*/ 4 h 25"/>
                    <a:gd name="T4" fmla="*/ 27 w 24"/>
                    <a:gd name="T5" fmla="*/ 50 h 25"/>
                    <a:gd name="T6" fmla="*/ 50 w 24"/>
                    <a:gd name="T7" fmla="*/ 4 h 25"/>
                    <a:gd name="T8" fmla="*/ 50 w 24"/>
                    <a:gd name="T9" fmla="*/ 4 h 25"/>
                    <a:gd name="T10" fmla="*/ 50 w 24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25"/>
                    <a:gd name="T20" fmla="*/ 24 w 24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25">
                      <a:moveTo>
                        <a:pt x="24" y="0"/>
                      </a:moveTo>
                      <a:lnTo>
                        <a:pt x="0" y="2"/>
                      </a:lnTo>
                      <a:lnTo>
                        <a:pt x="13" y="25"/>
                      </a:lnTo>
                      <a:lnTo>
                        <a:pt x="24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9" name="Rectangle 279"/>
                <p:cNvSpPr>
                  <a:spLocks noChangeArrowheads="1"/>
                </p:cNvSpPr>
                <p:nvPr/>
              </p:nvSpPr>
              <p:spPr bwMode="auto">
                <a:xfrm>
                  <a:off x="211" y="1852"/>
                  <a:ext cx="469" cy="3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>
                      <a:latin typeface="+mj-lt"/>
                    </a:rPr>
                    <a:t>Program</a:t>
                  </a:r>
                  <a:endParaRPr lang="en-US" sz="1200" b="1" dirty="0">
                    <a:latin typeface="+mj-lt"/>
                  </a:endParaRPr>
                </a:p>
                <a:p>
                  <a:r>
                    <a:rPr lang="en-US" sz="1200" b="1" dirty="0">
                      <a:latin typeface="+mj-lt"/>
                    </a:rPr>
                    <a:t>execution</a:t>
                  </a:r>
                </a:p>
                <a:p>
                  <a:r>
                    <a:rPr lang="en-US" sz="1200" b="1">
                      <a:latin typeface="+mj-lt"/>
                    </a:rPr>
                    <a:t>order</a:t>
                  </a:r>
                  <a:endParaRPr lang="en-US" sz="1200" b="1" dirty="0">
                    <a:latin typeface="+mj-lt"/>
                  </a:endParaRPr>
                </a:p>
              </p:txBody>
            </p:sp>
          </p:grpSp>
          <p:sp>
            <p:nvSpPr>
              <p:cNvPr id="280" name="Rectangle 280"/>
              <p:cNvSpPr>
                <a:spLocks noChangeArrowheads="1"/>
              </p:cNvSpPr>
              <p:nvPr/>
            </p:nvSpPr>
            <p:spPr bwMode="auto">
              <a:xfrm>
                <a:off x="1440012" y="2609190"/>
                <a:ext cx="2457903" cy="26961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lw  </a:t>
                </a:r>
                <a:r>
                  <a:rPr lang="en-US" dirty="0">
                    <a:solidFill>
                      <a:schemeClr val="hlink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x2</a:t>
                </a:r>
                <a: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,  30(x1)</a:t>
                </a:r>
                <a:b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</a:br>
                <a:endParaRPr lang="en-US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and x12, </a:t>
                </a:r>
                <a:r>
                  <a:rPr lang="en-US" dirty="0">
                    <a:solidFill>
                      <a:schemeClr val="hlink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x2</a:t>
                </a:r>
                <a: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, x5</a:t>
                </a:r>
                <a:b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</a:br>
                <a:endParaRPr lang="en-US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or  x13, x6, </a:t>
                </a:r>
                <a:r>
                  <a:rPr lang="en-US" dirty="0">
                    <a:solidFill>
                      <a:schemeClr val="hlink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x2</a:t>
                </a:r>
                <a:b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</a:br>
                <a:endParaRPr lang="en-US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add x14, </a:t>
                </a:r>
                <a:r>
                  <a:rPr lang="en-US" dirty="0">
                    <a:solidFill>
                      <a:schemeClr val="hlink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x2</a:t>
                </a:r>
                <a: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>
                    <a:solidFill>
                      <a:schemeClr val="hlink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x2</a:t>
                </a:r>
                <a:b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</a:br>
                <a:endParaRPr lang="en-US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sw  x15, 100(</a:t>
                </a:r>
                <a:r>
                  <a:rPr lang="en-US" dirty="0">
                    <a:solidFill>
                      <a:schemeClr val="hlink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x2</a:t>
                </a:r>
                <a: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  <p:grpSp>
            <p:nvGrpSpPr>
              <p:cNvPr id="292" name="Группа 291"/>
              <p:cNvGrpSpPr/>
              <p:nvPr/>
            </p:nvGrpSpPr>
            <p:grpSpPr>
              <a:xfrm>
                <a:off x="1695535" y="2133603"/>
                <a:ext cx="6803336" cy="238885"/>
                <a:chOff x="1722562" y="2022646"/>
                <a:chExt cx="6757246" cy="131562"/>
              </a:xfrm>
            </p:grpSpPr>
            <p:sp>
              <p:nvSpPr>
                <p:cNvPr id="282" name="Rectangle 242"/>
                <p:cNvSpPr>
                  <a:spLocks noChangeArrowheads="1"/>
                </p:cNvSpPr>
                <p:nvPr/>
              </p:nvSpPr>
              <p:spPr bwMode="auto">
                <a:xfrm>
                  <a:off x="3728150" y="2060981"/>
                  <a:ext cx="71647" cy="93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  <a:endParaRPr lang="en-US" sz="1100" b="1" dirty="0">
                    <a:latin typeface="+mj-lt"/>
                  </a:endParaRPr>
                </a:p>
              </p:txBody>
            </p:sp>
            <p:sp>
              <p:nvSpPr>
                <p:cNvPr id="283" name="Rectangle 246"/>
                <p:cNvSpPr>
                  <a:spLocks noChangeArrowheads="1"/>
                </p:cNvSpPr>
                <p:nvPr/>
              </p:nvSpPr>
              <p:spPr bwMode="auto">
                <a:xfrm>
                  <a:off x="4312294" y="2060981"/>
                  <a:ext cx="71647" cy="93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+mj-lt"/>
                    </a:rPr>
                    <a:t>2</a:t>
                  </a:r>
                  <a:endParaRPr lang="en-US" sz="1100" b="1">
                    <a:latin typeface="+mj-lt"/>
                  </a:endParaRPr>
                </a:p>
              </p:txBody>
            </p:sp>
            <p:sp>
              <p:nvSpPr>
                <p:cNvPr id="284" name="Rectangle 250"/>
                <p:cNvSpPr>
                  <a:spLocks noChangeArrowheads="1"/>
                </p:cNvSpPr>
                <p:nvPr/>
              </p:nvSpPr>
              <p:spPr bwMode="auto">
                <a:xfrm>
                  <a:off x="4896440" y="2060981"/>
                  <a:ext cx="71647" cy="93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+mj-lt"/>
                    </a:rPr>
                    <a:t>3</a:t>
                  </a:r>
                  <a:endParaRPr lang="en-US" sz="1100" b="1" dirty="0">
                    <a:latin typeface="+mj-lt"/>
                  </a:endParaRPr>
                </a:p>
              </p:txBody>
            </p:sp>
            <p:sp>
              <p:nvSpPr>
                <p:cNvPr id="285" name="Rectangle 254"/>
                <p:cNvSpPr>
                  <a:spLocks noChangeArrowheads="1"/>
                </p:cNvSpPr>
                <p:nvPr/>
              </p:nvSpPr>
              <p:spPr bwMode="auto">
                <a:xfrm>
                  <a:off x="5485723" y="2060981"/>
                  <a:ext cx="71647" cy="93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+mj-lt"/>
                    </a:rPr>
                    <a:t>4</a:t>
                  </a:r>
                  <a:endParaRPr lang="en-US" sz="1100" b="1">
                    <a:latin typeface="+mj-lt"/>
                  </a:endParaRPr>
                </a:p>
              </p:txBody>
            </p:sp>
            <p:sp>
              <p:nvSpPr>
                <p:cNvPr id="286" name="Rectangle 258"/>
                <p:cNvSpPr>
                  <a:spLocks noChangeArrowheads="1"/>
                </p:cNvSpPr>
                <p:nvPr/>
              </p:nvSpPr>
              <p:spPr bwMode="auto">
                <a:xfrm>
                  <a:off x="6069868" y="2060981"/>
                  <a:ext cx="71647" cy="93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+mj-lt"/>
                    </a:rPr>
                    <a:t>5</a:t>
                  </a:r>
                  <a:endParaRPr lang="en-US" sz="1100" b="1" dirty="0">
                    <a:latin typeface="+mj-lt"/>
                  </a:endParaRPr>
                </a:p>
              </p:txBody>
            </p:sp>
            <p:sp>
              <p:nvSpPr>
                <p:cNvPr id="287" name="Rectangle 262"/>
                <p:cNvSpPr>
                  <a:spLocks noChangeArrowheads="1"/>
                </p:cNvSpPr>
                <p:nvPr/>
              </p:nvSpPr>
              <p:spPr bwMode="auto">
                <a:xfrm>
                  <a:off x="6654014" y="2060981"/>
                  <a:ext cx="71647" cy="93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+mj-lt"/>
                    </a:rPr>
                    <a:t>6</a:t>
                  </a:r>
                  <a:endParaRPr lang="en-US" sz="1100" b="1">
                    <a:latin typeface="+mj-lt"/>
                  </a:endParaRPr>
                </a:p>
              </p:txBody>
            </p:sp>
            <p:sp>
              <p:nvSpPr>
                <p:cNvPr id="288" name="Rectangle 263"/>
                <p:cNvSpPr>
                  <a:spLocks noChangeArrowheads="1"/>
                </p:cNvSpPr>
                <p:nvPr/>
              </p:nvSpPr>
              <p:spPr bwMode="auto">
                <a:xfrm>
                  <a:off x="1722562" y="2022646"/>
                  <a:ext cx="1303392" cy="1186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Time (clock cycles)</a:t>
                  </a:r>
                  <a:endParaRPr lang="en-US" sz="2000" b="1" dirty="0">
                    <a:latin typeface="+mj-lt"/>
                  </a:endParaRPr>
                </a:p>
              </p:txBody>
            </p:sp>
            <p:sp>
              <p:nvSpPr>
                <p:cNvPr id="289" name="Rectangle 269"/>
                <p:cNvSpPr>
                  <a:spLocks noChangeArrowheads="1"/>
                </p:cNvSpPr>
                <p:nvPr/>
              </p:nvSpPr>
              <p:spPr bwMode="auto">
                <a:xfrm>
                  <a:off x="7238158" y="2060981"/>
                  <a:ext cx="71647" cy="93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+mj-lt"/>
                    </a:rPr>
                    <a:t>7</a:t>
                  </a:r>
                  <a:endParaRPr lang="en-US" sz="1100" b="1">
                    <a:latin typeface="+mj-lt"/>
                  </a:endParaRPr>
                </a:p>
              </p:txBody>
            </p:sp>
            <p:sp>
              <p:nvSpPr>
                <p:cNvPr id="290" name="Rectangle 273"/>
                <p:cNvSpPr>
                  <a:spLocks noChangeArrowheads="1"/>
                </p:cNvSpPr>
                <p:nvPr/>
              </p:nvSpPr>
              <p:spPr bwMode="auto">
                <a:xfrm>
                  <a:off x="7822303" y="2060981"/>
                  <a:ext cx="71647" cy="93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+mj-lt"/>
                    </a:rPr>
                    <a:t>8</a:t>
                  </a:r>
                  <a:endParaRPr lang="en-US" sz="1100" b="1" dirty="0">
                    <a:latin typeface="+mj-lt"/>
                  </a:endParaRPr>
                </a:p>
              </p:txBody>
            </p:sp>
            <p:sp>
              <p:nvSpPr>
                <p:cNvPr id="291" name="Rectangle 277"/>
                <p:cNvSpPr>
                  <a:spLocks noChangeArrowheads="1"/>
                </p:cNvSpPr>
                <p:nvPr/>
              </p:nvSpPr>
              <p:spPr bwMode="auto">
                <a:xfrm>
                  <a:off x="8408161" y="2060981"/>
                  <a:ext cx="71647" cy="93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+mj-lt"/>
                    </a:rPr>
                    <a:t>9</a:t>
                  </a:r>
                  <a:endParaRPr lang="en-US" sz="1100" b="1" dirty="0">
                    <a:latin typeface="+mj-lt"/>
                  </a:endParaRPr>
                </a:p>
              </p:txBody>
            </p:sp>
          </p:grpSp>
          <p:sp>
            <p:nvSpPr>
              <p:cNvPr id="303" name="Rectangle 88"/>
              <p:cNvSpPr>
                <a:spLocks noChangeArrowheads="1"/>
              </p:cNvSpPr>
              <p:nvPr/>
            </p:nvSpPr>
            <p:spPr bwMode="auto">
              <a:xfrm>
                <a:off x="6435945" y="3248280"/>
                <a:ext cx="118151" cy="25778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4" name="Rectangle 89"/>
              <p:cNvSpPr>
                <a:spLocks noChangeArrowheads="1"/>
              </p:cNvSpPr>
              <p:nvPr/>
            </p:nvSpPr>
            <p:spPr bwMode="auto">
              <a:xfrm>
                <a:off x="6435945" y="3248280"/>
                <a:ext cx="118151" cy="2577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5" name="Line 90"/>
              <p:cNvSpPr>
                <a:spLocks noChangeShapeType="1"/>
              </p:cNvSpPr>
              <p:nvPr/>
            </p:nvSpPr>
            <p:spPr bwMode="auto">
              <a:xfrm flipV="1">
                <a:off x="6670457" y="3244700"/>
                <a:ext cx="3580" cy="264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6" name="Line 91"/>
              <p:cNvSpPr>
                <a:spLocks noChangeShapeType="1"/>
              </p:cNvSpPr>
              <p:nvPr/>
            </p:nvSpPr>
            <p:spPr bwMode="auto">
              <a:xfrm flipH="1">
                <a:off x="6550516" y="3248280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7" name="Line 92"/>
              <p:cNvSpPr>
                <a:spLocks noChangeShapeType="1"/>
              </p:cNvSpPr>
              <p:nvPr/>
            </p:nvSpPr>
            <p:spPr bwMode="auto">
              <a:xfrm flipH="1">
                <a:off x="6550516" y="3506064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8" name="Rectangle 110"/>
              <p:cNvSpPr>
                <a:spLocks noChangeArrowheads="1"/>
              </p:cNvSpPr>
              <p:nvPr/>
            </p:nvSpPr>
            <p:spPr bwMode="auto">
              <a:xfrm>
                <a:off x="6466377" y="3300194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309" name="Rectangle 111"/>
              <p:cNvSpPr>
                <a:spLocks noChangeArrowheads="1"/>
              </p:cNvSpPr>
              <p:nvPr/>
            </p:nvSpPr>
            <p:spPr bwMode="auto">
              <a:xfrm>
                <a:off x="6541565" y="3300194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10" name="Rectangle 112"/>
              <p:cNvSpPr>
                <a:spLocks noChangeArrowheads="1"/>
              </p:cNvSpPr>
              <p:nvPr/>
            </p:nvSpPr>
            <p:spPr bwMode="auto">
              <a:xfrm>
                <a:off x="6602430" y="3300194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11" name="Line 114"/>
              <p:cNvSpPr>
                <a:spLocks noChangeShapeType="1"/>
              </p:cNvSpPr>
              <p:nvPr/>
            </p:nvSpPr>
            <p:spPr bwMode="auto">
              <a:xfrm>
                <a:off x="6334760" y="3378961"/>
                <a:ext cx="976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sp>
        <p:nvSpPr>
          <p:cNvPr id="312" name="Line 214"/>
          <p:cNvSpPr>
            <a:spLocks noChangeShapeType="1"/>
          </p:cNvSpPr>
          <p:nvPr/>
        </p:nvSpPr>
        <p:spPr bwMode="auto">
          <a:xfrm>
            <a:off x="7245552" y="2820122"/>
            <a:ext cx="131834" cy="1100193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13" name="Line 214"/>
          <p:cNvSpPr>
            <a:spLocks noChangeShapeType="1"/>
          </p:cNvSpPr>
          <p:nvPr/>
        </p:nvSpPr>
        <p:spPr bwMode="auto">
          <a:xfrm>
            <a:off x="7530735" y="2820121"/>
            <a:ext cx="246726" cy="1699457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318" name="Группа 317"/>
          <p:cNvGrpSpPr/>
          <p:nvPr/>
        </p:nvGrpSpPr>
        <p:grpSpPr>
          <a:xfrm>
            <a:off x="6589581" y="3073756"/>
            <a:ext cx="754501" cy="618487"/>
            <a:chOff x="7116076" y="2769444"/>
            <a:chExt cx="1065258" cy="749170"/>
          </a:xfrm>
        </p:grpSpPr>
        <p:sp>
          <p:nvSpPr>
            <p:cNvPr id="315" name="Пятно 2 314"/>
            <p:cNvSpPr/>
            <p:nvPr/>
          </p:nvSpPr>
          <p:spPr bwMode="auto">
            <a:xfrm rot="1153187">
              <a:off x="7116076" y="2769444"/>
              <a:ext cx="1065258" cy="749170"/>
            </a:xfrm>
            <a:prstGeom prst="irregularSeal2">
              <a:avLst/>
            </a:prstGeom>
            <a:solidFill>
              <a:srgbClr val="FF0000"/>
            </a:solidFill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400" b="1">
                <a:latin typeface="+mj-lt"/>
                <a:cs typeface="Arial" pitchFamily="34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7269481" y="2956479"/>
              <a:ext cx="674046" cy="3728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Need </a:t>
              </a:r>
              <a:r>
                <a:rPr lang="en-US" sz="1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it here</a:t>
              </a:r>
              <a:r>
                <a:rPr lang="en-US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!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2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2" grpId="0" animBg="1"/>
      <p:bldP spid="3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1735138" y="609600"/>
            <a:ext cx="8724900" cy="22098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u"/>
            </a:pPr>
            <a:endParaRPr lang="en-US" sz="2000" b="1" dirty="0">
              <a:latin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27401" y="2338388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0264" y="2460625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86114" y="2578100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Arial" charset="0"/>
            </a:endParaRPr>
          </a:p>
        </p:txBody>
      </p:sp>
      <p:sp>
        <p:nvSpPr>
          <p:cNvPr id="316" name="Rectangle 316"/>
          <p:cNvSpPr>
            <a:spLocks noGrp="1" noChangeArrowheads="1"/>
          </p:cNvSpPr>
          <p:nvPr>
            <p:ph type="title"/>
          </p:nvPr>
        </p:nvSpPr>
        <p:spPr>
          <a:xfrm>
            <a:off x="741738" y="115418"/>
            <a:ext cx="10515600" cy="49748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Stalling</a:t>
            </a:r>
          </a:p>
        </p:txBody>
      </p:sp>
      <p:sp>
        <p:nvSpPr>
          <p:cNvPr id="317" name="Прямоугольник 316"/>
          <p:cNvSpPr/>
          <p:nvPr/>
        </p:nvSpPr>
        <p:spPr>
          <a:xfrm>
            <a:off x="741738" y="653325"/>
            <a:ext cx="1051560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De-assert the write enable to D/E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The dependent instruction (</a:t>
            </a:r>
            <a:r>
              <a:rPr lang="en-US" dirty="0">
                <a:latin typeface="+mj-lt"/>
                <a:cs typeface="Courier New" pitchFamily="49" charset="0"/>
              </a:rPr>
              <a:t>and</a:t>
            </a:r>
            <a:r>
              <a:rPr lang="en-US" dirty="0">
                <a:latin typeface="+mj-lt"/>
              </a:rPr>
              <a:t>) stays another cycle in F/E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De-assert the write enable to the F/D latch, and to the PC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Freeze pipeline stages preceding the stalled instruction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Issue a NOP into the E/M latch (instead of the stalled inst.)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Allow the stalling instruction (lw) to move on</a:t>
            </a:r>
          </a:p>
        </p:txBody>
      </p:sp>
      <p:grpSp>
        <p:nvGrpSpPr>
          <p:cNvPr id="339" name="Группа 338"/>
          <p:cNvGrpSpPr/>
          <p:nvPr/>
        </p:nvGrpSpPr>
        <p:grpSpPr>
          <a:xfrm>
            <a:off x="1795330" y="3024627"/>
            <a:ext cx="8595363" cy="3401216"/>
            <a:chOff x="228600" y="2819401"/>
            <a:chExt cx="8595363" cy="3401216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5646581" y="3665610"/>
              <a:ext cx="120107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6760302" y="4246128"/>
              <a:ext cx="120107" cy="182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865851" y="4096903"/>
              <a:ext cx="13102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865851" y="4096903"/>
              <a:ext cx="13102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7124263" y="4089624"/>
              <a:ext cx="364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6996877" y="4093264"/>
              <a:ext cx="1273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6996877" y="4375334"/>
              <a:ext cx="1273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05887" y="4171516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982319" y="4171516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042373" y="4171516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6756663" y="5323452"/>
              <a:ext cx="149224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639302" y="4176975"/>
              <a:ext cx="145584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7974113" y="5831179"/>
              <a:ext cx="129207" cy="282070"/>
            </a:xfrm>
            <a:custGeom>
              <a:avLst/>
              <a:gdLst>
                <a:gd name="T0" fmla="*/ 71 w 77"/>
                <a:gd name="T1" fmla="*/ 153 h 155"/>
                <a:gd name="T2" fmla="*/ 0 w 77"/>
                <a:gd name="T3" fmla="*/ 155 h 155"/>
                <a:gd name="T4" fmla="*/ 0 w 77"/>
                <a:gd name="T5" fmla="*/ 0 h 155"/>
                <a:gd name="T6" fmla="*/ 71 w 77"/>
                <a:gd name="T7" fmla="*/ 0 h 155"/>
                <a:gd name="T8" fmla="*/ 71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77" y="153"/>
                  </a:moveTo>
                  <a:lnTo>
                    <a:pt x="0" y="155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7974113" y="5831179"/>
              <a:ext cx="129207" cy="282070"/>
            </a:xfrm>
            <a:custGeom>
              <a:avLst/>
              <a:gdLst>
                <a:gd name="T0" fmla="*/ 71 w 77"/>
                <a:gd name="T1" fmla="*/ 153 h 155"/>
                <a:gd name="T2" fmla="*/ 0 w 77"/>
                <a:gd name="T3" fmla="*/ 155 h 155"/>
                <a:gd name="T4" fmla="*/ 0 w 77"/>
                <a:gd name="T5" fmla="*/ 0 h 155"/>
                <a:gd name="T6" fmla="*/ 71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77" y="153"/>
                  </a:moveTo>
                  <a:lnTo>
                    <a:pt x="0" y="155"/>
                  </a:lnTo>
                  <a:lnTo>
                    <a:pt x="0" y="0"/>
                  </a:lnTo>
                  <a:lnTo>
                    <a:pt x="7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8103319" y="5831179"/>
              <a:ext cx="13284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6551025" y="5323452"/>
              <a:ext cx="118288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7555558" y="5239741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428172" y="5239741"/>
              <a:ext cx="12738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5990525" y="4755673"/>
              <a:ext cx="120107" cy="182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5990525" y="4897618"/>
              <a:ext cx="3548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6207081" y="4755673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6554665" y="5454478"/>
              <a:ext cx="3548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433665" y="4306182"/>
              <a:ext cx="35122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5433665" y="4176975"/>
              <a:ext cx="118288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624778" y="3494548"/>
              <a:ext cx="132846" cy="282070"/>
            </a:xfrm>
            <a:custGeom>
              <a:avLst/>
              <a:gdLst>
                <a:gd name="T0" fmla="*/ 0 w 80"/>
                <a:gd name="T1" fmla="*/ 153 h 155"/>
                <a:gd name="T2" fmla="*/ 73 w 80"/>
                <a:gd name="T3" fmla="*/ 155 h 155"/>
                <a:gd name="T4" fmla="*/ 73 w 80"/>
                <a:gd name="T5" fmla="*/ 0 h 155"/>
                <a:gd name="T6" fmla="*/ 0 w 80"/>
                <a:gd name="T7" fmla="*/ 0 h 155"/>
                <a:gd name="T8" fmla="*/ 0 w 80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155"/>
                <a:gd name="T17" fmla="*/ 80 w 80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155">
                  <a:moveTo>
                    <a:pt x="0" y="153"/>
                  </a:moveTo>
                  <a:lnTo>
                    <a:pt x="80" y="155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624778" y="3494548"/>
              <a:ext cx="132846" cy="282070"/>
            </a:xfrm>
            <a:custGeom>
              <a:avLst/>
              <a:gdLst>
                <a:gd name="T0" fmla="*/ 0 w 80"/>
                <a:gd name="T1" fmla="*/ 153 h 155"/>
                <a:gd name="T2" fmla="*/ 73 w 80"/>
                <a:gd name="T3" fmla="*/ 155 h 155"/>
                <a:gd name="T4" fmla="*/ 73 w 80"/>
                <a:gd name="T5" fmla="*/ 0 h 155"/>
                <a:gd name="T6" fmla="*/ 0 w 80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155"/>
                <a:gd name="T14" fmla="*/ 80 w 80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155">
                  <a:moveTo>
                    <a:pt x="0" y="153"/>
                  </a:moveTo>
                  <a:lnTo>
                    <a:pt x="80" y="155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491932" y="3494548"/>
              <a:ext cx="13284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564724" y="3578259"/>
              <a:ext cx="256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I</a:t>
              </a:r>
              <a:endParaRPr lang="en-US" sz="1200" b="1">
                <a:latin typeface="+mj-lt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595661" y="3578259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667526" y="3410837"/>
              <a:ext cx="180161" cy="509546"/>
            </a:xfrm>
            <a:custGeom>
              <a:avLst/>
              <a:gdLst>
                <a:gd name="T0" fmla="*/ 0 w 107"/>
                <a:gd name="T1" fmla="*/ 0 h 280"/>
                <a:gd name="T2" fmla="*/ 2 w 107"/>
                <a:gd name="T3" fmla="*/ 113 h 280"/>
                <a:gd name="T4" fmla="*/ 31 w 107"/>
                <a:gd name="T5" fmla="*/ 140 h 280"/>
                <a:gd name="T6" fmla="*/ 2 w 107"/>
                <a:gd name="T7" fmla="*/ 167 h 280"/>
                <a:gd name="T8" fmla="*/ 2 w 107"/>
                <a:gd name="T9" fmla="*/ 280 h 280"/>
                <a:gd name="T10" fmla="*/ 99 w 107"/>
                <a:gd name="T11" fmla="*/ 195 h 280"/>
                <a:gd name="T12" fmla="*/ 99 w 107"/>
                <a:gd name="T13" fmla="*/ 86 h 280"/>
                <a:gd name="T14" fmla="*/ 2 w 107"/>
                <a:gd name="T15" fmla="*/ 2 h 280"/>
                <a:gd name="T16" fmla="*/ 2 w 107"/>
                <a:gd name="T17" fmla="*/ 2 h 280"/>
                <a:gd name="T18" fmla="*/ 0 w 107"/>
                <a:gd name="T19" fmla="*/ 0 h 2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80"/>
                <a:gd name="T32" fmla="*/ 107 w 107"/>
                <a:gd name="T33" fmla="*/ 280 h 2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80">
                  <a:moveTo>
                    <a:pt x="0" y="0"/>
                  </a:moveTo>
                  <a:lnTo>
                    <a:pt x="2" y="113"/>
                  </a:lnTo>
                  <a:lnTo>
                    <a:pt x="34" y="140"/>
                  </a:lnTo>
                  <a:lnTo>
                    <a:pt x="2" y="167"/>
                  </a:lnTo>
                  <a:lnTo>
                    <a:pt x="2" y="280"/>
                  </a:lnTo>
                  <a:lnTo>
                    <a:pt x="107" y="195"/>
                  </a:lnTo>
                  <a:lnTo>
                    <a:pt x="107" y="86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667526" y="3410837"/>
              <a:ext cx="180161" cy="509546"/>
            </a:xfrm>
            <a:custGeom>
              <a:avLst/>
              <a:gdLst>
                <a:gd name="T0" fmla="*/ 0 w 107"/>
                <a:gd name="T1" fmla="*/ 0 h 280"/>
                <a:gd name="T2" fmla="*/ 2 w 107"/>
                <a:gd name="T3" fmla="*/ 113 h 280"/>
                <a:gd name="T4" fmla="*/ 31 w 107"/>
                <a:gd name="T5" fmla="*/ 140 h 280"/>
                <a:gd name="T6" fmla="*/ 2 w 107"/>
                <a:gd name="T7" fmla="*/ 167 h 280"/>
                <a:gd name="T8" fmla="*/ 2 w 107"/>
                <a:gd name="T9" fmla="*/ 280 h 280"/>
                <a:gd name="T10" fmla="*/ 99 w 107"/>
                <a:gd name="T11" fmla="*/ 195 h 280"/>
                <a:gd name="T12" fmla="*/ 99 w 107"/>
                <a:gd name="T13" fmla="*/ 86 h 280"/>
                <a:gd name="T14" fmla="*/ 2 w 107"/>
                <a:gd name="T15" fmla="*/ 2 h 280"/>
                <a:gd name="T16" fmla="*/ 2 w 107"/>
                <a:gd name="T17" fmla="*/ 2 h 2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"/>
                <a:gd name="T28" fmla="*/ 0 h 280"/>
                <a:gd name="T29" fmla="*/ 107 w 107"/>
                <a:gd name="T30" fmla="*/ 280 h 2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" h="280">
                  <a:moveTo>
                    <a:pt x="0" y="0"/>
                  </a:moveTo>
                  <a:lnTo>
                    <a:pt x="2" y="113"/>
                  </a:lnTo>
                  <a:lnTo>
                    <a:pt x="34" y="140"/>
                  </a:lnTo>
                  <a:lnTo>
                    <a:pt x="2" y="167"/>
                  </a:lnTo>
                  <a:lnTo>
                    <a:pt x="2" y="280"/>
                  </a:lnTo>
                  <a:lnTo>
                    <a:pt x="107" y="195"/>
                  </a:lnTo>
                  <a:lnTo>
                    <a:pt x="107" y="86"/>
                  </a:lnTo>
                  <a:lnTo>
                    <a:pt x="2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755804" y="3665610"/>
              <a:ext cx="296629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6973220" y="583481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6973220" y="583481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 flipV="1">
              <a:off x="6842194" y="5831179"/>
              <a:ext cx="182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6842194" y="5831179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6842194" y="6113248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6884049" y="5918529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6960481" y="5918529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7018715" y="5918529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7098786" y="5907611"/>
              <a:ext cx="360322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194376" y="349818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4194376" y="349818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 flipV="1">
              <a:off x="4063350" y="3494548"/>
              <a:ext cx="1820" cy="2820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4063350" y="3498188"/>
              <a:ext cx="1364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4056071" y="3772978"/>
              <a:ext cx="13466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103386" y="3569160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4179818" y="3569160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4241691" y="3569160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4325402" y="3592818"/>
              <a:ext cx="338484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4847687" y="3665610"/>
              <a:ext cx="340304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>
              <a:off x="4325402" y="3727484"/>
              <a:ext cx="345763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006937" y="3601916"/>
              <a:ext cx="56415" cy="63694"/>
            </a:xfrm>
            <a:custGeom>
              <a:avLst/>
              <a:gdLst>
                <a:gd name="T0" fmla="*/ 0 w 34"/>
                <a:gd name="T1" fmla="*/ 35 h 35"/>
                <a:gd name="T2" fmla="*/ 0 w 34"/>
                <a:gd name="T3" fmla="*/ 0 h 35"/>
                <a:gd name="T4" fmla="*/ 31 w 34"/>
                <a:gd name="T5" fmla="*/ 0 h 35"/>
                <a:gd name="T6" fmla="*/ 0 60000 65536"/>
                <a:gd name="T7" fmla="*/ 0 60000 65536"/>
                <a:gd name="T8" fmla="*/ 0 60000 65536"/>
                <a:gd name="T9" fmla="*/ 0 w 34"/>
                <a:gd name="T10" fmla="*/ 0 h 35"/>
                <a:gd name="T11" fmla="*/ 34 w 34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35">
                  <a:moveTo>
                    <a:pt x="0" y="35"/>
                  </a:moveTo>
                  <a:lnTo>
                    <a:pt x="0" y="0"/>
                  </a:lnTo>
                  <a:lnTo>
                    <a:pt x="3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140675" y="3665610"/>
              <a:ext cx="411276" cy="191080"/>
            </a:xfrm>
            <a:custGeom>
              <a:avLst/>
              <a:gdLst>
                <a:gd name="T0" fmla="*/ 0 w 245"/>
                <a:gd name="T1" fmla="*/ 0 h 105"/>
                <a:gd name="T2" fmla="*/ 0 w 245"/>
                <a:gd name="T3" fmla="*/ 105 h 105"/>
                <a:gd name="T4" fmla="*/ 194 w 245"/>
                <a:gd name="T5" fmla="*/ 105 h 105"/>
                <a:gd name="T6" fmla="*/ 194 w 245"/>
                <a:gd name="T7" fmla="*/ 36 h 105"/>
                <a:gd name="T8" fmla="*/ 226 w 245"/>
                <a:gd name="T9" fmla="*/ 36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05"/>
                <a:gd name="T17" fmla="*/ 245 w 245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05">
                  <a:moveTo>
                    <a:pt x="0" y="0"/>
                  </a:moveTo>
                  <a:lnTo>
                    <a:pt x="0" y="105"/>
                  </a:lnTo>
                  <a:lnTo>
                    <a:pt x="210" y="105"/>
                  </a:lnTo>
                  <a:lnTo>
                    <a:pt x="210" y="36"/>
                  </a:lnTo>
                  <a:lnTo>
                    <a:pt x="245" y="3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183458" y="4100543"/>
              <a:ext cx="129207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183458" y="4100543"/>
              <a:ext cx="129207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4056071" y="4096903"/>
              <a:ext cx="127386" cy="282070"/>
            </a:xfrm>
            <a:custGeom>
              <a:avLst/>
              <a:gdLst>
                <a:gd name="T0" fmla="*/ 70 w 76"/>
                <a:gd name="T1" fmla="*/ 0 h 155"/>
                <a:gd name="T2" fmla="*/ 0 w 76"/>
                <a:gd name="T3" fmla="*/ 2 h 155"/>
                <a:gd name="T4" fmla="*/ 0 w 76"/>
                <a:gd name="T5" fmla="*/ 155 h 155"/>
                <a:gd name="T6" fmla="*/ 70 w 76"/>
                <a:gd name="T7" fmla="*/ 155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155"/>
                <a:gd name="T14" fmla="*/ 76 w 7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155">
                  <a:moveTo>
                    <a:pt x="76" y="0"/>
                  </a:moveTo>
                  <a:lnTo>
                    <a:pt x="0" y="2"/>
                  </a:lnTo>
                  <a:lnTo>
                    <a:pt x="0" y="155"/>
                  </a:lnTo>
                  <a:lnTo>
                    <a:pt x="76" y="1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119765" y="4180615"/>
              <a:ext cx="256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I</a:t>
              </a:r>
              <a:endParaRPr lang="en-US" sz="1200" b="1">
                <a:latin typeface="+mj-lt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148882" y="4180615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5313557" y="4089624"/>
              <a:ext cx="132846" cy="292989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5313557" y="4089624"/>
              <a:ext cx="132846" cy="292989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 flipV="1">
              <a:off x="5184351" y="4100543"/>
              <a:ext cx="3640" cy="263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5184351" y="4382614"/>
              <a:ext cx="129207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6307171" y="4093264"/>
              <a:ext cx="260233" cy="278431"/>
            </a:xfrm>
            <a:custGeom>
              <a:avLst/>
              <a:gdLst>
                <a:gd name="T0" fmla="*/ 141 w 155"/>
                <a:gd name="T1" fmla="*/ 153 h 153"/>
                <a:gd name="T2" fmla="*/ 143 w 155"/>
                <a:gd name="T3" fmla="*/ 0 h 153"/>
                <a:gd name="T4" fmla="*/ 0 w 155"/>
                <a:gd name="T5" fmla="*/ 0 h 153"/>
                <a:gd name="T6" fmla="*/ 0 w 155"/>
                <a:gd name="T7" fmla="*/ 153 h 153"/>
                <a:gd name="T8" fmla="*/ 143 w 155"/>
                <a:gd name="T9" fmla="*/ 153 h 153"/>
                <a:gd name="T10" fmla="*/ 143 w 155"/>
                <a:gd name="T11" fmla="*/ 153 h 1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5"/>
                <a:gd name="T19" fmla="*/ 0 h 153"/>
                <a:gd name="T20" fmla="*/ 155 w 155"/>
                <a:gd name="T21" fmla="*/ 153 h 1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5" h="153">
                  <a:moveTo>
                    <a:pt x="153" y="153"/>
                  </a:moveTo>
                  <a:lnTo>
                    <a:pt x="155" y="0"/>
                  </a:lnTo>
                  <a:lnTo>
                    <a:pt x="0" y="0"/>
                  </a:lnTo>
                  <a:lnTo>
                    <a:pt x="0" y="153"/>
                  </a:lnTo>
                  <a:lnTo>
                    <a:pt x="155" y="15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6354486" y="4176975"/>
              <a:ext cx="6251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1200" b="1">
                <a:latin typeface="+mj-lt"/>
              </a:endParaRP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6430918" y="4176975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4312664" y="4244308"/>
              <a:ext cx="3257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5961408" y="4244308"/>
              <a:ext cx="3548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6567403" y="4244308"/>
              <a:ext cx="100090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5127937" y="4169696"/>
              <a:ext cx="60054" cy="63694"/>
            </a:xfrm>
            <a:custGeom>
              <a:avLst/>
              <a:gdLst>
                <a:gd name="T0" fmla="*/ 0 w 36"/>
                <a:gd name="T1" fmla="*/ 35 h 35"/>
                <a:gd name="T2" fmla="*/ 0 w 36"/>
                <a:gd name="T3" fmla="*/ 0 h 35"/>
                <a:gd name="T4" fmla="*/ 33 w 36"/>
                <a:gd name="T5" fmla="*/ 0 h 35"/>
                <a:gd name="T6" fmla="*/ 0 60000 65536"/>
                <a:gd name="T7" fmla="*/ 0 60000 65536"/>
                <a:gd name="T8" fmla="*/ 0 60000 65536"/>
                <a:gd name="T9" fmla="*/ 0 w 36"/>
                <a:gd name="T10" fmla="*/ 0 h 35"/>
                <a:gd name="T11" fmla="*/ 36 w 36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5">
                  <a:moveTo>
                    <a:pt x="0" y="35"/>
                  </a:move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6254396" y="4244308"/>
              <a:ext cx="414916" cy="191080"/>
            </a:xfrm>
            <a:custGeom>
              <a:avLst/>
              <a:gdLst>
                <a:gd name="T0" fmla="*/ 0 w 247"/>
                <a:gd name="T1" fmla="*/ 0 h 105"/>
                <a:gd name="T2" fmla="*/ 2 w 247"/>
                <a:gd name="T3" fmla="*/ 105 h 105"/>
                <a:gd name="T4" fmla="*/ 197 w 247"/>
                <a:gd name="T5" fmla="*/ 105 h 105"/>
                <a:gd name="T6" fmla="*/ 197 w 247"/>
                <a:gd name="T7" fmla="*/ 34 h 105"/>
                <a:gd name="T8" fmla="*/ 228 w 247"/>
                <a:gd name="T9" fmla="*/ 34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7"/>
                <a:gd name="T16" fmla="*/ 0 h 105"/>
                <a:gd name="T17" fmla="*/ 247 w 247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7" h="105">
                  <a:moveTo>
                    <a:pt x="0" y="0"/>
                  </a:moveTo>
                  <a:lnTo>
                    <a:pt x="2" y="105"/>
                  </a:lnTo>
                  <a:lnTo>
                    <a:pt x="213" y="105"/>
                  </a:lnTo>
                  <a:lnTo>
                    <a:pt x="213" y="34"/>
                  </a:lnTo>
                  <a:lnTo>
                    <a:pt x="247" y="3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387409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48 w 54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1"/>
                <a:gd name="T23" fmla="*/ 54 w 54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387409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1"/>
                <a:gd name="T20" fmla="*/ 54 w 54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4436411" y="3410837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4436411" y="3410837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499145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48 w 54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1"/>
                <a:gd name="T23" fmla="*/ 54 w 54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499145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1"/>
                <a:gd name="T20" fmla="*/ 54 w 54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551951" y="3410837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4432772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48 w 54"/>
                <a:gd name="T13" fmla="*/ 279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79"/>
                <a:gd name="T23" fmla="*/ 54 w 54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4432772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551951" y="3989536"/>
              <a:ext cx="87351" cy="507726"/>
            </a:xfrm>
            <a:custGeom>
              <a:avLst/>
              <a:gdLst>
                <a:gd name="T0" fmla="*/ 48 w 52"/>
                <a:gd name="T1" fmla="*/ 279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551951" y="3989536"/>
              <a:ext cx="87351" cy="507726"/>
            </a:xfrm>
            <a:custGeom>
              <a:avLst/>
              <a:gdLst>
                <a:gd name="T0" fmla="*/ 48 w 52"/>
                <a:gd name="T1" fmla="*/ 279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6110632" y="3989536"/>
              <a:ext cx="89171" cy="507726"/>
            </a:xfrm>
            <a:custGeom>
              <a:avLst/>
              <a:gdLst>
                <a:gd name="T0" fmla="*/ 47 w 53"/>
                <a:gd name="T1" fmla="*/ 279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47 w 53"/>
                <a:gd name="T13" fmla="*/ 279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79"/>
                <a:gd name="T23" fmla="*/ 53 w 53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79">
                  <a:moveTo>
                    <a:pt x="51" y="279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  <a:lnTo>
                    <a:pt x="51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6110632" y="3989536"/>
              <a:ext cx="89171" cy="507726"/>
            </a:xfrm>
            <a:custGeom>
              <a:avLst/>
              <a:gdLst>
                <a:gd name="T0" fmla="*/ 47 w 53"/>
                <a:gd name="T1" fmla="*/ 279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79"/>
                <a:gd name="T20" fmla="*/ 53 w 53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79">
                  <a:moveTo>
                    <a:pt x="51" y="279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6669312" y="3989536"/>
              <a:ext cx="87351" cy="507726"/>
            </a:xfrm>
            <a:custGeom>
              <a:avLst/>
              <a:gdLst>
                <a:gd name="T0" fmla="*/ 48 w 52"/>
                <a:gd name="T1" fmla="*/ 279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7424532" y="4661043"/>
              <a:ext cx="127386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7424532" y="4661043"/>
              <a:ext cx="127386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 flipV="1">
              <a:off x="7681124" y="4653764"/>
              <a:ext cx="1820" cy="292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 flipH="1">
              <a:off x="7546458" y="4661043"/>
              <a:ext cx="13466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 flipH="1">
              <a:off x="7546458" y="4939474"/>
              <a:ext cx="13466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5308097" y="4661043"/>
              <a:ext cx="132846" cy="282070"/>
            </a:xfrm>
            <a:custGeom>
              <a:avLst/>
              <a:gdLst>
                <a:gd name="T0" fmla="*/ 0 w 79"/>
                <a:gd name="T1" fmla="*/ 153 h 155"/>
                <a:gd name="T2" fmla="*/ 73 w 79"/>
                <a:gd name="T3" fmla="*/ 155 h 155"/>
                <a:gd name="T4" fmla="*/ 73 w 79"/>
                <a:gd name="T5" fmla="*/ 0 h 155"/>
                <a:gd name="T6" fmla="*/ 0 w 79"/>
                <a:gd name="T7" fmla="*/ 0 h 155"/>
                <a:gd name="T8" fmla="*/ 0 w 79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155"/>
                <a:gd name="T17" fmla="*/ 79 w 79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155">
                  <a:moveTo>
                    <a:pt x="0" y="153"/>
                  </a:moveTo>
                  <a:lnTo>
                    <a:pt x="79" y="155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5308097" y="4661043"/>
              <a:ext cx="132846" cy="282070"/>
            </a:xfrm>
            <a:custGeom>
              <a:avLst/>
              <a:gdLst>
                <a:gd name="T0" fmla="*/ 0 w 79"/>
                <a:gd name="T1" fmla="*/ 153 h 155"/>
                <a:gd name="T2" fmla="*/ 73 w 79"/>
                <a:gd name="T3" fmla="*/ 155 h 155"/>
                <a:gd name="T4" fmla="*/ 73 w 79"/>
                <a:gd name="T5" fmla="*/ 0 h 155"/>
                <a:gd name="T6" fmla="*/ 0 w 79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155"/>
                <a:gd name="T14" fmla="*/ 79 w 79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155">
                  <a:moveTo>
                    <a:pt x="0" y="153"/>
                  </a:moveTo>
                  <a:lnTo>
                    <a:pt x="79" y="155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5180711" y="4661043"/>
              <a:ext cx="12738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5257143" y="4739295"/>
              <a:ext cx="256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I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5286260" y="4739295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5875877" y="4661043"/>
              <a:ext cx="12738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5875877" y="4661043"/>
              <a:ext cx="12738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5" name="Line 104"/>
            <p:cNvSpPr>
              <a:spLocks noChangeShapeType="1"/>
            </p:cNvSpPr>
            <p:nvPr/>
          </p:nvSpPr>
          <p:spPr bwMode="auto">
            <a:xfrm flipV="1">
              <a:off x="5743032" y="4653764"/>
              <a:ext cx="3640" cy="292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6" name="Line 105"/>
            <p:cNvSpPr>
              <a:spLocks noChangeShapeType="1"/>
            </p:cNvSpPr>
            <p:nvPr/>
          </p:nvSpPr>
          <p:spPr bwMode="auto">
            <a:xfrm>
              <a:off x="5743032" y="4661043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7" name="Line 106"/>
            <p:cNvSpPr>
              <a:spLocks noChangeShapeType="1"/>
            </p:cNvSpPr>
            <p:nvPr/>
          </p:nvSpPr>
          <p:spPr bwMode="auto">
            <a:xfrm>
              <a:off x="5743032" y="4939474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5784887" y="4732016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5861318" y="4732016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5923192" y="4732016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6345387" y="4564594"/>
              <a:ext cx="176522" cy="504087"/>
            </a:xfrm>
            <a:custGeom>
              <a:avLst/>
              <a:gdLst>
                <a:gd name="T0" fmla="*/ 0 w 105"/>
                <a:gd name="T1" fmla="*/ 0 h 277"/>
                <a:gd name="T2" fmla="*/ 0 w 105"/>
                <a:gd name="T3" fmla="*/ 112 h 277"/>
                <a:gd name="T4" fmla="*/ 31 w 105"/>
                <a:gd name="T5" fmla="*/ 137 h 277"/>
                <a:gd name="T6" fmla="*/ 0 w 105"/>
                <a:gd name="T7" fmla="*/ 164 h 277"/>
                <a:gd name="T8" fmla="*/ 0 w 105"/>
                <a:gd name="T9" fmla="*/ 277 h 277"/>
                <a:gd name="T10" fmla="*/ 97 w 105"/>
                <a:gd name="T11" fmla="*/ 193 h 277"/>
                <a:gd name="T12" fmla="*/ 97 w 105"/>
                <a:gd name="T13" fmla="*/ 84 h 277"/>
                <a:gd name="T14" fmla="*/ 0 w 105"/>
                <a:gd name="T15" fmla="*/ 0 h 277"/>
                <a:gd name="T16" fmla="*/ 0 w 105"/>
                <a:gd name="T17" fmla="*/ 0 h 2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277"/>
                <a:gd name="T29" fmla="*/ 105 w 105"/>
                <a:gd name="T30" fmla="*/ 277 h 2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277">
                  <a:moveTo>
                    <a:pt x="0" y="0"/>
                  </a:moveTo>
                  <a:lnTo>
                    <a:pt x="0" y="112"/>
                  </a:lnTo>
                  <a:lnTo>
                    <a:pt x="34" y="137"/>
                  </a:lnTo>
                  <a:lnTo>
                    <a:pt x="0" y="164"/>
                  </a:lnTo>
                  <a:lnTo>
                    <a:pt x="0" y="277"/>
                  </a:lnTo>
                  <a:lnTo>
                    <a:pt x="105" y="193"/>
                  </a:lnTo>
                  <a:lnTo>
                    <a:pt x="105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6345387" y="4564594"/>
              <a:ext cx="176522" cy="504087"/>
            </a:xfrm>
            <a:custGeom>
              <a:avLst/>
              <a:gdLst>
                <a:gd name="T0" fmla="*/ 0 w 105"/>
                <a:gd name="T1" fmla="*/ 0 h 277"/>
                <a:gd name="T2" fmla="*/ 0 w 105"/>
                <a:gd name="T3" fmla="*/ 112 h 277"/>
                <a:gd name="T4" fmla="*/ 31 w 105"/>
                <a:gd name="T5" fmla="*/ 137 h 277"/>
                <a:gd name="T6" fmla="*/ 0 w 105"/>
                <a:gd name="T7" fmla="*/ 164 h 277"/>
                <a:gd name="T8" fmla="*/ 0 w 105"/>
                <a:gd name="T9" fmla="*/ 277 h 277"/>
                <a:gd name="T10" fmla="*/ 97 w 105"/>
                <a:gd name="T11" fmla="*/ 193 h 277"/>
                <a:gd name="T12" fmla="*/ 97 w 105"/>
                <a:gd name="T13" fmla="*/ 84 h 277"/>
                <a:gd name="T14" fmla="*/ 0 w 105"/>
                <a:gd name="T15" fmla="*/ 0 h 277"/>
                <a:gd name="T16" fmla="*/ 0 w 105"/>
                <a:gd name="T17" fmla="*/ 0 h 2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277"/>
                <a:gd name="T29" fmla="*/ 105 w 105"/>
                <a:gd name="T30" fmla="*/ 277 h 2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277">
                  <a:moveTo>
                    <a:pt x="0" y="0"/>
                  </a:moveTo>
                  <a:lnTo>
                    <a:pt x="0" y="112"/>
                  </a:lnTo>
                  <a:lnTo>
                    <a:pt x="34" y="137"/>
                  </a:lnTo>
                  <a:lnTo>
                    <a:pt x="0" y="164"/>
                  </a:lnTo>
                  <a:lnTo>
                    <a:pt x="0" y="277"/>
                  </a:lnTo>
                  <a:lnTo>
                    <a:pt x="105" y="193"/>
                  </a:lnTo>
                  <a:lnTo>
                    <a:pt x="105" y="8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6876770" y="4650124"/>
              <a:ext cx="256593" cy="282070"/>
            </a:xfrm>
            <a:custGeom>
              <a:avLst/>
              <a:gdLst>
                <a:gd name="T0" fmla="*/ 141 w 153"/>
                <a:gd name="T1" fmla="*/ 153 h 155"/>
                <a:gd name="T2" fmla="*/ 141 w 153"/>
                <a:gd name="T3" fmla="*/ 0 h 155"/>
                <a:gd name="T4" fmla="*/ 0 w 153"/>
                <a:gd name="T5" fmla="*/ 0 h 155"/>
                <a:gd name="T6" fmla="*/ 0 w 153"/>
                <a:gd name="T7" fmla="*/ 155 h 155"/>
                <a:gd name="T8" fmla="*/ 141 w 153"/>
                <a:gd name="T9" fmla="*/ 155 h 155"/>
                <a:gd name="T10" fmla="*/ 141 w 153"/>
                <a:gd name="T11" fmla="*/ 155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3"/>
                <a:gd name="T19" fmla="*/ 0 h 155"/>
                <a:gd name="T20" fmla="*/ 153 w 153"/>
                <a:gd name="T21" fmla="*/ 155 h 1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3" h="155">
                  <a:moveTo>
                    <a:pt x="153" y="153"/>
                  </a:moveTo>
                  <a:lnTo>
                    <a:pt x="153" y="0"/>
                  </a:lnTo>
                  <a:lnTo>
                    <a:pt x="0" y="0"/>
                  </a:lnTo>
                  <a:lnTo>
                    <a:pt x="0" y="155"/>
                  </a:lnTo>
                  <a:lnTo>
                    <a:pt x="153" y="1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6925905" y="4735656"/>
              <a:ext cx="6251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7002337" y="4735656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7453649" y="4735656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7530081" y="4735656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7590134" y="4735656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19" name="Line 118"/>
            <p:cNvSpPr>
              <a:spLocks noChangeShapeType="1"/>
            </p:cNvSpPr>
            <p:nvPr/>
          </p:nvSpPr>
          <p:spPr bwMode="auto">
            <a:xfrm>
              <a:off x="5433665" y="4813907"/>
              <a:ext cx="32574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0" name="Line 119"/>
            <p:cNvSpPr>
              <a:spLocks noChangeShapeType="1"/>
            </p:cNvSpPr>
            <p:nvPr/>
          </p:nvSpPr>
          <p:spPr bwMode="auto">
            <a:xfrm>
              <a:off x="6521908" y="4813907"/>
              <a:ext cx="232935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>
              <a:off x="7147921" y="4813907"/>
              <a:ext cx="276610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5686617" y="4752034"/>
              <a:ext cx="60054" cy="61873"/>
            </a:xfrm>
            <a:custGeom>
              <a:avLst/>
              <a:gdLst>
                <a:gd name="T0" fmla="*/ 0 w 35"/>
                <a:gd name="T1" fmla="*/ 34 h 34"/>
                <a:gd name="T2" fmla="*/ 0 w 35"/>
                <a:gd name="T3" fmla="*/ 0 h 34"/>
                <a:gd name="T4" fmla="*/ 33 w 35"/>
                <a:gd name="T5" fmla="*/ 0 h 34"/>
                <a:gd name="T6" fmla="*/ 0 60000 65536"/>
                <a:gd name="T7" fmla="*/ 0 60000 65536"/>
                <a:gd name="T8" fmla="*/ 0 60000 65536"/>
                <a:gd name="T9" fmla="*/ 0 w 35"/>
                <a:gd name="T10" fmla="*/ 0 h 34"/>
                <a:gd name="T11" fmla="*/ 35 w 35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4">
                  <a:moveTo>
                    <a:pt x="0" y="34"/>
                  </a:moveTo>
                  <a:lnTo>
                    <a:pt x="0" y="0"/>
                  </a:lnTo>
                  <a:lnTo>
                    <a:pt x="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6814897" y="4813907"/>
              <a:ext cx="413096" cy="192899"/>
            </a:xfrm>
            <a:custGeom>
              <a:avLst/>
              <a:gdLst>
                <a:gd name="T0" fmla="*/ 0 w 246"/>
                <a:gd name="T1" fmla="*/ 0 h 106"/>
                <a:gd name="T2" fmla="*/ 2 w 246"/>
                <a:gd name="T3" fmla="*/ 106 h 106"/>
                <a:gd name="T4" fmla="*/ 197 w 246"/>
                <a:gd name="T5" fmla="*/ 106 h 106"/>
                <a:gd name="T6" fmla="*/ 197 w 246"/>
                <a:gd name="T7" fmla="*/ 37 h 106"/>
                <a:gd name="T8" fmla="*/ 227 w 246"/>
                <a:gd name="T9" fmla="*/ 3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106"/>
                <a:gd name="T17" fmla="*/ 246 w 24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106">
                  <a:moveTo>
                    <a:pt x="0" y="0"/>
                  </a:moveTo>
                  <a:lnTo>
                    <a:pt x="2" y="106"/>
                  </a:lnTo>
                  <a:lnTo>
                    <a:pt x="213" y="106"/>
                  </a:lnTo>
                  <a:lnTo>
                    <a:pt x="213" y="37"/>
                  </a:lnTo>
                  <a:lnTo>
                    <a:pt x="246" y="3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5551951" y="4564594"/>
              <a:ext cx="87351" cy="507726"/>
            </a:xfrm>
            <a:custGeom>
              <a:avLst/>
              <a:gdLst>
                <a:gd name="T0" fmla="*/ 48 w 52"/>
                <a:gd name="T1" fmla="*/ 277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48 w 52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79"/>
                <a:gd name="T23" fmla="*/ 52 w 52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79">
                  <a:moveTo>
                    <a:pt x="52" y="277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lnTo>
                    <a:pt x="52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5551951" y="4564594"/>
              <a:ext cx="87351" cy="507726"/>
            </a:xfrm>
            <a:custGeom>
              <a:avLst/>
              <a:gdLst>
                <a:gd name="T0" fmla="*/ 48 w 52"/>
                <a:gd name="T1" fmla="*/ 277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7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727580" y="4653764"/>
              <a:ext cx="132846" cy="285710"/>
            </a:xfrm>
            <a:custGeom>
              <a:avLst/>
              <a:gdLst>
                <a:gd name="T0" fmla="*/ 0 w 79"/>
                <a:gd name="T1" fmla="*/ 157 h 157"/>
                <a:gd name="T2" fmla="*/ 73 w 79"/>
                <a:gd name="T3" fmla="*/ 157 h 157"/>
                <a:gd name="T4" fmla="*/ 73 w 79"/>
                <a:gd name="T5" fmla="*/ 0 h 157"/>
                <a:gd name="T6" fmla="*/ 2 w 79"/>
                <a:gd name="T7" fmla="*/ 0 h 157"/>
                <a:gd name="T8" fmla="*/ 0 w 79"/>
                <a:gd name="T9" fmla="*/ 157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157"/>
                <a:gd name="T17" fmla="*/ 79 w 79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157">
                  <a:moveTo>
                    <a:pt x="0" y="157"/>
                  </a:moveTo>
                  <a:lnTo>
                    <a:pt x="79" y="157"/>
                  </a:lnTo>
                  <a:lnTo>
                    <a:pt x="79" y="0"/>
                  </a:lnTo>
                  <a:lnTo>
                    <a:pt x="2" y="0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727580" y="4653764"/>
              <a:ext cx="132846" cy="285710"/>
            </a:xfrm>
            <a:custGeom>
              <a:avLst/>
              <a:gdLst>
                <a:gd name="T0" fmla="*/ 0 w 79"/>
                <a:gd name="T1" fmla="*/ 157 h 157"/>
                <a:gd name="T2" fmla="*/ 73 w 79"/>
                <a:gd name="T3" fmla="*/ 157 h 157"/>
                <a:gd name="T4" fmla="*/ 73 w 79"/>
                <a:gd name="T5" fmla="*/ 0 h 157"/>
                <a:gd name="T6" fmla="*/ 2 w 79"/>
                <a:gd name="T7" fmla="*/ 0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157"/>
                <a:gd name="T14" fmla="*/ 79 w 79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157">
                  <a:moveTo>
                    <a:pt x="0" y="157"/>
                  </a:moveTo>
                  <a:lnTo>
                    <a:pt x="79" y="157"/>
                  </a:lnTo>
                  <a:lnTo>
                    <a:pt x="79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600194" y="4653764"/>
              <a:ext cx="131026" cy="285710"/>
            </a:xfrm>
            <a:custGeom>
              <a:avLst/>
              <a:gdLst>
                <a:gd name="T0" fmla="*/ 70 w 78"/>
                <a:gd name="T1" fmla="*/ 0 h 157"/>
                <a:gd name="T2" fmla="*/ 0 w 78"/>
                <a:gd name="T3" fmla="*/ 0 h 157"/>
                <a:gd name="T4" fmla="*/ 0 w 78"/>
                <a:gd name="T5" fmla="*/ 157 h 157"/>
                <a:gd name="T6" fmla="*/ 72 w 78"/>
                <a:gd name="T7" fmla="*/ 157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157"/>
                <a:gd name="T14" fmla="*/ 78 w 78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157">
                  <a:moveTo>
                    <a:pt x="76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78" y="15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4671166" y="4744754"/>
              <a:ext cx="256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I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4698463" y="4744754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31" name="Line 130"/>
            <p:cNvSpPr>
              <a:spLocks noChangeShapeType="1"/>
            </p:cNvSpPr>
            <p:nvPr/>
          </p:nvSpPr>
          <p:spPr bwMode="auto">
            <a:xfrm>
              <a:off x="5440944" y="4813907"/>
              <a:ext cx="318467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2" name="Line 131"/>
            <p:cNvSpPr>
              <a:spLocks noChangeShapeType="1"/>
            </p:cNvSpPr>
            <p:nvPr/>
          </p:nvSpPr>
          <p:spPr bwMode="auto">
            <a:xfrm>
              <a:off x="4867705" y="4813907"/>
              <a:ext cx="11464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982353" y="4564594"/>
              <a:ext cx="87351" cy="507726"/>
            </a:xfrm>
            <a:custGeom>
              <a:avLst/>
              <a:gdLst>
                <a:gd name="T0" fmla="*/ 48 w 51"/>
                <a:gd name="T1" fmla="*/ 277 h 279"/>
                <a:gd name="T2" fmla="*/ 48 w 51"/>
                <a:gd name="T3" fmla="*/ 0 h 279"/>
                <a:gd name="T4" fmla="*/ 0 w 51"/>
                <a:gd name="T5" fmla="*/ 0 h 279"/>
                <a:gd name="T6" fmla="*/ 0 w 51"/>
                <a:gd name="T7" fmla="*/ 279 h 279"/>
                <a:gd name="T8" fmla="*/ 48 w 51"/>
                <a:gd name="T9" fmla="*/ 279 h 279"/>
                <a:gd name="T10" fmla="*/ 48 w 51"/>
                <a:gd name="T11" fmla="*/ 279 h 279"/>
                <a:gd name="T12" fmla="*/ 48 w 51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279"/>
                <a:gd name="T23" fmla="*/ 51 w 51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279">
                  <a:moveTo>
                    <a:pt x="51" y="277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1" y="279"/>
                  </a:lnTo>
                  <a:lnTo>
                    <a:pt x="51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4982353" y="4564594"/>
              <a:ext cx="87351" cy="507726"/>
            </a:xfrm>
            <a:custGeom>
              <a:avLst/>
              <a:gdLst>
                <a:gd name="T0" fmla="*/ 48 w 51"/>
                <a:gd name="T1" fmla="*/ 277 h 279"/>
                <a:gd name="T2" fmla="*/ 48 w 51"/>
                <a:gd name="T3" fmla="*/ 0 h 279"/>
                <a:gd name="T4" fmla="*/ 0 w 51"/>
                <a:gd name="T5" fmla="*/ 0 h 279"/>
                <a:gd name="T6" fmla="*/ 0 w 51"/>
                <a:gd name="T7" fmla="*/ 279 h 279"/>
                <a:gd name="T8" fmla="*/ 48 w 51"/>
                <a:gd name="T9" fmla="*/ 279 h 279"/>
                <a:gd name="T10" fmla="*/ 48 w 51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279"/>
                <a:gd name="T20" fmla="*/ 51 w 51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279">
                  <a:moveTo>
                    <a:pt x="51" y="277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1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6110632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47 w 53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79"/>
                <a:gd name="T23" fmla="*/ 53 w 53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  <a:lnTo>
                    <a:pt x="51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6110632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79"/>
                <a:gd name="T20" fmla="*/ 53 w 53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6669312" y="4564594"/>
              <a:ext cx="87351" cy="507726"/>
            </a:xfrm>
            <a:custGeom>
              <a:avLst/>
              <a:gdLst>
                <a:gd name="T0" fmla="*/ 48 w 52"/>
                <a:gd name="T1" fmla="*/ 277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48 w 52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79"/>
                <a:gd name="T23" fmla="*/ 52 w 52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79">
                  <a:moveTo>
                    <a:pt x="52" y="277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lnTo>
                    <a:pt x="52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7227993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47 w 53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79"/>
                <a:gd name="T23" fmla="*/ 53 w 53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  <a:lnTo>
                    <a:pt x="51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7227993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79"/>
                <a:gd name="T20" fmla="*/ 53 w 53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8006870" y="5232462"/>
              <a:ext cx="127386" cy="278431"/>
            </a:xfrm>
            <a:custGeom>
              <a:avLst/>
              <a:gdLst>
                <a:gd name="T0" fmla="*/ 68 w 76"/>
                <a:gd name="T1" fmla="*/ 153 h 153"/>
                <a:gd name="T2" fmla="*/ 0 w 76"/>
                <a:gd name="T3" fmla="*/ 153 h 153"/>
                <a:gd name="T4" fmla="*/ 0 w 76"/>
                <a:gd name="T5" fmla="*/ 0 h 153"/>
                <a:gd name="T6" fmla="*/ 70 w 76"/>
                <a:gd name="T7" fmla="*/ 0 h 153"/>
                <a:gd name="T8" fmla="*/ 68 w 76"/>
                <a:gd name="T9" fmla="*/ 153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153"/>
                <a:gd name="T17" fmla="*/ 76 w 76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153">
                  <a:moveTo>
                    <a:pt x="74" y="153"/>
                  </a:moveTo>
                  <a:lnTo>
                    <a:pt x="0" y="153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4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8006870" y="5232462"/>
              <a:ext cx="127386" cy="278431"/>
            </a:xfrm>
            <a:custGeom>
              <a:avLst/>
              <a:gdLst>
                <a:gd name="T0" fmla="*/ 68 w 76"/>
                <a:gd name="T1" fmla="*/ 153 h 153"/>
                <a:gd name="T2" fmla="*/ 0 w 76"/>
                <a:gd name="T3" fmla="*/ 153 h 153"/>
                <a:gd name="T4" fmla="*/ 0 w 76"/>
                <a:gd name="T5" fmla="*/ 0 h 153"/>
                <a:gd name="T6" fmla="*/ 70 w 76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153"/>
                <a:gd name="T14" fmla="*/ 76 w 76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153">
                  <a:moveTo>
                    <a:pt x="74" y="153"/>
                  </a:moveTo>
                  <a:lnTo>
                    <a:pt x="0" y="153"/>
                  </a:lnTo>
                  <a:lnTo>
                    <a:pt x="0" y="0"/>
                  </a:lnTo>
                  <a:lnTo>
                    <a:pt x="7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2" name="Line 141"/>
            <p:cNvSpPr>
              <a:spLocks noChangeShapeType="1"/>
            </p:cNvSpPr>
            <p:nvPr/>
          </p:nvSpPr>
          <p:spPr bwMode="auto">
            <a:xfrm flipV="1">
              <a:off x="8265282" y="5225183"/>
              <a:ext cx="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3" name="Line 142"/>
            <p:cNvSpPr>
              <a:spLocks noChangeShapeType="1"/>
            </p:cNvSpPr>
            <p:nvPr/>
          </p:nvSpPr>
          <p:spPr bwMode="auto">
            <a:xfrm flipH="1">
              <a:off x="8128796" y="5228823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4" name="Line 143"/>
            <p:cNvSpPr>
              <a:spLocks noChangeShapeType="1"/>
            </p:cNvSpPr>
            <p:nvPr/>
          </p:nvSpPr>
          <p:spPr bwMode="auto">
            <a:xfrm flipH="1">
              <a:off x="8128796" y="5510893"/>
              <a:ext cx="1364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5861318" y="5239741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5861318" y="5239741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7" name="Rectangle 146"/>
            <p:cNvSpPr>
              <a:spLocks noChangeArrowheads="1"/>
            </p:cNvSpPr>
            <p:nvPr/>
          </p:nvSpPr>
          <p:spPr bwMode="auto">
            <a:xfrm>
              <a:off x="5732113" y="5239741"/>
              <a:ext cx="129207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8" name="Rectangle 147"/>
            <p:cNvSpPr>
              <a:spLocks noChangeArrowheads="1"/>
            </p:cNvSpPr>
            <p:nvPr/>
          </p:nvSpPr>
          <p:spPr bwMode="auto">
            <a:xfrm>
              <a:off x="5815824" y="5305254"/>
              <a:ext cx="256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I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5844941" y="5305254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6427278" y="5243381"/>
              <a:ext cx="13102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6427278" y="5243381"/>
              <a:ext cx="13102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2" name="Line 151"/>
            <p:cNvSpPr>
              <a:spLocks noChangeShapeType="1"/>
            </p:cNvSpPr>
            <p:nvPr/>
          </p:nvSpPr>
          <p:spPr bwMode="auto">
            <a:xfrm flipV="1">
              <a:off x="6299892" y="5243381"/>
              <a:ext cx="1820" cy="2820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3" name="Line 152"/>
            <p:cNvSpPr>
              <a:spLocks noChangeShapeType="1"/>
            </p:cNvSpPr>
            <p:nvPr/>
          </p:nvSpPr>
          <p:spPr bwMode="auto">
            <a:xfrm>
              <a:off x="6299892" y="5239741"/>
              <a:ext cx="1273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4" name="Line 153"/>
            <p:cNvSpPr>
              <a:spLocks noChangeShapeType="1"/>
            </p:cNvSpPr>
            <p:nvPr/>
          </p:nvSpPr>
          <p:spPr bwMode="auto">
            <a:xfrm>
              <a:off x="6299892" y="5521812"/>
              <a:ext cx="1273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6902247" y="5134193"/>
              <a:ext cx="180161" cy="505906"/>
            </a:xfrm>
            <a:custGeom>
              <a:avLst/>
              <a:gdLst>
                <a:gd name="T0" fmla="*/ 0 w 107"/>
                <a:gd name="T1" fmla="*/ 0 h 278"/>
                <a:gd name="T2" fmla="*/ 2 w 107"/>
                <a:gd name="T3" fmla="*/ 113 h 278"/>
                <a:gd name="T4" fmla="*/ 32 w 107"/>
                <a:gd name="T5" fmla="*/ 140 h 278"/>
                <a:gd name="T6" fmla="*/ 2 w 107"/>
                <a:gd name="T7" fmla="*/ 167 h 278"/>
                <a:gd name="T8" fmla="*/ 2 w 107"/>
                <a:gd name="T9" fmla="*/ 278 h 278"/>
                <a:gd name="T10" fmla="*/ 99 w 107"/>
                <a:gd name="T11" fmla="*/ 194 h 278"/>
                <a:gd name="T12" fmla="*/ 99 w 107"/>
                <a:gd name="T13" fmla="*/ 86 h 278"/>
                <a:gd name="T14" fmla="*/ 2 w 107"/>
                <a:gd name="T15" fmla="*/ 0 h 278"/>
                <a:gd name="T16" fmla="*/ 2 w 107"/>
                <a:gd name="T17" fmla="*/ 0 h 278"/>
                <a:gd name="T18" fmla="*/ 0 w 107"/>
                <a:gd name="T19" fmla="*/ 0 h 2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78"/>
                <a:gd name="T32" fmla="*/ 107 w 107"/>
                <a:gd name="T33" fmla="*/ 278 h 27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78">
                  <a:moveTo>
                    <a:pt x="0" y="0"/>
                  </a:moveTo>
                  <a:lnTo>
                    <a:pt x="2" y="113"/>
                  </a:lnTo>
                  <a:lnTo>
                    <a:pt x="35" y="140"/>
                  </a:lnTo>
                  <a:lnTo>
                    <a:pt x="2" y="167"/>
                  </a:lnTo>
                  <a:lnTo>
                    <a:pt x="2" y="278"/>
                  </a:lnTo>
                  <a:lnTo>
                    <a:pt x="107" y="194"/>
                  </a:lnTo>
                  <a:lnTo>
                    <a:pt x="107" y="8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6902247" y="5134193"/>
              <a:ext cx="180161" cy="505906"/>
            </a:xfrm>
            <a:custGeom>
              <a:avLst/>
              <a:gdLst>
                <a:gd name="T0" fmla="*/ 0 w 107"/>
                <a:gd name="T1" fmla="*/ 0 h 278"/>
                <a:gd name="T2" fmla="*/ 2 w 107"/>
                <a:gd name="T3" fmla="*/ 113 h 278"/>
                <a:gd name="T4" fmla="*/ 32 w 107"/>
                <a:gd name="T5" fmla="*/ 140 h 278"/>
                <a:gd name="T6" fmla="*/ 2 w 107"/>
                <a:gd name="T7" fmla="*/ 167 h 278"/>
                <a:gd name="T8" fmla="*/ 2 w 107"/>
                <a:gd name="T9" fmla="*/ 278 h 278"/>
                <a:gd name="T10" fmla="*/ 99 w 107"/>
                <a:gd name="T11" fmla="*/ 194 h 278"/>
                <a:gd name="T12" fmla="*/ 99 w 107"/>
                <a:gd name="T13" fmla="*/ 86 h 278"/>
                <a:gd name="T14" fmla="*/ 2 w 107"/>
                <a:gd name="T15" fmla="*/ 0 h 278"/>
                <a:gd name="T16" fmla="*/ 2 w 107"/>
                <a:gd name="T17" fmla="*/ 0 h 2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"/>
                <a:gd name="T28" fmla="*/ 0 h 278"/>
                <a:gd name="T29" fmla="*/ 107 w 107"/>
                <a:gd name="T30" fmla="*/ 278 h 2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" h="278">
                  <a:moveTo>
                    <a:pt x="0" y="0"/>
                  </a:moveTo>
                  <a:lnTo>
                    <a:pt x="2" y="113"/>
                  </a:lnTo>
                  <a:lnTo>
                    <a:pt x="35" y="140"/>
                  </a:lnTo>
                  <a:lnTo>
                    <a:pt x="2" y="167"/>
                  </a:lnTo>
                  <a:lnTo>
                    <a:pt x="2" y="278"/>
                  </a:lnTo>
                  <a:lnTo>
                    <a:pt x="107" y="194"/>
                  </a:lnTo>
                  <a:lnTo>
                    <a:pt x="107" y="86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7471847" y="5312534"/>
              <a:ext cx="6251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7548279" y="5312534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59" name="Rectangle 158"/>
            <p:cNvSpPr>
              <a:spLocks noChangeArrowheads="1"/>
            </p:cNvSpPr>
            <p:nvPr/>
          </p:nvSpPr>
          <p:spPr bwMode="auto">
            <a:xfrm>
              <a:off x="8046905" y="5303435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160" name="Rectangle 159"/>
            <p:cNvSpPr>
              <a:spLocks noChangeArrowheads="1"/>
            </p:cNvSpPr>
            <p:nvPr/>
          </p:nvSpPr>
          <p:spPr bwMode="auto">
            <a:xfrm>
              <a:off x="8123337" y="5303435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61" name="Rectangle 160"/>
            <p:cNvSpPr>
              <a:spLocks noChangeArrowheads="1"/>
            </p:cNvSpPr>
            <p:nvPr/>
          </p:nvSpPr>
          <p:spPr bwMode="auto">
            <a:xfrm>
              <a:off x="8179751" y="5303435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62" name="Line 161"/>
            <p:cNvSpPr>
              <a:spLocks noChangeShapeType="1"/>
            </p:cNvSpPr>
            <p:nvPr/>
          </p:nvSpPr>
          <p:spPr bwMode="auto">
            <a:xfrm>
              <a:off x="5990525" y="5388965"/>
              <a:ext cx="3130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3" name="Line 162"/>
            <p:cNvSpPr>
              <a:spLocks noChangeShapeType="1"/>
            </p:cNvSpPr>
            <p:nvPr/>
          </p:nvSpPr>
          <p:spPr bwMode="auto">
            <a:xfrm>
              <a:off x="7082408" y="5388965"/>
              <a:ext cx="3457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4" name="Line 163"/>
            <p:cNvSpPr>
              <a:spLocks noChangeShapeType="1"/>
            </p:cNvSpPr>
            <p:nvPr/>
          </p:nvSpPr>
          <p:spPr bwMode="auto">
            <a:xfrm>
              <a:off x="7701142" y="5388965"/>
              <a:ext cx="292989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6230739" y="5316173"/>
              <a:ext cx="63694" cy="61873"/>
            </a:xfrm>
            <a:custGeom>
              <a:avLst/>
              <a:gdLst>
                <a:gd name="T0" fmla="*/ 0 w 37"/>
                <a:gd name="T1" fmla="*/ 34 h 34"/>
                <a:gd name="T2" fmla="*/ 2 w 37"/>
                <a:gd name="T3" fmla="*/ 0 h 34"/>
                <a:gd name="T4" fmla="*/ 35 w 37"/>
                <a:gd name="T5" fmla="*/ 0 h 34"/>
                <a:gd name="T6" fmla="*/ 0 60000 65536"/>
                <a:gd name="T7" fmla="*/ 0 60000 65536"/>
                <a:gd name="T8" fmla="*/ 0 60000 65536"/>
                <a:gd name="T9" fmla="*/ 0 w 37"/>
                <a:gd name="T10" fmla="*/ 0 h 34"/>
                <a:gd name="T11" fmla="*/ 37 w 37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34">
                  <a:moveTo>
                    <a:pt x="0" y="34"/>
                  </a:moveTo>
                  <a:lnTo>
                    <a:pt x="2" y="0"/>
                  </a:lnTo>
                  <a:lnTo>
                    <a:pt x="3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7375397" y="5388965"/>
              <a:ext cx="411276" cy="191080"/>
            </a:xfrm>
            <a:custGeom>
              <a:avLst/>
              <a:gdLst>
                <a:gd name="T0" fmla="*/ 0 w 245"/>
                <a:gd name="T1" fmla="*/ 0 h 105"/>
                <a:gd name="T2" fmla="*/ 0 w 245"/>
                <a:gd name="T3" fmla="*/ 105 h 105"/>
                <a:gd name="T4" fmla="*/ 195 w 245"/>
                <a:gd name="T5" fmla="*/ 105 h 105"/>
                <a:gd name="T6" fmla="*/ 195 w 245"/>
                <a:gd name="T7" fmla="*/ 34 h 105"/>
                <a:gd name="T8" fmla="*/ 226 w 245"/>
                <a:gd name="T9" fmla="*/ 34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05"/>
                <a:gd name="T17" fmla="*/ 245 w 245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05">
                  <a:moveTo>
                    <a:pt x="0" y="0"/>
                  </a:moveTo>
                  <a:lnTo>
                    <a:pt x="0" y="105"/>
                  </a:lnTo>
                  <a:lnTo>
                    <a:pt x="211" y="105"/>
                  </a:lnTo>
                  <a:lnTo>
                    <a:pt x="211" y="34"/>
                  </a:lnTo>
                  <a:lnTo>
                    <a:pt x="245" y="3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6110632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47 w 53"/>
                <a:gd name="T13" fmla="*/ 280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0"/>
                <a:gd name="T23" fmla="*/ 53 w 53"/>
                <a:gd name="T24" fmla="*/ 280 h 2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  <a:lnTo>
                    <a:pt x="51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6110632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0"/>
                <a:gd name="T20" fmla="*/ 53 w 53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6669312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6669312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7227993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47 w 53"/>
                <a:gd name="T13" fmla="*/ 280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0"/>
                <a:gd name="T23" fmla="*/ 53 w 53"/>
                <a:gd name="T24" fmla="*/ 280 h 2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  <a:lnTo>
                    <a:pt x="51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7227993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0"/>
                <a:gd name="T20" fmla="*/ 53 w 53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7786673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7786673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5" name="Rectangle 174"/>
            <p:cNvSpPr>
              <a:spLocks noChangeArrowheads="1"/>
            </p:cNvSpPr>
            <p:nvPr/>
          </p:nvSpPr>
          <p:spPr bwMode="auto">
            <a:xfrm>
              <a:off x="8563730" y="5827539"/>
              <a:ext cx="129207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8563730" y="5827539"/>
              <a:ext cx="129207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7" name="Line 176"/>
            <p:cNvSpPr>
              <a:spLocks noChangeShapeType="1"/>
            </p:cNvSpPr>
            <p:nvPr/>
          </p:nvSpPr>
          <p:spPr bwMode="auto">
            <a:xfrm flipV="1">
              <a:off x="8822143" y="5820260"/>
              <a:ext cx="182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8" name="Line 177"/>
            <p:cNvSpPr>
              <a:spLocks noChangeShapeType="1"/>
            </p:cNvSpPr>
            <p:nvPr/>
          </p:nvSpPr>
          <p:spPr bwMode="auto">
            <a:xfrm flipH="1">
              <a:off x="8685657" y="5823900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9" name="Line 178"/>
            <p:cNvSpPr>
              <a:spLocks noChangeShapeType="1"/>
            </p:cNvSpPr>
            <p:nvPr/>
          </p:nvSpPr>
          <p:spPr bwMode="auto">
            <a:xfrm flipH="1">
              <a:off x="8685657" y="6105969"/>
              <a:ext cx="1364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0" name="Rectangle 179"/>
            <p:cNvSpPr>
              <a:spLocks noChangeArrowheads="1"/>
            </p:cNvSpPr>
            <p:nvPr/>
          </p:nvSpPr>
          <p:spPr bwMode="auto">
            <a:xfrm>
              <a:off x="6416360" y="5838458"/>
              <a:ext cx="127386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6416360" y="5838458"/>
              <a:ext cx="127386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6287153" y="5834818"/>
              <a:ext cx="129207" cy="282070"/>
            </a:xfrm>
            <a:custGeom>
              <a:avLst/>
              <a:gdLst>
                <a:gd name="T0" fmla="*/ 71 w 77"/>
                <a:gd name="T1" fmla="*/ 0 h 155"/>
                <a:gd name="T2" fmla="*/ 0 w 77"/>
                <a:gd name="T3" fmla="*/ 2 h 155"/>
                <a:gd name="T4" fmla="*/ 0 w 77"/>
                <a:gd name="T5" fmla="*/ 155 h 155"/>
                <a:gd name="T6" fmla="*/ 71 w 77"/>
                <a:gd name="T7" fmla="*/ 155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77" y="0"/>
                  </a:moveTo>
                  <a:lnTo>
                    <a:pt x="0" y="2"/>
                  </a:lnTo>
                  <a:lnTo>
                    <a:pt x="0" y="155"/>
                  </a:lnTo>
                  <a:lnTo>
                    <a:pt x="77" y="1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3" name="Rectangle 182"/>
            <p:cNvSpPr>
              <a:spLocks noChangeArrowheads="1"/>
            </p:cNvSpPr>
            <p:nvPr/>
          </p:nvSpPr>
          <p:spPr bwMode="auto">
            <a:xfrm>
              <a:off x="6370864" y="5907611"/>
              <a:ext cx="256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I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84" name="Rectangle 183"/>
            <p:cNvSpPr>
              <a:spLocks noChangeArrowheads="1"/>
            </p:cNvSpPr>
            <p:nvPr/>
          </p:nvSpPr>
          <p:spPr bwMode="auto">
            <a:xfrm>
              <a:off x="6399981" y="5907611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7462747" y="5712891"/>
              <a:ext cx="180161" cy="507726"/>
            </a:xfrm>
            <a:custGeom>
              <a:avLst/>
              <a:gdLst>
                <a:gd name="T0" fmla="*/ 0 w 107"/>
                <a:gd name="T1" fmla="*/ 0 h 279"/>
                <a:gd name="T2" fmla="*/ 0 w 107"/>
                <a:gd name="T3" fmla="*/ 113 h 279"/>
                <a:gd name="T4" fmla="*/ 31 w 107"/>
                <a:gd name="T5" fmla="*/ 140 h 279"/>
                <a:gd name="T6" fmla="*/ 0 w 107"/>
                <a:gd name="T7" fmla="*/ 166 h 279"/>
                <a:gd name="T8" fmla="*/ 0 w 107"/>
                <a:gd name="T9" fmla="*/ 279 h 279"/>
                <a:gd name="T10" fmla="*/ 99 w 107"/>
                <a:gd name="T11" fmla="*/ 193 h 279"/>
                <a:gd name="T12" fmla="*/ 99 w 107"/>
                <a:gd name="T13" fmla="*/ 86 h 279"/>
                <a:gd name="T14" fmla="*/ 0 w 107"/>
                <a:gd name="T15" fmla="*/ 2 h 279"/>
                <a:gd name="T16" fmla="*/ 0 w 107"/>
                <a:gd name="T17" fmla="*/ 2 h 279"/>
                <a:gd name="T18" fmla="*/ 0 w 107"/>
                <a:gd name="T19" fmla="*/ 0 h 2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79"/>
                <a:gd name="T32" fmla="*/ 107 w 107"/>
                <a:gd name="T33" fmla="*/ 279 h 2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79">
                  <a:moveTo>
                    <a:pt x="0" y="0"/>
                  </a:moveTo>
                  <a:lnTo>
                    <a:pt x="0" y="113"/>
                  </a:lnTo>
                  <a:lnTo>
                    <a:pt x="34" y="140"/>
                  </a:lnTo>
                  <a:lnTo>
                    <a:pt x="0" y="166"/>
                  </a:lnTo>
                  <a:lnTo>
                    <a:pt x="0" y="279"/>
                  </a:lnTo>
                  <a:lnTo>
                    <a:pt x="107" y="193"/>
                  </a:lnTo>
                  <a:lnTo>
                    <a:pt x="107" y="8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6" name="Freeform 185"/>
            <p:cNvSpPr>
              <a:spLocks/>
            </p:cNvSpPr>
            <p:nvPr/>
          </p:nvSpPr>
          <p:spPr bwMode="auto">
            <a:xfrm>
              <a:off x="7462747" y="5712891"/>
              <a:ext cx="180161" cy="507726"/>
            </a:xfrm>
            <a:custGeom>
              <a:avLst/>
              <a:gdLst>
                <a:gd name="T0" fmla="*/ 0 w 107"/>
                <a:gd name="T1" fmla="*/ 0 h 279"/>
                <a:gd name="T2" fmla="*/ 0 w 107"/>
                <a:gd name="T3" fmla="*/ 113 h 279"/>
                <a:gd name="T4" fmla="*/ 31 w 107"/>
                <a:gd name="T5" fmla="*/ 140 h 279"/>
                <a:gd name="T6" fmla="*/ 0 w 107"/>
                <a:gd name="T7" fmla="*/ 166 h 279"/>
                <a:gd name="T8" fmla="*/ 0 w 107"/>
                <a:gd name="T9" fmla="*/ 279 h 279"/>
                <a:gd name="T10" fmla="*/ 99 w 107"/>
                <a:gd name="T11" fmla="*/ 193 h 279"/>
                <a:gd name="T12" fmla="*/ 99 w 107"/>
                <a:gd name="T13" fmla="*/ 86 h 279"/>
                <a:gd name="T14" fmla="*/ 0 w 107"/>
                <a:gd name="T15" fmla="*/ 2 h 279"/>
                <a:gd name="T16" fmla="*/ 0 w 107"/>
                <a:gd name="T17" fmla="*/ 2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"/>
                <a:gd name="T28" fmla="*/ 0 h 279"/>
                <a:gd name="T29" fmla="*/ 107 w 107"/>
                <a:gd name="T30" fmla="*/ 279 h 2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" h="279">
                  <a:moveTo>
                    <a:pt x="0" y="0"/>
                  </a:moveTo>
                  <a:lnTo>
                    <a:pt x="0" y="113"/>
                  </a:lnTo>
                  <a:lnTo>
                    <a:pt x="34" y="140"/>
                  </a:lnTo>
                  <a:lnTo>
                    <a:pt x="0" y="166"/>
                  </a:lnTo>
                  <a:lnTo>
                    <a:pt x="0" y="279"/>
                  </a:lnTo>
                  <a:lnTo>
                    <a:pt x="107" y="193"/>
                  </a:lnTo>
                  <a:lnTo>
                    <a:pt x="107" y="86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7" name="Rectangle 186"/>
            <p:cNvSpPr>
              <a:spLocks noChangeArrowheads="1"/>
            </p:cNvSpPr>
            <p:nvPr/>
          </p:nvSpPr>
          <p:spPr bwMode="auto">
            <a:xfrm>
              <a:off x="8023247" y="5905790"/>
              <a:ext cx="6251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88" name="Rectangle 187"/>
            <p:cNvSpPr>
              <a:spLocks noChangeArrowheads="1"/>
            </p:cNvSpPr>
            <p:nvPr/>
          </p:nvSpPr>
          <p:spPr bwMode="auto">
            <a:xfrm>
              <a:off x="8099679" y="5905790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89" name="Rectangle 188"/>
            <p:cNvSpPr>
              <a:spLocks noChangeArrowheads="1"/>
            </p:cNvSpPr>
            <p:nvPr/>
          </p:nvSpPr>
          <p:spPr bwMode="auto">
            <a:xfrm>
              <a:off x="8598306" y="5898511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190" name="Rectangle 189"/>
            <p:cNvSpPr>
              <a:spLocks noChangeArrowheads="1"/>
            </p:cNvSpPr>
            <p:nvPr/>
          </p:nvSpPr>
          <p:spPr bwMode="auto">
            <a:xfrm>
              <a:off x="8676558" y="5898511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91" name="Rectangle 190"/>
            <p:cNvSpPr>
              <a:spLocks noChangeArrowheads="1"/>
            </p:cNvSpPr>
            <p:nvPr/>
          </p:nvSpPr>
          <p:spPr bwMode="auto">
            <a:xfrm>
              <a:off x="8738432" y="5898511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92" name="Line 191"/>
            <p:cNvSpPr>
              <a:spLocks noChangeShapeType="1"/>
            </p:cNvSpPr>
            <p:nvPr/>
          </p:nvSpPr>
          <p:spPr bwMode="auto">
            <a:xfrm>
              <a:off x="6551025" y="5960384"/>
              <a:ext cx="32574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3" name="Line 192"/>
            <p:cNvSpPr>
              <a:spLocks noChangeShapeType="1"/>
            </p:cNvSpPr>
            <p:nvPr/>
          </p:nvSpPr>
          <p:spPr bwMode="auto">
            <a:xfrm>
              <a:off x="7639269" y="5960384"/>
              <a:ext cx="342123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4" name="Line 193"/>
            <p:cNvSpPr>
              <a:spLocks noChangeShapeType="1"/>
            </p:cNvSpPr>
            <p:nvPr/>
          </p:nvSpPr>
          <p:spPr bwMode="auto">
            <a:xfrm>
              <a:off x="8243444" y="5960384"/>
              <a:ext cx="30754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5" name="Line 194"/>
            <p:cNvSpPr>
              <a:spLocks noChangeShapeType="1"/>
            </p:cNvSpPr>
            <p:nvPr/>
          </p:nvSpPr>
          <p:spPr bwMode="auto">
            <a:xfrm>
              <a:off x="7107886" y="6022258"/>
              <a:ext cx="354863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6785780" y="5891232"/>
              <a:ext cx="61873" cy="61873"/>
            </a:xfrm>
            <a:custGeom>
              <a:avLst/>
              <a:gdLst>
                <a:gd name="T0" fmla="*/ 0 w 37"/>
                <a:gd name="T1" fmla="*/ 34 h 34"/>
                <a:gd name="T2" fmla="*/ 2 w 37"/>
                <a:gd name="T3" fmla="*/ 0 h 34"/>
                <a:gd name="T4" fmla="*/ 34 w 37"/>
                <a:gd name="T5" fmla="*/ 0 h 34"/>
                <a:gd name="T6" fmla="*/ 0 60000 65536"/>
                <a:gd name="T7" fmla="*/ 0 60000 65536"/>
                <a:gd name="T8" fmla="*/ 0 60000 65536"/>
                <a:gd name="T9" fmla="*/ 0 w 37"/>
                <a:gd name="T10" fmla="*/ 0 h 34"/>
                <a:gd name="T11" fmla="*/ 37 w 37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34">
                  <a:moveTo>
                    <a:pt x="0" y="34"/>
                  </a:moveTo>
                  <a:lnTo>
                    <a:pt x="2" y="0"/>
                  </a:lnTo>
                  <a:lnTo>
                    <a:pt x="3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7934078" y="5960384"/>
              <a:ext cx="414916" cy="191080"/>
            </a:xfrm>
            <a:custGeom>
              <a:avLst/>
              <a:gdLst>
                <a:gd name="T0" fmla="*/ 0 w 247"/>
                <a:gd name="T1" fmla="*/ 0 h 105"/>
                <a:gd name="T2" fmla="*/ 1 w 247"/>
                <a:gd name="T3" fmla="*/ 105 h 105"/>
                <a:gd name="T4" fmla="*/ 194 w 247"/>
                <a:gd name="T5" fmla="*/ 105 h 105"/>
                <a:gd name="T6" fmla="*/ 194 w 247"/>
                <a:gd name="T7" fmla="*/ 36 h 105"/>
                <a:gd name="T8" fmla="*/ 228 w 247"/>
                <a:gd name="T9" fmla="*/ 36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7"/>
                <a:gd name="T16" fmla="*/ 0 h 105"/>
                <a:gd name="T17" fmla="*/ 247 w 247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7" h="105">
                  <a:moveTo>
                    <a:pt x="0" y="0"/>
                  </a:moveTo>
                  <a:lnTo>
                    <a:pt x="1" y="105"/>
                  </a:lnTo>
                  <a:lnTo>
                    <a:pt x="210" y="105"/>
                  </a:lnTo>
                  <a:lnTo>
                    <a:pt x="210" y="36"/>
                  </a:lnTo>
                  <a:lnTo>
                    <a:pt x="247" y="3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8" name="Freeform 197"/>
            <p:cNvSpPr>
              <a:spLocks/>
            </p:cNvSpPr>
            <p:nvPr/>
          </p:nvSpPr>
          <p:spPr bwMode="auto">
            <a:xfrm>
              <a:off x="6669312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6669312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227993" y="5705612"/>
              <a:ext cx="89171" cy="511366"/>
            </a:xfrm>
            <a:custGeom>
              <a:avLst/>
              <a:gdLst>
                <a:gd name="T0" fmla="*/ 47 w 53"/>
                <a:gd name="T1" fmla="*/ 280 h 281"/>
                <a:gd name="T2" fmla="*/ 49 w 53"/>
                <a:gd name="T3" fmla="*/ 0 h 281"/>
                <a:gd name="T4" fmla="*/ 0 w 53"/>
                <a:gd name="T5" fmla="*/ 0 h 281"/>
                <a:gd name="T6" fmla="*/ 0 w 53"/>
                <a:gd name="T7" fmla="*/ 281 h 281"/>
                <a:gd name="T8" fmla="*/ 49 w 53"/>
                <a:gd name="T9" fmla="*/ 281 h 281"/>
                <a:gd name="T10" fmla="*/ 49 w 53"/>
                <a:gd name="T11" fmla="*/ 281 h 281"/>
                <a:gd name="T12" fmla="*/ 47 w 53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1"/>
                <a:gd name="T23" fmla="*/ 53 w 53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1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3" y="281"/>
                  </a:lnTo>
                  <a:lnTo>
                    <a:pt x="51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7227993" y="5705612"/>
              <a:ext cx="89171" cy="511366"/>
            </a:xfrm>
            <a:custGeom>
              <a:avLst/>
              <a:gdLst>
                <a:gd name="T0" fmla="*/ 47 w 53"/>
                <a:gd name="T1" fmla="*/ 280 h 281"/>
                <a:gd name="T2" fmla="*/ 49 w 53"/>
                <a:gd name="T3" fmla="*/ 0 h 281"/>
                <a:gd name="T4" fmla="*/ 0 w 53"/>
                <a:gd name="T5" fmla="*/ 0 h 281"/>
                <a:gd name="T6" fmla="*/ 0 w 53"/>
                <a:gd name="T7" fmla="*/ 281 h 281"/>
                <a:gd name="T8" fmla="*/ 49 w 53"/>
                <a:gd name="T9" fmla="*/ 281 h 281"/>
                <a:gd name="T10" fmla="*/ 49 w 53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1"/>
                <a:gd name="T20" fmla="*/ 53 w 53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1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3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778667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778667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834899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834899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6" name="Rectangle 205"/>
            <p:cNvSpPr>
              <a:spLocks noChangeArrowheads="1"/>
            </p:cNvSpPr>
            <p:nvPr/>
          </p:nvSpPr>
          <p:spPr bwMode="auto">
            <a:xfrm>
              <a:off x="5317197" y="3494548"/>
              <a:ext cx="132846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5317197" y="3494548"/>
              <a:ext cx="132846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8" name="Rectangle 207"/>
            <p:cNvSpPr>
              <a:spLocks noChangeArrowheads="1"/>
            </p:cNvSpPr>
            <p:nvPr/>
          </p:nvSpPr>
          <p:spPr bwMode="auto">
            <a:xfrm>
              <a:off x="5187990" y="3494548"/>
              <a:ext cx="129207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9" name="Rectangle 208"/>
            <p:cNvSpPr>
              <a:spLocks noChangeArrowheads="1"/>
            </p:cNvSpPr>
            <p:nvPr/>
          </p:nvSpPr>
          <p:spPr bwMode="auto">
            <a:xfrm>
              <a:off x="5237126" y="3561881"/>
              <a:ext cx="6251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10" name="Rectangle 209"/>
            <p:cNvSpPr>
              <a:spLocks noChangeArrowheads="1"/>
            </p:cNvSpPr>
            <p:nvPr/>
          </p:nvSpPr>
          <p:spPr bwMode="auto">
            <a:xfrm>
              <a:off x="5313557" y="3561881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11" name="Line 210"/>
            <p:cNvSpPr>
              <a:spLocks noChangeShapeType="1"/>
            </p:cNvSpPr>
            <p:nvPr/>
          </p:nvSpPr>
          <p:spPr bwMode="auto">
            <a:xfrm>
              <a:off x="5433665" y="3665610"/>
              <a:ext cx="11828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2" name="Rectangle 211"/>
            <p:cNvSpPr>
              <a:spLocks noChangeArrowheads="1"/>
            </p:cNvSpPr>
            <p:nvPr/>
          </p:nvSpPr>
          <p:spPr bwMode="auto">
            <a:xfrm>
              <a:off x="5766688" y="3501828"/>
              <a:ext cx="12738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3" name="Rectangle 212"/>
            <p:cNvSpPr>
              <a:spLocks noChangeArrowheads="1"/>
            </p:cNvSpPr>
            <p:nvPr/>
          </p:nvSpPr>
          <p:spPr bwMode="auto">
            <a:xfrm>
              <a:off x="5766688" y="3501828"/>
              <a:ext cx="12738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4" name="Line 213"/>
            <p:cNvSpPr>
              <a:spLocks noChangeShapeType="1"/>
            </p:cNvSpPr>
            <p:nvPr/>
          </p:nvSpPr>
          <p:spPr bwMode="auto">
            <a:xfrm flipV="1">
              <a:off x="6023282" y="3494548"/>
              <a:ext cx="364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5" name="Line 214"/>
            <p:cNvSpPr>
              <a:spLocks noChangeShapeType="1"/>
            </p:cNvSpPr>
            <p:nvPr/>
          </p:nvSpPr>
          <p:spPr bwMode="auto">
            <a:xfrm flipH="1">
              <a:off x="5894075" y="3498188"/>
              <a:ext cx="129207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6" name="Line 215"/>
            <p:cNvSpPr>
              <a:spLocks noChangeShapeType="1"/>
            </p:cNvSpPr>
            <p:nvPr/>
          </p:nvSpPr>
          <p:spPr bwMode="auto">
            <a:xfrm flipH="1">
              <a:off x="5894075" y="3780257"/>
              <a:ext cx="1292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>
              <a:off x="5804905" y="3558241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218" name="Rectangle 217"/>
            <p:cNvSpPr>
              <a:spLocks noChangeArrowheads="1"/>
            </p:cNvSpPr>
            <p:nvPr/>
          </p:nvSpPr>
          <p:spPr bwMode="auto">
            <a:xfrm>
              <a:off x="5881337" y="3558241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19" name="Rectangle 218"/>
            <p:cNvSpPr>
              <a:spLocks noChangeArrowheads="1"/>
            </p:cNvSpPr>
            <p:nvPr/>
          </p:nvSpPr>
          <p:spPr bwMode="auto">
            <a:xfrm>
              <a:off x="5943210" y="3558241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20" name="Rectangle 219"/>
            <p:cNvSpPr>
              <a:spLocks noChangeArrowheads="1"/>
            </p:cNvSpPr>
            <p:nvPr/>
          </p:nvSpPr>
          <p:spPr bwMode="auto">
            <a:xfrm>
              <a:off x="5224386" y="4180615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221" name="Rectangle 220"/>
            <p:cNvSpPr>
              <a:spLocks noChangeArrowheads="1"/>
            </p:cNvSpPr>
            <p:nvPr/>
          </p:nvSpPr>
          <p:spPr bwMode="auto">
            <a:xfrm>
              <a:off x="5300818" y="4180615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22" name="Rectangle 221"/>
            <p:cNvSpPr>
              <a:spLocks noChangeArrowheads="1"/>
            </p:cNvSpPr>
            <p:nvPr/>
          </p:nvSpPr>
          <p:spPr bwMode="auto">
            <a:xfrm>
              <a:off x="5362692" y="4180615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23" name="Line 222"/>
            <p:cNvSpPr>
              <a:spLocks noChangeShapeType="1"/>
            </p:cNvSpPr>
            <p:nvPr/>
          </p:nvSpPr>
          <p:spPr bwMode="auto">
            <a:xfrm>
              <a:off x="4873165" y="4306182"/>
              <a:ext cx="1292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4" name="Line 223"/>
            <p:cNvSpPr>
              <a:spLocks noChangeShapeType="1"/>
            </p:cNvSpPr>
            <p:nvPr/>
          </p:nvSpPr>
          <p:spPr bwMode="auto">
            <a:xfrm>
              <a:off x="4873165" y="4176975"/>
              <a:ext cx="118288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5" name="Rectangle 224"/>
            <p:cNvSpPr>
              <a:spLocks noChangeArrowheads="1"/>
            </p:cNvSpPr>
            <p:nvPr/>
          </p:nvSpPr>
          <p:spPr bwMode="auto">
            <a:xfrm>
              <a:off x="4758516" y="4104183"/>
              <a:ext cx="12738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6" name="Rectangle 225"/>
            <p:cNvSpPr>
              <a:spLocks noChangeArrowheads="1"/>
            </p:cNvSpPr>
            <p:nvPr/>
          </p:nvSpPr>
          <p:spPr bwMode="auto">
            <a:xfrm>
              <a:off x="4758516" y="4104183"/>
              <a:ext cx="12738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7" name="Line 226"/>
            <p:cNvSpPr>
              <a:spLocks noChangeShapeType="1"/>
            </p:cNvSpPr>
            <p:nvPr/>
          </p:nvSpPr>
          <p:spPr bwMode="auto">
            <a:xfrm flipV="1">
              <a:off x="4629311" y="4111462"/>
              <a:ext cx="1820" cy="263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8" name="Line 227"/>
            <p:cNvSpPr>
              <a:spLocks noChangeShapeType="1"/>
            </p:cNvSpPr>
            <p:nvPr/>
          </p:nvSpPr>
          <p:spPr bwMode="auto">
            <a:xfrm>
              <a:off x="4625671" y="4382614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9" name="Freeform 228"/>
            <p:cNvSpPr>
              <a:spLocks/>
            </p:cNvSpPr>
            <p:nvPr/>
          </p:nvSpPr>
          <p:spPr bwMode="auto">
            <a:xfrm>
              <a:off x="4569256" y="4180615"/>
              <a:ext cx="60054" cy="63694"/>
            </a:xfrm>
            <a:custGeom>
              <a:avLst/>
              <a:gdLst>
                <a:gd name="T0" fmla="*/ 0 w 35"/>
                <a:gd name="T1" fmla="*/ 35 h 35"/>
                <a:gd name="T2" fmla="*/ 0 w 35"/>
                <a:gd name="T3" fmla="*/ 0 h 35"/>
                <a:gd name="T4" fmla="*/ 33 w 35"/>
                <a:gd name="T5" fmla="*/ 0 h 35"/>
                <a:gd name="T6" fmla="*/ 0 60000 65536"/>
                <a:gd name="T7" fmla="*/ 0 60000 65536"/>
                <a:gd name="T8" fmla="*/ 0 60000 65536"/>
                <a:gd name="T9" fmla="*/ 0 w 35"/>
                <a:gd name="T10" fmla="*/ 0 h 35"/>
                <a:gd name="T11" fmla="*/ 35 w 35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5">
                  <a:moveTo>
                    <a:pt x="0" y="35"/>
                  </a:moveTo>
                  <a:lnTo>
                    <a:pt x="0" y="0"/>
                  </a:lnTo>
                  <a:lnTo>
                    <a:pt x="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0" name="Freeform 229"/>
            <p:cNvSpPr>
              <a:spLocks/>
            </p:cNvSpPr>
            <p:nvPr/>
          </p:nvSpPr>
          <p:spPr bwMode="auto">
            <a:xfrm>
              <a:off x="4991451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48 w 54"/>
                <a:gd name="T13" fmla="*/ 279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79"/>
                <a:gd name="T23" fmla="*/ 54 w 54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1" name="Freeform 230"/>
            <p:cNvSpPr>
              <a:spLocks/>
            </p:cNvSpPr>
            <p:nvPr/>
          </p:nvSpPr>
          <p:spPr bwMode="auto">
            <a:xfrm>
              <a:off x="4991451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2" name="Rectangle 231"/>
            <p:cNvSpPr>
              <a:spLocks noChangeArrowheads="1"/>
            </p:cNvSpPr>
            <p:nvPr/>
          </p:nvSpPr>
          <p:spPr bwMode="auto">
            <a:xfrm>
              <a:off x="4667526" y="4180615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233" name="Rectangle 232"/>
            <p:cNvSpPr>
              <a:spLocks noChangeArrowheads="1"/>
            </p:cNvSpPr>
            <p:nvPr/>
          </p:nvSpPr>
          <p:spPr bwMode="auto">
            <a:xfrm>
              <a:off x="4743958" y="4180615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34" name="Rectangle 233"/>
            <p:cNvSpPr>
              <a:spLocks noChangeArrowheads="1"/>
            </p:cNvSpPr>
            <p:nvPr/>
          </p:nvSpPr>
          <p:spPr bwMode="auto">
            <a:xfrm>
              <a:off x="4805831" y="4180615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35" name="Rectangle 234"/>
            <p:cNvSpPr>
              <a:spLocks noChangeArrowheads="1"/>
            </p:cNvSpPr>
            <p:nvPr/>
          </p:nvSpPr>
          <p:spPr bwMode="auto">
            <a:xfrm>
              <a:off x="6339928" y="5316173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236" name="Rectangle 235"/>
            <p:cNvSpPr>
              <a:spLocks noChangeArrowheads="1"/>
            </p:cNvSpPr>
            <p:nvPr/>
          </p:nvSpPr>
          <p:spPr bwMode="auto">
            <a:xfrm>
              <a:off x="6416360" y="5316173"/>
              <a:ext cx="5129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37" name="Rectangle 236"/>
            <p:cNvSpPr>
              <a:spLocks noChangeArrowheads="1"/>
            </p:cNvSpPr>
            <p:nvPr/>
          </p:nvSpPr>
          <p:spPr bwMode="auto">
            <a:xfrm>
              <a:off x="6476413" y="5316173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239" name="Line 238"/>
            <p:cNvSpPr>
              <a:spLocks noChangeShapeType="1"/>
            </p:cNvSpPr>
            <p:nvPr/>
          </p:nvSpPr>
          <p:spPr bwMode="auto">
            <a:xfrm>
              <a:off x="5078802" y="4244308"/>
              <a:ext cx="109188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0" name="Line 239"/>
            <p:cNvSpPr>
              <a:spLocks noChangeShapeType="1"/>
            </p:cNvSpPr>
            <p:nvPr/>
          </p:nvSpPr>
          <p:spPr bwMode="auto">
            <a:xfrm>
              <a:off x="5184351" y="4085985"/>
              <a:ext cx="1292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1" name="Line 240"/>
            <p:cNvSpPr>
              <a:spLocks noChangeShapeType="1"/>
            </p:cNvSpPr>
            <p:nvPr/>
          </p:nvSpPr>
          <p:spPr bwMode="auto">
            <a:xfrm>
              <a:off x="4625671" y="4104183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5684798" y="4149678"/>
              <a:ext cx="54594" cy="58234"/>
            </a:xfrm>
            <a:custGeom>
              <a:avLst/>
              <a:gdLst>
                <a:gd name="T0" fmla="*/ 14 w 32"/>
                <a:gd name="T1" fmla="*/ 32 h 32"/>
                <a:gd name="T2" fmla="*/ 18 w 32"/>
                <a:gd name="T3" fmla="*/ 32 h 32"/>
                <a:gd name="T4" fmla="*/ 20 w 32"/>
                <a:gd name="T5" fmla="*/ 32 h 32"/>
                <a:gd name="T6" fmla="*/ 23 w 32"/>
                <a:gd name="T7" fmla="*/ 32 h 32"/>
                <a:gd name="T8" fmla="*/ 24 w 32"/>
                <a:gd name="T9" fmla="*/ 30 h 32"/>
                <a:gd name="T10" fmla="*/ 26 w 32"/>
                <a:gd name="T11" fmla="*/ 29 h 32"/>
                <a:gd name="T12" fmla="*/ 28 w 32"/>
                <a:gd name="T13" fmla="*/ 27 h 32"/>
                <a:gd name="T14" fmla="*/ 28 w 32"/>
                <a:gd name="T15" fmla="*/ 25 h 32"/>
                <a:gd name="T16" fmla="*/ 30 w 32"/>
                <a:gd name="T17" fmla="*/ 23 h 32"/>
                <a:gd name="T18" fmla="*/ 30 w 32"/>
                <a:gd name="T19" fmla="*/ 19 h 32"/>
                <a:gd name="T20" fmla="*/ 30 w 32"/>
                <a:gd name="T21" fmla="*/ 17 h 32"/>
                <a:gd name="T22" fmla="*/ 30 w 32"/>
                <a:gd name="T23" fmla="*/ 13 h 32"/>
                <a:gd name="T24" fmla="*/ 30 w 32"/>
                <a:gd name="T25" fmla="*/ 11 h 32"/>
                <a:gd name="T26" fmla="*/ 28 w 32"/>
                <a:gd name="T27" fmla="*/ 9 h 32"/>
                <a:gd name="T28" fmla="*/ 28 w 32"/>
                <a:gd name="T29" fmla="*/ 7 h 32"/>
                <a:gd name="T30" fmla="*/ 26 w 32"/>
                <a:gd name="T31" fmla="*/ 6 h 32"/>
                <a:gd name="T32" fmla="*/ 24 w 32"/>
                <a:gd name="T33" fmla="*/ 4 h 32"/>
                <a:gd name="T34" fmla="*/ 23 w 32"/>
                <a:gd name="T35" fmla="*/ 2 h 32"/>
                <a:gd name="T36" fmla="*/ 20 w 32"/>
                <a:gd name="T37" fmla="*/ 2 h 32"/>
                <a:gd name="T38" fmla="*/ 18 w 32"/>
                <a:gd name="T39" fmla="*/ 0 h 32"/>
                <a:gd name="T40" fmla="*/ 16 w 32"/>
                <a:gd name="T41" fmla="*/ 0 h 32"/>
                <a:gd name="T42" fmla="*/ 12 w 32"/>
                <a:gd name="T43" fmla="*/ 0 h 32"/>
                <a:gd name="T44" fmla="*/ 10 w 32"/>
                <a:gd name="T45" fmla="*/ 2 h 32"/>
                <a:gd name="T46" fmla="*/ 8 w 32"/>
                <a:gd name="T47" fmla="*/ 2 h 32"/>
                <a:gd name="T48" fmla="*/ 5 w 32"/>
                <a:gd name="T49" fmla="*/ 4 h 32"/>
                <a:gd name="T50" fmla="*/ 3 w 32"/>
                <a:gd name="T51" fmla="*/ 6 h 32"/>
                <a:gd name="T52" fmla="*/ 3 w 32"/>
                <a:gd name="T53" fmla="*/ 7 h 32"/>
                <a:gd name="T54" fmla="*/ 1 w 32"/>
                <a:gd name="T55" fmla="*/ 9 h 32"/>
                <a:gd name="T56" fmla="*/ 0 w 32"/>
                <a:gd name="T57" fmla="*/ 11 h 32"/>
                <a:gd name="T58" fmla="*/ 0 w 32"/>
                <a:gd name="T59" fmla="*/ 13 h 32"/>
                <a:gd name="T60" fmla="*/ 0 w 32"/>
                <a:gd name="T61" fmla="*/ 17 h 32"/>
                <a:gd name="T62" fmla="*/ 0 w 32"/>
                <a:gd name="T63" fmla="*/ 19 h 32"/>
                <a:gd name="T64" fmla="*/ 0 w 32"/>
                <a:gd name="T65" fmla="*/ 23 h 32"/>
                <a:gd name="T66" fmla="*/ 1 w 32"/>
                <a:gd name="T67" fmla="*/ 25 h 32"/>
                <a:gd name="T68" fmla="*/ 3 w 32"/>
                <a:gd name="T69" fmla="*/ 27 h 32"/>
                <a:gd name="T70" fmla="*/ 3 w 32"/>
                <a:gd name="T71" fmla="*/ 29 h 32"/>
                <a:gd name="T72" fmla="*/ 5 w 32"/>
                <a:gd name="T73" fmla="*/ 30 h 32"/>
                <a:gd name="T74" fmla="*/ 8 w 32"/>
                <a:gd name="T75" fmla="*/ 32 h 32"/>
                <a:gd name="T76" fmla="*/ 10 w 32"/>
                <a:gd name="T77" fmla="*/ 32 h 32"/>
                <a:gd name="T78" fmla="*/ 12 w 32"/>
                <a:gd name="T79" fmla="*/ 32 h 32"/>
                <a:gd name="T80" fmla="*/ 16 w 32"/>
                <a:gd name="T81" fmla="*/ 32 h 32"/>
                <a:gd name="T82" fmla="*/ 16 w 32"/>
                <a:gd name="T83" fmla="*/ 32 h 32"/>
                <a:gd name="T84" fmla="*/ 14 w 32"/>
                <a:gd name="T85" fmla="*/ 32 h 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2"/>
                <a:gd name="T130" fmla="*/ 0 h 32"/>
                <a:gd name="T131" fmla="*/ 32 w 32"/>
                <a:gd name="T132" fmla="*/ 32 h 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2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5" y="32"/>
                  </a:lnTo>
                  <a:lnTo>
                    <a:pt x="26" y="30"/>
                  </a:lnTo>
                  <a:lnTo>
                    <a:pt x="28" y="29"/>
                  </a:lnTo>
                  <a:lnTo>
                    <a:pt x="30" y="27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2" y="19"/>
                  </a:lnTo>
                  <a:lnTo>
                    <a:pt x="32" y="17"/>
                  </a:lnTo>
                  <a:lnTo>
                    <a:pt x="32" y="13"/>
                  </a:lnTo>
                  <a:lnTo>
                    <a:pt x="32" y="11"/>
                  </a:lnTo>
                  <a:lnTo>
                    <a:pt x="30" y="9"/>
                  </a:lnTo>
                  <a:lnTo>
                    <a:pt x="30" y="7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5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5684798" y="4149678"/>
              <a:ext cx="54594" cy="58234"/>
            </a:xfrm>
            <a:custGeom>
              <a:avLst/>
              <a:gdLst>
                <a:gd name="T0" fmla="*/ 14 w 32"/>
                <a:gd name="T1" fmla="*/ 32 h 32"/>
                <a:gd name="T2" fmla="*/ 18 w 32"/>
                <a:gd name="T3" fmla="*/ 32 h 32"/>
                <a:gd name="T4" fmla="*/ 20 w 32"/>
                <a:gd name="T5" fmla="*/ 32 h 32"/>
                <a:gd name="T6" fmla="*/ 23 w 32"/>
                <a:gd name="T7" fmla="*/ 32 h 32"/>
                <a:gd name="T8" fmla="*/ 24 w 32"/>
                <a:gd name="T9" fmla="*/ 30 h 32"/>
                <a:gd name="T10" fmla="*/ 26 w 32"/>
                <a:gd name="T11" fmla="*/ 29 h 32"/>
                <a:gd name="T12" fmla="*/ 28 w 32"/>
                <a:gd name="T13" fmla="*/ 27 h 32"/>
                <a:gd name="T14" fmla="*/ 28 w 32"/>
                <a:gd name="T15" fmla="*/ 25 h 32"/>
                <a:gd name="T16" fmla="*/ 30 w 32"/>
                <a:gd name="T17" fmla="*/ 23 h 32"/>
                <a:gd name="T18" fmla="*/ 30 w 32"/>
                <a:gd name="T19" fmla="*/ 19 h 32"/>
                <a:gd name="T20" fmla="*/ 30 w 32"/>
                <a:gd name="T21" fmla="*/ 17 h 32"/>
                <a:gd name="T22" fmla="*/ 30 w 32"/>
                <a:gd name="T23" fmla="*/ 13 h 32"/>
                <a:gd name="T24" fmla="*/ 30 w 32"/>
                <a:gd name="T25" fmla="*/ 11 h 32"/>
                <a:gd name="T26" fmla="*/ 28 w 32"/>
                <a:gd name="T27" fmla="*/ 9 h 32"/>
                <a:gd name="T28" fmla="*/ 28 w 32"/>
                <a:gd name="T29" fmla="*/ 7 h 32"/>
                <a:gd name="T30" fmla="*/ 26 w 32"/>
                <a:gd name="T31" fmla="*/ 6 h 32"/>
                <a:gd name="T32" fmla="*/ 24 w 32"/>
                <a:gd name="T33" fmla="*/ 4 h 32"/>
                <a:gd name="T34" fmla="*/ 23 w 32"/>
                <a:gd name="T35" fmla="*/ 2 h 32"/>
                <a:gd name="T36" fmla="*/ 20 w 32"/>
                <a:gd name="T37" fmla="*/ 2 h 32"/>
                <a:gd name="T38" fmla="*/ 18 w 32"/>
                <a:gd name="T39" fmla="*/ 0 h 32"/>
                <a:gd name="T40" fmla="*/ 16 w 32"/>
                <a:gd name="T41" fmla="*/ 0 h 32"/>
                <a:gd name="T42" fmla="*/ 12 w 32"/>
                <a:gd name="T43" fmla="*/ 0 h 32"/>
                <a:gd name="T44" fmla="*/ 10 w 32"/>
                <a:gd name="T45" fmla="*/ 2 h 32"/>
                <a:gd name="T46" fmla="*/ 8 w 32"/>
                <a:gd name="T47" fmla="*/ 2 h 32"/>
                <a:gd name="T48" fmla="*/ 5 w 32"/>
                <a:gd name="T49" fmla="*/ 4 h 32"/>
                <a:gd name="T50" fmla="*/ 3 w 32"/>
                <a:gd name="T51" fmla="*/ 6 h 32"/>
                <a:gd name="T52" fmla="*/ 3 w 32"/>
                <a:gd name="T53" fmla="*/ 7 h 32"/>
                <a:gd name="T54" fmla="*/ 1 w 32"/>
                <a:gd name="T55" fmla="*/ 9 h 32"/>
                <a:gd name="T56" fmla="*/ 0 w 32"/>
                <a:gd name="T57" fmla="*/ 11 h 32"/>
                <a:gd name="T58" fmla="*/ 0 w 32"/>
                <a:gd name="T59" fmla="*/ 13 h 32"/>
                <a:gd name="T60" fmla="*/ 0 w 32"/>
                <a:gd name="T61" fmla="*/ 17 h 32"/>
                <a:gd name="T62" fmla="*/ 0 w 32"/>
                <a:gd name="T63" fmla="*/ 19 h 32"/>
                <a:gd name="T64" fmla="*/ 0 w 32"/>
                <a:gd name="T65" fmla="*/ 23 h 32"/>
                <a:gd name="T66" fmla="*/ 1 w 32"/>
                <a:gd name="T67" fmla="*/ 25 h 32"/>
                <a:gd name="T68" fmla="*/ 3 w 32"/>
                <a:gd name="T69" fmla="*/ 27 h 32"/>
                <a:gd name="T70" fmla="*/ 3 w 32"/>
                <a:gd name="T71" fmla="*/ 29 h 32"/>
                <a:gd name="T72" fmla="*/ 5 w 32"/>
                <a:gd name="T73" fmla="*/ 30 h 32"/>
                <a:gd name="T74" fmla="*/ 8 w 32"/>
                <a:gd name="T75" fmla="*/ 32 h 32"/>
                <a:gd name="T76" fmla="*/ 10 w 32"/>
                <a:gd name="T77" fmla="*/ 32 h 32"/>
                <a:gd name="T78" fmla="*/ 12 w 32"/>
                <a:gd name="T79" fmla="*/ 32 h 32"/>
                <a:gd name="T80" fmla="*/ 16 w 32"/>
                <a:gd name="T81" fmla="*/ 32 h 32"/>
                <a:gd name="T82" fmla="*/ 16 w 32"/>
                <a:gd name="T83" fmla="*/ 32 h 3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"/>
                <a:gd name="T127" fmla="*/ 0 h 32"/>
                <a:gd name="T128" fmla="*/ 32 w 32"/>
                <a:gd name="T129" fmla="*/ 32 h 3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5" y="32"/>
                  </a:lnTo>
                  <a:lnTo>
                    <a:pt x="26" y="30"/>
                  </a:lnTo>
                  <a:lnTo>
                    <a:pt x="28" y="29"/>
                  </a:lnTo>
                  <a:lnTo>
                    <a:pt x="30" y="27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2" y="19"/>
                  </a:lnTo>
                  <a:lnTo>
                    <a:pt x="32" y="17"/>
                  </a:lnTo>
                  <a:lnTo>
                    <a:pt x="32" y="13"/>
                  </a:lnTo>
                  <a:lnTo>
                    <a:pt x="32" y="11"/>
                  </a:lnTo>
                  <a:lnTo>
                    <a:pt x="30" y="9"/>
                  </a:lnTo>
                  <a:lnTo>
                    <a:pt x="30" y="7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5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7" y="32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3" name="Line 262"/>
            <p:cNvSpPr>
              <a:spLocks noChangeShapeType="1"/>
            </p:cNvSpPr>
            <p:nvPr/>
          </p:nvSpPr>
          <p:spPr bwMode="auto">
            <a:xfrm>
              <a:off x="6754843" y="4813907"/>
              <a:ext cx="12192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" name="Freeform 265"/>
            <p:cNvSpPr>
              <a:spLocks/>
            </p:cNvSpPr>
            <p:nvPr/>
          </p:nvSpPr>
          <p:spPr bwMode="auto">
            <a:xfrm>
              <a:off x="6667493" y="3989536"/>
              <a:ext cx="89171" cy="507726"/>
            </a:xfrm>
            <a:custGeom>
              <a:avLst/>
              <a:gdLst>
                <a:gd name="T0" fmla="*/ 47 w 54"/>
                <a:gd name="T1" fmla="*/ 279 h 279"/>
                <a:gd name="T2" fmla="*/ 49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49 w 54"/>
                <a:gd name="T9" fmla="*/ 279 h 279"/>
                <a:gd name="T10" fmla="*/ 49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7" name="Freeform 266"/>
            <p:cNvSpPr>
              <a:spLocks/>
            </p:cNvSpPr>
            <p:nvPr/>
          </p:nvSpPr>
          <p:spPr bwMode="auto">
            <a:xfrm>
              <a:off x="6667493" y="4564594"/>
              <a:ext cx="89171" cy="507726"/>
            </a:xfrm>
            <a:custGeom>
              <a:avLst/>
              <a:gdLst>
                <a:gd name="T0" fmla="*/ 47 w 54"/>
                <a:gd name="T1" fmla="*/ 277 h 279"/>
                <a:gd name="T2" fmla="*/ 49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49 w 54"/>
                <a:gd name="T9" fmla="*/ 279 h 279"/>
                <a:gd name="T10" fmla="*/ 49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7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8" name="Freeform 267"/>
            <p:cNvSpPr>
              <a:spLocks/>
            </p:cNvSpPr>
            <p:nvPr/>
          </p:nvSpPr>
          <p:spPr bwMode="auto">
            <a:xfrm>
              <a:off x="5784887" y="3989536"/>
              <a:ext cx="180161" cy="507726"/>
            </a:xfrm>
            <a:custGeom>
              <a:avLst/>
              <a:gdLst>
                <a:gd name="T0" fmla="*/ 0 w 107"/>
                <a:gd name="T1" fmla="*/ 0 h 279"/>
                <a:gd name="T2" fmla="*/ 2 w 107"/>
                <a:gd name="T3" fmla="*/ 113 h 279"/>
                <a:gd name="T4" fmla="*/ 32 w 107"/>
                <a:gd name="T5" fmla="*/ 140 h 279"/>
                <a:gd name="T6" fmla="*/ 2 w 107"/>
                <a:gd name="T7" fmla="*/ 166 h 279"/>
                <a:gd name="T8" fmla="*/ 2 w 107"/>
                <a:gd name="T9" fmla="*/ 279 h 279"/>
                <a:gd name="T10" fmla="*/ 99 w 107"/>
                <a:gd name="T11" fmla="*/ 193 h 279"/>
                <a:gd name="T12" fmla="*/ 99 w 107"/>
                <a:gd name="T13" fmla="*/ 86 h 279"/>
                <a:gd name="T14" fmla="*/ 2 w 107"/>
                <a:gd name="T15" fmla="*/ 0 h 279"/>
                <a:gd name="T16" fmla="*/ 2 w 107"/>
                <a:gd name="T17" fmla="*/ 0 h 279"/>
                <a:gd name="T18" fmla="*/ 0 w 107"/>
                <a:gd name="T19" fmla="*/ 0 h 2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79"/>
                <a:gd name="T32" fmla="*/ 107 w 107"/>
                <a:gd name="T33" fmla="*/ 279 h 2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79">
                  <a:moveTo>
                    <a:pt x="0" y="0"/>
                  </a:moveTo>
                  <a:lnTo>
                    <a:pt x="2" y="113"/>
                  </a:lnTo>
                  <a:lnTo>
                    <a:pt x="35" y="140"/>
                  </a:lnTo>
                  <a:lnTo>
                    <a:pt x="2" y="166"/>
                  </a:lnTo>
                  <a:lnTo>
                    <a:pt x="2" y="279"/>
                  </a:lnTo>
                  <a:lnTo>
                    <a:pt x="107" y="193"/>
                  </a:lnTo>
                  <a:lnTo>
                    <a:pt x="107" y="8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9" name="Freeform 268"/>
            <p:cNvSpPr>
              <a:spLocks/>
            </p:cNvSpPr>
            <p:nvPr/>
          </p:nvSpPr>
          <p:spPr bwMode="auto">
            <a:xfrm>
              <a:off x="555195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1"/>
                <a:gd name="T20" fmla="*/ 54 w 54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5788526" y="3989536"/>
              <a:ext cx="176522" cy="507726"/>
            </a:xfrm>
            <a:custGeom>
              <a:avLst/>
              <a:gdLst>
                <a:gd name="T0" fmla="*/ 0 w 105"/>
                <a:gd name="T1" fmla="*/ 0 h 279"/>
                <a:gd name="T2" fmla="*/ 0 w 105"/>
                <a:gd name="T3" fmla="*/ 113 h 279"/>
                <a:gd name="T4" fmla="*/ 31 w 105"/>
                <a:gd name="T5" fmla="*/ 140 h 279"/>
                <a:gd name="T6" fmla="*/ 0 w 105"/>
                <a:gd name="T7" fmla="*/ 166 h 279"/>
                <a:gd name="T8" fmla="*/ 0 w 105"/>
                <a:gd name="T9" fmla="*/ 279 h 279"/>
                <a:gd name="T10" fmla="*/ 97 w 105"/>
                <a:gd name="T11" fmla="*/ 193 h 279"/>
                <a:gd name="T12" fmla="*/ 97 w 105"/>
                <a:gd name="T13" fmla="*/ 86 h 279"/>
                <a:gd name="T14" fmla="*/ 0 w 105"/>
                <a:gd name="T15" fmla="*/ 0 h 279"/>
                <a:gd name="T16" fmla="*/ 0 w 105"/>
                <a:gd name="T17" fmla="*/ 0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279"/>
                <a:gd name="T29" fmla="*/ 105 w 105"/>
                <a:gd name="T30" fmla="*/ 279 h 2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279">
                  <a:moveTo>
                    <a:pt x="0" y="0"/>
                  </a:moveTo>
                  <a:lnTo>
                    <a:pt x="0" y="113"/>
                  </a:lnTo>
                  <a:lnTo>
                    <a:pt x="34" y="140"/>
                  </a:lnTo>
                  <a:lnTo>
                    <a:pt x="0" y="166"/>
                  </a:lnTo>
                  <a:lnTo>
                    <a:pt x="0" y="279"/>
                  </a:lnTo>
                  <a:lnTo>
                    <a:pt x="105" y="193"/>
                  </a:lnTo>
                  <a:lnTo>
                    <a:pt x="105" y="8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311" name="Group 311"/>
            <p:cNvGrpSpPr>
              <a:grpSpLocks/>
            </p:cNvGrpSpPr>
            <p:nvPr/>
          </p:nvGrpSpPr>
          <p:grpSpPr bwMode="auto">
            <a:xfrm>
              <a:off x="228600" y="2997741"/>
              <a:ext cx="959177" cy="3201039"/>
              <a:chOff x="376" y="1842"/>
              <a:chExt cx="571" cy="1759"/>
            </a:xfrm>
          </p:grpSpPr>
          <p:sp>
            <p:nvSpPr>
              <p:cNvPr id="313" name="Line 312"/>
              <p:cNvSpPr>
                <a:spLocks noChangeShapeType="1"/>
              </p:cNvSpPr>
              <p:nvPr/>
            </p:nvSpPr>
            <p:spPr bwMode="auto">
              <a:xfrm>
                <a:off x="908" y="2140"/>
                <a:ext cx="2" cy="14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4" name="Freeform 313"/>
              <p:cNvSpPr>
                <a:spLocks/>
              </p:cNvSpPr>
              <p:nvPr/>
            </p:nvSpPr>
            <p:spPr bwMode="auto">
              <a:xfrm>
                <a:off x="897" y="3551"/>
                <a:ext cx="50" cy="50"/>
              </a:xfrm>
              <a:custGeom>
                <a:avLst/>
                <a:gdLst>
                  <a:gd name="T0" fmla="*/ 50 w 24"/>
                  <a:gd name="T1" fmla="*/ 0 h 25"/>
                  <a:gd name="T2" fmla="*/ 0 w 24"/>
                  <a:gd name="T3" fmla="*/ 4 h 25"/>
                  <a:gd name="T4" fmla="*/ 27 w 24"/>
                  <a:gd name="T5" fmla="*/ 50 h 25"/>
                  <a:gd name="T6" fmla="*/ 50 w 24"/>
                  <a:gd name="T7" fmla="*/ 4 h 25"/>
                  <a:gd name="T8" fmla="*/ 50 w 24"/>
                  <a:gd name="T9" fmla="*/ 4 h 25"/>
                  <a:gd name="T10" fmla="*/ 50 w 24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25"/>
                  <a:gd name="T20" fmla="*/ 24 w 24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25">
                    <a:moveTo>
                      <a:pt x="24" y="0"/>
                    </a:moveTo>
                    <a:lnTo>
                      <a:pt x="0" y="2"/>
                    </a:lnTo>
                    <a:lnTo>
                      <a:pt x="13" y="25"/>
                    </a:lnTo>
                    <a:lnTo>
                      <a:pt x="24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5" name="Rectangle 314"/>
              <p:cNvSpPr>
                <a:spLocks noChangeArrowheads="1"/>
              </p:cNvSpPr>
              <p:nvPr/>
            </p:nvSpPr>
            <p:spPr bwMode="auto">
              <a:xfrm>
                <a:off x="376" y="1842"/>
                <a:ext cx="461" cy="3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>
                    <a:latin typeface="+mj-lt"/>
                  </a:rPr>
                  <a:t>Program</a:t>
                </a:r>
                <a:endParaRPr lang="en-US" sz="1200" b="1" dirty="0">
                  <a:latin typeface="+mj-lt"/>
                </a:endParaRPr>
              </a:p>
              <a:p>
                <a:r>
                  <a:rPr lang="en-US" sz="1200" b="1" dirty="0">
                    <a:latin typeface="+mj-lt"/>
                  </a:rPr>
                  <a:t>execution</a:t>
                </a:r>
              </a:p>
              <a:p>
                <a:r>
                  <a:rPr lang="en-US" sz="1200" b="1">
                    <a:latin typeface="+mj-lt"/>
                  </a:rPr>
                  <a:t>order</a:t>
                </a:r>
                <a:endParaRPr lang="en-US" sz="1200" b="1" dirty="0">
                  <a:latin typeface="+mj-lt"/>
                </a:endParaRPr>
              </a:p>
            </p:txBody>
          </p:sp>
        </p:grpSp>
        <p:grpSp>
          <p:nvGrpSpPr>
            <p:cNvPr id="328" name="Группа 327"/>
            <p:cNvGrpSpPr/>
            <p:nvPr/>
          </p:nvGrpSpPr>
          <p:grpSpPr>
            <a:xfrm>
              <a:off x="1387011" y="2819401"/>
              <a:ext cx="6857242" cy="249070"/>
              <a:chOff x="1589699" y="3086060"/>
              <a:chExt cx="6802763" cy="217275"/>
            </a:xfrm>
          </p:grpSpPr>
          <p:sp>
            <p:nvSpPr>
              <p:cNvPr id="318" name="Rectangle 242"/>
              <p:cNvSpPr>
                <a:spLocks noChangeArrowheads="1"/>
              </p:cNvSpPr>
              <p:nvPr/>
            </p:nvSpPr>
            <p:spPr bwMode="auto">
              <a:xfrm>
                <a:off x="3608967" y="3155667"/>
                <a:ext cx="71563" cy="14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319" name="Rectangle 246"/>
              <p:cNvSpPr>
                <a:spLocks noChangeArrowheads="1"/>
              </p:cNvSpPr>
              <p:nvPr/>
            </p:nvSpPr>
            <p:spPr bwMode="auto">
              <a:xfrm>
                <a:off x="4197095" y="3155667"/>
                <a:ext cx="71563" cy="14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2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320" name="Rectangle 250"/>
              <p:cNvSpPr>
                <a:spLocks noChangeArrowheads="1"/>
              </p:cNvSpPr>
              <p:nvPr/>
            </p:nvSpPr>
            <p:spPr bwMode="auto">
              <a:xfrm>
                <a:off x="4785225" y="3155667"/>
                <a:ext cx="71563" cy="14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3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321" name="Rectangle 254"/>
              <p:cNvSpPr>
                <a:spLocks noChangeArrowheads="1"/>
              </p:cNvSpPr>
              <p:nvPr/>
            </p:nvSpPr>
            <p:spPr bwMode="auto">
              <a:xfrm>
                <a:off x="5378528" y="3155667"/>
                <a:ext cx="71563" cy="14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4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322" name="Rectangle 258"/>
              <p:cNvSpPr>
                <a:spLocks noChangeArrowheads="1"/>
              </p:cNvSpPr>
              <p:nvPr/>
            </p:nvSpPr>
            <p:spPr bwMode="auto">
              <a:xfrm>
                <a:off x="5966657" y="3155667"/>
                <a:ext cx="71563" cy="14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5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323" name="Rectangle 262"/>
              <p:cNvSpPr>
                <a:spLocks noChangeArrowheads="1"/>
              </p:cNvSpPr>
              <p:nvPr/>
            </p:nvSpPr>
            <p:spPr bwMode="auto">
              <a:xfrm>
                <a:off x="6554787" y="3155667"/>
                <a:ext cx="71563" cy="14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6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324" name="Rectangle 263"/>
              <p:cNvSpPr>
                <a:spLocks noChangeArrowheads="1"/>
              </p:cNvSpPr>
              <p:nvPr/>
            </p:nvSpPr>
            <p:spPr bwMode="auto">
              <a:xfrm>
                <a:off x="1589699" y="3086060"/>
                <a:ext cx="1301856" cy="1879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Time (clock cycles)</a:t>
                </a:r>
                <a:endParaRPr lang="en-US" sz="2000" b="1" dirty="0">
                  <a:latin typeface="+mj-lt"/>
                </a:endParaRPr>
              </a:p>
            </p:txBody>
          </p:sp>
          <p:sp>
            <p:nvSpPr>
              <p:cNvPr id="325" name="Rectangle 269"/>
              <p:cNvSpPr>
                <a:spLocks noChangeArrowheads="1"/>
              </p:cNvSpPr>
              <p:nvPr/>
            </p:nvSpPr>
            <p:spPr bwMode="auto">
              <a:xfrm>
                <a:off x="7142916" y="3155667"/>
                <a:ext cx="71563" cy="14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7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326" name="Rectangle 273"/>
              <p:cNvSpPr>
                <a:spLocks noChangeArrowheads="1"/>
              </p:cNvSpPr>
              <p:nvPr/>
            </p:nvSpPr>
            <p:spPr bwMode="auto">
              <a:xfrm>
                <a:off x="7731045" y="3155667"/>
                <a:ext cx="71563" cy="14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8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327" name="Rectangle 277"/>
              <p:cNvSpPr>
                <a:spLocks noChangeArrowheads="1"/>
              </p:cNvSpPr>
              <p:nvPr/>
            </p:nvSpPr>
            <p:spPr bwMode="auto">
              <a:xfrm>
                <a:off x="8320899" y="3155667"/>
                <a:ext cx="71563" cy="147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9</a:t>
                </a:r>
                <a:endParaRPr lang="en-US" sz="1100" b="1" dirty="0">
                  <a:latin typeface="+mj-lt"/>
                </a:endParaRPr>
              </a:p>
            </p:txBody>
          </p:sp>
        </p:grpSp>
      </p:grpSp>
      <p:grpSp>
        <p:nvGrpSpPr>
          <p:cNvPr id="340" name="Группа 339"/>
          <p:cNvGrpSpPr/>
          <p:nvPr/>
        </p:nvGrpSpPr>
        <p:grpSpPr>
          <a:xfrm>
            <a:off x="6402995" y="4111050"/>
            <a:ext cx="898984" cy="1659752"/>
            <a:chOff x="4836266" y="3905825"/>
            <a:chExt cx="898984" cy="1659752"/>
          </a:xfrm>
        </p:grpSpPr>
        <p:sp>
          <p:nvSpPr>
            <p:cNvPr id="248" name="Freeform 247"/>
            <p:cNvSpPr>
              <a:spLocks/>
            </p:cNvSpPr>
            <p:nvPr/>
          </p:nvSpPr>
          <p:spPr bwMode="auto">
            <a:xfrm>
              <a:off x="4836266" y="3905825"/>
              <a:ext cx="898984" cy="1375773"/>
            </a:xfrm>
            <a:custGeom>
              <a:avLst/>
              <a:gdLst>
                <a:gd name="T0" fmla="*/ 34 w 535"/>
                <a:gd name="T1" fmla="*/ 471 h 756"/>
                <a:gd name="T2" fmla="*/ 40 w 535"/>
                <a:gd name="T3" fmla="*/ 501 h 756"/>
                <a:gd name="T4" fmla="*/ 42 w 535"/>
                <a:gd name="T5" fmla="*/ 536 h 756"/>
                <a:gd name="T6" fmla="*/ 55 w 535"/>
                <a:gd name="T7" fmla="*/ 553 h 756"/>
                <a:gd name="T8" fmla="*/ 64 w 535"/>
                <a:gd name="T9" fmla="*/ 559 h 756"/>
                <a:gd name="T10" fmla="*/ 25 w 535"/>
                <a:gd name="T11" fmla="*/ 582 h 756"/>
                <a:gd name="T12" fmla="*/ 11 w 535"/>
                <a:gd name="T13" fmla="*/ 628 h 756"/>
                <a:gd name="T14" fmla="*/ 57 w 535"/>
                <a:gd name="T15" fmla="*/ 689 h 756"/>
                <a:gd name="T16" fmla="*/ 112 w 535"/>
                <a:gd name="T17" fmla="*/ 696 h 756"/>
                <a:gd name="T18" fmla="*/ 121 w 535"/>
                <a:gd name="T19" fmla="*/ 729 h 756"/>
                <a:gd name="T20" fmla="*/ 174 w 535"/>
                <a:gd name="T21" fmla="*/ 756 h 756"/>
                <a:gd name="T22" fmla="*/ 241 w 535"/>
                <a:gd name="T23" fmla="*/ 723 h 756"/>
                <a:gd name="T24" fmla="*/ 318 w 535"/>
                <a:gd name="T25" fmla="*/ 714 h 756"/>
                <a:gd name="T26" fmla="*/ 415 w 535"/>
                <a:gd name="T27" fmla="*/ 687 h 756"/>
                <a:gd name="T28" fmla="*/ 418 w 535"/>
                <a:gd name="T29" fmla="*/ 635 h 756"/>
                <a:gd name="T30" fmla="*/ 413 w 535"/>
                <a:gd name="T31" fmla="*/ 631 h 756"/>
                <a:gd name="T32" fmla="*/ 432 w 535"/>
                <a:gd name="T33" fmla="*/ 628 h 756"/>
                <a:gd name="T34" fmla="*/ 461 w 535"/>
                <a:gd name="T35" fmla="*/ 612 h 756"/>
                <a:gd name="T36" fmla="*/ 469 w 535"/>
                <a:gd name="T37" fmla="*/ 561 h 756"/>
                <a:gd name="T38" fmla="*/ 436 w 535"/>
                <a:gd name="T39" fmla="*/ 509 h 756"/>
                <a:gd name="T40" fmla="*/ 399 w 535"/>
                <a:gd name="T41" fmla="*/ 497 h 756"/>
                <a:gd name="T42" fmla="*/ 378 w 535"/>
                <a:gd name="T43" fmla="*/ 507 h 756"/>
                <a:gd name="T44" fmla="*/ 370 w 535"/>
                <a:gd name="T45" fmla="*/ 507 h 756"/>
                <a:gd name="T46" fmla="*/ 360 w 535"/>
                <a:gd name="T47" fmla="*/ 469 h 756"/>
                <a:gd name="T48" fmla="*/ 351 w 535"/>
                <a:gd name="T49" fmla="*/ 442 h 756"/>
                <a:gd name="T50" fmla="*/ 351 w 535"/>
                <a:gd name="T51" fmla="*/ 421 h 756"/>
                <a:gd name="T52" fmla="*/ 347 w 535"/>
                <a:gd name="T53" fmla="*/ 411 h 756"/>
                <a:gd name="T54" fmla="*/ 342 w 535"/>
                <a:gd name="T55" fmla="*/ 406 h 756"/>
                <a:gd name="T56" fmla="*/ 360 w 535"/>
                <a:gd name="T57" fmla="*/ 402 h 756"/>
                <a:gd name="T58" fmla="*/ 390 w 535"/>
                <a:gd name="T59" fmla="*/ 386 h 756"/>
                <a:gd name="T60" fmla="*/ 401 w 535"/>
                <a:gd name="T61" fmla="*/ 344 h 756"/>
                <a:gd name="T62" fmla="*/ 384 w 535"/>
                <a:gd name="T63" fmla="*/ 302 h 756"/>
                <a:gd name="T64" fmla="*/ 409 w 535"/>
                <a:gd name="T65" fmla="*/ 283 h 756"/>
                <a:gd name="T66" fmla="*/ 443 w 535"/>
                <a:gd name="T67" fmla="*/ 241 h 756"/>
                <a:gd name="T68" fmla="*/ 441 w 535"/>
                <a:gd name="T69" fmla="*/ 207 h 756"/>
                <a:gd name="T70" fmla="*/ 436 w 535"/>
                <a:gd name="T71" fmla="*/ 203 h 756"/>
                <a:gd name="T72" fmla="*/ 453 w 535"/>
                <a:gd name="T73" fmla="*/ 199 h 756"/>
                <a:gd name="T74" fmla="*/ 484 w 535"/>
                <a:gd name="T75" fmla="*/ 184 h 756"/>
                <a:gd name="T76" fmla="*/ 492 w 535"/>
                <a:gd name="T77" fmla="*/ 132 h 756"/>
                <a:gd name="T78" fmla="*/ 457 w 535"/>
                <a:gd name="T79" fmla="*/ 80 h 756"/>
                <a:gd name="T80" fmla="*/ 422 w 535"/>
                <a:gd name="T81" fmla="*/ 69 h 756"/>
                <a:gd name="T82" fmla="*/ 401 w 535"/>
                <a:gd name="T83" fmla="*/ 78 h 756"/>
                <a:gd name="T84" fmla="*/ 392 w 535"/>
                <a:gd name="T85" fmla="*/ 67 h 756"/>
                <a:gd name="T86" fmla="*/ 349 w 535"/>
                <a:gd name="T87" fmla="*/ 8 h 756"/>
                <a:gd name="T88" fmla="*/ 285 w 535"/>
                <a:gd name="T89" fmla="*/ 2 h 756"/>
                <a:gd name="T90" fmla="*/ 223 w 535"/>
                <a:gd name="T91" fmla="*/ 42 h 756"/>
                <a:gd name="T92" fmla="*/ 199 w 535"/>
                <a:gd name="T93" fmla="*/ 25 h 756"/>
                <a:gd name="T94" fmla="*/ 146 w 535"/>
                <a:gd name="T95" fmla="*/ 4 h 756"/>
                <a:gd name="T96" fmla="*/ 92 w 535"/>
                <a:gd name="T97" fmla="*/ 31 h 756"/>
                <a:gd name="T98" fmla="*/ 75 w 535"/>
                <a:gd name="T99" fmla="*/ 90 h 756"/>
                <a:gd name="T100" fmla="*/ 96 w 535"/>
                <a:gd name="T101" fmla="*/ 130 h 756"/>
                <a:gd name="T102" fmla="*/ 63 w 535"/>
                <a:gd name="T103" fmla="*/ 140 h 756"/>
                <a:gd name="T104" fmla="*/ 36 w 535"/>
                <a:gd name="T105" fmla="*/ 174 h 756"/>
                <a:gd name="T106" fmla="*/ 34 w 535"/>
                <a:gd name="T107" fmla="*/ 189 h 756"/>
                <a:gd name="T108" fmla="*/ 34 w 535"/>
                <a:gd name="T109" fmla="*/ 210 h 756"/>
                <a:gd name="T110" fmla="*/ 18 w 535"/>
                <a:gd name="T111" fmla="*/ 239 h 756"/>
                <a:gd name="T112" fmla="*/ 13 w 535"/>
                <a:gd name="T113" fmla="*/ 287 h 756"/>
                <a:gd name="T114" fmla="*/ 0 w 535"/>
                <a:gd name="T115" fmla="*/ 331 h 756"/>
                <a:gd name="T116" fmla="*/ 20 w 535"/>
                <a:gd name="T117" fmla="*/ 383 h 756"/>
                <a:gd name="T118" fmla="*/ 17 w 535"/>
                <a:gd name="T119" fmla="*/ 417 h 7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35"/>
                <a:gd name="T181" fmla="*/ 0 h 756"/>
                <a:gd name="T182" fmla="*/ 535 w 535"/>
                <a:gd name="T183" fmla="*/ 756 h 7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35" h="756">
                  <a:moveTo>
                    <a:pt x="45" y="448"/>
                  </a:moveTo>
                  <a:lnTo>
                    <a:pt x="43" y="453"/>
                  </a:lnTo>
                  <a:lnTo>
                    <a:pt x="41" y="459"/>
                  </a:lnTo>
                  <a:lnTo>
                    <a:pt x="39" y="465"/>
                  </a:lnTo>
                  <a:lnTo>
                    <a:pt x="37" y="471"/>
                  </a:lnTo>
                  <a:lnTo>
                    <a:pt x="35" y="476"/>
                  </a:lnTo>
                  <a:lnTo>
                    <a:pt x="35" y="482"/>
                  </a:lnTo>
                  <a:lnTo>
                    <a:pt x="35" y="488"/>
                  </a:lnTo>
                  <a:lnTo>
                    <a:pt x="39" y="494"/>
                  </a:lnTo>
                  <a:lnTo>
                    <a:pt x="43" y="501"/>
                  </a:lnTo>
                  <a:lnTo>
                    <a:pt x="50" y="509"/>
                  </a:lnTo>
                  <a:lnTo>
                    <a:pt x="46" y="517"/>
                  </a:lnTo>
                  <a:lnTo>
                    <a:pt x="45" y="524"/>
                  </a:lnTo>
                  <a:lnTo>
                    <a:pt x="45" y="530"/>
                  </a:lnTo>
                  <a:lnTo>
                    <a:pt x="45" y="536"/>
                  </a:lnTo>
                  <a:lnTo>
                    <a:pt x="45" y="540"/>
                  </a:lnTo>
                  <a:lnTo>
                    <a:pt x="48" y="543"/>
                  </a:lnTo>
                  <a:lnTo>
                    <a:pt x="50" y="547"/>
                  </a:lnTo>
                  <a:lnTo>
                    <a:pt x="56" y="551"/>
                  </a:lnTo>
                  <a:lnTo>
                    <a:pt x="60" y="553"/>
                  </a:lnTo>
                  <a:lnTo>
                    <a:pt x="66" y="555"/>
                  </a:lnTo>
                  <a:lnTo>
                    <a:pt x="81" y="559"/>
                  </a:lnTo>
                  <a:lnTo>
                    <a:pt x="79" y="559"/>
                  </a:lnTo>
                  <a:lnTo>
                    <a:pt x="75" y="559"/>
                  </a:lnTo>
                  <a:lnTo>
                    <a:pt x="69" y="559"/>
                  </a:lnTo>
                  <a:lnTo>
                    <a:pt x="62" y="563"/>
                  </a:lnTo>
                  <a:lnTo>
                    <a:pt x="52" y="564"/>
                  </a:lnTo>
                  <a:lnTo>
                    <a:pt x="45" y="568"/>
                  </a:lnTo>
                  <a:lnTo>
                    <a:pt x="35" y="574"/>
                  </a:lnTo>
                  <a:lnTo>
                    <a:pt x="27" y="582"/>
                  </a:lnTo>
                  <a:lnTo>
                    <a:pt x="20" y="591"/>
                  </a:lnTo>
                  <a:lnTo>
                    <a:pt x="14" y="603"/>
                  </a:lnTo>
                  <a:lnTo>
                    <a:pt x="14" y="605"/>
                  </a:lnTo>
                  <a:lnTo>
                    <a:pt x="12" y="614"/>
                  </a:lnTo>
                  <a:lnTo>
                    <a:pt x="12" y="628"/>
                  </a:lnTo>
                  <a:lnTo>
                    <a:pt x="14" y="643"/>
                  </a:lnTo>
                  <a:lnTo>
                    <a:pt x="20" y="660"/>
                  </a:lnTo>
                  <a:lnTo>
                    <a:pt x="27" y="673"/>
                  </a:lnTo>
                  <a:lnTo>
                    <a:pt x="41" y="685"/>
                  </a:lnTo>
                  <a:lnTo>
                    <a:pt x="62" y="689"/>
                  </a:lnTo>
                  <a:lnTo>
                    <a:pt x="89" y="687"/>
                  </a:lnTo>
                  <a:lnTo>
                    <a:pt x="123" y="675"/>
                  </a:lnTo>
                  <a:lnTo>
                    <a:pt x="123" y="683"/>
                  </a:lnTo>
                  <a:lnTo>
                    <a:pt x="121" y="691"/>
                  </a:lnTo>
                  <a:lnTo>
                    <a:pt x="121" y="696"/>
                  </a:lnTo>
                  <a:lnTo>
                    <a:pt x="123" y="704"/>
                  </a:lnTo>
                  <a:lnTo>
                    <a:pt x="123" y="712"/>
                  </a:lnTo>
                  <a:lnTo>
                    <a:pt x="125" y="717"/>
                  </a:lnTo>
                  <a:lnTo>
                    <a:pt x="127" y="723"/>
                  </a:lnTo>
                  <a:lnTo>
                    <a:pt x="131" y="729"/>
                  </a:lnTo>
                  <a:lnTo>
                    <a:pt x="135" y="735"/>
                  </a:lnTo>
                  <a:lnTo>
                    <a:pt x="140" y="740"/>
                  </a:lnTo>
                  <a:lnTo>
                    <a:pt x="156" y="748"/>
                  </a:lnTo>
                  <a:lnTo>
                    <a:pt x="171" y="754"/>
                  </a:lnTo>
                  <a:lnTo>
                    <a:pt x="188" y="756"/>
                  </a:lnTo>
                  <a:lnTo>
                    <a:pt x="204" y="756"/>
                  </a:lnTo>
                  <a:lnTo>
                    <a:pt x="221" y="752"/>
                  </a:lnTo>
                  <a:lnTo>
                    <a:pt x="236" y="746"/>
                  </a:lnTo>
                  <a:lnTo>
                    <a:pt x="250" y="735"/>
                  </a:lnTo>
                  <a:lnTo>
                    <a:pt x="261" y="723"/>
                  </a:lnTo>
                  <a:lnTo>
                    <a:pt x="271" y="706"/>
                  </a:lnTo>
                  <a:lnTo>
                    <a:pt x="276" y="685"/>
                  </a:lnTo>
                  <a:lnTo>
                    <a:pt x="294" y="696"/>
                  </a:lnTo>
                  <a:lnTo>
                    <a:pt x="317" y="706"/>
                  </a:lnTo>
                  <a:lnTo>
                    <a:pt x="344" y="714"/>
                  </a:lnTo>
                  <a:lnTo>
                    <a:pt x="368" y="717"/>
                  </a:lnTo>
                  <a:lnTo>
                    <a:pt x="393" y="717"/>
                  </a:lnTo>
                  <a:lnTo>
                    <a:pt x="416" y="712"/>
                  </a:lnTo>
                  <a:lnTo>
                    <a:pt x="436" y="702"/>
                  </a:lnTo>
                  <a:lnTo>
                    <a:pt x="449" y="687"/>
                  </a:lnTo>
                  <a:lnTo>
                    <a:pt x="457" y="666"/>
                  </a:lnTo>
                  <a:lnTo>
                    <a:pt x="455" y="637"/>
                  </a:lnTo>
                  <a:lnTo>
                    <a:pt x="453" y="635"/>
                  </a:lnTo>
                  <a:lnTo>
                    <a:pt x="453" y="633"/>
                  </a:lnTo>
                  <a:lnTo>
                    <a:pt x="451" y="633"/>
                  </a:lnTo>
                  <a:lnTo>
                    <a:pt x="449" y="631"/>
                  </a:lnTo>
                  <a:lnTo>
                    <a:pt x="447" y="631"/>
                  </a:lnTo>
                  <a:lnTo>
                    <a:pt x="445" y="629"/>
                  </a:lnTo>
                  <a:lnTo>
                    <a:pt x="443" y="629"/>
                  </a:lnTo>
                  <a:lnTo>
                    <a:pt x="451" y="629"/>
                  </a:lnTo>
                  <a:lnTo>
                    <a:pt x="460" y="629"/>
                  </a:lnTo>
                  <a:lnTo>
                    <a:pt x="468" y="628"/>
                  </a:lnTo>
                  <a:lnTo>
                    <a:pt x="476" y="626"/>
                  </a:lnTo>
                  <a:lnTo>
                    <a:pt x="482" y="624"/>
                  </a:lnTo>
                  <a:lnTo>
                    <a:pt x="489" y="620"/>
                  </a:lnTo>
                  <a:lnTo>
                    <a:pt x="495" y="616"/>
                  </a:lnTo>
                  <a:lnTo>
                    <a:pt x="499" y="612"/>
                  </a:lnTo>
                  <a:lnTo>
                    <a:pt x="505" y="607"/>
                  </a:lnTo>
                  <a:lnTo>
                    <a:pt x="507" y="599"/>
                  </a:lnTo>
                  <a:lnTo>
                    <a:pt x="510" y="585"/>
                  </a:lnTo>
                  <a:lnTo>
                    <a:pt x="510" y="572"/>
                  </a:lnTo>
                  <a:lnTo>
                    <a:pt x="508" y="561"/>
                  </a:lnTo>
                  <a:lnTo>
                    <a:pt x="505" y="547"/>
                  </a:lnTo>
                  <a:lnTo>
                    <a:pt x="499" y="536"/>
                  </a:lnTo>
                  <a:lnTo>
                    <a:pt x="491" y="526"/>
                  </a:lnTo>
                  <a:lnTo>
                    <a:pt x="482" y="517"/>
                  </a:lnTo>
                  <a:lnTo>
                    <a:pt x="472" y="509"/>
                  </a:lnTo>
                  <a:lnTo>
                    <a:pt x="459" y="503"/>
                  </a:lnTo>
                  <a:lnTo>
                    <a:pt x="447" y="497"/>
                  </a:lnTo>
                  <a:lnTo>
                    <a:pt x="441" y="497"/>
                  </a:lnTo>
                  <a:lnTo>
                    <a:pt x="437" y="497"/>
                  </a:lnTo>
                  <a:lnTo>
                    <a:pt x="432" y="497"/>
                  </a:lnTo>
                  <a:lnTo>
                    <a:pt x="428" y="497"/>
                  </a:lnTo>
                  <a:lnTo>
                    <a:pt x="422" y="499"/>
                  </a:lnTo>
                  <a:lnTo>
                    <a:pt x="418" y="501"/>
                  </a:lnTo>
                  <a:lnTo>
                    <a:pt x="413" y="503"/>
                  </a:lnTo>
                  <a:lnTo>
                    <a:pt x="409" y="507"/>
                  </a:lnTo>
                  <a:lnTo>
                    <a:pt x="405" y="511"/>
                  </a:lnTo>
                  <a:lnTo>
                    <a:pt x="401" y="515"/>
                  </a:lnTo>
                  <a:lnTo>
                    <a:pt x="401" y="511"/>
                  </a:lnTo>
                  <a:lnTo>
                    <a:pt x="401" y="507"/>
                  </a:lnTo>
                  <a:lnTo>
                    <a:pt x="401" y="501"/>
                  </a:lnTo>
                  <a:lnTo>
                    <a:pt x="399" y="494"/>
                  </a:lnTo>
                  <a:lnTo>
                    <a:pt x="397" y="486"/>
                  </a:lnTo>
                  <a:lnTo>
                    <a:pt x="393" y="478"/>
                  </a:lnTo>
                  <a:lnTo>
                    <a:pt x="390" y="469"/>
                  </a:lnTo>
                  <a:lnTo>
                    <a:pt x="384" y="461"/>
                  </a:lnTo>
                  <a:lnTo>
                    <a:pt x="376" y="453"/>
                  </a:lnTo>
                  <a:lnTo>
                    <a:pt x="378" y="450"/>
                  </a:lnTo>
                  <a:lnTo>
                    <a:pt x="378" y="446"/>
                  </a:lnTo>
                  <a:lnTo>
                    <a:pt x="380" y="442"/>
                  </a:lnTo>
                  <a:lnTo>
                    <a:pt x="380" y="438"/>
                  </a:lnTo>
                  <a:lnTo>
                    <a:pt x="380" y="434"/>
                  </a:lnTo>
                  <a:lnTo>
                    <a:pt x="380" y="430"/>
                  </a:lnTo>
                  <a:lnTo>
                    <a:pt x="380" y="427"/>
                  </a:lnTo>
                  <a:lnTo>
                    <a:pt x="380" y="421"/>
                  </a:lnTo>
                  <a:lnTo>
                    <a:pt x="378" y="417"/>
                  </a:lnTo>
                  <a:lnTo>
                    <a:pt x="378" y="413"/>
                  </a:lnTo>
                  <a:lnTo>
                    <a:pt x="378" y="411"/>
                  </a:lnTo>
                  <a:lnTo>
                    <a:pt x="376" y="411"/>
                  </a:lnTo>
                  <a:lnTo>
                    <a:pt x="376" y="409"/>
                  </a:lnTo>
                  <a:lnTo>
                    <a:pt x="374" y="408"/>
                  </a:lnTo>
                  <a:lnTo>
                    <a:pt x="372" y="406"/>
                  </a:lnTo>
                  <a:lnTo>
                    <a:pt x="370" y="406"/>
                  </a:lnTo>
                  <a:lnTo>
                    <a:pt x="368" y="404"/>
                  </a:lnTo>
                  <a:lnTo>
                    <a:pt x="367" y="404"/>
                  </a:lnTo>
                  <a:lnTo>
                    <a:pt x="374" y="404"/>
                  </a:lnTo>
                  <a:lnTo>
                    <a:pt x="382" y="404"/>
                  </a:lnTo>
                  <a:lnTo>
                    <a:pt x="390" y="402"/>
                  </a:lnTo>
                  <a:lnTo>
                    <a:pt x="397" y="402"/>
                  </a:lnTo>
                  <a:lnTo>
                    <a:pt x="405" y="398"/>
                  </a:lnTo>
                  <a:lnTo>
                    <a:pt x="411" y="396"/>
                  </a:lnTo>
                  <a:lnTo>
                    <a:pt x="418" y="392"/>
                  </a:lnTo>
                  <a:lnTo>
                    <a:pt x="422" y="386"/>
                  </a:lnTo>
                  <a:lnTo>
                    <a:pt x="426" y="381"/>
                  </a:lnTo>
                  <a:lnTo>
                    <a:pt x="430" y="373"/>
                  </a:lnTo>
                  <a:lnTo>
                    <a:pt x="432" y="364"/>
                  </a:lnTo>
                  <a:lnTo>
                    <a:pt x="434" y="354"/>
                  </a:lnTo>
                  <a:lnTo>
                    <a:pt x="434" y="344"/>
                  </a:lnTo>
                  <a:lnTo>
                    <a:pt x="432" y="335"/>
                  </a:lnTo>
                  <a:lnTo>
                    <a:pt x="430" y="327"/>
                  </a:lnTo>
                  <a:lnTo>
                    <a:pt x="426" y="318"/>
                  </a:lnTo>
                  <a:lnTo>
                    <a:pt x="420" y="310"/>
                  </a:lnTo>
                  <a:lnTo>
                    <a:pt x="416" y="302"/>
                  </a:lnTo>
                  <a:lnTo>
                    <a:pt x="409" y="295"/>
                  </a:lnTo>
                  <a:lnTo>
                    <a:pt x="401" y="289"/>
                  </a:lnTo>
                  <a:lnTo>
                    <a:pt x="416" y="289"/>
                  </a:lnTo>
                  <a:lnTo>
                    <a:pt x="430" y="287"/>
                  </a:lnTo>
                  <a:lnTo>
                    <a:pt x="443" y="283"/>
                  </a:lnTo>
                  <a:lnTo>
                    <a:pt x="453" y="279"/>
                  </a:lnTo>
                  <a:lnTo>
                    <a:pt x="464" y="272"/>
                  </a:lnTo>
                  <a:lnTo>
                    <a:pt x="472" y="264"/>
                  </a:lnTo>
                  <a:lnTo>
                    <a:pt x="478" y="253"/>
                  </a:lnTo>
                  <a:lnTo>
                    <a:pt x="480" y="241"/>
                  </a:lnTo>
                  <a:lnTo>
                    <a:pt x="482" y="226"/>
                  </a:lnTo>
                  <a:lnTo>
                    <a:pt x="480" y="209"/>
                  </a:lnTo>
                  <a:lnTo>
                    <a:pt x="478" y="209"/>
                  </a:lnTo>
                  <a:lnTo>
                    <a:pt x="478" y="207"/>
                  </a:lnTo>
                  <a:lnTo>
                    <a:pt x="476" y="205"/>
                  </a:lnTo>
                  <a:lnTo>
                    <a:pt x="474" y="203"/>
                  </a:lnTo>
                  <a:lnTo>
                    <a:pt x="472" y="203"/>
                  </a:lnTo>
                  <a:lnTo>
                    <a:pt x="470" y="201"/>
                  </a:lnTo>
                  <a:lnTo>
                    <a:pt x="468" y="201"/>
                  </a:lnTo>
                  <a:lnTo>
                    <a:pt x="476" y="201"/>
                  </a:lnTo>
                  <a:lnTo>
                    <a:pt x="483" y="201"/>
                  </a:lnTo>
                  <a:lnTo>
                    <a:pt x="491" y="199"/>
                  </a:lnTo>
                  <a:lnTo>
                    <a:pt x="499" y="199"/>
                  </a:lnTo>
                  <a:lnTo>
                    <a:pt x="507" y="195"/>
                  </a:lnTo>
                  <a:lnTo>
                    <a:pt x="512" y="193"/>
                  </a:lnTo>
                  <a:lnTo>
                    <a:pt x="518" y="187"/>
                  </a:lnTo>
                  <a:lnTo>
                    <a:pt x="524" y="184"/>
                  </a:lnTo>
                  <a:lnTo>
                    <a:pt x="528" y="178"/>
                  </a:lnTo>
                  <a:lnTo>
                    <a:pt x="531" y="170"/>
                  </a:lnTo>
                  <a:lnTo>
                    <a:pt x="535" y="157"/>
                  </a:lnTo>
                  <a:lnTo>
                    <a:pt x="535" y="143"/>
                  </a:lnTo>
                  <a:lnTo>
                    <a:pt x="533" y="132"/>
                  </a:lnTo>
                  <a:lnTo>
                    <a:pt x="530" y="119"/>
                  </a:lnTo>
                  <a:lnTo>
                    <a:pt x="524" y="107"/>
                  </a:lnTo>
                  <a:lnTo>
                    <a:pt x="516" y="98"/>
                  </a:lnTo>
                  <a:lnTo>
                    <a:pt x="507" y="88"/>
                  </a:lnTo>
                  <a:lnTo>
                    <a:pt x="495" y="80"/>
                  </a:lnTo>
                  <a:lnTo>
                    <a:pt x="483" y="75"/>
                  </a:lnTo>
                  <a:lnTo>
                    <a:pt x="470" y="69"/>
                  </a:lnTo>
                  <a:lnTo>
                    <a:pt x="466" y="69"/>
                  </a:lnTo>
                  <a:lnTo>
                    <a:pt x="460" y="69"/>
                  </a:lnTo>
                  <a:lnTo>
                    <a:pt x="457" y="69"/>
                  </a:lnTo>
                  <a:lnTo>
                    <a:pt x="451" y="69"/>
                  </a:lnTo>
                  <a:lnTo>
                    <a:pt x="447" y="71"/>
                  </a:lnTo>
                  <a:lnTo>
                    <a:pt x="443" y="73"/>
                  </a:lnTo>
                  <a:lnTo>
                    <a:pt x="437" y="75"/>
                  </a:lnTo>
                  <a:lnTo>
                    <a:pt x="434" y="78"/>
                  </a:lnTo>
                  <a:lnTo>
                    <a:pt x="430" y="82"/>
                  </a:lnTo>
                  <a:lnTo>
                    <a:pt x="426" y="86"/>
                  </a:lnTo>
                  <a:lnTo>
                    <a:pt x="426" y="84"/>
                  </a:lnTo>
                  <a:lnTo>
                    <a:pt x="426" y="76"/>
                  </a:lnTo>
                  <a:lnTo>
                    <a:pt x="424" y="67"/>
                  </a:lnTo>
                  <a:lnTo>
                    <a:pt x="420" y="55"/>
                  </a:lnTo>
                  <a:lnTo>
                    <a:pt x="414" y="42"/>
                  </a:lnTo>
                  <a:lnTo>
                    <a:pt x="407" y="29"/>
                  </a:lnTo>
                  <a:lnTo>
                    <a:pt x="393" y="17"/>
                  </a:lnTo>
                  <a:lnTo>
                    <a:pt x="378" y="8"/>
                  </a:lnTo>
                  <a:lnTo>
                    <a:pt x="355" y="2"/>
                  </a:lnTo>
                  <a:lnTo>
                    <a:pt x="328" y="2"/>
                  </a:lnTo>
                  <a:lnTo>
                    <a:pt x="326" y="0"/>
                  </a:lnTo>
                  <a:lnTo>
                    <a:pt x="321" y="2"/>
                  </a:lnTo>
                  <a:lnTo>
                    <a:pt x="309" y="2"/>
                  </a:lnTo>
                  <a:lnTo>
                    <a:pt x="298" y="6"/>
                  </a:lnTo>
                  <a:lnTo>
                    <a:pt x="282" y="10"/>
                  </a:lnTo>
                  <a:lnTo>
                    <a:pt x="269" y="17"/>
                  </a:lnTo>
                  <a:lnTo>
                    <a:pt x="255" y="29"/>
                  </a:lnTo>
                  <a:lnTo>
                    <a:pt x="242" y="42"/>
                  </a:lnTo>
                  <a:lnTo>
                    <a:pt x="232" y="61"/>
                  </a:lnTo>
                  <a:lnTo>
                    <a:pt x="227" y="86"/>
                  </a:lnTo>
                  <a:lnTo>
                    <a:pt x="232" y="44"/>
                  </a:lnTo>
                  <a:lnTo>
                    <a:pt x="225" y="34"/>
                  </a:lnTo>
                  <a:lnTo>
                    <a:pt x="215" y="25"/>
                  </a:lnTo>
                  <a:lnTo>
                    <a:pt x="206" y="17"/>
                  </a:lnTo>
                  <a:lnTo>
                    <a:pt x="194" y="11"/>
                  </a:lnTo>
                  <a:lnTo>
                    <a:pt x="183" y="8"/>
                  </a:lnTo>
                  <a:lnTo>
                    <a:pt x="171" y="4"/>
                  </a:lnTo>
                  <a:lnTo>
                    <a:pt x="158" y="4"/>
                  </a:lnTo>
                  <a:lnTo>
                    <a:pt x="146" y="6"/>
                  </a:lnTo>
                  <a:lnTo>
                    <a:pt x="133" y="10"/>
                  </a:lnTo>
                  <a:lnTo>
                    <a:pt x="121" y="15"/>
                  </a:lnTo>
                  <a:lnTo>
                    <a:pt x="110" y="23"/>
                  </a:lnTo>
                  <a:lnTo>
                    <a:pt x="100" y="31"/>
                  </a:lnTo>
                  <a:lnTo>
                    <a:pt x="92" y="42"/>
                  </a:lnTo>
                  <a:lnTo>
                    <a:pt x="87" y="52"/>
                  </a:lnTo>
                  <a:lnTo>
                    <a:pt x="83" y="65"/>
                  </a:lnTo>
                  <a:lnTo>
                    <a:pt x="81" y="76"/>
                  </a:lnTo>
                  <a:lnTo>
                    <a:pt x="81" y="90"/>
                  </a:lnTo>
                  <a:lnTo>
                    <a:pt x="81" y="101"/>
                  </a:lnTo>
                  <a:lnTo>
                    <a:pt x="85" y="115"/>
                  </a:lnTo>
                  <a:lnTo>
                    <a:pt x="91" y="126"/>
                  </a:lnTo>
                  <a:lnTo>
                    <a:pt x="104" y="130"/>
                  </a:lnTo>
                  <a:lnTo>
                    <a:pt x="100" y="130"/>
                  </a:lnTo>
                  <a:lnTo>
                    <a:pt x="92" y="132"/>
                  </a:lnTo>
                  <a:lnTo>
                    <a:pt x="87" y="134"/>
                  </a:lnTo>
                  <a:lnTo>
                    <a:pt x="77" y="136"/>
                  </a:lnTo>
                  <a:lnTo>
                    <a:pt x="68" y="140"/>
                  </a:lnTo>
                  <a:lnTo>
                    <a:pt x="60" y="145"/>
                  </a:lnTo>
                  <a:lnTo>
                    <a:pt x="50" y="153"/>
                  </a:lnTo>
                  <a:lnTo>
                    <a:pt x="45" y="163"/>
                  </a:lnTo>
                  <a:lnTo>
                    <a:pt x="39" y="174"/>
                  </a:lnTo>
                  <a:lnTo>
                    <a:pt x="39" y="176"/>
                  </a:lnTo>
                  <a:lnTo>
                    <a:pt x="39" y="178"/>
                  </a:lnTo>
                  <a:lnTo>
                    <a:pt x="37" y="180"/>
                  </a:lnTo>
                  <a:lnTo>
                    <a:pt x="37" y="184"/>
                  </a:lnTo>
                  <a:lnTo>
                    <a:pt x="37" y="189"/>
                  </a:lnTo>
                  <a:lnTo>
                    <a:pt x="37" y="193"/>
                  </a:lnTo>
                  <a:lnTo>
                    <a:pt x="37" y="199"/>
                  </a:lnTo>
                  <a:lnTo>
                    <a:pt x="37" y="205"/>
                  </a:lnTo>
                  <a:lnTo>
                    <a:pt x="39" y="210"/>
                  </a:lnTo>
                  <a:lnTo>
                    <a:pt x="37" y="210"/>
                  </a:lnTo>
                  <a:lnTo>
                    <a:pt x="35" y="212"/>
                  </a:lnTo>
                  <a:lnTo>
                    <a:pt x="31" y="218"/>
                  </a:lnTo>
                  <a:lnTo>
                    <a:pt x="27" y="224"/>
                  </a:lnTo>
                  <a:lnTo>
                    <a:pt x="23" y="230"/>
                  </a:lnTo>
                  <a:lnTo>
                    <a:pt x="20" y="239"/>
                  </a:lnTo>
                  <a:lnTo>
                    <a:pt x="16" y="249"/>
                  </a:lnTo>
                  <a:lnTo>
                    <a:pt x="14" y="260"/>
                  </a:lnTo>
                  <a:lnTo>
                    <a:pt x="12" y="272"/>
                  </a:lnTo>
                  <a:lnTo>
                    <a:pt x="14" y="287"/>
                  </a:lnTo>
                  <a:lnTo>
                    <a:pt x="10" y="293"/>
                  </a:lnTo>
                  <a:lnTo>
                    <a:pt x="8" y="298"/>
                  </a:lnTo>
                  <a:lnTo>
                    <a:pt x="4" y="308"/>
                  </a:lnTo>
                  <a:lnTo>
                    <a:pt x="2" y="319"/>
                  </a:lnTo>
                  <a:lnTo>
                    <a:pt x="0" y="331"/>
                  </a:lnTo>
                  <a:lnTo>
                    <a:pt x="2" y="342"/>
                  </a:lnTo>
                  <a:lnTo>
                    <a:pt x="6" y="356"/>
                  </a:lnTo>
                  <a:lnTo>
                    <a:pt x="12" y="369"/>
                  </a:lnTo>
                  <a:lnTo>
                    <a:pt x="23" y="381"/>
                  </a:lnTo>
                  <a:lnTo>
                    <a:pt x="22" y="383"/>
                  </a:lnTo>
                  <a:lnTo>
                    <a:pt x="22" y="386"/>
                  </a:lnTo>
                  <a:lnTo>
                    <a:pt x="20" y="392"/>
                  </a:lnTo>
                  <a:lnTo>
                    <a:pt x="18" y="400"/>
                  </a:lnTo>
                  <a:lnTo>
                    <a:pt x="18" y="408"/>
                  </a:lnTo>
                  <a:lnTo>
                    <a:pt x="18" y="417"/>
                  </a:lnTo>
                  <a:lnTo>
                    <a:pt x="20" y="425"/>
                  </a:lnTo>
                  <a:lnTo>
                    <a:pt x="25" y="434"/>
                  </a:lnTo>
                  <a:lnTo>
                    <a:pt x="33" y="442"/>
                  </a:lnTo>
                  <a:lnTo>
                    <a:pt x="46" y="448"/>
                  </a:lnTo>
                </a:path>
              </a:pathLst>
            </a:custGeom>
            <a:solidFill>
              <a:srgbClr val="FF0000">
                <a:alpha val="30000"/>
              </a:srgbClr>
            </a:solidFill>
            <a:ln w="1905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4939049" y="5257800"/>
              <a:ext cx="69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bubble</a:t>
              </a:r>
            </a:p>
          </p:txBody>
        </p:sp>
      </p:grpSp>
      <p:sp>
        <p:nvSpPr>
          <p:cNvPr id="336" name="Line 214"/>
          <p:cNvSpPr>
            <a:spLocks noChangeShapeType="1"/>
          </p:cNvSpPr>
          <p:nvPr/>
        </p:nvSpPr>
        <p:spPr bwMode="auto">
          <a:xfrm>
            <a:off x="7158334" y="3857561"/>
            <a:ext cx="95013" cy="560127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37" name="Line 214"/>
          <p:cNvSpPr>
            <a:spLocks noChangeShapeType="1"/>
          </p:cNvSpPr>
          <p:nvPr/>
        </p:nvSpPr>
        <p:spPr bwMode="auto">
          <a:xfrm>
            <a:off x="7443517" y="3857560"/>
            <a:ext cx="233845" cy="1130636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8" name="Slide Number Placeholder 2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4" name="Rectangle 280"/>
          <p:cNvSpPr>
            <a:spLocks noChangeArrowheads="1"/>
          </p:cNvSpPr>
          <p:nvPr/>
        </p:nvSpPr>
        <p:spPr bwMode="auto">
          <a:xfrm>
            <a:off x="2830939" y="3687306"/>
            <a:ext cx="2457903" cy="269612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lw  </a:t>
            </a: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,  30(x1)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and x12, </a:t>
            </a: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, x5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or  x13, x6, </a:t>
            </a: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add x14, </a:t>
            </a: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sw  x15, 100(</a:t>
            </a: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71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070C0"/>
                </a:solidFill>
              </a:rPr>
              <a:t>Hazard </a:t>
            </a:r>
            <a:r>
              <a:rPr lang="en-US" dirty="0">
                <a:solidFill>
                  <a:srgbClr val="0070C0"/>
                </a:solidFill>
              </a:rPr>
              <a:t>Detection (Stall) Logic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790700"/>
            <a:ext cx="10515600" cy="4256089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30188" indent="-230188"/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D/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US" sz="18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.RegWrite</a:t>
            </a: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 &amp;&amp; 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D/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US" sz="18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.opcode</a:t>
            </a: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 == load &amp;&amp; (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D/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US" sz="18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.rd</a:t>
            </a: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 == 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F/D</a:t>
            </a: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.rs1 || 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D/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en-US" sz="18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.rd</a:t>
            </a: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 == 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F/D</a:t>
            </a: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.rs2)</a:t>
            </a:r>
          </a:p>
          <a:p>
            <a:pPr marL="230188" indent="-230188"/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      stall = 1</a:t>
            </a:r>
          </a:p>
          <a:p>
            <a:pPr marL="230188" indent="-230188"/>
            <a:endParaRPr lang="en-US" kern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3687872" y="3386079"/>
            <a:ext cx="4322654" cy="1237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400" dirty="0">
                <a:solidFill>
                  <a:srgbClr val="0CB45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D/E: 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lw  </a:t>
            </a:r>
            <a:r>
              <a:rPr lang="en-US" sz="2400" dirty="0">
                <a:solidFill>
                  <a:schemeClr val="hlin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,  30(x1)</a:t>
            </a:r>
            <a:b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F/D: 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and x12, </a:t>
            </a:r>
            <a:r>
              <a:rPr lang="en-US" sz="2400" dirty="0">
                <a:solidFill>
                  <a:schemeClr val="hlin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, x5</a:t>
            </a:r>
          </a:p>
        </p:txBody>
      </p:sp>
    </p:spTree>
    <p:extLst>
      <p:ext uri="{BB962C8B-B14F-4D97-AF65-F5344CB8AC3E}">
        <p14:creationId xmlns:p14="http://schemas.microsoft.com/office/powerpoint/2010/main" val="363300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828677" y="260350"/>
            <a:ext cx="10515600" cy="339725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070C0"/>
                </a:solidFill>
              </a:rPr>
              <a:t>Forwarding + Hazard </a:t>
            </a:r>
            <a:r>
              <a:rPr lang="en-US" dirty="0">
                <a:solidFill>
                  <a:srgbClr val="0070C0"/>
                </a:solidFill>
              </a:rPr>
              <a:t>Detection Unit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3" name="Footer Placeholder 20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4" name="Slide Number Placeholder 2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91" name="Group 390"/>
          <p:cNvGrpSpPr/>
          <p:nvPr/>
        </p:nvGrpSpPr>
        <p:grpSpPr>
          <a:xfrm>
            <a:off x="2351696" y="685800"/>
            <a:ext cx="8267200" cy="5786306"/>
            <a:chOff x="1675421" y="838200"/>
            <a:chExt cx="8267200" cy="5786306"/>
          </a:xfrm>
        </p:grpSpPr>
        <p:sp>
          <p:nvSpPr>
            <p:cNvPr id="6" name="Line 2"/>
            <p:cNvSpPr>
              <a:spLocks noChangeShapeType="1"/>
            </p:cNvSpPr>
            <p:nvPr/>
          </p:nvSpPr>
          <p:spPr bwMode="auto">
            <a:xfrm flipV="1">
              <a:off x="4625185" y="2166938"/>
              <a:ext cx="807243" cy="6042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472115" y="2365375"/>
              <a:ext cx="182563" cy="392113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4227515" y="1651000"/>
              <a:ext cx="374650" cy="1028700"/>
            </a:xfrm>
            <a:custGeom>
              <a:avLst/>
              <a:gdLst>
                <a:gd name="T0" fmla="*/ 118 w 200"/>
                <a:gd name="T1" fmla="*/ 648 h 425"/>
                <a:gd name="T2" fmla="*/ 136 w 200"/>
                <a:gd name="T3" fmla="*/ 645 h 425"/>
                <a:gd name="T4" fmla="*/ 155 w 200"/>
                <a:gd name="T5" fmla="*/ 633 h 425"/>
                <a:gd name="T6" fmla="*/ 172 w 200"/>
                <a:gd name="T7" fmla="*/ 613 h 425"/>
                <a:gd name="T8" fmla="*/ 189 w 200"/>
                <a:gd name="T9" fmla="*/ 585 h 425"/>
                <a:gd name="T10" fmla="*/ 202 w 200"/>
                <a:gd name="T11" fmla="*/ 553 h 425"/>
                <a:gd name="T12" fmla="*/ 214 w 200"/>
                <a:gd name="T13" fmla="*/ 517 h 425"/>
                <a:gd name="T14" fmla="*/ 222 w 200"/>
                <a:gd name="T15" fmla="*/ 473 h 425"/>
                <a:gd name="T16" fmla="*/ 231 w 200"/>
                <a:gd name="T17" fmla="*/ 425 h 425"/>
                <a:gd name="T18" fmla="*/ 236 w 200"/>
                <a:gd name="T19" fmla="*/ 377 h 425"/>
                <a:gd name="T20" fmla="*/ 236 w 200"/>
                <a:gd name="T21" fmla="*/ 323 h 425"/>
                <a:gd name="T22" fmla="*/ 236 w 200"/>
                <a:gd name="T23" fmla="*/ 271 h 425"/>
                <a:gd name="T24" fmla="*/ 231 w 200"/>
                <a:gd name="T25" fmla="*/ 221 h 425"/>
                <a:gd name="T26" fmla="*/ 222 w 200"/>
                <a:gd name="T27" fmla="*/ 175 h 425"/>
                <a:gd name="T28" fmla="*/ 214 w 200"/>
                <a:gd name="T29" fmla="*/ 134 h 425"/>
                <a:gd name="T30" fmla="*/ 202 w 200"/>
                <a:gd name="T31" fmla="*/ 96 h 425"/>
                <a:gd name="T32" fmla="*/ 189 w 200"/>
                <a:gd name="T33" fmla="*/ 64 h 425"/>
                <a:gd name="T34" fmla="*/ 172 w 200"/>
                <a:gd name="T35" fmla="*/ 38 h 425"/>
                <a:gd name="T36" fmla="*/ 155 w 200"/>
                <a:gd name="T37" fmla="*/ 17 h 425"/>
                <a:gd name="T38" fmla="*/ 136 w 200"/>
                <a:gd name="T39" fmla="*/ 6 h 425"/>
                <a:gd name="T40" fmla="*/ 118 w 200"/>
                <a:gd name="T41" fmla="*/ 0 h 425"/>
                <a:gd name="T42" fmla="*/ 98 w 200"/>
                <a:gd name="T43" fmla="*/ 6 h 425"/>
                <a:gd name="T44" fmla="*/ 80 w 200"/>
                <a:gd name="T45" fmla="*/ 17 h 425"/>
                <a:gd name="T46" fmla="*/ 64 w 200"/>
                <a:gd name="T47" fmla="*/ 38 h 425"/>
                <a:gd name="T48" fmla="*/ 48 w 200"/>
                <a:gd name="T49" fmla="*/ 64 h 425"/>
                <a:gd name="T50" fmla="*/ 34 w 200"/>
                <a:gd name="T51" fmla="*/ 96 h 425"/>
                <a:gd name="T52" fmla="*/ 24 w 200"/>
                <a:gd name="T53" fmla="*/ 134 h 425"/>
                <a:gd name="T54" fmla="*/ 14 w 200"/>
                <a:gd name="T55" fmla="*/ 175 h 425"/>
                <a:gd name="T56" fmla="*/ 5 w 200"/>
                <a:gd name="T57" fmla="*/ 221 h 425"/>
                <a:gd name="T58" fmla="*/ 0 w 200"/>
                <a:gd name="T59" fmla="*/ 271 h 425"/>
                <a:gd name="T60" fmla="*/ 0 w 200"/>
                <a:gd name="T61" fmla="*/ 323 h 425"/>
                <a:gd name="T62" fmla="*/ 0 w 200"/>
                <a:gd name="T63" fmla="*/ 377 h 425"/>
                <a:gd name="T64" fmla="*/ 5 w 200"/>
                <a:gd name="T65" fmla="*/ 425 h 425"/>
                <a:gd name="T66" fmla="*/ 14 w 200"/>
                <a:gd name="T67" fmla="*/ 473 h 425"/>
                <a:gd name="T68" fmla="*/ 24 w 200"/>
                <a:gd name="T69" fmla="*/ 517 h 425"/>
                <a:gd name="T70" fmla="*/ 34 w 200"/>
                <a:gd name="T71" fmla="*/ 553 h 425"/>
                <a:gd name="T72" fmla="*/ 48 w 200"/>
                <a:gd name="T73" fmla="*/ 585 h 425"/>
                <a:gd name="T74" fmla="*/ 64 w 200"/>
                <a:gd name="T75" fmla="*/ 613 h 425"/>
                <a:gd name="T76" fmla="*/ 80 w 200"/>
                <a:gd name="T77" fmla="*/ 633 h 425"/>
                <a:gd name="T78" fmla="*/ 98 w 200"/>
                <a:gd name="T79" fmla="*/ 645 h 425"/>
                <a:gd name="T80" fmla="*/ 118 w 200"/>
                <a:gd name="T81" fmla="*/ 648 h 425"/>
                <a:gd name="T82" fmla="*/ 118 w 200"/>
                <a:gd name="T83" fmla="*/ 648 h 4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0"/>
                <a:gd name="T127" fmla="*/ 0 h 425"/>
                <a:gd name="T128" fmla="*/ 200 w 200"/>
                <a:gd name="T129" fmla="*/ 425 h 4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0" h="425">
                  <a:moveTo>
                    <a:pt x="100" y="425"/>
                  </a:moveTo>
                  <a:lnTo>
                    <a:pt x="115" y="423"/>
                  </a:lnTo>
                  <a:lnTo>
                    <a:pt x="131" y="415"/>
                  </a:lnTo>
                  <a:lnTo>
                    <a:pt x="146" y="402"/>
                  </a:lnTo>
                  <a:lnTo>
                    <a:pt x="160" y="384"/>
                  </a:lnTo>
                  <a:lnTo>
                    <a:pt x="171" y="363"/>
                  </a:lnTo>
                  <a:lnTo>
                    <a:pt x="181" y="339"/>
                  </a:lnTo>
                  <a:lnTo>
                    <a:pt x="188" y="310"/>
                  </a:lnTo>
                  <a:lnTo>
                    <a:pt x="196" y="279"/>
                  </a:lnTo>
                  <a:lnTo>
                    <a:pt x="200" y="247"/>
                  </a:lnTo>
                  <a:lnTo>
                    <a:pt x="200" y="212"/>
                  </a:lnTo>
                  <a:lnTo>
                    <a:pt x="200" y="178"/>
                  </a:lnTo>
                  <a:lnTo>
                    <a:pt x="196" y="145"/>
                  </a:lnTo>
                  <a:lnTo>
                    <a:pt x="188" y="115"/>
                  </a:lnTo>
                  <a:lnTo>
                    <a:pt x="181" y="88"/>
                  </a:lnTo>
                  <a:lnTo>
                    <a:pt x="171" y="63"/>
                  </a:lnTo>
                  <a:lnTo>
                    <a:pt x="160" y="42"/>
                  </a:lnTo>
                  <a:lnTo>
                    <a:pt x="146" y="25"/>
                  </a:lnTo>
                  <a:lnTo>
                    <a:pt x="131" y="11"/>
                  </a:lnTo>
                  <a:lnTo>
                    <a:pt x="115" y="4"/>
                  </a:lnTo>
                  <a:lnTo>
                    <a:pt x="100" y="0"/>
                  </a:lnTo>
                  <a:lnTo>
                    <a:pt x="83" y="4"/>
                  </a:lnTo>
                  <a:lnTo>
                    <a:pt x="68" y="11"/>
                  </a:lnTo>
                  <a:lnTo>
                    <a:pt x="54" y="25"/>
                  </a:lnTo>
                  <a:lnTo>
                    <a:pt x="41" y="42"/>
                  </a:lnTo>
                  <a:lnTo>
                    <a:pt x="29" y="63"/>
                  </a:lnTo>
                  <a:lnTo>
                    <a:pt x="20" y="88"/>
                  </a:lnTo>
                  <a:lnTo>
                    <a:pt x="12" y="115"/>
                  </a:lnTo>
                  <a:lnTo>
                    <a:pt x="4" y="145"/>
                  </a:lnTo>
                  <a:lnTo>
                    <a:pt x="0" y="178"/>
                  </a:lnTo>
                  <a:lnTo>
                    <a:pt x="0" y="212"/>
                  </a:lnTo>
                  <a:lnTo>
                    <a:pt x="0" y="247"/>
                  </a:lnTo>
                  <a:lnTo>
                    <a:pt x="4" y="279"/>
                  </a:lnTo>
                  <a:lnTo>
                    <a:pt x="12" y="310"/>
                  </a:lnTo>
                  <a:lnTo>
                    <a:pt x="20" y="339"/>
                  </a:lnTo>
                  <a:lnTo>
                    <a:pt x="29" y="363"/>
                  </a:lnTo>
                  <a:lnTo>
                    <a:pt x="41" y="384"/>
                  </a:lnTo>
                  <a:lnTo>
                    <a:pt x="54" y="402"/>
                  </a:lnTo>
                  <a:lnTo>
                    <a:pt x="68" y="415"/>
                  </a:lnTo>
                  <a:lnTo>
                    <a:pt x="83" y="423"/>
                  </a:lnTo>
                  <a:lnTo>
                    <a:pt x="100" y="42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 rot="16200000" flipH="1">
              <a:off x="4189415" y="2073275"/>
              <a:ext cx="455613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EB7500"/>
                  </a:solidFill>
                  <a:latin typeface="+mj-lt"/>
                </a:rPr>
                <a:t>Control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5495927" y="2493963"/>
              <a:ext cx="101600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EX</a:t>
              </a:r>
              <a:endParaRPr lang="en-US" sz="800">
                <a:latin typeface="+mj-lt"/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5472115" y="1965325"/>
              <a:ext cx="182563" cy="400050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5526090" y="2095500"/>
              <a:ext cx="8731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M</a:t>
              </a:r>
              <a:endParaRPr lang="en-US" sz="1200">
                <a:latin typeface="+mj-lt"/>
              </a:endParaRPr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5472115" y="1576388"/>
              <a:ext cx="182563" cy="395288"/>
            </a:xfrm>
            <a:custGeom>
              <a:avLst/>
              <a:gdLst>
                <a:gd name="T0" fmla="*/ 113 w 98"/>
                <a:gd name="T1" fmla="*/ 249 h 163"/>
                <a:gd name="T2" fmla="*/ 115 w 98"/>
                <a:gd name="T3" fmla="*/ 0 h 163"/>
                <a:gd name="T4" fmla="*/ 0 w 98"/>
                <a:gd name="T5" fmla="*/ 0 h 163"/>
                <a:gd name="T6" fmla="*/ 0 w 98"/>
                <a:gd name="T7" fmla="*/ 249 h 163"/>
                <a:gd name="T8" fmla="*/ 115 w 98"/>
                <a:gd name="T9" fmla="*/ 249 h 163"/>
                <a:gd name="T10" fmla="*/ 115 w 98"/>
                <a:gd name="T11" fmla="*/ 249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3"/>
                <a:gd name="T20" fmla="*/ 98 w 98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3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98" y="163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5492752" y="1701800"/>
              <a:ext cx="14446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5416552" y="2530475"/>
              <a:ext cx="46038" cy="60325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5416552" y="1736725"/>
              <a:ext cx="46038" cy="61913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5334002" y="1766888"/>
              <a:ext cx="98425" cy="796925"/>
            </a:xfrm>
            <a:custGeom>
              <a:avLst/>
              <a:gdLst>
                <a:gd name="T0" fmla="*/ 62 w 52"/>
                <a:gd name="T1" fmla="*/ 0 h 329"/>
                <a:gd name="T2" fmla="*/ 0 w 52"/>
                <a:gd name="T3" fmla="*/ 2 h 329"/>
                <a:gd name="T4" fmla="*/ 0 w 52"/>
                <a:gd name="T5" fmla="*/ 502 h 329"/>
                <a:gd name="T6" fmla="*/ 62 w 52"/>
                <a:gd name="T7" fmla="*/ 502 h 3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329"/>
                <a:gd name="T14" fmla="*/ 52 w 52"/>
                <a:gd name="T15" fmla="*/ 329 h 3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329">
                  <a:moveTo>
                    <a:pt x="52" y="0"/>
                  </a:moveTo>
                  <a:lnTo>
                    <a:pt x="0" y="1"/>
                  </a:lnTo>
                  <a:lnTo>
                    <a:pt x="0" y="329"/>
                  </a:lnTo>
                  <a:lnTo>
                    <a:pt x="52" y="329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7529797" y="2359628"/>
              <a:ext cx="182563" cy="392113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7536701" y="1972138"/>
              <a:ext cx="182563" cy="400050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8988197" y="2365375"/>
              <a:ext cx="184150" cy="392113"/>
            </a:xfrm>
            <a:custGeom>
              <a:avLst/>
              <a:gdLst>
                <a:gd name="T0" fmla="*/ 116 w 98"/>
                <a:gd name="T1" fmla="*/ 247 h 162"/>
                <a:gd name="T2" fmla="*/ 116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6 w 98"/>
                <a:gd name="T9" fmla="*/ 247 h 162"/>
                <a:gd name="T10" fmla="*/ 116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8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5416552" y="2132013"/>
              <a:ext cx="46038" cy="60325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9" name="Rectangle 165"/>
            <p:cNvSpPr>
              <a:spLocks noChangeArrowheads="1"/>
            </p:cNvSpPr>
            <p:nvPr/>
          </p:nvSpPr>
          <p:spPr bwMode="auto">
            <a:xfrm>
              <a:off x="7554915" y="2095500"/>
              <a:ext cx="14446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50" name="Rectangle 166"/>
            <p:cNvSpPr>
              <a:spLocks noChangeArrowheads="1"/>
            </p:cNvSpPr>
            <p:nvPr/>
          </p:nvSpPr>
          <p:spPr bwMode="auto">
            <a:xfrm>
              <a:off x="7585077" y="2501900"/>
              <a:ext cx="8731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M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51" name="Rectangle 167"/>
            <p:cNvSpPr>
              <a:spLocks noChangeArrowheads="1"/>
            </p:cNvSpPr>
            <p:nvPr/>
          </p:nvSpPr>
          <p:spPr bwMode="auto">
            <a:xfrm>
              <a:off x="9005717" y="2506663"/>
              <a:ext cx="14446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55" name="Freeform 171"/>
            <p:cNvSpPr>
              <a:spLocks/>
            </p:cNvSpPr>
            <p:nvPr/>
          </p:nvSpPr>
          <p:spPr bwMode="auto">
            <a:xfrm>
              <a:off x="4408490" y="1143000"/>
              <a:ext cx="652463" cy="914400"/>
            </a:xfrm>
            <a:custGeom>
              <a:avLst/>
              <a:gdLst>
                <a:gd name="T0" fmla="*/ 411 w 429"/>
                <a:gd name="T1" fmla="*/ 576 h 195"/>
                <a:gd name="T2" fmla="*/ 411 w 429"/>
                <a:gd name="T3" fmla="*/ 0 h 195"/>
                <a:gd name="T4" fmla="*/ 0 w 429"/>
                <a:gd name="T5" fmla="*/ 0 h 195"/>
                <a:gd name="T6" fmla="*/ 0 60000 65536"/>
                <a:gd name="T7" fmla="*/ 0 60000 65536"/>
                <a:gd name="T8" fmla="*/ 0 60000 65536"/>
                <a:gd name="T9" fmla="*/ 0 w 429"/>
                <a:gd name="T10" fmla="*/ 0 h 195"/>
                <a:gd name="T11" fmla="*/ 429 w 429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195">
                  <a:moveTo>
                    <a:pt x="429" y="195"/>
                  </a:moveTo>
                  <a:lnTo>
                    <a:pt x="429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158" name="Group 201"/>
            <p:cNvGrpSpPr>
              <a:grpSpLocks/>
            </p:cNvGrpSpPr>
            <p:nvPr/>
          </p:nvGrpSpPr>
          <p:grpSpPr bwMode="auto">
            <a:xfrm>
              <a:off x="3705227" y="838200"/>
              <a:ext cx="703263" cy="498475"/>
              <a:chOff x="1374" y="624"/>
              <a:chExt cx="443" cy="314"/>
            </a:xfrm>
          </p:grpSpPr>
          <p:sp>
            <p:nvSpPr>
              <p:cNvPr id="183" name="Freeform 175"/>
              <p:cNvSpPr>
                <a:spLocks/>
              </p:cNvSpPr>
              <p:nvPr/>
            </p:nvSpPr>
            <p:spPr bwMode="auto">
              <a:xfrm>
                <a:off x="1374" y="624"/>
                <a:ext cx="443" cy="314"/>
              </a:xfrm>
              <a:custGeom>
                <a:avLst/>
                <a:gdLst>
                  <a:gd name="T0" fmla="*/ 354 w 364"/>
                  <a:gd name="T1" fmla="*/ 314 h 218"/>
                  <a:gd name="T2" fmla="*/ 369 w 364"/>
                  <a:gd name="T3" fmla="*/ 314 h 218"/>
                  <a:gd name="T4" fmla="*/ 382 w 364"/>
                  <a:gd name="T5" fmla="*/ 308 h 218"/>
                  <a:gd name="T6" fmla="*/ 397 w 364"/>
                  <a:gd name="T7" fmla="*/ 302 h 218"/>
                  <a:gd name="T8" fmla="*/ 408 w 364"/>
                  <a:gd name="T9" fmla="*/ 295 h 218"/>
                  <a:gd name="T10" fmla="*/ 417 w 364"/>
                  <a:gd name="T11" fmla="*/ 284 h 218"/>
                  <a:gd name="T12" fmla="*/ 427 w 364"/>
                  <a:gd name="T13" fmla="*/ 272 h 218"/>
                  <a:gd name="T14" fmla="*/ 433 w 364"/>
                  <a:gd name="T15" fmla="*/ 259 h 218"/>
                  <a:gd name="T16" fmla="*/ 438 w 364"/>
                  <a:gd name="T17" fmla="*/ 242 h 218"/>
                  <a:gd name="T18" fmla="*/ 443 w 364"/>
                  <a:gd name="T19" fmla="*/ 226 h 218"/>
                  <a:gd name="T20" fmla="*/ 443 w 364"/>
                  <a:gd name="T21" fmla="*/ 209 h 218"/>
                  <a:gd name="T22" fmla="*/ 443 w 364"/>
                  <a:gd name="T23" fmla="*/ 104 h 218"/>
                  <a:gd name="T24" fmla="*/ 443 w 364"/>
                  <a:gd name="T25" fmla="*/ 88 h 218"/>
                  <a:gd name="T26" fmla="*/ 438 w 364"/>
                  <a:gd name="T27" fmla="*/ 72 h 218"/>
                  <a:gd name="T28" fmla="*/ 433 w 364"/>
                  <a:gd name="T29" fmla="*/ 58 h 218"/>
                  <a:gd name="T30" fmla="*/ 427 w 364"/>
                  <a:gd name="T31" fmla="*/ 43 h 218"/>
                  <a:gd name="T32" fmla="*/ 417 w 364"/>
                  <a:gd name="T33" fmla="*/ 30 h 218"/>
                  <a:gd name="T34" fmla="*/ 408 w 364"/>
                  <a:gd name="T35" fmla="*/ 22 h 218"/>
                  <a:gd name="T36" fmla="*/ 397 w 364"/>
                  <a:gd name="T37" fmla="*/ 13 h 218"/>
                  <a:gd name="T38" fmla="*/ 382 w 364"/>
                  <a:gd name="T39" fmla="*/ 6 h 218"/>
                  <a:gd name="T40" fmla="*/ 369 w 364"/>
                  <a:gd name="T41" fmla="*/ 3 h 218"/>
                  <a:gd name="T42" fmla="*/ 354 w 364"/>
                  <a:gd name="T43" fmla="*/ 0 h 218"/>
                  <a:gd name="T44" fmla="*/ 89 w 364"/>
                  <a:gd name="T45" fmla="*/ 0 h 218"/>
                  <a:gd name="T46" fmla="*/ 74 w 364"/>
                  <a:gd name="T47" fmla="*/ 3 h 218"/>
                  <a:gd name="T48" fmla="*/ 61 w 364"/>
                  <a:gd name="T49" fmla="*/ 6 h 218"/>
                  <a:gd name="T50" fmla="*/ 49 w 364"/>
                  <a:gd name="T51" fmla="*/ 13 h 218"/>
                  <a:gd name="T52" fmla="*/ 37 w 364"/>
                  <a:gd name="T53" fmla="*/ 22 h 218"/>
                  <a:gd name="T54" fmla="*/ 26 w 364"/>
                  <a:gd name="T55" fmla="*/ 30 h 218"/>
                  <a:gd name="T56" fmla="*/ 16 w 364"/>
                  <a:gd name="T57" fmla="*/ 43 h 218"/>
                  <a:gd name="T58" fmla="*/ 9 w 364"/>
                  <a:gd name="T59" fmla="*/ 58 h 218"/>
                  <a:gd name="T60" fmla="*/ 5 w 364"/>
                  <a:gd name="T61" fmla="*/ 72 h 218"/>
                  <a:gd name="T62" fmla="*/ 2 w 364"/>
                  <a:gd name="T63" fmla="*/ 88 h 218"/>
                  <a:gd name="T64" fmla="*/ 0 w 364"/>
                  <a:gd name="T65" fmla="*/ 104 h 218"/>
                  <a:gd name="T66" fmla="*/ 0 w 364"/>
                  <a:gd name="T67" fmla="*/ 209 h 218"/>
                  <a:gd name="T68" fmla="*/ 2 w 364"/>
                  <a:gd name="T69" fmla="*/ 226 h 218"/>
                  <a:gd name="T70" fmla="*/ 5 w 364"/>
                  <a:gd name="T71" fmla="*/ 242 h 218"/>
                  <a:gd name="T72" fmla="*/ 9 w 364"/>
                  <a:gd name="T73" fmla="*/ 259 h 218"/>
                  <a:gd name="T74" fmla="*/ 16 w 364"/>
                  <a:gd name="T75" fmla="*/ 272 h 218"/>
                  <a:gd name="T76" fmla="*/ 26 w 364"/>
                  <a:gd name="T77" fmla="*/ 284 h 218"/>
                  <a:gd name="T78" fmla="*/ 37 w 364"/>
                  <a:gd name="T79" fmla="*/ 295 h 218"/>
                  <a:gd name="T80" fmla="*/ 49 w 364"/>
                  <a:gd name="T81" fmla="*/ 302 h 218"/>
                  <a:gd name="T82" fmla="*/ 61 w 364"/>
                  <a:gd name="T83" fmla="*/ 308 h 218"/>
                  <a:gd name="T84" fmla="*/ 74 w 364"/>
                  <a:gd name="T85" fmla="*/ 314 h 218"/>
                  <a:gd name="T86" fmla="*/ 89 w 364"/>
                  <a:gd name="T87" fmla="*/ 314 h 218"/>
                  <a:gd name="T88" fmla="*/ 354 w 364"/>
                  <a:gd name="T89" fmla="*/ 314 h 218"/>
                  <a:gd name="T90" fmla="*/ 354 w 364"/>
                  <a:gd name="T91" fmla="*/ 314 h 21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64"/>
                  <a:gd name="T139" fmla="*/ 0 h 218"/>
                  <a:gd name="T140" fmla="*/ 364 w 364"/>
                  <a:gd name="T141" fmla="*/ 218 h 21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64" h="218">
                    <a:moveTo>
                      <a:pt x="291" y="218"/>
                    </a:moveTo>
                    <a:lnTo>
                      <a:pt x="303" y="218"/>
                    </a:lnTo>
                    <a:lnTo>
                      <a:pt x="314" y="214"/>
                    </a:lnTo>
                    <a:lnTo>
                      <a:pt x="326" y="210"/>
                    </a:lnTo>
                    <a:lnTo>
                      <a:pt x="335" y="205"/>
                    </a:lnTo>
                    <a:lnTo>
                      <a:pt x="343" y="197"/>
                    </a:lnTo>
                    <a:lnTo>
                      <a:pt x="351" y="189"/>
                    </a:lnTo>
                    <a:lnTo>
                      <a:pt x="356" y="180"/>
                    </a:lnTo>
                    <a:lnTo>
                      <a:pt x="360" y="168"/>
                    </a:lnTo>
                    <a:lnTo>
                      <a:pt x="364" y="157"/>
                    </a:lnTo>
                    <a:lnTo>
                      <a:pt x="364" y="145"/>
                    </a:lnTo>
                    <a:lnTo>
                      <a:pt x="364" y="72"/>
                    </a:lnTo>
                    <a:lnTo>
                      <a:pt x="364" y="61"/>
                    </a:lnTo>
                    <a:lnTo>
                      <a:pt x="360" y="50"/>
                    </a:lnTo>
                    <a:lnTo>
                      <a:pt x="356" y="40"/>
                    </a:lnTo>
                    <a:lnTo>
                      <a:pt x="351" y="30"/>
                    </a:lnTo>
                    <a:lnTo>
                      <a:pt x="343" y="21"/>
                    </a:lnTo>
                    <a:lnTo>
                      <a:pt x="335" y="15"/>
                    </a:lnTo>
                    <a:lnTo>
                      <a:pt x="326" y="9"/>
                    </a:lnTo>
                    <a:lnTo>
                      <a:pt x="314" y="4"/>
                    </a:lnTo>
                    <a:lnTo>
                      <a:pt x="303" y="2"/>
                    </a:lnTo>
                    <a:lnTo>
                      <a:pt x="291" y="0"/>
                    </a:lnTo>
                    <a:lnTo>
                      <a:pt x="73" y="0"/>
                    </a:lnTo>
                    <a:lnTo>
                      <a:pt x="61" y="2"/>
                    </a:lnTo>
                    <a:lnTo>
                      <a:pt x="50" y="4"/>
                    </a:lnTo>
                    <a:lnTo>
                      <a:pt x="40" y="9"/>
                    </a:lnTo>
                    <a:lnTo>
                      <a:pt x="30" y="15"/>
                    </a:lnTo>
                    <a:lnTo>
                      <a:pt x="21" y="21"/>
                    </a:lnTo>
                    <a:lnTo>
                      <a:pt x="13" y="30"/>
                    </a:lnTo>
                    <a:lnTo>
                      <a:pt x="7" y="40"/>
                    </a:lnTo>
                    <a:lnTo>
                      <a:pt x="4" y="50"/>
                    </a:lnTo>
                    <a:lnTo>
                      <a:pt x="2" y="61"/>
                    </a:lnTo>
                    <a:lnTo>
                      <a:pt x="0" y="72"/>
                    </a:lnTo>
                    <a:lnTo>
                      <a:pt x="0" y="145"/>
                    </a:lnTo>
                    <a:lnTo>
                      <a:pt x="2" y="157"/>
                    </a:lnTo>
                    <a:lnTo>
                      <a:pt x="4" y="168"/>
                    </a:lnTo>
                    <a:lnTo>
                      <a:pt x="7" y="180"/>
                    </a:lnTo>
                    <a:lnTo>
                      <a:pt x="13" y="189"/>
                    </a:lnTo>
                    <a:lnTo>
                      <a:pt x="21" y="197"/>
                    </a:lnTo>
                    <a:lnTo>
                      <a:pt x="30" y="205"/>
                    </a:lnTo>
                    <a:lnTo>
                      <a:pt x="40" y="210"/>
                    </a:lnTo>
                    <a:lnTo>
                      <a:pt x="50" y="214"/>
                    </a:lnTo>
                    <a:lnTo>
                      <a:pt x="61" y="218"/>
                    </a:lnTo>
                    <a:lnTo>
                      <a:pt x="73" y="218"/>
                    </a:lnTo>
                    <a:lnTo>
                      <a:pt x="291" y="218"/>
                    </a:lnTo>
                  </a:path>
                </a:pathLst>
              </a:custGeom>
              <a:solidFill>
                <a:srgbClr val="FFE6CD"/>
              </a:solidFill>
              <a:ln w="19050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4" name="Rectangle 176"/>
              <p:cNvSpPr>
                <a:spLocks noChangeArrowheads="1"/>
              </p:cNvSpPr>
              <p:nvPr/>
            </p:nvSpPr>
            <p:spPr bwMode="auto">
              <a:xfrm>
                <a:off x="1448" y="660"/>
                <a:ext cx="296" cy="2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Hazard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Detection</a:t>
                </a:r>
              </a:p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Unit</a:t>
                </a:r>
                <a:endParaRPr lang="en-US" sz="1200" dirty="0">
                  <a:latin typeface="+mj-lt"/>
                </a:endParaRPr>
              </a:p>
            </p:txBody>
          </p:sp>
        </p:grpSp>
        <p:sp>
          <p:nvSpPr>
            <p:cNvPr id="159" name="Freeform 177"/>
            <p:cNvSpPr>
              <a:spLocks/>
            </p:cNvSpPr>
            <p:nvPr/>
          </p:nvSpPr>
          <p:spPr bwMode="auto">
            <a:xfrm>
              <a:off x="4908552" y="2551113"/>
              <a:ext cx="58738" cy="53975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4 h 24"/>
                <a:gd name="T4" fmla="*/ 37 w 25"/>
                <a:gd name="T5" fmla="*/ 18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0" name="Line 178"/>
            <p:cNvSpPr>
              <a:spLocks noChangeShapeType="1"/>
            </p:cNvSpPr>
            <p:nvPr/>
          </p:nvSpPr>
          <p:spPr bwMode="auto">
            <a:xfrm flipH="1">
              <a:off x="4805365" y="2574925"/>
              <a:ext cx="128588" cy="476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1" name="Rectangle 179"/>
            <p:cNvSpPr>
              <a:spLocks noChangeArrowheads="1"/>
            </p:cNvSpPr>
            <p:nvPr/>
          </p:nvSpPr>
          <p:spPr bwMode="auto">
            <a:xfrm>
              <a:off x="4725990" y="2519363"/>
              <a:ext cx="50800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0</a:t>
              </a:r>
              <a:endParaRPr lang="en-US" sz="1200">
                <a:latin typeface="+mj-lt"/>
              </a:endParaRPr>
            </a:p>
          </p:txBody>
        </p:sp>
        <p:sp>
          <p:nvSpPr>
            <p:cNvPr id="162" name="Freeform 180"/>
            <p:cNvSpPr>
              <a:spLocks/>
            </p:cNvSpPr>
            <p:nvPr/>
          </p:nvSpPr>
          <p:spPr bwMode="auto">
            <a:xfrm>
              <a:off x="5035552" y="2005013"/>
              <a:ext cx="47625" cy="57150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3" name="Freeform 181"/>
            <p:cNvSpPr>
              <a:spLocks/>
            </p:cNvSpPr>
            <p:nvPr/>
          </p:nvSpPr>
          <p:spPr bwMode="auto">
            <a:xfrm>
              <a:off x="4449765" y="990600"/>
              <a:ext cx="1506538" cy="1143000"/>
            </a:xfrm>
            <a:custGeom>
              <a:avLst/>
              <a:gdLst>
                <a:gd name="T0" fmla="*/ 949 w 732"/>
                <a:gd name="T1" fmla="*/ 720 h 391"/>
                <a:gd name="T2" fmla="*/ 949 w 732"/>
                <a:gd name="T3" fmla="*/ 0 h 391"/>
                <a:gd name="T4" fmla="*/ 0 w 732"/>
                <a:gd name="T5" fmla="*/ 0 h 391"/>
                <a:gd name="T6" fmla="*/ 0 60000 65536"/>
                <a:gd name="T7" fmla="*/ 0 60000 65536"/>
                <a:gd name="T8" fmla="*/ 0 60000 65536"/>
                <a:gd name="T9" fmla="*/ 0 w 732"/>
                <a:gd name="T10" fmla="*/ 0 h 391"/>
                <a:gd name="T11" fmla="*/ 732 w 732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2" h="391">
                  <a:moveTo>
                    <a:pt x="732" y="391"/>
                  </a:moveTo>
                  <a:lnTo>
                    <a:pt x="73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5" name="Freeform 183"/>
            <p:cNvSpPr>
              <a:spLocks/>
            </p:cNvSpPr>
            <p:nvPr/>
          </p:nvSpPr>
          <p:spPr bwMode="auto">
            <a:xfrm>
              <a:off x="4408490" y="955675"/>
              <a:ext cx="55563" cy="66675"/>
            </a:xfrm>
            <a:custGeom>
              <a:avLst/>
              <a:gdLst>
                <a:gd name="T0" fmla="*/ 35 w 23"/>
                <a:gd name="T1" fmla="*/ 39 h 25"/>
                <a:gd name="T2" fmla="*/ 35 w 23"/>
                <a:gd name="T3" fmla="*/ 0 h 25"/>
                <a:gd name="T4" fmla="*/ 0 w 23"/>
                <a:gd name="T5" fmla="*/ 18 h 25"/>
                <a:gd name="T6" fmla="*/ 35 w 23"/>
                <a:gd name="T7" fmla="*/ 42 h 25"/>
                <a:gd name="T8" fmla="*/ 35 w 23"/>
                <a:gd name="T9" fmla="*/ 42 h 25"/>
                <a:gd name="T10" fmla="*/ 35 w 23"/>
                <a:gd name="T11" fmla="*/ 3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5"/>
                <a:gd name="T20" fmla="*/ 23 w 23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5">
                  <a:moveTo>
                    <a:pt x="23" y="23"/>
                  </a:moveTo>
                  <a:lnTo>
                    <a:pt x="23" y="0"/>
                  </a:lnTo>
                  <a:lnTo>
                    <a:pt x="0" y="11"/>
                  </a:lnTo>
                  <a:lnTo>
                    <a:pt x="23" y="25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6" name="Rectangle 184"/>
            <p:cNvSpPr>
              <a:spLocks noChangeArrowheads="1"/>
            </p:cNvSpPr>
            <p:nvPr/>
          </p:nvSpPr>
          <p:spPr bwMode="auto">
            <a:xfrm>
              <a:off x="4689477" y="838200"/>
              <a:ext cx="75501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EB7500"/>
                  </a:solidFill>
                  <a:latin typeface="+mj-lt"/>
                </a:rPr>
                <a:t>D/</a:t>
              </a:r>
              <a:r>
                <a:rPr lang="en-US" sz="1000" dirty="0" err="1">
                  <a:solidFill>
                    <a:srgbClr val="EB7500"/>
                  </a:solidFill>
                  <a:latin typeface="+mj-lt"/>
                </a:rPr>
                <a:t>E.MemRead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167" name="Rectangle 185"/>
            <p:cNvSpPr>
              <a:spLocks noChangeArrowheads="1"/>
            </p:cNvSpPr>
            <p:nvPr/>
          </p:nvSpPr>
          <p:spPr bwMode="auto">
            <a:xfrm rot="16200000">
              <a:off x="1518258" y="2018505"/>
              <a:ext cx="4683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EB7500"/>
                  </a:solidFill>
                  <a:latin typeface="+mj-lt"/>
                </a:rPr>
                <a:t>PC Write</a:t>
              </a:r>
              <a:endParaRPr lang="en-US" sz="1000" dirty="0">
                <a:latin typeface="+mj-lt"/>
              </a:endParaRPr>
            </a:p>
          </p:txBody>
        </p:sp>
        <p:grpSp>
          <p:nvGrpSpPr>
            <p:cNvPr id="168" name="Group 202"/>
            <p:cNvGrpSpPr>
              <a:grpSpLocks/>
            </p:cNvGrpSpPr>
            <p:nvPr/>
          </p:nvGrpSpPr>
          <p:grpSpPr bwMode="auto">
            <a:xfrm>
              <a:off x="4972052" y="2052638"/>
              <a:ext cx="184150" cy="646113"/>
              <a:chOff x="2172" y="1389"/>
              <a:chExt cx="116" cy="407"/>
            </a:xfrm>
          </p:grpSpPr>
          <p:sp>
            <p:nvSpPr>
              <p:cNvPr id="179" name="AutoShape 187"/>
              <p:cNvSpPr>
                <a:spLocks noChangeArrowheads="1"/>
              </p:cNvSpPr>
              <p:nvPr/>
            </p:nvSpPr>
            <p:spPr bwMode="auto">
              <a:xfrm rot="5400000">
                <a:off x="2026" y="1535"/>
                <a:ext cx="407" cy="116"/>
              </a:xfrm>
              <a:prstGeom prst="flowChartTerminator">
                <a:avLst/>
              </a:prstGeom>
              <a:solidFill>
                <a:srgbClr val="FFE6CD"/>
              </a:solidFill>
              <a:ln w="190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0" name="Rectangle 188"/>
              <p:cNvSpPr>
                <a:spLocks noChangeArrowheads="1"/>
              </p:cNvSpPr>
              <p:nvPr/>
            </p:nvSpPr>
            <p:spPr bwMode="auto">
              <a:xfrm>
                <a:off x="2185" y="1425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FF6600"/>
                    </a:solidFill>
                    <a:latin typeface="+mj-lt"/>
                  </a:rPr>
                  <a:t>0</a:t>
                </a:r>
                <a:endParaRPr lang="en-US" sz="600">
                  <a:solidFill>
                    <a:srgbClr val="FF6600"/>
                  </a:solidFill>
                  <a:latin typeface="+mj-lt"/>
                </a:endParaRPr>
              </a:p>
            </p:txBody>
          </p:sp>
          <p:sp>
            <p:nvSpPr>
              <p:cNvPr id="181" name="Rectangle 189"/>
              <p:cNvSpPr>
                <a:spLocks noChangeArrowheads="1"/>
              </p:cNvSpPr>
              <p:nvPr/>
            </p:nvSpPr>
            <p:spPr bwMode="auto">
              <a:xfrm>
                <a:off x="2213" y="1512"/>
                <a:ext cx="53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FF66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FF66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FF6600"/>
                    </a:solidFill>
                    <a:latin typeface="+mj-lt"/>
                  </a:rPr>
                  <a:t>x</a:t>
                </a:r>
                <a:endParaRPr lang="en-US" sz="500">
                  <a:solidFill>
                    <a:srgbClr val="FF6600"/>
                  </a:solidFill>
                  <a:latin typeface="+mj-lt"/>
                </a:endParaRPr>
              </a:p>
            </p:txBody>
          </p:sp>
          <p:sp>
            <p:nvSpPr>
              <p:cNvPr id="182" name="Rectangle 190"/>
              <p:cNvSpPr>
                <a:spLocks noChangeArrowheads="1"/>
              </p:cNvSpPr>
              <p:nvPr/>
            </p:nvSpPr>
            <p:spPr bwMode="auto">
              <a:xfrm>
                <a:off x="2186" y="1690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FF6600"/>
                    </a:solidFill>
                    <a:latin typeface="+mj-lt"/>
                  </a:rPr>
                  <a:t>1</a:t>
                </a:r>
                <a:endParaRPr lang="en-US" sz="600">
                  <a:solidFill>
                    <a:srgbClr val="FF6600"/>
                  </a:solidFill>
                  <a:latin typeface="+mj-lt"/>
                </a:endParaRPr>
              </a:p>
            </p:txBody>
          </p:sp>
        </p:grpSp>
        <p:sp>
          <p:nvSpPr>
            <p:cNvPr id="171" name="Rectangle 193"/>
            <p:cNvSpPr>
              <a:spLocks noChangeArrowheads="1"/>
            </p:cNvSpPr>
            <p:nvPr/>
          </p:nvSpPr>
          <p:spPr bwMode="auto">
            <a:xfrm rot="16200000">
              <a:off x="2675104" y="1747439"/>
              <a:ext cx="50494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EB7500"/>
                  </a:solidFill>
                  <a:latin typeface="+mj-lt"/>
                </a:rPr>
                <a:t>F/D Write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174" name="Line 196"/>
            <p:cNvSpPr>
              <a:spLocks noChangeShapeType="1"/>
            </p:cNvSpPr>
            <p:nvPr/>
          </p:nvSpPr>
          <p:spPr bwMode="auto">
            <a:xfrm flipV="1">
              <a:off x="4057652" y="1347788"/>
              <a:ext cx="0" cy="4595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7" name="Line 199"/>
            <p:cNvSpPr>
              <a:spLocks noChangeShapeType="1"/>
            </p:cNvSpPr>
            <p:nvPr/>
          </p:nvSpPr>
          <p:spPr bwMode="auto">
            <a:xfrm flipV="1">
              <a:off x="3498852" y="1223963"/>
              <a:ext cx="0" cy="938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8" name="Line 200"/>
            <p:cNvSpPr>
              <a:spLocks noChangeShapeType="1"/>
            </p:cNvSpPr>
            <p:nvPr/>
          </p:nvSpPr>
          <p:spPr bwMode="auto">
            <a:xfrm>
              <a:off x="3494090" y="1219200"/>
              <a:ext cx="211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1695559" y="1310113"/>
              <a:ext cx="8247062" cy="5314393"/>
              <a:chOff x="1963738" y="857807"/>
              <a:chExt cx="8247062" cy="5314393"/>
            </a:xfrm>
          </p:grpSpPr>
          <p:grpSp>
            <p:nvGrpSpPr>
              <p:cNvPr id="206" name="Group 184"/>
              <p:cNvGrpSpPr>
                <a:grpSpLocks/>
              </p:cNvGrpSpPr>
              <p:nvPr/>
            </p:nvGrpSpPr>
            <p:grpSpPr bwMode="auto">
              <a:xfrm>
                <a:off x="1963738" y="857807"/>
                <a:ext cx="8247062" cy="5314393"/>
                <a:chOff x="277" y="782"/>
                <a:chExt cx="4820" cy="3106"/>
              </a:xfrm>
            </p:grpSpPr>
            <p:sp>
              <p:nvSpPr>
                <p:cNvPr id="212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" y="2121"/>
                  <a:ext cx="177" cy="384"/>
                </a:xfrm>
                <a:prstGeom prst="rect">
                  <a:avLst/>
                </a:prstGeom>
                <a:solidFill>
                  <a:srgbClr val="FFE6CD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3" name="Rectangle 2"/>
                <p:cNvSpPr>
                  <a:spLocks noChangeArrowheads="1"/>
                </p:cNvSpPr>
                <p:nvPr/>
              </p:nvSpPr>
              <p:spPr bwMode="auto">
                <a:xfrm>
                  <a:off x="854" y="2034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14" name="Rectangle 3"/>
                <p:cNvSpPr>
                  <a:spLocks noChangeArrowheads="1"/>
                </p:cNvSpPr>
                <p:nvPr/>
              </p:nvSpPr>
              <p:spPr bwMode="auto">
                <a:xfrm>
                  <a:off x="5003" y="2113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15" name="Rectangle 4"/>
                <p:cNvSpPr>
                  <a:spLocks noChangeArrowheads="1"/>
                </p:cNvSpPr>
                <p:nvPr/>
              </p:nvSpPr>
              <p:spPr bwMode="auto">
                <a:xfrm>
                  <a:off x="4995" y="2186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16" name="Rectangle 5"/>
                <p:cNvSpPr>
                  <a:spLocks noChangeArrowheads="1"/>
                </p:cNvSpPr>
                <p:nvPr/>
              </p:nvSpPr>
              <p:spPr bwMode="auto">
                <a:xfrm>
                  <a:off x="4315" y="2005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17" name="Rectangle 6"/>
                <p:cNvSpPr>
                  <a:spLocks noChangeArrowheads="1"/>
                </p:cNvSpPr>
                <p:nvPr/>
              </p:nvSpPr>
              <p:spPr bwMode="auto">
                <a:xfrm>
                  <a:off x="3574" y="3197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18" name="Rectangle 7"/>
                <p:cNvSpPr>
                  <a:spLocks noChangeArrowheads="1"/>
                </p:cNvSpPr>
                <p:nvPr/>
              </p:nvSpPr>
              <p:spPr bwMode="auto">
                <a:xfrm>
                  <a:off x="3079" y="2986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20" name="Freeform 13"/>
                <p:cNvSpPr>
                  <a:spLocks/>
                </p:cNvSpPr>
                <p:nvPr/>
              </p:nvSpPr>
              <p:spPr bwMode="auto">
                <a:xfrm>
                  <a:off x="3636" y="3567"/>
                  <a:ext cx="29" cy="38"/>
                </a:xfrm>
                <a:custGeom>
                  <a:avLst/>
                  <a:gdLst>
                    <a:gd name="T0" fmla="*/ 29 w 25"/>
                    <a:gd name="T1" fmla="*/ 0 h 25"/>
                    <a:gd name="T2" fmla="*/ 29 w 25"/>
                    <a:gd name="T3" fmla="*/ 38 h 25"/>
                    <a:gd name="T4" fmla="*/ 0 w 25"/>
                    <a:gd name="T5" fmla="*/ 20 h 25"/>
                    <a:gd name="T6" fmla="*/ 29 w 25"/>
                    <a:gd name="T7" fmla="*/ 0 h 25"/>
                    <a:gd name="T8" fmla="*/ 29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25" y="0"/>
                      </a:moveTo>
                      <a:lnTo>
                        <a:pt x="25" y="25"/>
                      </a:lnTo>
                      <a:lnTo>
                        <a:pt x="0" y="13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1" name="Freeform 14"/>
                <p:cNvSpPr>
                  <a:spLocks/>
                </p:cNvSpPr>
                <p:nvPr/>
              </p:nvSpPr>
              <p:spPr bwMode="auto">
                <a:xfrm>
                  <a:off x="3663" y="1516"/>
                  <a:ext cx="1117" cy="2071"/>
                </a:xfrm>
                <a:custGeom>
                  <a:avLst/>
                  <a:gdLst>
                    <a:gd name="T0" fmla="*/ 1117 w 947"/>
                    <a:gd name="T1" fmla="*/ 0 h 1357"/>
                    <a:gd name="T2" fmla="*/ 1117 w 947"/>
                    <a:gd name="T3" fmla="*/ 2071 h 1357"/>
                    <a:gd name="T4" fmla="*/ 0 w 947"/>
                    <a:gd name="T5" fmla="*/ 2071 h 1357"/>
                    <a:gd name="T6" fmla="*/ 0 60000 65536"/>
                    <a:gd name="T7" fmla="*/ 0 60000 65536"/>
                    <a:gd name="T8" fmla="*/ 0 60000 65536"/>
                    <a:gd name="T9" fmla="*/ 0 w 947"/>
                    <a:gd name="T10" fmla="*/ 0 h 1357"/>
                    <a:gd name="T11" fmla="*/ 947 w 947"/>
                    <a:gd name="T12" fmla="*/ 1357 h 13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47" h="1357">
                      <a:moveTo>
                        <a:pt x="947" y="0"/>
                      </a:moveTo>
                      <a:lnTo>
                        <a:pt x="947" y="1357"/>
                      </a:lnTo>
                      <a:lnTo>
                        <a:pt x="0" y="1357"/>
                      </a:lnTo>
                    </a:path>
                  </a:pathLst>
                </a:custGeom>
                <a:noFill/>
                <a:ln w="9525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2" name="Line 15"/>
                <p:cNvSpPr>
                  <a:spLocks noChangeShapeType="1"/>
                </p:cNvSpPr>
                <p:nvPr/>
              </p:nvSpPr>
              <p:spPr bwMode="auto">
                <a:xfrm>
                  <a:off x="4650" y="1516"/>
                  <a:ext cx="128" cy="3"/>
                </a:xfrm>
                <a:prstGeom prst="line">
                  <a:avLst/>
                </a:prstGeom>
                <a:noFill/>
                <a:ln w="952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3" name="Freeform 16"/>
                <p:cNvSpPr>
                  <a:spLocks/>
                </p:cNvSpPr>
                <p:nvPr/>
              </p:nvSpPr>
              <p:spPr bwMode="auto">
                <a:xfrm>
                  <a:off x="3670" y="1267"/>
                  <a:ext cx="252" cy="2209"/>
                </a:xfrm>
                <a:custGeom>
                  <a:avLst/>
                  <a:gdLst>
                    <a:gd name="T0" fmla="*/ 250 w 214"/>
                    <a:gd name="T1" fmla="*/ 0 h 1447"/>
                    <a:gd name="T2" fmla="*/ 252 w 214"/>
                    <a:gd name="T3" fmla="*/ 2209 h 1447"/>
                    <a:gd name="T4" fmla="*/ 0 w 214"/>
                    <a:gd name="T5" fmla="*/ 2209 h 1447"/>
                    <a:gd name="T6" fmla="*/ 0 60000 65536"/>
                    <a:gd name="T7" fmla="*/ 0 60000 65536"/>
                    <a:gd name="T8" fmla="*/ 0 60000 65536"/>
                    <a:gd name="T9" fmla="*/ 0 w 214"/>
                    <a:gd name="T10" fmla="*/ 0 h 1447"/>
                    <a:gd name="T11" fmla="*/ 214 w 214"/>
                    <a:gd name="T12" fmla="*/ 1447 h 144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4" h="1447">
                      <a:moveTo>
                        <a:pt x="212" y="0"/>
                      </a:moveTo>
                      <a:lnTo>
                        <a:pt x="214" y="1447"/>
                      </a:lnTo>
                      <a:lnTo>
                        <a:pt x="0" y="1447"/>
                      </a:lnTo>
                    </a:path>
                  </a:pathLst>
                </a:custGeom>
                <a:noFill/>
                <a:ln w="9525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5" name="Freeform 20"/>
                <p:cNvSpPr>
                  <a:spLocks/>
                </p:cNvSpPr>
                <p:nvPr/>
              </p:nvSpPr>
              <p:spPr bwMode="auto">
                <a:xfrm>
                  <a:off x="1787" y="2279"/>
                  <a:ext cx="28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28 w 25"/>
                    <a:gd name="T5" fmla="*/ 20 h 24"/>
                    <a:gd name="T6" fmla="*/ 0 w 25"/>
                    <a:gd name="T7" fmla="*/ 2 h 24"/>
                    <a:gd name="T8" fmla="*/ 0 w 25"/>
                    <a:gd name="T9" fmla="*/ 2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6" name="Freeform 21"/>
                <p:cNvSpPr>
                  <a:spLocks/>
                </p:cNvSpPr>
                <p:nvPr/>
              </p:nvSpPr>
              <p:spPr bwMode="auto">
                <a:xfrm>
                  <a:off x="549" y="1872"/>
                  <a:ext cx="364" cy="868"/>
                </a:xfrm>
                <a:custGeom>
                  <a:avLst/>
                  <a:gdLst>
                    <a:gd name="T0" fmla="*/ 364 w 308"/>
                    <a:gd name="T1" fmla="*/ 868 h 569"/>
                    <a:gd name="T2" fmla="*/ 364 w 308"/>
                    <a:gd name="T3" fmla="*/ 0 h 569"/>
                    <a:gd name="T4" fmla="*/ 0 w 308"/>
                    <a:gd name="T5" fmla="*/ 0 h 569"/>
                    <a:gd name="T6" fmla="*/ 0 w 308"/>
                    <a:gd name="T7" fmla="*/ 868 h 569"/>
                    <a:gd name="T8" fmla="*/ 364 w 308"/>
                    <a:gd name="T9" fmla="*/ 868 h 569"/>
                    <a:gd name="T10" fmla="*/ 364 w 308"/>
                    <a:gd name="T11" fmla="*/ 868 h 5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8"/>
                    <a:gd name="T19" fmla="*/ 0 h 569"/>
                    <a:gd name="T20" fmla="*/ 308 w 308"/>
                    <a:gd name="T21" fmla="*/ 569 h 56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8" h="569">
                      <a:moveTo>
                        <a:pt x="308" y="569"/>
                      </a:moveTo>
                      <a:lnTo>
                        <a:pt x="308" y="0"/>
                      </a:lnTo>
                      <a:lnTo>
                        <a:pt x="0" y="0"/>
                      </a:lnTo>
                      <a:lnTo>
                        <a:pt x="0" y="569"/>
                      </a:lnTo>
                      <a:lnTo>
                        <a:pt x="308" y="569"/>
                      </a:lnTo>
                    </a:path>
                  </a:pathLst>
                </a:custGeom>
                <a:solidFill>
                  <a:srgbClr val="FFFFCC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7" name="Freeform 22"/>
                <p:cNvSpPr>
                  <a:spLocks/>
                </p:cNvSpPr>
                <p:nvPr/>
              </p:nvSpPr>
              <p:spPr bwMode="auto">
                <a:xfrm>
                  <a:off x="4072" y="1849"/>
                  <a:ext cx="365" cy="871"/>
                </a:xfrm>
                <a:custGeom>
                  <a:avLst/>
                  <a:gdLst>
                    <a:gd name="T0" fmla="*/ 365 w 309"/>
                    <a:gd name="T1" fmla="*/ 868 h 571"/>
                    <a:gd name="T2" fmla="*/ 365 w 309"/>
                    <a:gd name="T3" fmla="*/ 0 h 571"/>
                    <a:gd name="T4" fmla="*/ 0 w 309"/>
                    <a:gd name="T5" fmla="*/ 0 h 571"/>
                    <a:gd name="T6" fmla="*/ 0 w 309"/>
                    <a:gd name="T7" fmla="*/ 871 h 571"/>
                    <a:gd name="T8" fmla="*/ 365 w 309"/>
                    <a:gd name="T9" fmla="*/ 871 h 571"/>
                    <a:gd name="T10" fmla="*/ 365 w 309"/>
                    <a:gd name="T11" fmla="*/ 871 h 57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9"/>
                    <a:gd name="T19" fmla="*/ 0 h 571"/>
                    <a:gd name="T20" fmla="*/ 309 w 309"/>
                    <a:gd name="T21" fmla="*/ 571 h 57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9" h="571">
                      <a:moveTo>
                        <a:pt x="309" y="569"/>
                      </a:moveTo>
                      <a:lnTo>
                        <a:pt x="309" y="0"/>
                      </a:lnTo>
                      <a:lnTo>
                        <a:pt x="0" y="0"/>
                      </a:lnTo>
                      <a:lnTo>
                        <a:pt x="0" y="571"/>
                      </a:lnTo>
                      <a:lnTo>
                        <a:pt x="309" y="571"/>
                      </a:lnTo>
                    </a:path>
                  </a:pathLst>
                </a:custGeom>
                <a:solidFill>
                  <a:srgbClr val="FFFFCC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8" name="Freeform 23"/>
                <p:cNvSpPr>
                  <a:spLocks/>
                </p:cNvSpPr>
                <p:nvPr/>
              </p:nvSpPr>
              <p:spPr bwMode="auto">
                <a:xfrm>
                  <a:off x="1787" y="1835"/>
                  <a:ext cx="28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28 w 25"/>
                    <a:gd name="T5" fmla="*/ 20 h 24"/>
                    <a:gd name="T6" fmla="*/ 0 w 25"/>
                    <a:gd name="T7" fmla="*/ 3 h 24"/>
                    <a:gd name="T8" fmla="*/ 0 w 25"/>
                    <a:gd name="T9" fmla="*/ 3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9" name="Freeform 24"/>
                <p:cNvSpPr>
                  <a:spLocks/>
                </p:cNvSpPr>
                <p:nvPr/>
              </p:nvSpPr>
              <p:spPr bwMode="auto">
                <a:xfrm>
                  <a:off x="1787" y="2500"/>
                  <a:ext cx="28" cy="39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9 h 25"/>
                    <a:gd name="T4" fmla="*/ 28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0" name="Freeform 25"/>
                <p:cNvSpPr>
                  <a:spLocks/>
                </p:cNvSpPr>
                <p:nvPr/>
              </p:nvSpPr>
              <p:spPr bwMode="auto">
                <a:xfrm>
                  <a:off x="2975" y="2418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30 w 25"/>
                    <a:gd name="T5" fmla="*/ 18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1" name="Freeform 26"/>
                <p:cNvSpPr>
                  <a:spLocks/>
                </p:cNvSpPr>
                <p:nvPr/>
              </p:nvSpPr>
              <p:spPr bwMode="auto">
                <a:xfrm>
                  <a:off x="2975" y="2555"/>
                  <a:ext cx="30" cy="39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9 h 25"/>
                    <a:gd name="T4" fmla="*/ 30 w 25"/>
                    <a:gd name="T5" fmla="*/ 22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2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3117" y="2577"/>
                  <a:ext cx="197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 type="triangle"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3" name="Freeform 29"/>
                <p:cNvSpPr>
                  <a:spLocks/>
                </p:cNvSpPr>
                <p:nvPr/>
              </p:nvSpPr>
              <p:spPr bwMode="auto">
                <a:xfrm>
                  <a:off x="4894" y="2264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4" name="Freeform 30"/>
                <p:cNvSpPr>
                  <a:spLocks/>
                </p:cNvSpPr>
                <p:nvPr/>
              </p:nvSpPr>
              <p:spPr bwMode="auto">
                <a:xfrm>
                  <a:off x="4894" y="2542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17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5" name="Line 31"/>
                <p:cNvSpPr>
                  <a:spLocks noChangeShapeType="1"/>
                </p:cNvSpPr>
                <p:nvPr/>
              </p:nvSpPr>
              <p:spPr bwMode="auto">
                <a:xfrm>
                  <a:off x="461" y="2311"/>
                  <a:ext cx="64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6" name="Freeform 32"/>
                <p:cNvSpPr>
                  <a:spLocks/>
                </p:cNvSpPr>
                <p:nvPr/>
              </p:nvSpPr>
              <p:spPr bwMode="auto">
                <a:xfrm>
                  <a:off x="515" y="2293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21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4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7" name="Freeform 33"/>
                <p:cNvSpPr>
                  <a:spLocks/>
                </p:cNvSpPr>
                <p:nvPr/>
              </p:nvSpPr>
              <p:spPr bwMode="auto">
                <a:xfrm>
                  <a:off x="1724" y="1247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8" name="Freeform 34"/>
                <p:cNvSpPr>
                  <a:spLocks/>
                </p:cNvSpPr>
                <p:nvPr/>
              </p:nvSpPr>
              <p:spPr bwMode="auto">
                <a:xfrm>
                  <a:off x="1787" y="2056"/>
                  <a:ext cx="28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8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9" name="Freeform 35"/>
                <p:cNvSpPr>
                  <a:spLocks/>
                </p:cNvSpPr>
                <p:nvPr/>
              </p:nvSpPr>
              <p:spPr bwMode="auto">
                <a:xfrm>
                  <a:off x="1817" y="1752"/>
                  <a:ext cx="430" cy="871"/>
                </a:xfrm>
                <a:custGeom>
                  <a:avLst/>
                  <a:gdLst>
                    <a:gd name="T0" fmla="*/ 430 w 364"/>
                    <a:gd name="T1" fmla="*/ 871 h 570"/>
                    <a:gd name="T2" fmla="*/ 430 w 364"/>
                    <a:gd name="T3" fmla="*/ 0 h 570"/>
                    <a:gd name="T4" fmla="*/ 0 w 364"/>
                    <a:gd name="T5" fmla="*/ 0 h 570"/>
                    <a:gd name="T6" fmla="*/ 0 w 364"/>
                    <a:gd name="T7" fmla="*/ 871 h 570"/>
                    <a:gd name="T8" fmla="*/ 430 w 364"/>
                    <a:gd name="T9" fmla="*/ 871 h 570"/>
                    <a:gd name="T10" fmla="*/ 430 w 364"/>
                    <a:gd name="T11" fmla="*/ 871 h 5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64"/>
                    <a:gd name="T19" fmla="*/ 0 h 570"/>
                    <a:gd name="T20" fmla="*/ 364 w 364"/>
                    <a:gd name="T21" fmla="*/ 570 h 5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64" h="570">
                      <a:moveTo>
                        <a:pt x="364" y="570"/>
                      </a:moveTo>
                      <a:lnTo>
                        <a:pt x="364" y="0"/>
                      </a:lnTo>
                      <a:lnTo>
                        <a:pt x="0" y="0"/>
                      </a:lnTo>
                      <a:lnTo>
                        <a:pt x="0" y="570"/>
                      </a:lnTo>
                      <a:lnTo>
                        <a:pt x="364" y="570"/>
                      </a:lnTo>
                    </a:path>
                  </a:pathLst>
                </a:custGeom>
                <a:solidFill>
                  <a:srgbClr val="CCFFFF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0" name="Freeform 36"/>
                <p:cNvSpPr>
                  <a:spLocks/>
                </p:cNvSpPr>
                <p:nvPr/>
              </p:nvSpPr>
              <p:spPr bwMode="auto">
                <a:xfrm>
                  <a:off x="1497" y="2421"/>
                  <a:ext cx="3600" cy="1389"/>
                </a:xfrm>
                <a:custGeom>
                  <a:avLst/>
                  <a:gdLst>
                    <a:gd name="T0" fmla="*/ 299 w 3050"/>
                    <a:gd name="T1" fmla="*/ 99 h 910"/>
                    <a:gd name="T2" fmla="*/ 0 w 3050"/>
                    <a:gd name="T3" fmla="*/ 99 h 910"/>
                    <a:gd name="T4" fmla="*/ 0 w 3050"/>
                    <a:gd name="T5" fmla="*/ 1389 h 910"/>
                    <a:gd name="T6" fmla="*/ 3600 w 3050"/>
                    <a:gd name="T7" fmla="*/ 1389 h 910"/>
                    <a:gd name="T8" fmla="*/ 3600 w 3050"/>
                    <a:gd name="T9" fmla="*/ 0 h 910"/>
                    <a:gd name="T10" fmla="*/ 3537 w 3050"/>
                    <a:gd name="T11" fmla="*/ 0 h 9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50"/>
                    <a:gd name="T19" fmla="*/ 0 h 910"/>
                    <a:gd name="T20" fmla="*/ 3050 w 3050"/>
                    <a:gd name="T21" fmla="*/ 910 h 91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50" h="910">
                      <a:moveTo>
                        <a:pt x="253" y="65"/>
                      </a:moveTo>
                      <a:lnTo>
                        <a:pt x="0" y="65"/>
                      </a:lnTo>
                      <a:lnTo>
                        <a:pt x="0" y="910"/>
                      </a:lnTo>
                      <a:lnTo>
                        <a:pt x="3050" y="910"/>
                      </a:lnTo>
                      <a:lnTo>
                        <a:pt x="3050" y="0"/>
                      </a:lnTo>
                      <a:lnTo>
                        <a:pt x="2997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1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1244" y="1855"/>
                  <a:ext cx="552" cy="1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2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922" y="2574"/>
                  <a:ext cx="66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3" name="Line 39"/>
                <p:cNvSpPr>
                  <a:spLocks noChangeShapeType="1"/>
                </p:cNvSpPr>
                <p:nvPr/>
              </p:nvSpPr>
              <p:spPr bwMode="auto">
                <a:xfrm>
                  <a:off x="1244" y="2076"/>
                  <a:ext cx="554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4" name="Freeform 40"/>
                <p:cNvSpPr>
                  <a:spLocks/>
                </p:cNvSpPr>
                <p:nvPr/>
              </p:nvSpPr>
              <p:spPr bwMode="auto">
                <a:xfrm>
                  <a:off x="2452" y="2418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29 w 25"/>
                    <a:gd name="T5" fmla="*/ 18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2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5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2602" y="2436"/>
                  <a:ext cx="386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6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247" y="2436"/>
                  <a:ext cx="212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7" name="Freeform 43"/>
                <p:cNvSpPr>
                  <a:spLocks/>
                </p:cNvSpPr>
                <p:nvPr/>
              </p:nvSpPr>
              <p:spPr bwMode="auto">
                <a:xfrm>
                  <a:off x="3972" y="2267"/>
                  <a:ext cx="29" cy="35"/>
                </a:xfrm>
                <a:custGeom>
                  <a:avLst/>
                  <a:gdLst>
                    <a:gd name="T0" fmla="*/ 15 w 24"/>
                    <a:gd name="T1" fmla="*/ 35 h 23"/>
                    <a:gd name="T2" fmla="*/ 17 w 24"/>
                    <a:gd name="T3" fmla="*/ 35 h 23"/>
                    <a:gd name="T4" fmla="*/ 19 w 24"/>
                    <a:gd name="T5" fmla="*/ 35 h 23"/>
                    <a:gd name="T6" fmla="*/ 22 w 24"/>
                    <a:gd name="T7" fmla="*/ 32 h 23"/>
                    <a:gd name="T8" fmla="*/ 24 w 24"/>
                    <a:gd name="T9" fmla="*/ 32 h 23"/>
                    <a:gd name="T10" fmla="*/ 24 w 24"/>
                    <a:gd name="T11" fmla="*/ 29 h 23"/>
                    <a:gd name="T12" fmla="*/ 27 w 24"/>
                    <a:gd name="T13" fmla="*/ 29 h 23"/>
                    <a:gd name="T14" fmla="*/ 29 w 24"/>
                    <a:gd name="T15" fmla="*/ 26 h 23"/>
                    <a:gd name="T16" fmla="*/ 29 w 24"/>
                    <a:gd name="T17" fmla="*/ 23 h 23"/>
                    <a:gd name="T18" fmla="*/ 29 w 24"/>
                    <a:gd name="T19" fmla="*/ 20 h 23"/>
                    <a:gd name="T20" fmla="*/ 29 w 24"/>
                    <a:gd name="T21" fmla="*/ 17 h 23"/>
                    <a:gd name="T22" fmla="*/ 29 w 24"/>
                    <a:gd name="T23" fmla="*/ 14 h 23"/>
                    <a:gd name="T24" fmla="*/ 29 w 24"/>
                    <a:gd name="T25" fmla="*/ 12 h 23"/>
                    <a:gd name="T26" fmla="*/ 29 w 24"/>
                    <a:gd name="T27" fmla="*/ 9 h 23"/>
                    <a:gd name="T28" fmla="*/ 27 w 24"/>
                    <a:gd name="T29" fmla="*/ 6 h 23"/>
                    <a:gd name="T30" fmla="*/ 24 w 24"/>
                    <a:gd name="T31" fmla="*/ 3 h 23"/>
                    <a:gd name="T32" fmla="*/ 24 w 24"/>
                    <a:gd name="T33" fmla="*/ 3 h 23"/>
                    <a:gd name="T34" fmla="*/ 22 w 24"/>
                    <a:gd name="T35" fmla="*/ 0 h 23"/>
                    <a:gd name="T36" fmla="*/ 19 w 24"/>
                    <a:gd name="T37" fmla="*/ 0 h 23"/>
                    <a:gd name="T38" fmla="*/ 17 w 24"/>
                    <a:gd name="T39" fmla="*/ 0 h 23"/>
                    <a:gd name="T40" fmla="*/ 15 w 24"/>
                    <a:gd name="T41" fmla="*/ 0 h 23"/>
                    <a:gd name="T42" fmla="*/ 12 w 24"/>
                    <a:gd name="T43" fmla="*/ 0 h 23"/>
                    <a:gd name="T44" fmla="*/ 10 w 24"/>
                    <a:gd name="T45" fmla="*/ 0 h 23"/>
                    <a:gd name="T46" fmla="*/ 7 w 24"/>
                    <a:gd name="T47" fmla="*/ 0 h 23"/>
                    <a:gd name="T48" fmla="*/ 5 w 24"/>
                    <a:gd name="T49" fmla="*/ 3 h 23"/>
                    <a:gd name="T50" fmla="*/ 5 w 24"/>
                    <a:gd name="T51" fmla="*/ 3 h 23"/>
                    <a:gd name="T52" fmla="*/ 2 w 24"/>
                    <a:gd name="T53" fmla="*/ 6 h 23"/>
                    <a:gd name="T54" fmla="*/ 0 w 24"/>
                    <a:gd name="T55" fmla="*/ 9 h 23"/>
                    <a:gd name="T56" fmla="*/ 0 w 24"/>
                    <a:gd name="T57" fmla="*/ 12 h 23"/>
                    <a:gd name="T58" fmla="*/ 0 w 24"/>
                    <a:gd name="T59" fmla="*/ 14 h 23"/>
                    <a:gd name="T60" fmla="*/ 0 w 24"/>
                    <a:gd name="T61" fmla="*/ 17 h 23"/>
                    <a:gd name="T62" fmla="*/ 0 w 24"/>
                    <a:gd name="T63" fmla="*/ 20 h 23"/>
                    <a:gd name="T64" fmla="*/ 0 w 24"/>
                    <a:gd name="T65" fmla="*/ 23 h 23"/>
                    <a:gd name="T66" fmla="*/ 0 w 24"/>
                    <a:gd name="T67" fmla="*/ 26 h 23"/>
                    <a:gd name="T68" fmla="*/ 2 w 24"/>
                    <a:gd name="T69" fmla="*/ 29 h 23"/>
                    <a:gd name="T70" fmla="*/ 5 w 24"/>
                    <a:gd name="T71" fmla="*/ 29 h 23"/>
                    <a:gd name="T72" fmla="*/ 5 w 24"/>
                    <a:gd name="T73" fmla="*/ 32 h 23"/>
                    <a:gd name="T74" fmla="*/ 7 w 24"/>
                    <a:gd name="T75" fmla="*/ 32 h 23"/>
                    <a:gd name="T76" fmla="*/ 10 w 24"/>
                    <a:gd name="T77" fmla="*/ 35 h 23"/>
                    <a:gd name="T78" fmla="*/ 12 w 24"/>
                    <a:gd name="T79" fmla="*/ 35 h 23"/>
                    <a:gd name="T80" fmla="*/ 15 w 24"/>
                    <a:gd name="T81" fmla="*/ 35 h 23"/>
                    <a:gd name="T82" fmla="*/ 15 w 24"/>
                    <a:gd name="T83" fmla="*/ 35 h 2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4"/>
                    <a:gd name="T127" fmla="*/ 0 h 23"/>
                    <a:gd name="T128" fmla="*/ 24 w 24"/>
                    <a:gd name="T129" fmla="*/ 23 h 2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4" h="23">
                      <a:moveTo>
                        <a:pt x="12" y="23"/>
                      </a:moveTo>
                      <a:lnTo>
                        <a:pt x="14" y="23"/>
                      </a:lnTo>
                      <a:lnTo>
                        <a:pt x="16" y="23"/>
                      </a:lnTo>
                      <a:lnTo>
                        <a:pt x="18" y="21"/>
                      </a:lnTo>
                      <a:lnTo>
                        <a:pt x="20" y="21"/>
                      </a:lnTo>
                      <a:lnTo>
                        <a:pt x="20" y="19"/>
                      </a:lnTo>
                      <a:lnTo>
                        <a:pt x="22" y="19"/>
                      </a:lnTo>
                      <a:lnTo>
                        <a:pt x="24" y="17"/>
                      </a:lnTo>
                      <a:lnTo>
                        <a:pt x="24" y="15"/>
                      </a:lnTo>
                      <a:lnTo>
                        <a:pt x="24" y="13"/>
                      </a:lnTo>
                      <a:lnTo>
                        <a:pt x="24" y="11"/>
                      </a:lnTo>
                      <a:lnTo>
                        <a:pt x="24" y="9"/>
                      </a:lnTo>
                      <a:lnTo>
                        <a:pt x="24" y="8"/>
                      </a:lnTo>
                      <a:lnTo>
                        <a:pt x="24" y="6"/>
                      </a:lnTo>
                      <a:lnTo>
                        <a:pt x="22" y="4"/>
                      </a:lnTo>
                      <a:lnTo>
                        <a:pt x="20" y="2"/>
                      </a:lnTo>
                      <a:lnTo>
                        <a:pt x="18" y="0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4" y="19"/>
                      </a:lnTo>
                      <a:lnTo>
                        <a:pt x="4" y="21"/>
                      </a:lnTo>
                      <a:lnTo>
                        <a:pt x="6" y="21"/>
                      </a:lnTo>
                      <a:lnTo>
                        <a:pt x="8" y="23"/>
                      </a:lnTo>
                      <a:lnTo>
                        <a:pt x="10" y="23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0" name="Freeform 46"/>
                <p:cNvSpPr>
                  <a:spLocks/>
                </p:cNvSpPr>
                <p:nvPr/>
              </p:nvSpPr>
              <p:spPr bwMode="auto">
                <a:xfrm>
                  <a:off x="999" y="1641"/>
                  <a:ext cx="115" cy="1725"/>
                </a:xfrm>
                <a:custGeom>
                  <a:avLst/>
                  <a:gdLst>
                    <a:gd name="T0" fmla="*/ 113 w 98"/>
                    <a:gd name="T1" fmla="*/ 1722 h 1130"/>
                    <a:gd name="T2" fmla="*/ 115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5 w 98"/>
                    <a:gd name="T9" fmla="*/ 1725 h 1130"/>
                    <a:gd name="T10" fmla="*/ 115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6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1" name="Freeform 47"/>
                <p:cNvSpPr>
                  <a:spLocks/>
                </p:cNvSpPr>
                <p:nvPr/>
              </p:nvSpPr>
              <p:spPr bwMode="auto">
                <a:xfrm>
                  <a:off x="2909" y="2555"/>
                  <a:ext cx="29" cy="39"/>
                </a:xfrm>
                <a:custGeom>
                  <a:avLst/>
                  <a:gdLst>
                    <a:gd name="T0" fmla="*/ 14 w 25"/>
                    <a:gd name="T1" fmla="*/ 39 h 25"/>
                    <a:gd name="T2" fmla="*/ 16 w 25"/>
                    <a:gd name="T3" fmla="*/ 39 h 25"/>
                    <a:gd name="T4" fmla="*/ 19 w 25"/>
                    <a:gd name="T5" fmla="*/ 39 h 25"/>
                    <a:gd name="T6" fmla="*/ 21 w 25"/>
                    <a:gd name="T7" fmla="*/ 36 h 25"/>
                    <a:gd name="T8" fmla="*/ 23 w 25"/>
                    <a:gd name="T9" fmla="*/ 36 h 25"/>
                    <a:gd name="T10" fmla="*/ 24 w 25"/>
                    <a:gd name="T11" fmla="*/ 34 h 25"/>
                    <a:gd name="T12" fmla="*/ 24 w 25"/>
                    <a:gd name="T13" fmla="*/ 31 h 25"/>
                    <a:gd name="T14" fmla="*/ 27 w 25"/>
                    <a:gd name="T15" fmla="*/ 31 h 25"/>
                    <a:gd name="T16" fmla="*/ 27 w 25"/>
                    <a:gd name="T17" fmla="*/ 28 h 25"/>
                    <a:gd name="T18" fmla="*/ 29 w 25"/>
                    <a:gd name="T19" fmla="*/ 25 h 25"/>
                    <a:gd name="T20" fmla="*/ 29 w 25"/>
                    <a:gd name="T21" fmla="*/ 22 h 25"/>
                    <a:gd name="T22" fmla="*/ 29 w 25"/>
                    <a:gd name="T23" fmla="*/ 19 h 25"/>
                    <a:gd name="T24" fmla="*/ 27 w 25"/>
                    <a:gd name="T25" fmla="*/ 16 h 25"/>
                    <a:gd name="T26" fmla="*/ 27 w 25"/>
                    <a:gd name="T27" fmla="*/ 12 h 25"/>
                    <a:gd name="T28" fmla="*/ 24 w 25"/>
                    <a:gd name="T29" fmla="*/ 9 h 25"/>
                    <a:gd name="T30" fmla="*/ 24 w 25"/>
                    <a:gd name="T31" fmla="*/ 6 h 25"/>
                    <a:gd name="T32" fmla="*/ 23 w 25"/>
                    <a:gd name="T33" fmla="*/ 6 h 25"/>
                    <a:gd name="T34" fmla="*/ 21 w 25"/>
                    <a:gd name="T35" fmla="*/ 3 h 25"/>
                    <a:gd name="T36" fmla="*/ 19 w 25"/>
                    <a:gd name="T37" fmla="*/ 3 h 25"/>
                    <a:gd name="T38" fmla="*/ 16 w 25"/>
                    <a:gd name="T39" fmla="*/ 0 h 25"/>
                    <a:gd name="T40" fmla="*/ 14 w 25"/>
                    <a:gd name="T41" fmla="*/ 0 h 25"/>
                    <a:gd name="T42" fmla="*/ 12 w 25"/>
                    <a:gd name="T43" fmla="*/ 0 h 25"/>
                    <a:gd name="T44" fmla="*/ 9 w 25"/>
                    <a:gd name="T45" fmla="*/ 3 h 25"/>
                    <a:gd name="T46" fmla="*/ 7 w 25"/>
                    <a:gd name="T47" fmla="*/ 3 h 25"/>
                    <a:gd name="T48" fmla="*/ 7 w 25"/>
                    <a:gd name="T49" fmla="*/ 6 h 25"/>
                    <a:gd name="T50" fmla="*/ 5 w 25"/>
                    <a:gd name="T51" fmla="*/ 6 h 25"/>
                    <a:gd name="T52" fmla="*/ 2 w 25"/>
                    <a:gd name="T53" fmla="*/ 9 h 25"/>
                    <a:gd name="T54" fmla="*/ 2 w 25"/>
                    <a:gd name="T55" fmla="*/ 12 h 25"/>
                    <a:gd name="T56" fmla="*/ 0 w 25"/>
                    <a:gd name="T57" fmla="*/ 16 h 25"/>
                    <a:gd name="T58" fmla="*/ 0 w 25"/>
                    <a:gd name="T59" fmla="*/ 19 h 25"/>
                    <a:gd name="T60" fmla="*/ 0 w 25"/>
                    <a:gd name="T61" fmla="*/ 22 h 25"/>
                    <a:gd name="T62" fmla="*/ 0 w 25"/>
                    <a:gd name="T63" fmla="*/ 25 h 25"/>
                    <a:gd name="T64" fmla="*/ 0 w 25"/>
                    <a:gd name="T65" fmla="*/ 28 h 25"/>
                    <a:gd name="T66" fmla="*/ 2 w 25"/>
                    <a:gd name="T67" fmla="*/ 31 h 25"/>
                    <a:gd name="T68" fmla="*/ 2 w 25"/>
                    <a:gd name="T69" fmla="*/ 31 h 25"/>
                    <a:gd name="T70" fmla="*/ 5 w 25"/>
                    <a:gd name="T71" fmla="*/ 34 h 25"/>
                    <a:gd name="T72" fmla="*/ 7 w 25"/>
                    <a:gd name="T73" fmla="*/ 36 h 25"/>
                    <a:gd name="T74" fmla="*/ 7 w 25"/>
                    <a:gd name="T75" fmla="*/ 36 h 25"/>
                    <a:gd name="T76" fmla="*/ 9 w 25"/>
                    <a:gd name="T77" fmla="*/ 39 h 25"/>
                    <a:gd name="T78" fmla="*/ 12 w 25"/>
                    <a:gd name="T79" fmla="*/ 39 h 25"/>
                    <a:gd name="T80" fmla="*/ 14 w 25"/>
                    <a:gd name="T81" fmla="*/ 39 h 25"/>
                    <a:gd name="T82" fmla="*/ 14 w 25"/>
                    <a:gd name="T83" fmla="*/ 39 h 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5"/>
                    <a:gd name="T127" fmla="*/ 0 h 25"/>
                    <a:gd name="T128" fmla="*/ 25 w 25"/>
                    <a:gd name="T129" fmla="*/ 25 h 2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5" h="25">
                      <a:moveTo>
                        <a:pt x="12" y="25"/>
                      </a:moveTo>
                      <a:lnTo>
                        <a:pt x="14" y="25"/>
                      </a:lnTo>
                      <a:lnTo>
                        <a:pt x="16" y="25"/>
                      </a:lnTo>
                      <a:lnTo>
                        <a:pt x="18" y="23"/>
                      </a:lnTo>
                      <a:lnTo>
                        <a:pt x="20" y="23"/>
                      </a:lnTo>
                      <a:lnTo>
                        <a:pt x="21" y="22"/>
                      </a:lnTo>
                      <a:lnTo>
                        <a:pt x="21" y="20"/>
                      </a:lnTo>
                      <a:lnTo>
                        <a:pt x="23" y="20"/>
                      </a:lnTo>
                      <a:lnTo>
                        <a:pt x="23" y="18"/>
                      </a:lnTo>
                      <a:lnTo>
                        <a:pt x="25" y="16"/>
                      </a:lnTo>
                      <a:lnTo>
                        <a:pt x="25" y="14"/>
                      </a:lnTo>
                      <a:lnTo>
                        <a:pt x="25" y="12"/>
                      </a:lnTo>
                      <a:lnTo>
                        <a:pt x="23" y="10"/>
                      </a:lnTo>
                      <a:lnTo>
                        <a:pt x="23" y="8"/>
                      </a:lnTo>
                      <a:lnTo>
                        <a:pt x="21" y="6"/>
                      </a:lnTo>
                      <a:lnTo>
                        <a:pt x="21" y="4"/>
                      </a:lnTo>
                      <a:lnTo>
                        <a:pt x="20" y="4"/>
                      </a:lnTo>
                      <a:lnTo>
                        <a:pt x="18" y="2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6" y="4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2" y="8"/>
                      </a:lnTo>
                      <a:lnTo>
                        <a:pt x="0" y="1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2" y="20"/>
                      </a:lnTo>
                      <a:lnTo>
                        <a:pt x="4" y="22"/>
                      </a:lnTo>
                      <a:lnTo>
                        <a:pt x="6" y="23"/>
                      </a:lnTo>
                      <a:lnTo>
                        <a:pt x="8" y="25"/>
                      </a:lnTo>
                      <a:lnTo>
                        <a:pt x="10" y="25"/>
                      </a:lnTo>
                      <a:lnTo>
                        <a:pt x="12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2" name="Freeform 48"/>
                <p:cNvSpPr>
                  <a:spLocks/>
                </p:cNvSpPr>
                <p:nvPr/>
              </p:nvSpPr>
              <p:spPr bwMode="auto">
                <a:xfrm>
                  <a:off x="2482" y="1641"/>
                  <a:ext cx="115" cy="1725"/>
                </a:xfrm>
                <a:custGeom>
                  <a:avLst/>
                  <a:gdLst>
                    <a:gd name="T0" fmla="*/ 113 w 98"/>
                    <a:gd name="T1" fmla="*/ 1722 h 1130"/>
                    <a:gd name="T2" fmla="*/ 115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5 w 98"/>
                    <a:gd name="T9" fmla="*/ 1725 h 1130"/>
                    <a:gd name="T10" fmla="*/ 115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6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3" name="Freeform 49"/>
                <p:cNvSpPr>
                  <a:spLocks/>
                </p:cNvSpPr>
                <p:nvPr/>
              </p:nvSpPr>
              <p:spPr bwMode="auto">
                <a:xfrm>
                  <a:off x="965" y="2293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29 w 25"/>
                    <a:gd name="T5" fmla="*/ 21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4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4" name="Line 50"/>
                <p:cNvSpPr>
                  <a:spLocks noChangeShapeType="1"/>
                </p:cNvSpPr>
                <p:nvPr/>
              </p:nvSpPr>
              <p:spPr bwMode="auto">
                <a:xfrm>
                  <a:off x="913" y="2311"/>
                  <a:ext cx="61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5" name="Freeform 51"/>
                <p:cNvSpPr>
                  <a:spLocks/>
                </p:cNvSpPr>
                <p:nvPr/>
              </p:nvSpPr>
              <p:spPr bwMode="auto">
                <a:xfrm>
                  <a:off x="2452" y="1835"/>
                  <a:ext cx="29" cy="37"/>
                </a:xfrm>
                <a:custGeom>
                  <a:avLst/>
                  <a:gdLst>
                    <a:gd name="T0" fmla="*/ 0 w 25"/>
                    <a:gd name="T1" fmla="*/ 0 h 24"/>
                    <a:gd name="T2" fmla="*/ 2 w 25"/>
                    <a:gd name="T3" fmla="*/ 37 h 24"/>
                    <a:gd name="T4" fmla="*/ 29 w 25"/>
                    <a:gd name="T5" fmla="*/ 20 h 24"/>
                    <a:gd name="T6" fmla="*/ 2 w 25"/>
                    <a:gd name="T7" fmla="*/ 0 h 24"/>
                    <a:gd name="T8" fmla="*/ 2 w 25"/>
                    <a:gd name="T9" fmla="*/ 0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2" y="24"/>
                      </a:lnTo>
                      <a:lnTo>
                        <a:pt x="25" y="13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6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2250" y="1852"/>
                  <a:ext cx="209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7" name="Freeform 54"/>
                <p:cNvSpPr>
                  <a:spLocks/>
                </p:cNvSpPr>
                <p:nvPr/>
              </p:nvSpPr>
              <p:spPr bwMode="auto">
                <a:xfrm>
                  <a:off x="1307" y="1855"/>
                  <a:ext cx="1155" cy="1029"/>
                </a:xfrm>
                <a:custGeom>
                  <a:avLst/>
                  <a:gdLst>
                    <a:gd name="T0" fmla="*/ 1155 w 978"/>
                    <a:gd name="T1" fmla="*/ 1026 h 674"/>
                    <a:gd name="T2" fmla="*/ 0 w 978"/>
                    <a:gd name="T3" fmla="*/ 1029 h 674"/>
                    <a:gd name="T4" fmla="*/ 0 w 978"/>
                    <a:gd name="T5" fmla="*/ 0 h 674"/>
                    <a:gd name="T6" fmla="*/ 0 60000 65536"/>
                    <a:gd name="T7" fmla="*/ 0 60000 65536"/>
                    <a:gd name="T8" fmla="*/ 0 60000 65536"/>
                    <a:gd name="T9" fmla="*/ 0 w 978"/>
                    <a:gd name="T10" fmla="*/ 0 h 674"/>
                    <a:gd name="T11" fmla="*/ 978 w 978"/>
                    <a:gd name="T12" fmla="*/ 674 h 6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78" h="674">
                      <a:moveTo>
                        <a:pt x="978" y="672"/>
                      </a:moveTo>
                      <a:lnTo>
                        <a:pt x="0" y="67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60" name="Rectangle 57"/>
                <p:cNvSpPr>
                  <a:spLocks noChangeArrowheads="1"/>
                </p:cNvSpPr>
                <p:nvPr/>
              </p:nvSpPr>
              <p:spPr bwMode="auto">
                <a:xfrm>
                  <a:off x="2503" y="1218"/>
                  <a:ext cx="0" cy="10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267" name="Freeform 64"/>
                <p:cNvSpPr>
                  <a:spLocks/>
                </p:cNvSpPr>
                <p:nvPr/>
              </p:nvSpPr>
              <p:spPr bwMode="auto">
                <a:xfrm>
                  <a:off x="3679" y="1641"/>
                  <a:ext cx="115" cy="1725"/>
                </a:xfrm>
                <a:custGeom>
                  <a:avLst/>
                  <a:gdLst>
                    <a:gd name="T0" fmla="*/ 113 w 98"/>
                    <a:gd name="T1" fmla="*/ 1722 h 1130"/>
                    <a:gd name="T2" fmla="*/ 115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5 w 98"/>
                    <a:gd name="T9" fmla="*/ 1725 h 1130"/>
                    <a:gd name="T10" fmla="*/ 115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6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4" name="Freeform 71"/>
                <p:cNvSpPr>
                  <a:spLocks/>
                </p:cNvSpPr>
                <p:nvPr/>
              </p:nvSpPr>
              <p:spPr bwMode="auto">
                <a:xfrm>
                  <a:off x="4535" y="1641"/>
                  <a:ext cx="116" cy="1725"/>
                </a:xfrm>
                <a:custGeom>
                  <a:avLst/>
                  <a:gdLst>
                    <a:gd name="T0" fmla="*/ 116 w 98"/>
                    <a:gd name="T1" fmla="*/ 1722 h 1130"/>
                    <a:gd name="T2" fmla="*/ 116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6 w 98"/>
                    <a:gd name="T9" fmla="*/ 1725 h 1130"/>
                    <a:gd name="T10" fmla="*/ 116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8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5" name="Freeform 72"/>
                <p:cNvSpPr>
                  <a:spLocks/>
                </p:cNvSpPr>
                <p:nvPr/>
              </p:nvSpPr>
              <p:spPr bwMode="auto">
                <a:xfrm>
                  <a:off x="3644" y="2264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29 w 25"/>
                    <a:gd name="T5" fmla="*/ 20 h 25"/>
                    <a:gd name="T6" fmla="*/ 2 w 25"/>
                    <a:gd name="T7" fmla="*/ 3 h 25"/>
                    <a:gd name="T8" fmla="*/ 2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3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6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3495" y="2281"/>
                  <a:ext cx="156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9" name="Freeform 76"/>
                <p:cNvSpPr>
                  <a:spLocks/>
                </p:cNvSpPr>
                <p:nvPr/>
              </p:nvSpPr>
              <p:spPr bwMode="auto">
                <a:xfrm>
                  <a:off x="4500" y="2264"/>
                  <a:ext cx="32" cy="38"/>
                </a:xfrm>
                <a:custGeom>
                  <a:avLst/>
                  <a:gdLst>
                    <a:gd name="T0" fmla="*/ 0 w 27"/>
                    <a:gd name="T1" fmla="*/ 0 h 25"/>
                    <a:gd name="T2" fmla="*/ 2 w 27"/>
                    <a:gd name="T3" fmla="*/ 38 h 25"/>
                    <a:gd name="T4" fmla="*/ 32 w 27"/>
                    <a:gd name="T5" fmla="*/ 20 h 25"/>
                    <a:gd name="T6" fmla="*/ 2 w 27"/>
                    <a:gd name="T7" fmla="*/ 3 h 25"/>
                    <a:gd name="T8" fmla="*/ 2 w 27"/>
                    <a:gd name="T9" fmla="*/ 3 h 25"/>
                    <a:gd name="T10" fmla="*/ 0 w 27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5"/>
                    <a:gd name="T20" fmla="*/ 27 w 27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7" y="13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0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4650" y="2281"/>
                  <a:ext cx="257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1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4439" y="2281"/>
                  <a:ext cx="68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2" name="Freeform 79"/>
                <p:cNvSpPr>
                  <a:spLocks/>
                </p:cNvSpPr>
                <p:nvPr/>
              </p:nvSpPr>
              <p:spPr bwMode="auto">
                <a:xfrm>
                  <a:off x="4500" y="2784"/>
                  <a:ext cx="32" cy="38"/>
                </a:xfrm>
                <a:custGeom>
                  <a:avLst/>
                  <a:gdLst>
                    <a:gd name="T0" fmla="*/ 0 w 27"/>
                    <a:gd name="T1" fmla="*/ 0 h 25"/>
                    <a:gd name="T2" fmla="*/ 2 w 27"/>
                    <a:gd name="T3" fmla="*/ 38 h 25"/>
                    <a:gd name="T4" fmla="*/ 32 w 27"/>
                    <a:gd name="T5" fmla="*/ 17 h 25"/>
                    <a:gd name="T6" fmla="*/ 2 w 27"/>
                    <a:gd name="T7" fmla="*/ 0 h 25"/>
                    <a:gd name="T8" fmla="*/ 2 w 27"/>
                    <a:gd name="T9" fmla="*/ 0 h 25"/>
                    <a:gd name="T10" fmla="*/ 0 w 27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5"/>
                    <a:gd name="T20" fmla="*/ 27 w 27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7" y="11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3" name="Freeform 80"/>
                <p:cNvSpPr>
                  <a:spLocks/>
                </p:cNvSpPr>
                <p:nvPr/>
              </p:nvSpPr>
              <p:spPr bwMode="auto">
                <a:xfrm>
                  <a:off x="4650" y="2558"/>
                  <a:ext cx="257" cy="243"/>
                </a:xfrm>
                <a:custGeom>
                  <a:avLst/>
                  <a:gdLst>
                    <a:gd name="T0" fmla="*/ 257 w 218"/>
                    <a:gd name="T1" fmla="*/ 0 h 159"/>
                    <a:gd name="T2" fmla="*/ 192 w 218"/>
                    <a:gd name="T3" fmla="*/ 0 h 159"/>
                    <a:gd name="T4" fmla="*/ 192 w 218"/>
                    <a:gd name="T5" fmla="*/ 243 h 159"/>
                    <a:gd name="T6" fmla="*/ 0 w 218"/>
                    <a:gd name="T7" fmla="*/ 243 h 15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8"/>
                    <a:gd name="T13" fmla="*/ 0 h 159"/>
                    <a:gd name="T14" fmla="*/ 218 w 218"/>
                    <a:gd name="T15" fmla="*/ 159 h 15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8" h="159">
                      <a:moveTo>
                        <a:pt x="218" y="0"/>
                      </a:moveTo>
                      <a:lnTo>
                        <a:pt x="163" y="0"/>
                      </a:lnTo>
                      <a:lnTo>
                        <a:pt x="163" y="159"/>
                      </a:lnTo>
                      <a:lnTo>
                        <a:pt x="0" y="159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4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3986" y="2801"/>
                  <a:ext cx="521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5" name="Freeform 82"/>
                <p:cNvSpPr>
                  <a:spLocks/>
                </p:cNvSpPr>
                <p:nvPr/>
              </p:nvSpPr>
              <p:spPr bwMode="auto">
                <a:xfrm>
                  <a:off x="3317" y="1910"/>
                  <a:ext cx="184" cy="746"/>
                </a:xfrm>
                <a:custGeom>
                  <a:avLst/>
                  <a:gdLst>
                    <a:gd name="T0" fmla="*/ 0 w 157"/>
                    <a:gd name="T1" fmla="*/ 0 h 489"/>
                    <a:gd name="T2" fmla="*/ 0 w 157"/>
                    <a:gd name="T3" fmla="*/ 302 h 489"/>
                    <a:gd name="T4" fmla="*/ 59 w 157"/>
                    <a:gd name="T5" fmla="*/ 374 h 489"/>
                    <a:gd name="T6" fmla="*/ 0 w 157"/>
                    <a:gd name="T7" fmla="*/ 444 h 489"/>
                    <a:gd name="T8" fmla="*/ 0 w 157"/>
                    <a:gd name="T9" fmla="*/ 746 h 489"/>
                    <a:gd name="T10" fmla="*/ 184 w 157"/>
                    <a:gd name="T11" fmla="*/ 517 h 489"/>
                    <a:gd name="T12" fmla="*/ 184 w 157"/>
                    <a:gd name="T13" fmla="*/ 229 h 489"/>
                    <a:gd name="T14" fmla="*/ 0 w 157"/>
                    <a:gd name="T15" fmla="*/ 0 h 489"/>
                    <a:gd name="T16" fmla="*/ 0 w 157"/>
                    <a:gd name="T17" fmla="*/ 0 h 48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57"/>
                    <a:gd name="T28" fmla="*/ 0 h 489"/>
                    <a:gd name="T29" fmla="*/ 157 w 157"/>
                    <a:gd name="T30" fmla="*/ 489 h 48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57" h="489">
                      <a:moveTo>
                        <a:pt x="0" y="0"/>
                      </a:moveTo>
                      <a:lnTo>
                        <a:pt x="0" y="198"/>
                      </a:lnTo>
                      <a:lnTo>
                        <a:pt x="50" y="245"/>
                      </a:lnTo>
                      <a:lnTo>
                        <a:pt x="0" y="291"/>
                      </a:lnTo>
                      <a:lnTo>
                        <a:pt x="0" y="489"/>
                      </a:lnTo>
                      <a:lnTo>
                        <a:pt x="157" y="339"/>
                      </a:lnTo>
                      <a:lnTo>
                        <a:pt x="157" y="15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FF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6" name="Freeform 83"/>
                <p:cNvSpPr>
                  <a:spLocks/>
                </p:cNvSpPr>
                <p:nvPr/>
              </p:nvSpPr>
              <p:spPr bwMode="auto">
                <a:xfrm>
                  <a:off x="3214" y="3309"/>
                  <a:ext cx="430" cy="335"/>
                </a:xfrm>
                <a:custGeom>
                  <a:avLst/>
                  <a:gdLst>
                    <a:gd name="T0" fmla="*/ 343 w 364"/>
                    <a:gd name="T1" fmla="*/ 332 h 219"/>
                    <a:gd name="T2" fmla="*/ 358 w 364"/>
                    <a:gd name="T3" fmla="*/ 332 h 219"/>
                    <a:gd name="T4" fmla="*/ 372 w 364"/>
                    <a:gd name="T5" fmla="*/ 329 h 219"/>
                    <a:gd name="T6" fmla="*/ 383 w 364"/>
                    <a:gd name="T7" fmla="*/ 323 h 219"/>
                    <a:gd name="T8" fmla="*/ 395 w 364"/>
                    <a:gd name="T9" fmla="*/ 311 h 219"/>
                    <a:gd name="T10" fmla="*/ 405 w 364"/>
                    <a:gd name="T11" fmla="*/ 303 h 219"/>
                    <a:gd name="T12" fmla="*/ 412 w 364"/>
                    <a:gd name="T13" fmla="*/ 288 h 219"/>
                    <a:gd name="T14" fmla="*/ 422 w 364"/>
                    <a:gd name="T15" fmla="*/ 272 h 219"/>
                    <a:gd name="T16" fmla="*/ 426 w 364"/>
                    <a:gd name="T17" fmla="*/ 259 h 219"/>
                    <a:gd name="T18" fmla="*/ 429 w 364"/>
                    <a:gd name="T19" fmla="*/ 240 h 219"/>
                    <a:gd name="T20" fmla="*/ 430 w 364"/>
                    <a:gd name="T21" fmla="*/ 223 h 219"/>
                    <a:gd name="T22" fmla="*/ 430 w 364"/>
                    <a:gd name="T23" fmla="*/ 112 h 219"/>
                    <a:gd name="T24" fmla="*/ 429 w 364"/>
                    <a:gd name="T25" fmla="*/ 95 h 219"/>
                    <a:gd name="T26" fmla="*/ 426 w 364"/>
                    <a:gd name="T27" fmla="*/ 76 h 219"/>
                    <a:gd name="T28" fmla="*/ 422 w 364"/>
                    <a:gd name="T29" fmla="*/ 60 h 219"/>
                    <a:gd name="T30" fmla="*/ 412 w 364"/>
                    <a:gd name="T31" fmla="*/ 44 h 219"/>
                    <a:gd name="T32" fmla="*/ 405 w 364"/>
                    <a:gd name="T33" fmla="*/ 32 h 219"/>
                    <a:gd name="T34" fmla="*/ 395 w 364"/>
                    <a:gd name="T35" fmla="*/ 21 h 219"/>
                    <a:gd name="T36" fmla="*/ 383 w 364"/>
                    <a:gd name="T37" fmla="*/ 12 h 219"/>
                    <a:gd name="T38" fmla="*/ 372 w 364"/>
                    <a:gd name="T39" fmla="*/ 6 h 219"/>
                    <a:gd name="T40" fmla="*/ 358 w 364"/>
                    <a:gd name="T41" fmla="*/ 0 h 219"/>
                    <a:gd name="T42" fmla="*/ 345 w 364"/>
                    <a:gd name="T43" fmla="*/ 0 h 219"/>
                    <a:gd name="T44" fmla="*/ 86 w 364"/>
                    <a:gd name="T45" fmla="*/ 0 h 219"/>
                    <a:gd name="T46" fmla="*/ 73 w 364"/>
                    <a:gd name="T47" fmla="*/ 0 h 219"/>
                    <a:gd name="T48" fmla="*/ 59 w 364"/>
                    <a:gd name="T49" fmla="*/ 6 h 219"/>
                    <a:gd name="T50" fmla="*/ 46 w 364"/>
                    <a:gd name="T51" fmla="*/ 12 h 219"/>
                    <a:gd name="T52" fmla="*/ 34 w 364"/>
                    <a:gd name="T53" fmla="*/ 21 h 219"/>
                    <a:gd name="T54" fmla="*/ 25 w 364"/>
                    <a:gd name="T55" fmla="*/ 32 h 219"/>
                    <a:gd name="T56" fmla="*/ 17 w 364"/>
                    <a:gd name="T57" fmla="*/ 44 h 219"/>
                    <a:gd name="T58" fmla="*/ 9 w 364"/>
                    <a:gd name="T59" fmla="*/ 60 h 219"/>
                    <a:gd name="T60" fmla="*/ 5 w 364"/>
                    <a:gd name="T61" fmla="*/ 76 h 219"/>
                    <a:gd name="T62" fmla="*/ 0 w 364"/>
                    <a:gd name="T63" fmla="*/ 95 h 219"/>
                    <a:gd name="T64" fmla="*/ 0 w 364"/>
                    <a:gd name="T65" fmla="*/ 112 h 219"/>
                    <a:gd name="T66" fmla="*/ 0 w 364"/>
                    <a:gd name="T67" fmla="*/ 223 h 219"/>
                    <a:gd name="T68" fmla="*/ 0 w 364"/>
                    <a:gd name="T69" fmla="*/ 240 h 219"/>
                    <a:gd name="T70" fmla="*/ 5 w 364"/>
                    <a:gd name="T71" fmla="*/ 259 h 219"/>
                    <a:gd name="T72" fmla="*/ 9 w 364"/>
                    <a:gd name="T73" fmla="*/ 272 h 219"/>
                    <a:gd name="T74" fmla="*/ 17 w 364"/>
                    <a:gd name="T75" fmla="*/ 288 h 219"/>
                    <a:gd name="T76" fmla="*/ 25 w 364"/>
                    <a:gd name="T77" fmla="*/ 303 h 219"/>
                    <a:gd name="T78" fmla="*/ 34 w 364"/>
                    <a:gd name="T79" fmla="*/ 311 h 219"/>
                    <a:gd name="T80" fmla="*/ 46 w 364"/>
                    <a:gd name="T81" fmla="*/ 323 h 219"/>
                    <a:gd name="T82" fmla="*/ 59 w 364"/>
                    <a:gd name="T83" fmla="*/ 329 h 219"/>
                    <a:gd name="T84" fmla="*/ 73 w 364"/>
                    <a:gd name="T85" fmla="*/ 332 h 219"/>
                    <a:gd name="T86" fmla="*/ 86 w 364"/>
                    <a:gd name="T87" fmla="*/ 335 h 219"/>
                    <a:gd name="T88" fmla="*/ 345 w 364"/>
                    <a:gd name="T89" fmla="*/ 335 h 219"/>
                    <a:gd name="T90" fmla="*/ 345 w 364"/>
                    <a:gd name="T91" fmla="*/ 335 h 219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364"/>
                    <a:gd name="T139" fmla="*/ 0 h 219"/>
                    <a:gd name="T140" fmla="*/ 364 w 364"/>
                    <a:gd name="T141" fmla="*/ 219 h 219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364" h="219">
                      <a:moveTo>
                        <a:pt x="290" y="217"/>
                      </a:moveTo>
                      <a:lnTo>
                        <a:pt x="303" y="217"/>
                      </a:lnTo>
                      <a:lnTo>
                        <a:pt x="315" y="215"/>
                      </a:lnTo>
                      <a:lnTo>
                        <a:pt x="324" y="211"/>
                      </a:lnTo>
                      <a:lnTo>
                        <a:pt x="334" y="203"/>
                      </a:lnTo>
                      <a:lnTo>
                        <a:pt x="343" y="198"/>
                      </a:lnTo>
                      <a:lnTo>
                        <a:pt x="349" y="188"/>
                      </a:lnTo>
                      <a:lnTo>
                        <a:pt x="357" y="178"/>
                      </a:lnTo>
                      <a:lnTo>
                        <a:pt x="361" y="169"/>
                      </a:lnTo>
                      <a:lnTo>
                        <a:pt x="363" y="157"/>
                      </a:lnTo>
                      <a:lnTo>
                        <a:pt x="364" y="146"/>
                      </a:lnTo>
                      <a:lnTo>
                        <a:pt x="364" y="73"/>
                      </a:lnTo>
                      <a:lnTo>
                        <a:pt x="363" y="62"/>
                      </a:lnTo>
                      <a:lnTo>
                        <a:pt x="361" y="50"/>
                      </a:lnTo>
                      <a:lnTo>
                        <a:pt x="357" y="39"/>
                      </a:lnTo>
                      <a:lnTo>
                        <a:pt x="349" y="29"/>
                      </a:lnTo>
                      <a:lnTo>
                        <a:pt x="343" y="21"/>
                      </a:lnTo>
                      <a:lnTo>
                        <a:pt x="334" y="14"/>
                      </a:lnTo>
                      <a:lnTo>
                        <a:pt x="324" y="8"/>
                      </a:lnTo>
                      <a:lnTo>
                        <a:pt x="315" y="4"/>
                      </a:lnTo>
                      <a:lnTo>
                        <a:pt x="303" y="0"/>
                      </a:lnTo>
                      <a:lnTo>
                        <a:pt x="292" y="0"/>
                      </a:lnTo>
                      <a:lnTo>
                        <a:pt x="73" y="0"/>
                      </a:lnTo>
                      <a:lnTo>
                        <a:pt x="62" y="0"/>
                      </a:lnTo>
                      <a:lnTo>
                        <a:pt x="50" y="4"/>
                      </a:lnTo>
                      <a:lnTo>
                        <a:pt x="39" y="8"/>
                      </a:lnTo>
                      <a:lnTo>
                        <a:pt x="29" y="14"/>
                      </a:lnTo>
                      <a:lnTo>
                        <a:pt x="21" y="21"/>
                      </a:lnTo>
                      <a:lnTo>
                        <a:pt x="14" y="29"/>
                      </a:lnTo>
                      <a:lnTo>
                        <a:pt x="8" y="39"/>
                      </a:lnTo>
                      <a:lnTo>
                        <a:pt x="4" y="50"/>
                      </a:lnTo>
                      <a:lnTo>
                        <a:pt x="0" y="62"/>
                      </a:lnTo>
                      <a:lnTo>
                        <a:pt x="0" y="73"/>
                      </a:lnTo>
                      <a:lnTo>
                        <a:pt x="0" y="146"/>
                      </a:lnTo>
                      <a:lnTo>
                        <a:pt x="0" y="157"/>
                      </a:lnTo>
                      <a:lnTo>
                        <a:pt x="4" y="169"/>
                      </a:lnTo>
                      <a:lnTo>
                        <a:pt x="8" y="178"/>
                      </a:lnTo>
                      <a:lnTo>
                        <a:pt x="14" y="188"/>
                      </a:lnTo>
                      <a:lnTo>
                        <a:pt x="21" y="198"/>
                      </a:lnTo>
                      <a:lnTo>
                        <a:pt x="29" y="203"/>
                      </a:lnTo>
                      <a:lnTo>
                        <a:pt x="39" y="211"/>
                      </a:lnTo>
                      <a:lnTo>
                        <a:pt x="50" y="215"/>
                      </a:lnTo>
                      <a:lnTo>
                        <a:pt x="62" y="217"/>
                      </a:lnTo>
                      <a:lnTo>
                        <a:pt x="73" y="219"/>
                      </a:lnTo>
                      <a:lnTo>
                        <a:pt x="292" y="219"/>
                      </a:lnTo>
                    </a:path>
                  </a:pathLst>
                </a:custGeom>
                <a:solidFill>
                  <a:srgbClr val="FFE6CD"/>
                </a:solidFill>
                <a:ln w="19050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7" name="Rectangle 84"/>
                <p:cNvSpPr>
                  <a:spLocks noChangeArrowheads="1"/>
                </p:cNvSpPr>
                <p:nvPr/>
              </p:nvSpPr>
              <p:spPr bwMode="auto">
                <a:xfrm>
                  <a:off x="3251" y="3386"/>
                  <a:ext cx="355" cy="1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solidFill>
                        <a:srgbClr val="EB7500"/>
                      </a:solidFill>
                      <a:latin typeface="+mj-lt"/>
                    </a:rPr>
                    <a:t>Forwarding</a:t>
                  </a:r>
                  <a:endParaRPr lang="en-US" sz="1000" dirty="0">
                    <a:solidFill>
                      <a:srgbClr val="EB7500"/>
                    </a:solidFill>
                    <a:latin typeface="+mj-lt"/>
                  </a:endParaRPr>
                </a:p>
                <a:p>
                  <a:pPr algn="ctr"/>
                  <a:r>
                    <a:rPr lang="en-US" sz="1000" dirty="0">
                      <a:solidFill>
                        <a:srgbClr val="EB7500"/>
                      </a:solidFill>
                      <a:latin typeface="+mj-lt"/>
                    </a:rPr>
                    <a:t>Unit</a:t>
                  </a:r>
                  <a:endParaRPr lang="en-US" sz="1000" dirty="0">
                    <a:latin typeface="+mj-lt"/>
                  </a:endParaRPr>
                </a:p>
              </p:txBody>
            </p:sp>
            <p:sp>
              <p:nvSpPr>
                <p:cNvPr id="288" name="Freeform 85"/>
                <p:cNvSpPr>
                  <a:spLocks/>
                </p:cNvSpPr>
                <p:nvPr/>
              </p:nvSpPr>
              <p:spPr bwMode="auto">
                <a:xfrm>
                  <a:off x="2975" y="2693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30 w 25"/>
                    <a:gd name="T5" fmla="*/ 21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9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2859" y="2711"/>
                  <a:ext cx="129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0" name="Freeform 89"/>
                <p:cNvSpPr>
                  <a:spLocks/>
                </p:cNvSpPr>
                <p:nvPr/>
              </p:nvSpPr>
              <p:spPr bwMode="auto">
                <a:xfrm>
                  <a:off x="2975" y="2111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30 w 25"/>
                    <a:gd name="T5" fmla="*/ 18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1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3117" y="1994"/>
                  <a:ext cx="20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 type="triangle"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2" name="Freeform 92"/>
                <p:cNvSpPr>
                  <a:spLocks/>
                </p:cNvSpPr>
                <p:nvPr/>
              </p:nvSpPr>
              <p:spPr bwMode="auto">
                <a:xfrm>
                  <a:off x="2975" y="1972"/>
                  <a:ext cx="30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30 w 25"/>
                    <a:gd name="T5" fmla="*/ 20 h 24"/>
                    <a:gd name="T6" fmla="*/ 0 w 25"/>
                    <a:gd name="T7" fmla="*/ 2 h 24"/>
                    <a:gd name="T8" fmla="*/ 0 w 25"/>
                    <a:gd name="T9" fmla="*/ 2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3" name="Freeform 93"/>
                <p:cNvSpPr>
                  <a:spLocks/>
                </p:cNvSpPr>
                <p:nvPr/>
              </p:nvSpPr>
              <p:spPr bwMode="auto">
                <a:xfrm>
                  <a:off x="2859" y="2130"/>
                  <a:ext cx="129" cy="1680"/>
                </a:xfrm>
                <a:custGeom>
                  <a:avLst/>
                  <a:gdLst>
                    <a:gd name="T0" fmla="*/ 129 w 109"/>
                    <a:gd name="T1" fmla="*/ 0 h 1191"/>
                    <a:gd name="T2" fmla="*/ 0 w 109"/>
                    <a:gd name="T3" fmla="*/ 0 h 1191"/>
                    <a:gd name="T4" fmla="*/ 0 w 109"/>
                    <a:gd name="T5" fmla="*/ 1680 h 1191"/>
                    <a:gd name="T6" fmla="*/ 0 60000 65536"/>
                    <a:gd name="T7" fmla="*/ 0 60000 65536"/>
                    <a:gd name="T8" fmla="*/ 0 60000 65536"/>
                    <a:gd name="T9" fmla="*/ 0 w 109"/>
                    <a:gd name="T10" fmla="*/ 0 h 1191"/>
                    <a:gd name="T11" fmla="*/ 109 w 109"/>
                    <a:gd name="T12" fmla="*/ 1191 h 119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9" h="1191">
                      <a:moveTo>
                        <a:pt x="109" y="0"/>
                      </a:moveTo>
                      <a:lnTo>
                        <a:pt x="0" y="0"/>
                      </a:lnTo>
                      <a:lnTo>
                        <a:pt x="0" y="1191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4" name="Freeform 94"/>
                <p:cNvSpPr>
                  <a:spLocks/>
                </p:cNvSpPr>
                <p:nvPr/>
              </p:nvSpPr>
              <p:spPr bwMode="auto">
                <a:xfrm>
                  <a:off x="2975" y="1835"/>
                  <a:ext cx="30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30 w 25"/>
                    <a:gd name="T5" fmla="*/ 20 h 24"/>
                    <a:gd name="T6" fmla="*/ 0 w 25"/>
                    <a:gd name="T7" fmla="*/ 0 h 24"/>
                    <a:gd name="T8" fmla="*/ 0 w 25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4"/>
                    <a:gd name="T17" fmla="*/ 25 w 25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5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2602" y="1852"/>
                  <a:ext cx="386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6" name="Freeform 96"/>
                <p:cNvSpPr>
                  <a:spLocks/>
                </p:cNvSpPr>
                <p:nvPr/>
              </p:nvSpPr>
              <p:spPr bwMode="auto">
                <a:xfrm>
                  <a:off x="2846" y="2693"/>
                  <a:ext cx="28" cy="38"/>
                </a:xfrm>
                <a:custGeom>
                  <a:avLst/>
                  <a:gdLst>
                    <a:gd name="T0" fmla="*/ 11 w 23"/>
                    <a:gd name="T1" fmla="*/ 38 h 25"/>
                    <a:gd name="T2" fmla="*/ 16 w 23"/>
                    <a:gd name="T3" fmla="*/ 38 h 25"/>
                    <a:gd name="T4" fmla="*/ 18 w 23"/>
                    <a:gd name="T5" fmla="*/ 38 h 25"/>
                    <a:gd name="T6" fmla="*/ 21 w 23"/>
                    <a:gd name="T7" fmla="*/ 35 h 25"/>
                    <a:gd name="T8" fmla="*/ 23 w 23"/>
                    <a:gd name="T9" fmla="*/ 35 h 25"/>
                    <a:gd name="T10" fmla="*/ 23 w 23"/>
                    <a:gd name="T11" fmla="*/ 32 h 25"/>
                    <a:gd name="T12" fmla="*/ 26 w 23"/>
                    <a:gd name="T13" fmla="*/ 32 h 25"/>
                    <a:gd name="T14" fmla="*/ 26 w 23"/>
                    <a:gd name="T15" fmla="*/ 30 h 25"/>
                    <a:gd name="T16" fmla="*/ 28 w 23"/>
                    <a:gd name="T17" fmla="*/ 27 h 25"/>
                    <a:gd name="T18" fmla="*/ 28 w 23"/>
                    <a:gd name="T19" fmla="*/ 24 h 25"/>
                    <a:gd name="T20" fmla="*/ 28 w 23"/>
                    <a:gd name="T21" fmla="*/ 21 h 25"/>
                    <a:gd name="T22" fmla="*/ 28 w 23"/>
                    <a:gd name="T23" fmla="*/ 18 h 25"/>
                    <a:gd name="T24" fmla="*/ 28 w 23"/>
                    <a:gd name="T25" fmla="*/ 15 h 25"/>
                    <a:gd name="T26" fmla="*/ 26 w 23"/>
                    <a:gd name="T27" fmla="*/ 12 h 25"/>
                    <a:gd name="T28" fmla="*/ 26 w 23"/>
                    <a:gd name="T29" fmla="*/ 9 h 25"/>
                    <a:gd name="T30" fmla="*/ 23 w 23"/>
                    <a:gd name="T31" fmla="*/ 6 h 25"/>
                    <a:gd name="T32" fmla="*/ 23 w 23"/>
                    <a:gd name="T33" fmla="*/ 6 h 25"/>
                    <a:gd name="T34" fmla="*/ 21 w 23"/>
                    <a:gd name="T35" fmla="*/ 3 h 25"/>
                    <a:gd name="T36" fmla="*/ 18 w 23"/>
                    <a:gd name="T37" fmla="*/ 3 h 25"/>
                    <a:gd name="T38" fmla="*/ 16 w 23"/>
                    <a:gd name="T39" fmla="*/ 3 h 25"/>
                    <a:gd name="T40" fmla="*/ 13 w 23"/>
                    <a:gd name="T41" fmla="*/ 0 h 25"/>
                    <a:gd name="T42" fmla="*/ 11 w 23"/>
                    <a:gd name="T43" fmla="*/ 3 h 25"/>
                    <a:gd name="T44" fmla="*/ 9 w 23"/>
                    <a:gd name="T45" fmla="*/ 3 h 25"/>
                    <a:gd name="T46" fmla="*/ 6 w 23"/>
                    <a:gd name="T47" fmla="*/ 3 h 25"/>
                    <a:gd name="T48" fmla="*/ 4 w 23"/>
                    <a:gd name="T49" fmla="*/ 6 h 25"/>
                    <a:gd name="T50" fmla="*/ 2 w 23"/>
                    <a:gd name="T51" fmla="*/ 6 h 25"/>
                    <a:gd name="T52" fmla="*/ 2 w 23"/>
                    <a:gd name="T53" fmla="*/ 9 h 25"/>
                    <a:gd name="T54" fmla="*/ 0 w 23"/>
                    <a:gd name="T55" fmla="*/ 12 h 25"/>
                    <a:gd name="T56" fmla="*/ 0 w 23"/>
                    <a:gd name="T57" fmla="*/ 15 h 25"/>
                    <a:gd name="T58" fmla="*/ 0 w 23"/>
                    <a:gd name="T59" fmla="*/ 18 h 25"/>
                    <a:gd name="T60" fmla="*/ 0 w 23"/>
                    <a:gd name="T61" fmla="*/ 21 h 25"/>
                    <a:gd name="T62" fmla="*/ 0 w 23"/>
                    <a:gd name="T63" fmla="*/ 24 h 25"/>
                    <a:gd name="T64" fmla="*/ 0 w 23"/>
                    <a:gd name="T65" fmla="*/ 27 h 25"/>
                    <a:gd name="T66" fmla="*/ 0 w 23"/>
                    <a:gd name="T67" fmla="*/ 30 h 25"/>
                    <a:gd name="T68" fmla="*/ 2 w 23"/>
                    <a:gd name="T69" fmla="*/ 32 h 25"/>
                    <a:gd name="T70" fmla="*/ 2 w 23"/>
                    <a:gd name="T71" fmla="*/ 32 h 25"/>
                    <a:gd name="T72" fmla="*/ 4 w 23"/>
                    <a:gd name="T73" fmla="*/ 35 h 25"/>
                    <a:gd name="T74" fmla="*/ 6 w 23"/>
                    <a:gd name="T75" fmla="*/ 35 h 25"/>
                    <a:gd name="T76" fmla="*/ 9 w 23"/>
                    <a:gd name="T77" fmla="*/ 38 h 25"/>
                    <a:gd name="T78" fmla="*/ 11 w 23"/>
                    <a:gd name="T79" fmla="*/ 38 h 25"/>
                    <a:gd name="T80" fmla="*/ 13 w 23"/>
                    <a:gd name="T81" fmla="*/ 38 h 25"/>
                    <a:gd name="T82" fmla="*/ 13 w 23"/>
                    <a:gd name="T83" fmla="*/ 38 h 25"/>
                    <a:gd name="T84" fmla="*/ 11 w 23"/>
                    <a:gd name="T85" fmla="*/ 38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3"/>
                    <a:gd name="T130" fmla="*/ 0 h 25"/>
                    <a:gd name="T131" fmla="*/ 23 w 23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3" h="25">
                      <a:moveTo>
                        <a:pt x="9" y="25"/>
                      </a:moveTo>
                      <a:lnTo>
                        <a:pt x="13" y="25"/>
                      </a:lnTo>
                      <a:lnTo>
                        <a:pt x="15" y="25"/>
                      </a:lnTo>
                      <a:lnTo>
                        <a:pt x="17" y="23"/>
                      </a:lnTo>
                      <a:lnTo>
                        <a:pt x="19" y="23"/>
                      </a:lnTo>
                      <a:lnTo>
                        <a:pt x="19" y="21"/>
                      </a:lnTo>
                      <a:lnTo>
                        <a:pt x="21" y="21"/>
                      </a:lnTo>
                      <a:lnTo>
                        <a:pt x="21" y="20"/>
                      </a:lnTo>
                      <a:lnTo>
                        <a:pt x="23" y="18"/>
                      </a:lnTo>
                      <a:lnTo>
                        <a:pt x="23" y="16"/>
                      </a:lnTo>
                      <a:lnTo>
                        <a:pt x="23" y="14"/>
                      </a:lnTo>
                      <a:lnTo>
                        <a:pt x="23" y="12"/>
                      </a:lnTo>
                      <a:lnTo>
                        <a:pt x="23" y="10"/>
                      </a:lnTo>
                      <a:lnTo>
                        <a:pt x="21" y="8"/>
                      </a:lnTo>
                      <a:lnTo>
                        <a:pt x="21" y="6"/>
                      </a:lnTo>
                      <a:lnTo>
                        <a:pt x="19" y="4"/>
                      </a:lnTo>
                      <a:lnTo>
                        <a:pt x="17" y="2"/>
                      </a:lnTo>
                      <a:lnTo>
                        <a:pt x="15" y="2"/>
                      </a:lnTo>
                      <a:lnTo>
                        <a:pt x="13" y="2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3" y="4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0" y="20"/>
                      </a:lnTo>
                      <a:lnTo>
                        <a:pt x="2" y="21"/>
                      </a:lnTo>
                      <a:lnTo>
                        <a:pt x="3" y="23"/>
                      </a:lnTo>
                      <a:lnTo>
                        <a:pt x="5" y="23"/>
                      </a:lnTo>
                      <a:lnTo>
                        <a:pt x="7" y="25"/>
                      </a:lnTo>
                      <a:lnTo>
                        <a:pt x="9" y="25"/>
                      </a:lnTo>
                      <a:lnTo>
                        <a:pt x="11" y="25"/>
                      </a:lnTo>
                      <a:lnTo>
                        <a:pt x="9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7" name="Line 97"/>
                <p:cNvSpPr>
                  <a:spLocks noChangeShapeType="1"/>
                </p:cNvSpPr>
                <p:nvPr/>
              </p:nvSpPr>
              <p:spPr bwMode="auto">
                <a:xfrm>
                  <a:off x="1113" y="2311"/>
                  <a:ext cx="131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8" name="Freeform 98"/>
                <p:cNvSpPr>
                  <a:spLocks/>
                </p:cNvSpPr>
                <p:nvPr/>
              </p:nvSpPr>
              <p:spPr bwMode="auto">
                <a:xfrm>
                  <a:off x="1244" y="1267"/>
                  <a:ext cx="1218" cy="1943"/>
                </a:xfrm>
                <a:custGeom>
                  <a:avLst/>
                  <a:gdLst>
                    <a:gd name="T0" fmla="*/ 1218 w 1032"/>
                    <a:gd name="T1" fmla="*/ 2020 h 1325"/>
                    <a:gd name="T2" fmla="*/ 0 w 1032"/>
                    <a:gd name="T3" fmla="*/ 2023 h 1325"/>
                    <a:gd name="T4" fmla="*/ 0 w 1032"/>
                    <a:gd name="T5" fmla="*/ 0 h 1325"/>
                    <a:gd name="T6" fmla="*/ 486 w 1032"/>
                    <a:gd name="T7" fmla="*/ 0 h 132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32"/>
                    <a:gd name="T13" fmla="*/ 0 h 1325"/>
                    <a:gd name="T14" fmla="*/ 1032 w 1032"/>
                    <a:gd name="T15" fmla="*/ 1325 h 132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32" h="1325">
                      <a:moveTo>
                        <a:pt x="1032" y="1323"/>
                      </a:moveTo>
                      <a:lnTo>
                        <a:pt x="0" y="1325"/>
                      </a:lnTo>
                      <a:lnTo>
                        <a:pt x="0" y="0"/>
                      </a:lnTo>
                      <a:lnTo>
                        <a:pt x="412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9" name="Freeform 100"/>
                <p:cNvSpPr>
                  <a:spLocks/>
                </p:cNvSpPr>
                <p:nvPr/>
              </p:nvSpPr>
              <p:spPr bwMode="auto">
                <a:xfrm>
                  <a:off x="1372" y="2076"/>
                  <a:ext cx="1090" cy="942"/>
                </a:xfrm>
                <a:custGeom>
                  <a:avLst/>
                  <a:gdLst>
                    <a:gd name="T0" fmla="*/ 1090 w 923"/>
                    <a:gd name="T1" fmla="*/ 942 h 617"/>
                    <a:gd name="T2" fmla="*/ 0 w 923"/>
                    <a:gd name="T3" fmla="*/ 942 h 617"/>
                    <a:gd name="T4" fmla="*/ 0 w 923"/>
                    <a:gd name="T5" fmla="*/ 0 h 617"/>
                    <a:gd name="T6" fmla="*/ 0 60000 65536"/>
                    <a:gd name="T7" fmla="*/ 0 60000 65536"/>
                    <a:gd name="T8" fmla="*/ 0 60000 65536"/>
                    <a:gd name="T9" fmla="*/ 0 w 923"/>
                    <a:gd name="T10" fmla="*/ 0 h 617"/>
                    <a:gd name="T11" fmla="*/ 923 w 923"/>
                    <a:gd name="T12" fmla="*/ 617 h 6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23" h="617">
                      <a:moveTo>
                        <a:pt x="923" y="617"/>
                      </a:moveTo>
                      <a:lnTo>
                        <a:pt x="0" y="61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0" name="Freeform 105"/>
                <p:cNvSpPr>
                  <a:spLocks/>
                </p:cNvSpPr>
                <p:nvPr/>
              </p:nvSpPr>
              <p:spPr bwMode="auto">
                <a:xfrm>
                  <a:off x="1293" y="1838"/>
                  <a:ext cx="29" cy="37"/>
                </a:xfrm>
                <a:custGeom>
                  <a:avLst/>
                  <a:gdLst>
                    <a:gd name="T0" fmla="*/ 14 w 25"/>
                    <a:gd name="T1" fmla="*/ 34 h 24"/>
                    <a:gd name="T2" fmla="*/ 16 w 25"/>
                    <a:gd name="T3" fmla="*/ 34 h 24"/>
                    <a:gd name="T4" fmla="*/ 19 w 25"/>
                    <a:gd name="T5" fmla="*/ 34 h 24"/>
                    <a:gd name="T6" fmla="*/ 21 w 25"/>
                    <a:gd name="T7" fmla="*/ 34 h 24"/>
                    <a:gd name="T8" fmla="*/ 23 w 25"/>
                    <a:gd name="T9" fmla="*/ 32 h 24"/>
                    <a:gd name="T10" fmla="*/ 24 w 25"/>
                    <a:gd name="T11" fmla="*/ 32 h 24"/>
                    <a:gd name="T12" fmla="*/ 24 w 25"/>
                    <a:gd name="T13" fmla="*/ 29 h 24"/>
                    <a:gd name="T14" fmla="*/ 27 w 25"/>
                    <a:gd name="T15" fmla="*/ 26 h 24"/>
                    <a:gd name="T16" fmla="*/ 27 w 25"/>
                    <a:gd name="T17" fmla="*/ 23 h 24"/>
                    <a:gd name="T18" fmla="*/ 29 w 25"/>
                    <a:gd name="T19" fmla="*/ 20 h 24"/>
                    <a:gd name="T20" fmla="*/ 29 w 25"/>
                    <a:gd name="T21" fmla="*/ 17 h 24"/>
                    <a:gd name="T22" fmla="*/ 29 w 25"/>
                    <a:gd name="T23" fmla="*/ 14 h 24"/>
                    <a:gd name="T24" fmla="*/ 27 w 25"/>
                    <a:gd name="T25" fmla="*/ 11 h 24"/>
                    <a:gd name="T26" fmla="*/ 27 w 25"/>
                    <a:gd name="T27" fmla="*/ 8 h 24"/>
                    <a:gd name="T28" fmla="*/ 24 w 25"/>
                    <a:gd name="T29" fmla="*/ 5 h 24"/>
                    <a:gd name="T30" fmla="*/ 24 w 25"/>
                    <a:gd name="T31" fmla="*/ 5 h 24"/>
                    <a:gd name="T32" fmla="*/ 23 w 25"/>
                    <a:gd name="T33" fmla="*/ 2 h 24"/>
                    <a:gd name="T34" fmla="*/ 21 w 25"/>
                    <a:gd name="T35" fmla="*/ 2 h 24"/>
                    <a:gd name="T36" fmla="*/ 19 w 25"/>
                    <a:gd name="T37" fmla="*/ 0 h 24"/>
                    <a:gd name="T38" fmla="*/ 16 w 25"/>
                    <a:gd name="T39" fmla="*/ 0 h 24"/>
                    <a:gd name="T40" fmla="*/ 14 w 25"/>
                    <a:gd name="T41" fmla="*/ 0 h 24"/>
                    <a:gd name="T42" fmla="*/ 12 w 25"/>
                    <a:gd name="T43" fmla="*/ 0 h 24"/>
                    <a:gd name="T44" fmla="*/ 9 w 25"/>
                    <a:gd name="T45" fmla="*/ 0 h 24"/>
                    <a:gd name="T46" fmla="*/ 7 w 25"/>
                    <a:gd name="T47" fmla="*/ 2 h 24"/>
                    <a:gd name="T48" fmla="*/ 7 w 25"/>
                    <a:gd name="T49" fmla="*/ 2 h 24"/>
                    <a:gd name="T50" fmla="*/ 5 w 25"/>
                    <a:gd name="T51" fmla="*/ 5 h 24"/>
                    <a:gd name="T52" fmla="*/ 2 w 25"/>
                    <a:gd name="T53" fmla="*/ 5 h 24"/>
                    <a:gd name="T54" fmla="*/ 2 w 25"/>
                    <a:gd name="T55" fmla="*/ 8 h 24"/>
                    <a:gd name="T56" fmla="*/ 0 w 25"/>
                    <a:gd name="T57" fmla="*/ 11 h 24"/>
                    <a:gd name="T58" fmla="*/ 0 w 25"/>
                    <a:gd name="T59" fmla="*/ 14 h 24"/>
                    <a:gd name="T60" fmla="*/ 0 w 25"/>
                    <a:gd name="T61" fmla="*/ 17 h 24"/>
                    <a:gd name="T62" fmla="*/ 0 w 25"/>
                    <a:gd name="T63" fmla="*/ 20 h 24"/>
                    <a:gd name="T64" fmla="*/ 0 w 25"/>
                    <a:gd name="T65" fmla="*/ 23 h 24"/>
                    <a:gd name="T66" fmla="*/ 2 w 25"/>
                    <a:gd name="T67" fmla="*/ 26 h 24"/>
                    <a:gd name="T68" fmla="*/ 2 w 25"/>
                    <a:gd name="T69" fmla="*/ 29 h 24"/>
                    <a:gd name="T70" fmla="*/ 5 w 25"/>
                    <a:gd name="T71" fmla="*/ 32 h 24"/>
                    <a:gd name="T72" fmla="*/ 7 w 25"/>
                    <a:gd name="T73" fmla="*/ 32 h 24"/>
                    <a:gd name="T74" fmla="*/ 7 w 25"/>
                    <a:gd name="T75" fmla="*/ 34 h 24"/>
                    <a:gd name="T76" fmla="*/ 9 w 25"/>
                    <a:gd name="T77" fmla="*/ 34 h 24"/>
                    <a:gd name="T78" fmla="*/ 12 w 25"/>
                    <a:gd name="T79" fmla="*/ 34 h 24"/>
                    <a:gd name="T80" fmla="*/ 14 w 25"/>
                    <a:gd name="T81" fmla="*/ 37 h 24"/>
                    <a:gd name="T82" fmla="*/ 14 w 25"/>
                    <a:gd name="T83" fmla="*/ 37 h 24"/>
                    <a:gd name="T84" fmla="*/ 14 w 25"/>
                    <a:gd name="T85" fmla="*/ 34 h 24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5"/>
                    <a:gd name="T130" fmla="*/ 0 h 24"/>
                    <a:gd name="T131" fmla="*/ 25 w 25"/>
                    <a:gd name="T132" fmla="*/ 24 h 24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5" h="24">
                      <a:moveTo>
                        <a:pt x="12" y="22"/>
                      </a:moveTo>
                      <a:lnTo>
                        <a:pt x="14" y="22"/>
                      </a:lnTo>
                      <a:lnTo>
                        <a:pt x="16" y="22"/>
                      </a:lnTo>
                      <a:lnTo>
                        <a:pt x="18" y="22"/>
                      </a:lnTo>
                      <a:lnTo>
                        <a:pt x="20" y="21"/>
                      </a:lnTo>
                      <a:lnTo>
                        <a:pt x="21" y="21"/>
                      </a:lnTo>
                      <a:lnTo>
                        <a:pt x="21" y="19"/>
                      </a:lnTo>
                      <a:lnTo>
                        <a:pt x="23" y="17"/>
                      </a:lnTo>
                      <a:lnTo>
                        <a:pt x="23" y="15"/>
                      </a:lnTo>
                      <a:lnTo>
                        <a:pt x="25" y="13"/>
                      </a:lnTo>
                      <a:lnTo>
                        <a:pt x="25" y="11"/>
                      </a:lnTo>
                      <a:lnTo>
                        <a:pt x="25" y="9"/>
                      </a:lnTo>
                      <a:lnTo>
                        <a:pt x="23" y="7"/>
                      </a:lnTo>
                      <a:lnTo>
                        <a:pt x="23" y="5"/>
                      </a:lnTo>
                      <a:lnTo>
                        <a:pt x="21" y="3"/>
                      </a:lnTo>
                      <a:lnTo>
                        <a:pt x="20" y="1"/>
                      </a:lnTo>
                      <a:lnTo>
                        <a:pt x="18" y="1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1"/>
                      </a:lnTo>
                      <a:lnTo>
                        <a:pt x="4" y="3"/>
                      </a:lnTo>
                      <a:lnTo>
                        <a:pt x="2" y="3"/>
                      </a:lnTo>
                      <a:lnTo>
                        <a:pt x="2" y="5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2" y="17"/>
                      </a:lnTo>
                      <a:lnTo>
                        <a:pt x="2" y="19"/>
                      </a:lnTo>
                      <a:lnTo>
                        <a:pt x="4" y="21"/>
                      </a:lnTo>
                      <a:lnTo>
                        <a:pt x="6" y="21"/>
                      </a:lnTo>
                      <a:lnTo>
                        <a:pt x="6" y="22"/>
                      </a:lnTo>
                      <a:lnTo>
                        <a:pt x="8" y="22"/>
                      </a:lnTo>
                      <a:lnTo>
                        <a:pt x="10" y="22"/>
                      </a:lnTo>
                      <a:lnTo>
                        <a:pt x="12" y="24"/>
                      </a:lnTo>
                      <a:lnTo>
                        <a:pt x="12" y="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1" name="Freeform 106"/>
                <p:cNvSpPr>
                  <a:spLocks/>
                </p:cNvSpPr>
                <p:nvPr/>
              </p:nvSpPr>
              <p:spPr bwMode="auto">
                <a:xfrm>
                  <a:off x="1356" y="2059"/>
                  <a:ext cx="30" cy="39"/>
                </a:xfrm>
                <a:custGeom>
                  <a:avLst/>
                  <a:gdLst>
                    <a:gd name="T0" fmla="*/ 14 w 25"/>
                    <a:gd name="T1" fmla="*/ 36 h 25"/>
                    <a:gd name="T2" fmla="*/ 18 w 25"/>
                    <a:gd name="T3" fmla="*/ 36 h 25"/>
                    <a:gd name="T4" fmla="*/ 20 w 25"/>
                    <a:gd name="T5" fmla="*/ 36 h 25"/>
                    <a:gd name="T6" fmla="*/ 23 w 25"/>
                    <a:gd name="T7" fmla="*/ 36 h 25"/>
                    <a:gd name="T8" fmla="*/ 25 w 25"/>
                    <a:gd name="T9" fmla="*/ 33 h 25"/>
                    <a:gd name="T10" fmla="*/ 25 w 25"/>
                    <a:gd name="T11" fmla="*/ 33 h 25"/>
                    <a:gd name="T12" fmla="*/ 28 w 25"/>
                    <a:gd name="T13" fmla="*/ 30 h 25"/>
                    <a:gd name="T14" fmla="*/ 28 w 25"/>
                    <a:gd name="T15" fmla="*/ 27 h 25"/>
                    <a:gd name="T16" fmla="*/ 30 w 25"/>
                    <a:gd name="T17" fmla="*/ 23 h 25"/>
                    <a:gd name="T18" fmla="*/ 30 w 25"/>
                    <a:gd name="T19" fmla="*/ 20 h 25"/>
                    <a:gd name="T20" fmla="*/ 30 w 25"/>
                    <a:gd name="T21" fmla="*/ 17 h 25"/>
                    <a:gd name="T22" fmla="*/ 30 w 25"/>
                    <a:gd name="T23" fmla="*/ 16 h 25"/>
                    <a:gd name="T24" fmla="*/ 30 w 25"/>
                    <a:gd name="T25" fmla="*/ 12 h 25"/>
                    <a:gd name="T26" fmla="*/ 28 w 25"/>
                    <a:gd name="T27" fmla="*/ 9 h 25"/>
                    <a:gd name="T28" fmla="*/ 28 w 25"/>
                    <a:gd name="T29" fmla="*/ 6 h 25"/>
                    <a:gd name="T30" fmla="*/ 25 w 25"/>
                    <a:gd name="T31" fmla="*/ 6 h 25"/>
                    <a:gd name="T32" fmla="*/ 25 w 25"/>
                    <a:gd name="T33" fmla="*/ 3 h 25"/>
                    <a:gd name="T34" fmla="*/ 23 w 25"/>
                    <a:gd name="T35" fmla="*/ 3 h 25"/>
                    <a:gd name="T36" fmla="*/ 20 w 25"/>
                    <a:gd name="T37" fmla="*/ 0 h 25"/>
                    <a:gd name="T38" fmla="*/ 18 w 25"/>
                    <a:gd name="T39" fmla="*/ 0 h 25"/>
                    <a:gd name="T40" fmla="*/ 16 w 25"/>
                    <a:gd name="T41" fmla="*/ 0 h 25"/>
                    <a:gd name="T42" fmla="*/ 14 w 25"/>
                    <a:gd name="T43" fmla="*/ 0 h 25"/>
                    <a:gd name="T44" fmla="*/ 12 w 25"/>
                    <a:gd name="T45" fmla="*/ 0 h 25"/>
                    <a:gd name="T46" fmla="*/ 10 w 25"/>
                    <a:gd name="T47" fmla="*/ 3 h 25"/>
                    <a:gd name="T48" fmla="*/ 7 w 25"/>
                    <a:gd name="T49" fmla="*/ 3 h 25"/>
                    <a:gd name="T50" fmla="*/ 5 w 25"/>
                    <a:gd name="T51" fmla="*/ 6 h 25"/>
                    <a:gd name="T52" fmla="*/ 5 w 25"/>
                    <a:gd name="T53" fmla="*/ 6 h 25"/>
                    <a:gd name="T54" fmla="*/ 2 w 25"/>
                    <a:gd name="T55" fmla="*/ 9 h 25"/>
                    <a:gd name="T56" fmla="*/ 2 w 25"/>
                    <a:gd name="T57" fmla="*/ 12 h 25"/>
                    <a:gd name="T58" fmla="*/ 2 w 25"/>
                    <a:gd name="T59" fmla="*/ 16 h 25"/>
                    <a:gd name="T60" fmla="*/ 0 w 25"/>
                    <a:gd name="T61" fmla="*/ 17 h 25"/>
                    <a:gd name="T62" fmla="*/ 2 w 25"/>
                    <a:gd name="T63" fmla="*/ 20 h 25"/>
                    <a:gd name="T64" fmla="*/ 2 w 25"/>
                    <a:gd name="T65" fmla="*/ 23 h 25"/>
                    <a:gd name="T66" fmla="*/ 2 w 25"/>
                    <a:gd name="T67" fmla="*/ 27 h 25"/>
                    <a:gd name="T68" fmla="*/ 5 w 25"/>
                    <a:gd name="T69" fmla="*/ 30 h 25"/>
                    <a:gd name="T70" fmla="*/ 5 w 25"/>
                    <a:gd name="T71" fmla="*/ 33 h 25"/>
                    <a:gd name="T72" fmla="*/ 7 w 25"/>
                    <a:gd name="T73" fmla="*/ 33 h 25"/>
                    <a:gd name="T74" fmla="*/ 10 w 25"/>
                    <a:gd name="T75" fmla="*/ 36 h 25"/>
                    <a:gd name="T76" fmla="*/ 12 w 25"/>
                    <a:gd name="T77" fmla="*/ 36 h 25"/>
                    <a:gd name="T78" fmla="*/ 14 w 25"/>
                    <a:gd name="T79" fmla="*/ 36 h 25"/>
                    <a:gd name="T80" fmla="*/ 16 w 25"/>
                    <a:gd name="T81" fmla="*/ 39 h 25"/>
                    <a:gd name="T82" fmla="*/ 16 w 25"/>
                    <a:gd name="T83" fmla="*/ 39 h 25"/>
                    <a:gd name="T84" fmla="*/ 14 w 25"/>
                    <a:gd name="T85" fmla="*/ 36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5"/>
                    <a:gd name="T130" fmla="*/ 0 h 25"/>
                    <a:gd name="T131" fmla="*/ 25 w 25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5" h="25">
                      <a:moveTo>
                        <a:pt x="12" y="23"/>
                      </a:moveTo>
                      <a:lnTo>
                        <a:pt x="15" y="23"/>
                      </a:lnTo>
                      <a:lnTo>
                        <a:pt x="17" y="23"/>
                      </a:lnTo>
                      <a:lnTo>
                        <a:pt x="19" y="23"/>
                      </a:lnTo>
                      <a:lnTo>
                        <a:pt x="21" y="21"/>
                      </a:lnTo>
                      <a:lnTo>
                        <a:pt x="23" y="19"/>
                      </a:lnTo>
                      <a:lnTo>
                        <a:pt x="23" y="17"/>
                      </a:lnTo>
                      <a:lnTo>
                        <a:pt x="25" y="15"/>
                      </a:lnTo>
                      <a:lnTo>
                        <a:pt x="25" y="13"/>
                      </a:lnTo>
                      <a:lnTo>
                        <a:pt x="25" y="11"/>
                      </a:lnTo>
                      <a:lnTo>
                        <a:pt x="25" y="10"/>
                      </a:lnTo>
                      <a:lnTo>
                        <a:pt x="25" y="8"/>
                      </a:lnTo>
                      <a:lnTo>
                        <a:pt x="23" y="6"/>
                      </a:lnTo>
                      <a:lnTo>
                        <a:pt x="23" y="4"/>
                      </a:lnTo>
                      <a:lnTo>
                        <a:pt x="21" y="4"/>
                      </a:lnTo>
                      <a:lnTo>
                        <a:pt x="21" y="2"/>
                      </a:lnTo>
                      <a:lnTo>
                        <a:pt x="19" y="2"/>
                      </a:lnTo>
                      <a:lnTo>
                        <a:pt x="17" y="0"/>
                      </a:lnTo>
                      <a:lnTo>
                        <a:pt x="15" y="0"/>
                      </a:lnTo>
                      <a:lnTo>
                        <a:pt x="13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0" y="11"/>
                      </a:lnTo>
                      <a:lnTo>
                        <a:pt x="2" y="13"/>
                      </a:lnTo>
                      <a:lnTo>
                        <a:pt x="2" y="15"/>
                      </a:lnTo>
                      <a:lnTo>
                        <a:pt x="2" y="17"/>
                      </a:lnTo>
                      <a:lnTo>
                        <a:pt x="4" y="19"/>
                      </a:lnTo>
                      <a:lnTo>
                        <a:pt x="4" y="21"/>
                      </a:lnTo>
                      <a:lnTo>
                        <a:pt x="6" y="21"/>
                      </a:lnTo>
                      <a:lnTo>
                        <a:pt x="8" y="23"/>
                      </a:lnTo>
                      <a:lnTo>
                        <a:pt x="10" y="23"/>
                      </a:lnTo>
                      <a:lnTo>
                        <a:pt x="12" y="23"/>
                      </a:lnTo>
                      <a:lnTo>
                        <a:pt x="13" y="25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2" name="Freeform 107"/>
                <p:cNvSpPr>
                  <a:spLocks/>
                </p:cNvSpPr>
                <p:nvPr/>
              </p:nvSpPr>
              <p:spPr bwMode="auto">
                <a:xfrm>
                  <a:off x="4500" y="3190"/>
                  <a:ext cx="29" cy="39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9 h 25"/>
                    <a:gd name="T4" fmla="*/ 29 w 25"/>
                    <a:gd name="T5" fmla="*/ 20 h 25"/>
                    <a:gd name="T6" fmla="*/ 2 w 25"/>
                    <a:gd name="T7" fmla="*/ 3 h 25"/>
                    <a:gd name="T8" fmla="*/ 2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3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3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3794" y="3210"/>
                  <a:ext cx="710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4" name="Freeform 109"/>
                <p:cNvSpPr>
                  <a:spLocks/>
                </p:cNvSpPr>
                <p:nvPr/>
              </p:nvSpPr>
              <p:spPr bwMode="auto">
                <a:xfrm>
                  <a:off x="3670" y="3210"/>
                  <a:ext cx="188" cy="211"/>
                </a:xfrm>
                <a:custGeom>
                  <a:avLst/>
                  <a:gdLst>
                    <a:gd name="T0" fmla="*/ 188 w 159"/>
                    <a:gd name="T1" fmla="*/ 0 h 138"/>
                    <a:gd name="T2" fmla="*/ 188 w 159"/>
                    <a:gd name="T3" fmla="*/ 211 h 138"/>
                    <a:gd name="T4" fmla="*/ 0 w 159"/>
                    <a:gd name="T5" fmla="*/ 211 h 138"/>
                    <a:gd name="T6" fmla="*/ 0 60000 65536"/>
                    <a:gd name="T7" fmla="*/ 0 60000 65536"/>
                    <a:gd name="T8" fmla="*/ 0 60000 65536"/>
                    <a:gd name="T9" fmla="*/ 0 w 159"/>
                    <a:gd name="T10" fmla="*/ 0 h 138"/>
                    <a:gd name="T11" fmla="*/ 159 w 159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9" h="138">
                      <a:moveTo>
                        <a:pt x="159" y="0"/>
                      </a:moveTo>
                      <a:lnTo>
                        <a:pt x="159" y="138"/>
                      </a:lnTo>
                      <a:lnTo>
                        <a:pt x="0" y="138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5" name="Freeform 110"/>
                <p:cNvSpPr>
                  <a:spLocks/>
                </p:cNvSpPr>
                <p:nvPr/>
              </p:nvSpPr>
              <p:spPr bwMode="auto">
                <a:xfrm>
                  <a:off x="3844" y="3193"/>
                  <a:ext cx="27" cy="36"/>
                </a:xfrm>
                <a:custGeom>
                  <a:avLst/>
                  <a:gdLst>
                    <a:gd name="T0" fmla="*/ 14 w 23"/>
                    <a:gd name="T1" fmla="*/ 36 h 23"/>
                    <a:gd name="T2" fmla="*/ 16 w 23"/>
                    <a:gd name="T3" fmla="*/ 36 h 23"/>
                    <a:gd name="T4" fmla="*/ 19 w 23"/>
                    <a:gd name="T5" fmla="*/ 36 h 23"/>
                    <a:gd name="T6" fmla="*/ 20 w 23"/>
                    <a:gd name="T7" fmla="*/ 36 h 23"/>
                    <a:gd name="T8" fmla="*/ 22 w 23"/>
                    <a:gd name="T9" fmla="*/ 33 h 23"/>
                    <a:gd name="T10" fmla="*/ 22 w 23"/>
                    <a:gd name="T11" fmla="*/ 33 h 23"/>
                    <a:gd name="T12" fmla="*/ 25 w 23"/>
                    <a:gd name="T13" fmla="*/ 30 h 23"/>
                    <a:gd name="T14" fmla="*/ 27 w 23"/>
                    <a:gd name="T15" fmla="*/ 27 h 23"/>
                    <a:gd name="T16" fmla="*/ 27 w 23"/>
                    <a:gd name="T17" fmla="*/ 23 h 23"/>
                    <a:gd name="T18" fmla="*/ 27 w 23"/>
                    <a:gd name="T19" fmla="*/ 20 h 23"/>
                    <a:gd name="T20" fmla="*/ 27 w 23"/>
                    <a:gd name="T21" fmla="*/ 17 h 23"/>
                    <a:gd name="T22" fmla="*/ 27 w 23"/>
                    <a:gd name="T23" fmla="*/ 14 h 23"/>
                    <a:gd name="T24" fmla="*/ 27 w 23"/>
                    <a:gd name="T25" fmla="*/ 11 h 23"/>
                    <a:gd name="T26" fmla="*/ 27 w 23"/>
                    <a:gd name="T27" fmla="*/ 9 h 23"/>
                    <a:gd name="T28" fmla="*/ 25 w 23"/>
                    <a:gd name="T29" fmla="*/ 6 h 23"/>
                    <a:gd name="T30" fmla="*/ 22 w 23"/>
                    <a:gd name="T31" fmla="*/ 6 h 23"/>
                    <a:gd name="T32" fmla="*/ 22 w 23"/>
                    <a:gd name="T33" fmla="*/ 3 h 23"/>
                    <a:gd name="T34" fmla="*/ 20 w 23"/>
                    <a:gd name="T35" fmla="*/ 0 h 23"/>
                    <a:gd name="T36" fmla="*/ 19 w 23"/>
                    <a:gd name="T37" fmla="*/ 0 h 23"/>
                    <a:gd name="T38" fmla="*/ 16 w 23"/>
                    <a:gd name="T39" fmla="*/ 0 h 23"/>
                    <a:gd name="T40" fmla="*/ 14 w 23"/>
                    <a:gd name="T41" fmla="*/ 0 h 23"/>
                    <a:gd name="T42" fmla="*/ 12 w 23"/>
                    <a:gd name="T43" fmla="*/ 0 h 23"/>
                    <a:gd name="T44" fmla="*/ 9 w 23"/>
                    <a:gd name="T45" fmla="*/ 0 h 23"/>
                    <a:gd name="T46" fmla="*/ 7 w 23"/>
                    <a:gd name="T47" fmla="*/ 0 h 23"/>
                    <a:gd name="T48" fmla="*/ 5 w 23"/>
                    <a:gd name="T49" fmla="*/ 3 h 23"/>
                    <a:gd name="T50" fmla="*/ 5 w 23"/>
                    <a:gd name="T51" fmla="*/ 6 h 23"/>
                    <a:gd name="T52" fmla="*/ 2 w 23"/>
                    <a:gd name="T53" fmla="*/ 6 h 23"/>
                    <a:gd name="T54" fmla="*/ 0 w 23"/>
                    <a:gd name="T55" fmla="*/ 9 h 23"/>
                    <a:gd name="T56" fmla="*/ 0 w 23"/>
                    <a:gd name="T57" fmla="*/ 11 h 23"/>
                    <a:gd name="T58" fmla="*/ 0 w 23"/>
                    <a:gd name="T59" fmla="*/ 14 h 23"/>
                    <a:gd name="T60" fmla="*/ 0 w 23"/>
                    <a:gd name="T61" fmla="*/ 17 h 23"/>
                    <a:gd name="T62" fmla="*/ 0 w 23"/>
                    <a:gd name="T63" fmla="*/ 20 h 23"/>
                    <a:gd name="T64" fmla="*/ 0 w 23"/>
                    <a:gd name="T65" fmla="*/ 23 h 23"/>
                    <a:gd name="T66" fmla="*/ 0 w 23"/>
                    <a:gd name="T67" fmla="*/ 27 h 23"/>
                    <a:gd name="T68" fmla="*/ 2 w 23"/>
                    <a:gd name="T69" fmla="*/ 30 h 23"/>
                    <a:gd name="T70" fmla="*/ 5 w 23"/>
                    <a:gd name="T71" fmla="*/ 33 h 23"/>
                    <a:gd name="T72" fmla="*/ 5 w 23"/>
                    <a:gd name="T73" fmla="*/ 33 h 23"/>
                    <a:gd name="T74" fmla="*/ 7 w 23"/>
                    <a:gd name="T75" fmla="*/ 36 h 23"/>
                    <a:gd name="T76" fmla="*/ 9 w 23"/>
                    <a:gd name="T77" fmla="*/ 36 h 23"/>
                    <a:gd name="T78" fmla="*/ 12 w 23"/>
                    <a:gd name="T79" fmla="*/ 36 h 23"/>
                    <a:gd name="T80" fmla="*/ 14 w 23"/>
                    <a:gd name="T81" fmla="*/ 36 h 23"/>
                    <a:gd name="T82" fmla="*/ 14 w 23"/>
                    <a:gd name="T83" fmla="*/ 36 h 2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3"/>
                    <a:gd name="T127" fmla="*/ 0 h 23"/>
                    <a:gd name="T128" fmla="*/ 23 w 23"/>
                    <a:gd name="T129" fmla="*/ 23 h 2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3" h="23">
                      <a:moveTo>
                        <a:pt x="12" y="23"/>
                      </a:moveTo>
                      <a:lnTo>
                        <a:pt x="14" y="23"/>
                      </a:lnTo>
                      <a:lnTo>
                        <a:pt x="16" y="23"/>
                      </a:lnTo>
                      <a:lnTo>
                        <a:pt x="17" y="23"/>
                      </a:lnTo>
                      <a:lnTo>
                        <a:pt x="19" y="21"/>
                      </a:lnTo>
                      <a:lnTo>
                        <a:pt x="21" y="19"/>
                      </a:lnTo>
                      <a:lnTo>
                        <a:pt x="23" y="17"/>
                      </a:lnTo>
                      <a:lnTo>
                        <a:pt x="23" y="15"/>
                      </a:lnTo>
                      <a:lnTo>
                        <a:pt x="23" y="13"/>
                      </a:lnTo>
                      <a:lnTo>
                        <a:pt x="23" y="11"/>
                      </a:lnTo>
                      <a:lnTo>
                        <a:pt x="23" y="9"/>
                      </a:lnTo>
                      <a:lnTo>
                        <a:pt x="23" y="7"/>
                      </a:lnTo>
                      <a:lnTo>
                        <a:pt x="23" y="6"/>
                      </a:lnTo>
                      <a:lnTo>
                        <a:pt x="21" y="4"/>
                      </a:lnTo>
                      <a:lnTo>
                        <a:pt x="19" y="4"/>
                      </a:lnTo>
                      <a:lnTo>
                        <a:pt x="19" y="2"/>
                      </a:lnTo>
                      <a:lnTo>
                        <a:pt x="17" y="0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4" y="4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4" y="21"/>
                      </a:lnTo>
                      <a:lnTo>
                        <a:pt x="6" y="23"/>
                      </a:lnTo>
                      <a:lnTo>
                        <a:pt x="8" y="23"/>
                      </a:lnTo>
                      <a:lnTo>
                        <a:pt x="10" y="23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6" name="Freeform 111"/>
                <p:cNvSpPr>
                  <a:spLocks/>
                </p:cNvSpPr>
                <p:nvPr/>
              </p:nvSpPr>
              <p:spPr bwMode="auto">
                <a:xfrm>
                  <a:off x="3668" y="3210"/>
                  <a:ext cx="1044" cy="322"/>
                </a:xfrm>
                <a:custGeom>
                  <a:avLst/>
                  <a:gdLst>
                    <a:gd name="T0" fmla="*/ 0 w 885"/>
                    <a:gd name="T1" fmla="*/ 319 h 211"/>
                    <a:gd name="T2" fmla="*/ 1044 w 885"/>
                    <a:gd name="T3" fmla="*/ 322 h 211"/>
                    <a:gd name="T4" fmla="*/ 1044 w 885"/>
                    <a:gd name="T5" fmla="*/ 0 h 211"/>
                    <a:gd name="T6" fmla="*/ 981 w 885"/>
                    <a:gd name="T7" fmla="*/ 0 h 21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5"/>
                    <a:gd name="T13" fmla="*/ 0 h 211"/>
                    <a:gd name="T14" fmla="*/ 885 w 885"/>
                    <a:gd name="T15" fmla="*/ 211 h 21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5" h="211">
                      <a:moveTo>
                        <a:pt x="0" y="209"/>
                      </a:moveTo>
                      <a:lnTo>
                        <a:pt x="885" y="211"/>
                      </a:lnTo>
                      <a:lnTo>
                        <a:pt x="885" y="0"/>
                      </a:lnTo>
                      <a:lnTo>
                        <a:pt x="832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7" name="Freeform 112"/>
                <p:cNvSpPr>
                  <a:spLocks/>
                </p:cNvSpPr>
                <p:nvPr/>
              </p:nvSpPr>
              <p:spPr bwMode="auto">
                <a:xfrm>
                  <a:off x="3649" y="3511"/>
                  <a:ext cx="27" cy="38"/>
                </a:xfrm>
                <a:custGeom>
                  <a:avLst/>
                  <a:gdLst>
                    <a:gd name="T0" fmla="*/ 27 w 23"/>
                    <a:gd name="T1" fmla="*/ 0 h 25"/>
                    <a:gd name="T2" fmla="*/ 27 w 23"/>
                    <a:gd name="T3" fmla="*/ 38 h 25"/>
                    <a:gd name="T4" fmla="*/ 0 w 23"/>
                    <a:gd name="T5" fmla="*/ 21 h 25"/>
                    <a:gd name="T6" fmla="*/ 27 w 23"/>
                    <a:gd name="T7" fmla="*/ 0 h 25"/>
                    <a:gd name="T8" fmla="*/ 27 w 23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25"/>
                    <a:gd name="T17" fmla="*/ 23 w 23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25">
                      <a:moveTo>
                        <a:pt x="23" y="0"/>
                      </a:moveTo>
                      <a:lnTo>
                        <a:pt x="23" y="25"/>
                      </a:lnTo>
                      <a:lnTo>
                        <a:pt x="0" y="1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8" name="Freeform 113"/>
                <p:cNvSpPr>
                  <a:spLocks/>
                </p:cNvSpPr>
                <p:nvPr/>
              </p:nvSpPr>
              <p:spPr bwMode="auto">
                <a:xfrm>
                  <a:off x="3649" y="3401"/>
                  <a:ext cx="27" cy="38"/>
                </a:xfrm>
                <a:custGeom>
                  <a:avLst/>
                  <a:gdLst>
                    <a:gd name="T0" fmla="*/ 27 w 23"/>
                    <a:gd name="T1" fmla="*/ 0 h 25"/>
                    <a:gd name="T2" fmla="*/ 27 w 23"/>
                    <a:gd name="T3" fmla="*/ 38 h 25"/>
                    <a:gd name="T4" fmla="*/ 0 w 23"/>
                    <a:gd name="T5" fmla="*/ 20 h 25"/>
                    <a:gd name="T6" fmla="*/ 27 w 23"/>
                    <a:gd name="T7" fmla="*/ 0 h 25"/>
                    <a:gd name="T8" fmla="*/ 27 w 23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25"/>
                    <a:gd name="T17" fmla="*/ 23 w 23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25">
                      <a:moveTo>
                        <a:pt x="23" y="0"/>
                      </a:moveTo>
                      <a:lnTo>
                        <a:pt x="23" y="25"/>
                      </a:lnTo>
                      <a:lnTo>
                        <a:pt x="0" y="1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9" name="Freeform 114"/>
                <p:cNvSpPr>
                  <a:spLocks/>
                </p:cNvSpPr>
                <p:nvPr/>
              </p:nvSpPr>
              <p:spPr bwMode="auto">
                <a:xfrm>
                  <a:off x="3649" y="3456"/>
                  <a:ext cx="27" cy="38"/>
                </a:xfrm>
                <a:custGeom>
                  <a:avLst/>
                  <a:gdLst>
                    <a:gd name="T0" fmla="*/ 27 w 23"/>
                    <a:gd name="T1" fmla="*/ 0 h 25"/>
                    <a:gd name="T2" fmla="*/ 27 w 23"/>
                    <a:gd name="T3" fmla="*/ 38 h 25"/>
                    <a:gd name="T4" fmla="*/ 0 w 23"/>
                    <a:gd name="T5" fmla="*/ 20 h 25"/>
                    <a:gd name="T6" fmla="*/ 27 w 23"/>
                    <a:gd name="T7" fmla="*/ 0 h 25"/>
                    <a:gd name="T8" fmla="*/ 27 w 23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25"/>
                    <a:gd name="T17" fmla="*/ 23 w 23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25">
                      <a:moveTo>
                        <a:pt x="23" y="0"/>
                      </a:moveTo>
                      <a:lnTo>
                        <a:pt x="23" y="25"/>
                      </a:lnTo>
                      <a:lnTo>
                        <a:pt x="0" y="1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0" name="Freeform 115"/>
                <p:cNvSpPr>
                  <a:spLocks/>
                </p:cNvSpPr>
                <p:nvPr/>
              </p:nvSpPr>
              <p:spPr bwMode="auto">
                <a:xfrm>
                  <a:off x="4038" y="2264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1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3794" y="2281"/>
                  <a:ext cx="251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2" name="Freeform 117"/>
                <p:cNvSpPr>
                  <a:spLocks/>
                </p:cNvSpPr>
                <p:nvPr/>
              </p:nvSpPr>
              <p:spPr bwMode="auto">
                <a:xfrm>
                  <a:off x="3972" y="2784"/>
                  <a:ext cx="29" cy="39"/>
                </a:xfrm>
                <a:custGeom>
                  <a:avLst/>
                  <a:gdLst>
                    <a:gd name="T0" fmla="*/ 15 w 24"/>
                    <a:gd name="T1" fmla="*/ 36 h 25"/>
                    <a:gd name="T2" fmla="*/ 17 w 24"/>
                    <a:gd name="T3" fmla="*/ 39 h 25"/>
                    <a:gd name="T4" fmla="*/ 19 w 24"/>
                    <a:gd name="T5" fmla="*/ 36 h 25"/>
                    <a:gd name="T6" fmla="*/ 22 w 24"/>
                    <a:gd name="T7" fmla="*/ 36 h 25"/>
                    <a:gd name="T8" fmla="*/ 24 w 24"/>
                    <a:gd name="T9" fmla="*/ 36 h 25"/>
                    <a:gd name="T10" fmla="*/ 24 w 24"/>
                    <a:gd name="T11" fmla="*/ 33 h 25"/>
                    <a:gd name="T12" fmla="*/ 27 w 24"/>
                    <a:gd name="T13" fmla="*/ 30 h 25"/>
                    <a:gd name="T14" fmla="*/ 29 w 24"/>
                    <a:gd name="T15" fmla="*/ 27 h 25"/>
                    <a:gd name="T16" fmla="*/ 29 w 24"/>
                    <a:gd name="T17" fmla="*/ 23 h 25"/>
                    <a:gd name="T18" fmla="*/ 29 w 24"/>
                    <a:gd name="T19" fmla="*/ 20 h 25"/>
                    <a:gd name="T20" fmla="*/ 29 w 24"/>
                    <a:gd name="T21" fmla="*/ 17 h 25"/>
                    <a:gd name="T22" fmla="*/ 29 w 24"/>
                    <a:gd name="T23" fmla="*/ 14 h 25"/>
                    <a:gd name="T24" fmla="*/ 29 w 24"/>
                    <a:gd name="T25" fmla="*/ 11 h 25"/>
                    <a:gd name="T26" fmla="*/ 29 w 24"/>
                    <a:gd name="T27" fmla="*/ 9 h 25"/>
                    <a:gd name="T28" fmla="*/ 27 w 24"/>
                    <a:gd name="T29" fmla="*/ 9 h 25"/>
                    <a:gd name="T30" fmla="*/ 24 w 24"/>
                    <a:gd name="T31" fmla="*/ 6 h 25"/>
                    <a:gd name="T32" fmla="*/ 24 w 24"/>
                    <a:gd name="T33" fmla="*/ 3 h 25"/>
                    <a:gd name="T34" fmla="*/ 22 w 24"/>
                    <a:gd name="T35" fmla="*/ 3 h 25"/>
                    <a:gd name="T36" fmla="*/ 19 w 24"/>
                    <a:gd name="T37" fmla="*/ 0 h 25"/>
                    <a:gd name="T38" fmla="*/ 17 w 24"/>
                    <a:gd name="T39" fmla="*/ 0 h 25"/>
                    <a:gd name="T40" fmla="*/ 15 w 24"/>
                    <a:gd name="T41" fmla="*/ 0 h 25"/>
                    <a:gd name="T42" fmla="*/ 12 w 24"/>
                    <a:gd name="T43" fmla="*/ 0 h 25"/>
                    <a:gd name="T44" fmla="*/ 10 w 24"/>
                    <a:gd name="T45" fmla="*/ 0 h 25"/>
                    <a:gd name="T46" fmla="*/ 7 w 24"/>
                    <a:gd name="T47" fmla="*/ 3 h 25"/>
                    <a:gd name="T48" fmla="*/ 5 w 24"/>
                    <a:gd name="T49" fmla="*/ 3 h 25"/>
                    <a:gd name="T50" fmla="*/ 5 w 24"/>
                    <a:gd name="T51" fmla="*/ 6 h 25"/>
                    <a:gd name="T52" fmla="*/ 2 w 24"/>
                    <a:gd name="T53" fmla="*/ 9 h 25"/>
                    <a:gd name="T54" fmla="*/ 0 w 24"/>
                    <a:gd name="T55" fmla="*/ 9 h 25"/>
                    <a:gd name="T56" fmla="*/ 0 w 24"/>
                    <a:gd name="T57" fmla="*/ 11 h 25"/>
                    <a:gd name="T58" fmla="*/ 0 w 24"/>
                    <a:gd name="T59" fmla="*/ 14 h 25"/>
                    <a:gd name="T60" fmla="*/ 0 w 24"/>
                    <a:gd name="T61" fmla="*/ 17 h 25"/>
                    <a:gd name="T62" fmla="*/ 0 w 24"/>
                    <a:gd name="T63" fmla="*/ 20 h 25"/>
                    <a:gd name="T64" fmla="*/ 0 w 24"/>
                    <a:gd name="T65" fmla="*/ 23 h 25"/>
                    <a:gd name="T66" fmla="*/ 0 w 24"/>
                    <a:gd name="T67" fmla="*/ 27 h 25"/>
                    <a:gd name="T68" fmla="*/ 2 w 24"/>
                    <a:gd name="T69" fmla="*/ 30 h 25"/>
                    <a:gd name="T70" fmla="*/ 5 w 24"/>
                    <a:gd name="T71" fmla="*/ 33 h 25"/>
                    <a:gd name="T72" fmla="*/ 5 w 24"/>
                    <a:gd name="T73" fmla="*/ 36 h 25"/>
                    <a:gd name="T74" fmla="*/ 7 w 24"/>
                    <a:gd name="T75" fmla="*/ 36 h 25"/>
                    <a:gd name="T76" fmla="*/ 10 w 24"/>
                    <a:gd name="T77" fmla="*/ 36 h 25"/>
                    <a:gd name="T78" fmla="*/ 12 w 24"/>
                    <a:gd name="T79" fmla="*/ 39 h 25"/>
                    <a:gd name="T80" fmla="*/ 15 w 24"/>
                    <a:gd name="T81" fmla="*/ 39 h 25"/>
                    <a:gd name="T82" fmla="*/ 15 w 24"/>
                    <a:gd name="T83" fmla="*/ 39 h 25"/>
                    <a:gd name="T84" fmla="*/ 15 w 24"/>
                    <a:gd name="T85" fmla="*/ 36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4"/>
                    <a:gd name="T130" fmla="*/ 0 h 25"/>
                    <a:gd name="T131" fmla="*/ 24 w 24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4" h="25">
                      <a:moveTo>
                        <a:pt x="12" y="23"/>
                      </a:moveTo>
                      <a:lnTo>
                        <a:pt x="14" y="25"/>
                      </a:lnTo>
                      <a:lnTo>
                        <a:pt x="16" y="23"/>
                      </a:lnTo>
                      <a:lnTo>
                        <a:pt x="18" y="23"/>
                      </a:lnTo>
                      <a:lnTo>
                        <a:pt x="20" y="23"/>
                      </a:lnTo>
                      <a:lnTo>
                        <a:pt x="20" y="21"/>
                      </a:lnTo>
                      <a:lnTo>
                        <a:pt x="22" y="19"/>
                      </a:lnTo>
                      <a:lnTo>
                        <a:pt x="24" y="17"/>
                      </a:lnTo>
                      <a:lnTo>
                        <a:pt x="24" y="15"/>
                      </a:lnTo>
                      <a:lnTo>
                        <a:pt x="24" y="13"/>
                      </a:lnTo>
                      <a:lnTo>
                        <a:pt x="24" y="11"/>
                      </a:lnTo>
                      <a:lnTo>
                        <a:pt x="24" y="9"/>
                      </a:lnTo>
                      <a:lnTo>
                        <a:pt x="24" y="7"/>
                      </a:lnTo>
                      <a:lnTo>
                        <a:pt x="24" y="6"/>
                      </a:lnTo>
                      <a:lnTo>
                        <a:pt x="22" y="6"/>
                      </a:lnTo>
                      <a:lnTo>
                        <a:pt x="20" y="4"/>
                      </a:lnTo>
                      <a:lnTo>
                        <a:pt x="20" y="2"/>
                      </a:lnTo>
                      <a:lnTo>
                        <a:pt x="18" y="2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4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6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4" y="21"/>
                      </a:lnTo>
                      <a:lnTo>
                        <a:pt x="4" y="23"/>
                      </a:lnTo>
                      <a:lnTo>
                        <a:pt x="6" y="23"/>
                      </a:lnTo>
                      <a:lnTo>
                        <a:pt x="8" y="23"/>
                      </a:lnTo>
                      <a:lnTo>
                        <a:pt x="10" y="25"/>
                      </a:lnTo>
                      <a:lnTo>
                        <a:pt x="12" y="25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3" name="Freeform 118"/>
                <p:cNvSpPr>
                  <a:spLocks/>
                </p:cNvSpPr>
                <p:nvPr/>
              </p:nvSpPr>
              <p:spPr bwMode="auto">
                <a:xfrm>
                  <a:off x="2922" y="1992"/>
                  <a:ext cx="1064" cy="1733"/>
                </a:xfrm>
                <a:custGeom>
                  <a:avLst/>
                  <a:gdLst>
                    <a:gd name="T0" fmla="*/ 1064 w 901"/>
                    <a:gd name="T1" fmla="*/ 164 h 1045"/>
                    <a:gd name="T2" fmla="*/ 1064 w 901"/>
                    <a:gd name="T3" fmla="*/ 1733 h 1045"/>
                    <a:gd name="T4" fmla="*/ 0 w 901"/>
                    <a:gd name="T5" fmla="*/ 1733 h 1045"/>
                    <a:gd name="T6" fmla="*/ 0 w 901"/>
                    <a:gd name="T7" fmla="*/ 0 h 1045"/>
                    <a:gd name="T8" fmla="*/ 67 w 901"/>
                    <a:gd name="T9" fmla="*/ 0 h 10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1"/>
                    <a:gd name="T16" fmla="*/ 0 h 1045"/>
                    <a:gd name="T17" fmla="*/ 901 w 901"/>
                    <a:gd name="T18" fmla="*/ 1045 h 10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1" h="1045">
                      <a:moveTo>
                        <a:pt x="901" y="99"/>
                      </a:moveTo>
                      <a:lnTo>
                        <a:pt x="901" y="1045"/>
                      </a:lnTo>
                      <a:lnTo>
                        <a:pt x="0" y="1045"/>
                      </a:ln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4" name="Freeform 119"/>
                <p:cNvSpPr>
                  <a:spLocks/>
                </p:cNvSpPr>
                <p:nvPr/>
              </p:nvSpPr>
              <p:spPr bwMode="auto">
                <a:xfrm>
                  <a:off x="2846" y="3789"/>
                  <a:ext cx="28" cy="38"/>
                </a:xfrm>
                <a:custGeom>
                  <a:avLst/>
                  <a:gdLst>
                    <a:gd name="T0" fmla="*/ 11 w 23"/>
                    <a:gd name="T1" fmla="*/ 38 h 25"/>
                    <a:gd name="T2" fmla="*/ 16 w 23"/>
                    <a:gd name="T3" fmla="*/ 38 h 25"/>
                    <a:gd name="T4" fmla="*/ 18 w 23"/>
                    <a:gd name="T5" fmla="*/ 38 h 25"/>
                    <a:gd name="T6" fmla="*/ 21 w 23"/>
                    <a:gd name="T7" fmla="*/ 35 h 25"/>
                    <a:gd name="T8" fmla="*/ 23 w 23"/>
                    <a:gd name="T9" fmla="*/ 35 h 25"/>
                    <a:gd name="T10" fmla="*/ 23 w 23"/>
                    <a:gd name="T11" fmla="*/ 32 h 25"/>
                    <a:gd name="T12" fmla="*/ 26 w 23"/>
                    <a:gd name="T13" fmla="*/ 32 h 25"/>
                    <a:gd name="T14" fmla="*/ 26 w 23"/>
                    <a:gd name="T15" fmla="*/ 29 h 25"/>
                    <a:gd name="T16" fmla="*/ 28 w 23"/>
                    <a:gd name="T17" fmla="*/ 27 h 25"/>
                    <a:gd name="T18" fmla="*/ 28 w 23"/>
                    <a:gd name="T19" fmla="*/ 24 h 25"/>
                    <a:gd name="T20" fmla="*/ 28 w 23"/>
                    <a:gd name="T21" fmla="*/ 21 h 25"/>
                    <a:gd name="T22" fmla="*/ 28 w 23"/>
                    <a:gd name="T23" fmla="*/ 18 h 25"/>
                    <a:gd name="T24" fmla="*/ 28 w 23"/>
                    <a:gd name="T25" fmla="*/ 15 h 25"/>
                    <a:gd name="T26" fmla="*/ 26 w 23"/>
                    <a:gd name="T27" fmla="*/ 12 h 25"/>
                    <a:gd name="T28" fmla="*/ 26 w 23"/>
                    <a:gd name="T29" fmla="*/ 9 h 25"/>
                    <a:gd name="T30" fmla="*/ 23 w 23"/>
                    <a:gd name="T31" fmla="*/ 6 h 25"/>
                    <a:gd name="T32" fmla="*/ 23 w 23"/>
                    <a:gd name="T33" fmla="*/ 6 h 25"/>
                    <a:gd name="T34" fmla="*/ 21 w 23"/>
                    <a:gd name="T35" fmla="*/ 3 h 25"/>
                    <a:gd name="T36" fmla="*/ 18 w 23"/>
                    <a:gd name="T37" fmla="*/ 3 h 25"/>
                    <a:gd name="T38" fmla="*/ 16 w 23"/>
                    <a:gd name="T39" fmla="*/ 3 h 25"/>
                    <a:gd name="T40" fmla="*/ 13 w 23"/>
                    <a:gd name="T41" fmla="*/ 0 h 25"/>
                    <a:gd name="T42" fmla="*/ 11 w 23"/>
                    <a:gd name="T43" fmla="*/ 3 h 25"/>
                    <a:gd name="T44" fmla="*/ 9 w 23"/>
                    <a:gd name="T45" fmla="*/ 3 h 25"/>
                    <a:gd name="T46" fmla="*/ 6 w 23"/>
                    <a:gd name="T47" fmla="*/ 3 h 25"/>
                    <a:gd name="T48" fmla="*/ 4 w 23"/>
                    <a:gd name="T49" fmla="*/ 6 h 25"/>
                    <a:gd name="T50" fmla="*/ 2 w 23"/>
                    <a:gd name="T51" fmla="*/ 6 h 25"/>
                    <a:gd name="T52" fmla="*/ 2 w 23"/>
                    <a:gd name="T53" fmla="*/ 9 h 25"/>
                    <a:gd name="T54" fmla="*/ 0 w 23"/>
                    <a:gd name="T55" fmla="*/ 12 h 25"/>
                    <a:gd name="T56" fmla="*/ 0 w 23"/>
                    <a:gd name="T57" fmla="*/ 15 h 25"/>
                    <a:gd name="T58" fmla="*/ 0 w 23"/>
                    <a:gd name="T59" fmla="*/ 18 h 25"/>
                    <a:gd name="T60" fmla="*/ 0 w 23"/>
                    <a:gd name="T61" fmla="*/ 21 h 25"/>
                    <a:gd name="T62" fmla="*/ 0 w 23"/>
                    <a:gd name="T63" fmla="*/ 24 h 25"/>
                    <a:gd name="T64" fmla="*/ 0 w 23"/>
                    <a:gd name="T65" fmla="*/ 27 h 25"/>
                    <a:gd name="T66" fmla="*/ 0 w 23"/>
                    <a:gd name="T67" fmla="*/ 29 h 25"/>
                    <a:gd name="T68" fmla="*/ 2 w 23"/>
                    <a:gd name="T69" fmla="*/ 32 h 25"/>
                    <a:gd name="T70" fmla="*/ 2 w 23"/>
                    <a:gd name="T71" fmla="*/ 32 h 25"/>
                    <a:gd name="T72" fmla="*/ 4 w 23"/>
                    <a:gd name="T73" fmla="*/ 35 h 25"/>
                    <a:gd name="T74" fmla="*/ 6 w 23"/>
                    <a:gd name="T75" fmla="*/ 35 h 25"/>
                    <a:gd name="T76" fmla="*/ 9 w 23"/>
                    <a:gd name="T77" fmla="*/ 38 h 25"/>
                    <a:gd name="T78" fmla="*/ 11 w 23"/>
                    <a:gd name="T79" fmla="*/ 38 h 25"/>
                    <a:gd name="T80" fmla="*/ 13 w 23"/>
                    <a:gd name="T81" fmla="*/ 38 h 25"/>
                    <a:gd name="T82" fmla="*/ 13 w 23"/>
                    <a:gd name="T83" fmla="*/ 38 h 25"/>
                    <a:gd name="T84" fmla="*/ 11 w 23"/>
                    <a:gd name="T85" fmla="*/ 38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3"/>
                    <a:gd name="T130" fmla="*/ 0 h 25"/>
                    <a:gd name="T131" fmla="*/ 23 w 23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3" h="25">
                      <a:moveTo>
                        <a:pt x="9" y="25"/>
                      </a:moveTo>
                      <a:lnTo>
                        <a:pt x="13" y="25"/>
                      </a:lnTo>
                      <a:lnTo>
                        <a:pt x="15" y="25"/>
                      </a:lnTo>
                      <a:lnTo>
                        <a:pt x="17" y="23"/>
                      </a:lnTo>
                      <a:lnTo>
                        <a:pt x="19" y="23"/>
                      </a:lnTo>
                      <a:lnTo>
                        <a:pt x="19" y="21"/>
                      </a:lnTo>
                      <a:lnTo>
                        <a:pt x="21" y="21"/>
                      </a:lnTo>
                      <a:lnTo>
                        <a:pt x="21" y="19"/>
                      </a:lnTo>
                      <a:lnTo>
                        <a:pt x="23" y="18"/>
                      </a:lnTo>
                      <a:lnTo>
                        <a:pt x="23" y="16"/>
                      </a:lnTo>
                      <a:lnTo>
                        <a:pt x="23" y="14"/>
                      </a:lnTo>
                      <a:lnTo>
                        <a:pt x="23" y="12"/>
                      </a:lnTo>
                      <a:lnTo>
                        <a:pt x="23" y="10"/>
                      </a:lnTo>
                      <a:lnTo>
                        <a:pt x="21" y="8"/>
                      </a:lnTo>
                      <a:lnTo>
                        <a:pt x="21" y="6"/>
                      </a:lnTo>
                      <a:lnTo>
                        <a:pt x="19" y="4"/>
                      </a:lnTo>
                      <a:lnTo>
                        <a:pt x="17" y="2"/>
                      </a:lnTo>
                      <a:lnTo>
                        <a:pt x="15" y="2"/>
                      </a:lnTo>
                      <a:lnTo>
                        <a:pt x="13" y="2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3" y="4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0" y="19"/>
                      </a:lnTo>
                      <a:lnTo>
                        <a:pt x="2" y="21"/>
                      </a:lnTo>
                      <a:lnTo>
                        <a:pt x="3" y="23"/>
                      </a:lnTo>
                      <a:lnTo>
                        <a:pt x="5" y="23"/>
                      </a:lnTo>
                      <a:lnTo>
                        <a:pt x="7" y="25"/>
                      </a:lnTo>
                      <a:lnTo>
                        <a:pt x="9" y="25"/>
                      </a:lnTo>
                      <a:lnTo>
                        <a:pt x="11" y="25"/>
                      </a:lnTo>
                      <a:lnTo>
                        <a:pt x="9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5" name="Freeform 120"/>
                <p:cNvSpPr>
                  <a:spLocks/>
                </p:cNvSpPr>
                <p:nvPr/>
              </p:nvSpPr>
              <p:spPr bwMode="auto">
                <a:xfrm>
                  <a:off x="1431" y="2299"/>
                  <a:ext cx="2825" cy="1589"/>
                </a:xfrm>
                <a:custGeom>
                  <a:avLst/>
                  <a:gdLst>
                    <a:gd name="T0" fmla="*/ 2823 w 2393"/>
                    <a:gd name="T1" fmla="*/ 1230 h 1041"/>
                    <a:gd name="T2" fmla="*/ 2825 w 2393"/>
                    <a:gd name="T3" fmla="*/ 1589 h 1041"/>
                    <a:gd name="T4" fmla="*/ 0 w 2393"/>
                    <a:gd name="T5" fmla="*/ 1589 h 1041"/>
                    <a:gd name="T6" fmla="*/ 0 w 2393"/>
                    <a:gd name="T7" fmla="*/ 0 h 1041"/>
                    <a:gd name="T8" fmla="*/ 367 w 2393"/>
                    <a:gd name="T9" fmla="*/ 0 h 10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93"/>
                    <a:gd name="T16" fmla="*/ 0 h 1041"/>
                    <a:gd name="T17" fmla="*/ 2393 w 2393"/>
                    <a:gd name="T18" fmla="*/ 1041 h 10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93" h="1041">
                      <a:moveTo>
                        <a:pt x="2391" y="806"/>
                      </a:moveTo>
                      <a:lnTo>
                        <a:pt x="2393" y="1041"/>
                      </a:lnTo>
                      <a:lnTo>
                        <a:pt x="0" y="1041"/>
                      </a:lnTo>
                      <a:lnTo>
                        <a:pt x="0" y="0"/>
                      </a:lnTo>
                      <a:lnTo>
                        <a:pt x="311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6" name="Freeform 121"/>
                <p:cNvSpPr>
                  <a:spLocks/>
                </p:cNvSpPr>
                <p:nvPr/>
              </p:nvSpPr>
              <p:spPr bwMode="auto">
                <a:xfrm>
                  <a:off x="4240" y="3511"/>
                  <a:ext cx="30" cy="38"/>
                </a:xfrm>
                <a:custGeom>
                  <a:avLst/>
                  <a:gdLst>
                    <a:gd name="T0" fmla="*/ 13 w 25"/>
                    <a:gd name="T1" fmla="*/ 38 h 25"/>
                    <a:gd name="T2" fmla="*/ 18 w 25"/>
                    <a:gd name="T3" fmla="*/ 38 h 25"/>
                    <a:gd name="T4" fmla="*/ 20 w 25"/>
                    <a:gd name="T5" fmla="*/ 38 h 25"/>
                    <a:gd name="T6" fmla="*/ 23 w 25"/>
                    <a:gd name="T7" fmla="*/ 35 h 25"/>
                    <a:gd name="T8" fmla="*/ 25 w 25"/>
                    <a:gd name="T9" fmla="*/ 35 h 25"/>
                    <a:gd name="T10" fmla="*/ 25 w 25"/>
                    <a:gd name="T11" fmla="*/ 33 h 25"/>
                    <a:gd name="T12" fmla="*/ 28 w 25"/>
                    <a:gd name="T13" fmla="*/ 33 h 25"/>
                    <a:gd name="T14" fmla="*/ 28 w 25"/>
                    <a:gd name="T15" fmla="*/ 30 h 25"/>
                    <a:gd name="T16" fmla="*/ 30 w 25"/>
                    <a:gd name="T17" fmla="*/ 27 h 25"/>
                    <a:gd name="T18" fmla="*/ 30 w 25"/>
                    <a:gd name="T19" fmla="*/ 24 h 25"/>
                    <a:gd name="T20" fmla="*/ 30 w 25"/>
                    <a:gd name="T21" fmla="*/ 21 h 25"/>
                    <a:gd name="T22" fmla="*/ 30 w 25"/>
                    <a:gd name="T23" fmla="*/ 18 h 25"/>
                    <a:gd name="T24" fmla="*/ 30 w 25"/>
                    <a:gd name="T25" fmla="*/ 15 h 25"/>
                    <a:gd name="T26" fmla="*/ 28 w 25"/>
                    <a:gd name="T27" fmla="*/ 12 h 25"/>
                    <a:gd name="T28" fmla="*/ 28 w 25"/>
                    <a:gd name="T29" fmla="*/ 9 h 25"/>
                    <a:gd name="T30" fmla="*/ 25 w 25"/>
                    <a:gd name="T31" fmla="*/ 6 h 25"/>
                    <a:gd name="T32" fmla="*/ 25 w 25"/>
                    <a:gd name="T33" fmla="*/ 6 h 25"/>
                    <a:gd name="T34" fmla="*/ 23 w 25"/>
                    <a:gd name="T35" fmla="*/ 3 h 25"/>
                    <a:gd name="T36" fmla="*/ 20 w 25"/>
                    <a:gd name="T37" fmla="*/ 3 h 25"/>
                    <a:gd name="T38" fmla="*/ 18 w 25"/>
                    <a:gd name="T39" fmla="*/ 3 h 25"/>
                    <a:gd name="T40" fmla="*/ 16 w 25"/>
                    <a:gd name="T41" fmla="*/ 0 h 25"/>
                    <a:gd name="T42" fmla="*/ 13 w 25"/>
                    <a:gd name="T43" fmla="*/ 3 h 25"/>
                    <a:gd name="T44" fmla="*/ 11 w 25"/>
                    <a:gd name="T45" fmla="*/ 3 h 25"/>
                    <a:gd name="T46" fmla="*/ 8 w 25"/>
                    <a:gd name="T47" fmla="*/ 3 h 25"/>
                    <a:gd name="T48" fmla="*/ 6 w 25"/>
                    <a:gd name="T49" fmla="*/ 6 h 25"/>
                    <a:gd name="T50" fmla="*/ 5 w 25"/>
                    <a:gd name="T51" fmla="*/ 6 h 25"/>
                    <a:gd name="T52" fmla="*/ 5 w 25"/>
                    <a:gd name="T53" fmla="*/ 9 h 25"/>
                    <a:gd name="T54" fmla="*/ 2 w 25"/>
                    <a:gd name="T55" fmla="*/ 12 h 25"/>
                    <a:gd name="T56" fmla="*/ 2 w 25"/>
                    <a:gd name="T57" fmla="*/ 15 h 25"/>
                    <a:gd name="T58" fmla="*/ 2 w 25"/>
                    <a:gd name="T59" fmla="*/ 18 h 25"/>
                    <a:gd name="T60" fmla="*/ 0 w 25"/>
                    <a:gd name="T61" fmla="*/ 21 h 25"/>
                    <a:gd name="T62" fmla="*/ 2 w 25"/>
                    <a:gd name="T63" fmla="*/ 24 h 25"/>
                    <a:gd name="T64" fmla="*/ 2 w 25"/>
                    <a:gd name="T65" fmla="*/ 27 h 25"/>
                    <a:gd name="T66" fmla="*/ 2 w 25"/>
                    <a:gd name="T67" fmla="*/ 30 h 25"/>
                    <a:gd name="T68" fmla="*/ 5 w 25"/>
                    <a:gd name="T69" fmla="*/ 33 h 25"/>
                    <a:gd name="T70" fmla="*/ 5 w 25"/>
                    <a:gd name="T71" fmla="*/ 33 h 25"/>
                    <a:gd name="T72" fmla="*/ 6 w 25"/>
                    <a:gd name="T73" fmla="*/ 35 h 25"/>
                    <a:gd name="T74" fmla="*/ 8 w 25"/>
                    <a:gd name="T75" fmla="*/ 35 h 25"/>
                    <a:gd name="T76" fmla="*/ 11 w 25"/>
                    <a:gd name="T77" fmla="*/ 38 h 25"/>
                    <a:gd name="T78" fmla="*/ 13 w 25"/>
                    <a:gd name="T79" fmla="*/ 38 h 25"/>
                    <a:gd name="T80" fmla="*/ 16 w 25"/>
                    <a:gd name="T81" fmla="*/ 38 h 25"/>
                    <a:gd name="T82" fmla="*/ 16 w 25"/>
                    <a:gd name="T83" fmla="*/ 38 h 25"/>
                    <a:gd name="T84" fmla="*/ 13 w 25"/>
                    <a:gd name="T85" fmla="*/ 38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5"/>
                    <a:gd name="T130" fmla="*/ 0 h 25"/>
                    <a:gd name="T131" fmla="*/ 25 w 25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5" h="25">
                      <a:moveTo>
                        <a:pt x="11" y="25"/>
                      </a:moveTo>
                      <a:lnTo>
                        <a:pt x="15" y="25"/>
                      </a:lnTo>
                      <a:lnTo>
                        <a:pt x="17" y="25"/>
                      </a:lnTo>
                      <a:lnTo>
                        <a:pt x="19" y="23"/>
                      </a:lnTo>
                      <a:lnTo>
                        <a:pt x="21" y="23"/>
                      </a:lnTo>
                      <a:lnTo>
                        <a:pt x="21" y="22"/>
                      </a:lnTo>
                      <a:lnTo>
                        <a:pt x="23" y="22"/>
                      </a:lnTo>
                      <a:lnTo>
                        <a:pt x="23" y="20"/>
                      </a:lnTo>
                      <a:lnTo>
                        <a:pt x="25" y="18"/>
                      </a:lnTo>
                      <a:lnTo>
                        <a:pt x="25" y="16"/>
                      </a:lnTo>
                      <a:lnTo>
                        <a:pt x="25" y="14"/>
                      </a:lnTo>
                      <a:lnTo>
                        <a:pt x="25" y="12"/>
                      </a:lnTo>
                      <a:lnTo>
                        <a:pt x="25" y="10"/>
                      </a:lnTo>
                      <a:lnTo>
                        <a:pt x="23" y="8"/>
                      </a:lnTo>
                      <a:lnTo>
                        <a:pt x="23" y="6"/>
                      </a:lnTo>
                      <a:lnTo>
                        <a:pt x="21" y="4"/>
                      </a:lnTo>
                      <a:lnTo>
                        <a:pt x="19" y="2"/>
                      </a:lnTo>
                      <a:lnTo>
                        <a:pt x="17" y="2"/>
                      </a:lnTo>
                      <a:lnTo>
                        <a:pt x="15" y="2"/>
                      </a:lnTo>
                      <a:lnTo>
                        <a:pt x="13" y="0"/>
                      </a:lnTo>
                      <a:lnTo>
                        <a:pt x="11" y="2"/>
                      </a:lnTo>
                      <a:lnTo>
                        <a:pt x="9" y="2"/>
                      </a:lnTo>
                      <a:lnTo>
                        <a:pt x="7" y="2"/>
                      </a:lnTo>
                      <a:lnTo>
                        <a:pt x="5" y="4"/>
                      </a:lnTo>
                      <a:lnTo>
                        <a:pt x="4" y="4"/>
                      </a:lnTo>
                      <a:lnTo>
                        <a:pt x="4" y="6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2" y="12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2" y="18"/>
                      </a:lnTo>
                      <a:lnTo>
                        <a:pt x="2" y="20"/>
                      </a:lnTo>
                      <a:lnTo>
                        <a:pt x="4" y="22"/>
                      </a:lnTo>
                      <a:lnTo>
                        <a:pt x="5" y="23"/>
                      </a:lnTo>
                      <a:lnTo>
                        <a:pt x="7" y="23"/>
                      </a:lnTo>
                      <a:lnTo>
                        <a:pt x="9" y="25"/>
                      </a:lnTo>
                      <a:lnTo>
                        <a:pt x="11" y="25"/>
                      </a:lnTo>
                      <a:lnTo>
                        <a:pt x="13" y="25"/>
                      </a:lnTo>
                      <a:lnTo>
                        <a:pt x="11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8" name="Freeform 123"/>
                <p:cNvSpPr>
                  <a:spLocks/>
                </p:cNvSpPr>
                <p:nvPr/>
              </p:nvSpPr>
              <p:spPr bwMode="auto">
                <a:xfrm>
                  <a:off x="3180" y="3485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18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2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9" name="Freeform 124"/>
                <p:cNvSpPr>
                  <a:spLocks/>
                </p:cNvSpPr>
                <p:nvPr/>
              </p:nvSpPr>
              <p:spPr bwMode="auto">
                <a:xfrm>
                  <a:off x="3201" y="3581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21 h 25"/>
                    <a:gd name="T6" fmla="*/ 2 w 25"/>
                    <a:gd name="T7" fmla="*/ 3 h 25"/>
                    <a:gd name="T8" fmla="*/ 2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4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0" name="Freeform 125"/>
                <p:cNvSpPr>
                  <a:spLocks/>
                </p:cNvSpPr>
                <p:nvPr/>
              </p:nvSpPr>
              <p:spPr bwMode="auto">
                <a:xfrm>
                  <a:off x="3646" y="3197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17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1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1" name="Line 126"/>
                <p:cNvSpPr>
                  <a:spLocks noChangeShapeType="1"/>
                </p:cNvSpPr>
                <p:nvPr/>
              </p:nvSpPr>
              <p:spPr bwMode="auto">
                <a:xfrm>
                  <a:off x="2597" y="3212"/>
                  <a:ext cx="1052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2" name="Freeform 129"/>
                <p:cNvSpPr>
                  <a:spLocks/>
                </p:cNvSpPr>
                <p:nvPr/>
              </p:nvSpPr>
              <p:spPr bwMode="auto">
                <a:xfrm>
                  <a:off x="2604" y="2884"/>
                  <a:ext cx="585" cy="619"/>
                </a:xfrm>
                <a:custGeom>
                  <a:avLst/>
                  <a:gdLst>
                    <a:gd name="T0" fmla="*/ 0 w 496"/>
                    <a:gd name="T1" fmla="*/ 0 h 406"/>
                    <a:gd name="T2" fmla="*/ 183 w 496"/>
                    <a:gd name="T3" fmla="*/ 0 h 406"/>
                    <a:gd name="T4" fmla="*/ 183 w 496"/>
                    <a:gd name="T5" fmla="*/ 619 h 406"/>
                    <a:gd name="T6" fmla="*/ 585 w 496"/>
                    <a:gd name="T7" fmla="*/ 619 h 40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96"/>
                    <a:gd name="T13" fmla="*/ 0 h 406"/>
                    <a:gd name="T14" fmla="*/ 496 w 496"/>
                    <a:gd name="T15" fmla="*/ 406 h 40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96" h="406">
                      <a:moveTo>
                        <a:pt x="0" y="0"/>
                      </a:moveTo>
                      <a:lnTo>
                        <a:pt x="155" y="0"/>
                      </a:lnTo>
                      <a:lnTo>
                        <a:pt x="155" y="406"/>
                      </a:lnTo>
                      <a:lnTo>
                        <a:pt x="496" y="406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3" name="Freeform 130"/>
                <p:cNvSpPr>
                  <a:spLocks/>
                </p:cNvSpPr>
                <p:nvPr/>
              </p:nvSpPr>
              <p:spPr bwMode="auto">
                <a:xfrm>
                  <a:off x="2602" y="3018"/>
                  <a:ext cx="608" cy="585"/>
                </a:xfrm>
                <a:custGeom>
                  <a:avLst/>
                  <a:gdLst>
                    <a:gd name="T0" fmla="*/ 608 w 515"/>
                    <a:gd name="T1" fmla="*/ 582 h 383"/>
                    <a:gd name="T2" fmla="*/ 131 w 515"/>
                    <a:gd name="T3" fmla="*/ 585 h 383"/>
                    <a:gd name="T4" fmla="*/ 129 w 515"/>
                    <a:gd name="T5" fmla="*/ 0 h 383"/>
                    <a:gd name="T6" fmla="*/ 0 w 515"/>
                    <a:gd name="T7" fmla="*/ 0 h 38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5"/>
                    <a:gd name="T13" fmla="*/ 0 h 383"/>
                    <a:gd name="T14" fmla="*/ 515 w 515"/>
                    <a:gd name="T15" fmla="*/ 383 h 38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5" h="383">
                      <a:moveTo>
                        <a:pt x="515" y="381"/>
                      </a:moveTo>
                      <a:lnTo>
                        <a:pt x="111" y="383"/>
                      </a:ln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324" name="Group 180"/>
                <p:cNvGrpSpPr>
                  <a:grpSpLocks/>
                </p:cNvGrpSpPr>
                <p:nvPr/>
              </p:nvGrpSpPr>
              <p:grpSpPr bwMode="auto">
                <a:xfrm>
                  <a:off x="4926" y="2220"/>
                  <a:ext cx="117" cy="407"/>
                  <a:chOff x="4926" y="2220"/>
                  <a:chExt cx="117" cy="407"/>
                </a:xfrm>
              </p:grpSpPr>
              <p:sp>
                <p:nvSpPr>
                  <p:cNvPr id="361" name="AutoShape 134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781" y="2365"/>
                    <a:ext cx="407" cy="117"/>
                  </a:xfrm>
                  <a:prstGeom prst="flowChartTerminator">
                    <a:avLst/>
                  </a:prstGeom>
                  <a:solidFill>
                    <a:srgbClr val="EAEAEA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6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4939" y="2256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1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6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961" y="2343"/>
                    <a:ext cx="49" cy="151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m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u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x</a:t>
                    </a:r>
                    <a:endParaRPr lang="en-US" sz="5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64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936" y="2525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0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325" name="Group 182"/>
                <p:cNvGrpSpPr>
                  <a:grpSpLocks/>
                </p:cNvGrpSpPr>
                <p:nvPr/>
              </p:nvGrpSpPr>
              <p:grpSpPr bwMode="auto">
                <a:xfrm>
                  <a:off x="3008" y="2377"/>
                  <a:ext cx="117" cy="407"/>
                  <a:chOff x="3008" y="2377"/>
                  <a:chExt cx="117" cy="407"/>
                </a:xfrm>
              </p:grpSpPr>
              <p:sp>
                <p:nvSpPr>
                  <p:cNvPr id="356" name="AutoShape 144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863" y="2522"/>
                    <a:ext cx="407" cy="117"/>
                  </a:xfrm>
                  <a:prstGeom prst="flowChartTerminator">
                    <a:avLst/>
                  </a:prstGeom>
                  <a:solidFill>
                    <a:srgbClr val="EAEAEA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57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021" y="2413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0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8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052" y="2448"/>
                    <a:ext cx="49" cy="252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m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u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x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endParaRPr lang="en-US" sz="800">
                      <a:solidFill>
                        <a:srgbClr val="000000"/>
                      </a:solidFill>
                      <a:latin typeface="+mj-lt"/>
                    </a:endParaRP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B</a:t>
                    </a:r>
                    <a:endParaRPr lang="en-US" sz="5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9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3018" y="2544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1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60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678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2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326" name="Group 181"/>
                <p:cNvGrpSpPr>
                  <a:grpSpLocks/>
                </p:cNvGrpSpPr>
                <p:nvPr/>
              </p:nvGrpSpPr>
              <p:grpSpPr bwMode="auto">
                <a:xfrm>
                  <a:off x="3008" y="1788"/>
                  <a:ext cx="117" cy="407"/>
                  <a:chOff x="3008" y="1788"/>
                  <a:chExt cx="117" cy="407"/>
                </a:xfrm>
              </p:grpSpPr>
              <p:sp>
                <p:nvSpPr>
                  <p:cNvPr id="351" name="AutoShape 15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863" y="1933"/>
                    <a:ext cx="407" cy="117"/>
                  </a:xfrm>
                  <a:prstGeom prst="flowChartTerminator">
                    <a:avLst/>
                  </a:prstGeom>
                  <a:solidFill>
                    <a:srgbClr val="EAEAEA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52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021" y="1824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0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3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052" y="1872"/>
                    <a:ext cx="49" cy="252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m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u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x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endParaRPr lang="en-US" sz="800">
                      <a:solidFill>
                        <a:srgbClr val="000000"/>
                      </a:solidFill>
                      <a:latin typeface="+mj-lt"/>
                    </a:endParaRP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A</a:t>
                    </a:r>
                    <a:endParaRPr lang="en-US" sz="5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4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3018" y="1955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1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089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2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327" name="Rectangle 153"/>
                <p:cNvSpPr>
                  <a:spLocks noChangeArrowheads="1"/>
                </p:cNvSpPr>
                <p:nvPr/>
              </p:nvSpPr>
              <p:spPr bwMode="auto">
                <a:xfrm>
                  <a:off x="4093" y="2198"/>
                  <a:ext cx="320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2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8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28" name="Rectangle 154"/>
                <p:cNvSpPr>
                  <a:spLocks noChangeArrowheads="1"/>
                </p:cNvSpPr>
                <p:nvPr/>
              </p:nvSpPr>
              <p:spPr bwMode="auto">
                <a:xfrm rot="16200000">
                  <a:off x="3369" y="2234"/>
                  <a:ext cx="143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ALU</a:t>
                  </a:r>
                </a:p>
              </p:txBody>
            </p:sp>
            <p:sp>
              <p:nvSpPr>
                <p:cNvPr id="329" name="Rectangle 155"/>
                <p:cNvSpPr>
                  <a:spLocks noChangeArrowheads="1"/>
                </p:cNvSpPr>
                <p:nvPr/>
              </p:nvSpPr>
              <p:spPr bwMode="auto">
                <a:xfrm>
                  <a:off x="1890" y="2054"/>
                  <a:ext cx="322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Register 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+mj-lt"/>
                    </a:rPr>
                    <a:t>File</a:t>
                  </a:r>
                </a:p>
              </p:txBody>
            </p:sp>
            <p:sp>
              <p:nvSpPr>
                <p:cNvPr id="330" name="Rectangle 156"/>
                <p:cNvSpPr>
                  <a:spLocks noChangeArrowheads="1"/>
                </p:cNvSpPr>
                <p:nvPr/>
              </p:nvSpPr>
              <p:spPr bwMode="auto">
                <a:xfrm rot="16200000">
                  <a:off x="522" y="2189"/>
                  <a:ext cx="407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Instruction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  <a:p>
                  <a:pPr algn="ctr"/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5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1" name="Rectangle 157"/>
                <p:cNvSpPr>
                  <a:spLocks noChangeArrowheads="1"/>
                </p:cNvSpPr>
                <p:nvPr/>
              </p:nvSpPr>
              <p:spPr bwMode="auto">
                <a:xfrm>
                  <a:off x="310" y="2256"/>
                  <a:ext cx="96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  <a:endParaRPr lang="en-US" sz="5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2" name="Rectangle 159"/>
                <p:cNvSpPr>
                  <a:spLocks noChangeArrowheads="1"/>
                </p:cNvSpPr>
                <p:nvPr/>
              </p:nvSpPr>
              <p:spPr bwMode="auto">
                <a:xfrm>
                  <a:off x="2462" y="782"/>
                  <a:ext cx="155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D/E</a:t>
                  </a:r>
                  <a:endParaRPr lang="en-US" sz="600" b="1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3" name="Rectangle 160"/>
                <p:cNvSpPr>
                  <a:spLocks noChangeArrowheads="1"/>
                </p:cNvSpPr>
                <p:nvPr/>
              </p:nvSpPr>
              <p:spPr bwMode="auto">
                <a:xfrm>
                  <a:off x="3649" y="997"/>
                  <a:ext cx="179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E/M</a:t>
                  </a:r>
                  <a:endParaRPr lang="en-US" sz="900" b="1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4" name="Rectangle 161"/>
                <p:cNvSpPr>
                  <a:spLocks noChangeArrowheads="1"/>
                </p:cNvSpPr>
                <p:nvPr/>
              </p:nvSpPr>
              <p:spPr bwMode="auto">
                <a:xfrm>
                  <a:off x="4492" y="1236"/>
                  <a:ext cx="220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M/W</a:t>
                  </a:r>
                </a:p>
              </p:txBody>
            </p:sp>
            <p:sp>
              <p:nvSpPr>
                <p:cNvPr id="335" name="Rectangle 162"/>
                <p:cNvSpPr>
                  <a:spLocks noChangeArrowheads="1"/>
                </p:cNvSpPr>
                <p:nvPr/>
              </p:nvSpPr>
              <p:spPr bwMode="auto">
                <a:xfrm>
                  <a:off x="984" y="1476"/>
                  <a:ext cx="147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F/D</a:t>
                  </a:r>
                </a:p>
              </p:txBody>
            </p:sp>
            <p:sp>
              <p:nvSpPr>
                <p:cNvPr id="336" name="Rectangle 163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1012" y="2033"/>
                  <a:ext cx="339" cy="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Instruction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7" name="Rectangle 164"/>
                <p:cNvSpPr>
                  <a:spLocks noChangeArrowheads="1"/>
                </p:cNvSpPr>
                <p:nvPr/>
              </p:nvSpPr>
              <p:spPr bwMode="auto">
                <a:xfrm>
                  <a:off x="1729" y="2765"/>
                  <a:ext cx="254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F/D.rs1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8" name="Rectangle 165"/>
                <p:cNvSpPr>
                  <a:spLocks noChangeArrowheads="1"/>
                </p:cNvSpPr>
                <p:nvPr/>
              </p:nvSpPr>
              <p:spPr bwMode="auto">
                <a:xfrm>
                  <a:off x="1729" y="2909"/>
                  <a:ext cx="254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F/D.rs2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9" name="Rectangle 166"/>
                <p:cNvSpPr>
                  <a:spLocks noChangeArrowheads="1"/>
                </p:cNvSpPr>
                <p:nvPr/>
              </p:nvSpPr>
              <p:spPr bwMode="auto">
                <a:xfrm>
                  <a:off x="1729" y="3086"/>
                  <a:ext cx="221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F/D.rd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0" name="Rectangle 168"/>
                <p:cNvSpPr>
                  <a:spLocks noChangeArrowheads="1"/>
                </p:cNvSpPr>
                <p:nvPr/>
              </p:nvSpPr>
              <p:spPr bwMode="auto">
                <a:xfrm>
                  <a:off x="2611" y="2776"/>
                  <a:ext cx="222" cy="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D/E.rs1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1" name="Rectangle 169"/>
                <p:cNvSpPr>
                  <a:spLocks noChangeArrowheads="1"/>
                </p:cNvSpPr>
                <p:nvPr/>
              </p:nvSpPr>
              <p:spPr bwMode="auto">
                <a:xfrm>
                  <a:off x="2612" y="2928"/>
                  <a:ext cx="222" cy="90"/>
                </a:xfrm>
                <a:prstGeom prst="rect">
                  <a:avLst/>
                </a:prstGeom>
                <a:solidFill>
                  <a:schemeClr val="bg1">
                    <a:alpha val="79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D/E.rs2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2" name="Rectangle 171"/>
                <p:cNvSpPr>
                  <a:spLocks noChangeArrowheads="1"/>
                </p:cNvSpPr>
                <p:nvPr/>
              </p:nvSpPr>
              <p:spPr bwMode="auto">
                <a:xfrm>
                  <a:off x="2607" y="3113"/>
                  <a:ext cx="194" cy="90"/>
                </a:xfrm>
                <a:prstGeom prst="rect">
                  <a:avLst/>
                </a:prstGeom>
                <a:solidFill>
                  <a:schemeClr val="bg1">
                    <a:alpha val="82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D/E.rd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6" name="Rectangle 175"/>
                <p:cNvSpPr>
                  <a:spLocks noChangeArrowheads="1"/>
                </p:cNvSpPr>
                <p:nvPr/>
              </p:nvSpPr>
              <p:spPr bwMode="auto">
                <a:xfrm>
                  <a:off x="4033" y="3102"/>
                  <a:ext cx="212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E/M.rd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7" name="Rectangle 176"/>
                <p:cNvSpPr>
                  <a:spLocks noChangeArrowheads="1"/>
                </p:cNvSpPr>
                <p:nvPr/>
              </p:nvSpPr>
              <p:spPr bwMode="auto">
                <a:xfrm>
                  <a:off x="4033" y="3408"/>
                  <a:ext cx="241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M/W.rd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8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45" y="2112"/>
                  <a:ext cx="77" cy="15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49" name="Rectangle 178"/>
                <p:cNvSpPr>
                  <a:spLocks noChangeArrowheads="1"/>
                </p:cNvSpPr>
                <p:nvPr/>
              </p:nvSpPr>
              <p:spPr bwMode="auto">
                <a:xfrm rot="16200000">
                  <a:off x="3625" y="1711"/>
                  <a:ext cx="507" cy="10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latin typeface="+mj-lt"/>
                    </a:rPr>
                    <a:t>E/M.RegWrite</a:t>
                  </a:r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350" name="Rectangle 179"/>
                <p:cNvSpPr>
                  <a:spLocks noChangeArrowheads="1"/>
                </p:cNvSpPr>
                <p:nvPr/>
              </p:nvSpPr>
              <p:spPr bwMode="auto">
                <a:xfrm rot="16200000">
                  <a:off x="4463" y="1927"/>
                  <a:ext cx="533" cy="10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latin typeface="+mj-lt"/>
                    </a:rPr>
                    <a:t>M/W.RegWrite</a:t>
                  </a:r>
                  <a:endParaRPr lang="en-US" sz="1200" dirty="0">
                    <a:latin typeface="+mj-lt"/>
                  </a:endParaRPr>
                </a:p>
              </p:txBody>
            </p:sp>
          </p:grpSp>
          <p:sp>
            <p:nvSpPr>
              <p:cNvPr id="207" name="Line 91"/>
              <p:cNvSpPr>
                <a:spLocks noChangeShapeType="1"/>
              </p:cNvSpPr>
              <p:nvPr/>
            </p:nvSpPr>
            <p:spPr bwMode="auto">
              <a:xfrm flipH="1">
                <a:off x="5392599" y="4447664"/>
                <a:ext cx="34220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8" name="Line 91"/>
              <p:cNvSpPr>
                <a:spLocks noChangeShapeType="1"/>
              </p:cNvSpPr>
              <p:nvPr/>
            </p:nvSpPr>
            <p:spPr bwMode="auto">
              <a:xfrm flipH="1">
                <a:off x="5388111" y="4681912"/>
                <a:ext cx="34220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9" name="Line 91"/>
              <p:cNvSpPr>
                <a:spLocks noChangeShapeType="1"/>
              </p:cNvSpPr>
              <p:nvPr/>
            </p:nvSpPr>
            <p:spPr bwMode="auto">
              <a:xfrm flipH="1">
                <a:off x="5387836" y="5006862"/>
                <a:ext cx="34220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cxnSp>
            <p:nvCxnSpPr>
              <p:cNvPr id="210" name="Elbow Connector 209"/>
              <p:cNvCxnSpPr>
                <a:stCxn id="286" idx="29"/>
                <a:endCxn id="356" idx="3"/>
              </p:cNvCxnSpPr>
              <p:nvPr/>
            </p:nvCxnSpPr>
            <p:spPr>
              <a:xfrm flipH="1" flipV="1">
                <a:off x="6736597" y="4283246"/>
                <a:ext cx="270565" cy="1055318"/>
              </a:xfrm>
              <a:prstGeom prst="bentConnector4">
                <a:avLst>
                  <a:gd name="adj1" fmla="val 100332"/>
                  <a:gd name="adj2" fmla="val 59267"/>
                </a:avLst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Elbow Connector 210"/>
              <p:cNvCxnSpPr>
                <a:stCxn id="286" idx="26"/>
              </p:cNvCxnSpPr>
              <p:nvPr/>
            </p:nvCxnSpPr>
            <p:spPr>
              <a:xfrm flipH="1" flipV="1">
                <a:off x="6838402" y="3140294"/>
                <a:ext cx="219291" cy="2096195"/>
              </a:xfrm>
              <a:prstGeom prst="bentConnector4">
                <a:avLst>
                  <a:gd name="adj1" fmla="val 2172"/>
                  <a:gd name="adj2" fmla="val 99931"/>
                </a:avLst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6" name="Elbow Connector 365"/>
            <p:cNvCxnSpPr/>
            <p:nvPr/>
          </p:nvCxnSpPr>
          <p:spPr>
            <a:xfrm>
              <a:off x="5656133" y="1766804"/>
              <a:ext cx="1880568" cy="38170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Elbow Connector 366"/>
            <p:cNvCxnSpPr/>
            <p:nvPr/>
          </p:nvCxnSpPr>
          <p:spPr>
            <a:xfrm>
              <a:off x="5649043" y="2142644"/>
              <a:ext cx="1870241" cy="422158"/>
            </a:xfrm>
            <a:prstGeom prst="bentConnector3">
              <a:avLst>
                <a:gd name="adj1" fmla="val 40833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Elbow Connector 374"/>
            <p:cNvCxnSpPr/>
            <p:nvPr/>
          </p:nvCxnSpPr>
          <p:spPr>
            <a:xfrm>
              <a:off x="7729299" y="2139222"/>
              <a:ext cx="1229359" cy="4190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Elbow Connector 380"/>
            <p:cNvCxnSpPr>
              <a:stCxn id="183" idx="32"/>
              <a:endCxn id="335" idx="0"/>
            </p:cNvCxnSpPr>
            <p:nvPr/>
          </p:nvCxnSpPr>
          <p:spPr>
            <a:xfrm flipH="1">
              <a:off x="3031001" y="1076005"/>
              <a:ext cx="674226" cy="1421548"/>
            </a:xfrm>
            <a:prstGeom prst="bentConnector4">
              <a:avLst>
                <a:gd name="adj1" fmla="val 99832"/>
                <a:gd name="adj2" fmla="val 59169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Elbow Connector 385"/>
            <p:cNvCxnSpPr>
              <a:stCxn id="183" idx="28"/>
              <a:endCxn id="212" idx="0"/>
            </p:cNvCxnSpPr>
            <p:nvPr/>
          </p:nvCxnSpPr>
          <p:spPr>
            <a:xfrm flipH="1">
              <a:off x="1846984" y="936523"/>
              <a:ext cx="1889156" cy="2664631"/>
            </a:xfrm>
            <a:prstGeom prst="bentConnector4">
              <a:avLst>
                <a:gd name="adj1" fmla="val 99956"/>
                <a:gd name="adj2" fmla="val 57509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115A5-FEB9-4256-888C-FCA0FC12D57D}"/>
              </a:ext>
            </a:extLst>
          </p:cNvPr>
          <p:cNvCxnSpPr>
            <a:cxnSpLocks/>
          </p:cNvCxnSpPr>
          <p:nvPr/>
        </p:nvCxnSpPr>
        <p:spPr>
          <a:xfrm>
            <a:off x="4733927" y="5791201"/>
            <a:ext cx="17135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6CFA6-1CA1-45FC-9128-AB503E2C457E}"/>
              </a:ext>
            </a:extLst>
          </p:cNvPr>
          <p:cNvCxnSpPr>
            <a:cxnSpLocks/>
          </p:cNvCxnSpPr>
          <p:nvPr/>
        </p:nvCxnSpPr>
        <p:spPr>
          <a:xfrm flipV="1">
            <a:off x="6447453" y="5344551"/>
            <a:ext cx="0" cy="44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58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5000" y="1295400"/>
            <a:ext cx="8229600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Example: code for (assume all variables are in memory):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b="1" dirty="0">
                <a:latin typeface="Arial" charset="0"/>
                <a:cs typeface="Times New Roman" pitchFamily="18" charset="0"/>
              </a:rPr>
              <a:t>		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a = b + c;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d = e – f;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b="1" u="sng" dirty="0">
                <a:latin typeface="+mj-lt"/>
                <a:cs typeface="Times New Roman" pitchFamily="18" charset="0"/>
              </a:rPr>
              <a:t>Slow code</a:t>
            </a:r>
            <a:endParaRPr lang="en-US" b="1" dirty="0">
              <a:latin typeface="+mj-lt"/>
              <a:cs typeface="Times New Roman" pitchFamily="18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b="1" dirty="0">
                <a:latin typeface="Arial" charset="0"/>
                <a:cs typeface="Times New Roman" pitchFamily="18" charset="0"/>
              </a:rPr>
              <a:t>	</a:t>
            </a:r>
            <a:r>
              <a:rPr lang="en-US" dirty="0">
                <a:latin typeface="Arial" charset="0"/>
                <a:cs typeface="Times New Roman" pitchFamily="18" charset="0"/>
              </a:rPr>
              <a:t>	</a:t>
            </a:r>
            <a:endParaRPr lang="en-US" dirty="0">
              <a:solidFill>
                <a:srgbClr val="008000"/>
              </a:solidFill>
              <a:latin typeface="Arial" charset="0"/>
              <a:cs typeface="Arial" charset="0"/>
            </a:endParaRP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</a:pPr>
            <a:endParaRPr lang="en-US" b="1" dirty="0">
              <a:solidFill>
                <a:srgbClr val="008000"/>
              </a:solidFill>
              <a:latin typeface="+mj-lt"/>
              <a:cs typeface="Arial" charset="0"/>
            </a:endParaRP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</a:pPr>
            <a:endParaRPr lang="en-US" b="1" dirty="0">
              <a:solidFill>
                <a:srgbClr val="008000"/>
              </a:solidFill>
              <a:latin typeface="+mj-lt"/>
              <a:cs typeface="Arial" charset="0"/>
            </a:endParaRP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</a:pPr>
            <a:endParaRPr lang="en-US" b="1" dirty="0">
              <a:solidFill>
                <a:srgbClr val="008000"/>
              </a:solidFill>
              <a:latin typeface="+mj-lt"/>
              <a:cs typeface="Arial" charset="0"/>
            </a:endParaRP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</a:pPr>
            <a:endParaRPr lang="en-US" b="1" dirty="0">
              <a:solidFill>
                <a:srgbClr val="008000"/>
              </a:solidFill>
              <a:latin typeface="+mj-lt"/>
              <a:cs typeface="Arial" charset="0"/>
            </a:endParaRP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</a:pPr>
            <a:endParaRPr lang="en-US" b="1" dirty="0">
              <a:solidFill>
                <a:srgbClr val="008000"/>
              </a:solidFill>
              <a:latin typeface="+mj-lt"/>
              <a:cs typeface="Arial" charset="0"/>
            </a:endParaRP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</a:pPr>
            <a:endParaRPr lang="en-US" b="1" dirty="0">
              <a:solidFill>
                <a:srgbClr val="008000"/>
              </a:solidFill>
              <a:latin typeface="+mj-lt"/>
              <a:cs typeface="Arial" charset="0"/>
            </a:endParaRP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</a:pPr>
            <a:endParaRPr lang="en-US" b="1" dirty="0">
              <a:solidFill>
                <a:srgbClr val="008000"/>
              </a:solidFill>
              <a:latin typeface="+mj-lt"/>
              <a:cs typeface="Arial" charset="0"/>
            </a:endParaRP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</a:pPr>
            <a:endParaRPr lang="en-US" b="1" dirty="0">
              <a:solidFill>
                <a:srgbClr val="008000"/>
              </a:solidFill>
              <a:latin typeface="+mj-lt"/>
              <a:cs typeface="Arial" charset="0"/>
            </a:endParaRP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</a:pPr>
            <a:r>
              <a:rPr lang="en-US" b="1" dirty="0">
                <a:solidFill>
                  <a:srgbClr val="008000"/>
                </a:solidFill>
                <a:latin typeface="+mj-lt"/>
                <a:cs typeface="Arial" charset="0"/>
              </a:rPr>
              <a:t>Instruction order can be changed as long as the correctness is kept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48092"/>
          </a:xfrm>
          <a:noFill/>
        </p:spPr>
        <p:txBody>
          <a:bodyPr/>
          <a:lstStyle/>
          <a:p>
            <a:r>
              <a:rPr lang="en-US" sz="3200">
                <a:solidFill>
                  <a:srgbClr val="0070C0"/>
                </a:solidFill>
              </a:rPr>
              <a:t>Software </a:t>
            </a:r>
            <a:r>
              <a:rPr lang="en-US" sz="3200" dirty="0">
                <a:solidFill>
                  <a:srgbClr val="0070C0"/>
                </a:solidFill>
              </a:rPr>
              <a:t>Scheduling to Avoid </a:t>
            </a:r>
            <a:r>
              <a:rPr lang="en-US" sz="3200">
                <a:solidFill>
                  <a:srgbClr val="0070C0"/>
                </a:solidFill>
              </a:rPr>
              <a:t>Load Hazards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210050" y="3581399"/>
            <a:ext cx="2184400" cy="6381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210050" y="3924300"/>
            <a:ext cx="2200275" cy="5669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33587" y="2752725"/>
            <a:ext cx="3171825" cy="294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Consolas" panose="020B0609020204030204" pitchFamily="49" charset="0"/>
                <a:cs typeface="Times New Roman" pitchFamily="18" charset="0"/>
              </a:rPr>
              <a:t>		lw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xb, b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lw  </a:t>
            </a: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Courier New" pitchFamily="49" charset="0"/>
              </a:rPr>
              <a:t>xc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c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Arial" charset="0"/>
              </a:rPr>
              <a:t>Stall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	all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xa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xb, </a:t>
            </a: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Courier New" pitchFamily="49" charset="0"/>
              </a:rPr>
              <a:t>xc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sw  a,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xa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lw 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xe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e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lw  </a:t>
            </a: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Courier New" pitchFamily="49" charset="0"/>
              </a:rPr>
              <a:t>xf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f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Arial" charset="0"/>
              </a:rPr>
              <a:t>Stall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	sub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xd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xe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Courier New" pitchFamily="49" charset="0"/>
              </a:rPr>
              <a:t>xf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sw  d,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xd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394450" y="2752725"/>
            <a:ext cx="3038475" cy="2625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648"/>
              </a:spcBef>
            </a:pPr>
            <a:r>
              <a:rPr lang="en-US" kern="0" dirty="0">
                <a:latin typeface="Consolas" panose="020B0609020204030204" pitchFamily="49" charset="0"/>
                <a:cs typeface="Courier New" pitchFamily="49" charset="0"/>
              </a:rPr>
              <a:t>lw  xb, b</a:t>
            </a:r>
          </a:p>
          <a:p>
            <a:pPr marL="285750" indent="-285750">
              <a:lnSpc>
                <a:spcPct val="90000"/>
              </a:lnSpc>
              <a:spcBef>
                <a:spcPts val="648"/>
              </a:spcBef>
            </a:pPr>
            <a:r>
              <a:rPr lang="en-US" kern="0" dirty="0">
                <a:latin typeface="Consolas" panose="020B0609020204030204" pitchFamily="49" charset="0"/>
                <a:cs typeface="Courier New" pitchFamily="49" charset="0"/>
              </a:rPr>
              <a:t>lw  </a:t>
            </a:r>
            <a:r>
              <a:rPr lang="en-US" kern="0" dirty="0">
                <a:solidFill>
                  <a:schemeClr val="accent5"/>
                </a:solidFill>
                <a:latin typeface="Consolas" panose="020B0609020204030204" pitchFamily="49" charset="0"/>
                <a:cs typeface="Courier New" pitchFamily="49" charset="0"/>
              </a:rPr>
              <a:t>xc</a:t>
            </a:r>
            <a:r>
              <a:rPr lang="en-US" kern="0" dirty="0">
                <a:latin typeface="Consolas" panose="020B0609020204030204" pitchFamily="49" charset="0"/>
                <a:cs typeface="Courier New" pitchFamily="49" charset="0"/>
              </a:rPr>
              <a:t>, c</a:t>
            </a:r>
          </a:p>
          <a:p>
            <a:pPr marL="285750" indent="-285750">
              <a:lnSpc>
                <a:spcPct val="90000"/>
              </a:lnSpc>
              <a:spcBef>
                <a:spcPts val="648"/>
              </a:spcBef>
            </a:pP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lw  </a:t>
            </a:r>
            <a:r>
              <a:rPr lang="en-US" kern="0" dirty="0" err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xe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, e </a:t>
            </a:r>
          </a:p>
          <a:p>
            <a:pPr marL="285750" indent="-285750">
              <a:lnSpc>
                <a:spcPct val="90000"/>
              </a:lnSpc>
              <a:spcBef>
                <a:spcPts val="648"/>
              </a:spcBef>
            </a:pPr>
            <a:r>
              <a:rPr lang="en-US" kern="0" dirty="0">
                <a:latin typeface="Consolas" panose="020B0609020204030204" pitchFamily="49" charset="0"/>
                <a:cs typeface="Courier New" pitchFamily="49" charset="0"/>
              </a:rPr>
              <a:t>add </a:t>
            </a:r>
            <a:r>
              <a:rPr lang="en-US" kern="0" dirty="0" err="1">
                <a:latin typeface="Consolas" panose="020B0609020204030204" pitchFamily="49" charset="0"/>
                <a:cs typeface="Courier New" pitchFamily="49" charset="0"/>
              </a:rPr>
              <a:t>xa</a:t>
            </a:r>
            <a:r>
              <a:rPr lang="en-US" kern="0" dirty="0">
                <a:latin typeface="Consolas" panose="020B0609020204030204" pitchFamily="49" charset="0"/>
                <a:cs typeface="Courier New" pitchFamily="49" charset="0"/>
              </a:rPr>
              <a:t>, xb, </a:t>
            </a:r>
            <a:r>
              <a:rPr lang="en-US" kern="0" dirty="0">
                <a:solidFill>
                  <a:schemeClr val="accent5"/>
                </a:solidFill>
                <a:latin typeface="Consolas" panose="020B0609020204030204" pitchFamily="49" charset="0"/>
                <a:cs typeface="Courier New" pitchFamily="49" charset="0"/>
              </a:rPr>
              <a:t>xc</a:t>
            </a:r>
          </a:p>
          <a:p>
            <a:pPr marL="285750" indent="-285750">
              <a:lnSpc>
                <a:spcPct val="90000"/>
              </a:lnSpc>
              <a:spcBef>
                <a:spcPts val="648"/>
              </a:spcBef>
            </a:pPr>
            <a:r>
              <a:rPr lang="en-US" kern="0" dirty="0">
                <a:latin typeface="Consolas" panose="020B0609020204030204" pitchFamily="49" charset="0"/>
                <a:cs typeface="Courier New" pitchFamily="49" charset="0"/>
              </a:rPr>
              <a:t>lw  </a:t>
            </a:r>
            <a:r>
              <a:rPr lang="en-US" kern="0" dirty="0">
                <a:solidFill>
                  <a:schemeClr val="accent5"/>
                </a:solidFill>
                <a:latin typeface="Consolas" panose="020B0609020204030204" pitchFamily="49" charset="0"/>
                <a:cs typeface="Courier New" pitchFamily="49" charset="0"/>
              </a:rPr>
              <a:t>xf</a:t>
            </a:r>
            <a:r>
              <a:rPr lang="en-US" kern="0" dirty="0">
                <a:latin typeface="Consolas" panose="020B0609020204030204" pitchFamily="49" charset="0"/>
                <a:cs typeface="Courier New" pitchFamily="49" charset="0"/>
              </a:rPr>
              <a:t>, f</a:t>
            </a:r>
          </a:p>
          <a:p>
            <a:pPr marL="285750" indent="-285750">
              <a:lnSpc>
                <a:spcPct val="90000"/>
              </a:lnSpc>
              <a:spcBef>
                <a:spcPts val="648"/>
              </a:spcBef>
            </a:pP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sw  a, </a:t>
            </a:r>
            <a:r>
              <a:rPr lang="en-US" kern="0" dirty="0" err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xa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ts val="648"/>
              </a:spcBef>
            </a:pPr>
            <a:r>
              <a:rPr lang="en-US" kern="0" dirty="0">
                <a:latin typeface="Consolas" panose="020B0609020204030204" pitchFamily="49" charset="0"/>
                <a:cs typeface="Courier New" pitchFamily="49" charset="0"/>
              </a:rPr>
              <a:t>sub </a:t>
            </a:r>
            <a:r>
              <a:rPr lang="en-US" kern="0" dirty="0" err="1">
                <a:latin typeface="Consolas" panose="020B0609020204030204" pitchFamily="49" charset="0"/>
                <a:cs typeface="Courier New" pitchFamily="49" charset="0"/>
              </a:rPr>
              <a:t>xd</a:t>
            </a:r>
            <a:r>
              <a:rPr lang="en-US" kern="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kern="0" dirty="0" err="1">
                <a:latin typeface="Consolas" panose="020B0609020204030204" pitchFamily="49" charset="0"/>
                <a:cs typeface="Courier New" pitchFamily="49" charset="0"/>
              </a:rPr>
              <a:t>xe</a:t>
            </a:r>
            <a:r>
              <a:rPr lang="en-US" kern="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kern="0" dirty="0">
                <a:solidFill>
                  <a:schemeClr val="accent5"/>
                </a:solidFill>
                <a:latin typeface="Consolas" panose="020B0609020204030204" pitchFamily="49" charset="0"/>
                <a:cs typeface="Courier New" pitchFamily="49" charset="0"/>
              </a:rPr>
              <a:t>xf</a:t>
            </a:r>
          </a:p>
          <a:p>
            <a:pPr marL="285750" indent="-285750">
              <a:lnSpc>
                <a:spcPct val="90000"/>
              </a:lnSpc>
              <a:spcBef>
                <a:spcPts val="648"/>
              </a:spcBef>
            </a:pPr>
            <a:r>
              <a:rPr lang="en-US" kern="0" dirty="0">
                <a:latin typeface="Consolas" panose="020B0609020204030204" pitchFamily="49" charset="0"/>
                <a:cs typeface="Courier New" pitchFamily="49" charset="0"/>
              </a:rPr>
              <a:t>sw  d, </a:t>
            </a:r>
            <a:r>
              <a:rPr lang="en-US" kern="0" dirty="0" err="1">
                <a:latin typeface="Consolas" panose="020B0609020204030204" pitchFamily="49" charset="0"/>
                <a:cs typeface="Courier New" pitchFamily="49" charset="0"/>
              </a:rPr>
              <a:t>xd</a:t>
            </a:r>
            <a:endParaRPr lang="en-US" kern="0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7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6248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materials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3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MIPS materials adapted for these slides:</a:t>
            </a:r>
            <a:endParaRPr lang="en-US" dirty="0">
              <a:solidFill>
                <a:schemeClr val="tx2"/>
              </a:solidFill>
            </a:endParaRPr>
          </a:p>
          <a:p>
            <a:pPr marL="800100" lvl="1" indent="-342900">
              <a:spcBef>
                <a:spcPct val="50000"/>
              </a:spcBef>
            </a:pPr>
            <a:r>
              <a:rPr lang="en-US" dirty="0" err="1"/>
              <a:t>Lihu</a:t>
            </a:r>
            <a:r>
              <a:rPr lang="en-US" dirty="0"/>
              <a:t> </a:t>
            </a:r>
            <a:r>
              <a:rPr lang="en-US" dirty="0" err="1"/>
              <a:t>Rappoport</a:t>
            </a:r>
            <a:r>
              <a:rPr lang="en-US" dirty="0"/>
              <a:t> (MAMAS/Intel),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234267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hlinkClick r:id="rId3"/>
              </a:rPr>
              <a:t>L2</a:t>
            </a:r>
            <a:endParaRPr lang="en-US" dirty="0">
              <a:solidFill>
                <a:schemeClr val="tx2"/>
              </a:solidFill>
            </a:endParaRPr>
          </a:p>
          <a:p>
            <a:pPr marL="800100" lvl="1" indent="-342900">
              <a:spcBef>
                <a:spcPct val="50000"/>
              </a:spcBef>
            </a:pPr>
            <a:r>
              <a:rPr lang="en-US" dirty="0">
                <a:hlinkClick r:id="rId4"/>
              </a:rPr>
              <a:t>Luis </a:t>
            </a:r>
            <a:r>
              <a:rPr lang="en-US" dirty="0" err="1">
                <a:hlinkClick r:id="rId4"/>
              </a:rPr>
              <a:t>Ceze</a:t>
            </a:r>
            <a:r>
              <a:rPr lang="en-US" dirty="0"/>
              <a:t> (UW), </a:t>
            </a:r>
            <a:r>
              <a:rPr lang="en-US" dirty="0">
                <a:hlinkClick r:id="rId5"/>
              </a:rPr>
              <a:t>CS378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L10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L11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L12</a:t>
            </a:r>
            <a:endParaRPr lang="en-US" dirty="0"/>
          </a:p>
          <a:p>
            <a:pPr marL="342900" lvl="1" indent="-342900">
              <a:spcBef>
                <a:spcPct val="50000"/>
              </a:spcBef>
            </a:pPr>
            <a:r>
              <a:rPr lang="en-US" sz="2800" dirty="0"/>
              <a:t>RISC-V lectures:</a:t>
            </a:r>
          </a:p>
          <a:p>
            <a:pPr marL="800100" lvl="2" indent="-342900">
              <a:spcBef>
                <a:spcPct val="50000"/>
              </a:spcBef>
            </a:pPr>
            <a:r>
              <a:rPr lang="en-US" sz="2400" dirty="0">
                <a:hlinkClick r:id="rId9"/>
              </a:rPr>
              <a:t>6.375</a:t>
            </a:r>
            <a:r>
              <a:rPr lang="en-US" sz="2400" dirty="0"/>
              <a:t> (MIT), </a:t>
            </a:r>
            <a:r>
              <a:rPr lang="en-US" sz="2400" dirty="0">
                <a:hlinkClick r:id="rId10"/>
              </a:rPr>
              <a:t>CSE564</a:t>
            </a:r>
            <a:r>
              <a:rPr lang="en-US" sz="2400" dirty="0"/>
              <a:t> (OU)</a:t>
            </a:r>
          </a:p>
          <a:p>
            <a:pPr marL="342900" indent="-342900">
              <a:spcBef>
                <a:spcPct val="50000"/>
              </a:spcBef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5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16100" y="134377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/>
              <a:t>Pipelined RISC-V </a:t>
            </a:r>
            <a:r>
              <a:rPr lang="en-US" sz="3600" dirty="0"/>
              <a:t>CPU </a:t>
            </a:r>
            <a:r>
              <a:rPr lang="en-US" sz="3600"/>
              <a:t>with Control</a:t>
            </a:r>
            <a:endParaRPr lang="en-US" sz="3600" dirty="0"/>
          </a:p>
        </p:txBody>
      </p:sp>
      <p:grpSp>
        <p:nvGrpSpPr>
          <p:cNvPr id="174" name="Group 276"/>
          <p:cNvGrpSpPr>
            <a:grpSpLocks/>
          </p:cNvGrpSpPr>
          <p:nvPr/>
        </p:nvGrpSpPr>
        <p:grpSpPr bwMode="auto">
          <a:xfrm>
            <a:off x="2339283" y="856037"/>
            <a:ext cx="6804120" cy="631371"/>
            <a:chOff x="326" y="600"/>
            <a:chExt cx="4473" cy="696"/>
          </a:xfrm>
        </p:grpSpPr>
        <p:sp>
          <p:nvSpPr>
            <p:cNvPr id="186" name="Line 264"/>
            <p:cNvSpPr>
              <a:spLocks noChangeShapeType="1"/>
            </p:cNvSpPr>
            <p:nvPr/>
          </p:nvSpPr>
          <p:spPr bwMode="auto">
            <a:xfrm flipV="1">
              <a:off x="326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87" name="Line 265"/>
            <p:cNvSpPr>
              <a:spLocks noChangeShapeType="1"/>
            </p:cNvSpPr>
            <p:nvPr/>
          </p:nvSpPr>
          <p:spPr bwMode="auto">
            <a:xfrm flipV="1">
              <a:off x="1274" y="60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88" name="Line 266"/>
            <p:cNvSpPr>
              <a:spLocks noChangeShapeType="1"/>
            </p:cNvSpPr>
            <p:nvPr/>
          </p:nvSpPr>
          <p:spPr bwMode="auto">
            <a:xfrm flipV="1">
              <a:off x="2409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89" name="Line 267"/>
            <p:cNvSpPr>
              <a:spLocks noChangeShapeType="1"/>
            </p:cNvSpPr>
            <p:nvPr/>
          </p:nvSpPr>
          <p:spPr bwMode="auto">
            <a:xfrm flipV="1">
              <a:off x="3624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0" name="Line 268"/>
            <p:cNvSpPr>
              <a:spLocks noChangeShapeType="1"/>
            </p:cNvSpPr>
            <p:nvPr/>
          </p:nvSpPr>
          <p:spPr bwMode="auto">
            <a:xfrm flipV="1">
              <a:off x="4799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</p:grpSp>
      <p:sp>
        <p:nvSpPr>
          <p:cNvPr id="175" name="Text Box 269"/>
          <p:cNvSpPr txBox="1">
            <a:spLocks noChangeArrowheads="1"/>
          </p:cNvSpPr>
          <p:nvPr/>
        </p:nvSpPr>
        <p:spPr bwMode="auto">
          <a:xfrm>
            <a:off x="3904717" y="765942"/>
            <a:ext cx="1528062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D</a:t>
            </a:r>
          </a:p>
          <a:p>
            <a:pPr algn="ctr"/>
            <a:r>
              <a:rPr lang="en-US" sz="1200">
                <a:latin typeface="+mj-lt"/>
              </a:rPr>
              <a:t>Instruction </a:t>
            </a:r>
            <a:r>
              <a:rPr lang="en-US" sz="1200" dirty="0">
                <a:latin typeface="+mj-lt"/>
              </a:rPr>
              <a:t>decode</a:t>
            </a:r>
          </a:p>
          <a:p>
            <a:pPr algn="ctr"/>
            <a:r>
              <a:rPr lang="en-US" sz="1200">
                <a:latin typeface="+mj-lt"/>
              </a:rPr>
              <a:t>register </a:t>
            </a:r>
            <a:r>
              <a:rPr lang="en-US" sz="1200" dirty="0">
                <a:latin typeface="+mj-lt"/>
              </a:rPr>
              <a:t>fetch</a:t>
            </a:r>
          </a:p>
        </p:txBody>
      </p:sp>
      <p:sp>
        <p:nvSpPr>
          <p:cNvPr id="176" name="Text Box 270"/>
          <p:cNvSpPr txBox="1">
            <a:spLocks noChangeArrowheads="1"/>
          </p:cNvSpPr>
          <p:nvPr/>
        </p:nvSpPr>
        <p:spPr bwMode="auto">
          <a:xfrm>
            <a:off x="2385507" y="769153"/>
            <a:ext cx="1349606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F</a:t>
            </a:r>
          </a:p>
          <a:p>
            <a:pPr algn="ctr"/>
            <a:r>
              <a:rPr lang="en-US" sz="1200">
                <a:latin typeface="+mj-lt"/>
              </a:rPr>
              <a:t>Instruction </a:t>
            </a:r>
            <a:r>
              <a:rPr lang="en-US" sz="1200" dirty="0">
                <a:latin typeface="+mj-lt"/>
              </a:rPr>
              <a:t>fetch</a:t>
            </a:r>
          </a:p>
        </p:txBody>
      </p:sp>
      <p:sp>
        <p:nvSpPr>
          <p:cNvPr id="177" name="Text Box 271"/>
          <p:cNvSpPr txBox="1">
            <a:spLocks noChangeArrowheads="1"/>
          </p:cNvSpPr>
          <p:nvPr/>
        </p:nvSpPr>
        <p:spPr bwMode="auto">
          <a:xfrm>
            <a:off x="5616866" y="772744"/>
            <a:ext cx="1711916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E</a:t>
            </a:r>
          </a:p>
          <a:p>
            <a:pPr algn="ctr"/>
            <a:r>
              <a:rPr lang="en-US" sz="1200" dirty="0">
                <a:latin typeface="+mj-lt"/>
              </a:rPr>
              <a:t>Execute </a:t>
            </a:r>
            <a:r>
              <a:rPr lang="en-US" sz="1200">
                <a:latin typeface="+mj-lt"/>
              </a:rPr>
              <a:t>/address </a:t>
            </a:r>
            <a:r>
              <a:rPr lang="en-US" sz="1200" dirty="0">
                <a:latin typeface="+mj-lt"/>
              </a:rPr>
              <a:t>calculation</a:t>
            </a:r>
          </a:p>
        </p:txBody>
      </p:sp>
      <p:sp>
        <p:nvSpPr>
          <p:cNvPr id="178" name="Text Box 272"/>
          <p:cNvSpPr txBox="1">
            <a:spLocks noChangeArrowheads="1"/>
          </p:cNvSpPr>
          <p:nvPr/>
        </p:nvSpPr>
        <p:spPr bwMode="auto">
          <a:xfrm>
            <a:off x="7514773" y="812194"/>
            <a:ext cx="1494276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M</a:t>
            </a:r>
          </a:p>
          <a:p>
            <a:pPr algn="ctr"/>
            <a:r>
              <a:rPr lang="en-US" sz="1200">
                <a:latin typeface="+mj-lt"/>
              </a:rPr>
              <a:t>Memory </a:t>
            </a:r>
            <a:r>
              <a:rPr lang="en-US" sz="1200" dirty="0">
                <a:latin typeface="+mj-lt"/>
              </a:rPr>
              <a:t>access</a:t>
            </a:r>
          </a:p>
        </p:txBody>
      </p:sp>
      <p:sp>
        <p:nvSpPr>
          <p:cNvPr id="179" name="Text Box 273"/>
          <p:cNvSpPr txBox="1">
            <a:spLocks noChangeArrowheads="1"/>
          </p:cNvSpPr>
          <p:nvPr/>
        </p:nvSpPr>
        <p:spPr bwMode="auto">
          <a:xfrm>
            <a:off x="9099944" y="818881"/>
            <a:ext cx="1360474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W</a:t>
            </a:r>
          </a:p>
          <a:p>
            <a:pPr algn="ctr"/>
            <a:r>
              <a:rPr lang="en-US" sz="1200">
                <a:latin typeface="+mj-lt"/>
              </a:rPr>
              <a:t>Write </a:t>
            </a:r>
            <a:r>
              <a:rPr lang="en-US" sz="1200" dirty="0">
                <a:latin typeface="+mj-lt"/>
              </a:rPr>
              <a:t>back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900">
                <a:solidFill>
                  <a:prstClr val="black">
                    <a:tint val="75000"/>
                  </a:prstClr>
                </a:solidFill>
              </a:rPr>
              <a:t>15.11.2021</a:t>
            </a:r>
            <a:endParaRPr lang="ru-RU" sz="9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sz="9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z="900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74" name="Group 273"/>
          <p:cNvGrpSpPr/>
          <p:nvPr/>
        </p:nvGrpSpPr>
        <p:grpSpPr>
          <a:xfrm>
            <a:off x="2104659" y="1515421"/>
            <a:ext cx="7810501" cy="4824413"/>
            <a:chOff x="2104659" y="1515421"/>
            <a:chExt cx="7810501" cy="4824413"/>
          </a:xfrm>
        </p:grpSpPr>
        <p:grpSp>
          <p:nvGrpSpPr>
            <p:cNvPr id="244" name="Группа 243"/>
            <p:cNvGrpSpPr/>
            <p:nvPr/>
          </p:nvGrpSpPr>
          <p:grpSpPr>
            <a:xfrm>
              <a:off x="2104659" y="1515421"/>
              <a:ext cx="7810501" cy="4824413"/>
              <a:chOff x="571500" y="1753394"/>
              <a:chExt cx="7734300" cy="4582319"/>
            </a:xfrm>
          </p:grpSpPr>
          <p:sp>
            <p:nvSpPr>
              <p:cNvPr id="155" name="Line 228"/>
              <p:cNvSpPr>
                <a:spLocks noChangeShapeType="1"/>
              </p:cNvSpPr>
              <p:nvPr/>
            </p:nvSpPr>
            <p:spPr bwMode="auto">
              <a:xfrm rot="10800000" flipV="1">
                <a:off x="5838825" y="2943225"/>
                <a:ext cx="887413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9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0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" name="Line 30"/>
              <p:cNvSpPr>
                <a:spLocks noChangeShapeType="1"/>
              </p:cNvSpPr>
              <p:nvPr/>
            </p:nvSpPr>
            <p:spPr bwMode="auto">
              <a:xfrm>
                <a:off x="4529136" y="2976561"/>
                <a:ext cx="6350" cy="1296989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" name="Line 31"/>
              <p:cNvSpPr>
                <a:spLocks noChangeShapeType="1"/>
              </p:cNvSpPr>
              <p:nvPr/>
            </p:nvSpPr>
            <p:spPr bwMode="auto">
              <a:xfrm flipV="1">
                <a:off x="4772025" y="5445125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" name="Rectangle 35"/>
              <p:cNvSpPr>
                <a:spLocks noChangeArrowheads="1"/>
              </p:cNvSpPr>
              <p:nvPr/>
            </p:nvSpPr>
            <p:spPr bwMode="auto">
              <a:xfrm>
                <a:off x="4210050" y="4073525"/>
                <a:ext cx="32699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ALUSrc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8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2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3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44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5" name="Rectangle 51"/>
              <p:cNvSpPr>
                <a:spLocks noChangeArrowheads="1"/>
              </p:cNvSpPr>
              <p:nvPr/>
            </p:nvSpPr>
            <p:spPr bwMode="auto">
              <a:xfrm>
                <a:off x="5059738" y="4160179"/>
                <a:ext cx="288146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zero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46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7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48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49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1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2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3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57" name="Rectangle 63"/>
              <p:cNvSpPr>
                <a:spLocks noChangeArrowheads="1"/>
              </p:cNvSpPr>
              <p:nvPr/>
            </p:nvSpPr>
            <p:spPr bwMode="auto">
              <a:xfrm>
                <a:off x="4873625" y="5386388"/>
                <a:ext cx="319061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ALUOp</a:t>
                </a:r>
              </a:p>
            </p:txBody>
          </p:sp>
          <p:sp>
            <p:nvSpPr>
              <p:cNvPr id="59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60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61" name="Rectangle 67"/>
              <p:cNvSpPr>
                <a:spLocks noChangeArrowheads="1"/>
              </p:cNvSpPr>
              <p:nvPr/>
            </p:nvSpPr>
            <p:spPr bwMode="auto">
              <a:xfrm>
                <a:off x="3298714" y="3522987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62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63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64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5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66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67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68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73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4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77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8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9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0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1" name="Line 87"/>
              <p:cNvSpPr>
                <a:spLocks noChangeShapeType="1"/>
              </p:cNvSpPr>
              <p:nvPr/>
            </p:nvSpPr>
            <p:spPr bwMode="auto">
              <a:xfrm flipH="1">
                <a:off x="3275013" y="3425825"/>
                <a:ext cx="1588" cy="34290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2" name="Rectangle 88"/>
              <p:cNvSpPr>
                <a:spLocks noChangeArrowheads="1"/>
              </p:cNvSpPr>
              <p:nvPr/>
            </p:nvSpPr>
            <p:spPr bwMode="auto">
              <a:xfrm>
                <a:off x="3841758" y="1928144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83" name="Rectangle 89"/>
              <p:cNvSpPr>
                <a:spLocks noChangeArrowheads="1"/>
              </p:cNvSpPr>
              <p:nvPr/>
            </p:nvSpPr>
            <p:spPr bwMode="auto">
              <a:xfrm>
                <a:off x="5640389" y="2183384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84" name="Rectangle 90"/>
              <p:cNvSpPr>
                <a:spLocks noChangeArrowheads="1"/>
              </p:cNvSpPr>
              <p:nvPr/>
            </p:nvSpPr>
            <p:spPr bwMode="auto">
              <a:xfrm>
                <a:off x="7398555" y="2510855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86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7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8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9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0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1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93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236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37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238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239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40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241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242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243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94" name="Freeform 108"/>
              <p:cNvSpPr>
                <a:spLocks/>
              </p:cNvSpPr>
              <p:nvPr/>
            </p:nvSpPr>
            <p:spPr bwMode="auto">
              <a:xfrm>
                <a:off x="5961063" y="3009900"/>
                <a:ext cx="114300" cy="717550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5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6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/>
            </p:nvSpPr>
            <p:spPr bwMode="auto">
              <a:xfrm>
                <a:off x="6438900" y="2549525"/>
                <a:ext cx="261916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PCSrc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99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0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1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2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3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4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5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2989263"/>
                <a:ext cx="0" cy="13335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6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7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8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109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0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1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2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3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4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5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116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2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2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12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12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234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35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12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1863725"/>
                <a:ext cx="0" cy="16144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35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226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27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28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29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136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7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38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222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23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24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25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139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218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9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20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21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140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3" name="Line 176"/>
              <p:cNvSpPr>
                <a:spLocks noChangeShapeType="1"/>
              </p:cNvSpPr>
              <p:nvPr/>
            </p:nvSpPr>
            <p:spPr bwMode="auto">
              <a:xfrm flipH="1">
                <a:off x="1989138" y="1866900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4" name="Line 177"/>
              <p:cNvSpPr>
                <a:spLocks noChangeShapeType="1"/>
              </p:cNvSpPr>
              <p:nvPr/>
            </p:nvSpPr>
            <p:spPr bwMode="auto">
              <a:xfrm flipV="1">
                <a:off x="6300788" y="3783013"/>
                <a:ext cx="103188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5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383212" y="2774950"/>
                <a:ext cx="2028825" cy="63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6" name="Line 179"/>
              <p:cNvSpPr>
                <a:spLocks noChangeShapeType="1"/>
              </p:cNvSpPr>
              <p:nvPr/>
            </p:nvSpPr>
            <p:spPr bwMode="auto">
              <a:xfrm>
                <a:off x="1143000" y="1763713"/>
                <a:ext cx="5257800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7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776287" y="2120900"/>
                <a:ext cx="738188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48" name="Group 254"/>
              <p:cNvGrpSpPr>
                <a:grpSpLocks/>
              </p:cNvGrpSpPr>
              <p:nvPr/>
            </p:nvGrpSpPr>
            <p:grpSpPr bwMode="auto">
              <a:xfrm>
                <a:off x="3100388" y="2095500"/>
                <a:ext cx="404813" cy="952500"/>
                <a:chOff x="1524" y="1296"/>
                <a:chExt cx="255" cy="600"/>
              </a:xfrm>
            </p:grpSpPr>
            <p:sp>
              <p:nvSpPr>
                <p:cNvPr id="216" name="Freeform 186"/>
                <p:cNvSpPr>
                  <a:spLocks/>
                </p:cNvSpPr>
                <p:nvPr/>
              </p:nvSpPr>
              <p:spPr bwMode="auto">
                <a:xfrm>
                  <a:off x="1524" y="1296"/>
                  <a:ext cx="255" cy="600"/>
                </a:xfrm>
                <a:custGeom>
                  <a:avLst/>
                  <a:gdLst>
                    <a:gd name="T0" fmla="*/ 128 w 200"/>
                    <a:gd name="T1" fmla="*/ 600 h 425"/>
                    <a:gd name="T2" fmla="*/ 147 w 200"/>
                    <a:gd name="T3" fmla="*/ 597 h 425"/>
                    <a:gd name="T4" fmla="*/ 167 w 200"/>
                    <a:gd name="T5" fmla="*/ 586 h 425"/>
                    <a:gd name="T6" fmla="*/ 186 w 200"/>
                    <a:gd name="T7" fmla="*/ 568 h 425"/>
                    <a:gd name="T8" fmla="*/ 204 w 200"/>
                    <a:gd name="T9" fmla="*/ 542 h 425"/>
                    <a:gd name="T10" fmla="*/ 218 w 200"/>
                    <a:gd name="T11" fmla="*/ 512 h 425"/>
                    <a:gd name="T12" fmla="*/ 231 w 200"/>
                    <a:gd name="T13" fmla="*/ 479 h 425"/>
                    <a:gd name="T14" fmla="*/ 240 w 200"/>
                    <a:gd name="T15" fmla="*/ 438 h 425"/>
                    <a:gd name="T16" fmla="*/ 250 w 200"/>
                    <a:gd name="T17" fmla="*/ 394 h 425"/>
                    <a:gd name="T18" fmla="*/ 255 w 200"/>
                    <a:gd name="T19" fmla="*/ 349 h 425"/>
                    <a:gd name="T20" fmla="*/ 255 w 200"/>
                    <a:gd name="T21" fmla="*/ 299 h 425"/>
                    <a:gd name="T22" fmla="*/ 255 w 200"/>
                    <a:gd name="T23" fmla="*/ 251 h 425"/>
                    <a:gd name="T24" fmla="*/ 250 w 200"/>
                    <a:gd name="T25" fmla="*/ 205 h 425"/>
                    <a:gd name="T26" fmla="*/ 240 w 200"/>
                    <a:gd name="T27" fmla="*/ 162 h 425"/>
                    <a:gd name="T28" fmla="*/ 231 w 200"/>
                    <a:gd name="T29" fmla="*/ 124 h 425"/>
                    <a:gd name="T30" fmla="*/ 218 w 200"/>
                    <a:gd name="T31" fmla="*/ 89 h 425"/>
                    <a:gd name="T32" fmla="*/ 204 w 200"/>
                    <a:gd name="T33" fmla="*/ 59 h 425"/>
                    <a:gd name="T34" fmla="*/ 186 w 200"/>
                    <a:gd name="T35" fmla="*/ 35 h 425"/>
                    <a:gd name="T36" fmla="*/ 167 w 200"/>
                    <a:gd name="T37" fmla="*/ 16 h 425"/>
                    <a:gd name="T38" fmla="*/ 147 w 200"/>
                    <a:gd name="T39" fmla="*/ 6 h 425"/>
                    <a:gd name="T40" fmla="*/ 128 w 200"/>
                    <a:gd name="T41" fmla="*/ 0 h 425"/>
                    <a:gd name="T42" fmla="*/ 106 w 200"/>
                    <a:gd name="T43" fmla="*/ 6 h 425"/>
                    <a:gd name="T44" fmla="*/ 87 w 200"/>
                    <a:gd name="T45" fmla="*/ 16 h 425"/>
                    <a:gd name="T46" fmla="*/ 69 w 200"/>
                    <a:gd name="T47" fmla="*/ 35 h 425"/>
                    <a:gd name="T48" fmla="*/ 52 w 200"/>
                    <a:gd name="T49" fmla="*/ 59 h 425"/>
                    <a:gd name="T50" fmla="*/ 37 w 200"/>
                    <a:gd name="T51" fmla="*/ 89 h 425"/>
                    <a:gd name="T52" fmla="*/ 26 w 200"/>
                    <a:gd name="T53" fmla="*/ 124 h 425"/>
                    <a:gd name="T54" fmla="*/ 15 w 200"/>
                    <a:gd name="T55" fmla="*/ 162 h 425"/>
                    <a:gd name="T56" fmla="*/ 5 w 200"/>
                    <a:gd name="T57" fmla="*/ 205 h 425"/>
                    <a:gd name="T58" fmla="*/ 0 w 200"/>
                    <a:gd name="T59" fmla="*/ 251 h 425"/>
                    <a:gd name="T60" fmla="*/ 0 w 200"/>
                    <a:gd name="T61" fmla="*/ 299 h 425"/>
                    <a:gd name="T62" fmla="*/ 0 w 200"/>
                    <a:gd name="T63" fmla="*/ 349 h 425"/>
                    <a:gd name="T64" fmla="*/ 5 w 200"/>
                    <a:gd name="T65" fmla="*/ 394 h 425"/>
                    <a:gd name="T66" fmla="*/ 15 w 200"/>
                    <a:gd name="T67" fmla="*/ 438 h 425"/>
                    <a:gd name="T68" fmla="*/ 26 w 200"/>
                    <a:gd name="T69" fmla="*/ 479 h 425"/>
                    <a:gd name="T70" fmla="*/ 37 w 200"/>
                    <a:gd name="T71" fmla="*/ 512 h 425"/>
                    <a:gd name="T72" fmla="*/ 52 w 200"/>
                    <a:gd name="T73" fmla="*/ 542 h 425"/>
                    <a:gd name="T74" fmla="*/ 69 w 200"/>
                    <a:gd name="T75" fmla="*/ 568 h 425"/>
                    <a:gd name="T76" fmla="*/ 87 w 200"/>
                    <a:gd name="T77" fmla="*/ 586 h 425"/>
                    <a:gd name="T78" fmla="*/ 106 w 200"/>
                    <a:gd name="T79" fmla="*/ 597 h 425"/>
                    <a:gd name="T80" fmla="*/ 128 w 200"/>
                    <a:gd name="T81" fmla="*/ 600 h 425"/>
                    <a:gd name="T82" fmla="*/ 128 w 200"/>
                    <a:gd name="T83" fmla="*/ 600 h 4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00"/>
                    <a:gd name="T127" fmla="*/ 0 h 425"/>
                    <a:gd name="T128" fmla="*/ 200 w 200"/>
                    <a:gd name="T129" fmla="*/ 425 h 42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00" h="425">
                      <a:moveTo>
                        <a:pt x="100" y="425"/>
                      </a:moveTo>
                      <a:lnTo>
                        <a:pt x="115" y="423"/>
                      </a:lnTo>
                      <a:lnTo>
                        <a:pt x="131" y="415"/>
                      </a:lnTo>
                      <a:lnTo>
                        <a:pt x="146" y="402"/>
                      </a:lnTo>
                      <a:lnTo>
                        <a:pt x="160" y="384"/>
                      </a:lnTo>
                      <a:lnTo>
                        <a:pt x="171" y="363"/>
                      </a:lnTo>
                      <a:lnTo>
                        <a:pt x="181" y="339"/>
                      </a:lnTo>
                      <a:lnTo>
                        <a:pt x="188" y="310"/>
                      </a:lnTo>
                      <a:lnTo>
                        <a:pt x="196" y="279"/>
                      </a:lnTo>
                      <a:lnTo>
                        <a:pt x="200" y="247"/>
                      </a:lnTo>
                      <a:lnTo>
                        <a:pt x="200" y="212"/>
                      </a:lnTo>
                      <a:lnTo>
                        <a:pt x="200" y="178"/>
                      </a:lnTo>
                      <a:lnTo>
                        <a:pt x="196" y="145"/>
                      </a:lnTo>
                      <a:lnTo>
                        <a:pt x="188" y="115"/>
                      </a:lnTo>
                      <a:lnTo>
                        <a:pt x="181" y="88"/>
                      </a:lnTo>
                      <a:lnTo>
                        <a:pt x="171" y="63"/>
                      </a:lnTo>
                      <a:lnTo>
                        <a:pt x="160" y="42"/>
                      </a:lnTo>
                      <a:lnTo>
                        <a:pt x="146" y="25"/>
                      </a:lnTo>
                      <a:lnTo>
                        <a:pt x="131" y="11"/>
                      </a:lnTo>
                      <a:lnTo>
                        <a:pt x="115" y="4"/>
                      </a:lnTo>
                      <a:lnTo>
                        <a:pt x="100" y="0"/>
                      </a:lnTo>
                      <a:lnTo>
                        <a:pt x="83" y="4"/>
                      </a:lnTo>
                      <a:lnTo>
                        <a:pt x="68" y="11"/>
                      </a:lnTo>
                      <a:lnTo>
                        <a:pt x="54" y="25"/>
                      </a:lnTo>
                      <a:lnTo>
                        <a:pt x="41" y="42"/>
                      </a:lnTo>
                      <a:lnTo>
                        <a:pt x="29" y="63"/>
                      </a:lnTo>
                      <a:lnTo>
                        <a:pt x="20" y="88"/>
                      </a:lnTo>
                      <a:lnTo>
                        <a:pt x="12" y="115"/>
                      </a:lnTo>
                      <a:lnTo>
                        <a:pt x="4" y="145"/>
                      </a:lnTo>
                      <a:lnTo>
                        <a:pt x="0" y="178"/>
                      </a:lnTo>
                      <a:lnTo>
                        <a:pt x="0" y="212"/>
                      </a:lnTo>
                      <a:lnTo>
                        <a:pt x="0" y="247"/>
                      </a:lnTo>
                      <a:lnTo>
                        <a:pt x="4" y="279"/>
                      </a:lnTo>
                      <a:lnTo>
                        <a:pt x="12" y="310"/>
                      </a:lnTo>
                      <a:lnTo>
                        <a:pt x="20" y="339"/>
                      </a:lnTo>
                      <a:lnTo>
                        <a:pt x="29" y="363"/>
                      </a:lnTo>
                      <a:lnTo>
                        <a:pt x="41" y="384"/>
                      </a:lnTo>
                      <a:lnTo>
                        <a:pt x="54" y="402"/>
                      </a:lnTo>
                      <a:lnTo>
                        <a:pt x="68" y="415"/>
                      </a:lnTo>
                      <a:lnTo>
                        <a:pt x="83" y="423"/>
                      </a:lnTo>
                      <a:lnTo>
                        <a:pt x="100" y="425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17" name="Rectangle 18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1545" y="1552"/>
                  <a:ext cx="208" cy="86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Control</a:t>
                  </a:r>
                  <a:endParaRPr lang="en-US" sz="900" dirty="0">
                    <a:latin typeface="+mj-lt"/>
                  </a:endParaRPr>
                </a:p>
              </p:txBody>
            </p:sp>
          </p:grpSp>
          <p:grpSp>
            <p:nvGrpSpPr>
              <p:cNvPr id="149" name="Group 296"/>
              <p:cNvGrpSpPr>
                <a:grpSpLocks/>
              </p:cNvGrpSpPr>
              <p:nvPr/>
            </p:nvGrpSpPr>
            <p:grpSpPr bwMode="auto">
              <a:xfrm>
                <a:off x="7089775" y="2547938"/>
                <a:ext cx="530225" cy="523875"/>
                <a:chOff x="4466" y="1605"/>
                <a:chExt cx="334" cy="330"/>
              </a:xfrm>
            </p:grpSpPr>
            <p:sp>
              <p:nvSpPr>
                <p:cNvPr id="212" name="Line 182"/>
                <p:cNvSpPr>
                  <a:spLocks noChangeShapeType="1"/>
                </p:cNvSpPr>
                <p:nvPr/>
              </p:nvSpPr>
              <p:spPr bwMode="auto">
                <a:xfrm>
                  <a:off x="4466" y="1818"/>
                  <a:ext cx="211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3" name="Freeform 202"/>
                <p:cNvSpPr>
                  <a:spLocks/>
                </p:cNvSpPr>
                <p:nvPr/>
              </p:nvSpPr>
              <p:spPr bwMode="auto">
                <a:xfrm>
                  <a:off x="4704" y="1704"/>
                  <a:ext cx="96" cy="231"/>
                </a:xfrm>
                <a:custGeom>
                  <a:avLst/>
                  <a:gdLst>
                    <a:gd name="T0" fmla="*/ 96 w 98"/>
                    <a:gd name="T1" fmla="*/ 231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31 h 162"/>
                    <a:gd name="T8" fmla="*/ 96 w 98"/>
                    <a:gd name="T9" fmla="*/ 231 h 162"/>
                    <a:gd name="T10" fmla="*/ 96 w 98"/>
                    <a:gd name="T11" fmla="*/ 231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4" name="Rectangle 208"/>
                <p:cNvSpPr>
                  <a:spLocks noChangeArrowheads="1"/>
                </p:cNvSpPr>
                <p:nvPr/>
              </p:nvSpPr>
              <p:spPr bwMode="auto">
                <a:xfrm>
                  <a:off x="4722" y="1779"/>
                  <a:ext cx="63" cy="8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EB7500"/>
                      </a:solidFill>
                      <a:latin typeface="+mj-lt"/>
                    </a:rPr>
                    <a:t>W</a:t>
                  </a:r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15" name="Line 209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4359" y="1712"/>
                  <a:ext cx="214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</p:grpSp>
          <p:grpSp>
            <p:nvGrpSpPr>
              <p:cNvPr id="150" name="Group 294"/>
              <p:cNvGrpSpPr>
                <a:grpSpLocks/>
              </p:cNvGrpSpPr>
              <p:nvPr/>
            </p:nvGrpSpPr>
            <p:grpSpPr bwMode="auto">
              <a:xfrm>
                <a:off x="5484807" y="2619375"/>
                <a:ext cx="355600" cy="447675"/>
                <a:chOff x="3455" y="1650"/>
                <a:chExt cx="224" cy="282"/>
              </a:xfrm>
            </p:grpSpPr>
            <p:sp>
              <p:nvSpPr>
                <p:cNvPr id="208" name="Line 212"/>
                <p:cNvSpPr>
                  <a:spLocks noChangeShapeType="1"/>
                </p:cNvSpPr>
                <p:nvPr/>
              </p:nvSpPr>
              <p:spPr bwMode="auto">
                <a:xfrm>
                  <a:off x="3455" y="1826"/>
                  <a:ext cx="101" cy="1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09" name="Freeform 213"/>
                <p:cNvSpPr>
                  <a:spLocks/>
                </p:cNvSpPr>
                <p:nvPr/>
              </p:nvSpPr>
              <p:spPr bwMode="auto">
                <a:xfrm>
                  <a:off x="3583" y="1711"/>
                  <a:ext cx="96" cy="221"/>
                </a:xfrm>
                <a:custGeom>
                  <a:avLst/>
                  <a:gdLst>
                    <a:gd name="T0" fmla="*/ 96 w 98"/>
                    <a:gd name="T1" fmla="*/ 221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21 h 162"/>
                    <a:gd name="T8" fmla="*/ 96 w 98"/>
                    <a:gd name="T9" fmla="*/ 221 h 162"/>
                    <a:gd name="T10" fmla="*/ 96 w 98"/>
                    <a:gd name="T11" fmla="*/ 221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0" name="Rectangle 214"/>
                <p:cNvSpPr>
                  <a:spLocks noChangeArrowheads="1"/>
                </p:cNvSpPr>
                <p:nvPr/>
              </p:nvSpPr>
              <p:spPr bwMode="auto">
                <a:xfrm>
                  <a:off x="3601" y="1784"/>
                  <a:ext cx="61" cy="8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EB7500"/>
                      </a:solidFill>
                      <a:latin typeface="+mj-lt"/>
                    </a:rPr>
                    <a:t>M</a:t>
                  </a:r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11" name="Line 215"/>
                <p:cNvSpPr>
                  <a:spLocks noChangeShapeType="1"/>
                </p:cNvSpPr>
                <p:nvPr/>
              </p:nvSpPr>
              <p:spPr bwMode="auto">
                <a:xfrm rot="5400000">
                  <a:off x="3367" y="1739"/>
                  <a:ext cx="178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</p:grpSp>
          <p:grpSp>
            <p:nvGrpSpPr>
              <p:cNvPr id="151" name="Group 295"/>
              <p:cNvGrpSpPr>
                <a:grpSpLocks/>
              </p:cNvGrpSpPr>
              <p:nvPr/>
            </p:nvGrpSpPr>
            <p:grpSpPr bwMode="auto">
              <a:xfrm>
                <a:off x="5414963" y="2295525"/>
                <a:ext cx="425450" cy="419100"/>
                <a:chOff x="3411" y="1446"/>
                <a:chExt cx="268" cy="264"/>
              </a:xfrm>
            </p:grpSpPr>
            <p:sp>
              <p:nvSpPr>
                <p:cNvPr id="204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3411" y="1608"/>
                  <a:ext cx="145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05" name="Freeform 218"/>
                <p:cNvSpPr>
                  <a:spLocks/>
                </p:cNvSpPr>
                <p:nvPr/>
              </p:nvSpPr>
              <p:spPr bwMode="auto">
                <a:xfrm>
                  <a:off x="3583" y="1495"/>
                  <a:ext cx="96" cy="215"/>
                </a:xfrm>
                <a:custGeom>
                  <a:avLst/>
                  <a:gdLst>
                    <a:gd name="T0" fmla="*/ 96 w 98"/>
                    <a:gd name="T1" fmla="*/ 215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15 h 162"/>
                    <a:gd name="T8" fmla="*/ 96 w 98"/>
                    <a:gd name="T9" fmla="*/ 215 h 162"/>
                    <a:gd name="T10" fmla="*/ 96 w 98"/>
                    <a:gd name="T11" fmla="*/ 215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06" name="Rectangle 219"/>
                <p:cNvSpPr>
                  <a:spLocks noChangeArrowheads="1"/>
                </p:cNvSpPr>
                <p:nvPr/>
              </p:nvSpPr>
              <p:spPr bwMode="auto">
                <a:xfrm>
                  <a:off x="3598" y="1566"/>
                  <a:ext cx="63" cy="8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EB7500"/>
                      </a:solidFill>
                      <a:latin typeface="+mj-lt"/>
                    </a:rPr>
                    <a:t>W</a:t>
                  </a:r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07" name="Line 220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331" y="1529"/>
                  <a:ext cx="166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</p:grpSp>
          <p:sp>
            <p:nvSpPr>
              <p:cNvPr id="152" name="Line 225"/>
              <p:cNvSpPr>
                <a:spLocks noChangeShapeType="1"/>
              </p:cNvSpPr>
              <p:nvPr/>
            </p:nvSpPr>
            <p:spPr bwMode="auto">
              <a:xfrm rot="5400000">
                <a:off x="6284912" y="3392488"/>
                <a:ext cx="896938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3" name="Line 226"/>
              <p:cNvSpPr>
                <a:spLocks noChangeShapeType="1"/>
              </p:cNvSpPr>
              <p:nvPr/>
            </p:nvSpPr>
            <p:spPr bwMode="auto">
              <a:xfrm rot="10800000">
                <a:off x="5886450" y="2552700"/>
                <a:ext cx="1201738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4" name="Line 227"/>
              <p:cNvSpPr>
                <a:spLocks noChangeShapeType="1"/>
              </p:cNvSpPr>
              <p:nvPr/>
            </p:nvSpPr>
            <p:spPr bwMode="auto">
              <a:xfrm rot="10800000" flipV="1">
                <a:off x="5838825" y="3009900"/>
                <a:ext cx="128588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6" name="Line 229"/>
              <p:cNvSpPr>
                <a:spLocks noChangeShapeType="1"/>
              </p:cNvSpPr>
              <p:nvPr/>
            </p:nvSpPr>
            <p:spPr bwMode="auto">
              <a:xfrm rot="5400000">
                <a:off x="6664325" y="5375275"/>
                <a:ext cx="163513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7" name="Line 230"/>
              <p:cNvSpPr>
                <a:spLocks noChangeShapeType="1"/>
              </p:cNvSpPr>
              <p:nvPr/>
            </p:nvSpPr>
            <p:spPr bwMode="auto">
              <a:xfrm rot="5400000">
                <a:off x="5965825" y="4106863"/>
                <a:ext cx="2700338" cy="3175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8" name="Line 231"/>
              <p:cNvSpPr>
                <a:spLocks noChangeShapeType="1"/>
              </p:cNvSpPr>
              <p:nvPr/>
            </p:nvSpPr>
            <p:spPr bwMode="auto">
              <a:xfrm>
                <a:off x="6743700" y="5459413"/>
                <a:ext cx="568325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9" name="Line 232"/>
              <p:cNvSpPr>
                <a:spLocks noChangeShapeType="1"/>
              </p:cNvSpPr>
              <p:nvPr/>
            </p:nvSpPr>
            <p:spPr bwMode="auto">
              <a:xfrm rot="10800000" flipV="1">
                <a:off x="5842000" y="2762250"/>
                <a:ext cx="14732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60" name="Group 293"/>
              <p:cNvGrpSpPr>
                <a:grpSpLocks/>
              </p:cNvGrpSpPr>
              <p:nvPr/>
            </p:nvGrpSpPr>
            <p:grpSpPr bwMode="auto">
              <a:xfrm>
                <a:off x="3452810" y="2106613"/>
                <a:ext cx="568325" cy="960438"/>
                <a:chOff x="2175" y="1327"/>
                <a:chExt cx="358" cy="605"/>
              </a:xfrm>
            </p:grpSpPr>
            <p:grpSp>
              <p:nvGrpSpPr>
                <p:cNvPr id="191" name="Group 292"/>
                <p:cNvGrpSpPr>
                  <a:grpSpLocks/>
                </p:cNvGrpSpPr>
                <p:nvPr/>
              </p:nvGrpSpPr>
              <p:grpSpPr bwMode="auto">
                <a:xfrm>
                  <a:off x="2208" y="1537"/>
                  <a:ext cx="325" cy="215"/>
                  <a:chOff x="2208" y="1537"/>
                  <a:chExt cx="325" cy="215"/>
                </a:xfrm>
              </p:grpSpPr>
              <p:sp>
                <p:nvSpPr>
                  <p:cNvPr id="201" name="Line 234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650"/>
                    <a:ext cx="20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EB75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202" name="Freeform 235"/>
                  <p:cNvSpPr>
                    <a:spLocks/>
                  </p:cNvSpPr>
                  <p:nvPr/>
                </p:nvSpPr>
                <p:spPr bwMode="auto">
                  <a:xfrm>
                    <a:off x="2437" y="1537"/>
                    <a:ext cx="96" cy="215"/>
                  </a:xfrm>
                  <a:custGeom>
                    <a:avLst/>
                    <a:gdLst>
                      <a:gd name="T0" fmla="*/ 96 w 98"/>
                      <a:gd name="T1" fmla="*/ 215 h 162"/>
                      <a:gd name="T2" fmla="*/ 96 w 98"/>
                      <a:gd name="T3" fmla="*/ 0 h 162"/>
                      <a:gd name="T4" fmla="*/ 0 w 98"/>
                      <a:gd name="T5" fmla="*/ 0 h 162"/>
                      <a:gd name="T6" fmla="*/ 0 w 98"/>
                      <a:gd name="T7" fmla="*/ 215 h 162"/>
                      <a:gd name="T8" fmla="*/ 96 w 98"/>
                      <a:gd name="T9" fmla="*/ 215 h 162"/>
                      <a:gd name="T10" fmla="*/ 96 w 98"/>
                      <a:gd name="T11" fmla="*/ 215 h 16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8"/>
                      <a:gd name="T19" fmla="*/ 0 h 162"/>
                      <a:gd name="T20" fmla="*/ 98 w 98"/>
                      <a:gd name="T21" fmla="*/ 162 h 16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8" h="162">
                        <a:moveTo>
                          <a:pt x="98" y="162"/>
                        </a:moveTo>
                        <a:lnTo>
                          <a:pt x="98" y="0"/>
                        </a:lnTo>
                        <a:lnTo>
                          <a:pt x="0" y="0"/>
                        </a:lnTo>
                        <a:lnTo>
                          <a:pt x="0" y="162"/>
                        </a:lnTo>
                        <a:lnTo>
                          <a:pt x="98" y="162"/>
                        </a:lnTo>
                      </a:path>
                    </a:pathLst>
                  </a:custGeom>
                  <a:solidFill>
                    <a:srgbClr val="FFE6CD"/>
                  </a:solidFill>
                  <a:ln w="19050" cmpd="sng">
                    <a:solidFill>
                      <a:srgbClr val="EB75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203" name="Rectangle 236"/>
                  <p:cNvSpPr>
                    <a:spLocks noChangeArrowheads="1"/>
                  </p:cNvSpPr>
                  <p:nvPr/>
                </p:nvSpPr>
                <p:spPr bwMode="auto">
                  <a:xfrm>
                    <a:off x="2456" y="1608"/>
                    <a:ext cx="61" cy="8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900" dirty="0">
                        <a:solidFill>
                          <a:srgbClr val="EB7500"/>
                        </a:solidFill>
                        <a:latin typeface="+mj-lt"/>
                      </a:rPr>
                      <a:t>M</a:t>
                    </a:r>
                    <a:endParaRPr lang="en-US" sz="900" dirty="0">
                      <a:latin typeface="+mj-lt"/>
                    </a:endParaRPr>
                  </a:p>
                </p:txBody>
              </p:sp>
            </p:grpSp>
            <p:grpSp>
              <p:nvGrpSpPr>
                <p:cNvPr id="192" name="Group 291"/>
                <p:cNvGrpSpPr>
                  <a:grpSpLocks/>
                </p:cNvGrpSpPr>
                <p:nvPr/>
              </p:nvGrpSpPr>
              <p:grpSpPr bwMode="auto">
                <a:xfrm>
                  <a:off x="2184" y="1327"/>
                  <a:ext cx="349" cy="209"/>
                  <a:chOff x="2184" y="1327"/>
                  <a:chExt cx="349" cy="209"/>
                </a:xfrm>
              </p:grpSpPr>
              <p:sp>
                <p:nvSpPr>
                  <p:cNvPr id="198" name="Line 239"/>
                  <p:cNvSpPr>
                    <a:spLocks noChangeShapeType="1"/>
                  </p:cNvSpPr>
                  <p:nvPr/>
                </p:nvSpPr>
                <p:spPr bwMode="auto">
                  <a:xfrm>
                    <a:off x="2184" y="1437"/>
                    <a:ext cx="22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EB75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199" name="Freeform 240"/>
                  <p:cNvSpPr>
                    <a:spLocks/>
                  </p:cNvSpPr>
                  <p:nvPr/>
                </p:nvSpPr>
                <p:spPr bwMode="auto">
                  <a:xfrm>
                    <a:off x="2437" y="1327"/>
                    <a:ext cx="96" cy="209"/>
                  </a:xfrm>
                  <a:custGeom>
                    <a:avLst/>
                    <a:gdLst>
                      <a:gd name="T0" fmla="*/ 96 w 98"/>
                      <a:gd name="T1" fmla="*/ 209 h 162"/>
                      <a:gd name="T2" fmla="*/ 96 w 98"/>
                      <a:gd name="T3" fmla="*/ 0 h 162"/>
                      <a:gd name="T4" fmla="*/ 0 w 98"/>
                      <a:gd name="T5" fmla="*/ 0 h 162"/>
                      <a:gd name="T6" fmla="*/ 0 w 98"/>
                      <a:gd name="T7" fmla="*/ 209 h 162"/>
                      <a:gd name="T8" fmla="*/ 96 w 98"/>
                      <a:gd name="T9" fmla="*/ 209 h 162"/>
                      <a:gd name="T10" fmla="*/ 96 w 98"/>
                      <a:gd name="T11" fmla="*/ 209 h 16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8"/>
                      <a:gd name="T19" fmla="*/ 0 h 162"/>
                      <a:gd name="T20" fmla="*/ 98 w 98"/>
                      <a:gd name="T21" fmla="*/ 162 h 16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8" h="162">
                        <a:moveTo>
                          <a:pt x="98" y="162"/>
                        </a:moveTo>
                        <a:lnTo>
                          <a:pt x="98" y="0"/>
                        </a:lnTo>
                        <a:lnTo>
                          <a:pt x="0" y="0"/>
                        </a:lnTo>
                        <a:lnTo>
                          <a:pt x="0" y="162"/>
                        </a:lnTo>
                        <a:lnTo>
                          <a:pt x="98" y="162"/>
                        </a:lnTo>
                      </a:path>
                    </a:pathLst>
                  </a:custGeom>
                  <a:solidFill>
                    <a:srgbClr val="FFE6CD"/>
                  </a:solidFill>
                  <a:ln w="19050" cmpd="sng">
                    <a:solidFill>
                      <a:srgbClr val="EB75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200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2455" y="1396"/>
                    <a:ext cx="63" cy="8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900" dirty="0">
                        <a:solidFill>
                          <a:srgbClr val="EB7500"/>
                        </a:solidFill>
                        <a:latin typeface="+mj-lt"/>
                      </a:rPr>
                      <a:t>W</a:t>
                    </a:r>
                    <a:endParaRPr lang="en-US" sz="900" dirty="0">
                      <a:latin typeface="+mj-lt"/>
                    </a:endParaRPr>
                  </a:p>
                </p:txBody>
              </p:sp>
            </p:grpSp>
            <p:grpSp>
              <p:nvGrpSpPr>
                <p:cNvPr id="194" name="Group 290"/>
                <p:cNvGrpSpPr>
                  <a:grpSpLocks/>
                </p:cNvGrpSpPr>
                <p:nvPr/>
              </p:nvGrpSpPr>
              <p:grpSpPr bwMode="auto">
                <a:xfrm>
                  <a:off x="2175" y="1752"/>
                  <a:ext cx="358" cy="180"/>
                  <a:chOff x="2175" y="1752"/>
                  <a:chExt cx="358" cy="180"/>
                </a:xfrm>
              </p:grpSpPr>
              <p:sp>
                <p:nvSpPr>
                  <p:cNvPr id="195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2175" y="1827"/>
                    <a:ext cx="235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EB75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196" name="Freeform 246"/>
                  <p:cNvSpPr>
                    <a:spLocks/>
                  </p:cNvSpPr>
                  <p:nvPr/>
                </p:nvSpPr>
                <p:spPr bwMode="auto">
                  <a:xfrm>
                    <a:off x="2437" y="1752"/>
                    <a:ext cx="96" cy="180"/>
                  </a:xfrm>
                  <a:custGeom>
                    <a:avLst/>
                    <a:gdLst>
                      <a:gd name="T0" fmla="*/ 96 w 98"/>
                      <a:gd name="T1" fmla="*/ 180 h 162"/>
                      <a:gd name="T2" fmla="*/ 96 w 98"/>
                      <a:gd name="T3" fmla="*/ 0 h 162"/>
                      <a:gd name="T4" fmla="*/ 0 w 98"/>
                      <a:gd name="T5" fmla="*/ 0 h 162"/>
                      <a:gd name="T6" fmla="*/ 0 w 98"/>
                      <a:gd name="T7" fmla="*/ 180 h 162"/>
                      <a:gd name="T8" fmla="*/ 96 w 98"/>
                      <a:gd name="T9" fmla="*/ 180 h 162"/>
                      <a:gd name="T10" fmla="*/ 96 w 98"/>
                      <a:gd name="T11" fmla="*/ 180 h 16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8"/>
                      <a:gd name="T19" fmla="*/ 0 h 162"/>
                      <a:gd name="T20" fmla="*/ 98 w 98"/>
                      <a:gd name="T21" fmla="*/ 162 h 16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8" h="162">
                        <a:moveTo>
                          <a:pt x="98" y="162"/>
                        </a:moveTo>
                        <a:lnTo>
                          <a:pt x="98" y="0"/>
                        </a:lnTo>
                        <a:lnTo>
                          <a:pt x="0" y="0"/>
                        </a:lnTo>
                        <a:lnTo>
                          <a:pt x="0" y="162"/>
                        </a:lnTo>
                        <a:lnTo>
                          <a:pt x="98" y="162"/>
                        </a:lnTo>
                      </a:path>
                    </a:pathLst>
                  </a:custGeom>
                  <a:solidFill>
                    <a:srgbClr val="FFE6CD"/>
                  </a:solidFill>
                  <a:ln w="19050" cmpd="sng">
                    <a:solidFill>
                      <a:srgbClr val="EB75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197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2471" y="1796"/>
                    <a:ext cx="29" cy="8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ctr"/>
                    <a:r>
                      <a:rPr lang="en-US" sz="900" dirty="0">
                        <a:solidFill>
                          <a:srgbClr val="EB7500"/>
                        </a:solidFill>
                        <a:latin typeface="+mj-lt"/>
                      </a:rPr>
                      <a:t>E</a:t>
                    </a:r>
                    <a:endParaRPr lang="en-US" sz="900" dirty="0">
                      <a:latin typeface="+mj-lt"/>
                    </a:endParaRPr>
                  </a:p>
                </p:txBody>
              </p:sp>
            </p:grpSp>
          </p:grpSp>
          <p:sp>
            <p:nvSpPr>
              <p:cNvPr id="161" name="Line 250"/>
              <p:cNvSpPr>
                <a:spLocks noChangeShapeType="1"/>
              </p:cNvSpPr>
              <p:nvPr/>
            </p:nvSpPr>
            <p:spPr bwMode="auto">
              <a:xfrm rot="10800000">
                <a:off x="4019550" y="2290763"/>
                <a:ext cx="1406526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2" name="Line 251"/>
              <p:cNvSpPr>
                <a:spLocks noChangeShapeType="1"/>
              </p:cNvSpPr>
              <p:nvPr/>
            </p:nvSpPr>
            <p:spPr bwMode="auto">
              <a:xfrm rot="10800000">
                <a:off x="4035422" y="2619375"/>
                <a:ext cx="1457327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3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4" name="Line 253"/>
              <p:cNvSpPr>
                <a:spLocks noChangeShapeType="1"/>
              </p:cNvSpPr>
              <p:nvPr/>
            </p:nvSpPr>
            <p:spPr bwMode="auto">
              <a:xfrm flipH="1" flipV="1">
                <a:off x="1981200" y="1868488"/>
                <a:ext cx="0" cy="7175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5" name="Line 255"/>
              <p:cNvSpPr>
                <a:spLocks noChangeShapeType="1"/>
              </p:cNvSpPr>
              <p:nvPr/>
            </p:nvSpPr>
            <p:spPr bwMode="auto">
              <a:xfrm flipH="1" flipV="1">
                <a:off x="2600325" y="2581275"/>
                <a:ext cx="4968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6" name="Line 256"/>
              <p:cNvSpPr>
                <a:spLocks noChangeShapeType="1"/>
              </p:cNvSpPr>
              <p:nvPr/>
            </p:nvSpPr>
            <p:spPr bwMode="auto">
              <a:xfrm flipV="1">
                <a:off x="2600325" y="2581275"/>
                <a:ext cx="0" cy="13239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7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9" name="Line 259"/>
              <p:cNvSpPr>
                <a:spLocks noChangeShapeType="1"/>
              </p:cNvSpPr>
              <p:nvPr/>
            </p:nvSpPr>
            <p:spPr bwMode="auto">
              <a:xfrm>
                <a:off x="5410200" y="2857500"/>
                <a:ext cx="0" cy="26670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70" name="Line 260"/>
              <p:cNvSpPr>
                <a:spLocks noChangeShapeType="1"/>
              </p:cNvSpPr>
              <p:nvPr/>
            </p:nvSpPr>
            <p:spPr bwMode="auto">
              <a:xfrm rot="10800000">
                <a:off x="4038600" y="2984501"/>
                <a:ext cx="484188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71" name="Line 261"/>
              <p:cNvSpPr>
                <a:spLocks noChangeShapeType="1"/>
              </p:cNvSpPr>
              <p:nvPr/>
            </p:nvSpPr>
            <p:spPr bwMode="auto">
              <a:xfrm rot="10800000" flipV="1">
                <a:off x="4038600" y="2857500"/>
                <a:ext cx="13716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73" name="Line 263"/>
              <p:cNvSpPr>
                <a:spLocks noChangeShapeType="1"/>
              </p:cNvSpPr>
              <p:nvPr/>
            </p:nvSpPr>
            <p:spPr bwMode="auto">
              <a:xfrm rot="10800000" flipV="1">
                <a:off x="4762500" y="5524500"/>
                <a:ext cx="6477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0" name="Line 278"/>
              <p:cNvSpPr>
                <a:spLocks noChangeShapeType="1"/>
              </p:cNvSpPr>
              <p:nvPr/>
            </p:nvSpPr>
            <p:spPr bwMode="auto">
              <a:xfrm rot="10800000" flipV="1">
                <a:off x="7616825" y="2979738"/>
                <a:ext cx="277813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1" name="Line 279"/>
              <p:cNvSpPr>
                <a:spLocks noChangeShapeType="1"/>
              </p:cNvSpPr>
              <p:nvPr/>
            </p:nvSpPr>
            <p:spPr bwMode="auto">
              <a:xfrm rot="10800000" flipV="1">
                <a:off x="7620000" y="2781300"/>
                <a:ext cx="685800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2" name="Line 280"/>
              <p:cNvSpPr>
                <a:spLocks noChangeShapeType="1"/>
              </p:cNvSpPr>
              <p:nvPr/>
            </p:nvSpPr>
            <p:spPr bwMode="auto">
              <a:xfrm flipH="1" flipV="1">
                <a:off x="8305800" y="2781300"/>
                <a:ext cx="0" cy="355441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3" name="Line 281"/>
              <p:cNvSpPr>
                <a:spLocks noChangeShapeType="1"/>
              </p:cNvSpPr>
              <p:nvPr/>
            </p:nvSpPr>
            <p:spPr bwMode="auto">
              <a:xfrm rot="5400000" flipH="1">
                <a:off x="5410200" y="3440113"/>
                <a:ext cx="0" cy="57912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4" name="Line 282"/>
              <p:cNvSpPr>
                <a:spLocks noChangeShapeType="1"/>
              </p:cNvSpPr>
              <p:nvPr/>
            </p:nvSpPr>
            <p:spPr bwMode="auto">
              <a:xfrm flipH="1" flipV="1">
                <a:off x="2514600" y="3429000"/>
                <a:ext cx="0" cy="28956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5" name="Line 283"/>
              <p:cNvSpPr>
                <a:spLocks noChangeShapeType="1"/>
              </p:cNvSpPr>
              <p:nvPr/>
            </p:nvSpPr>
            <p:spPr bwMode="auto">
              <a:xfrm rot="10800000" flipV="1">
                <a:off x="2514600" y="3429000"/>
                <a:ext cx="7620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46" name="Straight Connector 245"/>
            <p:cNvCxnSpPr>
              <a:stCxn id="167" idx="0"/>
              <a:endCxn id="258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57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58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64" name="Straight Connector 263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68" name="Straight Connector 267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559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Hazards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32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31964" y="312739"/>
            <a:ext cx="19891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735138" y="990600"/>
            <a:ext cx="7739062" cy="7620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64383"/>
          </a:xfrm>
        </p:spPr>
        <p:txBody>
          <a:bodyPr/>
          <a:lstStyle/>
          <a:p>
            <a:r>
              <a:rPr lang="en-US" sz="3200">
                <a:solidFill>
                  <a:srgbClr val="0070C0"/>
                </a:solidFill>
              </a:rPr>
              <a:t>Data Hazard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83899"/>
            <a:ext cx="10515600" cy="4770433"/>
          </a:xfrm>
        </p:spPr>
        <p:txBody>
          <a:bodyPr/>
          <a:lstStyle/>
          <a:p>
            <a:pPr marL="285750" indent="-285750"/>
            <a:r>
              <a:rPr lang="en-US" sz="2400"/>
              <a:t>Problem with starting next instruction before the previous ones are </a:t>
            </a:r>
            <a:r>
              <a:rPr lang="en-US" sz="2400" dirty="0"/>
              <a:t>finished</a:t>
            </a:r>
          </a:p>
          <a:p>
            <a:pPr marL="742950" lvl="1" indent="-285750"/>
            <a:r>
              <a:rPr lang="en-US" sz="1800" dirty="0"/>
              <a:t>Dependencies that “</a:t>
            </a:r>
            <a:r>
              <a:rPr lang="en-US" sz="1800"/>
              <a:t>go backward </a:t>
            </a:r>
            <a:r>
              <a:rPr lang="en-US" sz="1800" dirty="0"/>
              <a:t>in time</a:t>
            </a:r>
            <a:r>
              <a:rPr lang="en-US" sz="1800"/>
              <a:t>” are data hazards</a:t>
            </a:r>
            <a:endParaRPr lang="en-US" sz="1800" dirty="0"/>
          </a:p>
          <a:p>
            <a:endParaRPr lang="en-US" dirty="0"/>
          </a:p>
        </p:txBody>
      </p:sp>
      <p:grpSp>
        <p:nvGrpSpPr>
          <p:cNvPr id="852" name="Группа 851"/>
          <p:cNvGrpSpPr/>
          <p:nvPr/>
        </p:nvGrpSpPr>
        <p:grpSpPr>
          <a:xfrm>
            <a:off x="2147525" y="2185301"/>
            <a:ext cx="7885029" cy="3851605"/>
            <a:chOff x="623524" y="2347225"/>
            <a:chExt cx="7885029" cy="3851605"/>
          </a:xfrm>
        </p:grpSpPr>
        <p:grpSp>
          <p:nvGrpSpPr>
            <p:cNvPr id="849" name="Группа 848"/>
            <p:cNvGrpSpPr/>
            <p:nvPr/>
          </p:nvGrpSpPr>
          <p:grpSpPr>
            <a:xfrm>
              <a:off x="623524" y="2547598"/>
              <a:ext cx="3109786" cy="3648692"/>
              <a:chOff x="623524" y="2547598"/>
              <a:chExt cx="3109786" cy="3648692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562305" y="2976173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233" name="Rectangle 233"/>
              <p:cNvSpPr>
                <a:spLocks noChangeArrowheads="1"/>
              </p:cNvSpPr>
              <p:nvPr/>
            </p:nvSpPr>
            <p:spPr bwMode="auto">
              <a:xfrm>
                <a:off x="1180416" y="3349088"/>
                <a:ext cx="2552894" cy="2847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sub </a:t>
                </a:r>
                <a:r>
                  <a:rPr lang="en-US" sz="19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x2</a:t>
                </a:r>
                <a:r>
                  <a:rPr lang="en-US" sz="19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,  x1, x3</a:t>
                </a:r>
                <a:br>
                  <a:rPr lang="en-US" sz="1900" dirty="0">
                    <a:latin typeface="Consolas" panose="020B0609020204030204" pitchFamily="49" charset="0"/>
                    <a:cs typeface="Courier New" panose="02070309020205020404" pitchFamily="49" charset="0"/>
                  </a:rPr>
                </a:br>
                <a:endParaRPr lang="en-US" sz="19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and x12, </a:t>
                </a:r>
                <a:r>
                  <a:rPr lang="en-US" sz="19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x2</a:t>
                </a:r>
                <a:r>
                  <a:rPr lang="en-US" sz="19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, x5</a:t>
                </a:r>
                <a:br>
                  <a:rPr lang="en-US" sz="1900" dirty="0">
                    <a:latin typeface="Consolas" panose="020B0609020204030204" pitchFamily="49" charset="0"/>
                    <a:cs typeface="Courier New" panose="02070309020205020404" pitchFamily="49" charset="0"/>
                  </a:rPr>
                </a:br>
                <a:endParaRPr lang="en-US" sz="19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or  x13, x6, </a:t>
                </a:r>
                <a:r>
                  <a:rPr lang="en-US" sz="19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x2</a:t>
                </a:r>
                <a:br>
                  <a:rPr lang="en-US" sz="1900" dirty="0">
                    <a:latin typeface="Consolas" panose="020B0609020204030204" pitchFamily="49" charset="0"/>
                    <a:cs typeface="Courier New" panose="02070309020205020404" pitchFamily="49" charset="0"/>
                  </a:rPr>
                </a:br>
                <a:endParaRPr lang="en-US" sz="19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add x14, </a:t>
                </a:r>
                <a:r>
                  <a:rPr lang="en-US" sz="19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x2</a:t>
                </a:r>
                <a:r>
                  <a:rPr lang="en-US" sz="19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9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x2</a:t>
                </a:r>
                <a:br>
                  <a:rPr lang="en-US" sz="1900" dirty="0">
                    <a:latin typeface="Consolas" panose="020B0609020204030204" pitchFamily="49" charset="0"/>
                    <a:cs typeface="Courier New" panose="02070309020205020404" pitchFamily="49" charset="0"/>
                  </a:rPr>
                </a:br>
                <a:endParaRPr lang="en-US" sz="19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sw  x15, 100(</a:t>
                </a:r>
                <a:r>
                  <a:rPr lang="en-US" sz="19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x2</a:t>
                </a:r>
                <a:r>
                  <a:rPr lang="en-US" sz="19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  <p:grpSp>
            <p:nvGrpSpPr>
              <p:cNvPr id="234" name="Group 234"/>
              <p:cNvGrpSpPr>
                <a:grpSpLocks/>
              </p:cNvGrpSpPr>
              <p:nvPr/>
            </p:nvGrpSpPr>
            <p:grpSpPr bwMode="auto">
              <a:xfrm>
                <a:off x="623524" y="2547598"/>
                <a:ext cx="869994" cy="3564034"/>
                <a:chOff x="672" y="1680"/>
                <a:chExt cx="508" cy="1921"/>
              </a:xfrm>
            </p:grpSpPr>
            <p:sp>
              <p:nvSpPr>
                <p:cNvPr id="235" name="Line 235"/>
                <p:cNvSpPr>
                  <a:spLocks noChangeShapeType="1"/>
                </p:cNvSpPr>
                <p:nvPr/>
              </p:nvSpPr>
              <p:spPr bwMode="auto">
                <a:xfrm>
                  <a:off x="908" y="2140"/>
                  <a:ext cx="2" cy="14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6" name="Freeform 236"/>
                <p:cNvSpPr>
                  <a:spLocks/>
                </p:cNvSpPr>
                <p:nvPr/>
              </p:nvSpPr>
              <p:spPr bwMode="auto">
                <a:xfrm>
                  <a:off x="897" y="3551"/>
                  <a:ext cx="50" cy="50"/>
                </a:xfrm>
                <a:custGeom>
                  <a:avLst/>
                  <a:gdLst>
                    <a:gd name="T0" fmla="*/ 50 w 24"/>
                    <a:gd name="T1" fmla="*/ 0 h 25"/>
                    <a:gd name="T2" fmla="*/ 0 w 24"/>
                    <a:gd name="T3" fmla="*/ 4 h 25"/>
                    <a:gd name="T4" fmla="*/ 27 w 24"/>
                    <a:gd name="T5" fmla="*/ 50 h 25"/>
                    <a:gd name="T6" fmla="*/ 50 w 24"/>
                    <a:gd name="T7" fmla="*/ 4 h 25"/>
                    <a:gd name="T8" fmla="*/ 50 w 24"/>
                    <a:gd name="T9" fmla="*/ 4 h 25"/>
                    <a:gd name="T10" fmla="*/ 50 w 24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25"/>
                    <a:gd name="T20" fmla="*/ 24 w 24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25">
                      <a:moveTo>
                        <a:pt x="24" y="0"/>
                      </a:moveTo>
                      <a:lnTo>
                        <a:pt x="0" y="2"/>
                      </a:lnTo>
                      <a:lnTo>
                        <a:pt x="13" y="25"/>
                      </a:lnTo>
                      <a:lnTo>
                        <a:pt x="24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7" name="Rectangle 237"/>
                <p:cNvSpPr>
                  <a:spLocks noChangeArrowheads="1"/>
                </p:cNvSpPr>
                <p:nvPr/>
              </p:nvSpPr>
              <p:spPr bwMode="auto">
                <a:xfrm>
                  <a:off x="672" y="1680"/>
                  <a:ext cx="508" cy="39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latin typeface="+mj-lt"/>
                    </a:rPr>
                    <a:t>Program</a:t>
                  </a:r>
                  <a:endParaRPr lang="en-US" sz="1400" b="1" dirty="0">
                    <a:latin typeface="+mj-lt"/>
                  </a:endParaRPr>
                </a:p>
                <a:p>
                  <a:r>
                    <a:rPr lang="en-US" sz="1400" b="1" dirty="0">
                      <a:latin typeface="+mj-lt"/>
                    </a:rPr>
                    <a:t>execution</a:t>
                  </a:r>
                </a:p>
                <a:p>
                  <a:r>
                    <a:rPr lang="en-US" sz="1400" b="1">
                      <a:latin typeface="+mj-lt"/>
                    </a:rPr>
                    <a:t>order</a:t>
                  </a:r>
                  <a:endParaRPr lang="en-US" sz="1400" b="1" dirty="0">
                    <a:latin typeface="+mj-lt"/>
                  </a:endParaRPr>
                </a:p>
              </p:txBody>
            </p:sp>
          </p:grpSp>
        </p:grpSp>
        <p:grpSp>
          <p:nvGrpSpPr>
            <p:cNvPr id="848" name="Группа 847"/>
            <p:cNvGrpSpPr/>
            <p:nvPr/>
          </p:nvGrpSpPr>
          <p:grpSpPr>
            <a:xfrm>
              <a:off x="1725572" y="2347225"/>
              <a:ext cx="6754725" cy="676321"/>
              <a:chOff x="1725572" y="2347225"/>
              <a:chExt cx="6754725" cy="676321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1725572" y="2696022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1775664" y="2838880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082752" y="2347225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241" name="Rectangle 241"/>
              <p:cNvSpPr>
                <a:spLocks noChangeArrowheads="1"/>
              </p:cNvSpPr>
              <p:nvPr/>
            </p:nvSpPr>
            <p:spPr bwMode="auto">
              <a:xfrm>
                <a:off x="3699028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2" name="Rectangle 242"/>
              <p:cNvSpPr>
                <a:spLocks noChangeArrowheads="1"/>
              </p:cNvSpPr>
              <p:nvPr/>
            </p:nvSpPr>
            <p:spPr bwMode="auto">
              <a:xfrm>
                <a:off x="3728150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45" name="Rectangle 245"/>
              <p:cNvSpPr>
                <a:spLocks noChangeArrowheads="1"/>
              </p:cNvSpPr>
              <p:nvPr/>
            </p:nvSpPr>
            <p:spPr bwMode="auto">
              <a:xfrm>
                <a:off x="4283173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6" name="Rectangle 246"/>
              <p:cNvSpPr>
                <a:spLocks noChangeArrowheads="1"/>
              </p:cNvSpPr>
              <p:nvPr/>
            </p:nvSpPr>
            <p:spPr bwMode="auto">
              <a:xfrm>
                <a:off x="4312294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2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9" name="Rectangle 249"/>
              <p:cNvSpPr>
                <a:spLocks noChangeArrowheads="1"/>
              </p:cNvSpPr>
              <p:nvPr/>
            </p:nvSpPr>
            <p:spPr bwMode="auto">
              <a:xfrm>
                <a:off x="4867318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50" name="Rectangle 250"/>
              <p:cNvSpPr>
                <a:spLocks noChangeArrowheads="1"/>
              </p:cNvSpPr>
              <p:nvPr/>
            </p:nvSpPr>
            <p:spPr bwMode="auto">
              <a:xfrm>
                <a:off x="4896440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3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53" name="Rectangle 253"/>
              <p:cNvSpPr>
                <a:spLocks noChangeArrowheads="1"/>
              </p:cNvSpPr>
              <p:nvPr/>
            </p:nvSpPr>
            <p:spPr bwMode="auto">
              <a:xfrm>
                <a:off x="5451463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54" name="Rectangle 254"/>
              <p:cNvSpPr>
                <a:spLocks noChangeArrowheads="1"/>
              </p:cNvSpPr>
              <p:nvPr/>
            </p:nvSpPr>
            <p:spPr bwMode="auto">
              <a:xfrm>
                <a:off x="5485723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4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57" name="Rectangle 257"/>
              <p:cNvSpPr>
                <a:spLocks noChangeArrowheads="1"/>
              </p:cNvSpPr>
              <p:nvPr/>
            </p:nvSpPr>
            <p:spPr bwMode="auto">
              <a:xfrm>
                <a:off x="6035608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58" name="Rectangle 258"/>
              <p:cNvSpPr>
                <a:spLocks noChangeArrowheads="1"/>
              </p:cNvSpPr>
              <p:nvPr/>
            </p:nvSpPr>
            <p:spPr bwMode="auto">
              <a:xfrm>
                <a:off x="6069868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5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61" name="Rectangle 261"/>
              <p:cNvSpPr>
                <a:spLocks noChangeArrowheads="1"/>
              </p:cNvSpPr>
              <p:nvPr/>
            </p:nvSpPr>
            <p:spPr bwMode="auto">
              <a:xfrm>
                <a:off x="6624892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62" name="Rectangle 262"/>
              <p:cNvSpPr>
                <a:spLocks noChangeArrowheads="1"/>
              </p:cNvSpPr>
              <p:nvPr/>
            </p:nvSpPr>
            <p:spPr bwMode="auto">
              <a:xfrm>
                <a:off x="6654014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6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63" name="Rectangle 263"/>
              <p:cNvSpPr>
                <a:spLocks noChangeArrowheads="1"/>
              </p:cNvSpPr>
              <p:nvPr/>
            </p:nvSpPr>
            <p:spPr bwMode="auto">
              <a:xfrm>
                <a:off x="1925084" y="2376912"/>
                <a:ext cx="1312282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Time (clock cycles)</a:t>
                </a:r>
                <a:endParaRPr lang="en-US" sz="2000" b="1" dirty="0">
                  <a:latin typeface="+mj-lt"/>
                </a:endParaRPr>
              </a:p>
            </p:txBody>
          </p:sp>
          <p:sp>
            <p:nvSpPr>
              <p:cNvPr id="268" name="Rectangle 268"/>
              <p:cNvSpPr>
                <a:spLocks noChangeArrowheads="1"/>
              </p:cNvSpPr>
              <p:nvPr/>
            </p:nvSpPr>
            <p:spPr bwMode="auto">
              <a:xfrm>
                <a:off x="7209037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69" name="Rectangle 269"/>
              <p:cNvSpPr>
                <a:spLocks noChangeArrowheads="1"/>
              </p:cNvSpPr>
              <p:nvPr/>
            </p:nvSpPr>
            <p:spPr bwMode="auto">
              <a:xfrm>
                <a:off x="7238158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7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72" name="Rectangle 272"/>
              <p:cNvSpPr>
                <a:spLocks noChangeArrowheads="1"/>
              </p:cNvSpPr>
              <p:nvPr/>
            </p:nvSpPr>
            <p:spPr bwMode="auto">
              <a:xfrm>
                <a:off x="7793182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73" name="Rectangle 273"/>
              <p:cNvSpPr>
                <a:spLocks noChangeArrowheads="1"/>
              </p:cNvSpPr>
              <p:nvPr/>
            </p:nvSpPr>
            <p:spPr bwMode="auto">
              <a:xfrm>
                <a:off x="7822303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8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76" name="Rectangle 276"/>
              <p:cNvSpPr>
                <a:spLocks noChangeArrowheads="1"/>
              </p:cNvSpPr>
              <p:nvPr/>
            </p:nvSpPr>
            <p:spPr bwMode="auto">
              <a:xfrm>
                <a:off x="8375614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77" name="Rectangle 277"/>
              <p:cNvSpPr>
                <a:spLocks noChangeArrowheads="1"/>
              </p:cNvSpPr>
              <p:nvPr/>
            </p:nvSpPr>
            <p:spPr bwMode="auto">
              <a:xfrm>
                <a:off x="8408161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9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78" name="Rectangle 278"/>
              <p:cNvSpPr>
                <a:spLocks noChangeArrowheads="1"/>
              </p:cNvSpPr>
              <p:nvPr/>
            </p:nvSpPr>
            <p:spPr bwMode="auto">
              <a:xfrm>
                <a:off x="3641809" y="2627378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85" name="Rectangle 285"/>
              <p:cNvSpPr>
                <a:spLocks noChangeArrowheads="1"/>
              </p:cNvSpPr>
              <p:nvPr/>
            </p:nvSpPr>
            <p:spPr bwMode="auto">
              <a:xfrm>
                <a:off x="2566023" y="2634800"/>
                <a:ext cx="79624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Value </a:t>
                </a:r>
                <a:r>
                  <a:rPr lang="en-US" sz="1400" b="1">
                    <a:solidFill>
                      <a:srgbClr val="000000"/>
                    </a:solidFill>
                    <a:latin typeface="+mj-lt"/>
                  </a:rPr>
                  <a:t>of R2</a:t>
                </a:r>
                <a:endParaRPr lang="en-US" sz="2000" b="1" dirty="0">
                  <a:latin typeface="+mj-lt"/>
                </a:endParaRPr>
              </a:p>
            </p:txBody>
          </p:sp>
          <p:sp>
            <p:nvSpPr>
              <p:cNvPr id="286" name="Rectangle 286"/>
              <p:cNvSpPr>
                <a:spLocks noChangeArrowheads="1"/>
              </p:cNvSpPr>
              <p:nvPr/>
            </p:nvSpPr>
            <p:spPr bwMode="auto">
              <a:xfrm>
                <a:off x="4224241" y="2636655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87" name="Rectangle 287"/>
              <p:cNvSpPr>
                <a:spLocks noChangeArrowheads="1"/>
              </p:cNvSpPr>
              <p:nvPr/>
            </p:nvSpPr>
            <p:spPr bwMode="auto">
              <a:xfrm>
                <a:off x="4799821" y="2636655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88" name="Rectangle 288"/>
              <p:cNvSpPr>
                <a:spLocks noChangeArrowheads="1"/>
              </p:cNvSpPr>
              <p:nvPr/>
            </p:nvSpPr>
            <p:spPr bwMode="auto">
              <a:xfrm>
                <a:off x="5375400" y="2636655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89" name="Rectangle 289"/>
              <p:cNvSpPr>
                <a:spLocks noChangeArrowheads="1"/>
              </p:cNvSpPr>
              <p:nvPr/>
            </p:nvSpPr>
            <p:spPr bwMode="auto">
              <a:xfrm>
                <a:off x="6543690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90" name="Rectangle 290"/>
              <p:cNvSpPr>
                <a:spLocks noChangeArrowheads="1"/>
              </p:cNvSpPr>
              <p:nvPr/>
            </p:nvSpPr>
            <p:spPr bwMode="auto">
              <a:xfrm>
                <a:off x="7127835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91" name="Rectangle 291"/>
              <p:cNvSpPr>
                <a:spLocks noChangeArrowheads="1"/>
              </p:cNvSpPr>
              <p:nvPr/>
            </p:nvSpPr>
            <p:spPr bwMode="auto">
              <a:xfrm>
                <a:off x="7705128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92" name="Rectangle 292"/>
              <p:cNvSpPr>
                <a:spLocks noChangeArrowheads="1"/>
              </p:cNvSpPr>
              <p:nvPr/>
            </p:nvSpPr>
            <p:spPr bwMode="auto">
              <a:xfrm>
                <a:off x="8280708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583" name="Rectangle 258"/>
              <p:cNvSpPr>
                <a:spLocks noChangeArrowheads="1"/>
              </p:cNvSpPr>
              <p:nvPr/>
            </p:nvSpPr>
            <p:spPr bwMode="auto">
              <a:xfrm>
                <a:off x="5859056" y="2638785"/>
                <a:ext cx="43762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10 / -20</a:t>
                </a:r>
                <a:endParaRPr lang="en-US" sz="1100" b="1" dirty="0">
                  <a:latin typeface="+mj-lt"/>
                </a:endParaRPr>
              </a:p>
            </p:txBody>
          </p:sp>
        </p:grpSp>
        <p:grpSp>
          <p:nvGrpSpPr>
            <p:cNvPr id="851" name="Группа 850"/>
            <p:cNvGrpSpPr/>
            <p:nvPr/>
          </p:nvGrpSpPr>
          <p:grpSpPr>
            <a:xfrm>
              <a:off x="3580873" y="3269310"/>
              <a:ext cx="4927680" cy="2929520"/>
              <a:chOff x="3580873" y="3269310"/>
              <a:chExt cx="4927680" cy="2929520"/>
            </a:xfrm>
          </p:grpSpPr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7797500" y="5798085"/>
                <a:ext cx="125077" cy="267163"/>
              </a:xfrm>
              <a:custGeom>
                <a:avLst/>
                <a:gdLst>
                  <a:gd name="T0" fmla="*/ 0 w 73"/>
                  <a:gd name="T1" fmla="*/ 0 h 144"/>
                  <a:gd name="T2" fmla="*/ 73 w 73"/>
                  <a:gd name="T3" fmla="*/ 0 h 144"/>
                  <a:gd name="T4" fmla="*/ 73 w 73"/>
                  <a:gd name="T5" fmla="*/ 144 h 144"/>
                  <a:gd name="T6" fmla="*/ 2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0"/>
                    </a:moveTo>
                    <a:lnTo>
                      <a:pt x="73" y="0"/>
                    </a:lnTo>
                    <a:lnTo>
                      <a:pt x="73" y="144"/>
                    </a:lnTo>
                    <a:lnTo>
                      <a:pt x="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6754052" y="5864876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6169790" y="5265614"/>
                <a:ext cx="121650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6169790" y="5397340"/>
                <a:ext cx="121650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" name="Freeform 17"/>
              <p:cNvSpPr>
                <a:spLocks/>
              </p:cNvSpPr>
              <p:nvPr/>
            </p:nvSpPr>
            <p:spPr bwMode="auto">
              <a:xfrm>
                <a:off x="7213238" y="5196968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" name="Freeform 18"/>
              <p:cNvSpPr>
                <a:spLocks/>
              </p:cNvSpPr>
              <p:nvPr/>
            </p:nvSpPr>
            <p:spPr bwMode="auto">
              <a:xfrm>
                <a:off x="7091588" y="5196968"/>
                <a:ext cx="125077" cy="267163"/>
              </a:xfrm>
              <a:custGeom>
                <a:avLst/>
                <a:gdLst>
                  <a:gd name="T0" fmla="*/ 71 w 73"/>
                  <a:gd name="T1" fmla="*/ 0 h 144"/>
                  <a:gd name="T2" fmla="*/ 0 w 73"/>
                  <a:gd name="T3" fmla="*/ 0 h 144"/>
                  <a:gd name="T4" fmla="*/ 0 w 73"/>
                  <a:gd name="T5" fmla="*/ 144 h 144"/>
                  <a:gd name="T6" fmla="*/ 73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73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5580387" y="4799933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5580387" y="466449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4996125" y="419881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4996125" y="4065234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5797986" y="3530907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5" name="Rectangle 25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 flipV="1">
                <a:off x="6169790" y="3397326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 flipH="1">
                <a:off x="6044713" y="3401036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 flipH="1">
                <a:off x="6044713" y="3666344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" name="Rectangle 30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 flipV="1">
                <a:off x="4165135" y="3397326"/>
                <a:ext cx="3427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>
                <a:off x="4165135" y="3401036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" name="Line 33"/>
              <p:cNvSpPr>
                <a:spLocks noChangeShapeType="1"/>
              </p:cNvSpPr>
              <p:nvPr/>
            </p:nvSpPr>
            <p:spPr bwMode="auto">
              <a:xfrm>
                <a:off x="4165135" y="3666344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" name="Rectangle 34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5" name="Rectangle 35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3580873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3645981" y="3454840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8" name="Rectangle 38"/>
              <p:cNvSpPr>
                <a:spLocks noChangeArrowheads="1"/>
              </p:cNvSpPr>
              <p:nvPr/>
            </p:nvSpPr>
            <p:spPr bwMode="auto">
              <a:xfrm>
                <a:off x="3676822" y="3454840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9" name="Rectangle 39"/>
              <p:cNvSpPr>
                <a:spLocks noChangeArrowheads="1"/>
              </p:cNvSpPr>
              <p:nvPr/>
            </p:nvSpPr>
            <p:spPr bwMode="auto">
              <a:xfrm>
                <a:off x="4197690" y="3454840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40" name="Rectangle 40"/>
              <p:cNvSpPr>
                <a:spLocks noChangeArrowheads="1"/>
              </p:cNvSpPr>
              <p:nvPr/>
            </p:nvSpPr>
            <p:spPr bwMode="auto">
              <a:xfrm>
                <a:off x="4276505" y="3454840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41" name="Rectangle 41"/>
              <p:cNvSpPr>
                <a:spLocks noChangeArrowheads="1"/>
              </p:cNvSpPr>
              <p:nvPr/>
            </p:nvSpPr>
            <p:spPr bwMode="auto">
              <a:xfrm>
                <a:off x="4339900" y="3454840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42" name="Freeform 42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3" name="Freeform 43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3827600" y="3530907"/>
                <a:ext cx="3409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>
                <a:off x="4411862" y="3467827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6" name="Line 46"/>
              <p:cNvSpPr>
                <a:spLocks noChangeShapeType="1"/>
              </p:cNvSpPr>
              <p:nvPr/>
            </p:nvSpPr>
            <p:spPr bwMode="auto">
              <a:xfrm>
                <a:off x="4966997" y="3530907"/>
                <a:ext cx="3718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" name="Line 47"/>
              <p:cNvSpPr>
                <a:spLocks noChangeShapeType="1"/>
              </p:cNvSpPr>
              <p:nvPr/>
            </p:nvSpPr>
            <p:spPr bwMode="auto">
              <a:xfrm>
                <a:off x="4411862" y="3599554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8" name="Freeform 48"/>
              <p:cNvSpPr>
                <a:spLocks/>
              </p:cNvSpPr>
              <p:nvPr/>
            </p:nvSpPr>
            <p:spPr bwMode="auto">
              <a:xfrm>
                <a:off x="4103454" y="3467827"/>
                <a:ext cx="61682" cy="63080"/>
              </a:xfrm>
              <a:custGeom>
                <a:avLst/>
                <a:gdLst>
                  <a:gd name="T0" fmla="*/ 0 w 36"/>
                  <a:gd name="T1" fmla="*/ 34 h 34"/>
                  <a:gd name="T2" fmla="*/ 2 w 36"/>
                  <a:gd name="T3" fmla="*/ 0 h 34"/>
                  <a:gd name="T4" fmla="*/ 36 w 36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4"/>
                  <a:gd name="T11" fmla="*/ 36 w 36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4">
                    <a:moveTo>
                      <a:pt x="0" y="34"/>
                    </a:moveTo>
                    <a:lnTo>
                      <a:pt x="2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" name="Freeform 49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0" name="Freeform 50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1" name="Line 51"/>
              <p:cNvSpPr>
                <a:spLocks noChangeShapeType="1"/>
              </p:cNvSpPr>
              <p:nvPr/>
            </p:nvSpPr>
            <p:spPr bwMode="auto">
              <a:xfrm flipV="1">
                <a:off x="6754052" y="399287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 flipH="1">
                <a:off x="6625549" y="4000299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 flipH="1">
                <a:off x="6625549" y="4267462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" name="Rectangle 54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5" name="Rectangle 55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6" name="Rectangle 56"/>
              <p:cNvSpPr>
                <a:spLocks noChangeArrowheads="1"/>
              </p:cNvSpPr>
              <p:nvPr/>
            </p:nvSpPr>
            <p:spPr bwMode="auto">
              <a:xfrm>
                <a:off x="4168562" y="4000299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7" name="Rectangle 57"/>
              <p:cNvSpPr>
                <a:spLocks noChangeArrowheads="1"/>
              </p:cNvSpPr>
              <p:nvPr/>
            </p:nvSpPr>
            <p:spPr bwMode="auto">
              <a:xfrm>
                <a:off x="4231957" y="4054102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58" name="Rectangle 58"/>
              <p:cNvSpPr>
                <a:spLocks noChangeArrowheads="1"/>
              </p:cNvSpPr>
              <p:nvPr/>
            </p:nvSpPr>
            <p:spPr bwMode="auto">
              <a:xfrm>
                <a:off x="4261085" y="4054102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59" name="Rectangle 59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0" name="Rectangle 60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1" name="Line 61"/>
              <p:cNvSpPr>
                <a:spLocks noChangeShapeType="1"/>
              </p:cNvSpPr>
              <p:nvPr/>
            </p:nvSpPr>
            <p:spPr bwMode="auto">
              <a:xfrm flipV="1">
                <a:off x="4749398" y="3992877"/>
                <a:ext cx="3427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2" name="Line 62"/>
              <p:cNvSpPr>
                <a:spLocks noChangeShapeType="1"/>
              </p:cNvSpPr>
              <p:nvPr/>
            </p:nvSpPr>
            <p:spPr bwMode="auto">
              <a:xfrm>
                <a:off x="4749398" y="4000299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3" name="Line 63"/>
              <p:cNvSpPr>
                <a:spLocks noChangeShapeType="1"/>
              </p:cNvSpPr>
              <p:nvPr/>
            </p:nvSpPr>
            <p:spPr bwMode="auto">
              <a:xfrm>
                <a:off x="4749398" y="4267462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4" name="Freeform 64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5" name="Freeform 65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6" name="Rectangle 66"/>
              <p:cNvSpPr>
                <a:spLocks noChangeArrowheads="1"/>
              </p:cNvSpPr>
              <p:nvPr/>
            </p:nvSpPr>
            <p:spPr bwMode="auto">
              <a:xfrm>
                <a:off x="6536453" y="4054102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67" name="Rectangle 67"/>
              <p:cNvSpPr>
                <a:spLocks noChangeArrowheads="1"/>
              </p:cNvSpPr>
              <p:nvPr/>
            </p:nvSpPr>
            <p:spPr bwMode="auto">
              <a:xfrm>
                <a:off x="6618695" y="4054102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68" name="Rectangle 68"/>
              <p:cNvSpPr>
                <a:spLocks noChangeArrowheads="1"/>
              </p:cNvSpPr>
              <p:nvPr/>
            </p:nvSpPr>
            <p:spPr bwMode="auto">
              <a:xfrm>
                <a:off x="6678663" y="4054102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69" name="Line 69"/>
              <p:cNvSpPr>
                <a:spLocks noChangeShapeType="1"/>
              </p:cNvSpPr>
              <p:nvPr/>
            </p:nvSpPr>
            <p:spPr bwMode="auto">
              <a:xfrm>
                <a:off x="4411862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0" name="Line 70"/>
              <p:cNvSpPr>
                <a:spLocks noChangeShapeType="1"/>
              </p:cNvSpPr>
              <p:nvPr/>
            </p:nvSpPr>
            <p:spPr bwMode="auto">
              <a:xfrm>
                <a:off x="5551260" y="4132025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" name="Line 71"/>
              <p:cNvSpPr>
                <a:spLocks noChangeShapeType="1"/>
              </p:cNvSpPr>
              <p:nvPr/>
            </p:nvSpPr>
            <p:spPr bwMode="auto">
              <a:xfrm>
                <a:off x="6166363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" name="Freeform 72"/>
              <p:cNvSpPr>
                <a:spLocks/>
              </p:cNvSpPr>
              <p:nvPr/>
            </p:nvSpPr>
            <p:spPr bwMode="auto">
              <a:xfrm>
                <a:off x="4691143" y="4068945"/>
                <a:ext cx="58255" cy="63080"/>
              </a:xfrm>
              <a:custGeom>
                <a:avLst/>
                <a:gdLst>
                  <a:gd name="T0" fmla="*/ 0 w 34"/>
                  <a:gd name="T1" fmla="*/ 34 h 34"/>
                  <a:gd name="T2" fmla="*/ 0 w 34"/>
                  <a:gd name="T3" fmla="*/ 0 h 34"/>
                  <a:gd name="T4" fmla="*/ 34 w 34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4"/>
                  <a:gd name="T10" fmla="*/ 0 h 34"/>
                  <a:gd name="T11" fmla="*/ 34 w 34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" h="34">
                    <a:moveTo>
                      <a:pt x="0" y="34"/>
                    </a:moveTo>
                    <a:lnTo>
                      <a:pt x="0" y="0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" name="Freeform 73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3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4" name="Freeform 74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" name="Freeform 75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6" name="Freeform 76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7" name="Freeform 77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8" name="Freeform 78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705464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0" name="Freeform 80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1" name="Freeform 81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2" name="Freeform 82"/>
              <p:cNvSpPr>
                <a:spLocks/>
              </p:cNvSpPr>
              <p:nvPr/>
            </p:nvSpPr>
            <p:spPr bwMode="auto">
              <a:xfrm>
                <a:off x="5121201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3" name="Freeform 83"/>
              <p:cNvSpPr>
                <a:spLocks/>
              </p:cNvSpPr>
              <p:nvPr/>
            </p:nvSpPr>
            <p:spPr bwMode="auto">
              <a:xfrm>
                <a:off x="5705464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4" name="Freeform 84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53 w 55"/>
                  <a:gd name="T13" fmla="*/ 288 h 2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8"/>
                  <a:gd name="T23" fmla="*/ 55 w 55"/>
                  <a:gd name="T24" fmla="*/ 288 h 2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  <a:lnTo>
                      <a:pt x="53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5" name="Freeform 85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8"/>
                  <a:gd name="T20" fmla="*/ 55 w 55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6" name="Freeform 86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71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7" name="Freeform 87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8" name="Line 88"/>
              <p:cNvSpPr>
                <a:spLocks noChangeShapeType="1"/>
              </p:cNvSpPr>
              <p:nvPr/>
            </p:nvSpPr>
            <p:spPr bwMode="auto">
              <a:xfrm flipV="1">
                <a:off x="7338315" y="4593995"/>
                <a:ext cx="1713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9" name="Line 89"/>
              <p:cNvSpPr>
                <a:spLocks noChangeShapeType="1"/>
              </p:cNvSpPr>
              <p:nvPr/>
            </p:nvSpPr>
            <p:spPr bwMode="auto">
              <a:xfrm flipH="1">
                <a:off x="7209811" y="4597705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" name="Line 90"/>
              <p:cNvSpPr>
                <a:spLocks noChangeShapeType="1"/>
              </p:cNvSpPr>
              <p:nvPr/>
            </p:nvSpPr>
            <p:spPr bwMode="auto">
              <a:xfrm flipH="1">
                <a:off x="7209811" y="4863013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1" name="Freeform 91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2" name="Freeform 92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3" name="Freeform 93"/>
              <p:cNvSpPr>
                <a:spLocks/>
              </p:cNvSpPr>
              <p:nvPr/>
            </p:nvSpPr>
            <p:spPr bwMode="auto">
              <a:xfrm>
                <a:off x="4752825" y="4597705"/>
                <a:ext cx="121650" cy="269019"/>
              </a:xfrm>
              <a:custGeom>
                <a:avLst/>
                <a:gdLst>
                  <a:gd name="T0" fmla="*/ 71 w 71"/>
                  <a:gd name="T1" fmla="*/ 0 h 145"/>
                  <a:gd name="T2" fmla="*/ 0 w 71"/>
                  <a:gd name="T3" fmla="*/ 2 h 145"/>
                  <a:gd name="T4" fmla="*/ 0 w 71"/>
                  <a:gd name="T5" fmla="*/ 145 h 145"/>
                  <a:gd name="T6" fmla="*/ 71 w 71"/>
                  <a:gd name="T7" fmla="*/ 145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5"/>
                  <a:gd name="T14" fmla="*/ 71 w 71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1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4" name="Rectangle 94"/>
              <p:cNvSpPr>
                <a:spLocks noChangeArrowheads="1"/>
              </p:cNvSpPr>
              <p:nvPr/>
            </p:nvSpPr>
            <p:spPr bwMode="auto">
              <a:xfrm>
                <a:off x="4816220" y="4651509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95" name="Rectangle 95"/>
              <p:cNvSpPr>
                <a:spLocks noChangeArrowheads="1"/>
              </p:cNvSpPr>
              <p:nvPr/>
            </p:nvSpPr>
            <p:spPr bwMode="auto">
              <a:xfrm>
                <a:off x="4845347" y="465150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96" name="Freeform 96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w 72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43"/>
                  <a:gd name="T17" fmla="*/ 72 w 72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7" name="Freeform 97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3"/>
                  <a:gd name="T14" fmla="*/ 72 w 72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8" name="Line 98"/>
              <p:cNvSpPr>
                <a:spLocks noChangeShapeType="1"/>
              </p:cNvSpPr>
              <p:nvPr/>
            </p:nvSpPr>
            <p:spPr bwMode="auto">
              <a:xfrm flipV="1">
                <a:off x="5335374" y="4593995"/>
                <a:ext cx="3427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9" name="Line 99"/>
              <p:cNvSpPr>
                <a:spLocks noChangeShapeType="1"/>
              </p:cNvSpPr>
              <p:nvPr/>
            </p:nvSpPr>
            <p:spPr bwMode="auto">
              <a:xfrm>
                <a:off x="5335374" y="4597705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0" name="Line 100"/>
              <p:cNvSpPr>
                <a:spLocks noChangeShapeType="1"/>
              </p:cNvSpPr>
              <p:nvPr/>
            </p:nvSpPr>
            <p:spPr bwMode="auto">
              <a:xfrm>
                <a:off x="5335374" y="4863013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1" name="Rectangle 101"/>
              <p:cNvSpPr>
                <a:spLocks noChangeArrowheads="1"/>
              </p:cNvSpPr>
              <p:nvPr/>
            </p:nvSpPr>
            <p:spPr bwMode="auto">
              <a:xfrm>
                <a:off x="5371355" y="4686760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02" name="Rectangle 102"/>
              <p:cNvSpPr>
                <a:spLocks noChangeArrowheads="1"/>
              </p:cNvSpPr>
              <p:nvPr/>
            </p:nvSpPr>
            <p:spPr bwMode="auto">
              <a:xfrm>
                <a:off x="5450170" y="4686760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3" name="Rectangle 103"/>
              <p:cNvSpPr>
                <a:spLocks noChangeArrowheads="1"/>
              </p:cNvSpPr>
              <p:nvPr/>
            </p:nvSpPr>
            <p:spPr bwMode="auto">
              <a:xfrm>
                <a:off x="5508425" y="4686760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4" name="Freeform 104"/>
              <p:cNvSpPr>
                <a:spLocks/>
              </p:cNvSpPr>
              <p:nvPr/>
            </p:nvSpPr>
            <p:spPr bwMode="auto">
              <a:xfrm>
                <a:off x="5952190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17 h 285"/>
                  <a:gd name="T4" fmla="*/ 35 w 109"/>
                  <a:gd name="T5" fmla="*/ 144 h 285"/>
                  <a:gd name="T6" fmla="*/ 0 w 109"/>
                  <a:gd name="T7" fmla="*/ 170 h 285"/>
                  <a:gd name="T8" fmla="*/ 0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0 w 109"/>
                  <a:gd name="T15" fmla="*/ 2 h 285"/>
                  <a:gd name="T16" fmla="*/ 0 w 109"/>
                  <a:gd name="T17" fmla="*/ 2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0" y="117"/>
                    </a:lnTo>
                    <a:lnTo>
                      <a:pt x="35" y="144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5" name="Freeform 105"/>
              <p:cNvSpPr>
                <a:spLocks/>
              </p:cNvSpPr>
              <p:nvPr/>
            </p:nvSpPr>
            <p:spPr bwMode="auto">
              <a:xfrm>
                <a:off x="6507326" y="4601416"/>
                <a:ext cx="246727" cy="265308"/>
              </a:xfrm>
              <a:custGeom>
                <a:avLst/>
                <a:gdLst>
                  <a:gd name="T0" fmla="*/ 144 w 144"/>
                  <a:gd name="T1" fmla="*/ 141 h 143"/>
                  <a:gd name="T2" fmla="*/ 144 w 144"/>
                  <a:gd name="T3" fmla="*/ 0 h 143"/>
                  <a:gd name="T4" fmla="*/ 0 w 144"/>
                  <a:gd name="T5" fmla="*/ 0 h 143"/>
                  <a:gd name="T6" fmla="*/ 0 w 144"/>
                  <a:gd name="T7" fmla="*/ 143 h 143"/>
                  <a:gd name="T8" fmla="*/ 144 w 144"/>
                  <a:gd name="T9" fmla="*/ 143 h 143"/>
                  <a:gd name="T10" fmla="*/ 144 w 144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3"/>
                  <a:gd name="T20" fmla="*/ 144 w 144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3">
                    <a:moveTo>
                      <a:pt x="144" y="141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4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6" name="Rectangle 106"/>
              <p:cNvSpPr>
                <a:spLocks noChangeArrowheads="1"/>
              </p:cNvSpPr>
              <p:nvPr/>
            </p:nvSpPr>
            <p:spPr bwMode="auto">
              <a:xfrm>
                <a:off x="6546733" y="4651509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7" name="Rectangle 107"/>
              <p:cNvSpPr>
                <a:spLocks noChangeArrowheads="1"/>
              </p:cNvSpPr>
              <p:nvPr/>
            </p:nvSpPr>
            <p:spPr bwMode="auto">
              <a:xfrm>
                <a:off x="6628975" y="465150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8" name="Rectangle 108"/>
              <p:cNvSpPr>
                <a:spLocks noChangeArrowheads="1"/>
              </p:cNvSpPr>
              <p:nvPr/>
            </p:nvSpPr>
            <p:spPr bwMode="auto">
              <a:xfrm>
                <a:off x="7124142" y="465150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09" name="Rectangle 109"/>
              <p:cNvSpPr>
                <a:spLocks noChangeArrowheads="1"/>
              </p:cNvSpPr>
              <p:nvPr/>
            </p:nvSpPr>
            <p:spPr bwMode="auto">
              <a:xfrm>
                <a:off x="7202958" y="465150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10" name="Rectangle 110"/>
              <p:cNvSpPr>
                <a:spLocks noChangeArrowheads="1"/>
              </p:cNvSpPr>
              <p:nvPr/>
            </p:nvSpPr>
            <p:spPr bwMode="auto">
              <a:xfrm>
                <a:off x="7262926" y="465150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11" name="Line 111"/>
              <p:cNvSpPr>
                <a:spLocks noChangeShapeType="1"/>
              </p:cNvSpPr>
              <p:nvPr/>
            </p:nvSpPr>
            <p:spPr bwMode="auto">
              <a:xfrm>
                <a:off x="4996125" y="4733142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2" name="Line 112"/>
              <p:cNvSpPr>
                <a:spLocks noChangeShapeType="1"/>
              </p:cNvSpPr>
              <p:nvPr/>
            </p:nvSpPr>
            <p:spPr bwMode="auto">
              <a:xfrm>
                <a:off x="6135522" y="4733142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3" name="Line 113"/>
              <p:cNvSpPr>
                <a:spLocks noChangeShapeType="1"/>
              </p:cNvSpPr>
              <p:nvPr/>
            </p:nvSpPr>
            <p:spPr bwMode="auto">
              <a:xfrm>
                <a:off x="6750625" y="4733142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4" name="Freeform 114"/>
              <p:cNvSpPr>
                <a:spLocks/>
              </p:cNvSpPr>
              <p:nvPr/>
            </p:nvSpPr>
            <p:spPr bwMode="auto">
              <a:xfrm>
                <a:off x="5275406" y="4664496"/>
                <a:ext cx="63395" cy="68646"/>
              </a:xfrm>
              <a:custGeom>
                <a:avLst/>
                <a:gdLst>
                  <a:gd name="T0" fmla="*/ 0 w 37"/>
                  <a:gd name="T1" fmla="*/ 37 h 37"/>
                  <a:gd name="T2" fmla="*/ 0 w 37"/>
                  <a:gd name="T3" fmla="*/ 0 h 37"/>
                  <a:gd name="T4" fmla="*/ 37 w 37"/>
                  <a:gd name="T5" fmla="*/ 0 h 37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7"/>
                  <a:gd name="T11" fmla="*/ 37 w 37"/>
                  <a:gd name="T12" fmla="*/ 37 h 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7">
                    <a:moveTo>
                      <a:pt x="0" y="37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5" name="Freeform 115"/>
              <p:cNvSpPr>
                <a:spLocks/>
              </p:cNvSpPr>
              <p:nvPr/>
            </p:nvSpPr>
            <p:spPr bwMode="auto">
              <a:xfrm>
                <a:off x="6445644" y="4733142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6 h 107"/>
                  <a:gd name="T8" fmla="*/ 253 w 253"/>
                  <a:gd name="T9" fmla="*/ 36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6" name="Freeform 116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7" name="Freeform 117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8" name="Freeform 118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" name="Freeform 119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" name="Freeform 120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" name="Freeform 121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2" name="Freeform 122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3" name="Freeform 123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4" name="Freeform 124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5" name="Line 125"/>
              <p:cNvSpPr>
                <a:spLocks noChangeShapeType="1"/>
              </p:cNvSpPr>
              <p:nvPr/>
            </p:nvSpPr>
            <p:spPr bwMode="auto">
              <a:xfrm flipV="1">
                <a:off x="7922577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6" name="Line 126"/>
              <p:cNvSpPr>
                <a:spLocks noChangeShapeType="1"/>
              </p:cNvSpPr>
              <p:nvPr/>
            </p:nvSpPr>
            <p:spPr bwMode="auto">
              <a:xfrm flipH="1">
                <a:off x="7794074" y="5196968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" name="Line 127"/>
              <p:cNvSpPr>
                <a:spLocks noChangeShapeType="1"/>
              </p:cNvSpPr>
              <p:nvPr/>
            </p:nvSpPr>
            <p:spPr bwMode="auto">
              <a:xfrm flipH="1">
                <a:off x="7794074" y="5464131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8" name="Rectangle 128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9" name="Rectangle 129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0" name="Rectangle 130"/>
              <p:cNvSpPr>
                <a:spLocks noChangeArrowheads="1"/>
              </p:cNvSpPr>
              <p:nvPr/>
            </p:nvSpPr>
            <p:spPr bwMode="auto">
              <a:xfrm>
                <a:off x="5338801" y="5196968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1" name="Rectangle 131"/>
              <p:cNvSpPr>
                <a:spLocks noChangeArrowheads="1"/>
              </p:cNvSpPr>
              <p:nvPr/>
            </p:nvSpPr>
            <p:spPr bwMode="auto">
              <a:xfrm>
                <a:off x="5400482" y="5250771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32" name="Rectangle 132"/>
              <p:cNvSpPr>
                <a:spLocks noChangeArrowheads="1"/>
              </p:cNvSpPr>
              <p:nvPr/>
            </p:nvSpPr>
            <p:spPr bwMode="auto">
              <a:xfrm>
                <a:off x="5429610" y="5250771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33" name="Rectangle 133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4" name="Rectangle 134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5" name="Line 135"/>
              <p:cNvSpPr>
                <a:spLocks noChangeShapeType="1"/>
              </p:cNvSpPr>
              <p:nvPr/>
            </p:nvSpPr>
            <p:spPr bwMode="auto">
              <a:xfrm flipV="1">
                <a:off x="5923063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6" name="Line 136"/>
              <p:cNvSpPr>
                <a:spLocks noChangeShapeType="1"/>
              </p:cNvSpPr>
              <p:nvPr/>
            </p:nvSpPr>
            <p:spPr bwMode="auto">
              <a:xfrm>
                <a:off x="5923063" y="5196968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7" name="Line 137"/>
              <p:cNvSpPr>
                <a:spLocks noChangeShapeType="1"/>
              </p:cNvSpPr>
              <p:nvPr/>
            </p:nvSpPr>
            <p:spPr bwMode="auto">
              <a:xfrm>
                <a:off x="5923063" y="5464131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8" name="Freeform 138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9" name="Rectangle 139"/>
              <p:cNvSpPr>
                <a:spLocks noChangeArrowheads="1"/>
              </p:cNvSpPr>
              <p:nvPr/>
            </p:nvSpPr>
            <p:spPr bwMode="auto">
              <a:xfrm>
                <a:off x="7134422" y="5250771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0" name="Rectangle 140"/>
              <p:cNvSpPr>
                <a:spLocks noChangeArrowheads="1"/>
              </p:cNvSpPr>
              <p:nvPr/>
            </p:nvSpPr>
            <p:spPr bwMode="auto">
              <a:xfrm>
                <a:off x="7213238" y="5250771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1" name="Rectangle 141"/>
              <p:cNvSpPr>
                <a:spLocks noChangeArrowheads="1"/>
              </p:cNvSpPr>
              <p:nvPr/>
            </p:nvSpPr>
            <p:spPr bwMode="auto">
              <a:xfrm>
                <a:off x="7710118" y="5250771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42" name="Rectangle 142"/>
              <p:cNvSpPr>
                <a:spLocks noChangeArrowheads="1"/>
              </p:cNvSpPr>
              <p:nvPr/>
            </p:nvSpPr>
            <p:spPr bwMode="auto">
              <a:xfrm>
                <a:off x="7788934" y="5250771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3" name="Rectangle 143"/>
              <p:cNvSpPr>
                <a:spLocks noChangeArrowheads="1"/>
              </p:cNvSpPr>
              <p:nvPr/>
            </p:nvSpPr>
            <p:spPr bwMode="auto">
              <a:xfrm>
                <a:off x="7848902" y="5250771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4" name="Line 144"/>
              <p:cNvSpPr>
                <a:spLocks noChangeShapeType="1"/>
              </p:cNvSpPr>
              <p:nvPr/>
            </p:nvSpPr>
            <p:spPr bwMode="auto">
              <a:xfrm>
                <a:off x="5580387" y="5332405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5" name="Line 145"/>
              <p:cNvSpPr>
                <a:spLocks noChangeShapeType="1"/>
              </p:cNvSpPr>
              <p:nvPr/>
            </p:nvSpPr>
            <p:spPr bwMode="auto">
              <a:xfrm>
                <a:off x="6721498" y="5332405"/>
                <a:ext cx="3700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6" name="Line 146"/>
              <p:cNvSpPr>
                <a:spLocks noChangeShapeType="1"/>
              </p:cNvSpPr>
              <p:nvPr/>
            </p:nvSpPr>
            <p:spPr bwMode="auto">
              <a:xfrm>
                <a:off x="7338315" y="5332405"/>
                <a:ext cx="33753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7" name="Freeform 147"/>
              <p:cNvSpPr>
                <a:spLocks/>
              </p:cNvSpPr>
              <p:nvPr/>
            </p:nvSpPr>
            <p:spPr bwMode="auto">
              <a:xfrm>
                <a:off x="5859668" y="5265614"/>
                <a:ext cx="63395" cy="66791"/>
              </a:xfrm>
              <a:custGeom>
                <a:avLst/>
                <a:gdLst>
                  <a:gd name="T0" fmla="*/ 0 w 37"/>
                  <a:gd name="T1" fmla="*/ 36 h 36"/>
                  <a:gd name="T2" fmla="*/ 0 w 37"/>
                  <a:gd name="T3" fmla="*/ 0 h 36"/>
                  <a:gd name="T4" fmla="*/ 37 w 37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6"/>
                  <a:gd name="T11" fmla="*/ 37 w 37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6">
                    <a:moveTo>
                      <a:pt x="0" y="36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8" name="Freeform 148"/>
              <p:cNvSpPr>
                <a:spLocks/>
              </p:cNvSpPr>
              <p:nvPr/>
            </p:nvSpPr>
            <p:spPr bwMode="auto">
              <a:xfrm>
                <a:off x="7029906" y="5332405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7 h 107"/>
                  <a:gd name="T8" fmla="*/ 253 w 253"/>
                  <a:gd name="T9" fmla="*/ 37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7"/>
                    </a:lnTo>
                    <a:lnTo>
                      <a:pt x="253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9" name="Freeform 149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0" name="Freeform 150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1" name="Freeform 151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2" name="Freeform 152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3" name="Freeform 153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4" name="Freeform 154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5" name="Freeform 155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6" name="Freeform 156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7" name="Rectangle 157"/>
              <p:cNvSpPr>
                <a:spLocks noChangeArrowheads="1"/>
              </p:cNvSpPr>
              <p:nvPr/>
            </p:nvSpPr>
            <p:spPr bwMode="auto">
              <a:xfrm>
                <a:off x="8261826" y="5798085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8" name="Line 158"/>
              <p:cNvSpPr>
                <a:spLocks noChangeShapeType="1"/>
              </p:cNvSpPr>
              <p:nvPr/>
            </p:nvSpPr>
            <p:spPr bwMode="auto">
              <a:xfrm flipV="1">
                <a:off x="8506840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9" name="Line 159"/>
              <p:cNvSpPr>
                <a:spLocks noChangeShapeType="1"/>
              </p:cNvSpPr>
              <p:nvPr/>
            </p:nvSpPr>
            <p:spPr bwMode="auto">
              <a:xfrm flipH="1">
                <a:off x="8380050" y="5798085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0" name="Line 160"/>
              <p:cNvSpPr>
                <a:spLocks noChangeShapeType="1"/>
              </p:cNvSpPr>
              <p:nvPr/>
            </p:nvSpPr>
            <p:spPr bwMode="auto">
              <a:xfrm flipH="1">
                <a:off x="8380050" y="6065248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1" name="Rectangle 161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2" name="Rectangle 162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3" name="Rectangle 163"/>
              <p:cNvSpPr>
                <a:spLocks noChangeArrowheads="1"/>
              </p:cNvSpPr>
              <p:nvPr/>
            </p:nvSpPr>
            <p:spPr bwMode="auto">
              <a:xfrm>
                <a:off x="5923063" y="5798085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" name="Rectangle 164"/>
              <p:cNvSpPr>
                <a:spLocks noChangeArrowheads="1"/>
              </p:cNvSpPr>
              <p:nvPr/>
            </p:nvSpPr>
            <p:spPr bwMode="auto">
              <a:xfrm>
                <a:off x="5984745" y="5851889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65" name="Rectangle 165"/>
              <p:cNvSpPr>
                <a:spLocks noChangeArrowheads="1"/>
              </p:cNvSpPr>
              <p:nvPr/>
            </p:nvSpPr>
            <p:spPr bwMode="auto">
              <a:xfrm>
                <a:off x="6013872" y="585188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66" name="Freeform 166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7" name="Freeform 167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8" name="Line 168"/>
              <p:cNvSpPr>
                <a:spLocks noChangeShapeType="1"/>
              </p:cNvSpPr>
              <p:nvPr/>
            </p:nvSpPr>
            <p:spPr bwMode="auto">
              <a:xfrm flipV="1">
                <a:off x="6507326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9" name="Line 169"/>
              <p:cNvSpPr>
                <a:spLocks noChangeShapeType="1"/>
              </p:cNvSpPr>
              <p:nvPr/>
            </p:nvSpPr>
            <p:spPr bwMode="auto">
              <a:xfrm>
                <a:off x="6507326" y="5798085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0" name="Line 170"/>
              <p:cNvSpPr>
                <a:spLocks noChangeShapeType="1"/>
              </p:cNvSpPr>
              <p:nvPr/>
            </p:nvSpPr>
            <p:spPr bwMode="auto">
              <a:xfrm>
                <a:off x="6507326" y="6065248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1" name="Freeform 171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2" name="Freeform 172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3" name="Rectangle 173"/>
              <p:cNvSpPr>
                <a:spLocks noChangeArrowheads="1"/>
              </p:cNvSpPr>
              <p:nvPr/>
            </p:nvSpPr>
            <p:spPr bwMode="auto">
              <a:xfrm>
                <a:off x="7718685" y="5851889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4" name="Rectangle 174"/>
              <p:cNvSpPr>
                <a:spLocks noChangeArrowheads="1"/>
              </p:cNvSpPr>
              <p:nvPr/>
            </p:nvSpPr>
            <p:spPr bwMode="auto">
              <a:xfrm>
                <a:off x="7797500" y="585188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5" name="Rectangle 175"/>
              <p:cNvSpPr>
                <a:spLocks noChangeArrowheads="1"/>
              </p:cNvSpPr>
              <p:nvPr/>
            </p:nvSpPr>
            <p:spPr bwMode="auto">
              <a:xfrm>
                <a:off x="8294381" y="585188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76" name="Rectangle 176"/>
              <p:cNvSpPr>
                <a:spLocks noChangeArrowheads="1"/>
              </p:cNvSpPr>
              <p:nvPr/>
            </p:nvSpPr>
            <p:spPr bwMode="auto">
              <a:xfrm>
                <a:off x="8373196" y="585188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7" name="Rectangle 177"/>
              <p:cNvSpPr>
                <a:spLocks noChangeArrowheads="1"/>
              </p:cNvSpPr>
              <p:nvPr/>
            </p:nvSpPr>
            <p:spPr bwMode="auto">
              <a:xfrm>
                <a:off x="8431451" y="585188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8" name="Line 178"/>
              <p:cNvSpPr>
                <a:spLocks noChangeShapeType="1"/>
              </p:cNvSpPr>
              <p:nvPr/>
            </p:nvSpPr>
            <p:spPr bwMode="auto">
              <a:xfrm>
                <a:off x="6169790" y="5929811"/>
                <a:ext cx="337536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9" name="Line 179"/>
              <p:cNvSpPr>
                <a:spLocks noChangeShapeType="1"/>
              </p:cNvSpPr>
              <p:nvPr/>
            </p:nvSpPr>
            <p:spPr bwMode="auto">
              <a:xfrm>
                <a:off x="7309187" y="5929811"/>
                <a:ext cx="3666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0" name="Line 180"/>
              <p:cNvSpPr>
                <a:spLocks noChangeShapeType="1"/>
              </p:cNvSpPr>
              <p:nvPr/>
            </p:nvSpPr>
            <p:spPr bwMode="auto">
              <a:xfrm>
                <a:off x="7922577" y="5929811"/>
                <a:ext cx="339249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1" name="Line 181"/>
              <p:cNvSpPr>
                <a:spLocks noChangeShapeType="1"/>
              </p:cNvSpPr>
              <p:nvPr/>
            </p:nvSpPr>
            <p:spPr bwMode="auto">
              <a:xfrm>
                <a:off x="6754052" y="5996602"/>
                <a:ext cx="3666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2" name="Freeform 182"/>
              <p:cNvSpPr>
                <a:spLocks/>
              </p:cNvSpPr>
              <p:nvPr/>
            </p:nvSpPr>
            <p:spPr bwMode="auto">
              <a:xfrm>
                <a:off x="6445644" y="5864876"/>
                <a:ext cx="61682" cy="64936"/>
              </a:xfrm>
              <a:custGeom>
                <a:avLst/>
                <a:gdLst>
                  <a:gd name="T0" fmla="*/ 0 w 36"/>
                  <a:gd name="T1" fmla="*/ 35 h 35"/>
                  <a:gd name="T2" fmla="*/ 0 w 36"/>
                  <a:gd name="T3" fmla="*/ 0 h 35"/>
                  <a:gd name="T4" fmla="*/ 36 w 3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5"/>
                  <a:gd name="T11" fmla="*/ 36 w 3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5">
                    <a:moveTo>
                      <a:pt x="0" y="35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3" name="Freeform 183"/>
              <p:cNvSpPr>
                <a:spLocks/>
              </p:cNvSpPr>
              <p:nvPr/>
            </p:nvSpPr>
            <p:spPr bwMode="auto">
              <a:xfrm>
                <a:off x="7614169" y="5929811"/>
                <a:ext cx="433485" cy="202228"/>
              </a:xfrm>
              <a:custGeom>
                <a:avLst/>
                <a:gdLst>
                  <a:gd name="T0" fmla="*/ 0 w 253"/>
                  <a:gd name="T1" fmla="*/ 0 h 109"/>
                  <a:gd name="T2" fmla="*/ 2 w 253"/>
                  <a:gd name="T3" fmla="*/ 109 h 109"/>
                  <a:gd name="T4" fmla="*/ 217 w 253"/>
                  <a:gd name="T5" fmla="*/ 109 h 109"/>
                  <a:gd name="T6" fmla="*/ 217 w 253"/>
                  <a:gd name="T7" fmla="*/ 36 h 109"/>
                  <a:gd name="T8" fmla="*/ 253 w 253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4" name="Freeform 184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" name="Freeform 185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6" name="Freeform 186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7" name="Freeform 187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8" name="Freeform 188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9" name="Freeform 189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0" name="Freeform 190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1" name="Freeform 191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2" name="Freeform 192"/>
              <p:cNvSpPr>
                <a:spLocks/>
              </p:cNvSpPr>
              <p:nvPr/>
            </p:nvSpPr>
            <p:spPr bwMode="auto">
              <a:xfrm>
                <a:off x="5338801" y="3401036"/>
                <a:ext cx="245013" cy="265308"/>
              </a:xfrm>
              <a:custGeom>
                <a:avLst/>
                <a:gdLst>
                  <a:gd name="T0" fmla="*/ 141 w 143"/>
                  <a:gd name="T1" fmla="*/ 143 h 143"/>
                  <a:gd name="T2" fmla="*/ 143 w 143"/>
                  <a:gd name="T3" fmla="*/ 0 h 143"/>
                  <a:gd name="T4" fmla="*/ 0 w 143"/>
                  <a:gd name="T5" fmla="*/ 0 h 143"/>
                  <a:gd name="T6" fmla="*/ 0 w 143"/>
                  <a:gd name="T7" fmla="*/ 143 h 143"/>
                  <a:gd name="T8" fmla="*/ 143 w 143"/>
                  <a:gd name="T9" fmla="*/ 143 h 143"/>
                  <a:gd name="T10" fmla="*/ 143 w 143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3"/>
                  <a:gd name="T19" fmla="*/ 0 h 143"/>
                  <a:gd name="T20" fmla="*/ 143 w 143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3" h="143">
                    <a:moveTo>
                      <a:pt x="141" y="143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3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3" name="Rectangle 193"/>
              <p:cNvSpPr>
                <a:spLocks noChangeArrowheads="1"/>
              </p:cNvSpPr>
              <p:nvPr/>
            </p:nvSpPr>
            <p:spPr bwMode="auto">
              <a:xfrm>
                <a:off x="5378208" y="3454840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4" name="Rectangle 194"/>
              <p:cNvSpPr>
                <a:spLocks noChangeArrowheads="1"/>
              </p:cNvSpPr>
              <p:nvPr/>
            </p:nvSpPr>
            <p:spPr bwMode="auto">
              <a:xfrm>
                <a:off x="5457024" y="3454840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5" name="Line 195"/>
              <p:cNvSpPr>
                <a:spLocks noChangeShapeType="1"/>
              </p:cNvSpPr>
              <p:nvPr/>
            </p:nvSpPr>
            <p:spPr bwMode="auto">
              <a:xfrm>
                <a:off x="5580387" y="3530907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" name="Rectangle 196"/>
              <p:cNvSpPr>
                <a:spLocks noChangeArrowheads="1"/>
              </p:cNvSpPr>
              <p:nvPr/>
            </p:nvSpPr>
            <p:spPr bwMode="auto">
              <a:xfrm>
                <a:off x="5955617" y="3408458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97" name="Rectangle 197"/>
              <p:cNvSpPr>
                <a:spLocks noChangeArrowheads="1"/>
              </p:cNvSpPr>
              <p:nvPr/>
            </p:nvSpPr>
            <p:spPr bwMode="auto">
              <a:xfrm>
                <a:off x="6034433" y="3408458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98" name="Rectangle 198"/>
              <p:cNvSpPr>
                <a:spLocks noChangeArrowheads="1"/>
              </p:cNvSpPr>
              <p:nvPr/>
            </p:nvSpPr>
            <p:spPr bwMode="auto">
              <a:xfrm>
                <a:off x="6096114" y="3408458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9" name="Rectangle 199"/>
              <p:cNvSpPr>
                <a:spLocks noChangeArrowheads="1"/>
              </p:cNvSpPr>
              <p:nvPr/>
            </p:nvSpPr>
            <p:spPr bwMode="auto">
              <a:xfrm>
                <a:off x="4787092" y="4093064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00" name="Rectangle 200"/>
              <p:cNvSpPr>
                <a:spLocks noChangeArrowheads="1"/>
              </p:cNvSpPr>
              <p:nvPr/>
            </p:nvSpPr>
            <p:spPr bwMode="auto">
              <a:xfrm>
                <a:off x="4865908" y="4093064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1" name="Rectangle 201"/>
              <p:cNvSpPr>
                <a:spLocks noChangeArrowheads="1"/>
              </p:cNvSpPr>
              <p:nvPr/>
            </p:nvSpPr>
            <p:spPr bwMode="auto">
              <a:xfrm>
                <a:off x="4924163" y="4093064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2" name="Line 202"/>
              <p:cNvSpPr>
                <a:spLocks noChangeShapeType="1"/>
              </p:cNvSpPr>
              <p:nvPr/>
            </p:nvSpPr>
            <p:spPr bwMode="auto">
              <a:xfrm>
                <a:off x="5213724" y="4065234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3" name="Line 203"/>
              <p:cNvSpPr>
                <a:spLocks noChangeShapeType="1"/>
              </p:cNvSpPr>
              <p:nvPr/>
            </p:nvSpPr>
            <p:spPr bwMode="auto">
              <a:xfrm>
                <a:off x="5797986" y="4799933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4" name="Rectangle 204"/>
              <p:cNvSpPr>
                <a:spLocks noChangeArrowheads="1"/>
              </p:cNvSpPr>
              <p:nvPr/>
            </p:nvSpPr>
            <p:spPr bwMode="auto">
              <a:xfrm>
                <a:off x="6536453" y="5879718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05" name="Rectangle 205"/>
              <p:cNvSpPr>
                <a:spLocks noChangeArrowheads="1"/>
              </p:cNvSpPr>
              <p:nvPr/>
            </p:nvSpPr>
            <p:spPr bwMode="auto">
              <a:xfrm>
                <a:off x="6618695" y="5879718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06" name="Rectangle 206"/>
              <p:cNvSpPr>
                <a:spLocks noChangeArrowheads="1"/>
              </p:cNvSpPr>
              <p:nvPr/>
            </p:nvSpPr>
            <p:spPr bwMode="auto">
              <a:xfrm>
                <a:off x="6678663" y="5879718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7" name="Rectangle 207"/>
              <p:cNvSpPr>
                <a:spLocks noChangeArrowheads="1"/>
              </p:cNvSpPr>
              <p:nvPr/>
            </p:nvSpPr>
            <p:spPr bwMode="auto">
              <a:xfrm>
                <a:off x="5952190" y="5284167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08" name="Rectangle 208"/>
              <p:cNvSpPr>
                <a:spLocks noChangeArrowheads="1"/>
              </p:cNvSpPr>
              <p:nvPr/>
            </p:nvSpPr>
            <p:spPr bwMode="auto">
              <a:xfrm>
                <a:off x="6031006" y="5284167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9" name="Rectangle 209"/>
              <p:cNvSpPr>
                <a:spLocks noChangeArrowheads="1"/>
              </p:cNvSpPr>
              <p:nvPr/>
            </p:nvSpPr>
            <p:spPr bwMode="auto">
              <a:xfrm>
                <a:off x="6092688" y="5284167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10" name="Line 210"/>
              <p:cNvSpPr>
                <a:spLocks noChangeShapeType="1"/>
              </p:cNvSpPr>
              <p:nvPr/>
            </p:nvSpPr>
            <p:spPr bwMode="auto">
              <a:xfrm>
                <a:off x="6966511" y="5864876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9" name="Freeform 219"/>
              <p:cNvSpPr>
                <a:spLocks/>
              </p:cNvSpPr>
              <p:nvPr/>
            </p:nvSpPr>
            <p:spPr bwMode="auto">
              <a:xfrm>
                <a:off x="6027579" y="3529052"/>
                <a:ext cx="49688" cy="51948"/>
              </a:xfrm>
              <a:custGeom>
                <a:avLst/>
                <a:gdLst>
                  <a:gd name="T0" fmla="*/ 14 w 29"/>
                  <a:gd name="T1" fmla="*/ 26 h 28"/>
                  <a:gd name="T2" fmla="*/ 17 w 29"/>
                  <a:gd name="T3" fmla="*/ 28 h 28"/>
                  <a:gd name="T4" fmla="*/ 19 w 29"/>
                  <a:gd name="T5" fmla="*/ 26 h 28"/>
                  <a:gd name="T6" fmla="*/ 21 w 29"/>
                  <a:gd name="T7" fmla="*/ 26 h 28"/>
                  <a:gd name="T8" fmla="*/ 23 w 29"/>
                  <a:gd name="T9" fmla="*/ 24 h 28"/>
                  <a:gd name="T10" fmla="*/ 25 w 29"/>
                  <a:gd name="T11" fmla="*/ 24 h 28"/>
                  <a:gd name="T12" fmla="*/ 27 w 29"/>
                  <a:gd name="T13" fmla="*/ 22 h 28"/>
                  <a:gd name="T14" fmla="*/ 27 w 29"/>
                  <a:gd name="T15" fmla="*/ 21 h 28"/>
                  <a:gd name="T16" fmla="*/ 29 w 29"/>
                  <a:gd name="T17" fmla="*/ 19 h 28"/>
                  <a:gd name="T18" fmla="*/ 29 w 29"/>
                  <a:gd name="T19" fmla="*/ 17 h 28"/>
                  <a:gd name="T20" fmla="*/ 29 w 29"/>
                  <a:gd name="T21" fmla="*/ 13 h 28"/>
                  <a:gd name="T22" fmla="*/ 29 w 29"/>
                  <a:gd name="T23" fmla="*/ 11 h 28"/>
                  <a:gd name="T24" fmla="*/ 29 w 29"/>
                  <a:gd name="T25" fmla="*/ 9 h 28"/>
                  <a:gd name="T26" fmla="*/ 27 w 29"/>
                  <a:gd name="T27" fmla="*/ 7 h 28"/>
                  <a:gd name="T28" fmla="*/ 27 w 29"/>
                  <a:gd name="T29" fmla="*/ 5 h 28"/>
                  <a:gd name="T30" fmla="*/ 25 w 29"/>
                  <a:gd name="T31" fmla="*/ 3 h 28"/>
                  <a:gd name="T32" fmla="*/ 23 w 29"/>
                  <a:gd name="T33" fmla="*/ 1 h 28"/>
                  <a:gd name="T34" fmla="*/ 21 w 29"/>
                  <a:gd name="T35" fmla="*/ 1 h 28"/>
                  <a:gd name="T36" fmla="*/ 19 w 29"/>
                  <a:gd name="T37" fmla="*/ 0 h 28"/>
                  <a:gd name="T38" fmla="*/ 17 w 29"/>
                  <a:gd name="T39" fmla="*/ 0 h 28"/>
                  <a:gd name="T40" fmla="*/ 15 w 29"/>
                  <a:gd name="T41" fmla="*/ 0 h 28"/>
                  <a:gd name="T42" fmla="*/ 12 w 29"/>
                  <a:gd name="T43" fmla="*/ 0 h 28"/>
                  <a:gd name="T44" fmla="*/ 10 w 29"/>
                  <a:gd name="T45" fmla="*/ 0 h 28"/>
                  <a:gd name="T46" fmla="*/ 8 w 29"/>
                  <a:gd name="T47" fmla="*/ 1 h 28"/>
                  <a:gd name="T48" fmla="*/ 6 w 29"/>
                  <a:gd name="T49" fmla="*/ 1 h 28"/>
                  <a:gd name="T50" fmla="*/ 4 w 29"/>
                  <a:gd name="T51" fmla="*/ 3 h 28"/>
                  <a:gd name="T52" fmla="*/ 4 w 29"/>
                  <a:gd name="T53" fmla="*/ 5 h 28"/>
                  <a:gd name="T54" fmla="*/ 2 w 29"/>
                  <a:gd name="T55" fmla="*/ 7 h 28"/>
                  <a:gd name="T56" fmla="*/ 2 w 29"/>
                  <a:gd name="T57" fmla="*/ 9 h 28"/>
                  <a:gd name="T58" fmla="*/ 0 w 29"/>
                  <a:gd name="T59" fmla="*/ 11 h 28"/>
                  <a:gd name="T60" fmla="*/ 0 w 29"/>
                  <a:gd name="T61" fmla="*/ 13 h 28"/>
                  <a:gd name="T62" fmla="*/ 0 w 29"/>
                  <a:gd name="T63" fmla="*/ 17 h 28"/>
                  <a:gd name="T64" fmla="*/ 2 w 29"/>
                  <a:gd name="T65" fmla="*/ 19 h 28"/>
                  <a:gd name="T66" fmla="*/ 2 w 29"/>
                  <a:gd name="T67" fmla="*/ 21 h 28"/>
                  <a:gd name="T68" fmla="*/ 4 w 29"/>
                  <a:gd name="T69" fmla="*/ 22 h 28"/>
                  <a:gd name="T70" fmla="*/ 4 w 29"/>
                  <a:gd name="T71" fmla="*/ 24 h 28"/>
                  <a:gd name="T72" fmla="*/ 6 w 29"/>
                  <a:gd name="T73" fmla="*/ 24 h 28"/>
                  <a:gd name="T74" fmla="*/ 8 w 29"/>
                  <a:gd name="T75" fmla="*/ 26 h 28"/>
                  <a:gd name="T76" fmla="*/ 10 w 29"/>
                  <a:gd name="T77" fmla="*/ 26 h 28"/>
                  <a:gd name="T78" fmla="*/ 12 w 29"/>
                  <a:gd name="T79" fmla="*/ 28 h 28"/>
                  <a:gd name="T80" fmla="*/ 15 w 29"/>
                  <a:gd name="T81" fmla="*/ 28 h 28"/>
                  <a:gd name="T82" fmla="*/ 15 w 29"/>
                  <a:gd name="T83" fmla="*/ 28 h 28"/>
                  <a:gd name="T84" fmla="*/ 14 w 29"/>
                  <a:gd name="T85" fmla="*/ 26 h 2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8"/>
                  <a:gd name="T131" fmla="*/ 29 w 29"/>
                  <a:gd name="T132" fmla="*/ 28 h 2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8">
                    <a:moveTo>
                      <a:pt x="14" y="26"/>
                    </a:moveTo>
                    <a:lnTo>
                      <a:pt x="17" y="28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3" y="24"/>
                    </a:lnTo>
                    <a:lnTo>
                      <a:pt x="25" y="24"/>
                    </a:lnTo>
                    <a:lnTo>
                      <a:pt x="27" y="22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3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12" y="28"/>
                    </a:lnTo>
                    <a:lnTo>
                      <a:pt x="15" y="28"/>
                    </a:lnTo>
                    <a:lnTo>
                      <a:pt x="14" y="2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0" name="Line 220"/>
              <p:cNvSpPr>
                <a:spLocks noChangeShapeType="1"/>
              </p:cNvSpPr>
              <p:nvPr/>
            </p:nvSpPr>
            <p:spPr bwMode="auto">
              <a:xfrm>
                <a:off x="6382249" y="5265614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1" name="Line 221"/>
              <p:cNvSpPr>
                <a:spLocks noChangeShapeType="1"/>
              </p:cNvSpPr>
              <p:nvPr/>
            </p:nvSpPr>
            <p:spPr bwMode="auto">
              <a:xfrm>
                <a:off x="6382249" y="5397340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2" name="Freeform 222"/>
              <p:cNvSpPr>
                <a:spLocks/>
              </p:cNvSpPr>
              <p:nvPr/>
            </p:nvSpPr>
            <p:spPr bwMode="auto">
              <a:xfrm>
                <a:off x="5859668" y="4132025"/>
                <a:ext cx="431772" cy="202228"/>
              </a:xfrm>
              <a:custGeom>
                <a:avLst/>
                <a:gdLst>
                  <a:gd name="T0" fmla="*/ 0 w 252"/>
                  <a:gd name="T1" fmla="*/ 0 h 109"/>
                  <a:gd name="T2" fmla="*/ 0 w 252"/>
                  <a:gd name="T3" fmla="*/ 109 h 109"/>
                  <a:gd name="T4" fmla="*/ 217 w 252"/>
                  <a:gd name="T5" fmla="*/ 109 h 109"/>
                  <a:gd name="T6" fmla="*/ 217 w 252"/>
                  <a:gd name="T7" fmla="*/ 36 h 109"/>
                  <a:gd name="T8" fmla="*/ 252 w 252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"/>
                  <a:gd name="T16" fmla="*/ 0 h 109"/>
                  <a:gd name="T17" fmla="*/ 252 w 252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" h="109">
                    <a:moveTo>
                      <a:pt x="0" y="0"/>
                    </a:moveTo>
                    <a:lnTo>
                      <a:pt x="0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2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3" name="Freeform 223"/>
              <p:cNvSpPr>
                <a:spLocks/>
              </p:cNvSpPr>
              <p:nvPr/>
            </p:nvSpPr>
            <p:spPr bwMode="auto">
              <a:xfrm>
                <a:off x="5275406" y="3530907"/>
                <a:ext cx="430058" cy="204083"/>
              </a:xfrm>
              <a:custGeom>
                <a:avLst/>
                <a:gdLst>
                  <a:gd name="T0" fmla="*/ 0 w 251"/>
                  <a:gd name="T1" fmla="*/ 0 h 110"/>
                  <a:gd name="T2" fmla="*/ 0 w 251"/>
                  <a:gd name="T3" fmla="*/ 110 h 110"/>
                  <a:gd name="T4" fmla="*/ 217 w 251"/>
                  <a:gd name="T5" fmla="*/ 110 h 110"/>
                  <a:gd name="T6" fmla="*/ 217 w 251"/>
                  <a:gd name="T7" fmla="*/ 37 h 110"/>
                  <a:gd name="T8" fmla="*/ 251 w 251"/>
                  <a:gd name="T9" fmla="*/ 37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10"/>
                  <a:gd name="T17" fmla="*/ 251 w 251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10">
                    <a:moveTo>
                      <a:pt x="0" y="0"/>
                    </a:moveTo>
                    <a:lnTo>
                      <a:pt x="0" y="110"/>
                    </a:lnTo>
                    <a:lnTo>
                      <a:pt x="217" y="110"/>
                    </a:lnTo>
                    <a:lnTo>
                      <a:pt x="217" y="37"/>
                    </a:lnTo>
                    <a:lnTo>
                      <a:pt x="251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4" name="Freeform 224"/>
              <p:cNvSpPr>
                <a:spLocks/>
              </p:cNvSpPr>
              <p:nvPr/>
            </p:nvSpPr>
            <p:spPr bwMode="auto">
              <a:xfrm>
                <a:off x="5121201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5" name="Freeform 225"/>
              <p:cNvSpPr>
                <a:spLocks/>
              </p:cNvSpPr>
              <p:nvPr/>
            </p:nvSpPr>
            <p:spPr bwMode="auto">
              <a:xfrm>
                <a:off x="5702037" y="3269310"/>
                <a:ext cx="95949" cy="532471"/>
              </a:xfrm>
              <a:custGeom>
                <a:avLst/>
                <a:gdLst>
                  <a:gd name="T0" fmla="*/ 54 w 56"/>
                  <a:gd name="T1" fmla="*/ 285 h 287"/>
                  <a:gd name="T2" fmla="*/ 56 w 56"/>
                  <a:gd name="T3" fmla="*/ 0 h 287"/>
                  <a:gd name="T4" fmla="*/ 0 w 56"/>
                  <a:gd name="T5" fmla="*/ 0 h 287"/>
                  <a:gd name="T6" fmla="*/ 0 w 56"/>
                  <a:gd name="T7" fmla="*/ 287 h 287"/>
                  <a:gd name="T8" fmla="*/ 56 w 56"/>
                  <a:gd name="T9" fmla="*/ 287 h 287"/>
                  <a:gd name="T10" fmla="*/ 56 w 56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7"/>
                  <a:gd name="T20" fmla="*/ 56 w 56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7">
                    <a:moveTo>
                      <a:pt x="54" y="285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6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6" name="Freeform 226"/>
              <p:cNvSpPr>
                <a:spLocks/>
              </p:cNvSpPr>
              <p:nvPr/>
            </p:nvSpPr>
            <p:spPr bwMode="auto">
              <a:xfrm>
                <a:off x="5702037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7" name="Freeform 227"/>
              <p:cNvSpPr>
                <a:spLocks/>
              </p:cNvSpPr>
              <p:nvPr/>
            </p:nvSpPr>
            <p:spPr bwMode="auto">
              <a:xfrm>
                <a:off x="5923063" y="4000299"/>
                <a:ext cx="246727" cy="267163"/>
              </a:xfrm>
              <a:custGeom>
                <a:avLst/>
                <a:gdLst>
                  <a:gd name="T0" fmla="*/ 144 w 144"/>
                  <a:gd name="T1" fmla="*/ 144 h 144"/>
                  <a:gd name="T2" fmla="*/ 144 w 144"/>
                  <a:gd name="T3" fmla="*/ 0 h 144"/>
                  <a:gd name="T4" fmla="*/ 0 w 144"/>
                  <a:gd name="T5" fmla="*/ 0 h 144"/>
                  <a:gd name="T6" fmla="*/ 0 w 144"/>
                  <a:gd name="T7" fmla="*/ 144 h 144"/>
                  <a:gd name="T8" fmla="*/ 144 w 144"/>
                  <a:gd name="T9" fmla="*/ 144 h 144"/>
                  <a:gd name="T10" fmla="*/ 144 w 144"/>
                  <a:gd name="T11" fmla="*/ 144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4"/>
                  <a:gd name="T20" fmla="*/ 144 w 14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144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8" name="Rectangle 228"/>
              <p:cNvSpPr>
                <a:spLocks noChangeArrowheads="1"/>
              </p:cNvSpPr>
              <p:nvPr/>
            </p:nvSpPr>
            <p:spPr bwMode="auto">
              <a:xfrm>
                <a:off x="5962471" y="4054102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29" name="Rectangle 229"/>
              <p:cNvSpPr>
                <a:spLocks noChangeArrowheads="1"/>
              </p:cNvSpPr>
              <p:nvPr/>
            </p:nvSpPr>
            <p:spPr bwMode="auto">
              <a:xfrm>
                <a:off x="6041286" y="4054102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30" name="Freeform 230"/>
              <p:cNvSpPr>
                <a:spLocks/>
              </p:cNvSpPr>
              <p:nvPr/>
            </p:nvSpPr>
            <p:spPr bwMode="auto">
              <a:xfrm>
                <a:off x="5948764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7 h 285"/>
                  <a:gd name="T4" fmla="*/ 37 w 109"/>
                  <a:gd name="T5" fmla="*/ 144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2 w 109"/>
                  <a:gd name="T15" fmla="*/ 2 h 285"/>
                  <a:gd name="T16" fmla="*/ 2 w 109"/>
                  <a:gd name="T17" fmla="*/ 2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4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1" name="Freeform 231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2" name="Freeform 232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11" name="Line 211"/>
          <p:cNvSpPr>
            <a:spLocks noChangeShapeType="1"/>
          </p:cNvSpPr>
          <p:nvPr/>
        </p:nvSpPr>
        <p:spPr bwMode="auto">
          <a:xfrm flipH="1">
            <a:off x="6393746" y="3362424"/>
            <a:ext cx="1173665" cy="48979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12" name="Line 212"/>
          <p:cNvSpPr>
            <a:spLocks noChangeShapeType="1"/>
          </p:cNvSpPr>
          <p:nvPr/>
        </p:nvSpPr>
        <p:spPr bwMode="auto">
          <a:xfrm flipH="1">
            <a:off x="6969442" y="3373620"/>
            <a:ext cx="604823" cy="107607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14" name="Line 214"/>
          <p:cNvSpPr>
            <a:spLocks noChangeShapeType="1"/>
          </p:cNvSpPr>
          <p:nvPr/>
        </p:nvSpPr>
        <p:spPr bwMode="auto">
          <a:xfrm>
            <a:off x="7577691" y="3351291"/>
            <a:ext cx="591116" cy="2307994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13" name="Line 213"/>
          <p:cNvSpPr>
            <a:spLocks noChangeShapeType="1"/>
          </p:cNvSpPr>
          <p:nvPr/>
        </p:nvSpPr>
        <p:spPr bwMode="auto">
          <a:xfrm flipH="1">
            <a:off x="7570838" y="3355002"/>
            <a:ext cx="3427" cy="1693890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76" name="Footer Placeholder 5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77" name="Slide Number Placeholder 5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341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11" grpId="0" animBg="1"/>
      <p:bldP spid="212" grpId="0" animBg="1"/>
      <p:bldP spid="214" grpId="0" animBg="1"/>
      <p:bldP spid="2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01026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rgbClr val="0070C0"/>
                </a:solidFill>
              </a:rPr>
              <a:t>Data Hazard</a:t>
            </a:r>
            <a:r>
              <a:rPr lang="en-US" sz="3200" dirty="0">
                <a:solidFill>
                  <a:srgbClr val="0070C0"/>
                </a:solidFill>
              </a:rPr>
              <a:t>: HW Solution 1 - Add Stalls</a:t>
            </a:r>
          </a:p>
        </p:txBody>
      </p:sp>
      <p:sp>
        <p:nvSpPr>
          <p:cNvPr id="349" name="Rectangle 348"/>
          <p:cNvSpPr>
            <a:spLocks noChangeArrowheads="1"/>
          </p:cNvSpPr>
          <p:nvPr/>
        </p:nvSpPr>
        <p:spPr bwMode="auto">
          <a:xfrm>
            <a:off x="838200" y="909663"/>
            <a:ext cx="105156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200" dirty="0"/>
              <a:t>  Have </a:t>
            </a:r>
            <a:r>
              <a:rPr lang="en-US" sz="2200"/>
              <a:t>the hardware detect hazard </a:t>
            </a:r>
            <a:r>
              <a:rPr lang="en-US" sz="2200" dirty="0"/>
              <a:t>and add stalls if needed</a:t>
            </a:r>
          </a:p>
        </p:txBody>
      </p:sp>
      <p:sp>
        <p:nvSpPr>
          <p:cNvPr id="350" name="Rectangle 349"/>
          <p:cNvSpPr>
            <a:spLocks noChangeArrowheads="1"/>
          </p:cNvSpPr>
          <p:nvPr/>
        </p:nvSpPr>
        <p:spPr bwMode="auto">
          <a:xfrm>
            <a:off x="838200" y="5867401"/>
            <a:ext cx="5589583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200"/>
              <a:t>   </a:t>
            </a:r>
            <a:r>
              <a:rPr lang="en-US" sz="2200" b="1">
                <a:solidFill>
                  <a:srgbClr val="FF0000"/>
                </a:solidFill>
              </a:rPr>
              <a:t>Problem</a:t>
            </a:r>
            <a:r>
              <a:rPr lang="en-US" sz="2200" b="1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this also slows us down!</a:t>
            </a:r>
          </a:p>
        </p:txBody>
      </p:sp>
      <p:grpSp>
        <p:nvGrpSpPr>
          <p:cNvPr id="382" name="Группа 381"/>
          <p:cNvGrpSpPr/>
          <p:nvPr/>
        </p:nvGrpSpPr>
        <p:grpSpPr>
          <a:xfrm>
            <a:off x="1643381" y="1477398"/>
            <a:ext cx="8483283" cy="4315391"/>
            <a:chOff x="119380" y="1363097"/>
            <a:chExt cx="8483283" cy="4315391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3389313" y="2565400"/>
              <a:ext cx="2297112" cy="561975"/>
              <a:chOff x="2312" y="1616"/>
              <a:chExt cx="1567" cy="354"/>
            </a:xfrm>
          </p:grpSpPr>
          <p:grpSp>
            <p:nvGrpSpPr>
              <p:cNvPr id="4" name="Group 3"/>
              <p:cNvGrpSpPr>
                <a:grpSpLocks/>
              </p:cNvGrpSpPr>
              <p:nvPr/>
            </p:nvGrpSpPr>
            <p:grpSpPr bwMode="auto">
              <a:xfrm>
                <a:off x="2312" y="1616"/>
                <a:ext cx="271" cy="246"/>
                <a:chOff x="2304" y="1616"/>
                <a:chExt cx="271" cy="246"/>
              </a:xfrm>
            </p:grpSpPr>
            <p:sp>
              <p:nvSpPr>
                <p:cNvPr id="17" name="Rectangle 4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8" name="Rectangle 5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9" name="Rectangle 6"/>
                <p:cNvSpPr>
                  <a:spLocks noChangeArrowheads="1"/>
                </p:cNvSpPr>
                <p:nvPr/>
              </p:nvSpPr>
              <p:spPr bwMode="auto">
                <a:xfrm>
                  <a:off x="2304" y="1678"/>
                  <a:ext cx="71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" name="Rectangle 7"/>
                <p:cNvSpPr>
                  <a:spLocks noChangeArrowheads="1"/>
                </p:cNvSpPr>
                <p:nvPr/>
              </p:nvSpPr>
              <p:spPr bwMode="auto">
                <a:xfrm>
                  <a:off x="2341" y="1702"/>
                  <a:ext cx="18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I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1" name="Rectangle 8"/>
                <p:cNvSpPr>
                  <a:spLocks noChangeArrowheads="1"/>
                </p:cNvSpPr>
                <p:nvPr/>
              </p:nvSpPr>
              <p:spPr bwMode="auto">
                <a:xfrm>
                  <a:off x="2358" y="1702"/>
                  <a:ext cx="6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2" name="Line 9"/>
                <p:cNvSpPr>
                  <a:spLocks noChangeShapeType="1"/>
                </p:cNvSpPr>
                <p:nvPr/>
              </p:nvSpPr>
              <p:spPr bwMode="auto">
                <a:xfrm>
                  <a:off x="2446" y="1739"/>
                  <a:ext cx="12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" name="Freeform 10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" name="Freeform 11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2571" y="1632"/>
                <a:ext cx="333" cy="338"/>
                <a:chOff x="1971" y="1920"/>
                <a:chExt cx="381" cy="338"/>
              </a:xfrm>
            </p:grpSpPr>
            <p:sp>
              <p:nvSpPr>
                <p:cNvPr id="15" name="AutoShape 13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16" name="Oval 14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2895" y="1632"/>
                <a:ext cx="333" cy="338"/>
                <a:chOff x="1971" y="1920"/>
                <a:chExt cx="381" cy="338"/>
              </a:xfrm>
            </p:grpSpPr>
            <p:sp>
              <p:nvSpPr>
                <p:cNvPr id="13" name="AutoShape 16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14" name="Oval 17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3219" y="1630"/>
                <a:ext cx="333" cy="338"/>
                <a:chOff x="1971" y="1920"/>
                <a:chExt cx="381" cy="338"/>
              </a:xfrm>
            </p:grpSpPr>
            <p:sp>
              <p:nvSpPr>
                <p:cNvPr id="11" name="AutoShape 19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12" name="Oval 20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3546" y="1632"/>
                <a:ext cx="333" cy="338"/>
                <a:chOff x="1971" y="1920"/>
                <a:chExt cx="381" cy="338"/>
              </a:xfrm>
            </p:grpSpPr>
            <p:sp>
              <p:nvSpPr>
                <p:cNvPr id="9" name="AutoShape 22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10" name="Oval 23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3894138" y="3000375"/>
              <a:ext cx="2297112" cy="561975"/>
              <a:chOff x="2312" y="1616"/>
              <a:chExt cx="1567" cy="354"/>
            </a:xfrm>
          </p:grpSpPr>
          <p:grpSp>
            <p:nvGrpSpPr>
              <p:cNvPr id="26" name="Group 25"/>
              <p:cNvGrpSpPr>
                <a:grpSpLocks/>
              </p:cNvGrpSpPr>
              <p:nvPr/>
            </p:nvGrpSpPr>
            <p:grpSpPr bwMode="auto">
              <a:xfrm>
                <a:off x="2312" y="1616"/>
                <a:ext cx="271" cy="246"/>
                <a:chOff x="2304" y="1616"/>
                <a:chExt cx="271" cy="246"/>
              </a:xfrm>
            </p:grpSpPr>
            <p:sp>
              <p:nvSpPr>
                <p:cNvPr id="39" name="Rectangle 26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" name="Rectangle 27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" name="Rectangle 28"/>
                <p:cNvSpPr>
                  <a:spLocks noChangeArrowheads="1"/>
                </p:cNvSpPr>
                <p:nvPr/>
              </p:nvSpPr>
              <p:spPr bwMode="auto">
                <a:xfrm>
                  <a:off x="2304" y="1678"/>
                  <a:ext cx="71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" name="Rectangle 29"/>
                <p:cNvSpPr>
                  <a:spLocks noChangeArrowheads="1"/>
                </p:cNvSpPr>
                <p:nvPr/>
              </p:nvSpPr>
              <p:spPr bwMode="auto">
                <a:xfrm>
                  <a:off x="2341" y="1702"/>
                  <a:ext cx="18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I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43" name="Rectangle 30"/>
                <p:cNvSpPr>
                  <a:spLocks noChangeArrowheads="1"/>
                </p:cNvSpPr>
                <p:nvPr/>
              </p:nvSpPr>
              <p:spPr bwMode="auto">
                <a:xfrm>
                  <a:off x="2358" y="1702"/>
                  <a:ext cx="6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44" name="Line 31"/>
                <p:cNvSpPr>
                  <a:spLocks noChangeShapeType="1"/>
                </p:cNvSpPr>
                <p:nvPr/>
              </p:nvSpPr>
              <p:spPr bwMode="auto">
                <a:xfrm>
                  <a:off x="2446" y="1739"/>
                  <a:ext cx="12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5" name="Freeform 32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6" name="Freeform 33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7" name="Group 34"/>
              <p:cNvGrpSpPr>
                <a:grpSpLocks/>
              </p:cNvGrpSpPr>
              <p:nvPr/>
            </p:nvGrpSpPr>
            <p:grpSpPr bwMode="auto">
              <a:xfrm>
                <a:off x="2571" y="1632"/>
                <a:ext cx="333" cy="338"/>
                <a:chOff x="1971" y="1920"/>
                <a:chExt cx="381" cy="338"/>
              </a:xfrm>
            </p:grpSpPr>
            <p:sp>
              <p:nvSpPr>
                <p:cNvPr id="37" name="AutoShape 35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8" name="Oval 36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8" name="Group 37"/>
              <p:cNvGrpSpPr>
                <a:grpSpLocks/>
              </p:cNvGrpSpPr>
              <p:nvPr/>
            </p:nvGrpSpPr>
            <p:grpSpPr bwMode="auto">
              <a:xfrm>
                <a:off x="2895" y="1632"/>
                <a:ext cx="333" cy="338"/>
                <a:chOff x="1971" y="1920"/>
                <a:chExt cx="381" cy="338"/>
              </a:xfrm>
            </p:grpSpPr>
            <p:sp>
              <p:nvSpPr>
                <p:cNvPr id="35" name="AutoShape 38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6" name="Oval 39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9" name="Group 40"/>
              <p:cNvGrpSpPr>
                <a:grpSpLocks/>
              </p:cNvGrpSpPr>
              <p:nvPr/>
            </p:nvGrpSpPr>
            <p:grpSpPr bwMode="auto">
              <a:xfrm>
                <a:off x="3219" y="1630"/>
                <a:ext cx="333" cy="338"/>
                <a:chOff x="1971" y="1920"/>
                <a:chExt cx="381" cy="338"/>
              </a:xfrm>
            </p:grpSpPr>
            <p:sp>
              <p:nvSpPr>
                <p:cNvPr id="33" name="AutoShape 41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4" name="Oval 42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" name="Group 43"/>
              <p:cNvGrpSpPr>
                <a:grpSpLocks/>
              </p:cNvGrpSpPr>
              <p:nvPr/>
            </p:nvGrpSpPr>
            <p:grpSpPr bwMode="auto">
              <a:xfrm>
                <a:off x="3546" y="1632"/>
                <a:ext cx="333" cy="338"/>
                <a:chOff x="1971" y="1920"/>
                <a:chExt cx="381" cy="338"/>
              </a:xfrm>
            </p:grpSpPr>
            <p:sp>
              <p:nvSpPr>
                <p:cNvPr id="31" name="AutoShape 44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2" name="Oval 45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47" name="Group 46"/>
            <p:cNvGrpSpPr>
              <a:grpSpLocks/>
            </p:cNvGrpSpPr>
            <p:nvPr/>
          </p:nvGrpSpPr>
          <p:grpSpPr bwMode="auto">
            <a:xfrm>
              <a:off x="4379913" y="3429000"/>
              <a:ext cx="2297112" cy="561975"/>
              <a:chOff x="2312" y="1616"/>
              <a:chExt cx="1567" cy="354"/>
            </a:xfrm>
          </p:grpSpPr>
          <p:grpSp>
            <p:nvGrpSpPr>
              <p:cNvPr id="48" name="Group 47"/>
              <p:cNvGrpSpPr>
                <a:grpSpLocks/>
              </p:cNvGrpSpPr>
              <p:nvPr/>
            </p:nvGrpSpPr>
            <p:grpSpPr bwMode="auto">
              <a:xfrm>
                <a:off x="2312" y="1616"/>
                <a:ext cx="271" cy="246"/>
                <a:chOff x="2304" y="1616"/>
                <a:chExt cx="271" cy="246"/>
              </a:xfrm>
            </p:grpSpPr>
            <p:sp>
              <p:nvSpPr>
                <p:cNvPr id="61" name="Rectangle 48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62" name="Rectangle 49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63" name="Rectangle 50"/>
                <p:cNvSpPr>
                  <a:spLocks noChangeArrowheads="1"/>
                </p:cNvSpPr>
                <p:nvPr/>
              </p:nvSpPr>
              <p:spPr bwMode="auto">
                <a:xfrm>
                  <a:off x="2304" y="1678"/>
                  <a:ext cx="71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64" name="Rectangle 51"/>
                <p:cNvSpPr>
                  <a:spLocks noChangeArrowheads="1"/>
                </p:cNvSpPr>
                <p:nvPr/>
              </p:nvSpPr>
              <p:spPr bwMode="auto">
                <a:xfrm>
                  <a:off x="2341" y="1702"/>
                  <a:ext cx="18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I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65" name="Rectangle 52"/>
                <p:cNvSpPr>
                  <a:spLocks noChangeArrowheads="1"/>
                </p:cNvSpPr>
                <p:nvPr/>
              </p:nvSpPr>
              <p:spPr bwMode="auto">
                <a:xfrm>
                  <a:off x="2358" y="1702"/>
                  <a:ext cx="6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66" name="Line 53"/>
                <p:cNvSpPr>
                  <a:spLocks noChangeShapeType="1"/>
                </p:cNvSpPr>
                <p:nvPr/>
              </p:nvSpPr>
              <p:spPr bwMode="auto">
                <a:xfrm>
                  <a:off x="2446" y="1739"/>
                  <a:ext cx="12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67" name="Freeform 54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68" name="Freeform 55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49" name="Group 56"/>
              <p:cNvGrpSpPr>
                <a:grpSpLocks/>
              </p:cNvGrpSpPr>
              <p:nvPr/>
            </p:nvGrpSpPr>
            <p:grpSpPr bwMode="auto">
              <a:xfrm>
                <a:off x="2571" y="1632"/>
                <a:ext cx="333" cy="338"/>
                <a:chOff x="1971" y="1920"/>
                <a:chExt cx="381" cy="338"/>
              </a:xfrm>
            </p:grpSpPr>
            <p:sp>
              <p:nvSpPr>
                <p:cNvPr id="59" name="AutoShape 57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60" name="Oval 58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50" name="Group 59"/>
              <p:cNvGrpSpPr>
                <a:grpSpLocks/>
              </p:cNvGrpSpPr>
              <p:nvPr/>
            </p:nvGrpSpPr>
            <p:grpSpPr bwMode="auto">
              <a:xfrm>
                <a:off x="2895" y="1632"/>
                <a:ext cx="333" cy="338"/>
                <a:chOff x="1971" y="1920"/>
                <a:chExt cx="381" cy="338"/>
              </a:xfrm>
            </p:grpSpPr>
            <p:sp>
              <p:nvSpPr>
                <p:cNvPr id="57" name="AutoShape 60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58" name="Oval 61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51" name="Group 62"/>
              <p:cNvGrpSpPr>
                <a:grpSpLocks/>
              </p:cNvGrpSpPr>
              <p:nvPr/>
            </p:nvGrpSpPr>
            <p:grpSpPr bwMode="auto">
              <a:xfrm>
                <a:off x="3219" y="1630"/>
                <a:ext cx="333" cy="338"/>
                <a:chOff x="1971" y="1920"/>
                <a:chExt cx="381" cy="338"/>
              </a:xfrm>
            </p:grpSpPr>
            <p:sp>
              <p:nvSpPr>
                <p:cNvPr id="55" name="AutoShape 63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56" name="Oval 64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52" name="Group 65"/>
              <p:cNvGrpSpPr>
                <a:grpSpLocks/>
              </p:cNvGrpSpPr>
              <p:nvPr/>
            </p:nvGrpSpPr>
            <p:grpSpPr bwMode="auto">
              <a:xfrm>
                <a:off x="3546" y="1632"/>
                <a:ext cx="333" cy="338"/>
                <a:chOff x="1971" y="1920"/>
                <a:chExt cx="381" cy="338"/>
              </a:xfrm>
            </p:grpSpPr>
            <p:sp>
              <p:nvSpPr>
                <p:cNvPr id="53" name="AutoShape 66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+mj-lt"/>
                    </a:rPr>
                    <a:t>bubble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54" name="Oval 67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4779963" y="2308225"/>
              <a:ext cx="107950" cy="3175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887913" y="2212975"/>
              <a:ext cx="103187" cy="193675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4887913" y="2212975"/>
              <a:ext cx="103187" cy="193675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 flipV="1">
              <a:off x="5097463" y="2211388"/>
              <a:ext cx="1587" cy="198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 flipH="1">
              <a:off x="4991100" y="2212975"/>
              <a:ext cx="106363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 flipH="1">
              <a:off x="4991100" y="2406650"/>
              <a:ext cx="106363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3490913" y="2212975"/>
              <a:ext cx="106362" cy="193675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3490913" y="2212975"/>
              <a:ext cx="106362" cy="1936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 flipV="1">
              <a:off x="3382963" y="2211388"/>
              <a:ext cx="3175" cy="198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3382963" y="2212975"/>
              <a:ext cx="11271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>
              <a:off x="3382963" y="2406650"/>
              <a:ext cx="11271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2990850" y="2212975"/>
              <a:ext cx="103188" cy="193675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2990850" y="2212975"/>
              <a:ext cx="103188" cy="1936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2882900" y="2212975"/>
              <a:ext cx="107950" cy="1936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2938463" y="2252663"/>
              <a:ext cx="256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I</a:t>
              </a:r>
              <a:endParaRPr lang="en-US" sz="1200" b="1">
                <a:latin typeface="+mj-lt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2965450" y="2252663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3411538" y="2252663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3478213" y="2252663"/>
              <a:ext cx="52387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3532188" y="2252663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3910013" y="2117725"/>
              <a:ext cx="158750" cy="385763"/>
            </a:xfrm>
            <a:custGeom>
              <a:avLst/>
              <a:gdLst>
                <a:gd name="T0" fmla="*/ 0 w 109"/>
                <a:gd name="T1" fmla="*/ 0 h 285"/>
                <a:gd name="T2" fmla="*/ 2913 w 109"/>
                <a:gd name="T3" fmla="*/ 155659 h 285"/>
                <a:gd name="T4" fmla="*/ 52431 w 109"/>
                <a:gd name="T5" fmla="*/ 193558 h 285"/>
                <a:gd name="T6" fmla="*/ 2913 w 109"/>
                <a:gd name="T7" fmla="*/ 230104 h 285"/>
                <a:gd name="T8" fmla="*/ 2913 w 109"/>
                <a:gd name="T9" fmla="*/ 385763 h 285"/>
                <a:gd name="T10" fmla="*/ 158750 w 109"/>
                <a:gd name="T11" fmla="*/ 266650 h 285"/>
                <a:gd name="T12" fmla="*/ 158750 w 109"/>
                <a:gd name="T13" fmla="*/ 119113 h 285"/>
                <a:gd name="T14" fmla="*/ 2913 w 109"/>
                <a:gd name="T15" fmla="*/ 0 h 285"/>
                <a:gd name="T16" fmla="*/ 2913 w 109"/>
                <a:gd name="T17" fmla="*/ 0 h 285"/>
                <a:gd name="T18" fmla="*/ 0 w 109"/>
                <a:gd name="T19" fmla="*/ 0 h 2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9"/>
                <a:gd name="T31" fmla="*/ 0 h 285"/>
                <a:gd name="T32" fmla="*/ 109 w 109"/>
                <a:gd name="T33" fmla="*/ 285 h 28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9" h="285">
                  <a:moveTo>
                    <a:pt x="0" y="0"/>
                  </a:moveTo>
                  <a:lnTo>
                    <a:pt x="2" y="115"/>
                  </a:lnTo>
                  <a:lnTo>
                    <a:pt x="36" y="143"/>
                  </a:lnTo>
                  <a:lnTo>
                    <a:pt x="2" y="170"/>
                  </a:lnTo>
                  <a:lnTo>
                    <a:pt x="2" y="285"/>
                  </a:lnTo>
                  <a:lnTo>
                    <a:pt x="109" y="197"/>
                  </a:lnTo>
                  <a:lnTo>
                    <a:pt x="109" y="88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3910013" y="2117725"/>
              <a:ext cx="158750" cy="385763"/>
            </a:xfrm>
            <a:custGeom>
              <a:avLst/>
              <a:gdLst>
                <a:gd name="T0" fmla="*/ 0 w 109"/>
                <a:gd name="T1" fmla="*/ 0 h 285"/>
                <a:gd name="T2" fmla="*/ 2913 w 109"/>
                <a:gd name="T3" fmla="*/ 155659 h 285"/>
                <a:gd name="T4" fmla="*/ 52431 w 109"/>
                <a:gd name="T5" fmla="*/ 193558 h 285"/>
                <a:gd name="T6" fmla="*/ 2913 w 109"/>
                <a:gd name="T7" fmla="*/ 230104 h 285"/>
                <a:gd name="T8" fmla="*/ 2913 w 109"/>
                <a:gd name="T9" fmla="*/ 385763 h 285"/>
                <a:gd name="T10" fmla="*/ 158750 w 109"/>
                <a:gd name="T11" fmla="*/ 266650 h 285"/>
                <a:gd name="T12" fmla="*/ 158750 w 109"/>
                <a:gd name="T13" fmla="*/ 119113 h 285"/>
                <a:gd name="T14" fmla="*/ 2913 w 109"/>
                <a:gd name="T15" fmla="*/ 0 h 285"/>
                <a:gd name="T16" fmla="*/ 2913 w 109"/>
                <a:gd name="T17" fmla="*/ 0 h 2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285"/>
                <a:gd name="T29" fmla="*/ 109 w 109"/>
                <a:gd name="T30" fmla="*/ 285 h 2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285">
                  <a:moveTo>
                    <a:pt x="0" y="0"/>
                  </a:moveTo>
                  <a:lnTo>
                    <a:pt x="2" y="115"/>
                  </a:lnTo>
                  <a:lnTo>
                    <a:pt x="36" y="143"/>
                  </a:lnTo>
                  <a:lnTo>
                    <a:pt x="2" y="170"/>
                  </a:lnTo>
                  <a:lnTo>
                    <a:pt x="2" y="285"/>
                  </a:lnTo>
                  <a:lnTo>
                    <a:pt x="109" y="197"/>
                  </a:lnTo>
                  <a:lnTo>
                    <a:pt x="109" y="88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>
              <a:off x="3094038" y="2308225"/>
              <a:ext cx="292100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>
              <a:off x="3594100" y="2262188"/>
              <a:ext cx="31750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>
              <a:off x="4068763" y="2308225"/>
              <a:ext cx="319087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>
              <a:off x="3594100" y="2359025"/>
              <a:ext cx="317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3330575" y="2262188"/>
              <a:ext cx="52388" cy="46037"/>
            </a:xfrm>
            <a:custGeom>
              <a:avLst/>
              <a:gdLst>
                <a:gd name="T0" fmla="*/ 0 w 36"/>
                <a:gd name="T1" fmla="*/ 46037 h 34"/>
                <a:gd name="T2" fmla="*/ 2910 w 36"/>
                <a:gd name="T3" fmla="*/ 0 h 34"/>
                <a:gd name="T4" fmla="*/ 52388 w 36"/>
                <a:gd name="T5" fmla="*/ 0 h 34"/>
                <a:gd name="T6" fmla="*/ 0 60000 65536"/>
                <a:gd name="T7" fmla="*/ 0 60000 65536"/>
                <a:gd name="T8" fmla="*/ 0 60000 65536"/>
                <a:gd name="T9" fmla="*/ 0 w 36"/>
                <a:gd name="T10" fmla="*/ 0 h 34"/>
                <a:gd name="T11" fmla="*/ 36 w 36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4">
                  <a:moveTo>
                    <a:pt x="0" y="34"/>
                  </a:moveTo>
                  <a:lnTo>
                    <a:pt x="2" y="0"/>
                  </a:lnTo>
                  <a:lnTo>
                    <a:pt x="3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 flipH="1">
              <a:off x="692150" y="2212975"/>
              <a:ext cx="6350" cy="33004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658813" y="5476875"/>
              <a:ext cx="73025" cy="68263"/>
            </a:xfrm>
            <a:custGeom>
              <a:avLst/>
              <a:gdLst>
                <a:gd name="T0" fmla="*/ 73025 w 24"/>
                <a:gd name="T1" fmla="*/ 0 h 25"/>
                <a:gd name="T2" fmla="*/ 0 w 24"/>
                <a:gd name="T3" fmla="*/ 5461 h 25"/>
                <a:gd name="T4" fmla="*/ 39555 w 24"/>
                <a:gd name="T5" fmla="*/ 68263 h 25"/>
                <a:gd name="T6" fmla="*/ 73025 w 24"/>
                <a:gd name="T7" fmla="*/ 5461 h 25"/>
                <a:gd name="T8" fmla="*/ 73025 w 24"/>
                <a:gd name="T9" fmla="*/ 5461 h 25"/>
                <a:gd name="T10" fmla="*/ 73025 w 24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5"/>
                <a:gd name="T20" fmla="*/ 24 w 24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5">
                  <a:moveTo>
                    <a:pt x="24" y="0"/>
                  </a:moveTo>
                  <a:lnTo>
                    <a:pt x="0" y="2"/>
                  </a:lnTo>
                  <a:lnTo>
                    <a:pt x="13" y="25"/>
                  </a:lnTo>
                  <a:lnTo>
                    <a:pt x="24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3201988" y="2117725"/>
              <a:ext cx="77787" cy="388938"/>
            </a:xfrm>
            <a:custGeom>
              <a:avLst/>
              <a:gdLst>
                <a:gd name="T0" fmla="*/ 77787 w 53"/>
                <a:gd name="T1" fmla="*/ 386228 h 287"/>
                <a:gd name="T2" fmla="*/ 77787 w 53"/>
                <a:gd name="T3" fmla="*/ 0 h 287"/>
                <a:gd name="T4" fmla="*/ 0 w 53"/>
                <a:gd name="T5" fmla="*/ 0 h 287"/>
                <a:gd name="T6" fmla="*/ 0 w 53"/>
                <a:gd name="T7" fmla="*/ 388938 h 287"/>
                <a:gd name="T8" fmla="*/ 77787 w 53"/>
                <a:gd name="T9" fmla="*/ 388938 h 287"/>
                <a:gd name="T10" fmla="*/ 77787 w 53"/>
                <a:gd name="T11" fmla="*/ 388938 h 287"/>
                <a:gd name="T12" fmla="*/ 77787 w 53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7"/>
                <a:gd name="T23" fmla="*/ 53 w 53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7">
                  <a:moveTo>
                    <a:pt x="53" y="285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3" y="287"/>
                  </a:lnTo>
                  <a:lnTo>
                    <a:pt x="53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3201988" y="2117725"/>
              <a:ext cx="77787" cy="388938"/>
            </a:xfrm>
            <a:custGeom>
              <a:avLst/>
              <a:gdLst>
                <a:gd name="T0" fmla="*/ 77787 w 53"/>
                <a:gd name="T1" fmla="*/ 386228 h 287"/>
                <a:gd name="T2" fmla="*/ 77787 w 53"/>
                <a:gd name="T3" fmla="*/ 0 h 287"/>
                <a:gd name="T4" fmla="*/ 0 w 53"/>
                <a:gd name="T5" fmla="*/ 0 h 287"/>
                <a:gd name="T6" fmla="*/ 0 w 53"/>
                <a:gd name="T7" fmla="*/ 388938 h 287"/>
                <a:gd name="T8" fmla="*/ 77787 w 53"/>
                <a:gd name="T9" fmla="*/ 388938 h 287"/>
                <a:gd name="T10" fmla="*/ 77787 w 53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7"/>
                <a:gd name="T20" fmla="*/ 53 w 53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7">
                  <a:moveTo>
                    <a:pt x="53" y="285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3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3702050" y="2117725"/>
              <a:ext cx="77788" cy="388938"/>
            </a:xfrm>
            <a:custGeom>
              <a:avLst/>
              <a:gdLst>
                <a:gd name="T0" fmla="*/ 77788 w 54"/>
                <a:gd name="T1" fmla="*/ 386228 h 287"/>
                <a:gd name="T2" fmla="*/ 77788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7788 w 54"/>
                <a:gd name="T9" fmla="*/ 388938 h 287"/>
                <a:gd name="T10" fmla="*/ 77788 w 54"/>
                <a:gd name="T11" fmla="*/ 388938 h 287"/>
                <a:gd name="T12" fmla="*/ 77788 w 54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7"/>
                <a:gd name="T23" fmla="*/ 54 w 54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  <a:lnTo>
                    <a:pt x="54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3702050" y="2117725"/>
              <a:ext cx="77788" cy="388938"/>
            </a:xfrm>
            <a:custGeom>
              <a:avLst/>
              <a:gdLst>
                <a:gd name="T0" fmla="*/ 77788 w 54"/>
                <a:gd name="T1" fmla="*/ 386228 h 287"/>
                <a:gd name="T2" fmla="*/ 77788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7788 w 54"/>
                <a:gd name="T9" fmla="*/ 388938 h 287"/>
                <a:gd name="T10" fmla="*/ 77788 w 54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7"/>
                <a:gd name="T20" fmla="*/ 54 w 54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200525" y="2117725"/>
              <a:ext cx="79375" cy="388938"/>
            </a:xfrm>
            <a:custGeom>
              <a:avLst/>
              <a:gdLst>
                <a:gd name="T0" fmla="*/ 79375 w 54"/>
                <a:gd name="T1" fmla="*/ 386228 h 287"/>
                <a:gd name="T2" fmla="*/ 79375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9375 w 54"/>
                <a:gd name="T9" fmla="*/ 388938 h 287"/>
                <a:gd name="T10" fmla="*/ 79375 w 54"/>
                <a:gd name="T11" fmla="*/ 388938 h 287"/>
                <a:gd name="T12" fmla="*/ 79375 w 54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7"/>
                <a:gd name="T23" fmla="*/ 54 w 54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  <a:lnTo>
                    <a:pt x="54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4200525" y="2117725"/>
              <a:ext cx="79375" cy="388938"/>
            </a:xfrm>
            <a:custGeom>
              <a:avLst/>
              <a:gdLst>
                <a:gd name="T0" fmla="*/ 79375 w 54"/>
                <a:gd name="T1" fmla="*/ 386228 h 287"/>
                <a:gd name="T2" fmla="*/ 79375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9375 w 54"/>
                <a:gd name="T9" fmla="*/ 388938 h 287"/>
                <a:gd name="T10" fmla="*/ 79375 w 54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7"/>
                <a:gd name="T20" fmla="*/ 54 w 54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4700588" y="2117725"/>
              <a:ext cx="79375" cy="388938"/>
            </a:xfrm>
            <a:custGeom>
              <a:avLst/>
              <a:gdLst>
                <a:gd name="T0" fmla="*/ 79375 w 54"/>
                <a:gd name="T1" fmla="*/ 386228 h 287"/>
                <a:gd name="T2" fmla="*/ 79375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9375 w 54"/>
                <a:gd name="T9" fmla="*/ 388938 h 287"/>
                <a:gd name="T10" fmla="*/ 79375 w 54"/>
                <a:gd name="T11" fmla="*/ 388938 h 287"/>
                <a:gd name="T12" fmla="*/ 79375 w 54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7"/>
                <a:gd name="T23" fmla="*/ 54 w 54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  <a:lnTo>
                    <a:pt x="54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387850" y="2212975"/>
              <a:ext cx="209550" cy="193675"/>
            </a:xfrm>
            <a:custGeom>
              <a:avLst/>
              <a:gdLst>
                <a:gd name="T0" fmla="*/ 206619 w 143"/>
                <a:gd name="T1" fmla="*/ 193675 h 143"/>
                <a:gd name="T2" fmla="*/ 209550 w 143"/>
                <a:gd name="T3" fmla="*/ 0 h 143"/>
                <a:gd name="T4" fmla="*/ 0 w 143"/>
                <a:gd name="T5" fmla="*/ 0 h 143"/>
                <a:gd name="T6" fmla="*/ 0 w 143"/>
                <a:gd name="T7" fmla="*/ 193675 h 143"/>
                <a:gd name="T8" fmla="*/ 209550 w 143"/>
                <a:gd name="T9" fmla="*/ 193675 h 143"/>
                <a:gd name="T10" fmla="*/ 209550 w 143"/>
                <a:gd name="T11" fmla="*/ 193675 h 1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143"/>
                <a:gd name="T20" fmla="*/ 143 w 143"/>
                <a:gd name="T21" fmla="*/ 143 h 1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143">
                  <a:moveTo>
                    <a:pt x="141" y="143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143"/>
                  </a:lnTo>
                  <a:lnTo>
                    <a:pt x="143" y="14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3" name="Rectangle 152"/>
            <p:cNvSpPr>
              <a:spLocks noChangeArrowheads="1"/>
            </p:cNvSpPr>
            <p:nvPr/>
          </p:nvSpPr>
          <p:spPr bwMode="auto">
            <a:xfrm>
              <a:off x="4421188" y="2252663"/>
              <a:ext cx="6251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4487863" y="2252663"/>
              <a:ext cx="8816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+mj-lt"/>
                </a:rPr>
                <a:t>M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55" name="Line 154"/>
            <p:cNvSpPr>
              <a:spLocks noChangeShapeType="1"/>
            </p:cNvSpPr>
            <p:nvPr/>
          </p:nvSpPr>
          <p:spPr bwMode="auto">
            <a:xfrm>
              <a:off x="4594225" y="2308225"/>
              <a:ext cx="106363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4914900" y="2219325"/>
              <a:ext cx="561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4983163" y="2219325"/>
              <a:ext cx="52387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5035550" y="2219325"/>
              <a:ext cx="4809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g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59" name="Line 158"/>
            <p:cNvSpPr>
              <a:spLocks noChangeShapeType="1"/>
            </p:cNvSpPr>
            <p:nvPr/>
          </p:nvSpPr>
          <p:spPr bwMode="auto">
            <a:xfrm>
              <a:off x="4997450" y="2324100"/>
              <a:ext cx="504825" cy="1685925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4976813" y="2306638"/>
              <a:ext cx="42862" cy="38100"/>
            </a:xfrm>
            <a:custGeom>
              <a:avLst/>
              <a:gdLst>
                <a:gd name="T0" fmla="*/ 20692 w 29"/>
                <a:gd name="T1" fmla="*/ 35379 h 28"/>
                <a:gd name="T2" fmla="*/ 25126 w 29"/>
                <a:gd name="T3" fmla="*/ 38100 h 28"/>
                <a:gd name="T4" fmla="*/ 28082 w 29"/>
                <a:gd name="T5" fmla="*/ 35379 h 28"/>
                <a:gd name="T6" fmla="*/ 31038 w 29"/>
                <a:gd name="T7" fmla="*/ 35379 h 28"/>
                <a:gd name="T8" fmla="*/ 33994 w 29"/>
                <a:gd name="T9" fmla="*/ 32657 h 28"/>
                <a:gd name="T10" fmla="*/ 36950 w 29"/>
                <a:gd name="T11" fmla="*/ 32657 h 28"/>
                <a:gd name="T12" fmla="*/ 39906 w 29"/>
                <a:gd name="T13" fmla="*/ 29936 h 28"/>
                <a:gd name="T14" fmla="*/ 39906 w 29"/>
                <a:gd name="T15" fmla="*/ 28575 h 28"/>
                <a:gd name="T16" fmla="*/ 42862 w 29"/>
                <a:gd name="T17" fmla="*/ 25854 h 28"/>
                <a:gd name="T18" fmla="*/ 42862 w 29"/>
                <a:gd name="T19" fmla="*/ 23132 h 28"/>
                <a:gd name="T20" fmla="*/ 42862 w 29"/>
                <a:gd name="T21" fmla="*/ 17689 h 28"/>
                <a:gd name="T22" fmla="*/ 42862 w 29"/>
                <a:gd name="T23" fmla="*/ 14968 h 28"/>
                <a:gd name="T24" fmla="*/ 42862 w 29"/>
                <a:gd name="T25" fmla="*/ 12246 h 28"/>
                <a:gd name="T26" fmla="*/ 39906 w 29"/>
                <a:gd name="T27" fmla="*/ 9525 h 28"/>
                <a:gd name="T28" fmla="*/ 39906 w 29"/>
                <a:gd name="T29" fmla="*/ 6804 h 28"/>
                <a:gd name="T30" fmla="*/ 36950 w 29"/>
                <a:gd name="T31" fmla="*/ 4082 h 28"/>
                <a:gd name="T32" fmla="*/ 33994 w 29"/>
                <a:gd name="T33" fmla="*/ 1361 h 28"/>
                <a:gd name="T34" fmla="*/ 31038 w 29"/>
                <a:gd name="T35" fmla="*/ 1361 h 28"/>
                <a:gd name="T36" fmla="*/ 28082 w 29"/>
                <a:gd name="T37" fmla="*/ 0 h 28"/>
                <a:gd name="T38" fmla="*/ 25126 w 29"/>
                <a:gd name="T39" fmla="*/ 0 h 28"/>
                <a:gd name="T40" fmla="*/ 22170 w 29"/>
                <a:gd name="T41" fmla="*/ 0 h 28"/>
                <a:gd name="T42" fmla="*/ 17736 w 29"/>
                <a:gd name="T43" fmla="*/ 0 h 28"/>
                <a:gd name="T44" fmla="*/ 14780 w 29"/>
                <a:gd name="T45" fmla="*/ 0 h 28"/>
                <a:gd name="T46" fmla="*/ 11824 w 29"/>
                <a:gd name="T47" fmla="*/ 1361 h 28"/>
                <a:gd name="T48" fmla="*/ 8868 w 29"/>
                <a:gd name="T49" fmla="*/ 1361 h 28"/>
                <a:gd name="T50" fmla="*/ 5912 w 29"/>
                <a:gd name="T51" fmla="*/ 4082 h 28"/>
                <a:gd name="T52" fmla="*/ 5912 w 29"/>
                <a:gd name="T53" fmla="*/ 6804 h 28"/>
                <a:gd name="T54" fmla="*/ 2956 w 29"/>
                <a:gd name="T55" fmla="*/ 9525 h 28"/>
                <a:gd name="T56" fmla="*/ 2956 w 29"/>
                <a:gd name="T57" fmla="*/ 12246 h 28"/>
                <a:gd name="T58" fmla="*/ 0 w 29"/>
                <a:gd name="T59" fmla="*/ 14968 h 28"/>
                <a:gd name="T60" fmla="*/ 0 w 29"/>
                <a:gd name="T61" fmla="*/ 17689 h 28"/>
                <a:gd name="T62" fmla="*/ 0 w 29"/>
                <a:gd name="T63" fmla="*/ 23132 h 28"/>
                <a:gd name="T64" fmla="*/ 2956 w 29"/>
                <a:gd name="T65" fmla="*/ 25854 h 28"/>
                <a:gd name="T66" fmla="*/ 2956 w 29"/>
                <a:gd name="T67" fmla="*/ 28575 h 28"/>
                <a:gd name="T68" fmla="*/ 5912 w 29"/>
                <a:gd name="T69" fmla="*/ 29936 h 28"/>
                <a:gd name="T70" fmla="*/ 5912 w 29"/>
                <a:gd name="T71" fmla="*/ 32657 h 28"/>
                <a:gd name="T72" fmla="*/ 8868 w 29"/>
                <a:gd name="T73" fmla="*/ 32657 h 28"/>
                <a:gd name="T74" fmla="*/ 11824 w 29"/>
                <a:gd name="T75" fmla="*/ 35379 h 28"/>
                <a:gd name="T76" fmla="*/ 14780 w 29"/>
                <a:gd name="T77" fmla="*/ 35379 h 28"/>
                <a:gd name="T78" fmla="*/ 17736 w 29"/>
                <a:gd name="T79" fmla="*/ 38100 h 28"/>
                <a:gd name="T80" fmla="*/ 22170 w 29"/>
                <a:gd name="T81" fmla="*/ 38100 h 28"/>
                <a:gd name="T82" fmla="*/ 22170 w 29"/>
                <a:gd name="T83" fmla="*/ 38100 h 28"/>
                <a:gd name="T84" fmla="*/ 20692 w 29"/>
                <a:gd name="T85" fmla="*/ 35379 h 2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"/>
                <a:gd name="T130" fmla="*/ 0 h 28"/>
                <a:gd name="T131" fmla="*/ 29 w 29"/>
                <a:gd name="T132" fmla="*/ 28 h 2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" h="28">
                  <a:moveTo>
                    <a:pt x="14" y="26"/>
                  </a:moveTo>
                  <a:lnTo>
                    <a:pt x="17" y="28"/>
                  </a:lnTo>
                  <a:lnTo>
                    <a:pt x="19" y="26"/>
                  </a:lnTo>
                  <a:lnTo>
                    <a:pt x="21" y="26"/>
                  </a:lnTo>
                  <a:lnTo>
                    <a:pt x="23" y="24"/>
                  </a:lnTo>
                  <a:lnTo>
                    <a:pt x="25" y="24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9" y="19"/>
                  </a:lnTo>
                  <a:lnTo>
                    <a:pt x="29" y="17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28"/>
                  </a:lnTo>
                  <a:lnTo>
                    <a:pt x="15" y="28"/>
                  </a:lnTo>
                  <a:lnTo>
                    <a:pt x="14" y="2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4332288" y="2308225"/>
              <a:ext cx="368300" cy="149225"/>
            </a:xfrm>
            <a:custGeom>
              <a:avLst/>
              <a:gdLst>
                <a:gd name="T0" fmla="*/ 0 w 251"/>
                <a:gd name="T1" fmla="*/ 0 h 110"/>
                <a:gd name="T2" fmla="*/ 0 w 251"/>
                <a:gd name="T3" fmla="*/ 149225 h 110"/>
                <a:gd name="T4" fmla="*/ 318411 w 251"/>
                <a:gd name="T5" fmla="*/ 149225 h 110"/>
                <a:gd name="T6" fmla="*/ 318411 w 251"/>
                <a:gd name="T7" fmla="*/ 50194 h 110"/>
                <a:gd name="T8" fmla="*/ 368300 w 251"/>
                <a:gd name="T9" fmla="*/ 50194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110"/>
                <a:gd name="T17" fmla="*/ 251 w 251"/>
                <a:gd name="T18" fmla="*/ 110 h 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110">
                  <a:moveTo>
                    <a:pt x="0" y="0"/>
                  </a:moveTo>
                  <a:lnTo>
                    <a:pt x="0" y="110"/>
                  </a:lnTo>
                  <a:lnTo>
                    <a:pt x="217" y="110"/>
                  </a:lnTo>
                  <a:lnTo>
                    <a:pt x="217" y="37"/>
                  </a:lnTo>
                  <a:lnTo>
                    <a:pt x="251" y="3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4697413" y="2117725"/>
              <a:ext cx="82550" cy="388938"/>
            </a:xfrm>
            <a:custGeom>
              <a:avLst/>
              <a:gdLst>
                <a:gd name="T0" fmla="*/ 79602 w 56"/>
                <a:gd name="T1" fmla="*/ 386228 h 287"/>
                <a:gd name="T2" fmla="*/ 82550 w 56"/>
                <a:gd name="T3" fmla="*/ 0 h 287"/>
                <a:gd name="T4" fmla="*/ 0 w 56"/>
                <a:gd name="T5" fmla="*/ 0 h 287"/>
                <a:gd name="T6" fmla="*/ 0 w 56"/>
                <a:gd name="T7" fmla="*/ 388938 h 287"/>
                <a:gd name="T8" fmla="*/ 82550 w 56"/>
                <a:gd name="T9" fmla="*/ 388938 h 287"/>
                <a:gd name="T10" fmla="*/ 82550 w 56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"/>
                <a:gd name="T19" fmla="*/ 0 h 287"/>
                <a:gd name="T20" fmla="*/ 56 w 56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" h="287">
                  <a:moveTo>
                    <a:pt x="54" y="285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6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163" name="Group 162"/>
            <p:cNvGrpSpPr>
              <a:grpSpLocks/>
            </p:cNvGrpSpPr>
            <p:nvPr/>
          </p:nvGrpSpPr>
          <p:grpSpPr bwMode="auto">
            <a:xfrm>
              <a:off x="4889500" y="3887788"/>
              <a:ext cx="3713163" cy="1703387"/>
              <a:chOff x="2742" y="2726"/>
              <a:chExt cx="2533" cy="1258"/>
            </a:xfrm>
          </p:grpSpPr>
          <p:sp>
            <p:nvSpPr>
              <p:cNvPr id="164" name="Freeform 163"/>
              <p:cNvSpPr>
                <a:spLocks/>
              </p:cNvSpPr>
              <p:nvPr/>
            </p:nvSpPr>
            <p:spPr bwMode="auto">
              <a:xfrm>
                <a:off x="4789" y="3768"/>
                <a:ext cx="73" cy="144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" name="Freeform 164"/>
              <p:cNvSpPr>
                <a:spLocks/>
              </p:cNvSpPr>
              <p:nvPr/>
            </p:nvSpPr>
            <p:spPr bwMode="auto">
              <a:xfrm>
                <a:off x="4789" y="3768"/>
                <a:ext cx="73" cy="144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6" name="Freeform 165"/>
              <p:cNvSpPr>
                <a:spLocks/>
              </p:cNvSpPr>
              <p:nvPr/>
            </p:nvSpPr>
            <p:spPr bwMode="auto">
              <a:xfrm>
                <a:off x="4860" y="3768"/>
                <a:ext cx="73" cy="144"/>
              </a:xfrm>
              <a:custGeom>
                <a:avLst/>
                <a:gdLst>
                  <a:gd name="T0" fmla="*/ 0 w 73"/>
                  <a:gd name="T1" fmla="*/ 0 h 144"/>
                  <a:gd name="T2" fmla="*/ 73 w 73"/>
                  <a:gd name="T3" fmla="*/ 0 h 144"/>
                  <a:gd name="T4" fmla="*/ 73 w 73"/>
                  <a:gd name="T5" fmla="*/ 144 h 144"/>
                  <a:gd name="T6" fmla="*/ 2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0"/>
                    </a:moveTo>
                    <a:lnTo>
                      <a:pt x="73" y="0"/>
                    </a:lnTo>
                    <a:lnTo>
                      <a:pt x="73" y="144"/>
                    </a:lnTo>
                    <a:lnTo>
                      <a:pt x="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7" name="Line 166"/>
              <p:cNvSpPr>
                <a:spLocks noChangeShapeType="1"/>
              </p:cNvSpPr>
              <p:nvPr/>
            </p:nvSpPr>
            <p:spPr bwMode="auto">
              <a:xfrm>
                <a:off x="4251" y="3804"/>
                <a:ext cx="73" cy="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8" name="Rectangle 167"/>
              <p:cNvSpPr>
                <a:spLocks noChangeArrowheads="1"/>
              </p:cNvSpPr>
              <p:nvPr/>
            </p:nvSpPr>
            <p:spPr bwMode="auto">
              <a:xfrm>
                <a:off x="5131" y="3768"/>
                <a:ext cx="72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9" name="Line 168"/>
              <p:cNvSpPr>
                <a:spLocks noChangeShapeType="1"/>
              </p:cNvSpPr>
              <p:nvPr/>
            </p:nvSpPr>
            <p:spPr bwMode="auto">
              <a:xfrm flipV="1">
                <a:off x="5274" y="3766"/>
                <a:ext cx="1" cy="1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0" name="Line 169"/>
              <p:cNvSpPr>
                <a:spLocks noChangeShapeType="1"/>
              </p:cNvSpPr>
              <p:nvPr/>
            </p:nvSpPr>
            <p:spPr bwMode="auto">
              <a:xfrm flipH="1">
                <a:off x="5200" y="3768"/>
                <a:ext cx="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1" name="Line 170"/>
              <p:cNvSpPr>
                <a:spLocks noChangeShapeType="1"/>
              </p:cNvSpPr>
              <p:nvPr/>
            </p:nvSpPr>
            <p:spPr bwMode="auto">
              <a:xfrm flipH="1">
                <a:off x="5200" y="3912"/>
                <a:ext cx="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2" name="Rectangle 171"/>
              <p:cNvSpPr>
                <a:spLocks noChangeArrowheads="1"/>
              </p:cNvSpPr>
              <p:nvPr/>
            </p:nvSpPr>
            <p:spPr bwMode="auto">
              <a:xfrm>
                <a:off x="3837" y="3768"/>
                <a:ext cx="73" cy="14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3" name="Rectangle 172"/>
              <p:cNvSpPr>
                <a:spLocks noChangeArrowheads="1"/>
              </p:cNvSpPr>
              <p:nvPr/>
            </p:nvSpPr>
            <p:spPr bwMode="auto">
              <a:xfrm>
                <a:off x="3837" y="3768"/>
                <a:ext cx="73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4" name="Rectangle 173"/>
              <p:cNvSpPr>
                <a:spLocks noChangeArrowheads="1"/>
              </p:cNvSpPr>
              <p:nvPr/>
            </p:nvSpPr>
            <p:spPr bwMode="auto">
              <a:xfrm>
                <a:off x="3766" y="3768"/>
                <a:ext cx="7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5" name="Rectangle 174"/>
              <p:cNvSpPr>
                <a:spLocks noChangeArrowheads="1"/>
              </p:cNvSpPr>
              <p:nvPr/>
            </p:nvSpPr>
            <p:spPr bwMode="auto">
              <a:xfrm>
                <a:off x="3802" y="3798"/>
                <a:ext cx="17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6" name="Rectangle 175"/>
              <p:cNvSpPr>
                <a:spLocks noChangeArrowheads="1"/>
              </p:cNvSpPr>
              <p:nvPr/>
            </p:nvSpPr>
            <p:spPr bwMode="auto">
              <a:xfrm>
                <a:off x="3819" y="3798"/>
                <a:ext cx="60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7" name="Freeform 176"/>
              <p:cNvSpPr>
                <a:spLocks/>
              </p:cNvSpPr>
              <p:nvPr/>
            </p:nvSpPr>
            <p:spPr bwMode="auto">
              <a:xfrm>
                <a:off x="4178" y="3768"/>
                <a:ext cx="73" cy="144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8" name="Freeform 177"/>
              <p:cNvSpPr>
                <a:spLocks/>
              </p:cNvSpPr>
              <p:nvPr/>
            </p:nvSpPr>
            <p:spPr bwMode="auto">
              <a:xfrm>
                <a:off x="4178" y="3768"/>
                <a:ext cx="73" cy="144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9" name="Line 178"/>
              <p:cNvSpPr>
                <a:spLocks noChangeShapeType="1"/>
              </p:cNvSpPr>
              <p:nvPr/>
            </p:nvSpPr>
            <p:spPr bwMode="auto">
              <a:xfrm flipV="1">
                <a:off x="4107" y="3766"/>
                <a:ext cx="1" cy="1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0" name="Line 179"/>
              <p:cNvSpPr>
                <a:spLocks noChangeShapeType="1"/>
              </p:cNvSpPr>
              <p:nvPr/>
            </p:nvSpPr>
            <p:spPr bwMode="auto">
              <a:xfrm>
                <a:off x="4107" y="3768"/>
                <a:ext cx="7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1" name="Line 180"/>
              <p:cNvSpPr>
                <a:spLocks noChangeShapeType="1"/>
              </p:cNvSpPr>
              <p:nvPr/>
            </p:nvSpPr>
            <p:spPr bwMode="auto">
              <a:xfrm>
                <a:off x="4107" y="3912"/>
                <a:ext cx="7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2" name="Freeform 181"/>
              <p:cNvSpPr>
                <a:spLocks/>
              </p:cNvSpPr>
              <p:nvPr/>
            </p:nvSpPr>
            <p:spPr bwMode="auto">
              <a:xfrm>
                <a:off x="4465" y="3697"/>
                <a:ext cx="110" cy="285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3" name="Freeform 182"/>
              <p:cNvSpPr>
                <a:spLocks/>
              </p:cNvSpPr>
              <p:nvPr/>
            </p:nvSpPr>
            <p:spPr bwMode="auto">
              <a:xfrm>
                <a:off x="4465" y="3697"/>
                <a:ext cx="110" cy="285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4" name="Rectangle 183"/>
              <p:cNvSpPr>
                <a:spLocks noChangeArrowheads="1"/>
              </p:cNvSpPr>
              <p:nvPr/>
            </p:nvSpPr>
            <p:spPr bwMode="auto">
              <a:xfrm>
                <a:off x="4814" y="3798"/>
                <a:ext cx="43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85" name="Rectangle 184"/>
              <p:cNvSpPr>
                <a:spLocks noChangeArrowheads="1"/>
              </p:cNvSpPr>
              <p:nvPr/>
            </p:nvSpPr>
            <p:spPr bwMode="auto">
              <a:xfrm>
                <a:off x="4860" y="3798"/>
                <a:ext cx="60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86" name="Rectangle 185"/>
              <p:cNvSpPr>
                <a:spLocks noChangeArrowheads="1"/>
              </p:cNvSpPr>
              <p:nvPr/>
            </p:nvSpPr>
            <p:spPr bwMode="auto">
              <a:xfrm>
                <a:off x="5150" y="3798"/>
                <a:ext cx="38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87" name="Rectangle 186"/>
              <p:cNvSpPr>
                <a:spLocks noChangeArrowheads="1"/>
              </p:cNvSpPr>
              <p:nvPr/>
            </p:nvSpPr>
            <p:spPr bwMode="auto">
              <a:xfrm>
                <a:off x="5196" y="3798"/>
                <a:ext cx="35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88" name="Rectangle 187"/>
              <p:cNvSpPr>
                <a:spLocks noChangeArrowheads="1"/>
              </p:cNvSpPr>
              <p:nvPr/>
            </p:nvSpPr>
            <p:spPr bwMode="auto">
              <a:xfrm>
                <a:off x="5230" y="3798"/>
                <a:ext cx="33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89" name="Line 188"/>
              <p:cNvSpPr>
                <a:spLocks noChangeShapeType="1"/>
              </p:cNvSpPr>
              <p:nvPr/>
            </p:nvSpPr>
            <p:spPr bwMode="auto">
              <a:xfrm>
                <a:off x="3910" y="3839"/>
                <a:ext cx="19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0" name="Line 189"/>
              <p:cNvSpPr>
                <a:spLocks noChangeShapeType="1"/>
              </p:cNvSpPr>
              <p:nvPr/>
            </p:nvSpPr>
            <p:spPr bwMode="auto">
              <a:xfrm>
                <a:off x="4575" y="3839"/>
                <a:ext cx="214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1" name="Line 190"/>
              <p:cNvSpPr>
                <a:spLocks noChangeShapeType="1"/>
              </p:cNvSpPr>
              <p:nvPr/>
            </p:nvSpPr>
            <p:spPr bwMode="auto">
              <a:xfrm>
                <a:off x="4933" y="3839"/>
                <a:ext cx="198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2" name="Line 191"/>
              <p:cNvSpPr>
                <a:spLocks noChangeShapeType="1"/>
              </p:cNvSpPr>
              <p:nvPr/>
            </p:nvSpPr>
            <p:spPr bwMode="auto">
              <a:xfrm>
                <a:off x="4251" y="3875"/>
                <a:ext cx="21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3" name="Freeform 192"/>
              <p:cNvSpPr>
                <a:spLocks/>
              </p:cNvSpPr>
              <p:nvPr/>
            </p:nvSpPr>
            <p:spPr bwMode="auto">
              <a:xfrm>
                <a:off x="4071" y="3804"/>
                <a:ext cx="36" cy="35"/>
              </a:xfrm>
              <a:custGeom>
                <a:avLst/>
                <a:gdLst>
                  <a:gd name="T0" fmla="*/ 0 w 36"/>
                  <a:gd name="T1" fmla="*/ 35 h 35"/>
                  <a:gd name="T2" fmla="*/ 0 w 36"/>
                  <a:gd name="T3" fmla="*/ 0 h 35"/>
                  <a:gd name="T4" fmla="*/ 36 w 3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5"/>
                  <a:gd name="T11" fmla="*/ 36 w 3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5">
                    <a:moveTo>
                      <a:pt x="0" y="35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4" name="Freeform 193"/>
              <p:cNvSpPr>
                <a:spLocks/>
              </p:cNvSpPr>
              <p:nvPr/>
            </p:nvSpPr>
            <p:spPr bwMode="auto">
              <a:xfrm>
                <a:off x="4753" y="3839"/>
                <a:ext cx="253" cy="109"/>
              </a:xfrm>
              <a:custGeom>
                <a:avLst/>
                <a:gdLst>
                  <a:gd name="T0" fmla="*/ 0 w 253"/>
                  <a:gd name="T1" fmla="*/ 0 h 109"/>
                  <a:gd name="T2" fmla="*/ 2 w 253"/>
                  <a:gd name="T3" fmla="*/ 109 h 109"/>
                  <a:gd name="T4" fmla="*/ 217 w 253"/>
                  <a:gd name="T5" fmla="*/ 109 h 109"/>
                  <a:gd name="T6" fmla="*/ 217 w 253"/>
                  <a:gd name="T7" fmla="*/ 36 h 109"/>
                  <a:gd name="T8" fmla="*/ 253 w 253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5" name="Freeform 194"/>
              <p:cNvSpPr>
                <a:spLocks/>
              </p:cNvSpPr>
              <p:nvPr/>
            </p:nvSpPr>
            <p:spPr bwMode="auto">
              <a:xfrm>
                <a:off x="3981" y="3697"/>
                <a:ext cx="55" cy="287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" name="Freeform 195"/>
              <p:cNvSpPr>
                <a:spLocks/>
              </p:cNvSpPr>
              <p:nvPr/>
            </p:nvSpPr>
            <p:spPr bwMode="auto">
              <a:xfrm>
                <a:off x="3981" y="3697"/>
                <a:ext cx="55" cy="287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7" name="Freeform 196"/>
              <p:cNvSpPr>
                <a:spLocks/>
              </p:cNvSpPr>
              <p:nvPr/>
            </p:nvSpPr>
            <p:spPr bwMode="auto">
              <a:xfrm>
                <a:off x="4324" y="3697"/>
                <a:ext cx="53" cy="287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8" name="Freeform 197"/>
              <p:cNvSpPr>
                <a:spLocks/>
              </p:cNvSpPr>
              <p:nvPr/>
            </p:nvSpPr>
            <p:spPr bwMode="auto">
              <a:xfrm>
                <a:off x="4324" y="3697"/>
                <a:ext cx="53" cy="287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9" name="Freeform 198"/>
              <p:cNvSpPr>
                <a:spLocks/>
              </p:cNvSpPr>
              <p:nvPr/>
            </p:nvSpPr>
            <p:spPr bwMode="auto">
              <a:xfrm>
                <a:off x="4665" y="3697"/>
                <a:ext cx="54" cy="287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0" name="Freeform 199"/>
              <p:cNvSpPr>
                <a:spLocks/>
              </p:cNvSpPr>
              <p:nvPr/>
            </p:nvSpPr>
            <p:spPr bwMode="auto">
              <a:xfrm>
                <a:off x="4665" y="3697"/>
                <a:ext cx="54" cy="287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1" name="Freeform 200"/>
              <p:cNvSpPr>
                <a:spLocks/>
              </p:cNvSpPr>
              <p:nvPr/>
            </p:nvSpPr>
            <p:spPr bwMode="auto">
              <a:xfrm>
                <a:off x="5006" y="3697"/>
                <a:ext cx="54" cy="287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2" name="Freeform 201"/>
              <p:cNvSpPr>
                <a:spLocks/>
              </p:cNvSpPr>
              <p:nvPr/>
            </p:nvSpPr>
            <p:spPr bwMode="auto">
              <a:xfrm>
                <a:off x="5006" y="3697"/>
                <a:ext cx="54" cy="287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3" name="Rectangle 202"/>
              <p:cNvSpPr>
                <a:spLocks noChangeArrowheads="1"/>
              </p:cNvSpPr>
              <p:nvPr/>
            </p:nvSpPr>
            <p:spPr bwMode="auto">
              <a:xfrm>
                <a:off x="4124" y="3812"/>
                <a:ext cx="38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04" name="Rectangle 203"/>
              <p:cNvSpPr>
                <a:spLocks noChangeArrowheads="1"/>
              </p:cNvSpPr>
              <p:nvPr/>
            </p:nvSpPr>
            <p:spPr bwMode="auto">
              <a:xfrm>
                <a:off x="4172" y="3812"/>
                <a:ext cx="35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5" name="Rectangle 204"/>
              <p:cNvSpPr>
                <a:spLocks noChangeArrowheads="1"/>
              </p:cNvSpPr>
              <p:nvPr/>
            </p:nvSpPr>
            <p:spPr bwMode="auto">
              <a:xfrm>
                <a:off x="4207" y="3812"/>
                <a:ext cx="33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6" name="Line 205"/>
              <p:cNvSpPr>
                <a:spLocks noChangeShapeType="1"/>
              </p:cNvSpPr>
              <p:nvPr/>
            </p:nvSpPr>
            <p:spPr bwMode="auto">
              <a:xfrm>
                <a:off x="4375" y="3804"/>
                <a:ext cx="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7" name="Freeform 206"/>
              <p:cNvSpPr>
                <a:spLocks/>
              </p:cNvSpPr>
              <p:nvPr/>
            </p:nvSpPr>
            <p:spPr bwMode="auto">
              <a:xfrm>
                <a:off x="4170" y="3785"/>
                <a:ext cx="29" cy="29"/>
              </a:xfrm>
              <a:custGeom>
                <a:avLst/>
                <a:gdLst>
                  <a:gd name="T0" fmla="*/ 14 w 29"/>
                  <a:gd name="T1" fmla="*/ 29 h 29"/>
                  <a:gd name="T2" fmla="*/ 18 w 29"/>
                  <a:gd name="T3" fmla="*/ 29 h 29"/>
                  <a:gd name="T4" fmla="*/ 19 w 29"/>
                  <a:gd name="T5" fmla="*/ 29 h 29"/>
                  <a:gd name="T6" fmla="*/ 21 w 29"/>
                  <a:gd name="T7" fmla="*/ 27 h 29"/>
                  <a:gd name="T8" fmla="*/ 23 w 29"/>
                  <a:gd name="T9" fmla="*/ 27 h 29"/>
                  <a:gd name="T10" fmla="*/ 25 w 29"/>
                  <a:gd name="T11" fmla="*/ 25 h 29"/>
                  <a:gd name="T12" fmla="*/ 27 w 29"/>
                  <a:gd name="T13" fmla="*/ 23 h 29"/>
                  <a:gd name="T14" fmla="*/ 27 w 29"/>
                  <a:gd name="T15" fmla="*/ 21 h 29"/>
                  <a:gd name="T16" fmla="*/ 29 w 29"/>
                  <a:gd name="T17" fmla="*/ 19 h 29"/>
                  <a:gd name="T18" fmla="*/ 29 w 29"/>
                  <a:gd name="T19" fmla="*/ 17 h 29"/>
                  <a:gd name="T20" fmla="*/ 29 w 29"/>
                  <a:gd name="T21" fmla="*/ 16 h 29"/>
                  <a:gd name="T22" fmla="*/ 29 w 29"/>
                  <a:gd name="T23" fmla="*/ 12 h 29"/>
                  <a:gd name="T24" fmla="*/ 29 w 29"/>
                  <a:gd name="T25" fmla="*/ 10 h 29"/>
                  <a:gd name="T26" fmla="*/ 27 w 29"/>
                  <a:gd name="T27" fmla="*/ 8 h 29"/>
                  <a:gd name="T28" fmla="*/ 27 w 29"/>
                  <a:gd name="T29" fmla="*/ 6 h 29"/>
                  <a:gd name="T30" fmla="*/ 25 w 29"/>
                  <a:gd name="T31" fmla="*/ 4 h 29"/>
                  <a:gd name="T32" fmla="*/ 23 w 29"/>
                  <a:gd name="T33" fmla="*/ 4 h 29"/>
                  <a:gd name="T34" fmla="*/ 21 w 29"/>
                  <a:gd name="T35" fmla="*/ 2 h 29"/>
                  <a:gd name="T36" fmla="*/ 19 w 29"/>
                  <a:gd name="T37" fmla="*/ 2 h 29"/>
                  <a:gd name="T38" fmla="*/ 18 w 29"/>
                  <a:gd name="T39" fmla="*/ 0 h 29"/>
                  <a:gd name="T40" fmla="*/ 16 w 29"/>
                  <a:gd name="T41" fmla="*/ 0 h 29"/>
                  <a:gd name="T42" fmla="*/ 12 w 29"/>
                  <a:gd name="T43" fmla="*/ 0 h 29"/>
                  <a:gd name="T44" fmla="*/ 10 w 29"/>
                  <a:gd name="T45" fmla="*/ 2 h 29"/>
                  <a:gd name="T46" fmla="*/ 8 w 29"/>
                  <a:gd name="T47" fmla="*/ 2 h 29"/>
                  <a:gd name="T48" fmla="*/ 6 w 29"/>
                  <a:gd name="T49" fmla="*/ 4 h 29"/>
                  <a:gd name="T50" fmla="*/ 4 w 29"/>
                  <a:gd name="T51" fmla="*/ 4 h 29"/>
                  <a:gd name="T52" fmla="*/ 4 w 29"/>
                  <a:gd name="T53" fmla="*/ 6 h 29"/>
                  <a:gd name="T54" fmla="*/ 2 w 29"/>
                  <a:gd name="T55" fmla="*/ 8 h 29"/>
                  <a:gd name="T56" fmla="*/ 2 w 29"/>
                  <a:gd name="T57" fmla="*/ 10 h 29"/>
                  <a:gd name="T58" fmla="*/ 0 w 29"/>
                  <a:gd name="T59" fmla="*/ 12 h 29"/>
                  <a:gd name="T60" fmla="*/ 0 w 29"/>
                  <a:gd name="T61" fmla="*/ 16 h 29"/>
                  <a:gd name="T62" fmla="*/ 0 w 29"/>
                  <a:gd name="T63" fmla="*/ 17 h 29"/>
                  <a:gd name="T64" fmla="*/ 2 w 29"/>
                  <a:gd name="T65" fmla="*/ 19 h 29"/>
                  <a:gd name="T66" fmla="*/ 2 w 29"/>
                  <a:gd name="T67" fmla="*/ 21 h 29"/>
                  <a:gd name="T68" fmla="*/ 4 w 29"/>
                  <a:gd name="T69" fmla="*/ 23 h 29"/>
                  <a:gd name="T70" fmla="*/ 4 w 29"/>
                  <a:gd name="T71" fmla="*/ 25 h 29"/>
                  <a:gd name="T72" fmla="*/ 6 w 29"/>
                  <a:gd name="T73" fmla="*/ 27 h 29"/>
                  <a:gd name="T74" fmla="*/ 8 w 29"/>
                  <a:gd name="T75" fmla="*/ 27 h 29"/>
                  <a:gd name="T76" fmla="*/ 10 w 29"/>
                  <a:gd name="T77" fmla="*/ 29 h 29"/>
                  <a:gd name="T78" fmla="*/ 12 w 29"/>
                  <a:gd name="T79" fmla="*/ 29 h 29"/>
                  <a:gd name="T80" fmla="*/ 16 w 29"/>
                  <a:gd name="T81" fmla="*/ 29 h 29"/>
                  <a:gd name="T82" fmla="*/ 16 w 29"/>
                  <a:gd name="T83" fmla="*/ 29 h 29"/>
                  <a:gd name="T84" fmla="*/ 14 w 29"/>
                  <a:gd name="T85" fmla="*/ 29 h 2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9"/>
                  <a:gd name="T131" fmla="*/ 29 w 29"/>
                  <a:gd name="T132" fmla="*/ 29 h 2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9">
                    <a:moveTo>
                      <a:pt x="14" y="29"/>
                    </a:moveTo>
                    <a:lnTo>
                      <a:pt x="18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6"/>
                    </a:lnTo>
                    <a:lnTo>
                      <a:pt x="29" y="12"/>
                    </a:lnTo>
                    <a:lnTo>
                      <a:pt x="29" y="10"/>
                    </a:lnTo>
                    <a:lnTo>
                      <a:pt x="27" y="8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9"/>
                    </a:lnTo>
                    <a:lnTo>
                      <a:pt x="12" y="29"/>
                    </a:lnTo>
                    <a:lnTo>
                      <a:pt x="16" y="29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208" name="Group 207"/>
              <p:cNvGrpSpPr>
                <a:grpSpLocks/>
              </p:cNvGrpSpPr>
              <p:nvPr/>
            </p:nvGrpSpPr>
            <p:grpSpPr bwMode="auto">
              <a:xfrm>
                <a:off x="2742" y="2726"/>
                <a:ext cx="2192" cy="935"/>
                <a:chOff x="2742" y="2726"/>
                <a:chExt cx="2192" cy="935"/>
              </a:xfrm>
            </p:grpSpPr>
            <p:sp>
              <p:nvSpPr>
                <p:cNvPr id="209" name="Line 208"/>
                <p:cNvSpPr>
                  <a:spLocks noChangeShapeType="1"/>
                </p:cNvSpPr>
                <p:nvPr/>
              </p:nvSpPr>
              <p:spPr bwMode="auto">
                <a:xfrm>
                  <a:off x="3910" y="3481"/>
                  <a:ext cx="71" cy="1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0" name="Line 209"/>
                <p:cNvSpPr>
                  <a:spLocks noChangeShapeType="1"/>
                </p:cNvSpPr>
                <p:nvPr/>
              </p:nvSpPr>
              <p:spPr bwMode="auto">
                <a:xfrm>
                  <a:off x="3910" y="3552"/>
                  <a:ext cx="71" cy="2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1" name="Freeform 210"/>
                <p:cNvSpPr>
                  <a:spLocks/>
                </p:cNvSpPr>
                <p:nvPr/>
              </p:nvSpPr>
              <p:spPr bwMode="auto">
                <a:xfrm>
                  <a:off x="4519" y="3444"/>
                  <a:ext cx="73" cy="144"/>
                </a:xfrm>
                <a:custGeom>
                  <a:avLst/>
                  <a:gdLst>
                    <a:gd name="T0" fmla="*/ 0 w 73"/>
                    <a:gd name="T1" fmla="*/ 144 h 144"/>
                    <a:gd name="T2" fmla="*/ 73 w 73"/>
                    <a:gd name="T3" fmla="*/ 144 h 144"/>
                    <a:gd name="T4" fmla="*/ 73 w 73"/>
                    <a:gd name="T5" fmla="*/ 0 h 144"/>
                    <a:gd name="T6" fmla="*/ 2 w 73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0" y="144"/>
                      </a:moveTo>
                      <a:lnTo>
                        <a:pt x="73" y="144"/>
                      </a:lnTo>
                      <a:lnTo>
                        <a:pt x="73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2" name="Freeform 211"/>
                <p:cNvSpPr>
                  <a:spLocks/>
                </p:cNvSpPr>
                <p:nvPr/>
              </p:nvSpPr>
              <p:spPr bwMode="auto">
                <a:xfrm>
                  <a:off x="4448" y="3444"/>
                  <a:ext cx="73" cy="144"/>
                </a:xfrm>
                <a:custGeom>
                  <a:avLst/>
                  <a:gdLst>
                    <a:gd name="T0" fmla="*/ 71 w 73"/>
                    <a:gd name="T1" fmla="*/ 0 h 144"/>
                    <a:gd name="T2" fmla="*/ 0 w 73"/>
                    <a:gd name="T3" fmla="*/ 0 h 144"/>
                    <a:gd name="T4" fmla="*/ 0 w 73"/>
                    <a:gd name="T5" fmla="*/ 144 h 144"/>
                    <a:gd name="T6" fmla="*/ 73 w 73"/>
                    <a:gd name="T7" fmla="*/ 144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73" y="14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3" name="Line 212"/>
                <p:cNvSpPr>
                  <a:spLocks noChangeShapeType="1"/>
                </p:cNvSpPr>
                <p:nvPr/>
              </p:nvSpPr>
              <p:spPr bwMode="auto">
                <a:xfrm>
                  <a:off x="3566" y="3230"/>
                  <a:ext cx="73" cy="1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4" name="Line 213"/>
                <p:cNvSpPr>
                  <a:spLocks noChangeShapeType="1"/>
                </p:cNvSpPr>
                <p:nvPr/>
              </p:nvSpPr>
              <p:spPr bwMode="auto">
                <a:xfrm>
                  <a:off x="3566" y="3157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5" name="Line 214"/>
                <p:cNvSpPr>
                  <a:spLocks noChangeShapeType="1"/>
                </p:cNvSpPr>
                <p:nvPr/>
              </p:nvSpPr>
              <p:spPr bwMode="auto">
                <a:xfrm>
                  <a:off x="3225" y="2906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6" name="Line 215"/>
                <p:cNvSpPr>
                  <a:spLocks noChangeShapeType="1"/>
                </p:cNvSpPr>
                <p:nvPr/>
              </p:nvSpPr>
              <p:spPr bwMode="auto">
                <a:xfrm>
                  <a:off x="3225" y="2834"/>
                  <a:ext cx="73" cy="2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7" name="Freeform 216"/>
                <p:cNvSpPr>
                  <a:spLocks/>
                </p:cNvSpPr>
                <p:nvPr/>
              </p:nvSpPr>
              <p:spPr bwMode="auto">
                <a:xfrm>
                  <a:off x="4107" y="2799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71 w 73"/>
                    <a:gd name="T9" fmla="*/ 144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4"/>
                    <a:gd name="T17" fmla="*/ 73 w 73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8" name="Freeform 217"/>
                <p:cNvSpPr>
                  <a:spLocks/>
                </p:cNvSpPr>
                <p:nvPr/>
              </p:nvSpPr>
              <p:spPr bwMode="auto">
                <a:xfrm>
                  <a:off x="4107" y="2799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9" name="Line 218"/>
                <p:cNvSpPr>
                  <a:spLocks noChangeShapeType="1"/>
                </p:cNvSpPr>
                <p:nvPr/>
              </p:nvSpPr>
              <p:spPr bwMode="auto">
                <a:xfrm flipV="1">
                  <a:off x="4251" y="2795"/>
                  <a:ext cx="1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0" name="Line 219"/>
                <p:cNvSpPr>
                  <a:spLocks noChangeShapeType="1"/>
                </p:cNvSpPr>
                <p:nvPr/>
              </p:nvSpPr>
              <p:spPr bwMode="auto">
                <a:xfrm flipH="1">
                  <a:off x="4176" y="2799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1" name="Line 220"/>
                <p:cNvSpPr>
                  <a:spLocks noChangeShapeType="1"/>
                </p:cNvSpPr>
                <p:nvPr/>
              </p:nvSpPr>
              <p:spPr bwMode="auto">
                <a:xfrm flipH="1">
                  <a:off x="4176" y="2943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2" name="Rectangle 221"/>
                <p:cNvSpPr>
                  <a:spLocks noChangeArrowheads="1"/>
                </p:cNvSpPr>
                <p:nvPr/>
              </p:nvSpPr>
              <p:spPr bwMode="auto">
                <a:xfrm>
                  <a:off x="2813" y="2799"/>
                  <a:ext cx="73" cy="144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3" name="Rectangle 222"/>
                <p:cNvSpPr>
                  <a:spLocks noChangeArrowheads="1"/>
                </p:cNvSpPr>
                <p:nvPr/>
              </p:nvSpPr>
              <p:spPr bwMode="auto">
                <a:xfrm>
                  <a:off x="2813" y="2799"/>
                  <a:ext cx="73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4" name="Rectangle 223"/>
                <p:cNvSpPr>
                  <a:spLocks noChangeArrowheads="1"/>
                </p:cNvSpPr>
                <p:nvPr/>
              </p:nvSpPr>
              <p:spPr bwMode="auto">
                <a:xfrm>
                  <a:off x="2742" y="2799"/>
                  <a:ext cx="71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5" name="Rectangle 224"/>
                <p:cNvSpPr>
                  <a:spLocks noChangeArrowheads="1"/>
                </p:cNvSpPr>
                <p:nvPr/>
              </p:nvSpPr>
              <p:spPr bwMode="auto">
                <a:xfrm>
                  <a:off x="2779" y="2828"/>
                  <a:ext cx="17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I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26" name="Rectangle 225"/>
                <p:cNvSpPr>
                  <a:spLocks noChangeArrowheads="1"/>
                </p:cNvSpPr>
                <p:nvPr/>
              </p:nvSpPr>
              <p:spPr bwMode="auto">
                <a:xfrm>
                  <a:off x="2796" y="2828"/>
                  <a:ext cx="6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27" name="Rectangle 226"/>
                <p:cNvSpPr>
                  <a:spLocks noChangeArrowheads="1"/>
                </p:cNvSpPr>
                <p:nvPr/>
              </p:nvSpPr>
              <p:spPr bwMode="auto">
                <a:xfrm>
                  <a:off x="3154" y="2799"/>
                  <a:ext cx="73" cy="144"/>
                </a:xfrm>
                <a:prstGeom prst="rect">
                  <a:avLst/>
                </a:prstGeom>
                <a:solidFill>
                  <a:srgbClr val="FBE2C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8" name="Rectangle 227"/>
                <p:cNvSpPr>
                  <a:spLocks noChangeArrowheads="1"/>
                </p:cNvSpPr>
                <p:nvPr/>
              </p:nvSpPr>
              <p:spPr bwMode="auto">
                <a:xfrm>
                  <a:off x="3154" y="2799"/>
                  <a:ext cx="73" cy="144"/>
                </a:xfrm>
                <a:prstGeom prst="rect">
                  <a:avLst/>
                </a:prstGeom>
                <a:noFill/>
                <a:ln w="9525">
                  <a:solidFill>
                    <a:srgbClr val="EB75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9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3081" y="2795"/>
                  <a:ext cx="2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0" name="Line 229"/>
                <p:cNvSpPr>
                  <a:spLocks noChangeShapeType="1"/>
                </p:cNvSpPr>
                <p:nvPr/>
              </p:nvSpPr>
              <p:spPr bwMode="auto">
                <a:xfrm>
                  <a:off x="3081" y="2799"/>
                  <a:ext cx="73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1" name="Line 230"/>
                <p:cNvSpPr>
                  <a:spLocks noChangeShapeType="1"/>
                </p:cNvSpPr>
                <p:nvPr/>
              </p:nvSpPr>
              <p:spPr bwMode="auto">
                <a:xfrm>
                  <a:off x="3081" y="2943"/>
                  <a:ext cx="73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2" name="Freeform 231"/>
                <p:cNvSpPr>
                  <a:spLocks/>
                </p:cNvSpPr>
                <p:nvPr/>
              </p:nvSpPr>
              <p:spPr bwMode="auto">
                <a:xfrm>
                  <a:off x="3442" y="2728"/>
                  <a:ext cx="109" cy="286"/>
                </a:xfrm>
                <a:custGeom>
                  <a:avLst/>
                  <a:gdLst>
                    <a:gd name="T0" fmla="*/ 0 w 109"/>
                    <a:gd name="T1" fmla="*/ 0 h 286"/>
                    <a:gd name="T2" fmla="*/ 0 w 109"/>
                    <a:gd name="T3" fmla="*/ 115 h 286"/>
                    <a:gd name="T4" fmla="*/ 34 w 109"/>
                    <a:gd name="T5" fmla="*/ 142 h 286"/>
                    <a:gd name="T6" fmla="*/ 0 w 109"/>
                    <a:gd name="T7" fmla="*/ 171 h 286"/>
                    <a:gd name="T8" fmla="*/ 0 w 109"/>
                    <a:gd name="T9" fmla="*/ 286 h 286"/>
                    <a:gd name="T10" fmla="*/ 109 w 109"/>
                    <a:gd name="T11" fmla="*/ 198 h 286"/>
                    <a:gd name="T12" fmla="*/ 109 w 109"/>
                    <a:gd name="T13" fmla="*/ 86 h 286"/>
                    <a:gd name="T14" fmla="*/ 0 w 109"/>
                    <a:gd name="T15" fmla="*/ 0 h 286"/>
                    <a:gd name="T16" fmla="*/ 0 w 109"/>
                    <a:gd name="T17" fmla="*/ 0 h 28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6"/>
                    <a:gd name="T29" fmla="*/ 109 w 109"/>
                    <a:gd name="T30" fmla="*/ 286 h 28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6">
                      <a:moveTo>
                        <a:pt x="0" y="0"/>
                      </a:moveTo>
                      <a:lnTo>
                        <a:pt x="0" y="115"/>
                      </a:lnTo>
                      <a:lnTo>
                        <a:pt x="34" y="142"/>
                      </a:lnTo>
                      <a:lnTo>
                        <a:pt x="0" y="171"/>
                      </a:lnTo>
                      <a:lnTo>
                        <a:pt x="0" y="286"/>
                      </a:lnTo>
                      <a:lnTo>
                        <a:pt x="109" y="198"/>
                      </a:lnTo>
                      <a:lnTo>
                        <a:pt x="109" y="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3" name="Freeform 232"/>
                <p:cNvSpPr>
                  <a:spLocks/>
                </p:cNvSpPr>
                <p:nvPr/>
              </p:nvSpPr>
              <p:spPr bwMode="auto">
                <a:xfrm>
                  <a:off x="3442" y="2728"/>
                  <a:ext cx="109" cy="286"/>
                </a:xfrm>
                <a:custGeom>
                  <a:avLst/>
                  <a:gdLst>
                    <a:gd name="T0" fmla="*/ 0 w 109"/>
                    <a:gd name="T1" fmla="*/ 0 h 286"/>
                    <a:gd name="T2" fmla="*/ 0 w 109"/>
                    <a:gd name="T3" fmla="*/ 115 h 286"/>
                    <a:gd name="T4" fmla="*/ 34 w 109"/>
                    <a:gd name="T5" fmla="*/ 142 h 286"/>
                    <a:gd name="T6" fmla="*/ 0 w 109"/>
                    <a:gd name="T7" fmla="*/ 171 h 286"/>
                    <a:gd name="T8" fmla="*/ 0 w 109"/>
                    <a:gd name="T9" fmla="*/ 286 h 286"/>
                    <a:gd name="T10" fmla="*/ 109 w 109"/>
                    <a:gd name="T11" fmla="*/ 198 h 286"/>
                    <a:gd name="T12" fmla="*/ 109 w 109"/>
                    <a:gd name="T13" fmla="*/ 86 h 286"/>
                    <a:gd name="T14" fmla="*/ 0 w 109"/>
                    <a:gd name="T15" fmla="*/ 0 h 286"/>
                    <a:gd name="T16" fmla="*/ 0 w 109"/>
                    <a:gd name="T17" fmla="*/ 0 h 28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6"/>
                    <a:gd name="T29" fmla="*/ 109 w 109"/>
                    <a:gd name="T30" fmla="*/ 286 h 28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6">
                      <a:moveTo>
                        <a:pt x="0" y="0"/>
                      </a:moveTo>
                      <a:lnTo>
                        <a:pt x="0" y="115"/>
                      </a:lnTo>
                      <a:lnTo>
                        <a:pt x="34" y="142"/>
                      </a:lnTo>
                      <a:lnTo>
                        <a:pt x="0" y="171"/>
                      </a:lnTo>
                      <a:lnTo>
                        <a:pt x="0" y="286"/>
                      </a:lnTo>
                      <a:lnTo>
                        <a:pt x="109" y="198"/>
                      </a:lnTo>
                      <a:lnTo>
                        <a:pt x="109" y="8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4" name="Rectangle 233"/>
                <p:cNvSpPr>
                  <a:spLocks noChangeArrowheads="1"/>
                </p:cNvSpPr>
                <p:nvPr/>
              </p:nvSpPr>
              <p:spPr bwMode="auto">
                <a:xfrm>
                  <a:off x="4124" y="2828"/>
                  <a:ext cx="38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R</a:t>
                  </a:r>
                  <a:endParaRPr lang="en-US" sz="1200" b="1" dirty="0">
                    <a:latin typeface="+mj-lt"/>
                  </a:endParaRPr>
                </a:p>
              </p:txBody>
            </p:sp>
            <p:sp>
              <p:nvSpPr>
                <p:cNvPr id="235" name="Rectangle 234"/>
                <p:cNvSpPr>
                  <a:spLocks noChangeArrowheads="1"/>
                </p:cNvSpPr>
                <p:nvPr/>
              </p:nvSpPr>
              <p:spPr bwMode="auto">
                <a:xfrm>
                  <a:off x="4172" y="2828"/>
                  <a:ext cx="35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36" name="Rectangle 235"/>
                <p:cNvSpPr>
                  <a:spLocks noChangeArrowheads="1"/>
                </p:cNvSpPr>
                <p:nvPr/>
              </p:nvSpPr>
              <p:spPr bwMode="auto">
                <a:xfrm>
                  <a:off x="4207" y="2828"/>
                  <a:ext cx="33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g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37" name="Line 236"/>
                <p:cNvSpPr>
                  <a:spLocks noChangeShapeType="1"/>
                </p:cNvSpPr>
                <p:nvPr/>
              </p:nvSpPr>
              <p:spPr bwMode="auto">
                <a:xfrm>
                  <a:off x="2884" y="2870"/>
                  <a:ext cx="19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8" name="Line 237"/>
                <p:cNvSpPr>
                  <a:spLocks noChangeShapeType="1"/>
                </p:cNvSpPr>
                <p:nvPr/>
              </p:nvSpPr>
              <p:spPr bwMode="auto">
                <a:xfrm>
                  <a:off x="3549" y="2870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9" name="Line 238"/>
                <p:cNvSpPr>
                  <a:spLocks noChangeShapeType="1"/>
                </p:cNvSpPr>
                <p:nvPr/>
              </p:nvSpPr>
              <p:spPr bwMode="auto">
                <a:xfrm>
                  <a:off x="3908" y="2870"/>
                  <a:ext cx="19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0" name="Freeform 239"/>
                <p:cNvSpPr>
                  <a:spLocks/>
                </p:cNvSpPr>
                <p:nvPr/>
              </p:nvSpPr>
              <p:spPr bwMode="auto">
                <a:xfrm>
                  <a:off x="3047" y="2836"/>
                  <a:ext cx="34" cy="34"/>
                </a:xfrm>
                <a:custGeom>
                  <a:avLst/>
                  <a:gdLst>
                    <a:gd name="T0" fmla="*/ 0 w 34"/>
                    <a:gd name="T1" fmla="*/ 34 h 34"/>
                    <a:gd name="T2" fmla="*/ 0 w 34"/>
                    <a:gd name="T3" fmla="*/ 0 h 34"/>
                    <a:gd name="T4" fmla="*/ 34 w 34"/>
                    <a:gd name="T5" fmla="*/ 0 h 34"/>
                    <a:gd name="T6" fmla="*/ 0 60000 65536"/>
                    <a:gd name="T7" fmla="*/ 0 60000 65536"/>
                    <a:gd name="T8" fmla="*/ 0 60000 65536"/>
                    <a:gd name="T9" fmla="*/ 0 w 34"/>
                    <a:gd name="T10" fmla="*/ 0 h 34"/>
                    <a:gd name="T11" fmla="*/ 34 w 34"/>
                    <a:gd name="T12" fmla="*/ 34 h 3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" h="34">
                      <a:moveTo>
                        <a:pt x="0" y="34"/>
                      </a:moveTo>
                      <a:lnTo>
                        <a:pt x="0" y="0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1" name="Freeform 240"/>
                <p:cNvSpPr>
                  <a:spLocks/>
                </p:cNvSpPr>
                <p:nvPr/>
              </p:nvSpPr>
              <p:spPr bwMode="auto">
                <a:xfrm>
                  <a:off x="2957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2" name="Freeform 241"/>
                <p:cNvSpPr>
                  <a:spLocks/>
                </p:cNvSpPr>
                <p:nvPr/>
              </p:nvSpPr>
              <p:spPr bwMode="auto">
                <a:xfrm>
                  <a:off x="2957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3" name="Freeform 242"/>
                <p:cNvSpPr>
                  <a:spLocks/>
                </p:cNvSpPr>
                <p:nvPr/>
              </p:nvSpPr>
              <p:spPr bwMode="auto">
                <a:xfrm>
                  <a:off x="3298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4" name="Freeform 243"/>
                <p:cNvSpPr>
                  <a:spLocks/>
                </p:cNvSpPr>
                <p:nvPr/>
              </p:nvSpPr>
              <p:spPr bwMode="auto">
                <a:xfrm>
                  <a:off x="3639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5" name="Freeform 244"/>
                <p:cNvSpPr>
                  <a:spLocks/>
                </p:cNvSpPr>
                <p:nvPr/>
              </p:nvSpPr>
              <p:spPr bwMode="auto">
                <a:xfrm>
                  <a:off x="3981" y="2726"/>
                  <a:ext cx="55" cy="288"/>
                </a:xfrm>
                <a:custGeom>
                  <a:avLst/>
                  <a:gdLst>
                    <a:gd name="T0" fmla="*/ 53 w 55"/>
                    <a:gd name="T1" fmla="*/ 288 h 288"/>
                    <a:gd name="T2" fmla="*/ 55 w 55"/>
                    <a:gd name="T3" fmla="*/ 0 h 288"/>
                    <a:gd name="T4" fmla="*/ 0 w 55"/>
                    <a:gd name="T5" fmla="*/ 0 h 288"/>
                    <a:gd name="T6" fmla="*/ 0 w 55"/>
                    <a:gd name="T7" fmla="*/ 288 h 288"/>
                    <a:gd name="T8" fmla="*/ 55 w 55"/>
                    <a:gd name="T9" fmla="*/ 288 h 288"/>
                    <a:gd name="T10" fmla="*/ 55 w 55"/>
                    <a:gd name="T11" fmla="*/ 288 h 288"/>
                    <a:gd name="T12" fmla="*/ 53 w 55"/>
                    <a:gd name="T13" fmla="*/ 288 h 2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"/>
                    <a:gd name="T22" fmla="*/ 0 h 288"/>
                    <a:gd name="T23" fmla="*/ 55 w 55"/>
                    <a:gd name="T24" fmla="*/ 288 h 2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" h="288">
                      <a:moveTo>
                        <a:pt x="53" y="288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5" y="288"/>
                      </a:lnTo>
                      <a:lnTo>
                        <a:pt x="53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6" name="Freeform 245"/>
                <p:cNvSpPr>
                  <a:spLocks/>
                </p:cNvSpPr>
                <p:nvPr/>
              </p:nvSpPr>
              <p:spPr bwMode="auto">
                <a:xfrm>
                  <a:off x="3981" y="2726"/>
                  <a:ext cx="55" cy="288"/>
                </a:xfrm>
                <a:custGeom>
                  <a:avLst/>
                  <a:gdLst>
                    <a:gd name="T0" fmla="*/ 53 w 55"/>
                    <a:gd name="T1" fmla="*/ 288 h 288"/>
                    <a:gd name="T2" fmla="*/ 55 w 55"/>
                    <a:gd name="T3" fmla="*/ 0 h 288"/>
                    <a:gd name="T4" fmla="*/ 0 w 55"/>
                    <a:gd name="T5" fmla="*/ 0 h 288"/>
                    <a:gd name="T6" fmla="*/ 0 w 55"/>
                    <a:gd name="T7" fmla="*/ 288 h 288"/>
                    <a:gd name="T8" fmla="*/ 55 w 55"/>
                    <a:gd name="T9" fmla="*/ 288 h 288"/>
                    <a:gd name="T10" fmla="*/ 55 w 55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"/>
                    <a:gd name="T19" fmla="*/ 0 h 288"/>
                    <a:gd name="T20" fmla="*/ 55 w 55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" h="288">
                      <a:moveTo>
                        <a:pt x="53" y="288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5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7" name="Freeform 246"/>
                <p:cNvSpPr>
                  <a:spLocks/>
                </p:cNvSpPr>
                <p:nvPr/>
              </p:nvSpPr>
              <p:spPr bwMode="auto">
                <a:xfrm>
                  <a:off x="4448" y="3123"/>
                  <a:ext cx="73" cy="143"/>
                </a:xfrm>
                <a:custGeom>
                  <a:avLst/>
                  <a:gdLst>
                    <a:gd name="T0" fmla="*/ 71 w 73"/>
                    <a:gd name="T1" fmla="*/ 141 h 143"/>
                    <a:gd name="T2" fmla="*/ 0 w 73"/>
                    <a:gd name="T3" fmla="*/ 143 h 143"/>
                    <a:gd name="T4" fmla="*/ 0 w 73"/>
                    <a:gd name="T5" fmla="*/ 0 h 143"/>
                    <a:gd name="T6" fmla="*/ 73 w 73"/>
                    <a:gd name="T7" fmla="*/ 0 h 143"/>
                    <a:gd name="T8" fmla="*/ 71 w 73"/>
                    <a:gd name="T9" fmla="*/ 141 h 1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3"/>
                    <a:gd name="T17" fmla="*/ 73 w 73"/>
                    <a:gd name="T18" fmla="*/ 143 h 1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3">
                      <a:moveTo>
                        <a:pt x="71" y="141"/>
                      </a:moveTo>
                      <a:lnTo>
                        <a:pt x="0" y="143"/>
                      </a:lnTo>
                      <a:lnTo>
                        <a:pt x="0" y="0"/>
                      </a:lnTo>
                      <a:lnTo>
                        <a:pt x="73" y="0"/>
                      </a:lnTo>
                      <a:lnTo>
                        <a:pt x="71" y="14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8" name="Freeform 247"/>
                <p:cNvSpPr>
                  <a:spLocks/>
                </p:cNvSpPr>
                <p:nvPr/>
              </p:nvSpPr>
              <p:spPr bwMode="auto">
                <a:xfrm>
                  <a:off x="4448" y="3123"/>
                  <a:ext cx="73" cy="143"/>
                </a:xfrm>
                <a:custGeom>
                  <a:avLst/>
                  <a:gdLst>
                    <a:gd name="T0" fmla="*/ 71 w 73"/>
                    <a:gd name="T1" fmla="*/ 141 h 143"/>
                    <a:gd name="T2" fmla="*/ 0 w 73"/>
                    <a:gd name="T3" fmla="*/ 143 h 143"/>
                    <a:gd name="T4" fmla="*/ 0 w 73"/>
                    <a:gd name="T5" fmla="*/ 0 h 143"/>
                    <a:gd name="T6" fmla="*/ 73 w 73"/>
                    <a:gd name="T7" fmla="*/ 0 h 1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3"/>
                    <a:gd name="T14" fmla="*/ 73 w 73"/>
                    <a:gd name="T15" fmla="*/ 143 h 1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3">
                      <a:moveTo>
                        <a:pt x="71" y="141"/>
                      </a:moveTo>
                      <a:lnTo>
                        <a:pt x="0" y="143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9" name="Line 248"/>
                <p:cNvSpPr>
                  <a:spLocks noChangeShapeType="1"/>
                </p:cNvSpPr>
                <p:nvPr/>
              </p:nvSpPr>
              <p:spPr bwMode="auto">
                <a:xfrm flipV="1">
                  <a:off x="4592" y="3119"/>
                  <a:ext cx="1" cy="14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0" name="Line 249"/>
                <p:cNvSpPr>
                  <a:spLocks noChangeShapeType="1"/>
                </p:cNvSpPr>
                <p:nvPr/>
              </p:nvSpPr>
              <p:spPr bwMode="auto">
                <a:xfrm flipH="1">
                  <a:off x="4517" y="3121"/>
                  <a:ext cx="7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1" name="Line 250"/>
                <p:cNvSpPr>
                  <a:spLocks noChangeShapeType="1"/>
                </p:cNvSpPr>
                <p:nvPr/>
              </p:nvSpPr>
              <p:spPr bwMode="auto">
                <a:xfrm flipH="1">
                  <a:off x="4517" y="3264"/>
                  <a:ext cx="7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2" name="Freeform 251"/>
                <p:cNvSpPr>
                  <a:spLocks/>
                </p:cNvSpPr>
                <p:nvPr/>
              </p:nvSpPr>
              <p:spPr bwMode="auto">
                <a:xfrm>
                  <a:off x="3154" y="3123"/>
                  <a:ext cx="73" cy="143"/>
                </a:xfrm>
                <a:custGeom>
                  <a:avLst/>
                  <a:gdLst>
                    <a:gd name="T0" fmla="*/ 0 w 73"/>
                    <a:gd name="T1" fmla="*/ 141 h 143"/>
                    <a:gd name="T2" fmla="*/ 73 w 73"/>
                    <a:gd name="T3" fmla="*/ 143 h 143"/>
                    <a:gd name="T4" fmla="*/ 73 w 73"/>
                    <a:gd name="T5" fmla="*/ 0 h 143"/>
                    <a:gd name="T6" fmla="*/ 0 w 73"/>
                    <a:gd name="T7" fmla="*/ 0 h 143"/>
                    <a:gd name="T8" fmla="*/ 0 w 73"/>
                    <a:gd name="T9" fmla="*/ 141 h 1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3"/>
                    <a:gd name="T17" fmla="*/ 73 w 73"/>
                    <a:gd name="T18" fmla="*/ 143 h 1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3">
                      <a:moveTo>
                        <a:pt x="0" y="141"/>
                      </a:moveTo>
                      <a:lnTo>
                        <a:pt x="73" y="143"/>
                      </a:lnTo>
                      <a:lnTo>
                        <a:pt x="73" y="0"/>
                      </a:lnTo>
                      <a:lnTo>
                        <a:pt x="0" y="0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3" name="Freeform 252"/>
                <p:cNvSpPr>
                  <a:spLocks/>
                </p:cNvSpPr>
                <p:nvPr/>
              </p:nvSpPr>
              <p:spPr bwMode="auto">
                <a:xfrm>
                  <a:off x="3154" y="3123"/>
                  <a:ext cx="73" cy="143"/>
                </a:xfrm>
                <a:custGeom>
                  <a:avLst/>
                  <a:gdLst>
                    <a:gd name="T0" fmla="*/ 0 w 73"/>
                    <a:gd name="T1" fmla="*/ 141 h 143"/>
                    <a:gd name="T2" fmla="*/ 73 w 73"/>
                    <a:gd name="T3" fmla="*/ 143 h 143"/>
                    <a:gd name="T4" fmla="*/ 73 w 73"/>
                    <a:gd name="T5" fmla="*/ 0 h 143"/>
                    <a:gd name="T6" fmla="*/ 0 w 73"/>
                    <a:gd name="T7" fmla="*/ 0 h 1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3"/>
                    <a:gd name="T14" fmla="*/ 73 w 73"/>
                    <a:gd name="T15" fmla="*/ 143 h 1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3">
                      <a:moveTo>
                        <a:pt x="0" y="141"/>
                      </a:moveTo>
                      <a:lnTo>
                        <a:pt x="73" y="143"/>
                      </a:lnTo>
                      <a:lnTo>
                        <a:pt x="73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4" name="Freeform 253"/>
                <p:cNvSpPr>
                  <a:spLocks/>
                </p:cNvSpPr>
                <p:nvPr/>
              </p:nvSpPr>
              <p:spPr bwMode="auto">
                <a:xfrm>
                  <a:off x="3083" y="3121"/>
                  <a:ext cx="71" cy="145"/>
                </a:xfrm>
                <a:custGeom>
                  <a:avLst/>
                  <a:gdLst>
                    <a:gd name="T0" fmla="*/ 71 w 71"/>
                    <a:gd name="T1" fmla="*/ 0 h 145"/>
                    <a:gd name="T2" fmla="*/ 0 w 71"/>
                    <a:gd name="T3" fmla="*/ 2 h 145"/>
                    <a:gd name="T4" fmla="*/ 0 w 71"/>
                    <a:gd name="T5" fmla="*/ 145 h 145"/>
                    <a:gd name="T6" fmla="*/ 71 w 71"/>
                    <a:gd name="T7" fmla="*/ 145 h 14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145"/>
                    <a:gd name="T14" fmla="*/ 71 w 71"/>
                    <a:gd name="T15" fmla="*/ 145 h 14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145">
                      <a:moveTo>
                        <a:pt x="71" y="0"/>
                      </a:moveTo>
                      <a:lnTo>
                        <a:pt x="0" y="2"/>
                      </a:lnTo>
                      <a:lnTo>
                        <a:pt x="0" y="145"/>
                      </a:lnTo>
                      <a:lnTo>
                        <a:pt x="71" y="14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5" name="Rectangle 254"/>
                <p:cNvSpPr>
                  <a:spLocks noChangeArrowheads="1"/>
                </p:cNvSpPr>
                <p:nvPr/>
              </p:nvSpPr>
              <p:spPr bwMode="auto">
                <a:xfrm>
                  <a:off x="3120" y="3153"/>
                  <a:ext cx="17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I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56" name="Rectangle 255"/>
                <p:cNvSpPr>
                  <a:spLocks noChangeArrowheads="1"/>
                </p:cNvSpPr>
                <p:nvPr/>
              </p:nvSpPr>
              <p:spPr bwMode="auto">
                <a:xfrm>
                  <a:off x="3137" y="3153"/>
                  <a:ext cx="6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57" name="Freeform 256"/>
                <p:cNvSpPr>
                  <a:spLocks/>
                </p:cNvSpPr>
                <p:nvPr/>
              </p:nvSpPr>
              <p:spPr bwMode="auto">
                <a:xfrm>
                  <a:off x="3496" y="3123"/>
                  <a:ext cx="72" cy="143"/>
                </a:xfrm>
                <a:custGeom>
                  <a:avLst/>
                  <a:gdLst>
                    <a:gd name="T0" fmla="*/ 0 w 72"/>
                    <a:gd name="T1" fmla="*/ 141 h 143"/>
                    <a:gd name="T2" fmla="*/ 72 w 72"/>
                    <a:gd name="T3" fmla="*/ 143 h 143"/>
                    <a:gd name="T4" fmla="*/ 72 w 72"/>
                    <a:gd name="T5" fmla="*/ 0 h 143"/>
                    <a:gd name="T6" fmla="*/ 0 w 72"/>
                    <a:gd name="T7" fmla="*/ 0 h 143"/>
                    <a:gd name="T8" fmla="*/ 0 w 72"/>
                    <a:gd name="T9" fmla="*/ 141 h 1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"/>
                    <a:gd name="T16" fmla="*/ 0 h 143"/>
                    <a:gd name="T17" fmla="*/ 72 w 72"/>
                    <a:gd name="T18" fmla="*/ 143 h 1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" h="143">
                      <a:moveTo>
                        <a:pt x="0" y="141"/>
                      </a:moveTo>
                      <a:lnTo>
                        <a:pt x="72" y="143"/>
                      </a:lnTo>
                      <a:lnTo>
                        <a:pt x="72" y="0"/>
                      </a:lnTo>
                      <a:lnTo>
                        <a:pt x="0" y="0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solidFill>
                  <a:srgbClr val="FBE2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8" name="Freeform 257"/>
                <p:cNvSpPr>
                  <a:spLocks/>
                </p:cNvSpPr>
                <p:nvPr/>
              </p:nvSpPr>
              <p:spPr bwMode="auto">
                <a:xfrm>
                  <a:off x="3496" y="3123"/>
                  <a:ext cx="72" cy="143"/>
                </a:xfrm>
                <a:custGeom>
                  <a:avLst/>
                  <a:gdLst>
                    <a:gd name="T0" fmla="*/ 0 w 72"/>
                    <a:gd name="T1" fmla="*/ 141 h 143"/>
                    <a:gd name="T2" fmla="*/ 72 w 72"/>
                    <a:gd name="T3" fmla="*/ 143 h 143"/>
                    <a:gd name="T4" fmla="*/ 72 w 72"/>
                    <a:gd name="T5" fmla="*/ 0 h 143"/>
                    <a:gd name="T6" fmla="*/ 0 w 72"/>
                    <a:gd name="T7" fmla="*/ 0 h 1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143"/>
                    <a:gd name="T14" fmla="*/ 72 w 72"/>
                    <a:gd name="T15" fmla="*/ 143 h 1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143">
                      <a:moveTo>
                        <a:pt x="0" y="141"/>
                      </a:moveTo>
                      <a:lnTo>
                        <a:pt x="72" y="143"/>
                      </a:lnTo>
                      <a:lnTo>
                        <a:pt x="7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9" name="Line 258"/>
                <p:cNvSpPr>
                  <a:spLocks noChangeShapeType="1"/>
                </p:cNvSpPr>
                <p:nvPr/>
              </p:nvSpPr>
              <p:spPr bwMode="auto">
                <a:xfrm flipV="1">
                  <a:off x="3423" y="3119"/>
                  <a:ext cx="2" cy="14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60" name="Line 259"/>
                <p:cNvSpPr>
                  <a:spLocks noChangeShapeType="1"/>
                </p:cNvSpPr>
                <p:nvPr/>
              </p:nvSpPr>
              <p:spPr bwMode="auto">
                <a:xfrm>
                  <a:off x="3423" y="3121"/>
                  <a:ext cx="73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61" name="Line 260"/>
                <p:cNvSpPr>
                  <a:spLocks noChangeShapeType="1"/>
                </p:cNvSpPr>
                <p:nvPr/>
              </p:nvSpPr>
              <p:spPr bwMode="auto">
                <a:xfrm>
                  <a:off x="3423" y="3264"/>
                  <a:ext cx="73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62" name="Rectangle 261"/>
                <p:cNvSpPr>
                  <a:spLocks noChangeArrowheads="1"/>
                </p:cNvSpPr>
                <p:nvPr/>
              </p:nvSpPr>
              <p:spPr bwMode="auto">
                <a:xfrm>
                  <a:off x="3444" y="3169"/>
                  <a:ext cx="38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+mj-lt"/>
                    </a:rPr>
                    <a:t>R</a:t>
                  </a:r>
                  <a:endParaRPr lang="en-US" sz="1200" b="1" dirty="0">
                    <a:latin typeface="+mj-lt"/>
                  </a:endParaRPr>
                </a:p>
              </p:txBody>
            </p:sp>
            <p:sp>
              <p:nvSpPr>
                <p:cNvPr id="263" name="Rectangle 262"/>
                <p:cNvSpPr>
                  <a:spLocks noChangeArrowheads="1"/>
                </p:cNvSpPr>
                <p:nvPr/>
              </p:nvSpPr>
              <p:spPr bwMode="auto">
                <a:xfrm>
                  <a:off x="3490" y="3169"/>
                  <a:ext cx="35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+mj-lt"/>
                    </a:rPr>
                    <a:t>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64" name="Rectangle 263"/>
                <p:cNvSpPr>
                  <a:spLocks noChangeArrowheads="1"/>
                </p:cNvSpPr>
                <p:nvPr/>
              </p:nvSpPr>
              <p:spPr bwMode="auto">
                <a:xfrm>
                  <a:off x="3524" y="3169"/>
                  <a:ext cx="33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+mj-lt"/>
                    </a:rPr>
                    <a:t>g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65" name="Freeform 264"/>
                <p:cNvSpPr>
                  <a:spLocks/>
                </p:cNvSpPr>
                <p:nvPr/>
              </p:nvSpPr>
              <p:spPr bwMode="auto">
                <a:xfrm>
                  <a:off x="3783" y="3050"/>
                  <a:ext cx="109" cy="285"/>
                </a:xfrm>
                <a:custGeom>
                  <a:avLst/>
                  <a:gdLst>
                    <a:gd name="T0" fmla="*/ 0 w 109"/>
                    <a:gd name="T1" fmla="*/ 0 h 285"/>
                    <a:gd name="T2" fmla="*/ 0 w 109"/>
                    <a:gd name="T3" fmla="*/ 117 h 285"/>
                    <a:gd name="T4" fmla="*/ 35 w 109"/>
                    <a:gd name="T5" fmla="*/ 144 h 285"/>
                    <a:gd name="T6" fmla="*/ 0 w 109"/>
                    <a:gd name="T7" fmla="*/ 170 h 285"/>
                    <a:gd name="T8" fmla="*/ 0 w 109"/>
                    <a:gd name="T9" fmla="*/ 285 h 285"/>
                    <a:gd name="T10" fmla="*/ 109 w 109"/>
                    <a:gd name="T11" fmla="*/ 199 h 285"/>
                    <a:gd name="T12" fmla="*/ 109 w 109"/>
                    <a:gd name="T13" fmla="*/ 88 h 285"/>
                    <a:gd name="T14" fmla="*/ 0 w 109"/>
                    <a:gd name="T15" fmla="*/ 2 h 285"/>
                    <a:gd name="T16" fmla="*/ 0 w 109"/>
                    <a:gd name="T17" fmla="*/ 2 h 285"/>
                    <a:gd name="T18" fmla="*/ 0 w 109"/>
                    <a:gd name="T19" fmla="*/ 0 h 28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9"/>
                    <a:gd name="T31" fmla="*/ 0 h 285"/>
                    <a:gd name="T32" fmla="*/ 109 w 109"/>
                    <a:gd name="T33" fmla="*/ 285 h 28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9" h="285">
                      <a:moveTo>
                        <a:pt x="0" y="0"/>
                      </a:moveTo>
                      <a:lnTo>
                        <a:pt x="0" y="117"/>
                      </a:lnTo>
                      <a:lnTo>
                        <a:pt x="35" y="144"/>
                      </a:lnTo>
                      <a:lnTo>
                        <a:pt x="0" y="170"/>
                      </a:lnTo>
                      <a:lnTo>
                        <a:pt x="0" y="285"/>
                      </a:lnTo>
                      <a:lnTo>
                        <a:pt x="109" y="199"/>
                      </a:lnTo>
                      <a:lnTo>
                        <a:pt x="109" y="88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66" name="Freeform 265"/>
                <p:cNvSpPr>
                  <a:spLocks/>
                </p:cNvSpPr>
                <p:nvPr/>
              </p:nvSpPr>
              <p:spPr bwMode="auto">
                <a:xfrm>
                  <a:off x="4107" y="3123"/>
                  <a:ext cx="144" cy="143"/>
                </a:xfrm>
                <a:custGeom>
                  <a:avLst/>
                  <a:gdLst>
                    <a:gd name="T0" fmla="*/ 144 w 144"/>
                    <a:gd name="T1" fmla="*/ 141 h 143"/>
                    <a:gd name="T2" fmla="*/ 144 w 144"/>
                    <a:gd name="T3" fmla="*/ 0 h 143"/>
                    <a:gd name="T4" fmla="*/ 0 w 144"/>
                    <a:gd name="T5" fmla="*/ 0 h 143"/>
                    <a:gd name="T6" fmla="*/ 0 w 144"/>
                    <a:gd name="T7" fmla="*/ 143 h 143"/>
                    <a:gd name="T8" fmla="*/ 144 w 144"/>
                    <a:gd name="T9" fmla="*/ 143 h 143"/>
                    <a:gd name="T10" fmla="*/ 144 w 144"/>
                    <a:gd name="T11" fmla="*/ 143 h 1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4"/>
                    <a:gd name="T19" fmla="*/ 0 h 143"/>
                    <a:gd name="T20" fmla="*/ 144 w 144"/>
                    <a:gd name="T21" fmla="*/ 143 h 1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4" h="143">
                      <a:moveTo>
                        <a:pt x="144" y="141"/>
                      </a:moveTo>
                      <a:lnTo>
                        <a:pt x="144" y="0"/>
                      </a:lnTo>
                      <a:lnTo>
                        <a:pt x="0" y="0"/>
                      </a:lnTo>
                      <a:lnTo>
                        <a:pt x="0" y="143"/>
                      </a:lnTo>
                      <a:lnTo>
                        <a:pt x="144" y="14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67" name="Rectangle 266"/>
                <p:cNvSpPr>
                  <a:spLocks noChangeArrowheads="1"/>
                </p:cNvSpPr>
                <p:nvPr/>
              </p:nvSpPr>
              <p:spPr bwMode="auto">
                <a:xfrm>
                  <a:off x="4130" y="3153"/>
                  <a:ext cx="43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D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68" name="Rectangle 267"/>
                <p:cNvSpPr>
                  <a:spLocks noChangeArrowheads="1"/>
                </p:cNvSpPr>
                <p:nvPr/>
              </p:nvSpPr>
              <p:spPr bwMode="auto">
                <a:xfrm>
                  <a:off x="4178" y="3153"/>
                  <a:ext cx="6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69" name="Rectangle 268"/>
                <p:cNvSpPr>
                  <a:spLocks noChangeArrowheads="1"/>
                </p:cNvSpPr>
                <p:nvPr/>
              </p:nvSpPr>
              <p:spPr bwMode="auto">
                <a:xfrm>
                  <a:off x="4467" y="3153"/>
                  <a:ext cx="38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R</a:t>
                  </a:r>
                  <a:endParaRPr lang="en-US" sz="1200" b="1" dirty="0">
                    <a:latin typeface="+mj-lt"/>
                  </a:endParaRPr>
                </a:p>
              </p:txBody>
            </p:sp>
            <p:sp>
              <p:nvSpPr>
                <p:cNvPr id="270" name="Rectangle 269"/>
                <p:cNvSpPr>
                  <a:spLocks noChangeArrowheads="1"/>
                </p:cNvSpPr>
                <p:nvPr/>
              </p:nvSpPr>
              <p:spPr bwMode="auto">
                <a:xfrm>
                  <a:off x="4513" y="3153"/>
                  <a:ext cx="35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71" name="Rectangle 270"/>
                <p:cNvSpPr>
                  <a:spLocks noChangeArrowheads="1"/>
                </p:cNvSpPr>
                <p:nvPr/>
              </p:nvSpPr>
              <p:spPr bwMode="auto">
                <a:xfrm>
                  <a:off x="4548" y="3153"/>
                  <a:ext cx="33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g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72" name="Line 271"/>
                <p:cNvSpPr>
                  <a:spLocks noChangeShapeType="1"/>
                </p:cNvSpPr>
                <p:nvPr/>
              </p:nvSpPr>
              <p:spPr bwMode="auto">
                <a:xfrm>
                  <a:off x="3225" y="3194"/>
                  <a:ext cx="20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3" name="Line 272"/>
                <p:cNvSpPr>
                  <a:spLocks noChangeShapeType="1"/>
                </p:cNvSpPr>
                <p:nvPr/>
              </p:nvSpPr>
              <p:spPr bwMode="auto">
                <a:xfrm>
                  <a:off x="3890" y="3194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4" name="Line 273"/>
                <p:cNvSpPr>
                  <a:spLocks noChangeShapeType="1"/>
                </p:cNvSpPr>
                <p:nvPr/>
              </p:nvSpPr>
              <p:spPr bwMode="auto">
                <a:xfrm>
                  <a:off x="4249" y="3194"/>
                  <a:ext cx="19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5" name="Freeform 274"/>
                <p:cNvSpPr>
                  <a:spLocks/>
                </p:cNvSpPr>
                <p:nvPr/>
              </p:nvSpPr>
              <p:spPr bwMode="auto">
                <a:xfrm>
                  <a:off x="3388" y="3157"/>
                  <a:ext cx="37" cy="37"/>
                </a:xfrm>
                <a:custGeom>
                  <a:avLst/>
                  <a:gdLst>
                    <a:gd name="T0" fmla="*/ 0 w 37"/>
                    <a:gd name="T1" fmla="*/ 37 h 37"/>
                    <a:gd name="T2" fmla="*/ 0 w 37"/>
                    <a:gd name="T3" fmla="*/ 0 h 37"/>
                    <a:gd name="T4" fmla="*/ 37 w 37"/>
                    <a:gd name="T5" fmla="*/ 0 h 37"/>
                    <a:gd name="T6" fmla="*/ 0 60000 65536"/>
                    <a:gd name="T7" fmla="*/ 0 60000 65536"/>
                    <a:gd name="T8" fmla="*/ 0 60000 65536"/>
                    <a:gd name="T9" fmla="*/ 0 w 37"/>
                    <a:gd name="T10" fmla="*/ 0 h 37"/>
                    <a:gd name="T11" fmla="*/ 37 w 37"/>
                    <a:gd name="T12" fmla="*/ 37 h 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" h="37">
                      <a:moveTo>
                        <a:pt x="0" y="37"/>
                      </a:moveTo>
                      <a:lnTo>
                        <a:pt x="0" y="0"/>
                      </a:lnTo>
                      <a:lnTo>
                        <a:pt x="3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6" name="Freeform 275"/>
                <p:cNvSpPr>
                  <a:spLocks/>
                </p:cNvSpPr>
                <p:nvPr/>
              </p:nvSpPr>
              <p:spPr bwMode="auto">
                <a:xfrm>
                  <a:off x="4071" y="3194"/>
                  <a:ext cx="253" cy="107"/>
                </a:xfrm>
                <a:custGeom>
                  <a:avLst/>
                  <a:gdLst>
                    <a:gd name="T0" fmla="*/ 0 w 253"/>
                    <a:gd name="T1" fmla="*/ 0 h 107"/>
                    <a:gd name="T2" fmla="*/ 0 w 253"/>
                    <a:gd name="T3" fmla="*/ 107 h 107"/>
                    <a:gd name="T4" fmla="*/ 216 w 253"/>
                    <a:gd name="T5" fmla="*/ 107 h 107"/>
                    <a:gd name="T6" fmla="*/ 216 w 253"/>
                    <a:gd name="T7" fmla="*/ 36 h 107"/>
                    <a:gd name="T8" fmla="*/ 253 w 253"/>
                    <a:gd name="T9" fmla="*/ 36 h 1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3"/>
                    <a:gd name="T16" fmla="*/ 0 h 107"/>
                    <a:gd name="T17" fmla="*/ 253 w 253"/>
                    <a:gd name="T18" fmla="*/ 107 h 10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3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216" y="107"/>
                      </a:lnTo>
                      <a:lnTo>
                        <a:pt x="216" y="36"/>
                      </a:lnTo>
                      <a:lnTo>
                        <a:pt x="253" y="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7" name="Freeform 276"/>
                <p:cNvSpPr>
                  <a:spLocks/>
                </p:cNvSpPr>
                <p:nvPr/>
              </p:nvSpPr>
              <p:spPr bwMode="auto">
                <a:xfrm>
                  <a:off x="3298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8" name="Freeform 277"/>
                <p:cNvSpPr>
                  <a:spLocks/>
                </p:cNvSpPr>
                <p:nvPr/>
              </p:nvSpPr>
              <p:spPr bwMode="auto">
                <a:xfrm>
                  <a:off x="3298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9" name="Freeform 278"/>
                <p:cNvSpPr>
                  <a:spLocks/>
                </p:cNvSpPr>
                <p:nvPr/>
              </p:nvSpPr>
              <p:spPr bwMode="auto">
                <a:xfrm>
                  <a:off x="3639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0" name="Freeform 279"/>
                <p:cNvSpPr>
                  <a:spLocks/>
                </p:cNvSpPr>
                <p:nvPr/>
              </p:nvSpPr>
              <p:spPr bwMode="auto">
                <a:xfrm>
                  <a:off x="3639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1" name="Freeform 280"/>
                <p:cNvSpPr>
                  <a:spLocks/>
                </p:cNvSpPr>
                <p:nvPr/>
              </p:nvSpPr>
              <p:spPr bwMode="auto">
                <a:xfrm>
                  <a:off x="3981" y="3050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53 w 55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"/>
                    <a:gd name="T22" fmla="*/ 0 h 287"/>
                    <a:gd name="T23" fmla="*/ 55 w 55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  <a:lnTo>
                        <a:pt x="53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2" name="Freeform 281"/>
                <p:cNvSpPr>
                  <a:spLocks/>
                </p:cNvSpPr>
                <p:nvPr/>
              </p:nvSpPr>
              <p:spPr bwMode="auto">
                <a:xfrm>
                  <a:off x="4324" y="3050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51 w 53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287"/>
                    <a:gd name="T23" fmla="*/ 53 w 53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  <a:lnTo>
                        <a:pt x="51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3" name="Freeform 282"/>
                <p:cNvSpPr>
                  <a:spLocks/>
                </p:cNvSpPr>
                <p:nvPr/>
              </p:nvSpPr>
              <p:spPr bwMode="auto">
                <a:xfrm>
                  <a:off x="4324" y="3050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87"/>
                    <a:gd name="T20" fmla="*/ 53 w 53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4" name="Freeform 283"/>
                <p:cNvSpPr>
                  <a:spLocks/>
                </p:cNvSpPr>
                <p:nvPr/>
              </p:nvSpPr>
              <p:spPr bwMode="auto">
                <a:xfrm>
                  <a:off x="4789" y="3444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71 w 73"/>
                    <a:gd name="T9" fmla="*/ 144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4"/>
                    <a:gd name="T17" fmla="*/ 73 w 73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5" name="Freeform 284"/>
                <p:cNvSpPr>
                  <a:spLocks/>
                </p:cNvSpPr>
                <p:nvPr/>
              </p:nvSpPr>
              <p:spPr bwMode="auto">
                <a:xfrm>
                  <a:off x="4789" y="3444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6" name="Line 285"/>
                <p:cNvSpPr>
                  <a:spLocks noChangeShapeType="1"/>
                </p:cNvSpPr>
                <p:nvPr/>
              </p:nvSpPr>
              <p:spPr bwMode="auto">
                <a:xfrm flipV="1">
                  <a:off x="4933" y="3442"/>
                  <a:ext cx="1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7" name="Line 286"/>
                <p:cNvSpPr>
                  <a:spLocks noChangeShapeType="1"/>
                </p:cNvSpPr>
                <p:nvPr/>
              </p:nvSpPr>
              <p:spPr bwMode="auto">
                <a:xfrm flipH="1">
                  <a:off x="4858" y="3444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8" name="Line 287"/>
                <p:cNvSpPr>
                  <a:spLocks noChangeShapeType="1"/>
                </p:cNvSpPr>
                <p:nvPr/>
              </p:nvSpPr>
              <p:spPr bwMode="auto">
                <a:xfrm flipH="1">
                  <a:off x="4858" y="3588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9" name="Rectangle 288"/>
                <p:cNvSpPr>
                  <a:spLocks noChangeArrowheads="1"/>
                </p:cNvSpPr>
                <p:nvPr/>
              </p:nvSpPr>
              <p:spPr bwMode="auto">
                <a:xfrm>
                  <a:off x="3496" y="3444"/>
                  <a:ext cx="72" cy="144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0" name="Rectangle 289"/>
                <p:cNvSpPr>
                  <a:spLocks noChangeArrowheads="1"/>
                </p:cNvSpPr>
                <p:nvPr/>
              </p:nvSpPr>
              <p:spPr bwMode="auto">
                <a:xfrm>
                  <a:off x="3496" y="3444"/>
                  <a:ext cx="72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1" name="Rectangle 290"/>
                <p:cNvSpPr>
                  <a:spLocks noChangeArrowheads="1"/>
                </p:cNvSpPr>
                <p:nvPr/>
              </p:nvSpPr>
              <p:spPr bwMode="auto">
                <a:xfrm>
                  <a:off x="3425" y="3444"/>
                  <a:ext cx="71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2" name="Rectangle 291"/>
                <p:cNvSpPr>
                  <a:spLocks noChangeArrowheads="1"/>
                </p:cNvSpPr>
                <p:nvPr/>
              </p:nvSpPr>
              <p:spPr bwMode="auto">
                <a:xfrm>
                  <a:off x="3461" y="3474"/>
                  <a:ext cx="17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I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93" name="Rectangle 292"/>
                <p:cNvSpPr>
                  <a:spLocks noChangeArrowheads="1"/>
                </p:cNvSpPr>
                <p:nvPr/>
              </p:nvSpPr>
              <p:spPr bwMode="auto">
                <a:xfrm>
                  <a:off x="3478" y="3474"/>
                  <a:ext cx="6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94" name="Rectangle 293"/>
                <p:cNvSpPr>
                  <a:spLocks noChangeArrowheads="1"/>
                </p:cNvSpPr>
                <p:nvPr/>
              </p:nvSpPr>
              <p:spPr bwMode="auto">
                <a:xfrm>
                  <a:off x="3837" y="3444"/>
                  <a:ext cx="73" cy="144"/>
                </a:xfrm>
                <a:prstGeom prst="rect">
                  <a:avLst/>
                </a:prstGeom>
                <a:solidFill>
                  <a:srgbClr val="FBE2C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5" name="Rectangle 294"/>
                <p:cNvSpPr>
                  <a:spLocks noChangeArrowheads="1"/>
                </p:cNvSpPr>
                <p:nvPr/>
              </p:nvSpPr>
              <p:spPr bwMode="auto">
                <a:xfrm>
                  <a:off x="3837" y="3444"/>
                  <a:ext cx="73" cy="144"/>
                </a:xfrm>
                <a:prstGeom prst="rect">
                  <a:avLst/>
                </a:prstGeom>
                <a:noFill/>
                <a:ln w="9525">
                  <a:solidFill>
                    <a:srgbClr val="EB75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6" name="Line 295"/>
                <p:cNvSpPr>
                  <a:spLocks noChangeShapeType="1"/>
                </p:cNvSpPr>
                <p:nvPr/>
              </p:nvSpPr>
              <p:spPr bwMode="auto">
                <a:xfrm flipV="1">
                  <a:off x="3766" y="3442"/>
                  <a:ext cx="1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7" name="Line 296"/>
                <p:cNvSpPr>
                  <a:spLocks noChangeShapeType="1"/>
                </p:cNvSpPr>
                <p:nvPr/>
              </p:nvSpPr>
              <p:spPr bwMode="auto">
                <a:xfrm>
                  <a:off x="3766" y="3444"/>
                  <a:ext cx="7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8" name="Line 297"/>
                <p:cNvSpPr>
                  <a:spLocks noChangeShapeType="1"/>
                </p:cNvSpPr>
                <p:nvPr/>
              </p:nvSpPr>
              <p:spPr bwMode="auto">
                <a:xfrm>
                  <a:off x="3766" y="3588"/>
                  <a:ext cx="7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9" name="Freeform 298"/>
                <p:cNvSpPr>
                  <a:spLocks/>
                </p:cNvSpPr>
                <p:nvPr/>
              </p:nvSpPr>
              <p:spPr bwMode="auto">
                <a:xfrm>
                  <a:off x="4124" y="3374"/>
                  <a:ext cx="110" cy="285"/>
                </a:xfrm>
                <a:custGeom>
                  <a:avLst/>
                  <a:gdLst>
                    <a:gd name="T0" fmla="*/ 0 w 110"/>
                    <a:gd name="T1" fmla="*/ 0 h 285"/>
                    <a:gd name="T2" fmla="*/ 0 w 110"/>
                    <a:gd name="T3" fmla="*/ 116 h 285"/>
                    <a:gd name="T4" fmla="*/ 35 w 110"/>
                    <a:gd name="T5" fmla="*/ 143 h 285"/>
                    <a:gd name="T6" fmla="*/ 0 w 110"/>
                    <a:gd name="T7" fmla="*/ 170 h 285"/>
                    <a:gd name="T8" fmla="*/ 0 w 110"/>
                    <a:gd name="T9" fmla="*/ 285 h 285"/>
                    <a:gd name="T10" fmla="*/ 110 w 110"/>
                    <a:gd name="T11" fmla="*/ 199 h 285"/>
                    <a:gd name="T12" fmla="*/ 110 w 110"/>
                    <a:gd name="T13" fmla="*/ 88 h 285"/>
                    <a:gd name="T14" fmla="*/ 0 w 110"/>
                    <a:gd name="T15" fmla="*/ 0 h 285"/>
                    <a:gd name="T16" fmla="*/ 0 w 110"/>
                    <a:gd name="T17" fmla="*/ 0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0"/>
                    <a:gd name="T28" fmla="*/ 0 h 285"/>
                    <a:gd name="T29" fmla="*/ 110 w 110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0" h="285">
                      <a:moveTo>
                        <a:pt x="0" y="0"/>
                      </a:moveTo>
                      <a:lnTo>
                        <a:pt x="0" y="116"/>
                      </a:lnTo>
                      <a:lnTo>
                        <a:pt x="35" y="143"/>
                      </a:lnTo>
                      <a:lnTo>
                        <a:pt x="0" y="170"/>
                      </a:lnTo>
                      <a:lnTo>
                        <a:pt x="0" y="285"/>
                      </a:lnTo>
                      <a:lnTo>
                        <a:pt x="110" y="199"/>
                      </a:lnTo>
                      <a:lnTo>
                        <a:pt x="110" y="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0" name="Rectangle 299"/>
                <p:cNvSpPr>
                  <a:spLocks noChangeArrowheads="1"/>
                </p:cNvSpPr>
                <p:nvPr/>
              </p:nvSpPr>
              <p:spPr bwMode="auto">
                <a:xfrm>
                  <a:off x="4473" y="3474"/>
                  <a:ext cx="43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D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01" name="Rectangle 300"/>
                <p:cNvSpPr>
                  <a:spLocks noChangeArrowheads="1"/>
                </p:cNvSpPr>
                <p:nvPr/>
              </p:nvSpPr>
              <p:spPr bwMode="auto">
                <a:xfrm>
                  <a:off x="4519" y="3474"/>
                  <a:ext cx="6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02" name="Rectangle 301"/>
                <p:cNvSpPr>
                  <a:spLocks noChangeArrowheads="1"/>
                </p:cNvSpPr>
                <p:nvPr/>
              </p:nvSpPr>
              <p:spPr bwMode="auto">
                <a:xfrm>
                  <a:off x="4809" y="3474"/>
                  <a:ext cx="38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R</a:t>
                  </a:r>
                  <a:endParaRPr lang="en-US" sz="1200" b="1" dirty="0">
                    <a:latin typeface="+mj-lt"/>
                  </a:endParaRPr>
                </a:p>
              </p:txBody>
            </p:sp>
            <p:sp>
              <p:nvSpPr>
                <p:cNvPr id="303" name="Rectangle 302"/>
                <p:cNvSpPr>
                  <a:spLocks noChangeArrowheads="1"/>
                </p:cNvSpPr>
                <p:nvPr/>
              </p:nvSpPr>
              <p:spPr bwMode="auto">
                <a:xfrm>
                  <a:off x="4855" y="3474"/>
                  <a:ext cx="35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04" name="Rectangle 303"/>
                <p:cNvSpPr>
                  <a:spLocks noChangeArrowheads="1"/>
                </p:cNvSpPr>
                <p:nvPr/>
              </p:nvSpPr>
              <p:spPr bwMode="auto">
                <a:xfrm>
                  <a:off x="4889" y="3474"/>
                  <a:ext cx="33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g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05" name="Line 304"/>
                <p:cNvSpPr>
                  <a:spLocks noChangeShapeType="1"/>
                </p:cNvSpPr>
                <p:nvPr/>
              </p:nvSpPr>
              <p:spPr bwMode="auto">
                <a:xfrm>
                  <a:off x="3566" y="3517"/>
                  <a:ext cx="20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6" name="Line 305"/>
                <p:cNvSpPr>
                  <a:spLocks noChangeShapeType="1"/>
                </p:cNvSpPr>
                <p:nvPr/>
              </p:nvSpPr>
              <p:spPr bwMode="auto">
                <a:xfrm>
                  <a:off x="4232" y="3517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7" name="Line 306"/>
                <p:cNvSpPr>
                  <a:spLocks noChangeShapeType="1"/>
                </p:cNvSpPr>
                <p:nvPr/>
              </p:nvSpPr>
              <p:spPr bwMode="auto">
                <a:xfrm>
                  <a:off x="4592" y="3517"/>
                  <a:ext cx="19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8" name="Freeform 307"/>
                <p:cNvSpPr>
                  <a:spLocks/>
                </p:cNvSpPr>
                <p:nvPr/>
              </p:nvSpPr>
              <p:spPr bwMode="auto">
                <a:xfrm>
                  <a:off x="3729" y="3481"/>
                  <a:ext cx="37" cy="36"/>
                </a:xfrm>
                <a:custGeom>
                  <a:avLst/>
                  <a:gdLst>
                    <a:gd name="T0" fmla="*/ 0 w 37"/>
                    <a:gd name="T1" fmla="*/ 36 h 36"/>
                    <a:gd name="T2" fmla="*/ 0 w 37"/>
                    <a:gd name="T3" fmla="*/ 0 h 36"/>
                    <a:gd name="T4" fmla="*/ 37 w 37"/>
                    <a:gd name="T5" fmla="*/ 0 h 36"/>
                    <a:gd name="T6" fmla="*/ 0 60000 65536"/>
                    <a:gd name="T7" fmla="*/ 0 60000 65536"/>
                    <a:gd name="T8" fmla="*/ 0 60000 65536"/>
                    <a:gd name="T9" fmla="*/ 0 w 37"/>
                    <a:gd name="T10" fmla="*/ 0 h 36"/>
                    <a:gd name="T11" fmla="*/ 37 w 37"/>
                    <a:gd name="T12" fmla="*/ 36 h 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" h="36">
                      <a:moveTo>
                        <a:pt x="0" y="36"/>
                      </a:moveTo>
                      <a:lnTo>
                        <a:pt x="0" y="0"/>
                      </a:lnTo>
                      <a:lnTo>
                        <a:pt x="3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9" name="Freeform 308"/>
                <p:cNvSpPr>
                  <a:spLocks/>
                </p:cNvSpPr>
                <p:nvPr/>
              </p:nvSpPr>
              <p:spPr bwMode="auto">
                <a:xfrm>
                  <a:off x="4412" y="3517"/>
                  <a:ext cx="253" cy="107"/>
                </a:xfrm>
                <a:custGeom>
                  <a:avLst/>
                  <a:gdLst>
                    <a:gd name="T0" fmla="*/ 0 w 253"/>
                    <a:gd name="T1" fmla="*/ 0 h 107"/>
                    <a:gd name="T2" fmla="*/ 0 w 253"/>
                    <a:gd name="T3" fmla="*/ 107 h 107"/>
                    <a:gd name="T4" fmla="*/ 216 w 253"/>
                    <a:gd name="T5" fmla="*/ 107 h 107"/>
                    <a:gd name="T6" fmla="*/ 216 w 253"/>
                    <a:gd name="T7" fmla="*/ 37 h 107"/>
                    <a:gd name="T8" fmla="*/ 253 w 253"/>
                    <a:gd name="T9" fmla="*/ 37 h 1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3"/>
                    <a:gd name="T16" fmla="*/ 0 h 107"/>
                    <a:gd name="T17" fmla="*/ 253 w 253"/>
                    <a:gd name="T18" fmla="*/ 107 h 10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3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216" y="107"/>
                      </a:lnTo>
                      <a:lnTo>
                        <a:pt x="216" y="37"/>
                      </a:lnTo>
                      <a:lnTo>
                        <a:pt x="253" y="3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0" name="Freeform 309"/>
                <p:cNvSpPr>
                  <a:spLocks/>
                </p:cNvSpPr>
                <p:nvPr/>
              </p:nvSpPr>
              <p:spPr bwMode="auto">
                <a:xfrm>
                  <a:off x="3639" y="3374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1" name="Freeform 310"/>
                <p:cNvSpPr>
                  <a:spLocks/>
                </p:cNvSpPr>
                <p:nvPr/>
              </p:nvSpPr>
              <p:spPr bwMode="auto">
                <a:xfrm>
                  <a:off x="3639" y="3374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2" name="Freeform 311"/>
                <p:cNvSpPr>
                  <a:spLocks/>
                </p:cNvSpPr>
                <p:nvPr/>
              </p:nvSpPr>
              <p:spPr bwMode="auto">
                <a:xfrm>
                  <a:off x="3981" y="3374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53 w 55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"/>
                    <a:gd name="T22" fmla="*/ 0 h 287"/>
                    <a:gd name="T23" fmla="*/ 55 w 55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  <a:lnTo>
                        <a:pt x="53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3" name="Freeform 312"/>
                <p:cNvSpPr>
                  <a:spLocks/>
                </p:cNvSpPr>
                <p:nvPr/>
              </p:nvSpPr>
              <p:spPr bwMode="auto">
                <a:xfrm>
                  <a:off x="3981" y="3374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"/>
                    <a:gd name="T19" fmla="*/ 0 h 287"/>
                    <a:gd name="T20" fmla="*/ 55 w 55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4" name="Freeform 313"/>
                <p:cNvSpPr>
                  <a:spLocks/>
                </p:cNvSpPr>
                <p:nvPr/>
              </p:nvSpPr>
              <p:spPr bwMode="auto">
                <a:xfrm>
                  <a:off x="4324" y="3374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51 w 53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287"/>
                    <a:gd name="T23" fmla="*/ 53 w 53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  <a:lnTo>
                        <a:pt x="51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5" name="Freeform 314"/>
                <p:cNvSpPr>
                  <a:spLocks/>
                </p:cNvSpPr>
                <p:nvPr/>
              </p:nvSpPr>
              <p:spPr bwMode="auto">
                <a:xfrm>
                  <a:off x="4324" y="3374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87"/>
                    <a:gd name="T20" fmla="*/ 53 w 53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6" name="Freeform 315"/>
                <p:cNvSpPr>
                  <a:spLocks/>
                </p:cNvSpPr>
                <p:nvPr/>
              </p:nvSpPr>
              <p:spPr bwMode="auto">
                <a:xfrm>
                  <a:off x="4665" y="3374"/>
                  <a:ext cx="54" cy="287"/>
                </a:xfrm>
                <a:custGeom>
                  <a:avLst/>
                  <a:gdLst>
                    <a:gd name="T0" fmla="*/ 52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52 w 54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4"/>
                    <a:gd name="T22" fmla="*/ 0 h 287"/>
                    <a:gd name="T23" fmla="*/ 54 w 54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4" h="287">
                      <a:moveTo>
                        <a:pt x="52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lnTo>
                        <a:pt x="52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7" name="Freeform 316"/>
                <p:cNvSpPr>
                  <a:spLocks/>
                </p:cNvSpPr>
                <p:nvPr/>
              </p:nvSpPr>
              <p:spPr bwMode="auto">
                <a:xfrm>
                  <a:off x="4665" y="3374"/>
                  <a:ext cx="54" cy="287"/>
                </a:xfrm>
                <a:custGeom>
                  <a:avLst/>
                  <a:gdLst>
                    <a:gd name="T0" fmla="*/ 52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2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8" name="Rectangle 317"/>
                <p:cNvSpPr>
                  <a:spLocks noChangeArrowheads="1"/>
                </p:cNvSpPr>
                <p:nvPr/>
              </p:nvSpPr>
              <p:spPr bwMode="auto">
                <a:xfrm>
                  <a:off x="3103" y="2851"/>
                  <a:ext cx="38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+mj-lt"/>
                    </a:rPr>
                    <a:t>R</a:t>
                  </a:r>
                  <a:endParaRPr lang="en-US" sz="1200" b="1" dirty="0">
                    <a:latin typeface="+mj-lt"/>
                  </a:endParaRPr>
                </a:p>
              </p:txBody>
            </p:sp>
            <p:sp>
              <p:nvSpPr>
                <p:cNvPr id="319" name="Rectangle 318"/>
                <p:cNvSpPr>
                  <a:spLocks noChangeArrowheads="1"/>
                </p:cNvSpPr>
                <p:nvPr/>
              </p:nvSpPr>
              <p:spPr bwMode="auto">
                <a:xfrm>
                  <a:off x="3149" y="2851"/>
                  <a:ext cx="36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+mj-lt"/>
                    </a:rPr>
                    <a:t>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20" name="Rectangle 319"/>
                <p:cNvSpPr>
                  <a:spLocks noChangeArrowheads="1"/>
                </p:cNvSpPr>
                <p:nvPr/>
              </p:nvSpPr>
              <p:spPr bwMode="auto">
                <a:xfrm>
                  <a:off x="3183" y="2851"/>
                  <a:ext cx="33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+mj-lt"/>
                    </a:rPr>
                    <a:t>g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21" name="Line 320"/>
                <p:cNvSpPr>
                  <a:spLocks noChangeShapeType="1"/>
                </p:cNvSpPr>
                <p:nvPr/>
              </p:nvSpPr>
              <p:spPr bwMode="auto">
                <a:xfrm>
                  <a:off x="3352" y="2834"/>
                  <a:ext cx="90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2" name="Line 321"/>
                <p:cNvSpPr>
                  <a:spLocks noChangeShapeType="1"/>
                </p:cNvSpPr>
                <p:nvPr/>
              </p:nvSpPr>
              <p:spPr bwMode="auto">
                <a:xfrm>
                  <a:off x="3693" y="3230"/>
                  <a:ext cx="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3" name="Rectangle 322"/>
                <p:cNvSpPr>
                  <a:spLocks noChangeArrowheads="1"/>
                </p:cNvSpPr>
                <p:nvPr/>
              </p:nvSpPr>
              <p:spPr bwMode="auto">
                <a:xfrm>
                  <a:off x="3783" y="3494"/>
                  <a:ext cx="38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+mj-lt"/>
                    </a:rPr>
                    <a:t>R</a:t>
                  </a:r>
                  <a:endParaRPr lang="en-US" sz="1200" b="1" dirty="0">
                    <a:latin typeface="+mj-lt"/>
                  </a:endParaRPr>
                </a:p>
              </p:txBody>
            </p:sp>
            <p:sp>
              <p:nvSpPr>
                <p:cNvPr id="324" name="Rectangle 323"/>
                <p:cNvSpPr>
                  <a:spLocks noChangeArrowheads="1"/>
                </p:cNvSpPr>
                <p:nvPr/>
              </p:nvSpPr>
              <p:spPr bwMode="auto">
                <a:xfrm>
                  <a:off x="3829" y="3494"/>
                  <a:ext cx="35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+mj-lt"/>
                    </a:rPr>
                    <a:t>e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25" name="Rectangle 324"/>
                <p:cNvSpPr>
                  <a:spLocks noChangeArrowheads="1"/>
                </p:cNvSpPr>
                <p:nvPr/>
              </p:nvSpPr>
              <p:spPr bwMode="auto">
                <a:xfrm>
                  <a:off x="3865" y="3494"/>
                  <a:ext cx="33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+mj-lt"/>
                    </a:rPr>
                    <a:t>g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26" name="Freeform 325"/>
                <p:cNvSpPr>
                  <a:spLocks/>
                </p:cNvSpPr>
                <p:nvPr/>
              </p:nvSpPr>
              <p:spPr bwMode="auto">
                <a:xfrm>
                  <a:off x="3139" y="2813"/>
                  <a:ext cx="29" cy="28"/>
                </a:xfrm>
                <a:custGeom>
                  <a:avLst/>
                  <a:gdLst>
                    <a:gd name="T0" fmla="*/ 13 w 29"/>
                    <a:gd name="T1" fmla="*/ 26 h 28"/>
                    <a:gd name="T2" fmla="*/ 17 w 29"/>
                    <a:gd name="T3" fmla="*/ 26 h 28"/>
                    <a:gd name="T4" fmla="*/ 19 w 29"/>
                    <a:gd name="T5" fmla="*/ 26 h 28"/>
                    <a:gd name="T6" fmla="*/ 21 w 29"/>
                    <a:gd name="T7" fmla="*/ 26 h 28"/>
                    <a:gd name="T8" fmla="*/ 23 w 29"/>
                    <a:gd name="T9" fmla="*/ 24 h 28"/>
                    <a:gd name="T10" fmla="*/ 25 w 29"/>
                    <a:gd name="T11" fmla="*/ 23 h 28"/>
                    <a:gd name="T12" fmla="*/ 27 w 29"/>
                    <a:gd name="T13" fmla="*/ 21 h 28"/>
                    <a:gd name="T14" fmla="*/ 27 w 29"/>
                    <a:gd name="T15" fmla="*/ 19 h 28"/>
                    <a:gd name="T16" fmla="*/ 29 w 29"/>
                    <a:gd name="T17" fmla="*/ 17 h 28"/>
                    <a:gd name="T18" fmla="*/ 29 w 29"/>
                    <a:gd name="T19" fmla="*/ 15 h 28"/>
                    <a:gd name="T20" fmla="*/ 29 w 29"/>
                    <a:gd name="T21" fmla="*/ 13 h 28"/>
                    <a:gd name="T22" fmla="*/ 29 w 29"/>
                    <a:gd name="T23" fmla="*/ 11 h 28"/>
                    <a:gd name="T24" fmla="*/ 29 w 29"/>
                    <a:gd name="T25" fmla="*/ 9 h 28"/>
                    <a:gd name="T26" fmla="*/ 27 w 29"/>
                    <a:gd name="T27" fmla="*/ 7 h 28"/>
                    <a:gd name="T28" fmla="*/ 27 w 29"/>
                    <a:gd name="T29" fmla="*/ 5 h 28"/>
                    <a:gd name="T30" fmla="*/ 25 w 29"/>
                    <a:gd name="T31" fmla="*/ 3 h 28"/>
                    <a:gd name="T32" fmla="*/ 23 w 29"/>
                    <a:gd name="T33" fmla="*/ 1 h 28"/>
                    <a:gd name="T34" fmla="*/ 21 w 29"/>
                    <a:gd name="T35" fmla="*/ 0 h 28"/>
                    <a:gd name="T36" fmla="*/ 19 w 29"/>
                    <a:gd name="T37" fmla="*/ 0 h 28"/>
                    <a:gd name="T38" fmla="*/ 17 w 29"/>
                    <a:gd name="T39" fmla="*/ 0 h 28"/>
                    <a:gd name="T40" fmla="*/ 13 w 29"/>
                    <a:gd name="T41" fmla="*/ 0 h 28"/>
                    <a:gd name="T42" fmla="*/ 11 w 29"/>
                    <a:gd name="T43" fmla="*/ 0 h 28"/>
                    <a:gd name="T44" fmla="*/ 10 w 29"/>
                    <a:gd name="T45" fmla="*/ 0 h 28"/>
                    <a:gd name="T46" fmla="*/ 8 w 29"/>
                    <a:gd name="T47" fmla="*/ 0 h 28"/>
                    <a:gd name="T48" fmla="*/ 6 w 29"/>
                    <a:gd name="T49" fmla="*/ 1 h 28"/>
                    <a:gd name="T50" fmla="*/ 4 w 29"/>
                    <a:gd name="T51" fmla="*/ 3 h 28"/>
                    <a:gd name="T52" fmla="*/ 2 w 29"/>
                    <a:gd name="T53" fmla="*/ 5 h 28"/>
                    <a:gd name="T54" fmla="*/ 2 w 29"/>
                    <a:gd name="T55" fmla="*/ 7 h 28"/>
                    <a:gd name="T56" fmla="*/ 0 w 29"/>
                    <a:gd name="T57" fmla="*/ 9 h 28"/>
                    <a:gd name="T58" fmla="*/ 0 w 29"/>
                    <a:gd name="T59" fmla="*/ 11 h 28"/>
                    <a:gd name="T60" fmla="*/ 0 w 29"/>
                    <a:gd name="T61" fmla="*/ 13 h 28"/>
                    <a:gd name="T62" fmla="*/ 0 w 29"/>
                    <a:gd name="T63" fmla="*/ 15 h 28"/>
                    <a:gd name="T64" fmla="*/ 0 w 29"/>
                    <a:gd name="T65" fmla="*/ 17 h 28"/>
                    <a:gd name="T66" fmla="*/ 2 w 29"/>
                    <a:gd name="T67" fmla="*/ 19 h 28"/>
                    <a:gd name="T68" fmla="*/ 2 w 29"/>
                    <a:gd name="T69" fmla="*/ 21 h 28"/>
                    <a:gd name="T70" fmla="*/ 4 w 29"/>
                    <a:gd name="T71" fmla="*/ 23 h 28"/>
                    <a:gd name="T72" fmla="*/ 6 w 29"/>
                    <a:gd name="T73" fmla="*/ 24 h 28"/>
                    <a:gd name="T74" fmla="*/ 8 w 29"/>
                    <a:gd name="T75" fmla="*/ 26 h 28"/>
                    <a:gd name="T76" fmla="*/ 10 w 29"/>
                    <a:gd name="T77" fmla="*/ 26 h 28"/>
                    <a:gd name="T78" fmla="*/ 11 w 29"/>
                    <a:gd name="T79" fmla="*/ 26 h 28"/>
                    <a:gd name="T80" fmla="*/ 13 w 29"/>
                    <a:gd name="T81" fmla="*/ 28 h 28"/>
                    <a:gd name="T82" fmla="*/ 13 w 29"/>
                    <a:gd name="T83" fmla="*/ 28 h 28"/>
                    <a:gd name="T84" fmla="*/ 13 w 29"/>
                    <a:gd name="T85" fmla="*/ 26 h 2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9"/>
                    <a:gd name="T130" fmla="*/ 0 h 28"/>
                    <a:gd name="T131" fmla="*/ 29 w 29"/>
                    <a:gd name="T132" fmla="*/ 28 h 28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9" h="28">
                      <a:moveTo>
                        <a:pt x="13" y="26"/>
                      </a:moveTo>
                      <a:lnTo>
                        <a:pt x="17" y="26"/>
                      </a:lnTo>
                      <a:lnTo>
                        <a:pt x="19" y="26"/>
                      </a:lnTo>
                      <a:lnTo>
                        <a:pt x="21" y="26"/>
                      </a:lnTo>
                      <a:lnTo>
                        <a:pt x="23" y="24"/>
                      </a:lnTo>
                      <a:lnTo>
                        <a:pt x="25" y="23"/>
                      </a:lnTo>
                      <a:lnTo>
                        <a:pt x="27" y="21"/>
                      </a:lnTo>
                      <a:lnTo>
                        <a:pt x="27" y="19"/>
                      </a:lnTo>
                      <a:lnTo>
                        <a:pt x="29" y="17"/>
                      </a:lnTo>
                      <a:lnTo>
                        <a:pt x="29" y="15"/>
                      </a:lnTo>
                      <a:lnTo>
                        <a:pt x="29" y="13"/>
                      </a:lnTo>
                      <a:lnTo>
                        <a:pt x="29" y="11"/>
                      </a:lnTo>
                      <a:lnTo>
                        <a:pt x="29" y="9"/>
                      </a:lnTo>
                      <a:lnTo>
                        <a:pt x="27" y="7"/>
                      </a:lnTo>
                      <a:lnTo>
                        <a:pt x="27" y="5"/>
                      </a:lnTo>
                      <a:lnTo>
                        <a:pt x="25" y="3"/>
                      </a:lnTo>
                      <a:lnTo>
                        <a:pt x="23" y="1"/>
                      </a:lnTo>
                      <a:lnTo>
                        <a:pt x="21" y="0"/>
                      </a:lnTo>
                      <a:lnTo>
                        <a:pt x="19" y="0"/>
                      </a:lnTo>
                      <a:lnTo>
                        <a:pt x="17" y="0"/>
                      </a:ln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1"/>
                      </a:lnTo>
                      <a:lnTo>
                        <a:pt x="4" y="3"/>
                      </a:lnTo>
                      <a:lnTo>
                        <a:pt x="2" y="5"/>
                      </a:lnTo>
                      <a:lnTo>
                        <a:pt x="2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2" y="21"/>
                      </a:lnTo>
                      <a:lnTo>
                        <a:pt x="4" y="23"/>
                      </a:lnTo>
                      <a:lnTo>
                        <a:pt x="6" y="24"/>
                      </a:lnTo>
                      <a:lnTo>
                        <a:pt x="8" y="26"/>
                      </a:lnTo>
                      <a:lnTo>
                        <a:pt x="10" y="26"/>
                      </a:lnTo>
                      <a:lnTo>
                        <a:pt x="11" y="26"/>
                      </a:lnTo>
                      <a:lnTo>
                        <a:pt x="13" y="28"/>
                      </a:lnTo>
                      <a:lnTo>
                        <a:pt x="13" y="26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7" name="Freeform 326"/>
                <p:cNvSpPr>
                  <a:spLocks/>
                </p:cNvSpPr>
                <p:nvPr/>
              </p:nvSpPr>
              <p:spPr bwMode="auto">
                <a:xfrm>
                  <a:off x="3469" y="3132"/>
                  <a:ext cx="28" cy="29"/>
                </a:xfrm>
                <a:custGeom>
                  <a:avLst/>
                  <a:gdLst>
                    <a:gd name="T0" fmla="*/ 13 w 28"/>
                    <a:gd name="T1" fmla="*/ 29 h 29"/>
                    <a:gd name="T2" fmla="*/ 17 w 28"/>
                    <a:gd name="T3" fmla="*/ 29 h 29"/>
                    <a:gd name="T4" fmla="*/ 19 w 28"/>
                    <a:gd name="T5" fmla="*/ 29 h 29"/>
                    <a:gd name="T6" fmla="*/ 21 w 28"/>
                    <a:gd name="T7" fmla="*/ 27 h 29"/>
                    <a:gd name="T8" fmla="*/ 23 w 28"/>
                    <a:gd name="T9" fmla="*/ 27 h 29"/>
                    <a:gd name="T10" fmla="*/ 25 w 28"/>
                    <a:gd name="T11" fmla="*/ 25 h 29"/>
                    <a:gd name="T12" fmla="*/ 27 w 28"/>
                    <a:gd name="T13" fmla="*/ 23 h 29"/>
                    <a:gd name="T14" fmla="*/ 27 w 28"/>
                    <a:gd name="T15" fmla="*/ 21 h 29"/>
                    <a:gd name="T16" fmla="*/ 28 w 28"/>
                    <a:gd name="T17" fmla="*/ 19 h 29"/>
                    <a:gd name="T18" fmla="*/ 28 w 28"/>
                    <a:gd name="T19" fmla="*/ 18 h 29"/>
                    <a:gd name="T20" fmla="*/ 28 w 28"/>
                    <a:gd name="T21" fmla="*/ 16 h 29"/>
                    <a:gd name="T22" fmla="*/ 28 w 28"/>
                    <a:gd name="T23" fmla="*/ 12 h 29"/>
                    <a:gd name="T24" fmla="*/ 28 w 28"/>
                    <a:gd name="T25" fmla="*/ 10 h 29"/>
                    <a:gd name="T26" fmla="*/ 27 w 28"/>
                    <a:gd name="T27" fmla="*/ 8 h 29"/>
                    <a:gd name="T28" fmla="*/ 27 w 28"/>
                    <a:gd name="T29" fmla="*/ 6 h 29"/>
                    <a:gd name="T30" fmla="*/ 25 w 28"/>
                    <a:gd name="T31" fmla="*/ 4 h 29"/>
                    <a:gd name="T32" fmla="*/ 23 w 28"/>
                    <a:gd name="T33" fmla="*/ 2 h 29"/>
                    <a:gd name="T34" fmla="*/ 21 w 28"/>
                    <a:gd name="T35" fmla="*/ 2 h 29"/>
                    <a:gd name="T36" fmla="*/ 19 w 28"/>
                    <a:gd name="T37" fmla="*/ 0 h 29"/>
                    <a:gd name="T38" fmla="*/ 17 w 28"/>
                    <a:gd name="T39" fmla="*/ 0 h 29"/>
                    <a:gd name="T40" fmla="*/ 15 w 28"/>
                    <a:gd name="T41" fmla="*/ 0 h 29"/>
                    <a:gd name="T42" fmla="*/ 13 w 28"/>
                    <a:gd name="T43" fmla="*/ 0 h 29"/>
                    <a:gd name="T44" fmla="*/ 9 w 28"/>
                    <a:gd name="T45" fmla="*/ 0 h 29"/>
                    <a:gd name="T46" fmla="*/ 7 w 28"/>
                    <a:gd name="T47" fmla="*/ 2 h 29"/>
                    <a:gd name="T48" fmla="*/ 5 w 28"/>
                    <a:gd name="T49" fmla="*/ 2 h 29"/>
                    <a:gd name="T50" fmla="*/ 4 w 28"/>
                    <a:gd name="T51" fmla="*/ 4 h 29"/>
                    <a:gd name="T52" fmla="*/ 4 w 28"/>
                    <a:gd name="T53" fmla="*/ 6 h 29"/>
                    <a:gd name="T54" fmla="*/ 2 w 28"/>
                    <a:gd name="T55" fmla="*/ 8 h 29"/>
                    <a:gd name="T56" fmla="*/ 2 w 28"/>
                    <a:gd name="T57" fmla="*/ 10 h 29"/>
                    <a:gd name="T58" fmla="*/ 0 w 28"/>
                    <a:gd name="T59" fmla="*/ 12 h 29"/>
                    <a:gd name="T60" fmla="*/ 0 w 28"/>
                    <a:gd name="T61" fmla="*/ 16 h 29"/>
                    <a:gd name="T62" fmla="*/ 0 w 28"/>
                    <a:gd name="T63" fmla="*/ 18 h 29"/>
                    <a:gd name="T64" fmla="*/ 2 w 28"/>
                    <a:gd name="T65" fmla="*/ 19 h 29"/>
                    <a:gd name="T66" fmla="*/ 2 w 28"/>
                    <a:gd name="T67" fmla="*/ 21 h 29"/>
                    <a:gd name="T68" fmla="*/ 4 w 28"/>
                    <a:gd name="T69" fmla="*/ 23 h 29"/>
                    <a:gd name="T70" fmla="*/ 4 w 28"/>
                    <a:gd name="T71" fmla="*/ 25 h 29"/>
                    <a:gd name="T72" fmla="*/ 5 w 28"/>
                    <a:gd name="T73" fmla="*/ 27 h 29"/>
                    <a:gd name="T74" fmla="*/ 7 w 28"/>
                    <a:gd name="T75" fmla="*/ 27 h 29"/>
                    <a:gd name="T76" fmla="*/ 9 w 28"/>
                    <a:gd name="T77" fmla="*/ 29 h 29"/>
                    <a:gd name="T78" fmla="*/ 13 w 28"/>
                    <a:gd name="T79" fmla="*/ 29 h 29"/>
                    <a:gd name="T80" fmla="*/ 15 w 28"/>
                    <a:gd name="T81" fmla="*/ 29 h 29"/>
                    <a:gd name="T82" fmla="*/ 15 w 28"/>
                    <a:gd name="T83" fmla="*/ 29 h 29"/>
                    <a:gd name="T84" fmla="*/ 13 w 28"/>
                    <a:gd name="T85" fmla="*/ 29 h 29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8"/>
                    <a:gd name="T130" fmla="*/ 0 h 29"/>
                    <a:gd name="T131" fmla="*/ 28 w 28"/>
                    <a:gd name="T132" fmla="*/ 29 h 29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8" h="29">
                      <a:moveTo>
                        <a:pt x="13" y="29"/>
                      </a:moveTo>
                      <a:lnTo>
                        <a:pt x="17" y="29"/>
                      </a:lnTo>
                      <a:lnTo>
                        <a:pt x="19" y="29"/>
                      </a:lnTo>
                      <a:lnTo>
                        <a:pt x="21" y="27"/>
                      </a:lnTo>
                      <a:lnTo>
                        <a:pt x="23" y="27"/>
                      </a:lnTo>
                      <a:lnTo>
                        <a:pt x="25" y="25"/>
                      </a:lnTo>
                      <a:lnTo>
                        <a:pt x="27" y="23"/>
                      </a:lnTo>
                      <a:lnTo>
                        <a:pt x="27" y="21"/>
                      </a:lnTo>
                      <a:lnTo>
                        <a:pt x="28" y="19"/>
                      </a:lnTo>
                      <a:lnTo>
                        <a:pt x="28" y="18"/>
                      </a:lnTo>
                      <a:lnTo>
                        <a:pt x="28" y="16"/>
                      </a:lnTo>
                      <a:lnTo>
                        <a:pt x="28" y="12"/>
                      </a:lnTo>
                      <a:lnTo>
                        <a:pt x="28" y="10"/>
                      </a:lnTo>
                      <a:lnTo>
                        <a:pt x="27" y="8"/>
                      </a:lnTo>
                      <a:lnTo>
                        <a:pt x="27" y="6"/>
                      </a:lnTo>
                      <a:lnTo>
                        <a:pt x="25" y="4"/>
                      </a:lnTo>
                      <a:lnTo>
                        <a:pt x="23" y="2"/>
                      </a:lnTo>
                      <a:lnTo>
                        <a:pt x="21" y="2"/>
                      </a:lnTo>
                      <a:lnTo>
                        <a:pt x="19" y="0"/>
                      </a:lnTo>
                      <a:lnTo>
                        <a:pt x="17" y="0"/>
                      </a:lnTo>
                      <a:lnTo>
                        <a:pt x="15" y="0"/>
                      </a:lnTo>
                      <a:lnTo>
                        <a:pt x="13" y="0"/>
                      </a:lnTo>
                      <a:lnTo>
                        <a:pt x="9" y="0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4" y="4"/>
                      </a:lnTo>
                      <a:lnTo>
                        <a:pt x="4" y="6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0" y="12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2" y="19"/>
                      </a:lnTo>
                      <a:lnTo>
                        <a:pt x="2" y="21"/>
                      </a:lnTo>
                      <a:lnTo>
                        <a:pt x="4" y="23"/>
                      </a:lnTo>
                      <a:lnTo>
                        <a:pt x="4" y="25"/>
                      </a:lnTo>
                      <a:lnTo>
                        <a:pt x="5" y="27"/>
                      </a:lnTo>
                      <a:lnTo>
                        <a:pt x="7" y="27"/>
                      </a:lnTo>
                      <a:lnTo>
                        <a:pt x="9" y="29"/>
                      </a:lnTo>
                      <a:lnTo>
                        <a:pt x="13" y="29"/>
                      </a:lnTo>
                      <a:lnTo>
                        <a:pt x="15" y="29"/>
                      </a:lnTo>
                      <a:lnTo>
                        <a:pt x="13" y="29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8" name="Freeform 327"/>
                <p:cNvSpPr>
                  <a:spLocks/>
                </p:cNvSpPr>
                <p:nvPr/>
              </p:nvSpPr>
              <p:spPr bwMode="auto">
                <a:xfrm>
                  <a:off x="3823" y="3458"/>
                  <a:ext cx="29" cy="29"/>
                </a:xfrm>
                <a:custGeom>
                  <a:avLst/>
                  <a:gdLst>
                    <a:gd name="T0" fmla="*/ 14 w 29"/>
                    <a:gd name="T1" fmla="*/ 29 h 29"/>
                    <a:gd name="T2" fmla="*/ 18 w 29"/>
                    <a:gd name="T3" fmla="*/ 29 h 29"/>
                    <a:gd name="T4" fmla="*/ 19 w 29"/>
                    <a:gd name="T5" fmla="*/ 29 h 29"/>
                    <a:gd name="T6" fmla="*/ 21 w 29"/>
                    <a:gd name="T7" fmla="*/ 29 h 29"/>
                    <a:gd name="T8" fmla="*/ 23 w 29"/>
                    <a:gd name="T9" fmla="*/ 27 h 29"/>
                    <a:gd name="T10" fmla="*/ 25 w 29"/>
                    <a:gd name="T11" fmla="*/ 25 h 29"/>
                    <a:gd name="T12" fmla="*/ 25 w 29"/>
                    <a:gd name="T13" fmla="*/ 23 h 29"/>
                    <a:gd name="T14" fmla="*/ 27 w 29"/>
                    <a:gd name="T15" fmla="*/ 21 h 29"/>
                    <a:gd name="T16" fmla="*/ 29 w 29"/>
                    <a:gd name="T17" fmla="*/ 19 h 29"/>
                    <a:gd name="T18" fmla="*/ 29 w 29"/>
                    <a:gd name="T19" fmla="*/ 17 h 29"/>
                    <a:gd name="T20" fmla="*/ 29 w 29"/>
                    <a:gd name="T21" fmla="*/ 15 h 29"/>
                    <a:gd name="T22" fmla="*/ 29 w 29"/>
                    <a:gd name="T23" fmla="*/ 13 h 29"/>
                    <a:gd name="T24" fmla="*/ 29 w 29"/>
                    <a:gd name="T25" fmla="*/ 9 h 29"/>
                    <a:gd name="T26" fmla="*/ 27 w 29"/>
                    <a:gd name="T27" fmla="*/ 7 h 29"/>
                    <a:gd name="T28" fmla="*/ 25 w 29"/>
                    <a:gd name="T29" fmla="*/ 6 h 29"/>
                    <a:gd name="T30" fmla="*/ 25 w 29"/>
                    <a:gd name="T31" fmla="*/ 6 h 29"/>
                    <a:gd name="T32" fmla="*/ 23 w 29"/>
                    <a:gd name="T33" fmla="*/ 4 h 29"/>
                    <a:gd name="T34" fmla="*/ 21 w 29"/>
                    <a:gd name="T35" fmla="*/ 2 h 29"/>
                    <a:gd name="T36" fmla="*/ 19 w 29"/>
                    <a:gd name="T37" fmla="*/ 2 h 29"/>
                    <a:gd name="T38" fmla="*/ 18 w 29"/>
                    <a:gd name="T39" fmla="*/ 0 h 29"/>
                    <a:gd name="T40" fmla="*/ 14 w 29"/>
                    <a:gd name="T41" fmla="*/ 0 h 29"/>
                    <a:gd name="T42" fmla="*/ 12 w 29"/>
                    <a:gd name="T43" fmla="*/ 0 h 29"/>
                    <a:gd name="T44" fmla="*/ 10 w 29"/>
                    <a:gd name="T45" fmla="*/ 2 h 29"/>
                    <a:gd name="T46" fmla="*/ 8 w 29"/>
                    <a:gd name="T47" fmla="*/ 2 h 29"/>
                    <a:gd name="T48" fmla="*/ 6 w 29"/>
                    <a:gd name="T49" fmla="*/ 4 h 29"/>
                    <a:gd name="T50" fmla="*/ 4 w 29"/>
                    <a:gd name="T51" fmla="*/ 6 h 29"/>
                    <a:gd name="T52" fmla="*/ 2 w 29"/>
                    <a:gd name="T53" fmla="*/ 6 h 29"/>
                    <a:gd name="T54" fmla="*/ 2 w 29"/>
                    <a:gd name="T55" fmla="*/ 7 h 29"/>
                    <a:gd name="T56" fmla="*/ 0 w 29"/>
                    <a:gd name="T57" fmla="*/ 9 h 29"/>
                    <a:gd name="T58" fmla="*/ 0 w 29"/>
                    <a:gd name="T59" fmla="*/ 13 h 29"/>
                    <a:gd name="T60" fmla="*/ 0 w 29"/>
                    <a:gd name="T61" fmla="*/ 15 h 29"/>
                    <a:gd name="T62" fmla="*/ 0 w 29"/>
                    <a:gd name="T63" fmla="*/ 17 h 29"/>
                    <a:gd name="T64" fmla="*/ 0 w 29"/>
                    <a:gd name="T65" fmla="*/ 19 h 29"/>
                    <a:gd name="T66" fmla="*/ 2 w 29"/>
                    <a:gd name="T67" fmla="*/ 21 h 29"/>
                    <a:gd name="T68" fmla="*/ 2 w 29"/>
                    <a:gd name="T69" fmla="*/ 23 h 29"/>
                    <a:gd name="T70" fmla="*/ 4 w 29"/>
                    <a:gd name="T71" fmla="*/ 25 h 29"/>
                    <a:gd name="T72" fmla="*/ 6 w 29"/>
                    <a:gd name="T73" fmla="*/ 27 h 29"/>
                    <a:gd name="T74" fmla="*/ 8 w 29"/>
                    <a:gd name="T75" fmla="*/ 29 h 29"/>
                    <a:gd name="T76" fmla="*/ 10 w 29"/>
                    <a:gd name="T77" fmla="*/ 29 h 29"/>
                    <a:gd name="T78" fmla="*/ 12 w 29"/>
                    <a:gd name="T79" fmla="*/ 29 h 29"/>
                    <a:gd name="T80" fmla="*/ 14 w 29"/>
                    <a:gd name="T81" fmla="*/ 29 h 29"/>
                    <a:gd name="T82" fmla="*/ 14 w 29"/>
                    <a:gd name="T83" fmla="*/ 29 h 2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9"/>
                    <a:gd name="T127" fmla="*/ 0 h 29"/>
                    <a:gd name="T128" fmla="*/ 29 w 29"/>
                    <a:gd name="T129" fmla="*/ 29 h 2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9" h="29">
                      <a:moveTo>
                        <a:pt x="14" y="29"/>
                      </a:moveTo>
                      <a:lnTo>
                        <a:pt x="18" y="29"/>
                      </a:lnTo>
                      <a:lnTo>
                        <a:pt x="19" y="29"/>
                      </a:lnTo>
                      <a:lnTo>
                        <a:pt x="21" y="29"/>
                      </a:lnTo>
                      <a:lnTo>
                        <a:pt x="23" y="27"/>
                      </a:lnTo>
                      <a:lnTo>
                        <a:pt x="25" y="25"/>
                      </a:lnTo>
                      <a:lnTo>
                        <a:pt x="25" y="23"/>
                      </a:lnTo>
                      <a:lnTo>
                        <a:pt x="27" y="21"/>
                      </a:lnTo>
                      <a:lnTo>
                        <a:pt x="29" y="19"/>
                      </a:lnTo>
                      <a:lnTo>
                        <a:pt x="29" y="17"/>
                      </a:lnTo>
                      <a:lnTo>
                        <a:pt x="29" y="15"/>
                      </a:lnTo>
                      <a:lnTo>
                        <a:pt x="29" y="13"/>
                      </a:lnTo>
                      <a:lnTo>
                        <a:pt x="29" y="9"/>
                      </a:lnTo>
                      <a:lnTo>
                        <a:pt x="27" y="7"/>
                      </a:lnTo>
                      <a:lnTo>
                        <a:pt x="25" y="6"/>
                      </a:lnTo>
                      <a:lnTo>
                        <a:pt x="23" y="4"/>
                      </a:lnTo>
                      <a:lnTo>
                        <a:pt x="21" y="2"/>
                      </a:lnTo>
                      <a:lnTo>
                        <a:pt x="19" y="2"/>
                      </a:lnTo>
                      <a:lnTo>
                        <a:pt x="18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2"/>
                      </a:lnTo>
                      <a:lnTo>
                        <a:pt x="8" y="2"/>
                      </a:lnTo>
                      <a:lnTo>
                        <a:pt x="6" y="4"/>
                      </a:lnTo>
                      <a:lnTo>
                        <a:pt x="4" y="6"/>
                      </a:lnTo>
                      <a:lnTo>
                        <a:pt x="2" y="6"/>
                      </a:lnTo>
                      <a:lnTo>
                        <a:pt x="2" y="7"/>
                      </a:lnTo>
                      <a:lnTo>
                        <a:pt x="0" y="9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0" y="19"/>
                      </a:lnTo>
                      <a:lnTo>
                        <a:pt x="2" y="21"/>
                      </a:lnTo>
                      <a:lnTo>
                        <a:pt x="2" y="23"/>
                      </a:lnTo>
                      <a:lnTo>
                        <a:pt x="4" y="25"/>
                      </a:lnTo>
                      <a:lnTo>
                        <a:pt x="6" y="27"/>
                      </a:lnTo>
                      <a:lnTo>
                        <a:pt x="8" y="29"/>
                      </a:lnTo>
                      <a:lnTo>
                        <a:pt x="10" y="29"/>
                      </a:lnTo>
                      <a:lnTo>
                        <a:pt x="12" y="29"/>
                      </a:lnTo>
                      <a:lnTo>
                        <a:pt x="14" y="29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9" name="Line 328"/>
                <p:cNvSpPr>
                  <a:spLocks noChangeShapeType="1"/>
                </p:cNvSpPr>
                <p:nvPr/>
              </p:nvSpPr>
              <p:spPr bwMode="auto">
                <a:xfrm>
                  <a:off x="4034" y="3481"/>
                  <a:ext cx="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30" name="Line 329"/>
                <p:cNvSpPr>
                  <a:spLocks noChangeShapeType="1"/>
                </p:cNvSpPr>
                <p:nvPr/>
              </p:nvSpPr>
              <p:spPr bwMode="auto">
                <a:xfrm>
                  <a:off x="4034" y="3552"/>
                  <a:ext cx="90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31" name="Freeform 330"/>
                <p:cNvSpPr>
                  <a:spLocks/>
                </p:cNvSpPr>
                <p:nvPr/>
              </p:nvSpPr>
              <p:spPr bwMode="auto">
                <a:xfrm>
                  <a:off x="3729" y="2870"/>
                  <a:ext cx="252" cy="109"/>
                </a:xfrm>
                <a:custGeom>
                  <a:avLst/>
                  <a:gdLst>
                    <a:gd name="T0" fmla="*/ 0 w 252"/>
                    <a:gd name="T1" fmla="*/ 0 h 109"/>
                    <a:gd name="T2" fmla="*/ 0 w 252"/>
                    <a:gd name="T3" fmla="*/ 109 h 109"/>
                    <a:gd name="T4" fmla="*/ 217 w 252"/>
                    <a:gd name="T5" fmla="*/ 109 h 109"/>
                    <a:gd name="T6" fmla="*/ 217 w 252"/>
                    <a:gd name="T7" fmla="*/ 36 h 109"/>
                    <a:gd name="T8" fmla="*/ 252 w 252"/>
                    <a:gd name="T9" fmla="*/ 36 h 10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"/>
                    <a:gd name="T16" fmla="*/ 0 h 109"/>
                    <a:gd name="T17" fmla="*/ 252 w 252"/>
                    <a:gd name="T18" fmla="*/ 109 h 10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" h="109">
                      <a:moveTo>
                        <a:pt x="0" y="0"/>
                      </a:moveTo>
                      <a:lnTo>
                        <a:pt x="0" y="109"/>
                      </a:lnTo>
                      <a:lnTo>
                        <a:pt x="217" y="109"/>
                      </a:lnTo>
                      <a:lnTo>
                        <a:pt x="217" y="36"/>
                      </a:lnTo>
                      <a:lnTo>
                        <a:pt x="252" y="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32" name="Freeform 331"/>
                <p:cNvSpPr>
                  <a:spLocks/>
                </p:cNvSpPr>
                <p:nvPr/>
              </p:nvSpPr>
              <p:spPr bwMode="auto">
                <a:xfrm>
                  <a:off x="3298" y="2726"/>
                  <a:ext cx="56" cy="288"/>
                </a:xfrm>
                <a:custGeom>
                  <a:avLst/>
                  <a:gdLst>
                    <a:gd name="T0" fmla="*/ 54 w 56"/>
                    <a:gd name="T1" fmla="*/ 288 h 288"/>
                    <a:gd name="T2" fmla="*/ 56 w 56"/>
                    <a:gd name="T3" fmla="*/ 0 h 288"/>
                    <a:gd name="T4" fmla="*/ 0 w 56"/>
                    <a:gd name="T5" fmla="*/ 0 h 288"/>
                    <a:gd name="T6" fmla="*/ 0 w 56"/>
                    <a:gd name="T7" fmla="*/ 288 h 288"/>
                    <a:gd name="T8" fmla="*/ 56 w 56"/>
                    <a:gd name="T9" fmla="*/ 288 h 288"/>
                    <a:gd name="T10" fmla="*/ 56 w 56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"/>
                    <a:gd name="T19" fmla="*/ 0 h 288"/>
                    <a:gd name="T20" fmla="*/ 56 w 56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" h="288">
                      <a:moveTo>
                        <a:pt x="54" y="288"/>
                      </a:moveTo>
                      <a:lnTo>
                        <a:pt x="56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6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33" name="Freeform 332"/>
                <p:cNvSpPr>
                  <a:spLocks/>
                </p:cNvSpPr>
                <p:nvPr/>
              </p:nvSpPr>
              <p:spPr bwMode="auto">
                <a:xfrm>
                  <a:off x="3637" y="2726"/>
                  <a:ext cx="56" cy="288"/>
                </a:xfrm>
                <a:custGeom>
                  <a:avLst/>
                  <a:gdLst>
                    <a:gd name="T0" fmla="*/ 54 w 56"/>
                    <a:gd name="T1" fmla="*/ 288 h 288"/>
                    <a:gd name="T2" fmla="*/ 56 w 56"/>
                    <a:gd name="T3" fmla="*/ 0 h 288"/>
                    <a:gd name="T4" fmla="*/ 0 w 56"/>
                    <a:gd name="T5" fmla="*/ 0 h 288"/>
                    <a:gd name="T6" fmla="*/ 0 w 56"/>
                    <a:gd name="T7" fmla="*/ 288 h 288"/>
                    <a:gd name="T8" fmla="*/ 56 w 56"/>
                    <a:gd name="T9" fmla="*/ 288 h 288"/>
                    <a:gd name="T10" fmla="*/ 56 w 56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"/>
                    <a:gd name="T19" fmla="*/ 0 h 288"/>
                    <a:gd name="T20" fmla="*/ 56 w 56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" h="288">
                      <a:moveTo>
                        <a:pt x="54" y="288"/>
                      </a:moveTo>
                      <a:lnTo>
                        <a:pt x="56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6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34" name="Freeform 333"/>
                <p:cNvSpPr>
                  <a:spLocks/>
                </p:cNvSpPr>
                <p:nvPr/>
              </p:nvSpPr>
              <p:spPr bwMode="auto">
                <a:xfrm>
                  <a:off x="3766" y="2799"/>
                  <a:ext cx="144" cy="144"/>
                </a:xfrm>
                <a:custGeom>
                  <a:avLst/>
                  <a:gdLst>
                    <a:gd name="T0" fmla="*/ 144 w 144"/>
                    <a:gd name="T1" fmla="*/ 144 h 144"/>
                    <a:gd name="T2" fmla="*/ 144 w 144"/>
                    <a:gd name="T3" fmla="*/ 0 h 144"/>
                    <a:gd name="T4" fmla="*/ 0 w 144"/>
                    <a:gd name="T5" fmla="*/ 0 h 144"/>
                    <a:gd name="T6" fmla="*/ 0 w 144"/>
                    <a:gd name="T7" fmla="*/ 144 h 144"/>
                    <a:gd name="T8" fmla="*/ 144 w 144"/>
                    <a:gd name="T9" fmla="*/ 144 h 144"/>
                    <a:gd name="T10" fmla="*/ 144 w 144"/>
                    <a:gd name="T11" fmla="*/ 144 h 1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4"/>
                    <a:gd name="T19" fmla="*/ 0 h 144"/>
                    <a:gd name="T20" fmla="*/ 144 w 144"/>
                    <a:gd name="T21" fmla="*/ 144 h 1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4" h="144">
                      <a:moveTo>
                        <a:pt x="144" y="144"/>
                      </a:moveTo>
                      <a:lnTo>
                        <a:pt x="144" y="0"/>
                      </a:ln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144" y="14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35" name="Rectangle 334"/>
                <p:cNvSpPr>
                  <a:spLocks noChangeArrowheads="1"/>
                </p:cNvSpPr>
                <p:nvPr/>
              </p:nvSpPr>
              <p:spPr bwMode="auto">
                <a:xfrm>
                  <a:off x="3789" y="2828"/>
                  <a:ext cx="43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D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36" name="Rectangle 335"/>
                <p:cNvSpPr>
                  <a:spLocks noChangeArrowheads="1"/>
                </p:cNvSpPr>
                <p:nvPr/>
              </p:nvSpPr>
              <p:spPr bwMode="auto">
                <a:xfrm>
                  <a:off x="3835" y="2828"/>
                  <a:ext cx="60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337" name="Freeform 336"/>
                <p:cNvSpPr>
                  <a:spLocks/>
                </p:cNvSpPr>
                <p:nvPr/>
              </p:nvSpPr>
              <p:spPr bwMode="auto">
                <a:xfrm>
                  <a:off x="3781" y="3050"/>
                  <a:ext cx="109" cy="285"/>
                </a:xfrm>
                <a:custGeom>
                  <a:avLst/>
                  <a:gdLst>
                    <a:gd name="T0" fmla="*/ 0 w 109"/>
                    <a:gd name="T1" fmla="*/ 0 h 285"/>
                    <a:gd name="T2" fmla="*/ 2 w 109"/>
                    <a:gd name="T3" fmla="*/ 117 h 285"/>
                    <a:gd name="T4" fmla="*/ 37 w 109"/>
                    <a:gd name="T5" fmla="*/ 144 h 285"/>
                    <a:gd name="T6" fmla="*/ 2 w 109"/>
                    <a:gd name="T7" fmla="*/ 170 h 285"/>
                    <a:gd name="T8" fmla="*/ 2 w 109"/>
                    <a:gd name="T9" fmla="*/ 285 h 285"/>
                    <a:gd name="T10" fmla="*/ 109 w 109"/>
                    <a:gd name="T11" fmla="*/ 199 h 285"/>
                    <a:gd name="T12" fmla="*/ 109 w 109"/>
                    <a:gd name="T13" fmla="*/ 88 h 285"/>
                    <a:gd name="T14" fmla="*/ 2 w 109"/>
                    <a:gd name="T15" fmla="*/ 2 h 285"/>
                    <a:gd name="T16" fmla="*/ 2 w 109"/>
                    <a:gd name="T17" fmla="*/ 2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5"/>
                    <a:gd name="T29" fmla="*/ 109 w 109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5">
                      <a:moveTo>
                        <a:pt x="0" y="0"/>
                      </a:moveTo>
                      <a:lnTo>
                        <a:pt x="2" y="117"/>
                      </a:lnTo>
                      <a:lnTo>
                        <a:pt x="37" y="144"/>
                      </a:lnTo>
                      <a:lnTo>
                        <a:pt x="2" y="170"/>
                      </a:lnTo>
                      <a:lnTo>
                        <a:pt x="2" y="285"/>
                      </a:lnTo>
                      <a:lnTo>
                        <a:pt x="109" y="199"/>
                      </a:lnTo>
                      <a:lnTo>
                        <a:pt x="109" y="88"/>
                      </a:lnTo>
                      <a:lnTo>
                        <a:pt x="2" y="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38" name="Freeform 337"/>
                <p:cNvSpPr>
                  <a:spLocks/>
                </p:cNvSpPr>
                <p:nvPr/>
              </p:nvSpPr>
              <p:spPr bwMode="auto">
                <a:xfrm>
                  <a:off x="3981" y="3050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"/>
                    <a:gd name="T19" fmla="*/ 0 h 287"/>
                    <a:gd name="T20" fmla="*/ 55 w 55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39" name="Freeform 338"/>
                <p:cNvSpPr>
                  <a:spLocks/>
                </p:cNvSpPr>
                <p:nvPr/>
              </p:nvSpPr>
              <p:spPr bwMode="auto">
                <a:xfrm>
                  <a:off x="4124" y="3374"/>
                  <a:ext cx="110" cy="285"/>
                </a:xfrm>
                <a:custGeom>
                  <a:avLst/>
                  <a:gdLst>
                    <a:gd name="T0" fmla="*/ 0 w 110"/>
                    <a:gd name="T1" fmla="*/ 0 h 285"/>
                    <a:gd name="T2" fmla="*/ 0 w 110"/>
                    <a:gd name="T3" fmla="*/ 116 h 285"/>
                    <a:gd name="T4" fmla="*/ 35 w 110"/>
                    <a:gd name="T5" fmla="*/ 143 h 285"/>
                    <a:gd name="T6" fmla="*/ 0 w 110"/>
                    <a:gd name="T7" fmla="*/ 170 h 285"/>
                    <a:gd name="T8" fmla="*/ 0 w 110"/>
                    <a:gd name="T9" fmla="*/ 285 h 285"/>
                    <a:gd name="T10" fmla="*/ 110 w 110"/>
                    <a:gd name="T11" fmla="*/ 199 h 285"/>
                    <a:gd name="T12" fmla="*/ 110 w 110"/>
                    <a:gd name="T13" fmla="*/ 88 h 285"/>
                    <a:gd name="T14" fmla="*/ 0 w 110"/>
                    <a:gd name="T15" fmla="*/ 0 h 285"/>
                    <a:gd name="T16" fmla="*/ 0 w 110"/>
                    <a:gd name="T17" fmla="*/ 0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0"/>
                    <a:gd name="T28" fmla="*/ 0 h 285"/>
                    <a:gd name="T29" fmla="*/ 110 w 110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0" h="285">
                      <a:moveTo>
                        <a:pt x="0" y="0"/>
                      </a:moveTo>
                      <a:lnTo>
                        <a:pt x="0" y="116"/>
                      </a:lnTo>
                      <a:lnTo>
                        <a:pt x="35" y="143"/>
                      </a:lnTo>
                      <a:lnTo>
                        <a:pt x="0" y="170"/>
                      </a:lnTo>
                      <a:lnTo>
                        <a:pt x="0" y="285"/>
                      </a:lnTo>
                      <a:lnTo>
                        <a:pt x="110" y="199"/>
                      </a:lnTo>
                      <a:lnTo>
                        <a:pt x="110" y="8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340" name="Rectangle 339"/>
            <p:cNvSpPr>
              <a:spLocks noChangeArrowheads="1"/>
            </p:cNvSpPr>
            <p:nvPr/>
          </p:nvSpPr>
          <p:spPr bwMode="auto">
            <a:xfrm>
              <a:off x="914400" y="2174875"/>
              <a:ext cx="2133600" cy="35036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85000"/>
                </a:spcBef>
              </a:pPr>
              <a:r>
                <a:rPr lang="en-US" sz="1600" dirty="0">
                  <a:latin typeface="Consolas" panose="020B0609020204030204" pitchFamily="49" charset="0"/>
                  <a:cs typeface="Courier New" panose="02070309020205020404" pitchFamily="49" charset="0"/>
                </a:rPr>
                <a:t>sub </a:t>
              </a:r>
              <a:r>
                <a:rPr lang="en-US" sz="1600" dirty="0">
                  <a:solidFill>
                    <a:schemeClr val="hlink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x2</a:t>
              </a:r>
              <a:r>
                <a:rPr lang="en-US" sz="1600" dirty="0">
                  <a:latin typeface="Consolas" panose="020B0609020204030204" pitchFamily="49" charset="0"/>
                  <a:cs typeface="Courier New" panose="02070309020205020404" pitchFamily="49" charset="0"/>
                </a:rPr>
                <a:t>,  x1, x3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nsolas" panose="020B0609020204030204" pitchFamily="49" charset="0"/>
                  <a:cs typeface="Courier New" panose="02070309020205020404" pitchFamily="49" charset="0"/>
                </a:rPr>
                <a:t>stall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nsolas" panose="020B0609020204030204" pitchFamily="49" charset="0"/>
                  <a:cs typeface="Courier New" panose="02070309020205020404" pitchFamily="49" charset="0"/>
                </a:rPr>
                <a:t>stall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nsolas" panose="020B0609020204030204" pitchFamily="49" charset="0"/>
                  <a:cs typeface="Courier New" panose="02070309020205020404" pitchFamily="49" charset="0"/>
                </a:rPr>
                <a:t>stall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nsolas" panose="020B0609020204030204" pitchFamily="49" charset="0"/>
                  <a:cs typeface="Courier New" panose="02070309020205020404" pitchFamily="49" charset="0"/>
                </a:rPr>
                <a:t>and x12, </a:t>
              </a:r>
              <a:r>
                <a:rPr lang="en-US" sz="1600" dirty="0">
                  <a:solidFill>
                    <a:schemeClr val="hlink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x2</a:t>
              </a:r>
              <a:r>
                <a:rPr lang="en-US" sz="1600" dirty="0">
                  <a:latin typeface="Consolas" panose="020B0609020204030204" pitchFamily="49" charset="0"/>
                  <a:cs typeface="Courier New" panose="02070309020205020404" pitchFamily="49" charset="0"/>
                </a:rPr>
                <a:t>, x5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nsolas" panose="020B0609020204030204" pitchFamily="49" charset="0"/>
                  <a:cs typeface="Courier New" panose="02070309020205020404" pitchFamily="49" charset="0"/>
                </a:rPr>
                <a:t>or  x13, x6, </a:t>
              </a:r>
              <a:r>
                <a:rPr lang="en-US" sz="1600" dirty="0">
                  <a:solidFill>
                    <a:schemeClr val="hlink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x2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nsolas" panose="020B0609020204030204" pitchFamily="49" charset="0"/>
                  <a:cs typeface="Courier New" panose="02070309020205020404" pitchFamily="49" charset="0"/>
                </a:rPr>
                <a:t>add x14, x2, </a:t>
              </a:r>
              <a:r>
                <a:rPr lang="en-US" sz="1600" dirty="0">
                  <a:solidFill>
                    <a:schemeClr val="hlink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x2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nsolas" panose="020B0609020204030204" pitchFamily="49" charset="0"/>
                  <a:cs typeface="Courier New" panose="02070309020205020404" pitchFamily="49" charset="0"/>
                </a:rPr>
                <a:t>sw  x15, 100(</a:t>
              </a:r>
              <a:r>
                <a:rPr lang="en-US" sz="1600" dirty="0">
                  <a:solidFill>
                    <a:schemeClr val="hlink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x2</a:t>
              </a:r>
              <a:r>
                <a:rPr lang="en-US" sz="1600" dirty="0">
                  <a:latin typeface="Consolas" panose="020B0609020204030204" pitchFamily="49" charset="0"/>
                  <a:cs typeface="Courier New" panose="020703090202050204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1" name="Rectangle 340"/>
            <p:cNvSpPr>
              <a:spLocks noChangeArrowheads="1"/>
            </p:cNvSpPr>
            <p:nvPr/>
          </p:nvSpPr>
          <p:spPr bwMode="auto">
            <a:xfrm>
              <a:off x="119380" y="1760571"/>
              <a:ext cx="774636" cy="6463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latin typeface="+mj-lt"/>
                </a:rPr>
                <a:t>Program</a:t>
              </a:r>
              <a:endParaRPr lang="en-US" sz="1200" b="1" dirty="0">
                <a:latin typeface="+mj-lt"/>
              </a:endParaRPr>
            </a:p>
            <a:p>
              <a:r>
                <a:rPr lang="en-US" sz="1200" b="1" dirty="0">
                  <a:latin typeface="+mj-lt"/>
                </a:rPr>
                <a:t>execution</a:t>
              </a:r>
            </a:p>
            <a:p>
              <a:r>
                <a:rPr lang="en-US" sz="1200" b="1">
                  <a:latin typeface="+mj-lt"/>
                </a:rPr>
                <a:t>order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352" name="Rectangle 7"/>
            <p:cNvSpPr>
              <a:spLocks noChangeArrowheads="1"/>
            </p:cNvSpPr>
            <p:nvPr/>
          </p:nvSpPr>
          <p:spPr bwMode="auto">
            <a:xfrm>
              <a:off x="1310085" y="1363097"/>
              <a:ext cx="6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+mj-lt"/>
              </a:endParaRPr>
            </a:p>
          </p:txBody>
        </p:sp>
        <p:sp>
          <p:nvSpPr>
            <p:cNvPr id="353" name="Rectangle 241"/>
            <p:cNvSpPr>
              <a:spLocks noChangeArrowheads="1"/>
            </p:cNvSpPr>
            <p:nvPr/>
          </p:nvSpPr>
          <p:spPr bwMode="auto">
            <a:xfrm>
              <a:off x="2818367" y="1446751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54" name="Rectangle 242"/>
            <p:cNvSpPr>
              <a:spLocks noChangeArrowheads="1"/>
            </p:cNvSpPr>
            <p:nvPr/>
          </p:nvSpPr>
          <p:spPr bwMode="auto">
            <a:xfrm>
              <a:off x="2845543" y="1446751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+mj-lt"/>
                </a:rPr>
                <a:t>1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355" name="Rectangle 245"/>
            <p:cNvSpPr>
              <a:spLocks noChangeArrowheads="1"/>
            </p:cNvSpPr>
            <p:nvPr/>
          </p:nvSpPr>
          <p:spPr bwMode="auto">
            <a:xfrm>
              <a:off x="3363482" y="1446751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56" name="Rectangle 246"/>
            <p:cNvSpPr>
              <a:spLocks noChangeArrowheads="1"/>
            </p:cNvSpPr>
            <p:nvPr/>
          </p:nvSpPr>
          <p:spPr bwMode="auto">
            <a:xfrm>
              <a:off x="3390657" y="1446751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2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57" name="Rectangle 249"/>
            <p:cNvSpPr>
              <a:spLocks noChangeArrowheads="1"/>
            </p:cNvSpPr>
            <p:nvPr/>
          </p:nvSpPr>
          <p:spPr bwMode="auto">
            <a:xfrm>
              <a:off x="3908597" y="1446751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58" name="Rectangle 250"/>
            <p:cNvSpPr>
              <a:spLocks noChangeArrowheads="1"/>
            </p:cNvSpPr>
            <p:nvPr/>
          </p:nvSpPr>
          <p:spPr bwMode="auto">
            <a:xfrm>
              <a:off x="3935772" y="1446751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+mj-lt"/>
                </a:rPr>
                <a:t>3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359" name="Rectangle 253"/>
            <p:cNvSpPr>
              <a:spLocks noChangeArrowheads="1"/>
            </p:cNvSpPr>
            <p:nvPr/>
          </p:nvSpPr>
          <p:spPr bwMode="auto">
            <a:xfrm>
              <a:off x="4453711" y="1446751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60" name="Rectangle 254"/>
            <p:cNvSpPr>
              <a:spLocks noChangeArrowheads="1"/>
            </p:cNvSpPr>
            <p:nvPr/>
          </p:nvSpPr>
          <p:spPr bwMode="auto">
            <a:xfrm>
              <a:off x="4485682" y="1446751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+mj-lt"/>
                </a:rPr>
                <a:t>4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361" name="Rectangle 257"/>
            <p:cNvSpPr>
              <a:spLocks noChangeArrowheads="1"/>
            </p:cNvSpPr>
            <p:nvPr/>
          </p:nvSpPr>
          <p:spPr bwMode="auto">
            <a:xfrm>
              <a:off x="4998825" y="1446751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62" name="Rectangle 258"/>
            <p:cNvSpPr>
              <a:spLocks noChangeArrowheads="1"/>
            </p:cNvSpPr>
            <p:nvPr/>
          </p:nvSpPr>
          <p:spPr bwMode="auto">
            <a:xfrm>
              <a:off x="5030796" y="1446751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+mj-lt"/>
                </a:rPr>
                <a:t>5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363" name="Rectangle 261"/>
            <p:cNvSpPr>
              <a:spLocks noChangeArrowheads="1"/>
            </p:cNvSpPr>
            <p:nvPr/>
          </p:nvSpPr>
          <p:spPr bwMode="auto">
            <a:xfrm>
              <a:off x="5548736" y="1446751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64" name="Rectangle 262"/>
            <p:cNvSpPr>
              <a:spLocks noChangeArrowheads="1"/>
            </p:cNvSpPr>
            <p:nvPr/>
          </p:nvSpPr>
          <p:spPr bwMode="auto">
            <a:xfrm>
              <a:off x="5575912" y="1446751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6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65" name="Rectangle 263"/>
            <p:cNvSpPr>
              <a:spLocks noChangeArrowheads="1"/>
            </p:cNvSpPr>
            <p:nvPr/>
          </p:nvSpPr>
          <p:spPr bwMode="auto">
            <a:xfrm>
              <a:off x="975360" y="1394225"/>
              <a:ext cx="131228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+mj-lt"/>
                </a:rPr>
                <a:t>Time (clock cycles)</a:t>
              </a:r>
              <a:endParaRPr lang="en-US" sz="2000" b="1" dirty="0">
                <a:latin typeface="+mj-lt"/>
              </a:endParaRPr>
            </a:p>
          </p:txBody>
        </p:sp>
        <p:sp>
          <p:nvSpPr>
            <p:cNvPr id="366" name="Rectangle 268"/>
            <p:cNvSpPr>
              <a:spLocks noChangeArrowheads="1"/>
            </p:cNvSpPr>
            <p:nvPr/>
          </p:nvSpPr>
          <p:spPr bwMode="auto">
            <a:xfrm>
              <a:off x="6093850" y="1446751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67" name="Rectangle 269"/>
            <p:cNvSpPr>
              <a:spLocks noChangeArrowheads="1"/>
            </p:cNvSpPr>
            <p:nvPr/>
          </p:nvSpPr>
          <p:spPr bwMode="auto">
            <a:xfrm>
              <a:off x="6121026" y="1446751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7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68" name="Rectangle 272"/>
            <p:cNvSpPr>
              <a:spLocks noChangeArrowheads="1"/>
            </p:cNvSpPr>
            <p:nvPr/>
          </p:nvSpPr>
          <p:spPr bwMode="auto">
            <a:xfrm>
              <a:off x="6638965" y="1446751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69" name="Rectangle 273"/>
            <p:cNvSpPr>
              <a:spLocks noChangeArrowheads="1"/>
            </p:cNvSpPr>
            <p:nvPr/>
          </p:nvSpPr>
          <p:spPr bwMode="auto">
            <a:xfrm>
              <a:off x="6666140" y="1446751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8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70" name="Rectangle 276"/>
            <p:cNvSpPr>
              <a:spLocks noChangeArrowheads="1"/>
            </p:cNvSpPr>
            <p:nvPr/>
          </p:nvSpPr>
          <p:spPr bwMode="auto">
            <a:xfrm>
              <a:off x="7182481" y="1446751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71" name="Rectangle 277"/>
            <p:cNvSpPr>
              <a:spLocks noChangeArrowheads="1"/>
            </p:cNvSpPr>
            <p:nvPr/>
          </p:nvSpPr>
          <p:spPr bwMode="auto">
            <a:xfrm>
              <a:off x="7212854" y="1446751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9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72" name="Rectangle 278"/>
            <p:cNvSpPr>
              <a:spLocks noChangeArrowheads="1"/>
            </p:cNvSpPr>
            <p:nvPr/>
          </p:nvSpPr>
          <p:spPr bwMode="auto">
            <a:xfrm>
              <a:off x="2764971" y="1656852"/>
              <a:ext cx="14427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10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73" name="Rectangle 285"/>
            <p:cNvSpPr>
              <a:spLocks noChangeArrowheads="1"/>
            </p:cNvSpPr>
            <p:nvPr/>
          </p:nvSpPr>
          <p:spPr bwMode="auto">
            <a:xfrm>
              <a:off x="1573473" y="1664633"/>
              <a:ext cx="79624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+mj-lt"/>
                </a:rPr>
                <a:t>Value </a:t>
              </a:r>
              <a:r>
                <a:rPr lang="en-US" sz="1400" b="1">
                  <a:solidFill>
                    <a:srgbClr val="000000"/>
                  </a:solidFill>
                  <a:latin typeface="+mj-lt"/>
                </a:rPr>
                <a:t>of R2</a:t>
              </a:r>
              <a:endParaRPr lang="en-US" sz="2000" b="1" dirty="0">
                <a:latin typeface="+mj-lt"/>
              </a:endParaRPr>
            </a:p>
          </p:txBody>
        </p:sp>
        <p:sp>
          <p:nvSpPr>
            <p:cNvPr id="374" name="Rectangle 286"/>
            <p:cNvSpPr>
              <a:spLocks noChangeArrowheads="1"/>
            </p:cNvSpPr>
            <p:nvPr/>
          </p:nvSpPr>
          <p:spPr bwMode="auto">
            <a:xfrm>
              <a:off x="3308487" y="1666579"/>
              <a:ext cx="14427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+mj-lt"/>
                </a:rPr>
                <a:t>10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375" name="Rectangle 287"/>
            <p:cNvSpPr>
              <a:spLocks noChangeArrowheads="1"/>
            </p:cNvSpPr>
            <p:nvPr/>
          </p:nvSpPr>
          <p:spPr bwMode="auto">
            <a:xfrm>
              <a:off x="3845609" y="1666579"/>
              <a:ext cx="14427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10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76" name="Rectangle 288"/>
            <p:cNvSpPr>
              <a:spLocks noChangeArrowheads="1"/>
            </p:cNvSpPr>
            <p:nvPr/>
          </p:nvSpPr>
          <p:spPr bwMode="auto">
            <a:xfrm>
              <a:off x="4382731" y="1666579"/>
              <a:ext cx="14427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10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77" name="Rectangle 289"/>
            <p:cNvSpPr>
              <a:spLocks noChangeArrowheads="1"/>
            </p:cNvSpPr>
            <p:nvPr/>
          </p:nvSpPr>
          <p:spPr bwMode="auto">
            <a:xfrm>
              <a:off x="5472959" y="1666579"/>
              <a:ext cx="18755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-20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78" name="Rectangle 290"/>
            <p:cNvSpPr>
              <a:spLocks noChangeArrowheads="1"/>
            </p:cNvSpPr>
            <p:nvPr/>
          </p:nvSpPr>
          <p:spPr bwMode="auto">
            <a:xfrm>
              <a:off x="6018074" y="1666579"/>
              <a:ext cx="18755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+mj-lt"/>
                </a:rPr>
                <a:t>-20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379" name="Rectangle 291"/>
            <p:cNvSpPr>
              <a:spLocks noChangeArrowheads="1"/>
            </p:cNvSpPr>
            <p:nvPr/>
          </p:nvSpPr>
          <p:spPr bwMode="auto">
            <a:xfrm>
              <a:off x="6556794" y="1666579"/>
              <a:ext cx="18755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+mj-lt"/>
                </a:rPr>
                <a:t>-20</a:t>
              </a:r>
              <a:endParaRPr lang="en-US" sz="1100" b="1">
                <a:latin typeface="+mj-lt"/>
              </a:endParaRPr>
            </a:p>
          </p:txBody>
        </p:sp>
        <p:sp>
          <p:nvSpPr>
            <p:cNvPr id="380" name="Rectangle 292"/>
            <p:cNvSpPr>
              <a:spLocks noChangeArrowheads="1"/>
            </p:cNvSpPr>
            <p:nvPr/>
          </p:nvSpPr>
          <p:spPr bwMode="auto">
            <a:xfrm>
              <a:off x="7093916" y="1666579"/>
              <a:ext cx="18755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+mj-lt"/>
                </a:rPr>
                <a:t>-20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381" name="Rectangle 258"/>
            <p:cNvSpPr>
              <a:spLocks noChangeArrowheads="1"/>
            </p:cNvSpPr>
            <p:nvPr/>
          </p:nvSpPr>
          <p:spPr bwMode="auto">
            <a:xfrm>
              <a:off x="4834070" y="1668812"/>
              <a:ext cx="43762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+mj-lt"/>
                </a:rPr>
                <a:t>10 / -20</a:t>
              </a:r>
              <a:endParaRPr lang="en-US" sz="1100" b="1" dirty="0">
                <a:latin typeface="+mj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6" name="Footer Placeholder 9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728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0"/>
      <p:bldP spid="3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140" y="285348"/>
            <a:ext cx="10515600" cy="464597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rgbClr val="0070C0"/>
                </a:solidFill>
              </a:rPr>
              <a:t>Data Hazard</a:t>
            </a:r>
            <a:r>
              <a:rPr lang="en-US" sz="3200" dirty="0">
                <a:solidFill>
                  <a:srgbClr val="0070C0"/>
                </a:solidFill>
              </a:rPr>
              <a:t>: HW Solution 2 </a:t>
            </a:r>
            <a:r>
              <a:rPr lang="en-US" sz="3200">
                <a:solidFill>
                  <a:srgbClr val="0070C0"/>
                </a:solidFill>
              </a:rPr>
              <a:t>- Forwarding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Rectangle 348"/>
          <p:cNvSpPr>
            <a:spLocks noChangeArrowheads="1"/>
          </p:cNvSpPr>
          <p:nvPr/>
        </p:nvSpPr>
        <p:spPr bwMode="auto">
          <a:xfrm>
            <a:off x="803140" y="978985"/>
            <a:ext cx="10515600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/>
              <a:t>Don’t </a:t>
            </a:r>
            <a:r>
              <a:rPr lang="en-US" sz="2200"/>
              <a:t>wait for results </a:t>
            </a:r>
            <a:r>
              <a:rPr lang="en-US" sz="2200" dirty="0"/>
              <a:t>to </a:t>
            </a:r>
            <a:r>
              <a:rPr lang="en-US" sz="2200"/>
              <a:t>be written </a:t>
            </a:r>
            <a:r>
              <a:rPr lang="en-US" sz="2200" dirty="0"/>
              <a:t>into </a:t>
            </a:r>
            <a:r>
              <a:rPr lang="en-US" sz="2200"/>
              <a:t>the register </a:t>
            </a:r>
            <a:r>
              <a:rPr lang="en-US" sz="2200" dirty="0"/>
              <a:t>file, use it as soon as it is calculated</a:t>
            </a:r>
          </a:p>
        </p:txBody>
      </p:sp>
      <p:grpSp>
        <p:nvGrpSpPr>
          <p:cNvPr id="266" name="Группа 265"/>
          <p:cNvGrpSpPr/>
          <p:nvPr/>
        </p:nvGrpSpPr>
        <p:grpSpPr>
          <a:xfrm>
            <a:off x="2147525" y="1981201"/>
            <a:ext cx="7885029" cy="3851605"/>
            <a:chOff x="623524" y="1981200"/>
            <a:chExt cx="7885029" cy="3851605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623524" y="2181573"/>
              <a:ext cx="938846" cy="3564034"/>
              <a:chOff x="623524" y="2547598"/>
              <a:chExt cx="938846" cy="3564034"/>
            </a:xfrm>
          </p:grpSpPr>
          <p:sp>
            <p:nvSpPr>
              <p:cNvPr id="254" name="Rectangle 6"/>
              <p:cNvSpPr>
                <a:spLocks noChangeArrowheads="1"/>
              </p:cNvSpPr>
              <p:nvPr/>
            </p:nvSpPr>
            <p:spPr bwMode="auto">
              <a:xfrm>
                <a:off x="1562305" y="2976173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grpSp>
            <p:nvGrpSpPr>
              <p:cNvPr id="256" name="Group 234"/>
              <p:cNvGrpSpPr>
                <a:grpSpLocks/>
              </p:cNvGrpSpPr>
              <p:nvPr/>
            </p:nvGrpSpPr>
            <p:grpSpPr bwMode="auto">
              <a:xfrm>
                <a:off x="623524" y="2547598"/>
                <a:ext cx="869994" cy="3564034"/>
                <a:chOff x="672" y="1680"/>
                <a:chExt cx="508" cy="1921"/>
              </a:xfrm>
            </p:grpSpPr>
            <p:sp>
              <p:nvSpPr>
                <p:cNvPr id="257" name="Line 235"/>
                <p:cNvSpPr>
                  <a:spLocks noChangeShapeType="1"/>
                </p:cNvSpPr>
                <p:nvPr/>
              </p:nvSpPr>
              <p:spPr bwMode="auto">
                <a:xfrm>
                  <a:off x="908" y="2140"/>
                  <a:ext cx="2" cy="14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8" name="Freeform 236"/>
                <p:cNvSpPr>
                  <a:spLocks/>
                </p:cNvSpPr>
                <p:nvPr/>
              </p:nvSpPr>
              <p:spPr bwMode="auto">
                <a:xfrm>
                  <a:off x="897" y="3551"/>
                  <a:ext cx="50" cy="50"/>
                </a:xfrm>
                <a:custGeom>
                  <a:avLst/>
                  <a:gdLst>
                    <a:gd name="T0" fmla="*/ 50 w 24"/>
                    <a:gd name="T1" fmla="*/ 0 h 25"/>
                    <a:gd name="T2" fmla="*/ 0 w 24"/>
                    <a:gd name="T3" fmla="*/ 4 h 25"/>
                    <a:gd name="T4" fmla="*/ 27 w 24"/>
                    <a:gd name="T5" fmla="*/ 50 h 25"/>
                    <a:gd name="T6" fmla="*/ 50 w 24"/>
                    <a:gd name="T7" fmla="*/ 4 h 25"/>
                    <a:gd name="T8" fmla="*/ 50 w 24"/>
                    <a:gd name="T9" fmla="*/ 4 h 25"/>
                    <a:gd name="T10" fmla="*/ 50 w 24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25"/>
                    <a:gd name="T20" fmla="*/ 24 w 24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25">
                      <a:moveTo>
                        <a:pt x="24" y="0"/>
                      </a:moveTo>
                      <a:lnTo>
                        <a:pt x="0" y="2"/>
                      </a:lnTo>
                      <a:lnTo>
                        <a:pt x="13" y="25"/>
                      </a:lnTo>
                      <a:lnTo>
                        <a:pt x="24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9" name="Rectangle 237"/>
                <p:cNvSpPr>
                  <a:spLocks noChangeArrowheads="1"/>
                </p:cNvSpPr>
                <p:nvPr/>
              </p:nvSpPr>
              <p:spPr bwMode="auto">
                <a:xfrm>
                  <a:off x="672" y="1680"/>
                  <a:ext cx="508" cy="39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latin typeface="+mj-lt"/>
                    </a:rPr>
                    <a:t>Program</a:t>
                  </a:r>
                  <a:endParaRPr lang="en-US" sz="1400" b="1" dirty="0">
                    <a:latin typeface="+mj-lt"/>
                  </a:endParaRPr>
                </a:p>
                <a:p>
                  <a:r>
                    <a:rPr lang="en-US" sz="1400" b="1" dirty="0">
                      <a:latin typeface="+mj-lt"/>
                    </a:rPr>
                    <a:t>execution</a:t>
                  </a:r>
                </a:p>
                <a:p>
                  <a:r>
                    <a:rPr lang="en-US" sz="1400" b="1">
                      <a:latin typeface="+mj-lt"/>
                    </a:rPr>
                    <a:t>order</a:t>
                  </a:r>
                  <a:endParaRPr lang="en-US" sz="1400" b="1" dirty="0">
                    <a:latin typeface="+mj-lt"/>
                  </a:endParaRPr>
                </a:p>
              </p:txBody>
            </p:sp>
          </p:grpSp>
        </p:grpSp>
        <p:grpSp>
          <p:nvGrpSpPr>
            <p:cNvPr id="6" name="Группа 5"/>
            <p:cNvGrpSpPr/>
            <p:nvPr/>
          </p:nvGrpSpPr>
          <p:grpSpPr>
            <a:xfrm>
              <a:off x="1725572" y="1981200"/>
              <a:ext cx="6754725" cy="676321"/>
              <a:chOff x="1725572" y="2347225"/>
              <a:chExt cx="6754725" cy="676321"/>
            </a:xfrm>
          </p:grpSpPr>
          <p:sp>
            <p:nvSpPr>
              <p:cNvPr id="222" name="Rectangle 4"/>
              <p:cNvSpPr>
                <a:spLocks noChangeArrowheads="1"/>
              </p:cNvSpPr>
              <p:nvPr/>
            </p:nvSpPr>
            <p:spPr bwMode="auto">
              <a:xfrm>
                <a:off x="1725572" y="2696022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223" name="Rectangle 5"/>
              <p:cNvSpPr>
                <a:spLocks noChangeArrowheads="1"/>
              </p:cNvSpPr>
              <p:nvPr/>
            </p:nvSpPr>
            <p:spPr bwMode="auto">
              <a:xfrm>
                <a:off x="1775664" y="2838880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224" name="Rectangle 7"/>
              <p:cNvSpPr>
                <a:spLocks noChangeArrowheads="1"/>
              </p:cNvSpPr>
              <p:nvPr/>
            </p:nvSpPr>
            <p:spPr bwMode="auto">
              <a:xfrm>
                <a:off x="2082752" y="2347225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225" name="Rectangle 241"/>
              <p:cNvSpPr>
                <a:spLocks noChangeArrowheads="1"/>
              </p:cNvSpPr>
              <p:nvPr/>
            </p:nvSpPr>
            <p:spPr bwMode="auto">
              <a:xfrm>
                <a:off x="3699028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26" name="Rectangle 242"/>
              <p:cNvSpPr>
                <a:spLocks noChangeArrowheads="1"/>
              </p:cNvSpPr>
              <p:nvPr/>
            </p:nvSpPr>
            <p:spPr bwMode="auto">
              <a:xfrm>
                <a:off x="3728150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27" name="Rectangle 245"/>
              <p:cNvSpPr>
                <a:spLocks noChangeArrowheads="1"/>
              </p:cNvSpPr>
              <p:nvPr/>
            </p:nvSpPr>
            <p:spPr bwMode="auto">
              <a:xfrm>
                <a:off x="4283173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28" name="Rectangle 246"/>
              <p:cNvSpPr>
                <a:spLocks noChangeArrowheads="1"/>
              </p:cNvSpPr>
              <p:nvPr/>
            </p:nvSpPr>
            <p:spPr bwMode="auto">
              <a:xfrm>
                <a:off x="4312294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2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29" name="Rectangle 249"/>
              <p:cNvSpPr>
                <a:spLocks noChangeArrowheads="1"/>
              </p:cNvSpPr>
              <p:nvPr/>
            </p:nvSpPr>
            <p:spPr bwMode="auto">
              <a:xfrm>
                <a:off x="4867318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30" name="Rectangle 250"/>
              <p:cNvSpPr>
                <a:spLocks noChangeArrowheads="1"/>
              </p:cNvSpPr>
              <p:nvPr/>
            </p:nvSpPr>
            <p:spPr bwMode="auto">
              <a:xfrm>
                <a:off x="4896440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3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31" name="Rectangle 253"/>
              <p:cNvSpPr>
                <a:spLocks noChangeArrowheads="1"/>
              </p:cNvSpPr>
              <p:nvPr/>
            </p:nvSpPr>
            <p:spPr bwMode="auto">
              <a:xfrm>
                <a:off x="5451463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32" name="Rectangle 254"/>
              <p:cNvSpPr>
                <a:spLocks noChangeArrowheads="1"/>
              </p:cNvSpPr>
              <p:nvPr/>
            </p:nvSpPr>
            <p:spPr bwMode="auto">
              <a:xfrm>
                <a:off x="5485723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4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33" name="Rectangle 257"/>
              <p:cNvSpPr>
                <a:spLocks noChangeArrowheads="1"/>
              </p:cNvSpPr>
              <p:nvPr/>
            </p:nvSpPr>
            <p:spPr bwMode="auto">
              <a:xfrm>
                <a:off x="6035608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34" name="Rectangle 258"/>
              <p:cNvSpPr>
                <a:spLocks noChangeArrowheads="1"/>
              </p:cNvSpPr>
              <p:nvPr/>
            </p:nvSpPr>
            <p:spPr bwMode="auto">
              <a:xfrm>
                <a:off x="6069868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5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35" name="Rectangle 261"/>
              <p:cNvSpPr>
                <a:spLocks noChangeArrowheads="1"/>
              </p:cNvSpPr>
              <p:nvPr/>
            </p:nvSpPr>
            <p:spPr bwMode="auto">
              <a:xfrm>
                <a:off x="6624892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36" name="Rectangle 262"/>
              <p:cNvSpPr>
                <a:spLocks noChangeArrowheads="1"/>
              </p:cNvSpPr>
              <p:nvPr/>
            </p:nvSpPr>
            <p:spPr bwMode="auto">
              <a:xfrm>
                <a:off x="6654014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6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37" name="Rectangle 263"/>
              <p:cNvSpPr>
                <a:spLocks noChangeArrowheads="1"/>
              </p:cNvSpPr>
              <p:nvPr/>
            </p:nvSpPr>
            <p:spPr bwMode="auto">
              <a:xfrm>
                <a:off x="1925084" y="2376912"/>
                <a:ext cx="1312282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Time (clock cycles)</a:t>
                </a:r>
                <a:endParaRPr lang="en-US" sz="2000" b="1" dirty="0">
                  <a:latin typeface="+mj-lt"/>
                </a:endParaRPr>
              </a:p>
            </p:txBody>
          </p:sp>
          <p:sp>
            <p:nvSpPr>
              <p:cNvPr id="238" name="Rectangle 268"/>
              <p:cNvSpPr>
                <a:spLocks noChangeArrowheads="1"/>
              </p:cNvSpPr>
              <p:nvPr/>
            </p:nvSpPr>
            <p:spPr bwMode="auto">
              <a:xfrm>
                <a:off x="7209037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39" name="Rectangle 269"/>
              <p:cNvSpPr>
                <a:spLocks noChangeArrowheads="1"/>
              </p:cNvSpPr>
              <p:nvPr/>
            </p:nvSpPr>
            <p:spPr bwMode="auto">
              <a:xfrm>
                <a:off x="7238158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7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0" name="Rectangle 272"/>
              <p:cNvSpPr>
                <a:spLocks noChangeArrowheads="1"/>
              </p:cNvSpPr>
              <p:nvPr/>
            </p:nvSpPr>
            <p:spPr bwMode="auto">
              <a:xfrm>
                <a:off x="7793182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1" name="Rectangle 273"/>
              <p:cNvSpPr>
                <a:spLocks noChangeArrowheads="1"/>
              </p:cNvSpPr>
              <p:nvPr/>
            </p:nvSpPr>
            <p:spPr bwMode="auto">
              <a:xfrm>
                <a:off x="7822303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8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42" name="Rectangle 276"/>
              <p:cNvSpPr>
                <a:spLocks noChangeArrowheads="1"/>
              </p:cNvSpPr>
              <p:nvPr/>
            </p:nvSpPr>
            <p:spPr bwMode="auto">
              <a:xfrm>
                <a:off x="8375614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43" name="Rectangle 277"/>
              <p:cNvSpPr>
                <a:spLocks noChangeArrowheads="1"/>
              </p:cNvSpPr>
              <p:nvPr/>
            </p:nvSpPr>
            <p:spPr bwMode="auto">
              <a:xfrm>
                <a:off x="8408161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9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4" name="Rectangle 278"/>
              <p:cNvSpPr>
                <a:spLocks noChangeArrowheads="1"/>
              </p:cNvSpPr>
              <p:nvPr/>
            </p:nvSpPr>
            <p:spPr bwMode="auto">
              <a:xfrm>
                <a:off x="3641809" y="2627378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5" name="Rectangle 285"/>
              <p:cNvSpPr>
                <a:spLocks noChangeArrowheads="1"/>
              </p:cNvSpPr>
              <p:nvPr/>
            </p:nvSpPr>
            <p:spPr bwMode="auto">
              <a:xfrm>
                <a:off x="2566023" y="2634800"/>
                <a:ext cx="79624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Value </a:t>
                </a:r>
                <a:r>
                  <a:rPr lang="en-US" sz="1400" b="1">
                    <a:solidFill>
                      <a:srgbClr val="000000"/>
                    </a:solidFill>
                    <a:latin typeface="+mj-lt"/>
                  </a:rPr>
                  <a:t>of R2</a:t>
                </a:r>
                <a:endParaRPr lang="en-US" sz="2000" b="1" dirty="0">
                  <a:latin typeface="+mj-lt"/>
                </a:endParaRPr>
              </a:p>
            </p:txBody>
          </p:sp>
          <p:sp>
            <p:nvSpPr>
              <p:cNvPr id="246" name="Rectangle 286"/>
              <p:cNvSpPr>
                <a:spLocks noChangeArrowheads="1"/>
              </p:cNvSpPr>
              <p:nvPr/>
            </p:nvSpPr>
            <p:spPr bwMode="auto">
              <a:xfrm>
                <a:off x="4224241" y="2636655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47" name="Rectangle 287"/>
              <p:cNvSpPr>
                <a:spLocks noChangeArrowheads="1"/>
              </p:cNvSpPr>
              <p:nvPr/>
            </p:nvSpPr>
            <p:spPr bwMode="auto">
              <a:xfrm>
                <a:off x="4799821" y="2636655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8" name="Rectangle 288"/>
              <p:cNvSpPr>
                <a:spLocks noChangeArrowheads="1"/>
              </p:cNvSpPr>
              <p:nvPr/>
            </p:nvSpPr>
            <p:spPr bwMode="auto">
              <a:xfrm>
                <a:off x="5375400" y="2636655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9" name="Rectangle 289"/>
              <p:cNvSpPr>
                <a:spLocks noChangeArrowheads="1"/>
              </p:cNvSpPr>
              <p:nvPr/>
            </p:nvSpPr>
            <p:spPr bwMode="auto">
              <a:xfrm>
                <a:off x="6543690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50" name="Rectangle 290"/>
              <p:cNvSpPr>
                <a:spLocks noChangeArrowheads="1"/>
              </p:cNvSpPr>
              <p:nvPr/>
            </p:nvSpPr>
            <p:spPr bwMode="auto">
              <a:xfrm>
                <a:off x="7127835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51" name="Rectangle 291"/>
              <p:cNvSpPr>
                <a:spLocks noChangeArrowheads="1"/>
              </p:cNvSpPr>
              <p:nvPr/>
            </p:nvSpPr>
            <p:spPr bwMode="auto">
              <a:xfrm>
                <a:off x="7705128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52" name="Rectangle 292"/>
              <p:cNvSpPr>
                <a:spLocks noChangeArrowheads="1"/>
              </p:cNvSpPr>
              <p:nvPr/>
            </p:nvSpPr>
            <p:spPr bwMode="auto">
              <a:xfrm>
                <a:off x="8280708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53" name="Rectangle 258"/>
              <p:cNvSpPr>
                <a:spLocks noChangeArrowheads="1"/>
              </p:cNvSpPr>
              <p:nvPr/>
            </p:nvSpPr>
            <p:spPr bwMode="auto">
              <a:xfrm>
                <a:off x="5859056" y="2638785"/>
                <a:ext cx="43762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10 / -20</a:t>
                </a:r>
                <a:endParaRPr lang="en-US" sz="1100" b="1" dirty="0">
                  <a:latin typeface="+mj-lt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3580873" y="2903285"/>
              <a:ext cx="4927680" cy="2929520"/>
              <a:chOff x="3580873" y="3269310"/>
              <a:chExt cx="4927680" cy="2929520"/>
            </a:xfrm>
          </p:grpSpPr>
          <p:sp>
            <p:nvSpPr>
              <p:cNvPr id="8" name="Freeform 11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auto">
              <a:xfrm>
                <a:off x="7797500" y="5798085"/>
                <a:ext cx="125077" cy="267163"/>
              </a:xfrm>
              <a:custGeom>
                <a:avLst/>
                <a:gdLst>
                  <a:gd name="T0" fmla="*/ 0 w 73"/>
                  <a:gd name="T1" fmla="*/ 0 h 144"/>
                  <a:gd name="T2" fmla="*/ 73 w 73"/>
                  <a:gd name="T3" fmla="*/ 0 h 144"/>
                  <a:gd name="T4" fmla="*/ 73 w 73"/>
                  <a:gd name="T5" fmla="*/ 144 h 144"/>
                  <a:gd name="T6" fmla="*/ 2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0"/>
                    </a:moveTo>
                    <a:lnTo>
                      <a:pt x="73" y="0"/>
                    </a:lnTo>
                    <a:lnTo>
                      <a:pt x="73" y="144"/>
                    </a:lnTo>
                    <a:lnTo>
                      <a:pt x="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>
                <a:off x="6754052" y="5864876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>
                <a:off x="6169790" y="5265614"/>
                <a:ext cx="121650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6169790" y="5397340"/>
                <a:ext cx="121650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" name="Freeform 17"/>
              <p:cNvSpPr>
                <a:spLocks/>
              </p:cNvSpPr>
              <p:nvPr/>
            </p:nvSpPr>
            <p:spPr bwMode="auto">
              <a:xfrm>
                <a:off x="7213238" y="5196968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" name="Freeform 18"/>
              <p:cNvSpPr>
                <a:spLocks/>
              </p:cNvSpPr>
              <p:nvPr/>
            </p:nvSpPr>
            <p:spPr bwMode="auto">
              <a:xfrm>
                <a:off x="7091588" y="5196968"/>
                <a:ext cx="125077" cy="267163"/>
              </a:xfrm>
              <a:custGeom>
                <a:avLst/>
                <a:gdLst>
                  <a:gd name="T0" fmla="*/ 71 w 73"/>
                  <a:gd name="T1" fmla="*/ 0 h 144"/>
                  <a:gd name="T2" fmla="*/ 0 w 73"/>
                  <a:gd name="T3" fmla="*/ 0 h 144"/>
                  <a:gd name="T4" fmla="*/ 0 w 73"/>
                  <a:gd name="T5" fmla="*/ 144 h 144"/>
                  <a:gd name="T6" fmla="*/ 73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73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5580387" y="4799933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5580387" y="466449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>
                <a:off x="4996125" y="419881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>
                <a:off x="4996125" y="4065234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5797986" y="3530907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" name="Rectangle 24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" name="Rectangle 25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 flipV="1">
                <a:off x="6169790" y="3397326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 flipH="1">
                <a:off x="6044713" y="3401036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5" name="Line 28"/>
              <p:cNvSpPr>
                <a:spLocks noChangeShapeType="1"/>
              </p:cNvSpPr>
              <p:nvPr/>
            </p:nvSpPr>
            <p:spPr bwMode="auto">
              <a:xfrm flipH="1">
                <a:off x="6044713" y="3666344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" name="Line 31"/>
              <p:cNvSpPr>
                <a:spLocks noChangeShapeType="1"/>
              </p:cNvSpPr>
              <p:nvPr/>
            </p:nvSpPr>
            <p:spPr bwMode="auto">
              <a:xfrm flipV="1">
                <a:off x="4165135" y="3397326"/>
                <a:ext cx="3427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" name="Line 32"/>
              <p:cNvSpPr>
                <a:spLocks noChangeShapeType="1"/>
              </p:cNvSpPr>
              <p:nvPr/>
            </p:nvSpPr>
            <p:spPr bwMode="auto">
              <a:xfrm>
                <a:off x="4165135" y="3401036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" name="Line 33"/>
              <p:cNvSpPr>
                <a:spLocks noChangeShapeType="1"/>
              </p:cNvSpPr>
              <p:nvPr/>
            </p:nvSpPr>
            <p:spPr bwMode="auto">
              <a:xfrm>
                <a:off x="4165135" y="3666344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" name="Rectangle 34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" name="Rectangle 35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3580873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" name="Rectangle 37"/>
              <p:cNvSpPr>
                <a:spLocks noChangeArrowheads="1"/>
              </p:cNvSpPr>
              <p:nvPr/>
            </p:nvSpPr>
            <p:spPr bwMode="auto">
              <a:xfrm>
                <a:off x="3645981" y="3454840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5" name="Rectangle 38"/>
              <p:cNvSpPr>
                <a:spLocks noChangeArrowheads="1"/>
              </p:cNvSpPr>
              <p:nvPr/>
            </p:nvSpPr>
            <p:spPr bwMode="auto">
              <a:xfrm>
                <a:off x="3676822" y="3454840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6" name="Rectangle 39"/>
              <p:cNvSpPr>
                <a:spLocks noChangeArrowheads="1"/>
              </p:cNvSpPr>
              <p:nvPr/>
            </p:nvSpPr>
            <p:spPr bwMode="auto">
              <a:xfrm>
                <a:off x="4197690" y="3454840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37" name="Rectangle 40"/>
              <p:cNvSpPr>
                <a:spLocks noChangeArrowheads="1"/>
              </p:cNvSpPr>
              <p:nvPr/>
            </p:nvSpPr>
            <p:spPr bwMode="auto">
              <a:xfrm>
                <a:off x="4276505" y="3454840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8" name="Rectangle 41"/>
              <p:cNvSpPr>
                <a:spLocks noChangeArrowheads="1"/>
              </p:cNvSpPr>
              <p:nvPr/>
            </p:nvSpPr>
            <p:spPr bwMode="auto">
              <a:xfrm>
                <a:off x="4339900" y="3454840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9" name="Freeform 42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0" name="Freeform 43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1" name="Line 44"/>
              <p:cNvSpPr>
                <a:spLocks noChangeShapeType="1"/>
              </p:cNvSpPr>
              <p:nvPr/>
            </p:nvSpPr>
            <p:spPr bwMode="auto">
              <a:xfrm>
                <a:off x="3827600" y="3530907"/>
                <a:ext cx="3409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2" name="Line 45"/>
              <p:cNvSpPr>
                <a:spLocks noChangeShapeType="1"/>
              </p:cNvSpPr>
              <p:nvPr/>
            </p:nvSpPr>
            <p:spPr bwMode="auto">
              <a:xfrm>
                <a:off x="4411862" y="3467827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3" name="Line 46"/>
              <p:cNvSpPr>
                <a:spLocks noChangeShapeType="1"/>
              </p:cNvSpPr>
              <p:nvPr/>
            </p:nvSpPr>
            <p:spPr bwMode="auto">
              <a:xfrm>
                <a:off x="4966997" y="3530907"/>
                <a:ext cx="3718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4411862" y="3599554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5" name="Freeform 48"/>
              <p:cNvSpPr>
                <a:spLocks/>
              </p:cNvSpPr>
              <p:nvPr/>
            </p:nvSpPr>
            <p:spPr bwMode="auto">
              <a:xfrm>
                <a:off x="4103454" y="3467827"/>
                <a:ext cx="61682" cy="63080"/>
              </a:xfrm>
              <a:custGeom>
                <a:avLst/>
                <a:gdLst>
                  <a:gd name="T0" fmla="*/ 0 w 36"/>
                  <a:gd name="T1" fmla="*/ 34 h 34"/>
                  <a:gd name="T2" fmla="*/ 2 w 36"/>
                  <a:gd name="T3" fmla="*/ 0 h 34"/>
                  <a:gd name="T4" fmla="*/ 36 w 36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4"/>
                  <a:gd name="T11" fmla="*/ 36 w 36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4">
                    <a:moveTo>
                      <a:pt x="0" y="34"/>
                    </a:moveTo>
                    <a:lnTo>
                      <a:pt x="2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6" name="Freeform 49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" name="Freeform 50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8" name="Line 51"/>
              <p:cNvSpPr>
                <a:spLocks noChangeShapeType="1"/>
              </p:cNvSpPr>
              <p:nvPr/>
            </p:nvSpPr>
            <p:spPr bwMode="auto">
              <a:xfrm flipV="1">
                <a:off x="6754052" y="399287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 flipH="1">
                <a:off x="6625549" y="4000299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0" name="Line 53"/>
              <p:cNvSpPr>
                <a:spLocks noChangeShapeType="1"/>
              </p:cNvSpPr>
              <p:nvPr/>
            </p:nvSpPr>
            <p:spPr bwMode="auto">
              <a:xfrm flipH="1">
                <a:off x="6625549" y="4267462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1" name="Rectangle 54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2" name="Rectangle 55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3" name="Rectangle 56"/>
              <p:cNvSpPr>
                <a:spLocks noChangeArrowheads="1"/>
              </p:cNvSpPr>
              <p:nvPr/>
            </p:nvSpPr>
            <p:spPr bwMode="auto">
              <a:xfrm>
                <a:off x="4168562" y="4000299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" name="Rectangle 57"/>
              <p:cNvSpPr>
                <a:spLocks noChangeArrowheads="1"/>
              </p:cNvSpPr>
              <p:nvPr/>
            </p:nvSpPr>
            <p:spPr bwMode="auto">
              <a:xfrm>
                <a:off x="4231957" y="4054102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55" name="Rectangle 58"/>
              <p:cNvSpPr>
                <a:spLocks noChangeArrowheads="1"/>
              </p:cNvSpPr>
              <p:nvPr/>
            </p:nvSpPr>
            <p:spPr bwMode="auto">
              <a:xfrm>
                <a:off x="4261085" y="4054102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56" name="Rectangle 59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7" name="Rectangle 60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8" name="Line 61"/>
              <p:cNvSpPr>
                <a:spLocks noChangeShapeType="1"/>
              </p:cNvSpPr>
              <p:nvPr/>
            </p:nvSpPr>
            <p:spPr bwMode="auto">
              <a:xfrm flipV="1">
                <a:off x="4749398" y="3992877"/>
                <a:ext cx="3427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9" name="Line 62"/>
              <p:cNvSpPr>
                <a:spLocks noChangeShapeType="1"/>
              </p:cNvSpPr>
              <p:nvPr/>
            </p:nvSpPr>
            <p:spPr bwMode="auto">
              <a:xfrm>
                <a:off x="4749398" y="4000299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0" name="Line 63"/>
              <p:cNvSpPr>
                <a:spLocks noChangeShapeType="1"/>
              </p:cNvSpPr>
              <p:nvPr/>
            </p:nvSpPr>
            <p:spPr bwMode="auto">
              <a:xfrm>
                <a:off x="4749398" y="4267462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1" name="Freeform 64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2" name="Freeform 65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3" name="Rectangle 66"/>
              <p:cNvSpPr>
                <a:spLocks noChangeArrowheads="1"/>
              </p:cNvSpPr>
              <p:nvPr/>
            </p:nvSpPr>
            <p:spPr bwMode="auto">
              <a:xfrm>
                <a:off x="6536453" y="4054102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64" name="Rectangle 67"/>
              <p:cNvSpPr>
                <a:spLocks noChangeArrowheads="1"/>
              </p:cNvSpPr>
              <p:nvPr/>
            </p:nvSpPr>
            <p:spPr bwMode="auto">
              <a:xfrm>
                <a:off x="6618695" y="4054102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65" name="Rectangle 68"/>
              <p:cNvSpPr>
                <a:spLocks noChangeArrowheads="1"/>
              </p:cNvSpPr>
              <p:nvPr/>
            </p:nvSpPr>
            <p:spPr bwMode="auto">
              <a:xfrm>
                <a:off x="6678663" y="4054102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66" name="Line 69"/>
              <p:cNvSpPr>
                <a:spLocks noChangeShapeType="1"/>
              </p:cNvSpPr>
              <p:nvPr/>
            </p:nvSpPr>
            <p:spPr bwMode="auto">
              <a:xfrm>
                <a:off x="4411862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7" name="Line 70"/>
              <p:cNvSpPr>
                <a:spLocks noChangeShapeType="1"/>
              </p:cNvSpPr>
              <p:nvPr/>
            </p:nvSpPr>
            <p:spPr bwMode="auto">
              <a:xfrm>
                <a:off x="5551260" y="4132025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8" name="Line 71"/>
              <p:cNvSpPr>
                <a:spLocks noChangeShapeType="1"/>
              </p:cNvSpPr>
              <p:nvPr/>
            </p:nvSpPr>
            <p:spPr bwMode="auto">
              <a:xfrm>
                <a:off x="6166363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9" name="Freeform 72"/>
              <p:cNvSpPr>
                <a:spLocks/>
              </p:cNvSpPr>
              <p:nvPr/>
            </p:nvSpPr>
            <p:spPr bwMode="auto">
              <a:xfrm>
                <a:off x="4691143" y="4068945"/>
                <a:ext cx="58255" cy="63080"/>
              </a:xfrm>
              <a:custGeom>
                <a:avLst/>
                <a:gdLst>
                  <a:gd name="T0" fmla="*/ 0 w 34"/>
                  <a:gd name="T1" fmla="*/ 34 h 34"/>
                  <a:gd name="T2" fmla="*/ 0 w 34"/>
                  <a:gd name="T3" fmla="*/ 0 h 34"/>
                  <a:gd name="T4" fmla="*/ 34 w 34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4"/>
                  <a:gd name="T10" fmla="*/ 0 h 34"/>
                  <a:gd name="T11" fmla="*/ 34 w 34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" h="34">
                    <a:moveTo>
                      <a:pt x="0" y="34"/>
                    </a:moveTo>
                    <a:lnTo>
                      <a:pt x="0" y="0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0" name="Freeform 73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3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" name="Freeform 74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" name="Freeform 75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" name="Freeform 76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4" name="Freeform 77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" name="Freeform 78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6" name="Freeform 79"/>
              <p:cNvSpPr>
                <a:spLocks/>
              </p:cNvSpPr>
              <p:nvPr/>
            </p:nvSpPr>
            <p:spPr bwMode="auto">
              <a:xfrm>
                <a:off x="5705464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7" name="Freeform 80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8" name="Freeform 81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9" name="Freeform 82"/>
              <p:cNvSpPr>
                <a:spLocks/>
              </p:cNvSpPr>
              <p:nvPr/>
            </p:nvSpPr>
            <p:spPr bwMode="auto">
              <a:xfrm>
                <a:off x="5121201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0" name="Freeform 83"/>
              <p:cNvSpPr>
                <a:spLocks/>
              </p:cNvSpPr>
              <p:nvPr/>
            </p:nvSpPr>
            <p:spPr bwMode="auto">
              <a:xfrm>
                <a:off x="5705464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1" name="Freeform 84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53 w 55"/>
                  <a:gd name="T13" fmla="*/ 288 h 2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8"/>
                  <a:gd name="T23" fmla="*/ 55 w 55"/>
                  <a:gd name="T24" fmla="*/ 288 h 2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  <a:lnTo>
                      <a:pt x="53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2" name="Freeform 85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8"/>
                  <a:gd name="T20" fmla="*/ 55 w 55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3" name="Freeform 86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71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4" name="Freeform 87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5" name="Line 88"/>
              <p:cNvSpPr>
                <a:spLocks noChangeShapeType="1"/>
              </p:cNvSpPr>
              <p:nvPr/>
            </p:nvSpPr>
            <p:spPr bwMode="auto">
              <a:xfrm flipV="1">
                <a:off x="7338315" y="4593995"/>
                <a:ext cx="1713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6" name="Line 89"/>
              <p:cNvSpPr>
                <a:spLocks noChangeShapeType="1"/>
              </p:cNvSpPr>
              <p:nvPr/>
            </p:nvSpPr>
            <p:spPr bwMode="auto">
              <a:xfrm flipH="1">
                <a:off x="7209811" y="4597705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7" name="Line 90"/>
              <p:cNvSpPr>
                <a:spLocks noChangeShapeType="1"/>
              </p:cNvSpPr>
              <p:nvPr/>
            </p:nvSpPr>
            <p:spPr bwMode="auto">
              <a:xfrm flipH="1">
                <a:off x="7209811" y="4863013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8" name="Freeform 91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9" name="Freeform 92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" name="Freeform 93"/>
              <p:cNvSpPr>
                <a:spLocks/>
              </p:cNvSpPr>
              <p:nvPr/>
            </p:nvSpPr>
            <p:spPr bwMode="auto">
              <a:xfrm>
                <a:off x="4752825" y="4597705"/>
                <a:ext cx="121650" cy="269019"/>
              </a:xfrm>
              <a:custGeom>
                <a:avLst/>
                <a:gdLst>
                  <a:gd name="T0" fmla="*/ 71 w 71"/>
                  <a:gd name="T1" fmla="*/ 0 h 145"/>
                  <a:gd name="T2" fmla="*/ 0 w 71"/>
                  <a:gd name="T3" fmla="*/ 2 h 145"/>
                  <a:gd name="T4" fmla="*/ 0 w 71"/>
                  <a:gd name="T5" fmla="*/ 145 h 145"/>
                  <a:gd name="T6" fmla="*/ 71 w 71"/>
                  <a:gd name="T7" fmla="*/ 145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5"/>
                  <a:gd name="T14" fmla="*/ 71 w 71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1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1" name="Rectangle 94"/>
              <p:cNvSpPr>
                <a:spLocks noChangeArrowheads="1"/>
              </p:cNvSpPr>
              <p:nvPr/>
            </p:nvSpPr>
            <p:spPr bwMode="auto">
              <a:xfrm>
                <a:off x="4816220" y="4651509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92" name="Rectangle 95"/>
              <p:cNvSpPr>
                <a:spLocks noChangeArrowheads="1"/>
              </p:cNvSpPr>
              <p:nvPr/>
            </p:nvSpPr>
            <p:spPr bwMode="auto">
              <a:xfrm>
                <a:off x="4845347" y="465150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93" name="Freeform 96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w 72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43"/>
                  <a:gd name="T17" fmla="*/ 72 w 72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4" name="Freeform 97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3"/>
                  <a:gd name="T14" fmla="*/ 72 w 72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5" name="Line 98"/>
              <p:cNvSpPr>
                <a:spLocks noChangeShapeType="1"/>
              </p:cNvSpPr>
              <p:nvPr/>
            </p:nvSpPr>
            <p:spPr bwMode="auto">
              <a:xfrm flipV="1">
                <a:off x="5335374" y="4593995"/>
                <a:ext cx="3427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6" name="Line 99"/>
              <p:cNvSpPr>
                <a:spLocks noChangeShapeType="1"/>
              </p:cNvSpPr>
              <p:nvPr/>
            </p:nvSpPr>
            <p:spPr bwMode="auto">
              <a:xfrm>
                <a:off x="5335374" y="4597705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7" name="Line 100"/>
              <p:cNvSpPr>
                <a:spLocks noChangeShapeType="1"/>
              </p:cNvSpPr>
              <p:nvPr/>
            </p:nvSpPr>
            <p:spPr bwMode="auto">
              <a:xfrm>
                <a:off x="5335374" y="4863013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8" name="Rectangle 101"/>
              <p:cNvSpPr>
                <a:spLocks noChangeArrowheads="1"/>
              </p:cNvSpPr>
              <p:nvPr/>
            </p:nvSpPr>
            <p:spPr bwMode="auto">
              <a:xfrm>
                <a:off x="5371355" y="4686760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99" name="Rectangle 102"/>
              <p:cNvSpPr>
                <a:spLocks noChangeArrowheads="1"/>
              </p:cNvSpPr>
              <p:nvPr/>
            </p:nvSpPr>
            <p:spPr bwMode="auto">
              <a:xfrm>
                <a:off x="5450170" y="4686760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0" name="Rectangle 103"/>
              <p:cNvSpPr>
                <a:spLocks noChangeArrowheads="1"/>
              </p:cNvSpPr>
              <p:nvPr/>
            </p:nvSpPr>
            <p:spPr bwMode="auto">
              <a:xfrm>
                <a:off x="5508425" y="4686760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1" name="Freeform 104"/>
              <p:cNvSpPr>
                <a:spLocks/>
              </p:cNvSpPr>
              <p:nvPr/>
            </p:nvSpPr>
            <p:spPr bwMode="auto">
              <a:xfrm>
                <a:off x="5952190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17 h 285"/>
                  <a:gd name="T4" fmla="*/ 35 w 109"/>
                  <a:gd name="T5" fmla="*/ 144 h 285"/>
                  <a:gd name="T6" fmla="*/ 0 w 109"/>
                  <a:gd name="T7" fmla="*/ 170 h 285"/>
                  <a:gd name="T8" fmla="*/ 0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0 w 109"/>
                  <a:gd name="T15" fmla="*/ 2 h 285"/>
                  <a:gd name="T16" fmla="*/ 0 w 109"/>
                  <a:gd name="T17" fmla="*/ 2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0" y="117"/>
                    </a:lnTo>
                    <a:lnTo>
                      <a:pt x="35" y="144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2" name="Freeform 105"/>
              <p:cNvSpPr>
                <a:spLocks/>
              </p:cNvSpPr>
              <p:nvPr/>
            </p:nvSpPr>
            <p:spPr bwMode="auto">
              <a:xfrm>
                <a:off x="6507326" y="4601416"/>
                <a:ext cx="246727" cy="265308"/>
              </a:xfrm>
              <a:custGeom>
                <a:avLst/>
                <a:gdLst>
                  <a:gd name="T0" fmla="*/ 144 w 144"/>
                  <a:gd name="T1" fmla="*/ 141 h 143"/>
                  <a:gd name="T2" fmla="*/ 144 w 144"/>
                  <a:gd name="T3" fmla="*/ 0 h 143"/>
                  <a:gd name="T4" fmla="*/ 0 w 144"/>
                  <a:gd name="T5" fmla="*/ 0 h 143"/>
                  <a:gd name="T6" fmla="*/ 0 w 144"/>
                  <a:gd name="T7" fmla="*/ 143 h 143"/>
                  <a:gd name="T8" fmla="*/ 144 w 144"/>
                  <a:gd name="T9" fmla="*/ 143 h 143"/>
                  <a:gd name="T10" fmla="*/ 144 w 144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3"/>
                  <a:gd name="T20" fmla="*/ 144 w 144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3">
                    <a:moveTo>
                      <a:pt x="144" y="141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4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3" name="Rectangle 106"/>
              <p:cNvSpPr>
                <a:spLocks noChangeArrowheads="1"/>
              </p:cNvSpPr>
              <p:nvPr/>
            </p:nvSpPr>
            <p:spPr bwMode="auto">
              <a:xfrm>
                <a:off x="6546733" y="4651509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4" name="Rectangle 107"/>
              <p:cNvSpPr>
                <a:spLocks noChangeArrowheads="1"/>
              </p:cNvSpPr>
              <p:nvPr/>
            </p:nvSpPr>
            <p:spPr bwMode="auto">
              <a:xfrm>
                <a:off x="6628975" y="465150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5" name="Rectangle 108"/>
              <p:cNvSpPr>
                <a:spLocks noChangeArrowheads="1"/>
              </p:cNvSpPr>
              <p:nvPr/>
            </p:nvSpPr>
            <p:spPr bwMode="auto">
              <a:xfrm>
                <a:off x="7124142" y="465150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06" name="Rectangle 109"/>
              <p:cNvSpPr>
                <a:spLocks noChangeArrowheads="1"/>
              </p:cNvSpPr>
              <p:nvPr/>
            </p:nvSpPr>
            <p:spPr bwMode="auto">
              <a:xfrm>
                <a:off x="7202958" y="465150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7" name="Rectangle 110"/>
              <p:cNvSpPr>
                <a:spLocks noChangeArrowheads="1"/>
              </p:cNvSpPr>
              <p:nvPr/>
            </p:nvSpPr>
            <p:spPr bwMode="auto">
              <a:xfrm>
                <a:off x="7262926" y="465150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8" name="Line 111"/>
              <p:cNvSpPr>
                <a:spLocks noChangeShapeType="1"/>
              </p:cNvSpPr>
              <p:nvPr/>
            </p:nvSpPr>
            <p:spPr bwMode="auto">
              <a:xfrm>
                <a:off x="4996125" y="4733142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9" name="Line 112"/>
              <p:cNvSpPr>
                <a:spLocks noChangeShapeType="1"/>
              </p:cNvSpPr>
              <p:nvPr/>
            </p:nvSpPr>
            <p:spPr bwMode="auto">
              <a:xfrm>
                <a:off x="6135522" y="4733142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0" name="Line 113"/>
              <p:cNvSpPr>
                <a:spLocks noChangeShapeType="1"/>
              </p:cNvSpPr>
              <p:nvPr/>
            </p:nvSpPr>
            <p:spPr bwMode="auto">
              <a:xfrm>
                <a:off x="6750625" y="4733142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1" name="Freeform 114"/>
              <p:cNvSpPr>
                <a:spLocks/>
              </p:cNvSpPr>
              <p:nvPr/>
            </p:nvSpPr>
            <p:spPr bwMode="auto">
              <a:xfrm>
                <a:off x="5275406" y="4664496"/>
                <a:ext cx="63395" cy="68646"/>
              </a:xfrm>
              <a:custGeom>
                <a:avLst/>
                <a:gdLst>
                  <a:gd name="T0" fmla="*/ 0 w 37"/>
                  <a:gd name="T1" fmla="*/ 37 h 37"/>
                  <a:gd name="T2" fmla="*/ 0 w 37"/>
                  <a:gd name="T3" fmla="*/ 0 h 37"/>
                  <a:gd name="T4" fmla="*/ 37 w 37"/>
                  <a:gd name="T5" fmla="*/ 0 h 37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7"/>
                  <a:gd name="T11" fmla="*/ 37 w 37"/>
                  <a:gd name="T12" fmla="*/ 37 h 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7">
                    <a:moveTo>
                      <a:pt x="0" y="37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2" name="Freeform 115"/>
              <p:cNvSpPr>
                <a:spLocks/>
              </p:cNvSpPr>
              <p:nvPr/>
            </p:nvSpPr>
            <p:spPr bwMode="auto">
              <a:xfrm>
                <a:off x="6445644" y="4733142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6 h 107"/>
                  <a:gd name="T8" fmla="*/ 253 w 253"/>
                  <a:gd name="T9" fmla="*/ 36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3" name="Freeform 116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4" name="Freeform 117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5" name="Freeform 118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6" name="Freeform 119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7" name="Freeform 120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8" name="Freeform 121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" name="Freeform 122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" name="Freeform 123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" name="Freeform 124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2" name="Line 125"/>
              <p:cNvSpPr>
                <a:spLocks noChangeShapeType="1"/>
              </p:cNvSpPr>
              <p:nvPr/>
            </p:nvSpPr>
            <p:spPr bwMode="auto">
              <a:xfrm flipV="1">
                <a:off x="7922577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3" name="Line 126"/>
              <p:cNvSpPr>
                <a:spLocks noChangeShapeType="1"/>
              </p:cNvSpPr>
              <p:nvPr/>
            </p:nvSpPr>
            <p:spPr bwMode="auto">
              <a:xfrm flipH="1">
                <a:off x="7794074" y="5196968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4" name="Line 127"/>
              <p:cNvSpPr>
                <a:spLocks noChangeShapeType="1"/>
              </p:cNvSpPr>
              <p:nvPr/>
            </p:nvSpPr>
            <p:spPr bwMode="auto">
              <a:xfrm flipH="1">
                <a:off x="7794074" y="5464131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5" name="Rectangle 128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6" name="Rectangle 129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" name="Rectangle 130"/>
              <p:cNvSpPr>
                <a:spLocks noChangeArrowheads="1"/>
              </p:cNvSpPr>
              <p:nvPr/>
            </p:nvSpPr>
            <p:spPr bwMode="auto">
              <a:xfrm>
                <a:off x="5338801" y="5196968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8" name="Rectangle 131"/>
              <p:cNvSpPr>
                <a:spLocks noChangeArrowheads="1"/>
              </p:cNvSpPr>
              <p:nvPr/>
            </p:nvSpPr>
            <p:spPr bwMode="auto">
              <a:xfrm>
                <a:off x="5400482" y="5250771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29" name="Rectangle 132"/>
              <p:cNvSpPr>
                <a:spLocks noChangeArrowheads="1"/>
              </p:cNvSpPr>
              <p:nvPr/>
            </p:nvSpPr>
            <p:spPr bwMode="auto">
              <a:xfrm>
                <a:off x="5429610" y="5250771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30" name="Rectangle 133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1" name="Rectangle 134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2" name="Line 135"/>
              <p:cNvSpPr>
                <a:spLocks noChangeShapeType="1"/>
              </p:cNvSpPr>
              <p:nvPr/>
            </p:nvSpPr>
            <p:spPr bwMode="auto">
              <a:xfrm flipV="1">
                <a:off x="5923063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3" name="Line 136"/>
              <p:cNvSpPr>
                <a:spLocks noChangeShapeType="1"/>
              </p:cNvSpPr>
              <p:nvPr/>
            </p:nvSpPr>
            <p:spPr bwMode="auto">
              <a:xfrm>
                <a:off x="5923063" y="5196968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4" name="Line 137"/>
              <p:cNvSpPr>
                <a:spLocks noChangeShapeType="1"/>
              </p:cNvSpPr>
              <p:nvPr/>
            </p:nvSpPr>
            <p:spPr bwMode="auto">
              <a:xfrm>
                <a:off x="5923063" y="5464131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5" name="Freeform 138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6" name="Rectangle 139"/>
              <p:cNvSpPr>
                <a:spLocks noChangeArrowheads="1"/>
              </p:cNvSpPr>
              <p:nvPr/>
            </p:nvSpPr>
            <p:spPr bwMode="auto">
              <a:xfrm>
                <a:off x="7134422" y="5250771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37" name="Rectangle 140"/>
              <p:cNvSpPr>
                <a:spLocks noChangeArrowheads="1"/>
              </p:cNvSpPr>
              <p:nvPr/>
            </p:nvSpPr>
            <p:spPr bwMode="auto">
              <a:xfrm>
                <a:off x="7213238" y="5250771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38" name="Rectangle 141"/>
              <p:cNvSpPr>
                <a:spLocks noChangeArrowheads="1"/>
              </p:cNvSpPr>
              <p:nvPr/>
            </p:nvSpPr>
            <p:spPr bwMode="auto">
              <a:xfrm>
                <a:off x="7710118" y="5250771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39" name="Rectangle 142"/>
              <p:cNvSpPr>
                <a:spLocks noChangeArrowheads="1"/>
              </p:cNvSpPr>
              <p:nvPr/>
            </p:nvSpPr>
            <p:spPr bwMode="auto">
              <a:xfrm>
                <a:off x="7788934" y="5250771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0" name="Rectangle 143"/>
              <p:cNvSpPr>
                <a:spLocks noChangeArrowheads="1"/>
              </p:cNvSpPr>
              <p:nvPr/>
            </p:nvSpPr>
            <p:spPr bwMode="auto">
              <a:xfrm>
                <a:off x="7848902" y="5250771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1" name="Line 144"/>
              <p:cNvSpPr>
                <a:spLocks noChangeShapeType="1"/>
              </p:cNvSpPr>
              <p:nvPr/>
            </p:nvSpPr>
            <p:spPr bwMode="auto">
              <a:xfrm>
                <a:off x="5580387" y="5332405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2" name="Line 145"/>
              <p:cNvSpPr>
                <a:spLocks noChangeShapeType="1"/>
              </p:cNvSpPr>
              <p:nvPr/>
            </p:nvSpPr>
            <p:spPr bwMode="auto">
              <a:xfrm>
                <a:off x="6721498" y="5332405"/>
                <a:ext cx="3700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3" name="Line 146"/>
              <p:cNvSpPr>
                <a:spLocks noChangeShapeType="1"/>
              </p:cNvSpPr>
              <p:nvPr/>
            </p:nvSpPr>
            <p:spPr bwMode="auto">
              <a:xfrm>
                <a:off x="7338315" y="5332405"/>
                <a:ext cx="33753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4" name="Freeform 147"/>
              <p:cNvSpPr>
                <a:spLocks/>
              </p:cNvSpPr>
              <p:nvPr/>
            </p:nvSpPr>
            <p:spPr bwMode="auto">
              <a:xfrm>
                <a:off x="5859668" y="5265614"/>
                <a:ext cx="63395" cy="66791"/>
              </a:xfrm>
              <a:custGeom>
                <a:avLst/>
                <a:gdLst>
                  <a:gd name="T0" fmla="*/ 0 w 37"/>
                  <a:gd name="T1" fmla="*/ 36 h 36"/>
                  <a:gd name="T2" fmla="*/ 0 w 37"/>
                  <a:gd name="T3" fmla="*/ 0 h 36"/>
                  <a:gd name="T4" fmla="*/ 37 w 37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6"/>
                  <a:gd name="T11" fmla="*/ 37 w 37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6">
                    <a:moveTo>
                      <a:pt x="0" y="36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5" name="Freeform 148"/>
              <p:cNvSpPr>
                <a:spLocks/>
              </p:cNvSpPr>
              <p:nvPr/>
            </p:nvSpPr>
            <p:spPr bwMode="auto">
              <a:xfrm>
                <a:off x="7029906" y="5332405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7 h 107"/>
                  <a:gd name="T8" fmla="*/ 253 w 253"/>
                  <a:gd name="T9" fmla="*/ 37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7"/>
                    </a:lnTo>
                    <a:lnTo>
                      <a:pt x="253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6" name="Freeform 149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7" name="Freeform 150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8" name="Freeform 151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9" name="Freeform 152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0" name="Freeform 153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1" name="Freeform 154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2" name="Freeform 155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3" name="Freeform 156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4" name="Rectangle 157"/>
              <p:cNvSpPr>
                <a:spLocks noChangeArrowheads="1"/>
              </p:cNvSpPr>
              <p:nvPr/>
            </p:nvSpPr>
            <p:spPr bwMode="auto">
              <a:xfrm>
                <a:off x="8261826" y="5798085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5" name="Line 158"/>
              <p:cNvSpPr>
                <a:spLocks noChangeShapeType="1"/>
              </p:cNvSpPr>
              <p:nvPr/>
            </p:nvSpPr>
            <p:spPr bwMode="auto">
              <a:xfrm flipV="1">
                <a:off x="8506840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6" name="Line 159"/>
              <p:cNvSpPr>
                <a:spLocks noChangeShapeType="1"/>
              </p:cNvSpPr>
              <p:nvPr/>
            </p:nvSpPr>
            <p:spPr bwMode="auto">
              <a:xfrm flipH="1">
                <a:off x="8380050" y="5798085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7" name="Line 160"/>
              <p:cNvSpPr>
                <a:spLocks noChangeShapeType="1"/>
              </p:cNvSpPr>
              <p:nvPr/>
            </p:nvSpPr>
            <p:spPr bwMode="auto">
              <a:xfrm flipH="1">
                <a:off x="8380050" y="6065248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8" name="Rectangle 161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9" name="Rectangle 162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0" name="Rectangle 163"/>
              <p:cNvSpPr>
                <a:spLocks noChangeArrowheads="1"/>
              </p:cNvSpPr>
              <p:nvPr/>
            </p:nvSpPr>
            <p:spPr bwMode="auto">
              <a:xfrm>
                <a:off x="5923063" y="5798085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1" name="Rectangle 164"/>
              <p:cNvSpPr>
                <a:spLocks noChangeArrowheads="1"/>
              </p:cNvSpPr>
              <p:nvPr/>
            </p:nvSpPr>
            <p:spPr bwMode="auto">
              <a:xfrm>
                <a:off x="5984745" y="5851889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62" name="Rectangle 165"/>
              <p:cNvSpPr>
                <a:spLocks noChangeArrowheads="1"/>
              </p:cNvSpPr>
              <p:nvPr/>
            </p:nvSpPr>
            <p:spPr bwMode="auto">
              <a:xfrm>
                <a:off x="6013872" y="585188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63" name="Freeform 166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" name="Freeform 167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5" name="Line 168"/>
              <p:cNvSpPr>
                <a:spLocks noChangeShapeType="1"/>
              </p:cNvSpPr>
              <p:nvPr/>
            </p:nvSpPr>
            <p:spPr bwMode="auto">
              <a:xfrm flipV="1">
                <a:off x="6507326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6" name="Line 169"/>
              <p:cNvSpPr>
                <a:spLocks noChangeShapeType="1"/>
              </p:cNvSpPr>
              <p:nvPr/>
            </p:nvSpPr>
            <p:spPr bwMode="auto">
              <a:xfrm>
                <a:off x="6507326" y="5798085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7" name="Line 170"/>
              <p:cNvSpPr>
                <a:spLocks noChangeShapeType="1"/>
              </p:cNvSpPr>
              <p:nvPr/>
            </p:nvSpPr>
            <p:spPr bwMode="auto">
              <a:xfrm>
                <a:off x="6507326" y="6065248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8" name="Freeform 171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9" name="Freeform 172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0" name="Rectangle 173"/>
              <p:cNvSpPr>
                <a:spLocks noChangeArrowheads="1"/>
              </p:cNvSpPr>
              <p:nvPr/>
            </p:nvSpPr>
            <p:spPr bwMode="auto">
              <a:xfrm>
                <a:off x="7718685" y="5851889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1" name="Rectangle 174"/>
              <p:cNvSpPr>
                <a:spLocks noChangeArrowheads="1"/>
              </p:cNvSpPr>
              <p:nvPr/>
            </p:nvSpPr>
            <p:spPr bwMode="auto">
              <a:xfrm>
                <a:off x="7797500" y="585188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2" name="Rectangle 175"/>
              <p:cNvSpPr>
                <a:spLocks noChangeArrowheads="1"/>
              </p:cNvSpPr>
              <p:nvPr/>
            </p:nvSpPr>
            <p:spPr bwMode="auto">
              <a:xfrm>
                <a:off x="8294381" y="585188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73" name="Rectangle 176"/>
              <p:cNvSpPr>
                <a:spLocks noChangeArrowheads="1"/>
              </p:cNvSpPr>
              <p:nvPr/>
            </p:nvSpPr>
            <p:spPr bwMode="auto">
              <a:xfrm>
                <a:off x="8373196" y="585188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4" name="Rectangle 177"/>
              <p:cNvSpPr>
                <a:spLocks noChangeArrowheads="1"/>
              </p:cNvSpPr>
              <p:nvPr/>
            </p:nvSpPr>
            <p:spPr bwMode="auto">
              <a:xfrm>
                <a:off x="8431451" y="585188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5" name="Line 178"/>
              <p:cNvSpPr>
                <a:spLocks noChangeShapeType="1"/>
              </p:cNvSpPr>
              <p:nvPr/>
            </p:nvSpPr>
            <p:spPr bwMode="auto">
              <a:xfrm>
                <a:off x="6169790" y="5929811"/>
                <a:ext cx="337536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6" name="Line 179"/>
              <p:cNvSpPr>
                <a:spLocks noChangeShapeType="1"/>
              </p:cNvSpPr>
              <p:nvPr/>
            </p:nvSpPr>
            <p:spPr bwMode="auto">
              <a:xfrm>
                <a:off x="7309187" y="5929811"/>
                <a:ext cx="3666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7" name="Line 180"/>
              <p:cNvSpPr>
                <a:spLocks noChangeShapeType="1"/>
              </p:cNvSpPr>
              <p:nvPr/>
            </p:nvSpPr>
            <p:spPr bwMode="auto">
              <a:xfrm>
                <a:off x="7922577" y="5929811"/>
                <a:ext cx="339249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8" name="Line 181"/>
              <p:cNvSpPr>
                <a:spLocks noChangeShapeType="1"/>
              </p:cNvSpPr>
              <p:nvPr/>
            </p:nvSpPr>
            <p:spPr bwMode="auto">
              <a:xfrm>
                <a:off x="6754052" y="5996602"/>
                <a:ext cx="3666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9" name="Freeform 182"/>
              <p:cNvSpPr>
                <a:spLocks/>
              </p:cNvSpPr>
              <p:nvPr/>
            </p:nvSpPr>
            <p:spPr bwMode="auto">
              <a:xfrm>
                <a:off x="6445644" y="5864876"/>
                <a:ext cx="61682" cy="64936"/>
              </a:xfrm>
              <a:custGeom>
                <a:avLst/>
                <a:gdLst>
                  <a:gd name="T0" fmla="*/ 0 w 36"/>
                  <a:gd name="T1" fmla="*/ 35 h 35"/>
                  <a:gd name="T2" fmla="*/ 0 w 36"/>
                  <a:gd name="T3" fmla="*/ 0 h 35"/>
                  <a:gd name="T4" fmla="*/ 36 w 3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5"/>
                  <a:gd name="T11" fmla="*/ 36 w 3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5">
                    <a:moveTo>
                      <a:pt x="0" y="35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0" name="Freeform 183"/>
              <p:cNvSpPr>
                <a:spLocks/>
              </p:cNvSpPr>
              <p:nvPr/>
            </p:nvSpPr>
            <p:spPr bwMode="auto">
              <a:xfrm>
                <a:off x="7614169" y="5929811"/>
                <a:ext cx="433485" cy="202228"/>
              </a:xfrm>
              <a:custGeom>
                <a:avLst/>
                <a:gdLst>
                  <a:gd name="T0" fmla="*/ 0 w 253"/>
                  <a:gd name="T1" fmla="*/ 0 h 109"/>
                  <a:gd name="T2" fmla="*/ 2 w 253"/>
                  <a:gd name="T3" fmla="*/ 109 h 109"/>
                  <a:gd name="T4" fmla="*/ 217 w 253"/>
                  <a:gd name="T5" fmla="*/ 109 h 109"/>
                  <a:gd name="T6" fmla="*/ 217 w 253"/>
                  <a:gd name="T7" fmla="*/ 36 h 109"/>
                  <a:gd name="T8" fmla="*/ 253 w 253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1" name="Freeform 184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2" name="Freeform 185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3" name="Freeform 186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4" name="Freeform 187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" name="Freeform 188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6" name="Freeform 189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7" name="Freeform 190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8" name="Freeform 191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9" name="Freeform 192"/>
              <p:cNvSpPr>
                <a:spLocks/>
              </p:cNvSpPr>
              <p:nvPr/>
            </p:nvSpPr>
            <p:spPr bwMode="auto">
              <a:xfrm>
                <a:off x="5338801" y="3401036"/>
                <a:ext cx="245013" cy="265308"/>
              </a:xfrm>
              <a:custGeom>
                <a:avLst/>
                <a:gdLst>
                  <a:gd name="T0" fmla="*/ 141 w 143"/>
                  <a:gd name="T1" fmla="*/ 143 h 143"/>
                  <a:gd name="T2" fmla="*/ 143 w 143"/>
                  <a:gd name="T3" fmla="*/ 0 h 143"/>
                  <a:gd name="T4" fmla="*/ 0 w 143"/>
                  <a:gd name="T5" fmla="*/ 0 h 143"/>
                  <a:gd name="T6" fmla="*/ 0 w 143"/>
                  <a:gd name="T7" fmla="*/ 143 h 143"/>
                  <a:gd name="T8" fmla="*/ 143 w 143"/>
                  <a:gd name="T9" fmla="*/ 143 h 143"/>
                  <a:gd name="T10" fmla="*/ 143 w 143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3"/>
                  <a:gd name="T19" fmla="*/ 0 h 143"/>
                  <a:gd name="T20" fmla="*/ 143 w 143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3" h="143">
                    <a:moveTo>
                      <a:pt x="141" y="143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3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0" name="Rectangle 193"/>
              <p:cNvSpPr>
                <a:spLocks noChangeArrowheads="1"/>
              </p:cNvSpPr>
              <p:nvPr/>
            </p:nvSpPr>
            <p:spPr bwMode="auto">
              <a:xfrm>
                <a:off x="5378208" y="3454840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1" name="Rectangle 194"/>
              <p:cNvSpPr>
                <a:spLocks noChangeArrowheads="1"/>
              </p:cNvSpPr>
              <p:nvPr/>
            </p:nvSpPr>
            <p:spPr bwMode="auto">
              <a:xfrm>
                <a:off x="5457024" y="3454840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2" name="Line 195"/>
              <p:cNvSpPr>
                <a:spLocks noChangeShapeType="1"/>
              </p:cNvSpPr>
              <p:nvPr/>
            </p:nvSpPr>
            <p:spPr bwMode="auto">
              <a:xfrm>
                <a:off x="5580387" y="3530907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3" name="Rectangle 196"/>
              <p:cNvSpPr>
                <a:spLocks noChangeArrowheads="1"/>
              </p:cNvSpPr>
              <p:nvPr/>
            </p:nvSpPr>
            <p:spPr bwMode="auto">
              <a:xfrm>
                <a:off x="5955617" y="3408458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94" name="Rectangle 197"/>
              <p:cNvSpPr>
                <a:spLocks noChangeArrowheads="1"/>
              </p:cNvSpPr>
              <p:nvPr/>
            </p:nvSpPr>
            <p:spPr bwMode="auto">
              <a:xfrm>
                <a:off x="6034433" y="3408458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95" name="Rectangle 198"/>
              <p:cNvSpPr>
                <a:spLocks noChangeArrowheads="1"/>
              </p:cNvSpPr>
              <p:nvPr/>
            </p:nvSpPr>
            <p:spPr bwMode="auto">
              <a:xfrm>
                <a:off x="6096114" y="3408458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6" name="Rectangle 199"/>
              <p:cNvSpPr>
                <a:spLocks noChangeArrowheads="1"/>
              </p:cNvSpPr>
              <p:nvPr/>
            </p:nvSpPr>
            <p:spPr bwMode="auto">
              <a:xfrm>
                <a:off x="4787092" y="4093064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97" name="Rectangle 200"/>
              <p:cNvSpPr>
                <a:spLocks noChangeArrowheads="1"/>
              </p:cNvSpPr>
              <p:nvPr/>
            </p:nvSpPr>
            <p:spPr bwMode="auto">
              <a:xfrm>
                <a:off x="4865908" y="4093064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8" name="Rectangle 201"/>
              <p:cNvSpPr>
                <a:spLocks noChangeArrowheads="1"/>
              </p:cNvSpPr>
              <p:nvPr/>
            </p:nvSpPr>
            <p:spPr bwMode="auto">
              <a:xfrm>
                <a:off x="4924163" y="4093064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9" name="Line 202"/>
              <p:cNvSpPr>
                <a:spLocks noChangeShapeType="1"/>
              </p:cNvSpPr>
              <p:nvPr/>
            </p:nvSpPr>
            <p:spPr bwMode="auto">
              <a:xfrm>
                <a:off x="5213724" y="4065234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0" name="Line 203"/>
              <p:cNvSpPr>
                <a:spLocks noChangeShapeType="1"/>
              </p:cNvSpPr>
              <p:nvPr/>
            </p:nvSpPr>
            <p:spPr bwMode="auto">
              <a:xfrm>
                <a:off x="5797986" y="4799933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1" name="Rectangle 204"/>
              <p:cNvSpPr>
                <a:spLocks noChangeArrowheads="1"/>
              </p:cNvSpPr>
              <p:nvPr/>
            </p:nvSpPr>
            <p:spPr bwMode="auto">
              <a:xfrm>
                <a:off x="6536453" y="5879718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02" name="Rectangle 205"/>
              <p:cNvSpPr>
                <a:spLocks noChangeArrowheads="1"/>
              </p:cNvSpPr>
              <p:nvPr/>
            </p:nvSpPr>
            <p:spPr bwMode="auto">
              <a:xfrm>
                <a:off x="6618695" y="5879718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03" name="Rectangle 206"/>
              <p:cNvSpPr>
                <a:spLocks noChangeArrowheads="1"/>
              </p:cNvSpPr>
              <p:nvPr/>
            </p:nvSpPr>
            <p:spPr bwMode="auto">
              <a:xfrm>
                <a:off x="6678663" y="5879718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4" name="Rectangle 207"/>
              <p:cNvSpPr>
                <a:spLocks noChangeArrowheads="1"/>
              </p:cNvSpPr>
              <p:nvPr/>
            </p:nvSpPr>
            <p:spPr bwMode="auto">
              <a:xfrm>
                <a:off x="5952190" y="5284167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05" name="Rectangle 208"/>
              <p:cNvSpPr>
                <a:spLocks noChangeArrowheads="1"/>
              </p:cNvSpPr>
              <p:nvPr/>
            </p:nvSpPr>
            <p:spPr bwMode="auto">
              <a:xfrm>
                <a:off x="6031006" y="5284167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6" name="Rectangle 209"/>
              <p:cNvSpPr>
                <a:spLocks noChangeArrowheads="1"/>
              </p:cNvSpPr>
              <p:nvPr/>
            </p:nvSpPr>
            <p:spPr bwMode="auto">
              <a:xfrm>
                <a:off x="6092688" y="5284167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7" name="Line 210"/>
              <p:cNvSpPr>
                <a:spLocks noChangeShapeType="1"/>
              </p:cNvSpPr>
              <p:nvPr/>
            </p:nvSpPr>
            <p:spPr bwMode="auto">
              <a:xfrm>
                <a:off x="6966511" y="5864876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8" name="Freeform 219"/>
              <p:cNvSpPr>
                <a:spLocks/>
              </p:cNvSpPr>
              <p:nvPr/>
            </p:nvSpPr>
            <p:spPr bwMode="auto">
              <a:xfrm>
                <a:off x="6027579" y="3529052"/>
                <a:ext cx="49688" cy="51948"/>
              </a:xfrm>
              <a:custGeom>
                <a:avLst/>
                <a:gdLst>
                  <a:gd name="T0" fmla="*/ 14 w 29"/>
                  <a:gd name="T1" fmla="*/ 26 h 28"/>
                  <a:gd name="T2" fmla="*/ 17 w 29"/>
                  <a:gd name="T3" fmla="*/ 28 h 28"/>
                  <a:gd name="T4" fmla="*/ 19 w 29"/>
                  <a:gd name="T5" fmla="*/ 26 h 28"/>
                  <a:gd name="T6" fmla="*/ 21 w 29"/>
                  <a:gd name="T7" fmla="*/ 26 h 28"/>
                  <a:gd name="T8" fmla="*/ 23 w 29"/>
                  <a:gd name="T9" fmla="*/ 24 h 28"/>
                  <a:gd name="T10" fmla="*/ 25 w 29"/>
                  <a:gd name="T11" fmla="*/ 24 h 28"/>
                  <a:gd name="T12" fmla="*/ 27 w 29"/>
                  <a:gd name="T13" fmla="*/ 22 h 28"/>
                  <a:gd name="T14" fmla="*/ 27 w 29"/>
                  <a:gd name="T15" fmla="*/ 21 h 28"/>
                  <a:gd name="T16" fmla="*/ 29 w 29"/>
                  <a:gd name="T17" fmla="*/ 19 h 28"/>
                  <a:gd name="T18" fmla="*/ 29 w 29"/>
                  <a:gd name="T19" fmla="*/ 17 h 28"/>
                  <a:gd name="T20" fmla="*/ 29 w 29"/>
                  <a:gd name="T21" fmla="*/ 13 h 28"/>
                  <a:gd name="T22" fmla="*/ 29 w 29"/>
                  <a:gd name="T23" fmla="*/ 11 h 28"/>
                  <a:gd name="T24" fmla="*/ 29 w 29"/>
                  <a:gd name="T25" fmla="*/ 9 h 28"/>
                  <a:gd name="T26" fmla="*/ 27 w 29"/>
                  <a:gd name="T27" fmla="*/ 7 h 28"/>
                  <a:gd name="T28" fmla="*/ 27 w 29"/>
                  <a:gd name="T29" fmla="*/ 5 h 28"/>
                  <a:gd name="T30" fmla="*/ 25 w 29"/>
                  <a:gd name="T31" fmla="*/ 3 h 28"/>
                  <a:gd name="T32" fmla="*/ 23 w 29"/>
                  <a:gd name="T33" fmla="*/ 1 h 28"/>
                  <a:gd name="T34" fmla="*/ 21 w 29"/>
                  <a:gd name="T35" fmla="*/ 1 h 28"/>
                  <a:gd name="T36" fmla="*/ 19 w 29"/>
                  <a:gd name="T37" fmla="*/ 0 h 28"/>
                  <a:gd name="T38" fmla="*/ 17 w 29"/>
                  <a:gd name="T39" fmla="*/ 0 h 28"/>
                  <a:gd name="T40" fmla="*/ 15 w 29"/>
                  <a:gd name="T41" fmla="*/ 0 h 28"/>
                  <a:gd name="T42" fmla="*/ 12 w 29"/>
                  <a:gd name="T43" fmla="*/ 0 h 28"/>
                  <a:gd name="T44" fmla="*/ 10 w 29"/>
                  <a:gd name="T45" fmla="*/ 0 h 28"/>
                  <a:gd name="T46" fmla="*/ 8 w 29"/>
                  <a:gd name="T47" fmla="*/ 1 h 28"/>
                  <a:gd name="T48" fmla="*/ 6 w 29"/>
                  <a:gd name="T49" fmla="*/ 1 h 28"/>
                  <a:gd name="T50" fmla="*/ 4 w 29"/>
                  <a:gd name="T51" fmla="*/ 3 h 28"/>
                  <a:gd name="T52" fmla="*/ 4 w 29"/>
                  <a:gd name="T53" fmla="*/ 5 h 28"/>
                  <a:gd name="T54" fmla="*/ 2 w 29"/>
                  <a:gd name="T55" fmla="*/ 7 h 28"/>
                  <a:gd name="T56" fmla="*/ 2 w 29"/>
                  <a:gd name="T57" fmla="*/ 9 h 28"/>
                  <a:gd name="T58" fmla="*/ 0 w 29"/>
                  <a:gd name="T59" fmla="*/ 11 h 28"/>
                  <a:gd name="T60" fmla="*/ 0 w 29"/>
                  <a:gd name="T61" fmla="*/ 13 h 28"/>
                  <a:gd name="T62" fmla="*/ 0 w 29"/>
                  <a:gd name="T63" fmla="*/ 17 h 28"/>
                  <a:gd name="T64" fmla="*/ 2 w 29"/>
                  <a:gd name="T65" fmla="*/ 19 h 28"/>
                  <a:gd name="T66" fmla="*/ 2 w 29"/>
                  <a:gd name="T67" fmla="*/ 21 h 28"/>
                  <a:gd name="T68" fmla="*/ 4 w 29"/>
                  <a:gd name="T69" fmla="*/ 22 h 28"/>
                  <a:gd name="T70" fmla="*/ 4 w 29"/>
                  <a:gd name="T71" fmla="*/ 24 h 28"/>
                  <a:gd name="T72" fmla="*/ 6 w 29"/>
                  <a:gd name="T73" fmla="*/ 24 h 28"/>
                  <a:gd name="T74" fmla="*/ 8 w 29"/>
                  <a:gd name="T75" fmla="*/ 26 h 28"/>
                  <a:gd name="T76" fmla="*/ 10 w 29"/>
                  <a:gd name="T77" fmla="*/ 26 h 28"/>
                  <a:gd name="T78" fmla="*/ 12 w 29"/>
                  <a:gd name="T79" fmla="*/ 28 h 28"/>
                  <a:gd name="T80" fmla="*/ 15 w 29"/>
                  <a:gd name="T81" fmla="*/ 28 h 28"/>
                  <a:gd name="T82" fmla="*/ 15 w 29"/>
                  <a:gd name="T83" fmla="*/ 28 h 28"/>
                  <a:gd name="T84" fmla="*/ 14 w 29"/>
                  <a:gd name="T85" fmla="*/ 26 h 2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8"/>
                  <a:gd name="T131" fmla="*/ 29 w 29"/>
                  <a:gd name="T132" fmla="*/ 28 h 2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8">
                    <a:moveTo>
                      <a:pt x="14" y="26"/>
                    </a:moveTo>
                    <a:lnTo>
                      <a:pt x="17" y="28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3" y="24"/>
                    </a:lnTo>
                    <a:lnTo>
                      <a:pt x="25" y="24"/>
                    </a:lnTo>
                    <a:lnTo>
                      <a:pt x="27" y="22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3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12" y="28"/>
                    </a:lnTo>
                    <a:lnTo>
                      <a:pt x="15" y="28"/>
                    </a:lnTo>
                    <a:lnTo>
                      <a:pt x="14" y="2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9" name="Line 220"/>
              <p:cNvSpPr>
                <a:spLocks noChangeShapeType="1"/>
              </p:cNvSpPr>
              <p:nvPr/>
            </p:nvSpPr>
            <p:spPr bwMode="auto">
              <a:xfrm>
                <a:off x="6382249" y="5265614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0" name="Line 221"/>
              <p:cNvSpPr>
                <a:spLocks noChangeShapeType="1"/>
              </p:cNvSpPr>
              <p:nvPr/>
            </p:nvSpPr>
            <p:spPr bwMode="auto">
              <a:xfrm>
                <a:off x="6382249" y="5397340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1" name="Freeform 222"/>
              <p:cNvSpPr>
                <a:spLocks/>
              </p:cNvSpPr>
              <p:nvPr/>
            </p:nvSpPr>
            <p:spPr bwMode="auto">
              <a:xfrm>
                <a:off x="5859668" y="4132025"/>
                <a:ext cx="431772" cy="202228"/>
              </a:xfrm>
              <a:custGeom>
                <a:avLst/>
                <a:gdLst>
                  <a:gd name="T0" fmla="*/ 0 w 252"/>
                  <a:gd name="T1" fmla="*/ 0 h 109"/>
                  <a:gd name="T2" fmla="*/ 0 w 252"/>
                  <a:gd name="T3" fmla="*/ 109 h 109"/>
                  <a:gd name="T4" fmla="*/ 217 w 252"/>
                  <a:gd name="T5" fmla="*/ 109 h 109"/>
                  <a:gd name="T6" fmla="*/ 217 w 252"/>
                  <a:gd name="T7" fmla="*/ 36 h 109"/>
                  <a:gd name="T8" fmla="*/ 252 w 252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"/>
                  <a:gd name="T16" fmla="*/ 0 h 109"/>
                  <a:gd name="T17" fmla="*/ 252 w 252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" h="109">
                    <a:moveTo>
                      <a:pt x="0" y="0"/>
                    </a:moveTo>
                    <a:lnTo>
                      <a:pt x="0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2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2" name="Freeform 223"/>
              <p:cNvSpPr>
                <a:spLocks/>
              </p:cNvSpPr>
              <p:nvPr/>
            </p:nvSpPr>
            <p:spPr bwMode="auto">
              <a:xfrm>
                <a:off x="5275406" y="3530907"/>
                <a:ext cx="430058" cy="204083"/>
              </a:xfrm>
              <a:custGeom>
                <a:avLst/>
                <a:gdLst>
                  <a:gd name="T0" fmla="*/ 0 w 251"/>
                  <a:gd name="T1" fmla="*/ 0 h 110"/>
                  <a:gd name="T2" fmla="*/ 0 w 251"/>
                  <a:gd name="T3" fmla="*/ 110 h 110"/>
                  <a:gd name="T4" fmla="*/ 217 w 251"/>
                  <a:gd name="T5" fmla="*/ 110 h 110"/>
                  <a:gd name="T6" fmla="*/ 217 w 251"/>
                  <a:gd name="T7" fmla="*/ 37 h 110"/>
                  <a:gd name="T8" fmla="*/ 251 w 251"/>
                  <a:gd name="T9" fmla="*/ 37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10"/>
                  <a:gd name="T17" fmla="*/ 251 w 251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10">
                    <a:moveTo>
                      <a:pt x="0" y="0"/>
                    </a:moveTo>
                    <a:lnTo>
                      <a:pt x="0" y="110"/>
                    </a:lnTo>
                    <a:lnTo>
                      <a:pt x="217" y="110"/>
                    </a:lnTo>
                    <a:lnTo>
                      <a:pt x="217" y="37"/>
                    </a:lnTo>
                    <a:lnTo>
                      <a:pt x="251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3" name="Freeform 224"/>
              <p:cNvSpPr>
                <a:spLocks/>
              </p:cNvSpPr>
              <p:nvPr/>
            </p:nvSpPr>
            <p:spPr bwMode="auto">
              <a:xfrm>
                <a:off x="5121201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4" name="Freeform 225"/>
              <p:cNvSpPr>
                <a:spLocks/>
              </p:cNvSpPr>
              <p:nvPr/>
            </p:nvSpPr>
            <p:spPr bwMode="auto">
              <a:xfrm>
                <a:off x="5702037" y="3269310"/>
                <a:ext cx="95949" cy="532471"/>
              </a:xfrm>
              <a:custGeom>
                <a:avLst/>
                <a:gdLst>
                  <a:gd name="T0" fmla="*/ 54 w 56"/>
                  <a:gd name="T1" fmla="*/ 285 h 287"/>
                  <a:gd name="T2" fmla="*/ 56 w 56"/>
                  <a:gd name="T3" fmla="*/ 0 h 287"/>
                  <a:gd name="T4" fmla="*/ 0 w 56"/>
                  <a:gd name="T5" fmla="*/ 0 h 287"/>
                  <a:gd name="T6" fmla="*/ 0 w 56"/>
                  <a:gd name="T7" fmla="*/ 287 h 287"/>
                  <a:gd name="T8" fmla="*/ 56 w 56"/>
                  <a:gd name="T9" fmla="*/ 287 h 287"/>
                  <a:gd name="T10" fmla="*/ 56 w 56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7"/>
                  <a:gd name="T20" fmla="*/ 56 w 56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7">
                    <a:moveTo>
                      <a:pt x="54" y="285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6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5" name="Freeform 226"/>
              <p:cNvSpPr>
                <a:spLocks/>
              </p:cNvSpPr>
              <p:nvPr/>
            </p:nvSpPr>
            <p:spPr bwMode="auto">
              <a:xfrm>
                <a:off x="5702037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6" name="Freeform 227"/>
              <p:cNvSpPr>
                <a:spLocks/>
              </p:cNvSpPr>
              <p:nvPr/>
            </p:nvSpPr>
            <p:spPr bwMode="auto">
              <a:xfrm>
                <a:off x="5923063" y="4000299"/>
                <a:ext cx="246727" cy="267163"/>
              </a:xfrm>
              <a:custGeom>
                <a:avLst/>
                <a:gdLst>
                  <a:gd name="T0" fmla="*/ 144 w 144"/>
                  <a:gd name="T1" fmla="*/ 144 h 144"/>
                  <a:gd name="T2" fmla="*/ 144 w 144"/>
                  <a:gd name="T3" fmla="*/ 0 h 144"/>
                  <a:gd name="T4" fmla="*/ 0 w 144"/>
                  <a:gd name="T5" fmla="*/ 0 h 144"/>
                  <a:gd name="T6" fmla="*/ 0 w 144"/>
                  <a:gd name="T7" fmla="*/ 144 h 144"/>
                  <a:gd name="T8" fmla="*/ 144 w 144"/>
                  <a:gd name="T9" fmla="*/ 144 h 144"/>
                  <a:gd name="T10" fmla="*/ 144 w 144"/>
                  <a:gd name="T11" fmla="*/ 144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4"/>
                  <a:gd name="T20" fmla="*/ 144 w 14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144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7" name="Rectangle 228"/>
              <p:cNvSpPr>
                <a:spLocks noChangeArrowheads="1"/>
              </p:cNvSpPr>
              <p:nvPr/>
            </p:nvSpPr>
            <p:spPr bwMode="auto">
              <a:xfrm>
                <a:off x="5962471" y="4054102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18" name="Rectangle 229"/>
              <p:cNvSpPr>
                <a:spLocks noChangeArrowheads="1"/>
              </p:cNvSpPr>
              <p:nvPr/>
            </p:nvSpPr>
            <p:spPr bwMode="auto">
              <a:xfrm>
                <a:off x="6041286" y="4054102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19" name="Freeform 230"/>
              <p:cNvSpPr>
                <a:spLocks/>
              </p:cNvSpPr>
              <p:nvPr/>
            </p:nvSpPr>
            <p:spPr bwMode="auto">
              <a:xfrm>
                <a:off x="5948764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7 h 285"/>
                  <a:gd name="T4" fmla="*/ 37 w 109"/>
                  <a:gd name="T5" fmla="*/ 144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2 w 109"/>
                  <a:gd name="T15" fmla="*/ 2 h 285"/>
                  <a:gd name="T16" fmla="*/ 2 w 109"/>
                  <a:gd name="T17" fmla="*/ 2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4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0" name="Freeform 231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1" name="Freeform 232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62" name="Line 214"/>
          <p:cNvSpPr>
            <a:spLocks noChangeShapeType="1"/>
          </p:cNvSpPr>
          <p:nvPr/>
        </p:nvSpPr>
        <p:spPr bwMode="auto">
          <a:xfrm>
            <a:off x="6693175" y="3214975"/>
            <a:ext cx="121651" cy="519485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64" name="Line 214"/>
          <p:cNvSpPr>
            <a:spLocks noChangeShapeType="1"/>
          </p:cNvSpPr>
          <p:nvPr/>
        </p:nvSpPr>
        <p:spPr bwMode="auto">
          <a:xfrm>
            <a:off x="7283531" y="3185291"/>
            <a:ext cx="122517" cy="1258556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65" name="Line 214"/>
          <p:cNvSpPr>
            <a:spLocks noChangeShapeType="1"/>
          </p:cNvSpPr>
          <p:nvPr/>
        </p:nvSpPr>
        <p:spPr bwMode="auto">
          <a:xfrm>
            <a:off x="7568714" y="3185290"/>
            <a:ext cx="246726" cy="1699457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0" name="Footer Placeholder 2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1" name="Slide Number Placeholder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7" name="Rectangle 233"/>
          <p:cNvSpPr>
            <a:spLocks noChangeArrowheads="1"/>
          </p:cNvSpPr>
          <p:nvPr/>
        </p:nvSpPr>
        <p:spPr bwMode="auto">
          <a:xfrm>
            <a:off x="2704417" y="2976156"/>
            <a:ext cx="2552894" cy="284720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900" dirty="0">
                <a:latin typeface="Consolas" panose="020B06090202040302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r>
              <a:rPr lang="en-US" sz="1900" dirty="0">
                <a:latin typeface="Consolas" panose="020B0609020204030204" pitchFamily="49" charset="0"/>
                <a:cs typeface="Courier New" panose="02070309020205020404" pitchFamily="49" charset="0"/>
              </a:rPr>
              <a:t>,  x1, x3</a:t>
            </a:r>
            <a:br>
              <a:rPr lang="en-US" sz="19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9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1900" dirty="0">
                <a:latin typeface="Consolas" panose="020B0609020204030204" pitchFamily="49" charset="0"/>
                <a:cs typeface="Courier New" panose="02070309020205020404" pitchFamily="49" charset="0"/>
              </a:rPr>
              <a:t>and x12,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r>
              <a:rPr lang="en-US" sz="1900" dirty="0">
                <a:latin typeface="Consolas" panose="020B0609020204030204" pitchFamily="49" charset="0"/>
                <a:cs typeface="Courier New" panose="02070309020205020404" pitchFamily="49" charset="0"/>
              </a:rPr>
              <a:t>, x5</a:t>
            </a:r>
            <a:br>
              <a:rPr lang="en-US" sz="19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9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1900" dirty="0">
                <a:latin typeface="Consolas" panose="020B0609020204030204" pitchFamily="49" charset="0"/>
                <a:cs typeface="Courier New" panose="02070309020205020404" pitchFamily="49" charset="0"/>
              </a:rPr>
              <a:t>or  x13, x6,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br>
              <a:rPr lang="en-US" sz="19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9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1900" dirty="0">
                <a:latin typeface="Consolas" panose="020B0609020204030204" pitchFamily="49" charset="0"/>
                <a:cs typeface="Courier New" panose="02070309020205020404" pitchFamily="49" charset="0"/>
              </a:rPr>
              <a:t>add x14,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r>
              <a:rPr lang="en-US" sz="19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br>
              <a:rPr lang="en-US" sz="19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9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1900" dirty="0">
                <a:latin typeface="Consolas" panose="020B0609020204030204" pitchFamily="49" charset="0"/>
                <a:cs typeface="Courier New" panose="02070309020205020404" pitchFamily="49" charset="0"/>
              </a:rPr>
              <a:t>sw  x15, 100(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x2</a:t>
            </a:r>
            <a:r>
              <a:rPr lang="en-US" sz="19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435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2" grpId="0" animBg="1"/>
      <p:bldP spid="264" grpId="0" animBg="1"/>
      <p:bldP spid="2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title"/>
          </p:nvPr>
        </p:nvSpPr>
        <p:spPr>
          <a:xfrm>
            <a:off x="832891" y="174640"/>
            <a:ext cx="10515600" cy="489260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rgbClr val="0070C0"/>
                </a:solidFill>
              </a:rPr>
              <a:t>Forwarding Hardware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1" name="Footer Placeholder 1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2" name="Slide Number Placeholder 1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963738" y="785945"/>
            <a:ext cx="8247062" cy="5386255"/>
            <a:chOff x="1963738" y="785945"/>
            <a:chExt cx="8247062" cy="5386255"/>
          </a:xfrm>
        </p:grpSpPr>
        <p:grpSp>
          <p:nvGrpSpPr>
            <p:cNvPr id="4" name="Group 184"/>
            <p:cNvGrpSpPr>
              <a:grpSpLocks/>
            </p:cNvGrpSpPr>
            <p:nvPr/>
          </p:nvGrpSpPr>
          <p:grpSpPr bwMode="auto">
            <a:xfrm>
              <a:off x="1963738" y="785945"/>
              <a:ext cx="8247062" cy="5386255"/>
              <a:chOff x="277" y="740"/>
              <a:chExt cx="4820" cy="3148"/>
            </a:xfrm>
          </p:grpSpPr>
          <p:sp>
            <p:nvSpPr>
              <p:cNvPr id="5" name="Rectangle 158"/>
              <p:cNvSpPr>
                <a:spLocks noChangeArrowheads="1"/>
              </p:cNvSpPr>
              <p:nvPr/>
            </p:nvSpPr>
            <p:spPr bwMode="auto">
              <a:xfrm>
                <a:off x="277" y="2121"/>
                <a:ext cx="177" cy="384"/>
              </a:xfrm>
              <a:prstGeom prst="rect">
                <a:avLst/>
              </a:prstGeom>
              <a:solidFill>
                <a:srgbClr val="FFE6CD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854" y="2034"/>
                <a:ext cx="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003" y="2113"/>
                <a:ext cx="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4995" y="2186"/>
                <a:ext cx="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4315" y="2005"/>
                <a:ext cx="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3574" y="3197"/>
                <a:ext cx="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3079" y="2986"/>
                <a:ext cx="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1993" y="1267"/>
                <a:ext cx="469" cy="2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3636" y="3567"/>
                <a:ext cx="29" cy="38"/>
              </a:xfrm>
              <a:custGeom>
                <a:avLst/>
                <a:gdLst>
                  <a:gd name="T0" fmla="*/ 29 w 25"/>
                  <a:gd name="T1" fmla="*/ 0 h 25"/>
                  <a:gd name="T2" fmla="*/ 29 w 25"/>
                  <a:gd name="T3" fmla="*/ 38 h 25"/>
                  <a:gd name="T4" fmla="*/ 0 w 25"/>
                  <a:gd name="T5" fmla="*/ 20 h 25"/>
                  <a:gd name="T6" fmla="*/ 29 w 25"/>
                  <a:gd name="T7" fmla="*/ 0 h 25"/>
                  <a:gd name="T8" fmla="*/ 29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25" y="0"/>
                    </a:moveTo>
                    <a:lnTo>
                      <a:pt x="25" y="25"/>
                    </a:lnTo>
                    <a:lnTo>
                      <a:pt x="0" y="13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3663" y="1516"/>
                <a:ext cx="1117" cy="2071"/>
              </a:xfrm>
              <a:custGeom>
                <a:avLst/>
                <a:gdLst>
                  <a:gd name="T0" fmla="*/ 1117 w 947"/>
                  <a:gd name="T1" fmla="*/ 0 h 1357"/>
                  <a:gd name="T2" fmla="*/ 1117 w 947"/>
                  <a:gd name="T3" fmla="*/ 2071 h 1357"/>
                  <a:gd name="T4" fmla="*/ 0 w 947"/>
                  <a:gd name="T5" fmla="*/ 2071 h 1357"/>
                  <a:gd name="T6" fmla="*/ 0 60000 65536"/>
                  <a:gd name="T7" fmla="*/ 0 60000 65536"/>
                  <a:gd name="T8" fmla="*/ 0 60000 65536"/>
                  <a:gd name="T9" fmla="*/ 0 w 947"/>
                  <a:gd name="T10" fmla="*/ 0 h 1357"/>
                  <a:gd name="T11" fmla="*/ 947 w 947"/>
                  <a:gd name="T12" fmla="*/ 1357 h 13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47" h="1357">
                    <a:moveTo>
                      <a:pt x="947" y="0"/>
                    </a:moveTo>
                    <a:lnTo>
                      <a:pt x="947" y="1357"/>
                    </a:lnTo>
                    <a:lnTo>
                      <a:pt x="0" y="1357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4650" y="1516"/>
                <a:ext cx="128" cy="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3670" y="1267"/>
                <a:ext cx="252" cy="2209"/>
              </a:xfrm>
              <a:custGeom>
                <a:avLst/>
                <a:gdLst>
                  <a:gd name="T0" fmla="*/ 250 w 214"/>
                  <a:gd name="T1" fmla="*/ 0 h 1447"/>
                  <a:gd name="T2" fmla="*/ 252 w 214"/>
                  <a:gd name="T3" fmla="*/ 2209 h 1447"/>
                  <a:gd name="T4" fmla="*/ 0 w 214"/>
                  <a:gd name="T5" fmla="*/ 2209 h 1447"/>
                  <a:gd name="T6" fmla="*/ 0 60000 65536"/>
                  <a:gd name="T7" fmla="*/ 0 60000 65536"/>
                  <a:gd name="T8" fmla="*/ 0 60000 65536"/>
                  <a:gd name="T9" fmla="*/ 0 w 214"/>
                  <a:gd name="T10" fmla="*/ 0 h 1447"/>
                  <a:gd name="T11" fmla="*/ 214 w 214"/>
                  <a:gd name="T12" fmla="*/ 1447 h 14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" h="1447">
                    <a:moveTo>
                      <a:pt x="212" y="0"/>
                    </a:moveTo>
                    <a:lnTo>
                      <a:pt x="214" y="1447"/>
                    </a:lnTo>
                    <a:lnTo>
                      <a:pt x="0" y="1447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2487" y="1394"/>
                <a:ext cx="115" cy="247"/>
              </a:xfrm>
              <a:custGeom>
                <a:avLst/>
                <a:gdLst>
                  <a:gd name="T0" fmla="*/ 113 w 98"/>
                  <a:gd name="T1" fmla="*/ 247 h 162"/>
                  <a:gd name="T2" fmla="*/ 115 w 98"/>
                  <a:gd name="T3" fmla="*/ 0 h 162"/>
                  <a:gd name="T4" fmla="*/ 0 w 98"/>
                  <a:gd name="T5" fmla="*/ 0 h 162"/>
                  <a:gd name="T6" fmla="*/ 0 w 98"/>
                  <a:gd name="T7" fmla="*/ 247 h 162"/>
                  <a:gd name="T8" fmla="*/ 115 w 98"/>
                  <a:gd name="T9" fmla="*/ 247 h 162"/>
                  <a:gd name="T10" fmla="*/ 115 w 98"/>
                  <a:gd name="T11" fmla="*/ 247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6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28575" cap="flat" cmpd="sng">
                <a:solidFill>
                  <a:srgbClr val="EB75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1787" y="2279"/>
                <a:ext cx="28" cy="37"/>
              </a:xfrm>
              <a:custGeom>
                <a:avLst/>
                <a:gdLst>
                  <a:gd name="T0" fmla="*/ 0 w 25"/>
                  <a:gd name="T1" fmla="*/ 0 h 24"/>
                  <a:gd name="T2" fmla="*/ 0 w 25"/>
                  <a:gd name="T3" fmla="*/ 37 h 24"/>
                  <a:gd name="T4" fmla="*/ 28 w 25"/>
                  <a:gd name="T5" fmla="*/ 20 h 24"/>
                  <a:gd name="T6" fmla="*/ 0 w 25"/>
                  <a:gd name="T7" fmla="*/ 2 h 24"/>
                  <a:gd name="T8" fmla="*/ 0 w 25"/>
                  <a:gd name="T9" fmla="*/ 2 h 24"/>
                  <a:gd name="T10" fmla="*/ 0 w 25"/>
                  <a:gd name="T11" fmla="*/ 0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4"/>
                  <a:gd name="T20" fmla="*/ 25 w 25"/>
                  <a:gd name="T21" fmla="*/ 24 h 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4">
                    <a:moveTo>
                      <a:pt x="0" y="0"/>
                    </a:moveTo>
                    <a:lnTo>
                      <a:pt x="0" y="24"/>
                    </a:lnTo>
                    <a:lnTo>
                      <a:pt x="25" y="1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549" y="1872"/>
                <a:ext cx="364" cy="868"/>
              </a:xfrm>
              <a:custGeom>
                <a:avLst/>
                <a:gdLst>
                  <a:gd name="T0" fmla="*/ 364 w 308"/>
                  <a:gd name="T1" fmla="*/ 868 h 569"/>
                  <a:gd name="T2" fmla="*/ 364 w 308"/>
                  <a:gd name="T3" fmla="*/ 0 h 569"/>
                  <a:gd name="T4" fmla="*/ 0 w 308"/>
                  <a:gd name="T5" fmla="*/ 0 h 569"/>
                  <a:gd name="T6" fmla="*/ 0 w 308"/>
                  <a:gd name="T7" fmla="*/ 868 h 569"/>
                  <a:gd name="T8" fmla="*/ 364 w 308"/>
                  <a:gd name="T9" fmla="*/ 868 h 569"/>
                  <a:gd name="T10" fmla="*/ 364 w 308"/>
                  <a:gd name="T11" fmla="*/ 868 h 5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8"/>
                  <a:gd name="T19" fmla="*/ 0 h 569"/>
                  <a:gd name="T20" fmla="*/ 308 w 308"/>
                  <a:gd name="T21" fmla="*/ 569 h 56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8" h="569">
                    <a:moveTo>
                      <a:pt x="308" y="569"/>
                    </a:moveTo>
                    <a:lnTo>
                      <a:pt x="308" y="0"/>
                    </a:lnTo>
                    <a:lnTo>
                      <a:pt x="0" y="0"/>
                    </a:lnTo>
                    <a:lnTo>
                      <a:pt x="0" y="569"/>
                    </a:lnTo>
                    <a:lnTo>
                      <a:pt x="308" y="569"/>
                    </a:lnTo>
                  </a:path>
                </a:pathLst>
              </a:custGeom>
              <a:solidFill>
                <a:srgbClr val="FFFFCC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4072" y="1849"/>
                <a:ext cx="365" cy="871"/>
              </a:xfrm>
              <a:custGeom>
                <a:avLst/>
                <a:gdLst>
                  <a:gd name="T0" fmla="*/ 365 w 309"/>
                  <a:gd name="T1" fmla="*/ 868 h 571"/>
                  <a:gd name="T2" fmla="*/ 365 w 309"/>
                  <a:gd name="T3" fmla="*/ 0 h 571"/>
                  <a:gd name="T4" fmla="*/ 0 w 309"/>
                  <a:gd name="T5" fmla="*/ 0 h 571"/>
                  <a:gd name="T6" fmla="*/ 0 w 309"/>
                  <a:gd name="T7" fmla="*/ 871 h 571"/>
                  <a:gd name="T8" fmla="*/ 365 w 309"/>
                  <a:gd name="T9" fmla="*/ 871 h 571"/>
                  <a:gd name="T10" fmla="*/ 365 w 309"/>
                  <a:gd name="T11" fmla="*/ 871 h 5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9"/>
                  <a:gd name="T19" fmla="*/ 0 h 571"/>
                  <a:gd name="T20" fmla="*/ 309 w 309"/>
                  <a:gd name="T21" fmla="*/ 571 h 5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9" h="571">
                    <a:moveTo>
                      <a:pt x="309" y="569"/>
                    </a:moveTo>
                    <a:lnTo>
                      <a:pt x="309" y="0"/>
                    </a:lnTo>
                    <a:lnTo>
                      <a:pt x="0" y="0"/>
                    </a:lnTo>
                    <a:lnTo>
                      <a:pt x="0" y="571"/>
                    </a:lnTo>
                    <a:lnTo>
                      <a:pt x="309" y="571"/>
                    </a:lnTo>
                  </a:path>
                </a:pathLst>
              </a:custGeom>
              <a:solidFill>
                <a:srgbClr val="FFFFCC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1787" y="1835"/>
                <a:ext cx="28" cy="37"/>
              </a:xfrm>
              <a:custGeom>
                <a:avLst/>
                <a:gdLst>
                  <a:gd name="T0" fmla="*/ 0 w 25"/>
                  <a:gd name="T1" fmla="*/ 0 h 24"/>
                  <a:gd name="T2" fmla="*/ 0 w 25"/>
                  <a:gd name="T3" fmla="*/ 37 h 24"/>
                  <a:gd name="T4" fmla="*/ 28 w 25"/>
                  <a:gd name="T5" fmla="*/ 20 h 24"/>
                  <a:gd name="T6" fmla="*/ 0 w 25"/>
                  <a:gd name="T7" fmla="*/ 3 h 24"/>
                  <a:gd name="T8" fmla="*/ 0 w 25"/>
                  <a:gd name="T9" fmla="*/ 3 h 24"/>
                  <a:gd name="T10" fmla="*/ 0 w 25"/>
                  <a:gd name="T11" fmla="*/ 0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4"/>
                  <a:gd name="T20" fmla="*/ 25 w 25"/>
                  <a:gd name="T21" fmla="*/ 24 h 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4">
                    <a:moveTo>
                      <a:pt x="0" y="0"/>
                    </a:moveTo>
                    <a:lnTo>
                      <a:pt x="0" y="24"/>
                    </a:lnTo>
                    <a:lnTo>
                      <a:pt x="25" y="1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1787" y="2500"/>
                <a:ext cx="28" cy="39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9 h 25"/>
                  <a:gd name="T4" fmla="*/ 28 w 25"/>
                  <a:gd name="T5" fmla="*/ 20 h 25"/>
                  <a:gd name="T6" fmla="*/ 0 w 25"/>
                  <a:gd name="T7" fmla="*/ 3 h 25"/>
                  <a:gd name="T8" fmla="*/ 0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2975" y="2418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30 w 25"/>
                  <a:gd name="T5" fmla="*/ 18 h 25"/>
                  <a:gd name="T6" fmla="*/ 0 w 25"/>
                  <a:gd name="T7" fmla="*/ 0 h 25"/>
                  <a:gd name="T8" fmla="*/ 0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2975" y="2555"/>
                <a:ext cx="30" cy="39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9 h 25"/>
                  <a:gd name="T4" fmla="*/ 30 w 25"/>
                  <a:gd name="T5" fmla="*/ 22 h 25"/>
                  <a:gd name="T6" fmla="*/ 0 w 25"/>
                  <a:gd name="T7" fmla="*/ 0 h 25"/>
                  <a:gd name="T8" fmla="*/ 0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 flipH="1">
                <a:off x="3117" y="2577"/>
                <a:ext cx="197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94" y="2264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29 w 25"/>
                  <a:gd name="T5" fmla="*/ 20 h 25"/>
                  <a:gd name="T6" fmla="*/ 0 w 25"/>
                  <a:gd name="T7" fmla="*/ 3 h 25"/>
                  <a:gd name="T8" fmla="*/ 0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4894" y="2542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29 w 25"/>
                  <a:gd name="T5" fmla="*/ 17 h 25"/>
                  <a:gd name="T6" fmla="*/ 0 w 25"/>
                  <a:gd name="T7" fmla="*/ 0 h 25"/>
                  <a:gd name="T8" fmla="*/ 0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>
                <a:off x="461" y="2311"/>
                <a:ext cx="64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5" y="2293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30 w 25"/>
                  <a:gd name="T5" fmla="*/ 21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1724" y="1247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29 w 25"/>
                  <a:gd name="T5" fmla="*/ 20 h 25"/>
                  <a:gd name="T6" fmla="*/ 0 w 25"/>
                  <a:gd name="T7" fmla="*/ 3 h 25"/>
                  <a:gd name="T8" fmla="*/ 0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1787" y="2056"/>
                <a:ext cx="28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28 w 25"/>
                  <a:gd name="T5" fmla="*/ 20 h 25"/>
                  <a:gd name="T6" fmla="*/ 0 w 25"/>
                  <a:gd name="T7" fmla="*/ 3 h 25"/>
                  <a:gd name="T8" fmla="*/ 0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auto">
              <a:xfrm>
                <a:off x="1817" y="1752"/>
                <a:ext cx="430" cy="871"/>
              </a:xfrm>
              <a:custGeom>
                <a:avLst/>
                <a:gdLst>
                  <a:gd name="T0" fmla="*/ 430 w 364"/>
                  <a:gd name="T1" fmla="*/ 871 h 570"/>
                  <a:gd name="T2" fmla="*/ 430 w 364"/>
                  <a:gd name="T3" fmla="*/ 0 h 570"/>
                  <a:gd name="T4" fmla="*/ 0 w 364"/>
                  <a:gd name="T5" fmla="*/ 0 h 570"/>
                  <a:gd name="T6" fmla="*/ 0 w 364"/>
                  <a:gd name="T7" fmla="*/ 871 h 570"/>
                  <a:gd name="T8" fmla="*/ 430 w 364"/>
                  <a:gd name="T9" fmla="*/ 871 h 570"/>
                  <a:gd name="T10" fmla="*/ 430 w 364"/>
                  <a:gd name="T11" fmla="*/ 871 h 5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4"/>
                  <a:gd name="T19" fmla="*/ 0 h 570"/>
                  <a:gd name="T20" fmla="*/ 364 w 364"/>
                  <a:gd name="T21" fmla="*/ 570 h 57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4" h="570">
                    <a:moveTo>
                      <a:pt x="364" y="570"/>
                    </a:moveTo>
                    <a:lnTo>
                      <a:pt x="364" y="0"/>
                    </a:lnTo>
                    <a:lnTo>
                      <a:pt x="0" y="0"/>
                    </a:lnTo>
                    <a:lnTo>
                      <a:pt x="0" y="570"/>
                    </a:lnTo>
                    <a:lnTo>
                      <a:pt x="364" y="57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1497" y="2421"/>
                <a:ext cx="3600" cy="1389"/>
              </a:xfrm>
              <a:custGeom>
                <a:avLst/>
                <a:gdLst>
                  <a:gd name="T0" fmla="*/ 299 w 3050"/>
                  <a:gd name="T1" fmla="*/ 99 h 910"/>
                  <a:gd name="T2" fmla="*/ 0 w 3050"/>
                  <a:gd name="T3" fmla="*/ 99 h 910"/>
                  <a:gd name="T4" fmla="*/ 0 w 3050"/>
                  <a:gd name="T5" fmla="*/ 1389 h 910"/>
                  <a:gd name="T6" fmla="*/ 3600 w 3050"/>
                  <a:gd name="T7" fmla="*/ 1389 h 910"/>
                  <a:gd name="T8" fmla="*/ 3600 w 3050"/>
                  <a:gd name="T9" fmla="*/ 0 h 910"/>
                  <a:gd name="T10" fmla="*/ 3537 w 3050"/>
                  <a:gd name="T11" fmla="*/ 0 h 9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50"/>
                  <a:gd name="T19" fmla="*/ 0 h 910"/>
                  <a:gd name="T20" fmla="*/ 3050 w 3050"/>
                  <a:gd name="T21" fmla="*/ 910 h 9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50" h="910">
                    <a:moveTo>
                      <a:pt x="253" y="65"/>
                    </a:moveTo>
                    <a:lnTo>
                      <a:pt x="0" y="65"/>
                    </a:lnTo>
                    <a:lnTo>
                      <a:pt x="0" y="910"/>
                    </a:lnTo>
                    <a:lnTo>
                      <a:pt x="3050" y="910"/>
                    </a:lnTo>
                    <a:lnTo>
                      <a:pt x="3050" y="0"/>
                    </a:lnTo>
                    <a:lnTo>
                      <a:pt x="2997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9" name="Line 37"/>
              <p:cNvSpPr>
                <a:spLocks noChangeShapeType="1"/>
              </p:cNvSpPr>
              <p:nvPr/>
            </p:nvSpPr>
            <p:spPr bwMode="auto">
              <a:xfrm flipH="1">
                <a:off x="1244" y="1855"/>
                <a:ext cx="55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0" name="Line 38"/>
              <p:cNvSpPr>
                <a:spLocks noChangeShapeType="1"/>
              </p:cNvSpPr>
              <p:nvPr/>
            </p:nvSpPr>
            <p:spPr bwMode="auto">
              <a:xfrm flipH="1">
                <a:off x="2922" y="2574"/>
                <a:ext cx="66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1" name="Line 39"/>
              <p:cNvSpPr>
                <a:spLocks noChangeShapeType="1"/>
              </p:cNvSpPr>
              <p:nvPr/>
            </p:nvSpPr>
            <p:spPr bwMode="auto">
              <a:xfrm>
                <a:off x="1244" y="2076"/>
                <a:ext cx="554" cy="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2" name="Freeform 40"/>
              <p:cNvSpPr>
                <a:spLocks/>
              </p:cNvSpPr>
              <p:nvPr/>
            </p:nvSpPr>
            <p:spPr bwMode="auto">
              <a:xfrm>
                <a:off x="2452" y="2418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18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>
                <a:off x="2602" y="2436"/>
                <a:ext cx="386" cy="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 flipH="1">
                <a:off x="2247" y="2436"/>
                <a:ext cx="212" cy="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3972" y="2267"/>
                <a:ext cx="29" cy="35"/>
              </a:xfrm>
              <a:custGeom>
                <a:avLst/>
                <a:gdLst>
                  <a:gd name="T0" fmla="*/ 15 w 24"/>
                  <a:gd name="T1" fmla="*/ 35 h 23"/>
                  <a:gd name="T2" fmla="*/ 17 w 24"/>
                  <a:gd name="T3" fmla="*/ 35 h 23"/>
                  <a:gd name="T4" fmla="*/ 19 w 24"/>
                  <a:gd name="T5" fmla="*/ 35 h 23"/>
                  <a:gd name="T6" fmla="*/ 22 w 24"/>
                  <a:gd name="T7" fmla="*/ 32 h 23"/>
                  <a:gd name="T8" fmla="*/ 24 w 24"/>
                  <a:gd name="T9" fmla="*/ 32 h 23"/>
                  <a:gd name="T10" fmla="*/ 24 w 24"/>
                  <a:gd name="T11" fmla="*/ 29 h 23"/>
                  <a:gd name="T12" fmla="*/ 27 w 24"/>
                  <a:gd name="T13" fmla="*/ 29 h 23"/>
                  <a:gd name="T14" fmla="*/ 29 w 24"/>
                  <a:gd name="T15" fmla="*/ 26 h 23"/>
                  <a:gd name="T16" fmla="*/ 29 w 24"/>
                  <a:gd name="T17" fmla="*/ 23 h 23"/>
                  <a:gd name="T18" fmla="*/ 29 w 24"/>
                  <a:gd name="T19" fmla="*/ 20 h 23"/>
                  <a:gd name="T20" fmla="*/ 29 w 24"/>
                  <a:gd name="T21" fmla="*/ 17 h 23"/>
                  <a:gd name="T22" fmla="*/ 29 w 24"/>
                  <a:gd name="T23" fmla="*/ 14 h 23"/>
                  <a:gd name="T24" fmla="*/ 29 w 24"/>
                  <a:gd name="T25" fmla="*/ 12 h 23"/>
                  <a:gd name="T26" fmla="*/ 29 w 24"/>
                  <a:gd name="T27" fmla="*/ 9 h 23"/>
                  <a:gd name="T28" fmla="*/ 27 w 24"/>
                  <a:gd name="T29" fmla="*/ 6 h 23"/>
                  <a:gd name="T30" fmla="*/ 24 w 24"/>
                  <a:gd name="T31" fmla="*/ 3 h 23"/>
                  <a:gd name="T32" fmla="*/ 24 w 24"/>
                  <a:gd name="T33" fmla="*/ 3 h 23"/>
                  <a:gd name="T34" fmla="*/ 22 w 24"/>
                  <a:gd name="T35" fmla="*/ 0 h 23"/>
                  <a:gd name="T36" fmla="*/ 19 w 24"/>
                  <a:gd name="T37" fmla="*/ 0 h 23"/>
                  <a:gd name="T38" fmla="*/ 17 w 24"/>
                  <a:gd name="T39" fmla="*/ 0 h 23"/>
                  <a:gd name="T40" fmla="*/ 15 w 24"/>
                  <a:gd name="T41" fmla="*/ 0 h 23"/>
                  <a:gd name="T42" fmla="*/ 12 w 24"/>
                  <a:gd name="T43" fmla="*/ 0 h 23"/>
                  <a:gd name="T44" fmla="*/ 10 w 24"/>
                  <a:gd name="T45" fmla="*/ 0 h 23"/>
                  <a:gd name="T46" fmla="*/ 7 w 24"/>
                  <a:gd name="T47" fmla="*/ 0 h 23"/>
                  <a:gd name="T48" fmla="*/ 5 w 24"/>
                  <a:gd name="T49" fmla="*/ 3 h 23"/>
                  <a:gd name="T50" fmla="*/ 5 w 24"/>
                  <a:gd name="T51" fmla="*/ 3 h 23"/>
                  <a:gd name="T52" fmla="*/ 2 w 24"/>
                  <a:gd name="T53" fmla="*/ 6 h 23"/>
                  <a:gd name="T54" fmla="*/ 0 w 24"/>
                  <a:gd name="T55" fmla="*/ 9 h 23"/>
                  <a:gd name="T56" fmla="*/ 0 w 24"/>
                  <a:gd name="T57" fmla="*/ 12 h 23"/>
                  <a:gd name="T58" fmla="*/ 0 w 24"/>
                  <a:gd name="T59" fmla="*/ 14 h 23"/>
                  <a:gd name="T60" fmla="*/ 0 w 24"/>
                  <a:gd name="T61" fmla="*/ 17 h 23"/>
                  <a:gd name="T62" fmla="*/ 0 w 24"/>
                  <a:gd name="T63" fmla="*/ 20 h 23"/>
                  <a:gd name="T64" fmla="*/ 0 w 24"/>
                  <a:gd name="T65" fmla="*/ 23 h 23"/>
                  <a:gd name="T66" fmla="*/ 0 w 24"/>
                  <a:gd name="T67" fmla="*/ 26 h 23"/>
                  <a:gd name="T68" fmla="*/ 2 w 24"/>
                  <a:gd name="T69" fmla="*/ 29 h 23"/>
                  <a:gd name="T70" fmla="*/ 5 w 24"/>
                  <a:gd name="T71" fmla="*/ 29 h 23"/>
                  <a:gd name="T72" fmla="*/ 5 w 24"/>
                  <a:gd name="T73" fmla="*/ 32 h 23"/>
                  <a:gd name="T74" fmla="*/ 7 w 24"/>
                  <a:gd name="T75" fmla="*/ 32 h 23"/>
                  <a:gd name="T76" fmla="*/ 10 w 24"/>
                  <a:gd name="T77" fmla="*/ 35 h 23"/>
                  <a:gd name="T78" fmla="*/ 12 w 24"/>
                  <a:gd name="T79" fmla="*/ 35 h 23"/>
                  <a:gd name="T80" fmla="*/ 15 w 24"/>
                  <a:gd name="T81" fmla="*/ 35 h 23"/>
                  <a:gd name="T82" fmla="*/ 15 w 24"/>
                  <a:gd name="T83" fmla="*/ 35 h 2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"/>
                  <a:gd name="T127" fmla="*/ 0 h 23"/>
                  <a:gd name="T128" fmla="*/ 24 w 24"/>
                  <a:gd name="T129" fmla="*/ 23 h 2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" h="23">
                    <a:moveTo>
                      <a:pt x="12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4" y="17"/>
                    </a:lnTo>
                    <a:lnTo>
                      <a:pt x="24" y="15"/>
                    </a:lnTo>
                    <a:lnTo>
                      <a:pt x="24" y="13"/>
                    </a:lnTo>
                    <a:lnTo>
                      <a:pt x="24" y="11"/>
                    </a:lnTo>
                    <a:lnTo>
                      <a:pt x="24" y="9"/>
                    </a:lnTo>
                    <a:lnTo>
                      <a:pt x="24" y="8"/>
                    </a:lnTo>
                    <a:lnTo>
                      <a:pt x="24" y="6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6" name="Freeform 44"/>
              <p:cNvSpPr>
                <a:spLocks/>
              </p:cNvSpPr>
              <p:nvPr/>
            </p:nvSpPr>
            <p:spPr bwMode="auto">
              <a:xfrm>
                <a:off x="1757" y="944"/>
                <a:ext cx="236" cy="648"/>
              </a:xfrm>
              <a:custGeom>
                <a:avLst/>
                <a:gdLst>
                  <a:gd name="T0" fmla="*/ 118 w 200"/>
                  <a:gd name="T1" fmla="*/ 648 h 425"/>
                  <a:gd name="T2" fmla="*/ 136 w 200"/>
                  <a:gd name="T3" fmla="*/ 645 h 425"/>
                  <a:gd name="T4" fmla="*/ 155 w 200"/>
                  <a:gd name="T5" fmla="*/ 633 h 425"/>
                  <a:gd name="T6" fmla="*/ 172 w 200"/>
                  <a:gd name="T7" fmla="*/ 613 h 425"/>
                  <a:gd name="T8" fmla="*/ 189 w 200"/>
                  <a:gd name="T9" fmla="*/ 585 h 425"/>
                  <a:gd name="T10" fmla="*/ 202 w 200"/>
                  <a:gd name="T11" fmla="*/ 553 h 425"/>
                  <a:gd name="T12" fmla="*/ 214 w 200"/>
                  <a:gd name="T13" fmla="*/ 517 h 425"/>
                  <a:gd name="T14" fmla="*/ 222 w 200"/>
                  <a:gd name="T15" fmla="*/ 473 h 425"/>
                  <a:gd name="T16" fmla="*/ 231 w 200"/>
                  <a:gd name="T17" fmla="*/ 425 h 425"/>
                  <a:gd name="T18" fmla="*/ 236 w 200"/>
                  <a:gd name="T19" fmla="*/ 377 h 425"/>
                  <a:gd name="T20" fmla="*/ 236 w 200"/>
                  <a:gd name="T21" fmla="*/ 323 h 425"/>
                  <a:gd name="T22" fmla="*/ 236 w 200"/>
                  <a:gd name="T23" fmla="*/ 271 h 425"/>
                  <a:gd name="T24" fmla="*/ 231 w 200"/>
                  <a:gd name="T25" fmla="*/ 221 h 425"/>
                  <a:gd name="T26" fmla="*/ 222 w 200"/>
                  <a:gd name="T27" fmla="*/ 175 h 425"/>
                  <a:gd name="T28" fmla="*/ 214 w 200"/>
                  <a:gd name="T29" fmla="*/ 134 h 425"/>
                  <a:gd name="T30" fmla="*/ 202 w 200"/>
                  <a:gd name="T31" fmla="*/ 96 h 425"/>
                  <a:gd name="T32" fmla="*/ 189 w 200"/>
                  <a:gd name="T33" fmla="*/ 64 h 425"/>
                  <a:gd name="T34" fmla="*/ 172 w 200"/>
                  <a:gd name="T35" fmla="*/ 38 h 425"/>
                  <a:gd name="T36" fmla="*/ 155 w 200"/>
                  <a:gd name="T37" fmla="*/ 17 h 425"/>
                  <a:gd name="T38" fmla="*/ 136 w 200"/>
                  <a:gd name="T39" fmla="*/ 6 h 425"/>
                  <a:gd name="T40" fmla="*/ 118 w 200"/>
                  <a:gd name="T41" fmla="*/ 0 h 425"/>
                  <a:gd name="T42" fmla="*/ 98 w 200"/>
                  <a:gd name="T43" fmla="*/ 6 h 425"/>
                  <a:gd name="T44" fmla="*/ 80 w 200"/>
                  <a:gd name="T45" fmla="*/ 17 h 425"/>
                  <a:gd name="T46" fmla="*/ 64 w 200"/>
                  <a:gd name="T47" fmla="*/ 38 h 425"/>
                  <a:gd name="T48" fmla="*/ 48 w 200"/>
                  <a:gd name="T49" fmla="*/ 64 h 425"/>
                  <a:gd name="T50" fmla="*/ 34 w 200"/>
                  <a:gd name="T51" fmla="*/ 96 h 425"/>
                  <a:gd name="T52" fmla="*/ 24 w 200"/>
                  <a:gd name="T53" fmla="*/ 134 h 425"/>
                  <a:gd name="T54" fmla="*/ 14 w 200"/>
                  <a:gd name="T55" fmla="*/ 175 h 425"/>
                  <a:gd name="T56" fmla="*/ 5 w 200"/>
                  <a:gd name="T57" fmla="*/ 221 h 425"/>
                  <a:gd name="T58" fmla="*/ 0 w 200"/>
                  <a:gd name="T59" fmla="*/ 271 h 425"/>
                  <a:gd name="T60" fmla="*/ 0 w 200"/>
                  <a:gd name="T61" fmla="*/ 323 h 425"/>
                  <a:gd name="T62" fmla="*/ 0 w 200"/>
                  <a:gd name="T63" fmla="*/ 377 h 425"/>
                  <a:gd name="T64" fmla="*/ 5 w 200"/>
                  <a:gd name="T65" fmla="*/ 425 h 425"/>
                  <a:gd name="T66" fmla="*/ 14 w 200"/>
                  <a:gd name="T67" fmla="*/ 473 h 425"/>
                  <a:gd name="T68" fmla="*/ 24 w 200"/>
                  <a:gd name="T69" fmla="*/ 517 h 425"/>
                  <a:gd name="T70" fmla="*/ 34 w 200"/>
                  <a:gd name="T71" fmla="*/ 553 h 425"/>
                  <a:gd name="T72" fmla="*/ 48 w 200"/>
                  <a:gd name="T73" fmla="*/ 585 h 425"/>
                  <a:gd name="T74" fmla="*/ 64 w 200"/>
                  <a:gd name="T75" fmla="*/ 613 h 425"/>
                  <a:gd name="T76" fmla="*/ 80 w 200"/>
                  <a:gd name="T77" fmla="*/ 633 h 425"/>
                  <a:gd name="T78" fmla="*/ 98 w 200"/>
                  <a:gd name="T79" fmla="*/ 645 h 425"/>
                  <a:gd name="T80" fmla="*/ 118 w 200"/>
                  <a:gd name="T81" fmla="*/ 648 h 425"/>
                  <a:gd name="T82" fmla="*/ 118 w 200"/>
                  <a:gd name="T83" fmla="*/ 648 h 4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00"/>
                  <a:gd name="T127" fmla="*/ 0 h 425"/>
                  <a:gd name="T128" fmla="*/ 200 w 200"/>
                  <a:gd name="T129" fmla="*/ 425 h 4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00" h="425">
                    <a:moveTo>
                      <a:pt x="100" y="425"/>
                    </a:moveTo>
                    <a:lnTo>
                      <a:pt x="115" y="423"/>
                    </a:lnTo>
                    <a:lnTo>
                      <a:pt x="131" y="415"/>
                    </a:lnTo>
                    <a:lnTo>
                      <a:pt x="146" y="402"/>
                    </a:lnTo>
                    <a:lnTo>
                      <a:pt x="160" y="384"/>
                    </a:lnTo>
                    <a:lnTo>
                      <a:pt x="171" y="363"/>
                    </a:lnTo>
                    <a:lnTo>
                      <a:pt x="181" y="339"/>
                    </a:lnTo>
                    <a:lnTo>
                      <a:pt x="188" y="310"/>
                    </a:lnTo>
                    <a:lnTo>
                      <a:pt x="196" y="279"/>
                    </a:lnTo>
                    <a:lnTo>
                      <a:pt x="200" y="247"/>
                    </a:lnTo>
                    <a:lnTo>
                      <a:pt x="200" y="212"/>
                    </a:lnTo>
                    <a:lnTo>
                      <a:pt x="200" y="178"/>
                    </a:lnTo>
                    <a:lnTo>
                      <a:pt x="196" y="145"/>
                    </a:lnTo>
                    <a:lnTo>
                      <a:pt x="188" y="115"/>
                    </a:lnTo>
                    <a:lnTo>
                      <a:pt x="181" y="88"/>
                    </a:lnTo>
                    <a:lnTo>
                      <a:pt x="171" y="63"/>
                    </a:lnTo>
                    <a:lnTo>
                      <a:pt x="160" y="42"/>
                    </a:lnTo>
                    <a:lnTo>
                      <a:pt x="146" y="25"/>
                    </a:lnTo>
                    <a:lnTo>
                      <a:pt x="131" y="11"/>
                    </a:lnTo>
                    <a:lnTo>
                      <a:pt x="115" y="4"/>
                    </a:lnTo>
                    <a:lnTo>
                      <a:pt x="100" y="0"/>
                    </a:lnTo>
                    <a:lnTo>
                      <a:pt x="83" y="4"/>
                    </a:lnTo>
                    <a:lnTo>
                      <a:pt x="68" y="11"/>
                    </a:lnTo>
                    <a:lnTo>
                      <a:pt x="54" y="25"/>
                    </a:lnTo>
                    <a:lnTo>
                      <a:pt x="41" y="42"/>
                    </a:lnTo>
                    <a:lnTo>
                      <a:pt x="29" y="63"/>
                    </a:lnTo>
                    <a:lnTo>
                      <a:pt x="20" y="88"/>
                    </a:lnTo>
                    <a:lnTo>
                      <a:pt x="12" y="115"/>
                    </a:lnTo>
                    <a:lnTo>
                      <a:pt x="4" y="145"/>
                    </a:lnTo>
                    <a:lnTo>
                      <a:pt x="0" y="178"/>
                    </a:lnTo>
                    <a:lnTo>
                      <a:pt x="0" y="212"/>
                    </a:lnTo>
                    <a:lnTo>
                      <a:pt x="0" y="247"/>
                    </a:lnTo>
                    <a:lnTo>
                      <a:pt x="4" y="279"/>
                    </a:lnTo>
                    <a:lnTo>
                      <a:pt x="12" y="310"/>
                    </a:lnTo>
                    <a:lnTo>
                      <a:pt x="20" y="339"/>
                    </a:lnTo>
                    <a:lnTo>
                      <a:pt x="29" y="363"/>
                    </a:lnTo>
                    <a:lnTo>
                      <a:pt x="41" y="384"/>
                    </a:lnTo>
                    <a:lnTo>
                      <a:pt x="54" y="402"/>
                    </a:lnTo>
                    <a:lnTo>
                      <a:pt x="68" y="415"/>
                    </a:lnTo>
                    <a:lnTo>
                      <a:pt x="83" y="423"/>
                    </a:lnTo>
                    <a:lnTo>
                      <a:pt x="100" y="425"/>
                    </a:lnTo>
                  </a:path>
                </a:pathLst>
              </a:custGeom>
              <a:solidFill>
                <a:srgbClr val="FFE6CD"/>
              </a:solidFill>
              <a:ln w="28575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" name="Rectangle 45"/>
              <p:cNvSpPr>
                <a:spLocks noChangeArrowheads="1"/>
              </p:cNvSpPr>
              <p:nvPr/>
            </p:nvSpPr>
            <p:spPr bwMode="auto">
              <a:xfrm rot="16200000" flipH="1">
                <a:off x="1736" y="1214"/>
                <a:ext cx="266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48" name="Freeform 46"/>
              <p:cNvSpPr>
                <a:spLocks/>
              </p:cNvSpPr>
              <p:nvPr/>
            </p:nvSpPr>
            <p:spPr bwMode="auto">
              <a:xfrm>
                <a:off x="999" y="1641"/>
                <a:ext cx="115" cy="1725"/>
              </a:xfrm>
              <a:custGeom>
                <a:avLst/>
                <a:gdLst>
                  <a:gd name="T0" fmla="*/ 113 w 98"/>
                  <a:gd name="T1" fmla="*/ 1722 h 1130"/>
                  <a:gd name="T2" fmla="*/ 115 w 98"/>
                  <a:gd name="T3" fmla="*/ 0 h 1130"/>
                  <a:gd name="T4" fmla="*/ 0 w 98"/>
                  <a:gd name="T5" fmla="*/ 0 h 1130"/>
                  <a:gd name="T6" fmla="*/ 0 w 98"/>
                  <a:gd name="T7" fmla="*/ 1725 h 1130"/>
                  <a:gd name="T8" fmla="*/ 115 w 98"/>
                  <a:gd name="T9" fmla="*/ 1725 h 1130"/>
                  <a:gd name="T10" fmla="*/ 115 w 98"/>
                  <a:gd name="T11" fmla="*/ 1725 h 1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130"/>
                  <a:gd name="T20" fmla="*/ 98 w 98"/>
                  <a:gd name="T21" fmla="*/ 1130 h 1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130">
                    <a:moveTo>
                      <a:pt x="96" y="1128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130"/>
                    </a:lnTo>
                    <a:lnTo>
                      <a:pt x="98" y="1130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" name="Freeform 47"/>
              <p:cNvSpPr>
                <a:spLocks/>
              </p:cNvSpPr>
              <p:nvPr/>
            </p:nvSpPr>
            <p:spPr bwMode="auto">
              <a:xfrm>
                <a:off x="2909" y="2555"/>
                <a:ext cx="29" cy="39"/>
              </a:xfrm>
              <a:custGeom>
                <a:avLst/>
                <a:gdLst>
                  <a:gd name="T0" fmla="*/ 14 w 25"/>
                  <a:gd name="T1" fmla="*/ 39 h 25"/>
                  <a:gd name="T2" fmla="*/ 16 w 25"/>
                  <a:gd name="T3" fmla="*/ 39 h 25"/>
                  <a:gd name="T4" fmla="*/ 19 w 25"/>
                  <a:gd name="T5" fmla="*/ 39 h 25"/>
                  <a:gd name="T6" fmla="*/ 21 w 25"/>
                  <a:gd name="T7" fmla="*/ 36 h 25"/>
                  <a:gd name="T8" fmla="*/ 23 w 25"/>
                  <a:gd name="T9" fmla="*/ 36 h 25"/>
                  <a:gd name="T10" fmla="*/ 24 w 25"/>
                  <a:gd name="T11" fmla="*/ 34 h 25"/>
                  <a:gd name="T12" fmla="*/ 24 w 25"/>
                  <a:gd name="T13" fmla="*/ 31 h 25"/>
                  <a:gd name="T14" fmla="*/ 27 w 25"/>
                  <a:gd name="T15" fmla="*/ 31 h 25"/>
                  <a:gd name="T16" fmla="*/ 27 w 25"/>
                  <a:gd name="T17" fmla="*/ 28 h 25"/>
                  <a:gd name="T18" fmla="*/ 29 w 25"/>
                  <a:gd name="T19" fmla="*/ 25 h 25"/>
                  <a:gd name="T20" fmla="*/ 29 w 25"/>
                  <a:gd name="T21" fmla="*/ 22 h 25"/>
                  <a:gd name="T22" fmla="*/ 29 w 25"/>
                  <a:gd name="T23" fmla="*/ 19 h 25"/>
                  <a:gd name="T24" fmla="*/ 27 w 25"/>
                  <a:gd name="T25" fmla="*/ 16 h 25"/>
                  <a:gd name="T26" fmla="*/ 27 w 25"/>
                  <a:gd name="T27" fmla="*/ 12 h 25"/>
                  <a:gd name="T28" fmla="*/ 24 w 25"/>
                  <a:gd name="T29" fmla="*/ 9 h 25"/>
                  <a:gd name="T30" fmla="*/ 24 w 25"/>
                  <a:gd name="T31" fmla="*/ 6 h 25"/>
                  <a:gd name="T32" fmla="*/ 23 w 25"/>
                  <a:gd name="T33" fmla="*/ 6 h 25"/>
                  <a:gd name="T34" fmla="*/ 21 w 25"/>
                  <a:gd name="T35" fmla="*/ 3 h 25"/>
                  <a:gd name="T36" fmla="*/ 19 w 25"/>
                  <a:gd name="T37" fmla="*/ 3 h 25"/>
                  <a:gd name="T38" fmla="*/ 16 w 25"/>
                  <a:gd name="T39" fmla="*/ 0 h 25"/>
                  <a:gd name="T40" fmla="*/ 14 w 25"/>
                  <a:gd name="T41" fmla="*/ 0 h 25"/>
                  <a:gd name="T42" fmla="*/ 12 w 25"/>
                  <a:gd name="T43" fmla="*/ 0 h 25"/>
                  <a:gd name="T44" fmla="*/ 9 w 25"/>
                  <a:gd name="T45" fmla="*/ 3 h 25"/>
                  <a:gd name="T46" fmla="*/ 7 w 25"/>
                  <a:gd name="T47" fmla="*/ 3 h 25"/>
                  <a:gd name="T48" fmla="*/ 7 w 25"/>
                  <a:gd name="T49" fmla="*/ 6 h 25"/>
                  <a:gd name="T50" fmla="*/ 5 w 25"/>
                  <a:gd name="T51" fmla="*/ 6 h 25"/>
                  <a:gd name="T52" fmla="*/ 2 w 25"/>
                  <a:gd name="T53" fmla="*/ 9 h 25"/>
                  <a:gd name="T54" fmla="*/ 2 w 25"/>
                  <a:gd name="T55" fmla="*/ 12 h 25"/>
                  <a:gd name="T56" fmla="*/ 0 w 25"/>
                  <a:gd name="T57" fmla="*/ 16 h 25"/>
                  <a:gd name="T58" fmla="*/ 0 w 25"/>
                  <a:gd name="T59" fmla="*/ 19 h 25"/>
                  <a:gd name="T60" fmla="*/ 0 w 25"/>
                  <a:gd name="T61" fmla="*/ 22 h 25"/>
                  <a:gd name="T62" fmla="*/ 0 w 25"/>
                  <a:gd name="T63" fmla="*/ 25 h 25"/>
                  <a:gd name="T64" fmla="*/ 0 w 25"/>
                  <a:gd name="T65" fmla="*/ 28 h 25"/>
                  <a:gd name="T66" fmla="*/ 2 w 25"/>
                  <a:gd name="T67" fmla="*/ 31 h 25"/>
                  <a:gd name="T68" fmla="*/ 2 w 25"/>
                  <a:gd name="T69" fmla="*/ 31 h 25"/>
                  <a:gd name="T70" fmla="*/ 5 w 25"/>
                  <a:gd name="T71" fmla="*/ 34 h 25"/>
                  <a:gd name="T72" fmla="*/ 7 w 25"/>
                  <a:gd name="T73" fmla="*/ 36 h 25"/>
                  <a:gd name="T74" fmla="*/ 7 w 25"/>
                  <a:gd name="T75" fmla="*/ 36 h 25"/>
                  <a:gd name="T76" fmla="*/ 9 w 25"/>
                  <a:gd name="T77" fmla="*/ 39 h 25"/>
                  <a:gd name="T78" fmla="*/ 12 w 25"/>
                  <a:gd name="T79" fmla="*/ 39 h 25"/>
                  <a:gd name="T80" fmla="*/ 14 w 25"/>
                  <a:gd name="T81" fmla="*/ 39 h 25"/>
                  <a:gd name="T82" fmla="*/ 14 w 25"/>
                  <a:gd name="T83" fmla="*/ 39 h 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5"/>
                  <a:gd name="T127" fmla="*/ 0 h 25"/>
                  <a:gd name="T128" fmla="*/ 25 w 25"/>
                  <a:gd name="T129" fmla="*/ 25 h 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5" h="25">
                    <a:moveTo>
                      <a:pt x="12" y="25"/>
                    </a:moveTo>
                    <a:lnTo>
                      <a:pt x="14" y="25"/>
                    </a:lnTo>
                    <a:lnTo>
                      <a:pt x="16" y="25"/>
                    </a:lnTo>
                    <a:lnTo>
                      <a:pt x="18" y="23"/>
                    </a:lnTo>
                    <a:lnTo>
                      <a:pt x="20" y="23"/>
                    </a:lnTo>
                    <a:lnTo>
                      <a:pt x="21" y="22"/>
                    </a:lnTo>
                    <a:lnTo>
                      <a:pt x="21" y="20"/>
                    </a:lnTo>
                    <a:lnTo>
                      <a:pt x="23" y="20"/>
                    </a:lnTo>
                    <a:lnTo>
                      <a:pt x="23" y="18"/>
                    </a:lnTo>
                    <a:lnTo>
                      <a:pt x="25" y="16"/>
                    </a:lnTo>
                    <a:lnTo>
                      <a:pt x="25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6" y="23"/>
                    </a:lnTo>
                    <a:lnTo>
                      <a:pt x="8" y="25"/>
                    </a:lnTo>
                    <a:lnTo>
                      <a:pt x="10" y="25"/>
                    </a:lnTo>
                    <a:lnTo>
                      <a:pt x="12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0" name="Freeform 48"/>
              <p:cNvSpPr>
                <a:spLocks/>
              </p:cNvSpPr>
              <p:nvPr/>
            </p:nvSpPr>
            <p:spPr bwMode="auto">
              <a:xfrm>
                <a:off x="2482" y="1641"/>
                <a:ext cx="115" cy="1725"/>
              </a:xfrm>
              <a:custGeom>
                <a:avLst/>
                <a:gdLst>
                  <a:gd name="T0" fmla="*/ 113 w 98"/>
                  <a:gd name="T1" fmla="*/ 1722 h 1130"/>
                  <a:gd name="T2" fmla="*/ 115 w 98"/>
                  <a:gd name="T3" fmla="*/ 0 h 1130"/>
                  <a:gd name="T4" fmla="*/ 0 w 98"/>
                  <a:gd name="T5" fmla="*/ 0 h 1130"/>
                  <a:gd name="T6" fmla="*/ 0 w 98"/>
                  <a:gd name="T7" fmla="*/ 1725 h 1130"/>
                  <a:gd name="T8" fmla="*/ 115 w 98"/>
                  <a:gd name="T9" fmla="*/ 1725 h 1130"/>
                  <a:gd name="T10" fmla="*/ 115 w 98"/>
                  <a:gd name="T11" fmla="*/ 1725 h 1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130"/>
                  <a:gd name="T20" fmla="*/ 98 w 98"/>
                  <a:gd name="T21" fmla="*/ 1130 h 1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130">
                    <a:moveTo>
                      <a:pt x="96" y="1128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130"/>
                    </a:lnTo>
                    <a:lnTo>
                      <a:pt x="98" y="1130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1" name="Freeform 49"/>
              <p:cNvSpPr>
                <a:spLocks/>
              </p:cNvSpPr>
              <p:nvPr/>
            </p:nvSpPr>
            <p:spPr bwMode="auto">
              <a:xfrm>
                <a:off x="965" y="2293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21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2" name="Line 50"/>
              <p:cNvSpPr>
                <a:spLocks noChangeShapeType="1"/>
              </p:cNvSpPr>
              <p:nvPr/>
            </p:nvSpPr>
            <p:spPr bwMode="auto">
              <a:xfrm>
                <a:off x="913" y="2311"/>
                <a:ext cx="61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3" name="Freeform 51"/>
              <p:cNvSpPr>
                <a:spLocks/>
              </p:cNvSpPr>
              <p:nvPr/>
            </p:nvSpPr>
            <p:spPr bwMode="auto">
              <a:xfrm>
                <a:off x="2452" y="1835"/>
                <a:ext cx="29" cy="37"/>
              </a:xfrm>
              <a:custGeom>
                <a:avLst/>
                <a:gdLst>
                  <a:gd name="T0" fmla="*/ 0 w 25"/>
                  <a:gd name="T1" fmla="*/ 0 h 24"/>
                  <a:gd name="T2" fmla="*/ 2 w 25"/>
                  <a:gd name="T3" fmla="*/ 37 h 24"/>
                  <a:gd name="T4" fmla="*/ 29 w 25"/>
                  <a:gd name="T5" fmla="*/ 20 h 24"/>
                  <a:gd name="T6" fmla="*/ 2 w 25"/>
                  <a:gd name="T7" fmla="*/ 0 h 24"/>
                  <a:gd name="T8" fmla="*/ 2 w 25"/>
                  <a:gd name="T9" fmla="*/ 0 h 24"/>
                  <a:gd name="T10" fmla="*/ 0 w 25"/>
                  <a:gd name="T11" fmla="*/ 0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4"/>
                  <a:gd name="T20" fmla="*/ 25 w 25"/>
                  <a:gd name="T21" fmla="*/ 24 h 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4">
                    <a:moveTo>
                      <a:pt x="0" y="0"/>
                    </a:moveTo>
                    <a:lnTo>
                      <a:pt x="2" y="24"/>
                    </a:lnTo>
                    <a:lnTo>
                      <a:pt x="25" y="1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" name="Line 52"/>
              <p:cNvSpPr>
                <a:spLocks noChangeShapeType="1"/>
              </p:cNvSpPr>
              <p:nvPr/>
            </p:nvSpPr>
            <p:spPr bwMode="auto">
              <a:xfrm flipH="1">
                <a:off x="2250" y="1852"/>
                <a:ext cx="209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6" name="Freeform 54"/>
              <p:cNvSpPr>
                <a:spLocks/>
              </p:cNvSpPr>
              <p:nvPr/>
            </p:nvSpPr>
            <p:spPr bwMode="auto">
              <a:xfrm>
                <a:off x="1307" y="1855"/>
                <a:ext cx="1155" cy="1029"/>
              </a:xfrm>
              <a:custGeom>
                <a:avLst/>
                <a:gdLst>
                  <a:gd name="T0" fmla="*/ 1155 w 978"/>
                  <a:gd name="T1" fmla="*/ 1026 h 674"/>
                  <a:gd name="T2" fmla="*/ 0 w 978"/>
                  <a:gd name="T3" fmla="*/ 1029 h 674"/>
                  <a:gd name="T4" fmla="*/ 0 w 978"/>
                  <a:gd name="T5" fmla="*/ 0 h 674"/>
                  <a:gd name="T6" fmla="*/ 0 60000 65536"/>
                  <a:gd name="T7" fmla="*/ 0 60000 65536"/>
                  <a:gd name="T8" fmla="*/ 0 60000 65536"/>
                  <a:gd name="T9" fmla="*/ 0 w 978"/>
                  <a:gd name="T10" fmla="*/ 0 h 674"/>
                  <a:gd name="T11" fmla="*/ 978 w 978"/>
                  <a:gd name="T12" fmla="*/ 674 h 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8" h="674">
                    <a:moveTo>
                      <a:pt x="978" y="672"/>
                    </a:moveTo>
                    <a:lnTo>
                      <a:pt x="0" y="674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7" name="Rectangle 55"/>
              <p:cNvSpPr>
                <a:spLocks noChangeArrowheads="1"/>
              </p:cNvSpPr>
              <p:nvPr/>
            </p:nvSpPr>
            <p:spPr bwMode="auto">
              <a:xfrm>
                <a:off x="2516" y="1469"/>
                <a:ext cx="44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>
                  <a:latin typeface="+mj-lt"/>
                </a:endParaRPr>
              </a:p>
            </p:txBody>
          </p:sp>
          <p:sp>
            <p:nvSpPr>
              <p:cNvPr id="58" name="Freeform 56"/>
              <p:cNvSpPr>
                <a:spLocks/>
              </p:cNvSpPr>
              <p:nvPr/>
            </p:nvSpPr>
            <p:spPr bwMode="auto">
              <a:xfrm>
                <a:off x="2487" y="1142"/>
                <a:ext cx="115" cy="252"/>
              </a:xfrm>
              <a:custGeom>
                <a:avLst/>
                <a:gdLst>
                  <a:gd name="T0" fmla="*/ 113 w 98"/>
                  <a:gd name="T1" fmla="*/ 249 h 165"/>
                  <a:gd name="T2" fmla="*/ 115 w 98"/>
                  <a:gd name="T3" fmla="*/ 0 h 165"/>
                  <a:gd name="T4" fmla="*/ 0 w 98"/>
                  <a:gd name="T5" fmla="*/ 0 h 165"/>
                  <a:gd name="T6" fmla="*/ 0 w 98"/>
                  <a:gd name="T7" fmla="*/ 252 h 165"/>
                  <a:gd name="T8" fmla="*/ 115 w 98"/>
                  <a:gd name="T9" fmla="*/ 252 h 165"/>
                  <a:gd name="T10" fmla="*/ 115 w 98"/>
                  <a:gd name="T11" fmla="*/ 252 h 16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5"/>
                  <a:gd name="T20" fmla="*/ 98 w 98"/>
                  <a:gd name="T21" fmla="*/ 165 h 16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5">
                    <a:moveTo>
                      <a:pt x="96" y="163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8" y="165"/>
                    </a:lnTo>
                  </a:path>
                </a:pathLst>
              </a:custGeom>
              <a:solidFill>
                <a:srgbClr val="FFE6CD"/>
              </a:solidFill>
              <a:ln w="28575" cap="flat" cmpd="sng">
                <a:solidFill>
                  <a:srgbClr val="EB75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9" name="Rectangle 57"/>
              <p:cNvSpPr>
                <a:spLocks noChangeArrowheads="1"/>
              </p:cNvSpPr>
              <p:nvPr/>
            </p:nvSpPr>
            <p:spPr bwMode="auto">
              <a:xfrm>
                <a:off x="2503" y="1218"/>
                <a:ext cx="76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EB7500"/>
                    </a:solidFill>
                    <a:latin typeface="+mj-lt"/>
                  </a:rPr>
                  <a:t>M</a:t>
                </a:r>
                <a:endParaRPr lang="en-US" sz="1200">
                  <a:latin typeface="+mj-lt"/>
                </a:endParaRPr>
              </a:p>
            </p:txBody>
          </p:sp>
          <p:sp>
            <p:nvSpPr>
              <p:cNvPr id="60" name="Freeform 58"/>
              <p:cNvSpPr>
                <a:spLocks/>
              </p:cNvSpPr>
              <p:nvPr/>
            </p:nvSpPr>
            <p:spPr bwMode="auto">
              <a:xfrm>
                <a:off x="2487" y="893"/>
                <a:ext cx="115" cy="249"/>
              </a:xfrm>
              <a:custGeom>
                <a:avLst/>
                <a:gdLst>
                  <a:gd name="T0" fmla="*/ 113 w 98"/>
                  <a:gd name="T1" fmla="*/ 249 h 163"/>
                  <a:gd name="T2" fmla="*/ 115 w 98"/>
                  <a:gd name="T3" fmla="*/ 0 h 163"/>
                  <a:gd name="T4" fmla="*/ 0 w 98"/>
                  <a:gd name="T5" fmla="*/ 0 h 163"/>
                  <a:gd name="T6" fmla="*/ 0 w 98"/>
                  <a:gd name="T7" fmla="*/ 249 h 163"/>
                  <a:gd name="T8" fmla="*/ 115 w 98"/>
                  <a:gd name="T9" fmla="*/ 249 h 163"/>
                  <a:gd name="T10" fmla="*/ 115 w 98"/>
                  <a:gd name="T11" fmla="*/ 249 h 16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3"/>
                  <a:gd name="T20" fmla="*/ 98 w 98"/>
                  <a:gd name="T21" fmla="*/ 163 h 16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3">
                    <a:moveTo>
                      <a:pt x="96" y="163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3"/>
                    </a:lnTo>
                    <a:lnTo>
                      <a:pt x="98" y="163"/>
                    </a:lnTo>
                  </a:path>
                </a:pathLst>
              </a:custGeom>
              <a:solidFill>
                <a:srgbClr val="FFE6CD"/>
              </a:solidFill>
              <a:ln w="28575" cap="flat" cmpd="sng">
                <a:solidFill>
                  <a:srgbClr val="EB75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1" name="Rectangle 59"/>
              <p:cNvSpPr>
                <a:spLocks noChangeArrowheads="1"/>
              </p:cNvSpPr>
              <p:nvPr/>
            </p:nvSpPr>
            <p:spPr bwMode="auto">
              <a:xfrm>
                <a:off x="2503" y="970"/>
                <a:ext cx="80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EB7500"/>
                    </a:solidFill>
                    <a:latin typeface="+mj-lt"/>
                  </a:rPr>
                  <a:t>W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62" name="Freeform 60"/>
              <p:cNvSpPr>
                <a:spLocks/>
              </p:cNvSpPr>
              <p:nvPr/>
            </p:nvSpPr>
            <p:spPr bwMode="auto">
              <a:xfrm>
                <a:off x="2452" y="1498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21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3" name="Freeform 61"/>
              <p:cNvSpPr>
                <a:spLocks/>
              </p:cNvSpPr>
              <p:nvPr/>
            </p:nvSpPr>
            <p:spPr bwMode="auto">
              <a:xfrm>
                <a:off x="2452" y="998"/>
                <a:ext cx="29" cy="39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9 h 25"/>
                  <a:gd name="T4" fmla="*/ 29 w 25"/>
                  <a:gd name="T5" fmla="*/ 20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4" name="Freeform 62"/>
              <p:cNvSpPr>
                <a:spLocks/>
              </p:cNvSpPr>
              <p:nvPr/>
            </p:nvSpPr>
            <p:spPr bwMode="auto">
              <a:xfrm>
                <a:off x="2400" y="1017"/>
                <a:ext cx="62" cy="502"/>
              </a:xfrm>
              <a:custGeom>
                <a:avLst/>
                <a:gdLst>
                  <a:gd name="T0" fmla="*/ 62 w 52"/>
                  <a:gd name="T1" fmla="*/ 0 h 329"/>
                  <a:gd name="T2" fmla="*/ 0 w 52"/>
                  <a:gd name="T3" fmla="*/ 2 h 329"/>
                  <a:gd name="T4" fmla="*/ 0 w 52"/>
                  <a:gd name="T5" fmla="*/ 502 h 329"/>
                  <a:gd name="T6" fmla="*/ 62 w 52"/>
                  <a:gd name="T7" fmla="*/ 502 h 3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329"/>
                  <a:gd name="T14" fmla="*/ 52 w 52"/>
                  <a:gd name="T15" fmla="*/ 329 h 3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329">
                    <a:moveTo>
                      <a:pt x="52" y="0"/>
                    </a:moveTo>
                    <a:lnTo>
                      <a:pt x="0" y="1"/>
                    </a:lnTo>
                    <a:lnTo>
                      <a:pt x="0" y="329"/>
                    </a:lnTo>
                    <a:lnTo>
                      <a:pt x="52" y="329"/>
                    </a:lnTo>
                  </a:path>
                </a:pathLst>
              </a:custGeom>
              <a:noFill/>
              <a:ln w="158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5" name="Freeform 63"/>
              <p:cNvSpPr>
                <a:spLocks/>
              </p:cNvSpPr>
              <p:nvPr/>
            </p:nvSpPr>
            <p:spPr bwMode="auto">
              <a:xfrm>
                <a:off x="3679" y="1394"/>
                <a:ext cx="115" cy="247"/>
              </a:xfrm>
              <a:custGeom>
                <a:avLst/>
                <a:gdLst>
                  <a:gd name="T0" fmla="*/ 113 w 98"/>
                  <a:gd name="T1" fmla="*/ 247 h 162"/>
                  <a:gd name="T2" fmla="*/ 115 w 98"/>
                  <a:gd name="T3" fmla="*/ 0 h 162"/>
                  <a:gd name="T4" fmla="*/ 0 w 98"/>
                  <a:gd name="T5" fmla="*/ 0 h 162"/>
                  <a:gd name="T6" fmla="*/ 0 w 98"/>
                  <a:gd name="T7" fmla="*/ 247 h 162"/>
                  <a:gd name="T8" fmla="*/ 115 w 98"/>
                  <a:gd name="T9" fmla="*/ 247 h 162"/>
                  <a:gd name="T10" fmla="*/ 115 w 98"/>
                  <a:gd name="T11" fmla="*/ 247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6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28575" cap="flat" cmpd="sng">
                <a:solidFill>
                  <a:srgbClr val="EB75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6" name="Freeform 64"/>
              <p:cNvSpPr>
                <a:spLocks/>
              </p:cNvSpPr>
              <p:nvPr/>
            </p:nvSpPr>
            <p:spPr bwMode="auto">
              <a:xfrm>
                <a:off x="3679" y="1641"/>
                <a:ext cx="115" cy="1725"/>
              </a:xfrm>
              <a:custGeom>
                <a:avLst/>
                <a:gdLst>
                  <a:gd name="T0" fmla="*/ 113 w 98"/>
                  <a:gd name="T1" fmla="*/ 1722 h 1130"/>
                  <a:gd name="T2" fmla="*/ 115 w 98"/>
                  <a:gd name="T3" fmla="*/ 0 h 1130"/>
                  <a:gd name="T4" fmla="*/ 0 w 98"/>
                  <a:gd name="T5" fmla="*/ 0 h 1130"/>
                  <a:gd name="T6" fmla="*/ 0 w 98"/>
                  <a:gd name="T7" fmla="*/ 1725 h 1130"/>
                  <a:gd name="T8" fmla="*/ 115 w 98"/>
                  <a:gd name="T9" fmla="*/ 1725 h 1130"/>
                  <a:gd name="T10" fmla="*/ 115 w 98"/>
                  <a:gd name="T11" fmla="*/ 1725 h 1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130"/>
                  <a:gd name="T20" fmla="*/ 98 w 98"/>
                  <a:gd name="T21" fmla="*/ 1130 h 1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130">
                    <a:moveTo>
                      <a:pt x="96" y="1128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130"/>
                    </a:lnTo>
                    <a:lnTo>
                      <a:pt x="98" y="1130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7" name="Freeform 65"/>
              <p:cNvSpPr>
                <a:spLocks/>
              </p:cNvSpPr>
              <p:nvPr/>
            </p:nvSpPr>
            <p:spPr bwMode="auto">
              <a:xfrm>
                <a:off x="3679" y="1142"/>
                <a:ext cx="115" cy="252"/>
              </a:xfrm>
              <a:custGeom>
                <a:avLst/>
                <a:gdLst>
                  <a:gd name="T0" fmla="*/ 113 w 98"/>
                  <a:gd name="T1" fmla="*/ 249 h 165"/>
                  <a:gd name="T2" fmla="*/ 115 w 98"/>
                  <a:gd name="T3" fmla="*/ 0 h 165"/>
                  <a:gd name="T4" fmla="*/ 0 w 98"/>
                  <a:gd name="T5" fmla="*/ 0 h 165"/>
                  <a:gd name="T6" fmla="*/ 0 w 98"/>
                  <a:gd name="T7" fmla="*/ 252 h 165"/>
                  <a:gd name="T8" fmla="*/ 115 w 98"/>
                  <a:gd name="T9" fmla="*/ 252 h 165"/>
                  <a:gd name="T10" fmla="*/ 115 w 98"/>
                  <a:gd name="T11" fmla="*/ 252 h 16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5"/>
                  <a:gd name="T20" fmla="*/ 98 w 98"/>
                  <a:gd name="T21" fmla="*/ 165 h 16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5">
                    <a:moveTo>
                      <a:pt x="96" y="163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8" y="165"/>
                    </a:lnTo>
                  </a:path>
                </a:pathLst>
              </a:custGeom>
              <a:solidFill>
                <a:srgbClr val="FFE6CD"/>
              </a:solidFill>
              <a:ln w="28575" cap="flat" cmpd="sng">
                <a:solidFill>
                  <a:srgbClr val="EB75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8" name="Freeform 66"/>
              <p:cNvSpPr>
                <a:spLocks/>
              </p:cNvSpPr>
              <p:nvPr/>
            </p:nvSpPr>
            <p:spPr bwMode="auto">
              <a:xfrm>
                <a:off x="3644" y="1481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20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9" name="Freeform 67"/>
              <p:cNvSpPr>
                <a:spLocks/>
              </p:cNvSpPr>
              <p:nvPr/>
            </p:nvSpPr>
            <p:spPr bwMode="auto">
              <a:xfrm>
                <a:off x="2602" y="1267"/>
                <a:ext cx="1052" cy="234"/>
              </a:xfrm>
              <a:custGeom>
                <a:avLst/>
                <a:gdLst>
                  <a:gd name="T0" fmla="*/ 1052 w 891"/>
                  <a:gd name="T1" fmla="*/ 231 h 153"/>
                  <a:gd name="T2" fmla="*/ 948 w 891"/>
                  <a:gd name="T3" fmla="*/ 234 h 153"/>
                  <a:gd name="T4" fmla="*/ 948 w 891"/>
                  <a:gd name="T5" fmla="*/ 0 h 153"/>
                  <a:gd name="T6" fmla="*/ 0 w 891"/>
                  <a:gd name="T7" fmla="*/ 0 h 1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1"/>
                  <a:gd name="T13" fmla="*/ 0 h 153"/>
                  <a:gd name="T14" fmla="*/ 891 w 891"/>
                  <a:gd name="T15" fmla="*/ 153 h 1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1" h="153">
                    <a:moveTo>
                      <a:pt x="891" y="151"/>
                    </a:moveTo>
                    <a:lnTo>
                      <a:pt x="803" y="153"/>
                    </a:lnTo>
                    <a:lnTo>
                      <a:pt x="80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0" name="Freeform 68"/>
              <p:cNvSpPr>
                <a:spLocks/>
              </p:cNvSpPr>
              <p:nvPr/>
            </p:nvSpPr>
            <p:spPr bwMode="auto">
              <a:xfrm>
                <a:off x="3644" y="1247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20 h 25"/>
                  <a:gd name="T6" fmla="*/ 2 w 25"/>
                  <a:gd name="T7" fmla="*/ 3 h 25"/>
                  <a:gd name="T8" fmla="*/ 2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3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" name="Freeform 69"/>
              <p:cNvSpPr>
                <a:spLocks/>
              </p:cNvSpPr>
              <p:nvPr/>
            </p:nvSpPr>
            <p:spPr bwMode="auto">
              <a:xfrm>
                <a:off x="2599" y="1017"/>
                <a:ext cx="1055" cy="250"/>
              </a:xfrm>
              <a:custGeom>
                <a:avLst/>
                <a:gdLst>
                  <a:gd name="T0" fmla="*/ 0 w 893"/>
                  <a:gd name="T1" fmla="*/ 0 h 164"/>
                  <a:gd name="T2" fmla="*/ 994 w 893"/>
                  <a:gd name="T3" fmla="*/ 2 h 164"/>
                  <a:gd name="T4" fmla="*/ 994 w 893"/>
                  <a:gd name="T5" fmla="*/ 250 h 164"/>
                  <a:gd name="T6" fmla="*/ 1055 w 893"/>
                  <a:gd name="T7" fmla="*/ 250 h 1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3"/>
                  <a:gd name="T13" fmla="*/ 0 h 164"/>
                  <a:gd name="T14" fmla="*/ 893 w 893"/>
                  <a:gd name="T15" fmla="*/ 164 h 1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3" h="164">
                    <a:moveTo>
                      <a:pt x="0" y="0"/>
                    </a:moveTo>
                    <a:lnTo>
                      <a:pt x="841" y="1"/>
                    </a:lnTo>
                    <a:lnTo>
                      <a:pt x="841" y="164"/>
                    </a:lnTo>
                    <a:lnTo>
                      <a:pt x="893" y="164"/>
                    </a:lnTo>
                  </a:path>
                </a:pathLst>
              </a:custGeom>
              <a:noFill/>
              <a:ln w="158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" name="Freeform 70"/>
              <p:cNvSpPr>
                <a:spLocks/>
              </p:cNvSpPr>
              <p:nvPr/>
            </p:nvSpPr>
            <p:spPr bwMode="auto">
              <a:xfrm>
                <a:off x="4534" y="1394"/>
                <a:ext cx="116" cy="247"/>
              </a:xfrm>
              <a:custGeom>
                <a:avLst/>
                <a:gdLst>
                  <a:gd name="T0" fmla="*/ 116 w 98"/>
                  <a:gd name="T1" fmla="*/ 247 h 162"/>
                  <a:gd name="T2" fmla="*/ 116 w 98"/>
                  <a:gd name="T3" fmla="*/ 0 h 162"/>
                  <a:gd name="T4" fmla="*/ 0 w 98"/>
                  <a:gd name="T5" fmla="*/ 0 h 162"/>
                  <a:gd name="T6" fmla="*/ 0 w 98"/>
                  <a:gd name="T7" fmla="*/ 247 h 162"/>
                  <a:gd name="T8" fmla="*/ 116 w 98"/>
                  <a:gd name="T9" fmla="*/ 247 h 162"/>
                  <a:gd name="T10" fmla="*/ 116 w 98"/>
                  <a:gd name="T11" fmla="*/ 247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8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28575" cap="flat" cmpd="sng">
                <a:solidFill>
                  <a:srgbClr val="EB75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" name="Freeform 71"/>
              <p:cNvSpPr>
                <a:spLocks/>
              </p:cNvSpPr>
              <p:nvPr/>
            </p:nvSpPr>
            <p:spPr bwMode="auto">
              <a:xfrm>
                <a:off x="4535" y="1641"/>
                <a:ext cx="116" cy="1725"/>
              </a:xfrm>
              <a:custGeom>
                <a:avLst/>
                <a:gdLst>
                  <a:gd name="T0" fmla="*/ 116 w 98"/>
                  <a:gd name="T1" fmla="*/ 1722 h 1130"/>
                  <a:gd name="T2" fmla="*/ 116 w 98"/>
                  <a:gd name="T3" fmla="*/ 0 h 1130"/>
                  <a:gd name="T4" fmla="*/ 0 w 98"/>
                  <a:gd name="T5" fmla="*/ 0 h 1130"/>
                  <a:gd name="T6" fmla="*/ 0 w 98"/>
                  <a:gd name="T7" fmla="*/ 1725 h 1130"/>
                  <a:gd name="T8" fmla="*/ 116 w 98"/>
                  <a:gd name="T9" fmla="*/ 1725 h 1130"/>
                  <a:gd name="T10" fmla="*/ 116 w 98"/>
                  <a:gd name="T11" fmla="*/ 1725 h 1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130"/>
                  <a:gd name="T20" fmla="*/ 98 w 98"/>
                  <a:gd name="T21" fmla="*/ 1130 h 1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130">
                    <a:moveTo>
                      <a:pt x="98" y="1128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130"/>
                    </a:lnTo>
                    <a:lnTo>
                      <a:pt x="98" y="1130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4" name="Freeform 72"/>
              <p:cNvSpPr>
                <a:spLocks/>
              </p:cNvSpPr>
              <p:nvPr/>
            </p:nvSpPr>
            <p:spPr bwMode="auto">
              <a:xfrm>
                <a:off x="3644" y="2264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20 h 25"/>
                  <a:gd name="T6" fmla="*/ 2 w 25"/>
                  <a:gd name="T7" fmla="*/ 3 h 25"/>
                  <a:gd name="T8" fmla="*/ 2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3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" name="Line 73"/>
              <p:cNvSpPr>
                <a:spLocks noChangeShapeType="1"/>
              </p:cNvSpPr>
              <p:nvPr/>
            </p:nvSpPr>
            <p:spPr bwMode="auto">
              <a:xfrm flipH="1">
                <a:off x="3495" y="2281"/>
                <a:ext cx="156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6" name="Freeform 74"/>
              <p:cNvSpPr>
                <a:spLocks/>
              </p:cNvSpPr>
              <p:nvPr/>
            </p:nvSpPr>
            <p:spPr bwMode="auto">
              <a:xfrm>
                <a:off x="4502" y="1498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30 w 25"/>
                  <a:gd name="T5" fmla="*/ 21 h 25"/>
                  <a:gd name="T6" fmla="*/ 0 w 25"/>
                  <a:gd name="T7" fmla="*/ 0 h 25"/>
                  <a:gd name="T8" fmla="*/ 0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7" name="Freeform 75"/>
              <p:cNvSpPr>
                <a:spLocks/>
              </p:cNvSpPr>
              <p:nvPr/>
            </p:nvSpPr>
            <p:spPr bwMode="auto">
              <a:xfrm>
                <a:off x="3794" y="1267"/>
                <a:ext cx="715" cy="252"/>
              </a:xfrm>
              <a:custGeom>
                <a:avLst/>
                <a:gdLst>
                  <a:gd name="T0" fmla="*/ 715 w 606"/>
                  <a:gd name="T1" fmla="*/ 249 h 165"/>
                  <a:gd name="T2" fmla="*/ 654 w 606"/>
                  <a:gd name="T3" fmla="*/ 252 h 165"/>
                  <a:gd name="T4" fmla="*/ 654 w 606"/>
                  <a:gd name="T5" fmla="*/ 0 h 165"/>
                  <a:gd name="T6" fmla="*/ 0 w 606"/>
                  <a:gd name="T7" fmla="*/ 0 h 1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6"/>
                  <a:gd name="T13" fmla="*/ 0 h 165"/>
                  <a:gd name="T14" fmla="*/ 606 w 606"/>
                  <a:gd name="T15" fmla="*/ 165 h 1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6" h="165">
                    <a:moveTo>
                      <a:pt x="606" y="163"/>
                    </a:moveTo>
                    <a:lnTo>
                      <a:pt x="554" y="165"/>
                    </a:lnTo>
                    <a:lnTo>
                      <a:pt x="55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8" name="Freeform 76"/>
              <p:cNvSpPr>
                <a:spLocks/>
              </p:cNvSpPr>
              <p:nvPr/>
            </p:nvSpPr>
            <p:spPr bwMode="auto">
              <a:xfrm>
                <a:off x="4500" y="2264"/>
                <a:ext cx="32" cy="38"/>
              </a:xfrm>
              <a:custGeom>
                <a:avLst/>
                <a:gdLst>
                  <a:gd name="T0" fmla="*/ 0 w 27"/>
                  <a:gd name="T1" fmla="*/ 0 h 25"/>
                  <a:gd name="T2" fmla="*/ 2 w 27"/>
                  <a:gd name="T3" fmla="*/ 38 h 25"/>
                  <a:gd name="T4" fmla="*/ 32 w 27"/>
                  <a:gd name="T5" fmla="*/ 20 h 25"/>
                  <a:gd name="T6" fmla="*/ 2 w 27"/>
                  <a:gd name="T7" fmla="*/ 3 h 25"/>
                  <a:gd name="T8" fmla="*/ 2 w 27"/>
                  <a:gd name="T9" fmla="*/ 3 h 25"/>
                  <a:gd name="T10" fmla="*/ 0 w 27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"/>
                  <a:gd name="T19" fmla="*/ 0 h 25"/>
                  <a:gd name="T20" fmla="*/ 27 w 27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" h="25">
                    <a:moveTo>
                      <a:pt x="0" y="0"/>
                    </a:moveTo>
                    <a:lnTo>
                      <a:pt x="2" y="25"/>
                    </a:lnTo>
                    <a:lnTo>
                      <a:pt x="27" y="13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9" name="Line 77"/>
              <p:cNvSpPr>
                <a:spLocks noChangeShapeType="1"/>
              </p:cNvSpPr>
              <p:nvPr/>
            </p:nvSpPr>
            <p:spPr bwMode="auto">
              <a:xfrm flipH="1">
                <a:off x="4650" y="2281"/>
                <a:ext cx="257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0" name="Line 78"/>
              <p:cNvSpPr>
                <a:spLocks noChangeShapeType="1"/>
              </p:cNvSpPr>
              <p:nvPr/>
            </p:nvSpPr>
            <p:spPr bwMode="auto">
              <a:xfrm flipH="1">
                <a:off x="4439" y="2281"/>
                <a:ext cx="68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1" name="Freeform 79"/>
              <p:cNvSpPr>
                <a:spLocks/>
              </p:cNvSpPr>
              <p:nvPr/>
            </p:nvSpPr>
            <p:spPr bwMode="auto">
              <a:xfrm>
                <a:off x="4500" y="2784"/>
                <a:ext cx="32" cy="38"/>
              </a:xfrm>
              <a:custGeom>
                <a:avLst/>
                <a:gdLst>
                  <a:gd name="T0" fmla="*/ 0 w 27"/>
                  <a:gd name="T1" fmla="*/ 0 h 25"/>
                  <a:gd name="T2" fmla="*/ 2 w 27"/>
                  <a:gd name="T3" fmla="*/ 38 h 25"/>
                  <a:gd name="T4" fmla="*/ 32 w 27"/>
                  <a:gd name="T5" fmla="*/ 17 h 25"/>
                  <a:gd name="T6" fmla="*/ 2 w 27"/>
                  <a:gd name="T7" fmla="*/ 0 h 25"/>
                  <a:gd name="T8" fmla="*/ 2 w 27"/>
                  <a:gd name="T9" fmla="*/ 0 h 25"/>
                  <a:gd name="T10" fmla="*/ 0 w 27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"/>
                  <a:gd name="T19" fmla="*/ 0 h 25"/>
                  <a:gd name="T20" fmla="*/ 27 w 27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" h="25">
                    <a:moveTo>
                      <a:pt x="0" y="0"/>
                    </a:moveTo>
                    <a:lnTo>
                      <a:pt x="2" y="25"/>
                    </a:lnTo>
                    <a:lnTo>
                      <a:pt x="27" y="1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2" name="Freeform 80"/>
              <p:cNvSpPr>
                <a:spLocks/>
              </p:cNvSpPr>
              <p:nvPr/>
            </p:nvSpPr>
            <p:spPr bwMode="auto">
              <a:xfrm>
                <a:off x="4650" y="2558"/>
                <a:ext cx="257" cy="243"/>
              </a:xfrm>
              <a:custGeom>
                <a:avLst/>
                <a:gdLst>
                  <a:gd name="T0" fmla="*/ 257 w 218"/>
                  <a:gd name="T1" fmla="*/ 0 h 159"/>
                  <a:gd name="T2" fmla="*/ 192 w 218"/>
                  <a:gd name="T3" fmla="*/ 0 h 159"/>
                  <a:gd name="T4" fmla="*/ 192 w 218"/>
                  <a:gd name="T5" fmla="*/ 243 h 159"/>
                  <a:gd name="T6" fmla="*/ 0 w 218"/>
                  <a:gd name="T7" fmla="*/ 243 h 1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8"/>
                  <a:gd name="T13" fmla="*/ 0 h 159"/>
                  <a:gd name="T14" fmla="*/ 218 w 218"/>
                  <a:gd name="T15" fmla="*/ 159 h 1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8" h="159">
                    <a:moveTo>
                      <a:pt x="218" y="0"/>
                    </a:moveTo>
                    <a:lnTo>
                      <a:pt x="163" y="0"/>
                    </a:lnTo>
                    <a:lnTo>
                      <a:pt x="163" y="159"/>
                    </a:lnTo>
                    <a:lnTo>
                      <a:pt x="0" y="159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3" name="Line 81"/>
              <p:cNvSpPr>
                <a:spLocks noChangeShapeType="1"/>
              </p:cNvSpPr>
              <p:nvPr/>
            </p:nvSpPr>
            <p:spPr bwMode="auto">
              <a:xfrm flipH="1">
                <a:off x="3986" y="2801"/>
                <a:ext cx="521" cy="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4" name="Freeform 82"/>
              <p:cNvSpPr>
                <a:spLocks/>
              </p:cNvSpPr>
              <p:nvPr/>
            </p:nvSpPr>
            <p:spPr bwMode="auto">
              <a:xfrm>
                <a:off x="3317" y="1910"/>
                <a:ext cx="184" cy="746"/>
              </a:xfrm>
              <a:custGeom>
                <a:avLst/>
                <a:gdLst>
                  <a:gd name="T0" fmla="*/ 0 w 157"/>
                  <a:gd name="T1" fmla="*/ 0 h 489"/>
                  <a:gd name="T2" fmla="*/ 0 w 157"/>
                  <a:gd name="T3" fmla="*/ 302 h 489"/>
                  <a:gd name="T4" fmla="*/ 59 w 157"/>
                  <a:gd name="T5" fmla="*/ 374 h 489"/>
                  <a:gd name="T6" fmla="*/ 0 w 157"/>
                  <a:gd name="T7" fmla="*/ 444 h 489"/>
                  <a:gd name="T8" fmla="*/ 0 w 157"/>
                  <a:gd name="T9" fmla="*/ 746 h 489"/>
                  <a:gd name="T10" fmla="*/ 184 w 157"/>
                  <a:gd name="T11" fmla="*/ 517 h 489"/>
                  <a:gd name="T12" fmla="*/ 184 w 157"/>
                  <a:gd name="T13" fmla="*/ 229 h 489"/>
                  <a:gd name="T14" fmla="*/ 0 w 157"/>
                  <a:gd name="T15" fmla="*/ 0 h 489"/>
                  <a:gd name="T16" fmla="*/ 0 w 157"/>
                  <a:gd name="T17" fmla="*/ 0 h 48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7"/>
                  <a:gd name="T28" fmla="*/ 0 h 489"/>
                  <a:gd name="T29" fmla="*/ 157 w 157"/>
                  <a:gd name="T30" fmla="*/ 489 h 48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7" h="489">
                    <a:moveTo>
                      <a:pt x="0" y="0"/>
                    </a:moveTo>
                    <a:lnTo>
                      <a:pt x="0" y="198"/>
                    </a:lnTo>
                    <a:lnTo>
                      <a:pt x="50" y="245"/>
                    </a:lnTo>
                    <a:lnTo>
                      <a:pt x="0" y="291"/>
                    </a:lnTo>
                    <a:lnTo>
                      <a:pt x="0" y="489"/>
                    </a:lnTo>
                    <a:lnTo>
                      <a:pt x="157" y="339"/>
                    </a:lnTo>
                    <a:lnTo>
                      <a:pt x="157" y="15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5" name="Freeform 83"/>
              <p:cNvSpPr>
                <a:spLocks/>
              </p:cNvSpPr>
              <p:nvPr/>
            </p:nvSpPr>
            <p:spPr bwMode="auto">
              <a:xfrm>
                <a:off x="3214" y="3309"/>
                <a:ext cx="430" cy="335"/>
              </a:xfrm>
              <a:custGeom>
                <a:avLst/>
                <a:gdLst>
                  <a:gd name="T0" fmla="*/ 343 w 364"/>
                  <a:gd name="T1" fmla="*/ 332 h 219"/>
                  <a:gd name="T2" fmla="*/ 358 w 364"/>
                  <a:gd name="T3" fmla="*/ 332 h 219"/>
                  <a:gd name="T4" fmla="*/ 372 w 364"/>
                  <a:gd name="T5" fmla="*/ 329 h 219"/>
                  <a:gd name="T6" fmla="*/ 383 w 364"/>
                  <a:gd name="T7" fmla="*/ 323 h 219"/>
                  <a:gd name="T8" fmla="*/ 395 w 364"/>
                  <a:gd name="T9" fmla="*/ 311 h 219"/>
                  <a:gd name="T10" fmla="*/ 405 w 364"/>
                  <a:gd name="T11" fmla="*/ 303 h 219"/>
                  <a:gd name="T12" fmla="*/ 412 w 364"/>
                  <a:gd name="T13" fmla="*/ 288 h 219"/>
                  <a:gd name="T14" fmla="*/ 422 w 364"/>
                  <a:gd name="T15" fmla="*/ 272 h 219"/>
                  <a:gd name="T16" fmla="*/ 426 w 364"/>
                  <a:gd name="T17" fmla="*/ 259 h 219"/>
                  <a:gd name="T18" fmla="*/ 429 w 364"/>
                  <a:gd name="T19" fmla="*/ 240 h 219"/>
                  <a:gd name="T20" fmla="*/ 430 w 364"/>
                  <a:gd name="T21" fmla="*/ 223 h 219"/>
                  <a:gd name="T22" fmla="*/ 430 w 364"/>
                  <a:gd name="T23" fmla="*/ 112 h 219"/>
                  <a:gd name="T24" fmla="*/ 429 w 364"/>
                  <a:gd name="T25" fmla="*/ 95 h 219"/>
                  <a:gd name="T26" fmla="*/ 426 w 364"/>
                  <a:gd name="T27" fmla="*/ 76 h 219"/>
                  <a:gd name="T28" fmla="*/ 422 w 364"/>
                  <a:gd name="T29" fmla="*/ 60 h 219"/>
                  <a:gd name="T30" fmla="*/ 412 w 364"/>
                  <a:gd name="T31" fmla="*/ 44 h 219"/>
                  <a:gd name="T32" fmla="*/ 405 w 364"/>
                  <a:gd name="T33" fmla="*/ 32 h 219"/>
                  <a:gd name="T34" fmla="*/ 395 w 364"/>
                  <a:gd name="T35" fmla="*/ 21 h 219"/>
                  <a:gd name="T36" fmla="*/ 383 w 364"/>
                  <a:gd name="T37" fmla="*/ 12 h 219"/>
                  <a:gd name="T38" fmla="*/ 372 w 364"/>
                  <a:gd name="T39" fmla="*/ 6 h 219"/>
                  <a:gd name="T40" fmla="*/ 358 w 364"/>
                  <a:gd name="T41" fmla="*/ 0 h 219"/>
                  <a:gd name="T42" fmla="*/ 345 w 364"/>
                  <a:gd name="T43" fmla="*/ 0 h 219"/>
                  <a:gd name="T44" fmla="*/ 86 w 364"/>
                  <a:gd name="T45" fmla="*/ 0 h 219"/>
                  <a:gd name="T46" fmla="*/ 73 w 364"/>
                  <a:gd name="T47" fmla="*/ 0 h 219"/>
                  <a:gd name="T48" fmla="*/ 59 w 364"/>
                  <a:gd name="T49" fmla="*/ 6 h 219"/>
                  <a:gd name="T50" fmla="*/ 46 w 364"/>
                  <a:gd name="T51" fmla="*/ 12 h 219"/>
                  <a:gd name="T52" fmla="*/ 34 w 364"/>
                  <a:gd name="T53" fmla="*/ 21 h 219"/>
                  <a:gd name="T54" fmla="*/ 25 w 364"/>
                  <a:gd name="T55" fmla="*/ 32 h 219"/>
                  <a:gd name="T56" fmla="*/ 17 w 364"/>
                  <a:gd name="T57" fmla="*/ 44 h 219"/>
                  <a:gd name="T58" fmla="*/ 9 w 364"/>
                  <a:gd name="T59" fmla="*/ 60 h 219"/>
                  <a:gd name="T60" fmla="*/ 5 w 364"/>
                  <a:gd name="T61" fmla="*/ 76 h 219"/>
                  <a:gd name="T62" fmla="*/ 0 w 364"/>
                  <a:gd name="T63" fmla="*/ 95 h 219"/>
                  <a:gd name="T64" fmla="*/ 0 w 364"/>
                  <a:gd name="T65" fmla="*/ 112 h 219"/>
                  <a:gd name="T66" fmla="*/ 0 w 364"/>
                  <a:gd name="T67" fmla="*/ 223 h 219"/>
                  <a:gd name="T68" fmla="*/ 0 w 364"/>
                  <a:gd name="T69" fmla="*/ 240 h 219"/>
                  <a:gd name="T70" fmla="*/ 5 w 364"/>
                  <a:gd name="T71" fmla="*/ 259 h 219"/>
                  <a:gd name="T72" fmla="*/ 9 w 364"/>
                  <a:gd name="T73" fmla="*/ 272 h 219"/>
                  <a:gd name="T74" fmla="*/ 17 w 364"/>
                  <a:gd name="T75" fmla="*/ 288 h 219"/>
                  <a:gd name="T76" fmla="*/ 25 w 364"/>
                  <a:gd name="T77" fmla="*/ 303 h 219"/>
                  <a:gd name="T78" fmla="*/ 34 w 364"/>
                  <a:gd name="T79" fmla="*/ 311 h 219"/>
                  <a:gd name="T80" fmla="*/ 46 w 364"/>
                  <a:gd name="T81" fmla="*/ 323 h 219"/>
                  <a:gd name="T82" fmla="*/ 59 w 364"/>
                  <a:gd name="T83" fmla="*/ 329 h 219"/>
                  <a:gd name="T84" fmla="*/ 73 w 364"/>
                  <a:gd name="T85" fmla="*/ 332 h 219"/>
                  <a:gd name="T86" fmla="*/ 86 w 364"/>
                  <a:gd name="T87" fmla="*/ 335 h 219"/>
                  <a:gd name="T88" fmla="*/ 345 w 364"/>
                  <a:gd name="T89" fmla="*/ 335 h 219"/>
                  <a:gd name="T90" fmla="*/ 345 w 364"/>
                  <a:gd name="T91" fmla="*/ 335 h 21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64"/>
                  <a:gd name="T139" fmla="*/ 0 h 219"/>
                  <a:gd name="T140" fmla="*/ 364 w 364"/>
                  <a:gd name="T141" fmla="*/ 219 h 21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64" h="219">
                    <a:moveTo>
                      <a:pt x="290" y="217"/>
                    </a:moveTo>
                    <a:lnTo>
                      <a:pt x="303" y="217"/>
                    </a:lnTo>
                    <a:lnTo>
                      <a:pt x="315" y="215"/>
                    </a:lnTo>
                    <a:lnTo>
                      <a:pt x="324" y="211"/>
                    </a:lnTo>
                    <a:lnTo>
                      <a:pt x="334" y="203"/>
                    </a:lnTo>
                    <a:lnTo>
                      <a:pt x="343" y="198"/>
                    </a:lnTo>
                    <a:lnTo>
                      <a:pt x="349" y="188"/>
                    </a:lnTo>
                    <a:lnTo>
                      <a:pt x="357" y="178"/>
                    </a:lnTo>
                    <a:lnTo>
                      <a:pt x="361" y="169"/>
                    </a:lnTo>
                    <a:lnTo>
                      <a:pt x="363" y="157"/>
                    </a:lnTo>
                    <a:lnTo>
                      <a:pt x="364" y="146"/>
                    </a:lnTo>
                    <a:lnTo>
                      <a:pt x="364" y="73"/>
                    </a:lnTo>
                    <a:lnTo>
                      <a:pt x="363" y="62"/>
                    </a:lnTo>
                    <a:lnTo>
                      <a:pt x="361" y="50"/>
                    </a:lnTo>
                    <a:lnTo>
                      <a:pt x="357" y="39"/>
                    </a:lnTo>
                    <a:lnTo>
                      <a:pt x="349" y="29"/>
                    </a:lnTo>
                    <a:lnTo>
                      <a:pt x="343" y="21"/>
                    </a:lnTo>
                    <a:lnTo>
                      <a:pt x="334" y="14"/>
                    </a:lnTo>
                    <a:lnTo>
                      <a:pt x="324" y="8"/>
                    </a:lnTo>
                    <a:lnTo>
                      <a:pt x="315" y="4"/>
                    </a:lnTo>
                    <a:lnTo>
                      <a:pt x="303" y="0"/>
                    </a:lnTo>
                    <a:lnTo>
                      <a:pt x="292" y="0"/>
                    </a:lnTo>
                    <a:lnTo>
                      <a:pt x="73" y="0"/>
                    </a:lnTo>
                    <a:lnTo>
                      <a:pt x="62" y="0"/>
                    </a:lnTo>
                    <a:lnTo>
                      <a:pt x="50" y="4"/>
                    </a:lnTo>
                    <a:lnTo>
                      <a:pt x="39" y="8"/>
                    </a:lnTo>
                    <a:lnTo>
                      <a:pt x="29" y="14"/>
                    </a:lnTo>
                    <a:lnTo>
                      <a:pt x="21" y="21"/>
                    </a:lnTo>
                    <a:lnTo>
                      <a:pt x="14" y="29"/>
                    </a:lnTo>
                    <a:lnTo>
                      <a:pt x="8" y="39"/>
                    </a:lnTo>
                    <a:lnTo>
                      <a:pt x="4" y="50"/>
                    </a:lnTo>
                    <a:lnTo>
                      <a:pt x="0" y="62"/>
                    </a:lnTo>
                    <a:lnTo>
                      <a:pt x="0" y="73"/>
                    </a:lnTo>
                    <a:lnTo>
                      <a:pt x="0" y="146"/>
                    </a:lnTo>
                    <a:lnTo>
                      <a:pt x="0" y="157"/>
                    </a:lnTo>
                    <a:lnTo>
                      <a:pt x="4" y="169"/>
                    </a:lnTo>
                    <a:lnTo>
                      <a:pt x="8" y="178"/>
                    </a:lnTo>
                    <a:lnTo>
                      <a:pt x="14" y="188"/>
                    </a:lnTo>
                    <a:lnTo>
                      <a:pt x="21" y="198"/>
                    </a:lnTo>
                    <a:lnTo>
                      <a:pt x="29" y="203"/>
                    </a:lnTo>
                    <a:lnTo>
                      <a:pt x="39" y="211"/>
                    </a:lnTo>
                    <a:lnTo>
                      <a:pt x="50" y="215"/>
                    </a:lnTo>
                    <a:lnTo>
                      <a:pt x="62" y="217"/>
                    </a:lnTo>
                    <a:lnTo>
                      <a:pt x="73" y="219"/>
                    </a:lnTo>
                    <a:lnTo>
                      <a:pt x="292" y="219"/>
                    </a:lnTo>
                  </a:path>
                </a:pathLst>
              </a:custGeom>
              <a:solidFill>
                <a:srgbClr val="FFE6CD"/>
              </a:solidFill>
              <a:ln w="19050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6" name="Rectangle 84"/>
              <p:cNvSpPr>
                <a:spLocks noChangeArrowheads="1"/>
              </p:cNvSpPr>
              <p:nvPr/>
            </p:nvSpPr>
            <p:spPr bwMode="auto">
              <a:xfrm>
                <a:off x="3251" y="3386"/>
                <a:ext cx="355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solidFill>
                      <a:srgbClr val="EB7500"/>
                    </a:solidFill>
                    <a:latin typeface="+mj-lt"/>
                  </a:rPr>
                  <a:t>Forwarding</a:t>
                </a:r>
                <a:endParaRPr lang="en-US" sz="1000" dirty="0">
                  <a:solidFill>
                    <a:srgbClr val="EB7500"/>
                  </a:solidFill>
                  <a:latin typeface="+mj-lt"/>
                </a:endParaRPr>
              </a:p>
              <a:p>
                <a:pPr algn="ctr"/>
                <a:r>
                  <a:rPr lang="en-US" sz="1000" dirty="0">
                    <a:solidFill>
                      <a:srgbClr val="EB7500"/>
                    </a:solidFill>
                    <a:latin typeface="+mj-lt"/>
                  </a:rPr>
                  <a:t>Unit</a:t>
                </a:r>
                <a:endParaRPr lang="en-US" sz="1000" dirty="0">
                  <a:latin typeface="+mj-lt"/>
                </a:endParaRPr>
              </a:p>
            </p:txBody>
          </p:sp>
          <p:sp>
            <p:nvSpPr>
              <p:cNvPr id="87" name="Freeform 85"/>
              <p:cNvSpPr>
                <a:spLocks/>
              </p:cNvSpPr>
              <p:nvPr/>
            </p:nvSpPr>
            <p:spPr bwMode="auto">
              <a:xfrm>
                <a:off x="2975" y="2693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30 w 25"/>
                  <a:gd name="T5" fmla="*/ 21 h 25"/>
                  <a:gd name="T6" fmla="*/ 0 w 25"/>
                  <a:gd name="T7" fmla="*/ 0 h 25"/>
                  <a:gd name="T8" fmla="*/ 0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" name="Line 88"/>
              <p:cNvSpPr>
                <a:spLocks noChangeShapeType="1"/>
              </p:cNvSpPr>
              <p:nvPr/>
            </p:nvSpPr>
            <p:spPr bwMode="auto">
              <a:xfrm flipH="1">
                <a:off x="2859" y="2711"/>
                <a:ext cx="129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1" name="Freeform 89"/>
              <p:cNvSpPr>
                <a:spLocks/>
              </p:cNvSpPr>
              <p:nvPr/>
            </p:nvSpPr>
            <p:spPr bwMode="auto">
              <a:xfrm>
                <a:off x="2975" y="2111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30 w 25"/>
                  <a:gd name="T5" fmla="*/ 18 h 25"/>
                  <a:gd name="T6" fmla="*/ 0 w 25"/>
                  <a:gd name="T7" fmla="*/ 0 h 25"/>
                  <a:gd name="T8" fmla="*/ 0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3" name="Line 91"/>
              <p:cNvSpPr>
                <a:spLocks noChangeShapeType="1"/>
              </p:cNvSpPr>
              <p:nvPr/>
            </p:nvSpPr>
            <p:spPr bwMode="auto">
              <a:xfrm flipH="1">
                <a:off x="3117" y="1994"/>
                <a:ext cx="20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4" name="Freeform 92"/>
              <p:cNvSpPr>
                <a:spLocks/>
              </p:cNvSpPr>
              <p:nvPr/>
            </p:nvSpPr>
            <p:spPr bwMode="auto">
              <a:xfrm>
                <a:off x="2975" y="1972"/>
                <a:ext cx="30" cy="37"/>
              </a:xfrm>
              <a:custGeom>
                <a:avLst/>
                <a:gdLst>
                  <a:gd name="T0" fmla="*/ 0 w 25"/>
                  <a:gd name="T1" fmla="*/ 0 h 24"/>
                  <a:gd name="T2" fmla="*/ 0 w 25"/>
                  <a:gd name="T3" fmla="*/ 37 h 24"/>
                  <a:gd name="T4" fmla="*/ 30 w 25"/>
                  <a:gd name="T5" fmla="*/ 20 h 24"/>
                  <a:gd name="T6" fmla="*/ 0 w 25"/>
                  <a:gd name="T7" fmla="*/ 2 h 24"/>
                  <a:gd name="T8" fmla="*/ 0 w 25"/>
                  <a:gd name="T9" fmla="*/ 2 h 24"/>
                  <a:gd name="T10" fmla="*/ 0 w 25"/>
                  <a:gd name="T11" fmla="*/ 0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4"/>
                  <a:gd name="T20" fmla="*/ 25 w 25"/>
                  <a:gd name="T21" fmla="*/ 24 h 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4">
                    <a:moveTo>
                      <a:pt x="0" y="0"/>
                    </a:moveTo>
                    <a:lnTo>
                      <a:pt x="0" y="24"/>
                    </a:lnTo>
                    <a:lnTo>
                      <a:pt x="25" y="1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5" name="Freeform 93"/>
              <p:cNvSpPr>
                <a:spLocks/>
              </p:cNvSpPr>
              <p:nvPr/>
            </p:nvSpPr>
            <p:spPr bwMode="auto">
              <a:xfrm>
                <a:off x="2859" y="2130"/>
                <a:ext cx="129" cy="1680"/>
              </a:xfrm>
              <a:custGeom>
                <a:avLst/>
                <a:gdLst>
                  <a:gd name="T0" fmla="*/ 129 w 109"/>
                  <a:gd name="T1" fmla="*/ 0 h 1191"/>
                  <a:gd name="T2" fmla="*/ 0 w 109"/>
                  <a:gd name="T3" fmla="*/ 0 h 1191"/>
                  <a:gd name="T4" fmla="*/ 0 w 109"/>
                  <a:gd name="T5" fmla="*/ 1680 h 1191"/>
                  <a:gd name="T6" fmla="*/ 0 60000 65536"/>
                  <a:gd name="T7" fmla="*/ 0 60000 65536"/>
                  <a:gd name="T8" fmla="*/ 0 60000 65536"/>
                  <a:gd name="T9" fmla="*/ 0 w 109"/>
                  <a:gd name="T10" fmla="*/ 0 h 1191"/>
                  <a:gd name="T11" fmla="*/ 109 w 109"/>
                  <a:gd name="T12" fmla="*/ 1191 h 11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9" h="1191">
                    <a:moveTo>
                      <a:pt x="109" y="0"/>
                    </a:moveTo>
                    <a:lnTo>
                      <a:pt x="0" y="0"/>
                    </a:lnTo>
                    <a:lnTo>
                      <a:pt x="0" y="1191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6" name="Freeform 94"/>
              <p:cNvSpPr>
                <a:spLocks/>
              </p:cNvSpPr>
              <p:nvPr/>
            </p:nvSpPr>
            <p:spPr bwMode="auto">
              <a:xfrm>
                <a:off x="2975" y="1835"/>
                <a:ext cx="30" cy="37"/>
              </a:xfrm>
              <a:custGeom>
                <a:avLst/>
                <a:gdLst>
                  <a:gd name="T0" fmla="*/ 0 w 25"/>
                  <a:gd name="T1" fmla="*/ 0 h 24"/>
                  <a:gd name="T2" fmla="*/ 0 w 25"/>
                  <a:gd name="T3" fmla="*/ 37 h 24"/>
                  <a:gd name="T4" fmla="*/ 30 w 25"/>
                  <a:gd name="T5" fmla="*/ 20 h 24"/>
                  <a:gd name="T6" fmla="*/ 0 w 25"/>
                  <a:gd name="T7" fmla="*/ 0 h 24"/>
                  <a:gd name="T8" fmla="*/ 0 w 25"/>
                  <a:gd name="T9" fmla="*/ 0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4"/>
                  <a:gd name="T17" fmla="*/ 25 w 25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4">
                    <a:moveTo>
                      <a:pt x="0" y="0"/>
                    </a:moveTo>
                    <a:lnTo>
                      <a:pt x="0" y="24"/>
                    </a:lnTo>
                    <a:lnTo>
                      <a:pt x="25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7" name="Line 95"/>
              <p:cNvSpPr>
                <a:spLocks noChangeShapeType="1"/>
              </p:cNvSpPr>
              <p:nvPr/>
            </p:nvSpPr>
            <p:spPr bwMode="auto">
              <a:xfrm flipH="1">
                <a:off x="2602" y="1852"/>
                <a:ext cx="386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8" name="Freeform 96"/>
              <p:cNvSpPr>
                <a:spLocks/>
              </p:cNvSpPr>
              <p:nvPr/>
            </p:nvSpPr>
            <p:spPr bwMode="auto">
              <a:xfrm>
                <a:off x="2846" y="2693"/>
                <a:ext cx="28" cy="38"/>
              </a:xfrm>
              <a:custGeom>
                <a:avLst/>
                <a:gdLst>
                  <a:gd name="T0" fmla="*/ 11 w 23"/>
                  <a:gd name="T1" fmla="*/ 38 h 25"/>
                  <a:gd name="T2" fmla="*/ 16 w 23"/>
                  <a:gd name="T3" fmla="*/ 38 h 25"/>
                  <a:gd name="T4" fmla="*/ 18 w 23"/>
                  <a:gd name="T5" fmla="*/ 38 h 25"/>
                  <a:gd name="T6" fmla="*/ 21 w 23"/>
                  <a:gd name="T7" fmla="*/ 35 h 25"/>
                  <a:gd name="T8" fmla="*/ 23 w 23"/>
                  <a:gd name="T9" fmla="*/ 35 h 25"/>
                  <a:gd name="T10" fmla="*/ 23 w 23"/>
                  <a:gd name="T11" fmla="*/ 32 h 25"/>
                  <a:gd name="T12" fmla="*/ 26 w 23"/>
                  <a:gd name="T13" fmla="*/ 32 h 25"/>
                  <a:gd name="T14" fmla="*/ 26 w 23"/>
                  <a:gd name="T15" fmla="*/ 30 h 25"/>
                  <a:gd name="T16" fmla="*/ 28 w 23"/>
                  <a:gd name="T17" fmla="*/ 27 h 25"/>
                  <a:gd name="T18" fmla="*/ 28 w 23"/>
                  <a:gd name="T19" fmla="*/ 24 h 25"/>
                  <a:gd name="T20" fmla="*/ 28 w 23"/>
                  <a:gd name="T21" fmla="*/ 21 h 25"/>
                  <a:gd name="T22" fmla="*/ 28 w 23"/>
                  <a:gd name="T23" fmla="*/ 18 h 25"/>
                  <a:gd name="T24" fmla="*/ 28 w 23"/>
                  <a:gd name="T25" fmla="*/ 15 h 25"/>
                  <a:gd name="T26" fmla="*/ 26 w 23"/>
                  <a:gd name="T27" fmla="*/ 12 h 25"/>
                  <a:gd name="T28" fmla="*/ 26 w 23"/>
                  <a:gd name="T29" fmla="*/ 9 h 25"/>
                  <a:gd name="T30" fmla="*/ 23 w 23"/>
                  <a:gd name="T31" fmla="*/ 6 h 25"/>
                  <a:gd name="T32" fmla="*/ 23 w 23"/>
                  <a:gd name="T33" fmla="*/ 6 h 25"/>
                  <a:gd name="T34" fmla="*/ 21 w 23"/>
                  <a:gd name="T35" fmla="*/ 3 h 25"/>
                  <a:gd name="T36" fmla="*/ 18 w 23"/>
                  <a:gd name="T37" fmla="*/ 3 h 25"/>
                  <a:gd name="T38" fmla="*/ 16 w 23"/>
                  <a:gd name="T39" fmla="*/ 3 h 25"/>
                  <a:gd name="T40" fmla="*/ 13 w 23"/>
                  <a:gd name="T41" fmla="*/ 0 h 25"/>
                  <a:gd name="T42" fmla="*/ 11 w 23"/>
                  <a:gd name="T43" fmla="*/ 3 h 25"/>
                  <a:gd name="T44" fmla="*/ 9 w 23"/>
                  <a:gd name="T45" fmla="*/ 3 h 25"/>
                  <a:gd name="T46" fmla="*/ 6 w 23"/>
                  <a:gd name="T47" fmla="*/ 3 h 25"/>
                  <a:gd name="T48" fmla="*/ 4 w 23"/>
                  <a:gd name="T49" fmla="*/ 6 h 25"/>
                  <a:gd name="T50" fmla="*/ 2 w 23"/>
                  <a:gd name="T51" fmla="*/ 6 h 25"/>
                  <a:gd name="T52" fmla="*/ 2 w 23"/>
                  <a:gd name="T53" fmla="*/ 9 h 25"/>
                  <a:gd name="T54" fmla="*/ 0 w 23"/>
                  <a:gd name="T55" fmla="*/ 12 h 25"/>
                  <a:gd name="T56" fmla="*/ 0 w 23"/>
                  <a:gd name="T57" fmla="*/ 15 h 25"/>
                  <a:gd name="T58" fmla="*/ 0 w 23"/>
                  <a:gd name="T59" fmla="*/ 18 h 25"/>
                  <a:gd name="T60" fmla="*/ 0 w 23"/>
                  <a:gd name="T61" fmla="*/ 21 h 25"/>
                  <a:gd name="T62" fmla="*/ 0 w 23"/>
                  <a:gd name="T63" fmla="*/ 24 h 25"/>
                  <a:gd name="T64" fmla="*/ 0 w 23"/>
                  <a:gd name="T65" fmla="*/ 27 h 25"/>
                  <a:gd name="T66" fmla="*/ 0 w 23"/>
                  <a:gd name="T67" fmla="*/ 30 h 25"/>
                  <a:gd name="T68" fmla="*/ 2 w 23"/>
                  <a:gd name="T69" fmla="*/ 32 h 25"/>
                  <a:gd name="T70" fmla="*/ 2 w 23"/>
                  <a:gd name="T71" fmla="*/ 32 h 25"/>
                  <a:gd name="T72" fmla="*/ 4 w 23"/>
                  <a:gd name="T73" fmla="*/ 35 h 25"/>
                  <a:gd name="T74" fmla="*/ 6 w 23"/>
                  <a:gd name="T75" fmla="*/ 35 h 25"/>
                  <a:gd name="T76" fmla="*/ 9 w 23"/>
                  <a:gd name="T77" fmla="*/ 38 h 25"/>
                  <a:gd name="T78" fmla="*/ 11 w 23"/>
                  <a:gd name="T79" fmla="*/ 38 h 25"/>
                  <a:gd name="T80" fmla="*/ 13 w 23"/>
                  <a:gd name="T81" fmla="*/ 38 h 25"/>
                  <a:gd name="T82" fmla="*/ 13 w 23"/>
                  <a:gd name="T83" fmla="*/ 38 h 25"/>
                  <a:gd name="T84" fmla="*/ 11 w 23"/>
                  <a:gd name="T85" fmla="*/ 38 h 2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"/>
                  <a:gd name="T130" fmla="*/ 0 h 25"/>
                  <a:gd name="T131" fmla="*/ 23 w 23"/>
                  <a:gd name="T132" fmla="*/ 25 h 2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" h="25">
                    <a:moveTo>
                      <a:pt x="9" y="25"/>
                    </a:moveTo>
                    <a:lnTo>
                      <a:pt x="13" y="25"/>
                    </a:lnTo>
                    <a:lnTo>
                      <a:pt x="15" y="25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20"/>
                    </a:lnTo>
                    <a:lnTo>
                      <a:pt x="23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2" y="21"/>
                    </a:lnTo>
                    <a:lnTo>
                      <a:pt x="3" y="23"/>
                    </a:lnTo>
                    <a:lnTo>
                      <a:pt x="5" y="23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1" y="25"/>
                    </a:lnTo>
                    <a:lnTo>
                      <a:pt x="9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9" name="Line 97"/>
              <p:cNvSpPr>
                <a:spLocks noChangeShapeType="1"/>
              </p:cNvSpPr>
              <p:nvPr/>
            </p:nvSpPr>
            <p:spPr bwMode="auto">
              <a:xfrm>
                <a:off x="1113" y="2311"/>
                <a:ext cx="131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0" name="Freeform 98"/>
              <p:cNvSpPr>
                <a:spLocks/>
              </p:cNvSpPr>
              <p:nvPr/>
            </p:nvSpPr>
            <p:spPr bwMode="auto">
              <a:xfrm>
                <a:off x="1244" y="1267"/>
                <a:ext cx="1218" cy="1943"/>
              </a:xfrm>
              <a:custGeom>
                <a:avLst/>
                <a:gdLst>
                  <a:gd name="T0" fmla="*/ 1218 w 1032"/>
                  <a:gd name="T1" fmla="*/ 2020 h 1325"/>
                  <a:gd name="T2" fmla="*/ 0 w 1032"/>
                  <a:gd name="T3" fmla="*/ 2023 h 1325"/>
                  <a:gd name="T4" fmla="*/ 0 w 1032"/>
                  <a:gd name="T5" fmla="*/ 0 h 1325"/>
                  <a:gd name="T6" fmla="*/ 486 w 1032"/>
                  <a:gd name="T7" fmla="*/ 0 h 13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2"/>
                  <a:gd name="T13" fmla="*/ 0 h 1325"/>
                  <a:gd name="T14" fmla="*/ 1032 w 1032"/>
                  <a:gd name="T15" fmla="*/ 1325 h 13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2" h="1325">
                    <a:moveTo>
                      <a:pt x="1032" y="1323"/>
                    </a:moveTo>
                    <a:lnTo>
                      <a:pt x="0" y="1325"/>
                    </a:lnTo>
                    <a:lnTo>
                      <a:pt x="0" y="0"/>
                    </a:lnTo>
                    <a:lnTo>
                      <a:pt x="412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2" name="Freeform 100"/>
              <p:cNvSpPr>
                <a:spLocks/>
              </p:cNvSpPr>
              <p:nvPr/>
            </p:nvSpPr>
            <p:spPr bwMode="auto">
              <a:xfrm>
                <a:off x="1372" y="2076"/>
                <a:ext cx="1090" cy="942"/>
              </a:xfrm>
              <a:custGeom>
                <a:avLst/>
                <a:gdLst>
                  <a:gd name="T0" fmla="*/ 1090 w 923"/>
                  <a:gd name="T1" fmla="*/ 942 h 617"/>
                  <a:gd name="T2" fmla="*/ 0 w 923"/>
                  <a:gd name="T3" fmla="*/ 942 h 617"/>
                  <a:gd name="T4" fmla="*/ 0 w 923"/>
                  <a:gd name="T5" fmla="*/ 0 h 617"/>
                  <a:gd name="T6" fmla="*/ 0 60000 65536"/>
                  <a:gd name="T7" fmla="*/ 0 60000 65536"/>
                  <a:gd name="T8" fmla="*/ 0 60000 65536"/>
                  <a:gd name="T9" fmla="*/ 0 w 923"/>
                  <a:gd name="T10" fmla="*/ 0 h 617"/>
                  <a:gd name="T11" fmla="*/ 923 w 923"/>
                  <a:gd name="T12" fmla="*/ 617 h 6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23" h="617">
                    <a:moveTo>
                      <a:pt x="923" y="617"/>
                    </a:moveTo>
                    <a:lnTo>
                      <a:pt x="0" y="617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7" name="Freeform 105"/>
              <p:cNvSpPr>
                <a:spLocks/>
              </p:cNvSpPr>
              <p:nvPr/>
            </p:nvSpPr>
            <p:spPr bwMode="auto">
              <a:xfrm>
                <a:off x="1293" y="1838"/>
                <a:ext cx="29" cy="37"/>
              </a:xfrm>
              <a:custGeom>
                <a:avLst/>
                <a:gdLst>
                  <a:gd name="T0" fmla="*/ 14 w 25"/>
                  <a:gd name="T1" fmla="*/ 34 h 24"/>
                  <a:gd name="T2" fmla="*/ 16 w 25"/>
                  <a:gd name="T3" fmla="*/ 34 h 24"/>
                  <a:gd name="T4" fmla="*/ 19 w 25"/>
                  <a:gd name="T5" fmla="*/ 34 h 24"/>
                  <a:gd name="T6" fmla="*/ 21 w 25"/>
                  <a:gd name="T7" fmla="*/ 34 h 24"/>
                  <a:gd name="T8" fmla="*/ 23 w 25"/>
                  <a:gd name="T9" fmla="*/ 32 h 24"/>
                  <a:gd name="T10" fmla="*/ 24 w 25"/>
                  <a:gd name="T11" fmla="*/ 32 h 24"/>
                  <a:gd name="T12" fmla="*/ 24 w 25"/>
                  <a:gd name="T13" fmla="*/ 29 h 24"/>
                  <a:gd name="T14" fmla="*/ 27 w 25"/>
                  <a:gd name="T15" fmla="*/ 26 h 24"/>
                  <a:gd name="T16" fmla="*/ 27 w 25"/>
                  <a:gd name="T17" fmla="*/ 23 h 24"/>
                  <a:gd name="T18" fmla="*/ 29 w 25"/>
                  <a:gd name="T19" fmla="*/ 20 h 24"/>
                  <a:gd name="T20" fmla="*/ 29 w 25"/>
                  <a:gd name="T21" fmla="*/ 17 h 24"/>
                  <a:gd name="T22" fmla="*/ 29 w 25"/>
                  <a:gd name="T23" fmla="*/ 14 h 24"/>
                  <a:gd name="T24" fmla="*/ 27 w 25"/>
                  <a:gd name="T25" fmla="*/ 11 h 24"/>
                  <a:gd name="T26" fmla="*/ 27 w 25"/>
                  <a:gd name="T27" fmla="*/ 8 h 24"/>
                  <a:gd name="T28" fmla="*/ 24 w 25"/>
                  <a:gd name="T29" fmla="*/ 5 h 24"/>
                  <a:gd name="T30" fmla="*/ 24 w 25"/>
                  <a:gd name="T31" fmla="*/ 5 h 24"/>
                  <a:gd name="T32" fmla="*/ 23 w 25"/>
                  <a:gd name="T33" fmla="*/ 2 h 24"/>
                  <a:gd name="T34" fmla="*/ 21 w 25"/>
                  <a:gd name="T35" fmla="*/ 2 h 24"/>
                  <a:gd name="T36" fmla="*/ 19 w 25"/>
                  <a:gd name="T37" fmla="*/ 0 h 24"/>
                  <a:gd name="T38" fmla="*/ 16 w 25"/>
                  <a:gd name="T39" fmla="*/ 0 h 24"/>
                  <a:gd name="T40" fmla="*/ 14 w 25"/>
                  <a:gd name="T41" fmla="*/ 0 h 24"/>
                  <a:gd name="T42" fmla="*/ 12 w 25"/>
                  <a:gd name="T43" fmla="*/ 0 h 24"/>
                  <a:gd name="T44" fmla="*/ 9 w 25"/>
                  <a:gd name="T45" fmla="*/ 0 h 24"/>
                  <a:gd name="T46" fmla="*/ 7 w 25"/>
                  <a:gd name="T47" fmla="*/ 2 h 24"/>
                  <a:gd name="T48" fmla="*/ 7 w 25"/>
                  <a:gd name="T49" fmla="*/ 2 h 24"/>
                  <a:gd name="T50" fmla="*/ 5 w 25"/>
                  <a:gd name="T51" fmla="*/ 5 h 24"/>
                  <a:gd name="T52" fmla="*/ 2 w 25"/>
                  <a:gd name="T53" fmla="*/ 5 h 24"/>
                  <a:gd name="T54" fmla="*/ 2 w 25"/>
                  <a:gd name="T55" fmla="*/ 8 h 24"/>
                  <a:gd name="T56" fmla="*/ 0 w 25"/>
                  <a:gd name="T57" fmla="*/ 11 h 24"/>
                  <a:gd name="T58" fmla="*/ 0 w 25"/>
                  <a:gd name="T59" fmla="*/ 14 h 24"/>
                  <a:gd name="T60" fmla="*/ 0 w 25"/>
                  <a:gd name="T61" fmla="*/ 17 h 24"/>
                  <a:gd name="T62" fmla="*/ 0 w 25"/>
                  <a:gd name="T63" fmla="*/ 20 h 24"/>
                  <a:gd name="T64" fmla="*/ 0 w 25"/>
                  <a:gd name="T65" fmla="*/ 23 h 24"/>
                  <a:gd name="T66" fmla="*/ 2 w 25"/>
                  <a:gd name="T67" fmla="*/ 26 h 24"/>
                  <a:gd name="T68" fmla="*/ 2 w 25"/>
                  <a:gd name="T69" fmla="*/ 29 h 24"/>
                  <a:gd name="T70" fmla="*/ 5 w 25"/>
                  <a:gd name="T71" fmla="*/ 32 h 24"/>
                  <a:gd name="T72" fmla="*/ 7 w 25"/>
                  <a:gd name="T73" fmla="*/ 32 h 24"/>
                  <a:gd name="T74" fmla="*/ 7 w 25"/>
                  <a:gd name="T75" fmla="*/ 34 h 24"/>
                  <a:gd name="T76" fmla="*/ 9 w 25"/>
                  <a:gd name="T77" fmla="*/ 34 h 24"/>
                  <a:gd name="T78" fmla="*/ 12 w 25"/>
                  <a:gd name="T79" fmla="*/ 34 h 24"/>
                  <a:gd name="T80" fmla="*/ 14 w 25"/>
                  <a:gd name="T81" fmla="*/ 37 h 24"/>
                  <a:gd name="T82" fmla="*/ 14 w 25"/>
                  <a:gd name="T83" fmla="*/ 37 h 24"/>
                  <a:gd name="T84" fmla="*/ 14 w 25"/>
                  <a:gd name="T85" fmla="*/ 34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5"/>
                  <a:gd name="T130" fmla="*/ 0 h 24"/>
                  <a:gd name="T131" fmla="*/ 25 w 25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5" h="24">
                    <a:moveTo>
                      <a:pt x="12" y="22"/>
                    </a:moveTo>
                    <a:lnTo>
                      <a:pt x="14" y="22"/>
                    </a:lnTo>
                    <a:lnTo>
                      <a:pt x="16" y="22"/>
                    </a:lnTo>
                    <a:lnTo>
                      <a:pt x="18" y="22"/>
                    </a:lnTo>
                    <a:lnTo>
                      <a:pt x="20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5" y="13"/>
                    </a:lnTo>
                    <a:lnTo>
                      <a:pt x="25" y="11"/>
                    </a:lnTo>
                    <a:lnTo>
                      <a:pt x="25" y="9"/>
                    </a:lnTo>
                    <a:lnTo>
                      <a:pt x="23" y="7"/>
                    </a:lnTo>
                    <a:lnTo>
                      <a:pt x="23" y="5"/>
                    </a:lnTo>
                    <a:lnTo>
                      <a:pt x="21" y="3"/>
                    </a:lnTo>
                    <a:lnTo>
                      <a:pt x="20" y="1"/>
                    </a:lnTo>
                    <a:lnTo>
                      <a:pt x="18" y="1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6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2" y="24"/>
                    </a:lnTo>
                    <a:lnTo>
                      <a:pt x="12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8" name="Freeform 106"/>
              <p:cNvSpPr>
                <a:spLocks/>
              </p:cNvSpPr>
              <p:nvPr/>
            </p:nvSpPr>
            <p:spPr bwMode="auto">
              <a:xfrm>
                <a:off x="1356" y="2059"/>
                <a:ext cx="30" cy="39"/>
              </a:xfrm>
              <a:custGeom>
                <a:avLst/>
                <a:gdLst>
                  <a:gd name="T0" fmla="*/ 14 w 25"/>
                  <a:gd name="T1" fmla="*/ 36 h 25"/>
                  <a:gd name="T2" fmla="*/ 18 w 25"/>
                  <a:gd name="T3" fmla="*/ 36 h 25"/>
                  <a:gd name="T4" fmla="*/ 20 w 25"/>
                  <a:gd name="T5" fmla="*/ 36 h 25"/>
                  <a:gd name="T6" fmla="*/ 23 w 25"/>
                  <a:gd name="T7" fmla="*/ 36 h 25"/>
                  <a:gd name="T8" fmla="*/ 25 w 25"/>
                  <a:gd name="T9" fmla="*/ 33 h 25"/>
                  <a:gd name="T10" fmla="*/ 25 w 25"/>
                  <a:gd name="T11" fmla="*/ 33 h 25"/>
                  <a:gd name="T12" fmla="*/ 28 w 25"/>
                  <a:gd name="T13" fmla="*/ 30 h 25"/>
                  <a:gd name="T14" fmla="*/ 28 w 25"/>
                  <a:gd name="T15" fmla="*/ 27 h 25"/>
                  <a:gd name="T16" fmla="*/ 30 w 25"/>
                  <a:gd name="T17" fmla="*/ 23 h 25"/>
                  <a:gd name="T18" fmla="*/ 30 w 25"/>
                  <a:gd name="T19" fmla="*/ 20 h 25"/>
                  <a:gd name="T20" fmla="*/ 30 w 25"/>
                  <a:gd name="T21" fmla="*/ 17 h 25"/>
                  <a:gd name="T22" fmla="*/ 30 w 25"/>
                  <a:gd name="T23" fmla="*/ 16 h 25"/>
                  <a:gd name="T24" fmla="*/ 30 w 25"/>
                  <a:gd name="T25" fmla="*/ 12 h 25"/>
                  <a:gd name="T26" fmla="*/ 28 w 25"/>
                  <a:gd name="T27" fmla="*/ 9 h 25"/>
                  <a:gd name="T28" fmla="*/ 28 w 25"/>
                  <a:gd name="T29" fmla="*/ 6 h 25"/>
                  <a:gd name="T30" fmla="*/ 25 w 25"/>
                  <a:gd name="T31" fmla="*/ 6 h 25"/>
                  <a:gd name="T32" fmla="*/ 25 w 25"/>
                  <a:gd name="T33" fmla="*/ 3 h 25"/>
                  <a:gd name="T34" fmla="*/ 23 w 25"/>
                  <a:gd name="T35" fmla="*/ 3 h 25"/>
                  <a:gd name="T36" fmla="*/ 20 w 25"/>
                  <a:gd name="T37" fmla="*/ 0 h 25"/>
                  <a:gd name="T38" fmla="*/ 18 w 25"/>
                  <a:gd name="T39" fmla="*/ 0 h 25"/>
                  <a:gd name="T40" fmla="*/ 16 w 25"/>
                  <a:gd name="T41" fmla="*/ 0 h 25"/>
                  <a:gd name="T42" fmla="*/ 14 w 25"/>
                  <a:gd name="T43" fmla="*/ 0 h 25"/>
                  <a:gd name="T44" fmla="*/ 12 w 25"/>
                  <a:gd name="T45" fmla="*/ 0 h 25"/>
                  <a:gd name="T46" fmla="*/ 10 w 25"/>
                  <a:gd name="T47" fmla="*/ 3 h 25"/>
                  <a:gd name="T48" fmla="*/ 7 w 25"/>
                  <a:gd name="T49" fmla="*/ 3 h 25"/>
                  <a:gd name="T50" fmla="*/ 5 w 25"/>
                  <a:gd name="T51" fmla="*/ 6 h 25"/>
                  <a:gd name="T52" fmla="*/ 5 w 25"/>
                  <a:gd name="T53" fmla="*/ 6 h 25"/>
                  <a:gd name="T54" fmla="*/ 2 w 25"/>
                  <a:gd name="T55" fmla="*/ 9 h 25"/>
                  <a:gd name="T56" fmla="*/ 2 w 25"/>
                  <a:gd name="T57" fmla="*/ 12 h 25"/>
                  <a:gd name="T58" fmla="*/ 2 w 25"/>
                  <a:gd name="T59" fmla="*/ 16 h 25"/>
                  <a:gd name="T60" fmla="*/ 0 w 25"/>
                  <a:gd name="T61" fmla="*/ 17 h 25"/>
                  <a:gd name="T62" fmla="*/ 2 w 25"/>
                  <a:gd name="T63" fmla="*/ 20 h 25"/>
                  <a:gd name="T64" fmla="*/ 2 w 25"/>
                  <a:gd name="T65" fmla="*/ 23 h 25"/>
                  <a:gd name="T66" fmla="*/ 2 w 25"/>
                  <a:gd name="T67" fmla="*/ 27 h 25"/>
                  <a:gd name="T68" fmla="*/ 5 w 25"/>
                  <a:gd name="T69" fmla="*/ 30 h 25"/>
                  <a:gd name="T70" fmla="*/ 5 w 25"/>
                  <a:gd name="T71" fmla="*/ 33 h 25"/>
                  <a:gd name="T72" fmla="*/ 7 w 25"/>
                  <a:gd name="T73" fmla="*/ 33 h 25"/>
                  <a:gd name="T74" fmla="*/ 10 w 25"/>
                  <a:gd name="T75" fmla="*/ 36 h 25"/>
                  <a:gd name="T76" fmla="*/ 12 w 25"/>
                  <a:gd name="T77" fmla="*/ 36 h 25"/>
                  <a:gd name="T78" fmla="*/ 14 w 25"/>
                  <a:gd name="T79" fmla="*/ 36 h 25"/>
                  <a:gd name="T80" fmla="*/ 16 w 25"/>
                  <a:gd name="T81" fmla="*/ 39 h 25"/>
                  <a:gd name="T82" fmla="*/ 16 w 25"/>
                  <a:gd name="T83" fmla="*/ 39 h 25"/>
                  <a:gd name="T84" fmla="*/ 14 w 25"/>
                  <a:gd name="T85" fmla="*/ 36 h 2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5"/>
                  <a:gd name="T130" fmla="*/ 0 h 25"/>
                  <a:gd name="T131" fmla="*/ 25 w 25"/>
                  <a:gd name="T132" fmla="*/ 25 h 2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5" h="25">
                    <a:moveTo>
                      <a:pt x="12" y="23"/>
                    </a:move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1"/>
                    </a:lnTo>
                    <a:lnTo>
                      <a:pt x="23" y="19"/>
                    </a:lnTo>
                    <a:lnTo>
                      <a:pt x="23" y="17"/>
                    </a:lnTo>
                    <a:lnTo>
                      <a:pt x="25" y="15"/>
                    </a:lnTo>
                    <a:lnTo>
                      <a:pt x="25" y="13"/>
                    </a:lnTo>
                    <a:lnTo>
                      <a:pt x="25" y="11"/>
                    </a:lnTo>
                    <a:lnTo>
                      <a:pt x="25" y="10"/>
                    </a:lnTo>
                    <a:lnTo>
                      <a:pt x="25" y="8"/>
                    </a:lnTo>
                    <a:lnTo>
                      <a:pt x="23" y="6"/>
                    </a:lnTo>
                    <a:lnTo>
                      <a:pt x="23" y="4"/>
                    </a:lnTo>
                    <a:lnTo>
                      <a:pt x="21" y="4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3" y="25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9" name="Freeform 107"/>
              <p:cNvSpPr>
                <a:spLocks/>
              </p:cNvSpPr>
              <p:nvPr/>
            </p:nvSpPr>
            <p:spPr bwMode="auto">
              <a:xfrm>
                <a:off x="4500" y="3190"/>
                <a:ext cx="29" cy="39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9 h 25"/>
                  <a:gd name="T4" fmla="*/ 29 w 25"/>
                  <a:gd name="T5" fmla="*/ 20 h 25"/>
                  <a:gd name="T6" fmla="*/ 2 w 25"/>
                  <a:gd name="T7" fmla="*/ 3 h 25"/>
                  <a:gd name="T8" fmla="*/ 2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3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0" name="Line 108"/>
              <p:cNvSpPr>
                <a:spLocks noChangeShapeType="1"/>
              </p:cNvSpPr>
              <p:nvPr/>
            </p:nvSpPr>
            <p:spPr bwMode="auto">
              <a:xfrm flipH="1">
                <a:off x="3794" y="3210"/>
                <a:ext cx="710" cy="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1" name="Freeform 109"/>
              <p:cNvSpPr>
                <a:spLocks/>
              </p:cNvSpPr>
              <p:nvPr/>
            </p:nvSpPr>
            <p:spPr bwMode="auto">
              <a:xfrm>
                <a:off x="3670" y="3210"/>
                <a:ext cx="188" cy="211"/>
              </a:xfrm>
              <a:custGeom>
                <a:avLst/>
                <a:gdLst>
                  <a:gd name="T0" fmla="*/ 188 w 159"/>
                  <a:gd name="T1" fmla="*/ 0 h 138"/>
                  <a:gd name="T2" fmla="*/ 188 w 159"/>
                  <a:gd name="T3" fmla="*/ 211 h 138"/>
                  <a:gd name="T4" fmla="*/ 0 w 159"/>
                  <a:gd name="T5" fmla="*/ 211 h 138"/>
                  <a:gd name="T6" fmla="*/ 0 60000 65536"/>
                  <a:gd name="T7" fmla="*/ 0 60000 65536"/>
                  <a:gd name="T8" fmla="*/ 0 60000 65536"/>
                  <a:gd name="T9" fmla="*/ 0 w 159"/>
                  <a:gd name="T10" fmla="*/ 0 h 138"/>
                  <a:gd name="T11" fmla="*/ 159 w 159"/>
                  <a:gd name="T12" fmla="*/ 138 h 1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9" h="138">
                    <a:moveTo>
                      <a:pt x="159" y="0"/>
                    </a:moveTo>
                    <a:lnTo>
                      <a:pt x="159" y="138"/>
                    </a:lnTo>
                    <a:lnTo>
                      <a:pt x="0" y="138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2" name="Freeform 110"/>
              <p:cNvSpPr>
                <a:spLocks/>
              </p:cNvSpPr>
              <p:nvPr/>
            </p:nvSpPr>
            <p:spPr bwMode="auto">
              <a:xfrm>
                <a:off x="3844" y="3193"/>
                <a:ext cx="27" cy="36"/>
              </a:xfrm>
              <a:custGeom>
                <a:avLst/>
                <a:gdLst>
                  <a:gd name="T0" fmla="*/ 14 w 23"/>
                  <a:gd name="T1" fmla="*/ 36 h 23"/>
                  <a:gd name="T2" fmla="*/ 16 w 23"/>
                  <a:gd name="T3" fmla="*/ 36 h 23"/>
                  <a:gd name="T4" fmla="*/ 19 w 23"/>
                  <a:gd name="T5" fmla="*/ 36 h 23"/>
                  <a:gd name="T6" fmla="*/ 20 w 23"/>
                  <a:gd name="T7" fmla="*/ 36 h 23"/>
                  <a:gd name="T8" fmla="*/ 22 w 23"/>
                  <a:gd name="T9" fmla="*/ 33 h 23"/>
                  <a:gd name="T10" fmla="*/ 22 w 23"/>
                  <a:gd name="T11" fmla="*/ 33 h 23"/>
                  <a:gd name="T12" fmla="*/ 25 w 23"/>
                  <a:gd name="T13" fmla="*/ 30 h 23"/>
                  <a:gd name="T14" fmla="*/ 27 w 23"/>
                  <a:gd name="T15" fmla="*/ 27 h 23"/>
                  <a:gd name="T16" fmla="*/ 27 w 23"/>
                  <a:gd name="T17" fmla="*/ 23 h 23"/>
                  <a:gd name="T18" fmla="*/ 27 w 23"/>
                  <a:gd name="T19" fmla="*/ 20 h 23"/>
                  <a:gd name="T20" fmla="*/ 27 w 23"/>
                  <a:gd name="T21" fmla="*/ 17 h 23"/>
                  <a:gd name="T22" fmla="*/ 27 w 23"/>
                  <a:gd name="T23" fmla="*/ 14 h 23"/>
                  <a:gd name="T24" fmla="*/ 27 w 23"/>
                  <a:gd name="T25" fmla="*/ 11 h 23"/>
                  <a:gd name="T26" fmla="*/ 27 w 23"/>
                  <a:gd name="T27" fmla="*/ 9 h 23"/>
                  <a:gd name="T28" fmla="*/ 25 w 23"/>
                  <a:gd name="T29" fmla="*/ 6 h 23"/>
                  <a:gd name="T30" fmla="*/ 22 w 23"/>
                  <a:gd name="T31" fmla="*/ 6 h 23"/>
                  <a:gd name="T32" fmla="*/ 22 w 23"/>
                  <a:gd name="T33" fmla="*/ 3 h 23"/>
                  <a:gd name="T34" fmla="*/ 20 w 23"/>
                  <a:gd name="T35" fmla="*/ 0 h 23"/>
                  <a:gd name="T36" fmla="*/ 19 w 23"/>
                  <a:gd name="T37" fmla="*/ 0 h 23"/>
                  <a:gd name="T38" fmla="*/ 16 w 23"/>
                  <a:gd name="T39" fmla="*/ 0 h 23"/>
                  <a:gd name="T40" fmla="*/ 14 w 23"/>
                  <a:gd name="T41" fmla="*/ 0 h 23"/>
                  <a:gd name="T42" fmla="*/ 12 w 23"/>
                  <a:gd name="T43" fmla="*/ 0 h 23"/>
                  <a:gd name="T44" fmla="*/ 9 w 23"/>
                  <a:gd name="T45" fmla="*/ 0 h 23"/>
                  <a:gd name="T46" fmla="*/ 7 w 23"/>
                  <a:gd name="T47" fmla="*/ 0 h 23"/>
                  <a:gd name="T48" fmla="*/ 5 w 23"/>
                  <a:gd name="T49" fmla="*/ 3 h 23"/>
                  <a:gd name="T50" fmla="*/ 5 w 23"/>
                  <a:gd name="T51" fmla="*/ 6 h 23"/>
                  <a:gd name="T52" fmla="*/ 2 w 23"/>
                  <a:gd name="T53" fmla="*/ 6 h 23"/>
                  <a:gd name="T54" fmla="*/ 0 w 23"/>
                  <a:gd name="T55" fmla="*/ 9 h 23"/>
                  <a:gd name="T56" fmla="*/ 0 w 23"/>
                  <a:gd name="T57" fmla="*/ 11 h 23"/>
                  <a:gd name="T58" fmla="*/ 0 w 23"/>
                  <a:gd name="T59" fmla="*/ 14 h 23"/>
                  <a:gd name="T60" fmla="*/ 0 w 23"/>
                  <a:gd name="T61" fmla="*/ 17 h 23"/>
                  <a:gd name="T62" fmla="*/ 0 w 23"/>
                  <a:gd name="T63" fmla="*/ 20 h 23"/>
                  <a:gd name="T64" fmla="*/ 0 w 23"/>
                  <a:gd name="T65" fmla="*/ 23 h 23"/>
                  <a:gd name="T66" fmla="*/ 0 w 23"/>
                  <a:gd name="T67" fmla="*/ 27 h 23"/>
                  <a:gd name="T68" fmla="*/ 2 w 23"/>
                  <a:gd name="T69" fmla="*/ 30 h 23"/>
                  <a:gd name="T70" fmla="*/ 5 w 23"/>
                  <a:gd name="T71" fmla="*/ 33 h 23"/>
                  <a:gd name="T72" fmla="*/ 5 w 23"/>
                  <a:gd name="T73" fmla="*/ 33 h 23"/>
                  <a:gd name="T74" fmla="*/ 7 w 23"/>
                  <a:gd name="T75" fmla="*/ 36 h 23"/>
                  <a:gd name="T76" fmla="*/ 9 w 23"/>
                  <a:gd name="T77" fmla="*/ 36 h 23"/>
                  <a:gd name="T78" fmla="*/ 12 w 23"/>
                  <a:gd name="T79" fmla="*/ 36 h 23"/>
                  <a:gd name="T80" fmla="*/ 14 w 23"/>
                  <a:gd name="T81" fmla="*/ 36 h 23"/>
                  <a:gd name="T82" fmla="*/ 14 w 23"/>
                  <a:gd name="T83" fmla="*/ 36 h 2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3"/>
                  <a:gd name="T127" fmla="*/ 0 h 23"/>
                  <a:gd name="T128" fmla="*/ 23 w 23"/>
                  <a:gd name="T129" fmla="*/ 23 h 2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3" h="23">
                    <a:moveTo>
                      <a:pt x="12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3" name="Freeform 111"/>
              <p:cNvSpPr>
                <a:spLocks/>
              </p:cNvSpPr>
              <p:nvPr/>
            </p:nvSpPr>
            <p:spPr bwMode="auto">
              <a:xfrm>
                <a:off x="3668" y="3210"/>
                <a:ext cx="1044" cy="322"/>
              </a:xfrm>
              <a:custGeom>
                <a:avLst/>
                <a:gdLst>
                  <a:gd name="T0" fmla="*/ 0 w 885"/>
                  <a:gd name="T1" fmla="*/ 319 h 211"/>
                  <a:gd name="T2" fmla="*/ 1044 w 885"/>
                  <a:gd name="T3" fmla="*/ 322 h 211"/>
                  <a:gd name="T4" fmla="*/ 1044 w 885"/>
                  <a:gd name="T5" fmla="*/ 0 h 211"/>
                  <a:gd name="T6" fmla="*/ 981 w 885"/>
                  <a:gd name="T7" fmla="*/ 0 h 2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5"/>
                  <a:gd name="T13" fmla="*/ 0 h 211"/>
                  <a:gd name="T14" fmla="*/ 885 w 885"/>
                  <a:gd name="T15" fmla="*/ 211 h 2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5" h="211">
                    <a:moveTo>
                      <a:pt x="0" y="209"/>
                    </a:moveTo>
                    <a:lnTo>
                      <a:pt x="885" y="211"/>
                    </a:lnTo>
                    <a:lnTo>
                      <a:pt x="885" y="0"/>
                    </a:lnTo>
                    <a:lnTo>
                      <a:pt x="832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4" name="Freeform 112"/>
              <p:cNvSpPr>
                <a:spLocks/>
              </p:cNvSpPr>
              <p:nvPr/>
            </p:nvSpPr>
            <p:spPr bwMode="auto">
              <a:xfrm>
                <a:off x="3649" y="3511"/>
                <a:ext cx="27" cy="38"/>
              </a:xfrm>
              <a:custGeom>
                <a:avLst/>
                <a:gdLst>
                  <a:gd name="T0" fmla="*/ 27 w 23"/>
                  <a:gd name="T1" fmla="*/ 0 h 25"/>
                  <a:gd name="T2" fmla="*/ 27 w 23"/>
                  <a:gd name="T3" fmla="*/ 38 h 25"/>
                  <a:gd name="T4" fmla="*/ 0 w 23"/>
                  <a:gd name="T5" fmla="*/ 21 h 25"/>
                  <a:gd name="T6" fmla="*/ 27 w 23"/>
                  <a:gd name="T7" fmla="*/ 0 h 25"/>
                  <a:gd name="T8" fmla="*/ 27 w 23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25"/>
                  <a:gd name="T17" fmla="*/ 23 w 23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25">
                    <a:moveTo>
                      <a:pt x="23" y="0"/>
                    </a:moveTo>
                    <a:lnTo>
                      <a:pt x="23" y="25"/>
                    </a:lnTo>
                    <a:lnTo>
                      <a:pt x="0" y="14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5" name="Freeform 113"/>
              <p:cNvSpPr>
                <a:spLocks/>
              </p:cNvSpPr>
              <p:nvPr/>
            </p:nvSpPr>
            <p:spPr bwMode="auto">
              <a:xfrm>
                <a:off x="3649" y="3401"/>
                <a:ext cx="27" cy="38"/>
              </a:xfrm>
              <a:custGeom>
                <a:avLst/>
                <a:gdLst>
                  <a:gd name="T0" fmla="*/ 27 w 23"/>
                  <a:gd name="T1" fmla="*/ 0 h 25"/>
                  <a:gd name="T2" fmla="*/ 27 w 23"/>
                  <a:gd name="T3" fmla="*/ 38 h 25"/>
                  <a:gd name="T4" fmla="*/ 0 w 23"/>
                  <a:gd name="T5" fmla="*/ 20 h 25"/>
                  <a:gd name="T6" fmla="*/ 27 w 23"/>
                  <a:gd name="T7" fmla="*/ 0 h 25"/>
                  <a:gd name="T8" fmla="*/ 27 w 23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25"/>
                  <a:gd name="T17" fmla="*/ 23 w 23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25">
                    <a:moveTo>
                      <a:pt x="23" y="0"/>
                    </a:moveTo>
                    <a:lnTo>
                      <a:pt x="23" y="25"/>
                    </a:lnTo>
                    <a:lnTo>
                      <a:pt x="0" y="1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6" name="Freeform 114"/>
              <p:cNvSpPr>
                <a:spLocks/>
              </p:cNvSpPr>
              <p:nvPr/>
            </p:nvSpPr>
            <p:spPr bwMode="auto">
              <a:xfrm>
                <a:off x="3649" y="3456"/>
                <a:ext cx="27" cy="38"/>
              </a:xfrm>
              <a:custGeom>
                <a:avLst/>
                <a:gdLst>
                  <a:gd name="T0" fmla="*/ 27 w 23"/>
                  <a:gd name="T1" fmla="*/ 0 h 25"/>
                  <a:gd name="T2" fmla="*/ 27 w 23"/>
                  <a:gd name="T3" fmla="*/ 38 h 25"/>
                  <a:gd name="T4" fmla="*/ 0 w 23"/>
                  <a:gd name="T5" fmla="*/ 20 h 25"/>
                  <a:gd name="T6" fmla="*/ 27 w 23"/>
                  <a:gd name="T7" fmla="*/ 0 h 25"/>
                  <a:gd name="T8" fmla="*/ 27 w 23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25"/>
                  <a:gd name="T17" fmla="*/ 23 w 23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25">
                    <a:moveTo>
                      <a:pt x="23" y="0"/>
                    </a:moveTo>
                    <a:lnTo>
                      <a:pt x="23" y="25"/>
                    </a:lnTo>
                    <a:lnTo>
                      <a:pt x="0" y="1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7" name="Freeform 115"/>
              <p:cNvSpPr>
                <a:spLocks/>
              </p:cNvSpPr>
              <p:nvPr/>
            </p:nvSpPr>
            <p:spPr bwMode="auto">
              <a:xfrm>
                <a:off x="4038" y="2264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29 w 25"/>
                  <a:gd name="T5" fmla="*/ 20 h 25"/>
                  <a:gd name="T6" fmla="*/ 0 w 25"/>
                  <a:gd name="T7" fmla="*/ 3 h 25"/>
                  <a:gd name="T8" fmla="*/ 0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8" name="Line 116"/>
              <p:cNvSpPr>
                <a:spLocks noChangeShapeType="1"/>
              </p:cNvSpPr>
              <p:nvPr/>
            </p:nvSpPr>
            <p:spPr bwMode="auto">
              <a:xfrm flipH="1">
                <a:off x="3794" y="2281"/>
                <a:ext cx="251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" name="Freeform 117"/>
              <p:cNvSpPr>
                <a:spLocks/>
              </p:cNvSpPr>
              <p:nvPr/>
            </p:nvSpPr>
            <p:spPr bwMode="auto">
              <a:xfrm>
                <a:off x="3972" y="2784"/>
                <a:ext cx="29" cy="39"/>
              </a:xfrm>
              <a:custGeom>
                <a:avLst/>
                <a:gdLst>
                  <a:gd name="T0" fmla="*/ 15 w 24"/>
                  <a:gd name="T1" fmla="*/ 36 h 25"/>
                  <a:gd name="T2" fmla="*/ 17 w 24"/>
                  <a:gd name="T3" fmla="*/ 39 h 25"/>
                  <a:gd name="T4" fmla="*/ 19 w 24"/>
                  <a:gd name="T5" fmla="*/ 36 h 25"/>
                  <a:gd name="T6" fmla="*/ 22 w 24"/>
                  <a:gd name="T7" fmla="*/ 36 h 25"/>
                  <a:gd name="T8" fmla="*/ 24 w 24"/>
                  <a:gd name="T9" fmla="*/ 36 h 25"/>
                  <a:gd name="T10" fmla="*/ 24 w 24"/>
                  <a:gd name="T11" fmla="*/ 33 h 25"/>
                  <a:gd name="T12" fmla="*/ 27 w 24"/>
                  <a:gd name="T13" fmla="*/ 30 h 25"/>
                  <a:gd name="T14" fmla="*/ 29 w 24"/>
                  <a:gd name="T15" fmla="*/ 27 h 25"/>
                  <a:gd name="T16" fmla="*/ 29 w 24"/>
                  <a:gd name="T17" fmla="*/ 23 h 25"/>
                  <a:gd name="T18" fmla="*/ 29 w 24"/>
                  <a:gd name="T19" fmla="*/ 20 h 25"/>
                  <a:gd name="T20" fmla="*/ 29 w 24"/>
                  <a:gd name="T21" fmla="*/ 17 h 25"/>
                  <a:gd name="T22" fmla="*/ 29 w 24"/>
                  <a:gd name="T23" fmla="*/ 14 h 25"/>
                  <a:gd name="T24" fmla="*/ 29 w 24"/>
                  <a:gd name="T25" fmla="*/ 11 h 25"/>
                  <a:gd name="T26" fmla="*/ 29 w 24"/>
                  <a:gd name="T27" fmla="*/ 9 h 25"/>
                  <a:gd name="T28" fmla="*/ 27 w 24"/>
                  <a:gd name="T29" fmla="*/ 9 h 25"/>
                  <a:gd name="T30" fmla="*/ 24 w 24"/>
                  <a:gd name="T31" fmla="*/ 6 h 25"/>
                  <a:gd name="T32" fmla="*/ 24 w 24"/>
                  <a:gd name="T33" fmla="*/ 3 h 25"/>
                  <a:gd name="T34" fmla="*/ 22 w 24"/>
                  <a:gd name="T35" fmla="*/ 3 h 25"/>
                  <a:gd name="T36" fmla="*/ 19 w 24"/>
                  <a:gd name="T37" fmla="*/ 0 h 25"/>
                  <a:gd name="T38" fmla="*/ 17 w 24"/>
                  <a:gd name="T39" fmla="*/ 0 h 25"/>
                  <a:gd name="T40" fmla="*/ 15 w 24"/>
                  <a:gd name="T41" fmla="*/ 0 h 25"/>
                  <a:gd name="T42" fmla="*/ 12 w 24"/>
                  <a:gd name="T43" fmla="*/ 0 h 25"/>
                  <a:gd name="T44" fmla="*/ 10 w 24"/>
                  <a:gd name="T45" fmla="*/ 0 h 25"/>
                  <a:gd name="T46" fmla="*/ 7 w 24"/>
                  <a:gd name="T47" fmla="*/ 3 h 25"/>
                  <a:gd name="T48" fmla="*/ 5 w 24"/>
                  <a:gd name="T49" fmla="*/ 3 h 25"/>
                  <a:gd name="T50" fmla="*/ 5 w 24"/>
                  <a:gd name="T51" fmla="*/ 6 h 25"/>
                  <a:gd name="T52" fmla="*/ 2 w 24"/>
                  <a:gd name="T53" fmla="*/ 9 h 25"/>
                  <a:gd name="T54" fmla="*/ 0 w 24"/>
                  <a:gd name="T55" fmla="*/ 9 h 25"/>
                  <a:gd name="T56" fmla="*/ 0 w 24"/>
                  <a:gd name="T57" fmla="*/ 11 h 25"/>
                  <a:gd name="T58" fmla="*/ 0 w 24"/>
                  <a:gd name="T59" fmla="*/ 14 h 25"/>
                  <a:gd name="T60" fmla="*/ 0 w 24"/>
                  <a:gd name="T61" fmla="*/ 17 h 25"/>
                  <a:gd name="T62" fmla="*/ 0 w 24"/>
                  <a:gd name="T63" fmla="*/ 20 h 25"/>
                  <a:gd name="T64" fmla="*/ 0 w 24"/>
                  <a:gd name="T65" fmla="*/ 23 h 25"/>
                  <a:gd name="T66" fmla="*/ 0 w 24"/>
                  <a:gd name="T67" fmla="*/ 27 h 25"/>
                  <a:gd name="T68" fmla="*/ 2 w 24"/>
                  <a:gd name="T69" fmla="*/ 30 h 25"/>
                  <a:gd name="T70" fmla="*/ 5 w 24"/>
                  <a:gd name="T71" fmla="*/ 33 h 25"/>
                  <a:gd name="T72" fmla="*/ 5 w 24"/>
                  <a:gd name="T73" fmla="*/ 36 h 25"/>
                  <a:gd name="T74" fmla="*/ 7 w 24"/>
                  <a:gd name="T75" fmla="*/ 36 h 25"/>
                  <a:gd name="T76" fmla="*/ 10 w 24"/>
                  <a:gd name="T77" fmla="*/ 36 h 25"/>
                  <a:gd name="T78" fmla="*/ 12 w 24"/>
                  <a:gd name="T79" fmla="*/ 39 h 25"/>
                  <a:gd name="T80" fmla="*/ 15 w 24"/>
                  <a:gd name="T81" fmla="*/ 39 h 25"/>
                  <a:gd name="T82" fmla="*/ 15 w 24"/>
                  <a:gd name="T83" fmla="*/ 39 h 25"/>
                  <a:gd name="T84" fmla="*/ 15 w 24"/>
                  <a:gd name="T85" fmla="*/ 36 h 2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5"/>
                  <a:gd name="T131" fmla="*/ 24 w 24"/>
                  <a:gd name="T132" fmla="*/ 25 h 2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5">
                    <a:moveTo>
                      <a:pt x="12" y="23"/>
                    </a:moveTo>
                    <a:lnTo>
                      <a:pt x="14" y="25"/>
                    </a:lnTo>
                    <a:lnTo>
                      <a:pt x="16" y="23"/>
                    </a:lnTo>
                    <a:lnTo>
                      <a:pt x="18" y="23"/>
                    </a:lnTo>
                    <a:lnTo>
                      <a:pt x="20" y="23"/>
                    </a:lnTo>
                    <a:lnTo>
                      <a:pt x="20" y="21"/>
                    </a:lnTo>
                    <a:lnTo>
                      <a:pt x="22" y="19"/>
                    </a:lnTo>
                    <a:lnTo>
                      <a:pt x="24" y="17"/>
                    </a:lnTo>
                    <a:lnTo>
                      <a:pt x="24" y="15"/>
                    </a:lnTo>
                    <a:lnTo>
                      <a:pt x="24" y="13"/>
                    </a:lnTo>
                    <a:lnTo>
                      <a:pt x="24" y="11"/>
                    </a:lnTo>
                    <a:lnTo>
                      <a:pt x="24" y="9"/>
                    </a:lnTo>
                    <a:lnTo>
                      <a:pt x="24" y="7"/>
                    </a:lnTo>
                    <a:lnTo>
                      <a:pt x="24" y="6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" name="Freeform 118"/>
              <p:cNvSpPr>
                <a:spLocks/>
              </p:cNvSpPr>
              <p:nvPr/>
            </p:nvSpPr>
            <p:spPr bwMode="auto">
              <a:xfrm>
                <a:off x="2922" y="1992"/>
                <a:ext cx="1064" cy="1733"/>
              </a:xfrm>
              <a:custGeom>
                <a:avLst/>
                <a:gdLst>
                  <a:gd name="T0" fmla="*/ 1064 w 901"/>
                  <a:gd name="T1" fmla="*/ 164 h 1045"/>
                  <a:gd name="T2" fmla="*/ 1064 w 901"/>
                  <a:gd name="T3" fmla="*/ 1733 h 1045"/>
                  <a:gd name="T4" fmla="*/ 0 w 901"/>
                  <a:gd name="T5" fmla="*/ 1733 h 1045"/>
                  <a:gd name="T6" fmla="*/ 0 w 901"/>
                  <a:gd name="T7" fmla="*/ 0 h 1045"/>
                  <a:gd name="T8" fmla="*/ 67 w 901"/>
                  <a:gd name="T9" fmla="*/ 0 h 10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1"/>
                  <a:gd name="T16" fmla="*/ 0 h 1045"/>
                  <a:gd name="T17" fmla="*/ 901 w 901"/>
                  <a:gd name="T18" fmla="*/ 1045 h 10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1" h="1045">
                    <a:moveTo>
                      <a:pt x="901" y="99"/>
                    </a:moveTo>
                    <a:lnTo>
                      <a:pt x="901" y="1045"/>
                    </a:lnTo>
                    <a:lnTo>
                      <a:pt x="0" y="1045"/>
                    </a:lnTo>
                    <a:lnTo>
                      <a:pt x="0" y="0"/>
                    </a:lnTo>
                    <a:lnTo>
                      <a:pt x="57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" name="Freeform 119"/>
              <p:cNvSpPr>
                <a:spLocks/>
              </p:cNvSpPr>
              <p:nvPr/>
            </p:nvSpPr>
            <p:spPr bwMode="auto">
              <a:xfrm>
                <a:off x="2846" y="3789"/>
                <a:ext cx="28" cy="38"/>
              </a:xfrm>
              <a:custGeom>
                <a:avLst/>
                <a:gdLst>
                  <a:gd name="T0" fmla="*/ 11 w 23"/>
                  <a:gd name="T1" fmla="*/ 38 h 25"/>
                  <a:gd name="T2" fmla="*/ 16 w 23"/>
                  <a:gd name="T3" fmla="*/ 38 h 25"/>
                  <a:gd name="T4" fmla="*/ 18 w 23"/>
                  <a:gd name="T5" fmla="*/ 38 h 25"/>
                  <a:gd name="T6" fmla="*/ 21 w 23"/>
                  <a:gd name="T7" fmla="*/ 35 h 25"/>
                  <a:gd name="T8" fmla="*/ 23 w 23"/>
                  <a:gd name="T9" fmla="*/ 35 h 25"/>
                  <a:gd name="T10" fmla="*/ 23 w 23"/>
                  <a:gd name="T11" fmla="*/ 32 h 25"/>
                  <a:gd name="T12" fmla="*/ 26 w 23"/>
                  <a:gd name="T13" fmla="*/ 32 h 25"/>
                  <a:gd name="T14" fmla="*/ 26 w 23"/>
                  <a:gd name="T15" fmla="*/ 29 h 25"/>
                  <a:gd name="T16" fmla="*/ 28 w 23"/>
                  <a:gd name="T17" fmla="*/ 27 h 25"/>
                  <a:gd name="T18" fmla="*/ 28 w 23"/>
                  <a:gd name="T19" fmla="*/ 24 h 25"/>
                  <a:gd name="T20" fmla="*/ 28 w 23"/>
                  <a:gd name="T21" fmla="*/ 21 h 25"/>
                  <a:gd name="T22" fmla="*/ 28 w 23"/>
                  <a:gd name="T23" fmla="*/ 18 h 25"/>
                  <a:gd name="T24" fmla="*/ 28 w 23"/>
                  <a:gd name="T25" fmla="*/ 15 h 25"/>
                  <a:gd name="T26" fmla="*/ 26 w 23"/>
                  <a:gd name="T27" fmla="*/ 12 h 25"/>
                  <a:gd name="T28" fmla="*/ 26 w 23"/>
                  <a:gd name="T29" fmla="*/ 9 h 25"/>
                  <a:gd name="T30" fmla="*/ 23 w 23"/>
                  <a:gd name="T31" fmla="*/ 6 h 25"/>
                  <a:gd name="T32" fmla="*/ 23 w 23"/>
                  <a:gd name="T33" fmla="*/ 6 h 25"/>
                  <a:gd name="T34" fmla="*/ 21 w 23"/>
                  <a:gd name="T35" fmla="*/ 3 h 25"/>
                  <a:gd name="T36" fmla="*/ 18 w 23"/>
                  <a:gd name="T37" fmla="*/ 3 h 25"/>
                  <a:gd name="T38" fmla="*/ 16 w 23"/>
                  <a:gd name="T39" fmla="*/ 3 h 25"/>
                  <a:gd name="T40" fmla="*/ 13 w 23"/>
                  <a:gd name="T41" fmla="*/ 0 h 25"/>
                  <a:gd name="T42" fmla="*/ 11 w 23"/>
                  <a:gd name="T43" fmla="*/ 3 h 25"/>
                  <a:gd name="T44" fmla="*/ 9 w 23"/>
                  <a:gd name="T45" fmla="*/ 3 h 25"/>
                  <a:gd name="T46" fmla="*/ 6 w 23"/>
                  <a:gd name="T47" fmla="*/ 3 h 25"/>
                  <a:gd name="T48" fmla="*/ 4 w 23"/>
                  <a:gd name="T49" fmla="*/ 6 h 25"/>
                  <a:gd name="T50" fmla="*/ 2 w 23"/>
                  <a:gd name="T51" fmla="*/ 6 h 25"/>
                  <a:gd name="T52" fmla="*/ 2 w 23"/>
                  <a:gd name="T53" fmla="*/ 9 h 25"/>
                  <a:gd name="T54" fmla="*/ 0 w 23"/>
                  <a:gd name="T55" fmla="*/ 12 h 25"/>
                  <a:gd name="T56" fmla="*/ 0 w 23"/>
                  <a:gd name="T57" fmla="*/ 15 h 25"/>
                  <a:gd name="T58" fmla="*/ 0 w 23"/>
                  <a:gd name="T59" fmla="*/ 18 h 25"/>
                  <a:gd name="T60" fmla="*/ 0 w 23"/>
                  <a:gd name="T61" fmla="*/ 21 h 25"/>
                  <a:gd name="T62" fmla="*/ 0 w 23"/>
                  <a:gd name="T63" fmla="*/ 24 h 25"/>
                  <a:gd name="T64" fmla="*/ 0 w 23"/>
                  <a:gd name="T65" fmla="*/ 27 h 25"/>
                  <a:gd name="T66" fmla="*/ 0 w 23"/>
                  <a:gd name="T67" fmla="*/ 29 h 25"/>
                  <a:gd name="T68" fmla="*/ 2 w 23"/>
                  <a:gd name="T69" fmla="*/ 32 h 25"/>
                  <a:gd name="T70" fmla="*/ 2 w 23"/>
                  <a:gd name="T71" fmla="*/ 32 h 25"/>
                  <a:gd name="T72" fmla="*/ 4 w 23"/>
                  <a:gd name="T73" fmla="*/ 35 h 25"/>
                  <a:gd name="T74" fmla="*/ 6 w 23"/>
                  <a:gd name="T75" fmla="*/ 35 h 25"/>
                  <a:gd name="T76" fmla="*/ 9 w 23"/>
                  <a:gd name="T77" fmla="*/ 38 h 25"/>
                  <a:gd name="T78" fmla="*/ 11 w 23"/>
                  <a:gd name="T79" fmla="*/ 38 h 25"/>
                  <a:gd name="T80" fmla="*/ 13 w 23"/>
                  <a:gd name="T81" fmla="*/ 38 h 25"/>
                  <a:gd name="T82" fmla="*/ 13 w 23"/>
                  <a:gd name="T83" fmla="*/ 38 h 25"/>
                  <a:gd name="T84" fmla="*/ 11 w 23"/>
                  <a:gd name="T85" fmla="*/ 38 h 2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"/>
                  <a:gd name="T130" fmla="*/ 0 h 25"/>
                  <a:gd name="T131" fmla="*/ 23 w 23"/>
                  <a:gd name="T132" fmla="*/ 25 h 2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" h="25">
                    <a:moveTo>
                      <a:pt x="9" y="25"/>
                    </a:moveTo>
                    <a:lnTo>
                      <a:pt x="13" y="25"/>
                    </a:lnTo>
                    <a:lnTo>
                      <a:pt x="15" y="25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3" y="23"/>
                    </a:lnTo>
                    <a:lnTo>
                      <a:pt x="5" y="23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1" y="25"/>
                    </a:lnTo>
                    <a:lnTo>
                      <a:pt x="9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2" name="Freeform 120"/>
              <p:cNvSpPr>
                <a:spLocks/>
              </p:cNvSpPr>
              <p:nvPr/>
            </p:nvSpPr>
            <p:spPr bwMode="auto">
              <a:xfrm>
                <a:off x="1431" y="2299"/>
                <a:ext cx="2825" cy="1589"/>
              </a:xfrm>
              <a:custGeom>
                <a:avLst/>
                <a:gdLst>
                  <a:gd name="T0" fmla="*/ 2823 w 2393"/>
                  <a:gd name="T1" fmla="*/ 1230 h 1041"/>
                  <a:gd name="T2" fmla="*/ 2825 w 2393"/>
                  <a:gd name="T3" fmla="*/ 1589 h 1041"/>
                  <a:gd name="T4" fmla="*/ 0 w 2393"/>
                  <a:gd name="T5" fmla="*/ 1589 h 1041"/>
                  <a:gd name="T6" fmla="*/ 0 w 2393"/>
                  <a:gd name="T7" fmla="*/ 0 h 1041"/>
                  <a:gd name="T8" fmla="*/ 367 w 2393"/>
                  <a:gd name="T9" fmla="*/ 0 h 10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93"/>
                  <a:gd name="T16" fmla="*/ 0 h 1041"/>
                  <a:gd name="T17" fmla="*/ 2393 w 2393"/>
                  <a:gd name="T18" fmla="*/ 1041 h 10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93" h="1041">
                    <a:moveTo>
                      <a:pt x="2391" y="806"/>
                    </a:moveTo>
                    <a:lnTo>
                      <a:pt x="2393" y="1041"/>
                    </a:lnTo>
                    <a:lnTo>
                      <a:pt x="0" y="1041"/>
                    </a:lnTo>
                    <a:lnTo>
                      <a:pt x="0" y="0"/>
                    </a:lnTo>
                    <a:lnTo>
                      <a:pt x="311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3" name="Freeform 121"/>
              <p:cNvSpPr>
                <a:spLocks/>
              </p:cNvSpPr>
              <p:nvPr/>
            </p:nvSpPr>
            <p:spPr bwMode="auto">
              <a:xfrm>
                <a:off x="4240" y="3511"/>
                <a:ext cx="30" cy="38"/>
              </a:xfrm>
              <a:custGeom>
                <a:avLst/>
                <a:gdLst>
                  <a:gd name="T0" fmla="*/ 13 w 25"/>
                  <a:gd name="T1" fmla="*/ 38 h 25"/>
                  <a:gd name="T2" fmla="*/ 18 w 25"/>
                  <a:gd name="T3" fmla="*/ 38 h 25"/>
                  <a:gd name="T4" fmla="*/ 20 w 25"/>
                  <a:gd name="T5" fmla="*/ 38 h 25"/>
                  <a:gd name="T6" fmla="*/ 23 w 25"/>
                  <a:gd name="T7" fmla="*/ 35 h 25"/>
                  <a:gd name="T8" fmla="*/ 25 w 25"/>
                  <a:gd name="T9" fmla="*/ 35 h 25"/>
                  <a:gd name="T10" fmla="*/ 25 w 25"/>
                  <a:gd name="T11" fmla="*/ 33 h 25"/>
                  <a:gd name="T12" fmla="*/ 28 w 25"/>
                  <a:gd name="T13" fmla="*/ 33 h 25"/>
                  <a:gd name="T14" fmla="*/ 28 w 25"/>
                  <a:gd name="T15" fmla="*/ 30 h 25"/>
                  <a:gd name="T16" fmla="*/ 30 w 25"/>
                  <a:gd name="T17" fmla="*/ 27 h 25"/>
                  <a:gd name="T18" fmla="*/ 30 w 25"/>
                  <a:gd name="T19" fmla="*/ 24 h 25"/>
                  <a:gd name="T20" fmla="*/ 30 w 25"/>
                  <a:gd name="T21" fmla="*/ 21 h 25"/>
                  <a:gd name="T22" fmla="*/ 30 w 25"/>
                  <a:gd name="T23" fmla="*/ 18 h 25"/>
                  <a:gd name="T24" fmla="*/ 30 w 25"/>
                  <a:gd name="T25" fmla="*/ 15 h 25"/>
                  <a:gd name="T26" fmla="*/ 28 w 25"/>
                  <a:gd name="T27" fmla="*/ 12 h 25"/>
                  <a:gd name="T28" fmla="*/ 28 w 25"/>
                  <a:gd name="T29" fmla="*/ 9 h 25"/>
                  <a:gd name="T30" fmla="*/ 25 w 25"/>
                  <a:gd name="T31" fmla="*/ 6 h 25"/>
                  <a:gd name="T32" fmla="*/ 25 w 25"/>
                  <a:gd name="T33" fmla="*/ 6 h 25"/>
                  <a:gd name="T34" fmla="*/ 23 w 25"/>
                  <a:gd name="T35" fmla="*/ 3 h 25"/>
                  <a:gd name="T36" fmla="*/ 20 w 25"/>
                  <a:gd name="T37" fmla="*/ 3 h 25"/>
                  <a:gd name="T38" fmla="*/ 18 w 25"/>
                  <a:gd name="T39" fmla="*/ 3 h 25"/>
                  <a:gd name="T40" fmla="*/ 16 w 25"/>
                  <a:gd name="T41" fmla="*/ 0 h 25"/>
                  <a:gd name="T42" fmla="*/ 13 w 25"/>
                  <a:gd name="T43" fmla="*/ 3 h 25"/>
                  <a:gd name="T44" fmla="*/ 11 w 25"/>
                  <a:gd name="T45" fmla="*/ 3 h 25"/>
                  <a:gd name="T46" fmla="*/ 8 w 25"/>
                  <a:gd name="T47" fmla="*/ 3 h 25"/>
                  <a:gd name="T48" fmla="*/ 6 w 25"/>
                  <a:gd name="T49" fmla="*/ 6 h 25"/>
                  <a:gd name="T50" fmla="*/ 5 w 25"/>
                  <a:gd name="T51" fmla="*/ 6 h 25"/>
                  <a:gd name="T52" fmla="*/ 5 w 25"/>
                  <a:gd name="T53" fmla="*/ 9 h 25"/>
                  <a:gd name="T54" fmla="*/ 2 w 25"/>
                  <a:gd name="T55" fmla="*/ 12 h 25"/>
                  <a:gd name="T56" fmla="*/ 2 w 25"/>
                  <a:gd name="T57" fmla="*/ 15 h 25"/>
                  <a:gd name="T58" fmla="*/ 2 w 25"/>
                  <a:gd name="T59" fmla="*/ 18 h 25"/>
                  <a:gd name="T60" fmla="*/ 0 w 25"/>
                  <a:gd name="T61" fmla="*/ 21 h 25"/>
                  <a:gd name="T62" fmla="*/ 2 w 25"/>
                  <a:gd name="T63" fmla="*/ 24 h 25"/>
                  <a:gd name="T64" fmla="*/ 2 w 25"/>
                  <a:gd name="T65" fmla="*/ 27 h 25"/>
                  <a:gd name="T66" fmla="*/ 2 w 25"/>
                  <a:gd name="T67" fmla="*/ 30 h 25"/>
                  <a:gd name="T68" fmla="*/ 5 w 25"/>
                  <a:gd name="T69" fmla="*/ 33 h 25"/>
                  <a:gd name="T70" fmla="*/ 5 w 25"/>
                  <a:gd name="T71" fmla="*/ 33 h 25"/>
                  <a:gd name="T72" fmla="*/ 6 w 25"/>
                  <a:gd name="T73" fmla="*/ 35 h 25"/>
                  <a:gd name="T74" fmla="*/ 8 w 25"/>
                  <a:gd name="T75" fmla="*/ 35 h 25"/>
                  <a:gd name="T76" fmla="*/ 11 w 25"/>
                  <a:gd name="T77" fmla="*/ 38 h 25"/>
                  <a:gd name="T78" fmla="*/ 13 w 25"/>
                  <a:gd name="T79" fmla="*/ 38 h 25"/>
                  <a:gd name="T80" fmla="*/ 16 w 25"/>
                  <a:gd name="T81" fmla="*/ 38 h 25"/>
                  <a:gd name="T82" fmla="*/ 16 w 25"/>
                  <a:gd name="T83" fmla="*/ 38 h 25"/>
                  <a:gd name="T84" fmla="*/ 13 w 25"/>
                  <a:gd name="T85" fmla="*/ 38 h 2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5"/>
                  <a:gd name="T130" fmla="*/ 0 h 25"/>
                  <a:gd name="T131" fmla="*/ 25 w 25"/>
                  <a:gd name="T132" fmla="*/ 25 h 2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5" h="25">
                    <a:moveTo>
                      <a:pt x="11" y="25"/>
                    </a:moveTo>
                    <a:lnTo>
                      <a:pt x="15" y="25"/>
                    </a:lnTo>
                    <a:lnTo>
                      <a:pt x="17" y="25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1" y="22"/>
                    </a:lnTo>
                    <a:lnTo>
                      <a:pt x="23" y="22"/>
                    </a:lnTo>
                    <a:lnTo>
                      <a:pt x="23" y="20"/>
                    </a:lnTo>
                    <a:lnTo>
                      <a:pt x="25" y="18"/>
                    </a:lnTo>
                    <a:lnTo>
                      <a:pt x="25" y="16"/>
                    </a:lnTo>
                    <a:lnTo>
                      <a:pt x="25" y="14"/>
                    </a:lnTo>
                    <a:lnTo>
                      <a:pt x="25" y="12"/>
                    </a:lnTo>
                    <a:lnTo>
                      <a:pt x="25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5"/>
                    </a:lnTo>
                    <a:lnTo>
                      <a:pt x="11" y="25"/>
                    </a:lnTo>
                    <a:lnTo>
                      <a:pt x="13" y="25"/>
                    </a:lnTo>
                    <a:lnTo>
                      <a:pt x="11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4" name="Freeform 122"/>
              <p:cNvSpPr>
                <a:spLocks/>
              </p:cNvSpPr>
              <p:nvPr/>
            </p:nvSpPr>
            <p:spPr bwMode="auto">
              <a:xfrm>
                <a:off x="2452" y="1247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20 h 25"/>
                  <a:gd name="T6" fmla="*/ 2 w 25"/>
                  <a:gd name="T7" fmla="*/ 3 h 25"/>
                  <a:gd name="T8" fmla="*/ 2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3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5" name="Freeform 123"/>
              <p:cNvSpPr>
                <a:spLocks/>
              </p:cNvSpPr>
              <p:nvPr/>
            </p:nvSpPr>
            <p:spPr bwMode="auto">
              <a:xfrm>
                <a:off x="3180" y="3485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30 w 25"/>
                  <a:gd name="T5" fmla="*/ 18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6" name="Freeform 124"/>
              <p:cNvSpPr>
                <a:spLocks/>
              </p:cNvSpPr>
              <p:nvPr/>
            </p:nvSpPr>
            <p:spPr bwMode="auto">
              <a:xfrm>
                <a:off x="3201" y="3581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30 w 25"/>
                  <a:gd name="T5" fmla="*/ 21 h 25"/>
                  <a:gd name="T6" fmla="*/ 2 w 25"/>
                  <a:gd name="T7" fmla="*/ 3 h 25"/>
                  <a:gd name="T8" fmla="*/ 2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" name="Freeform 125"/>
              <p:cNvSpPr>
                <a:spLocks/>
              </p:cNvSpPr>
              <p:nvPr/>
            </p:nvSpPr>
            <p:spPr bwMode="auto">
              <a:xfrm>
                <a:off x="3646" y="3197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30 w 25"/>
                  <a:gd name="T5" fmla="*/ 17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8" name="Line 126"/>
              <p:cNvSpPr>
                <a:spLocks noChangeShapeType="1"/>
              </p:cNvSpPr>
              <p:nvPr/>
            </p:nvSpPr>
            <p:spPr bwMode="auto">
              <a:xfrm>
                <a:off x="2597" y="3212"/>
                <a:ext cx="105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1" name="Freeform 129"/>
              <p:cNvSpPr>
                <a:spLocks/>
              </p:cNvSpPr>
              <p:nvPr/>
            </p:nvSpPr>
            <p:spPr bwMode="auto">
              <a:xfrm>
                <a:off x="2604" y="2884"/>
                <a:ext cx="585" cy="619"/>
              </a:xfrm>
              <a:custGeom>
                <a:avLst/>
                <a:gdLst>
                  <a:gd name="T0" fmla="*/ 0 w 496"/>
                  <a:gd name="T1" fmla="*/ 0 h 406"/>
                  <a:gd name="T2" fmla="*/ 183 w 496"/>
                  <a:gd name="T3" fmla="*/ 0 h 406"/>
                  <a:gd name="T4" fmla="*/ 183 w 496"/>
                  <a:gd name="T5" fmla="*/ 619 h 406"/>
                  <a:gd name="T6" fmla="*/ 585 w 496"/>
                  <a:gd name="T7" fmla="*/ 619 h 40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6"/>
                  <a:gd name="T13" fmla="*/ 0 h 406"/>
                  <a:gd name="T14" fmla="*/ 496 w 496"/>
                  <a:gd name="T15" fmla="*/ 406 h 40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6" h="406">
                    <a:moveTo>
                      <a:pt x="0" y="0"/>
                    </a:moveTo>
                    <a:lnTo>
                      <a:pt x="155" y="0"/>
                    </a:lnTo>
                    <a:lnTo>
                      <a:pt x="155" y="406"/>
                    </a:lnTo>
                    <a:lnTo>
                      <a:pt x="496" y="406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2" name="Freeform 130"/>
              <p:cNvSpPr>
                <a:spLocks/>
              </p:cNvSpPr>
              <p:nvPr/>
            </p:nvSpPr>
            <p:spPr bwMode="auto">
              <a:xfrm>
                <a:off x="2602" y="3018"/>
                <a:ext cx="608" cy="585"/>
              </a:xfrm>
              <a:custGeom>
                <a:avLst/>
                <a:gdLst>
                  <a:gd name="T0" fmla="*/ 608 w 515"/>
                  <a:gd name="T1" fmla="*/ 582 h 383"/>
                  <a:gd name="T2" fmla="*/ 131 w 515"/>
                  <a:gd name="T3" fmla="*/ 585 h 383"/>
                  <a:gd name="T4" fmla="*/ 129 w 515"/>
                  <a:gd name="T5" fmla="*/ 0 h 383"/>
                  <a:gd name="T6" fmla="*/ 0 w 515"/>
                  <a:gd name="T7" fmla="*/ 0 h 38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5"/>
                  <a:gd name="T13" fmla="*/ 0 h 383"/>
                  <a:gd name="T14" fmla="*/ 515 w 515"/>
                  <a:gd name="T15" fmla="*/ 383 h 38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5" h="383">
                    <a:moveTo>
                      <a:pt x="515" y="381"/>
                    </a:moveTo>
                    <a:lnTo>
                      <a:pt x="111" y="383"/>
                    </a:lnTo>
                    <a:lnTo>
                      <a:pt x="109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133" name="Group 180"/>
              <p:cNvGrpSpPr>
                <a:grpSpLocks/>
              </p:cNvGrpSpPr>
              <p:nvPr/>
            </p:nvGrpSpPr>
            <p:grpSpPr bwMode="auto">
              <a:xfrm>
                <a:off x="4926" y="2220"/>
                <a:ext cx="117" cy="407"/>
                <a:chOff x="4926" y="2220"/>
                <a:chExt cx="117" cy="407"/>
              </a:xfrm>
            </p:grpSpPr>
            <p:sp>
              <p:nvSpPr>
                <p:cNvPr id="177" name="AutoShape 134"/>
                <p:cNvSpPr>
                  <a:spLocks noChangeArrowheads="1"/>
                </p:cNvSpPr>
                <p:nvPr/>
              </p:nvSpPr>
              <p:spPr bwMode="auto">
                <a:xfrm rot="5400000">
                  <a:off x="4781" y="2365"/>
                  <a:ext cx="407" cy="117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78" name="Rectangle 132"/>
                <p:cNvSpPr>
                  <a:spLocks noChangeArrowheads="1"/>
                </p:cNvSpPr>
                <p:nvPr/>
              </p:nvSpPr>
              <p:spPr bwMode="auto">
                <a:xfrm>
                  <a:off x="4939" y="2256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79" name="Rectangle 133"/>
                <p:cNvSpPr>
                  <a:spLocks noChangeArrowheads="1"/>
                </p:cNvSpPr>
                <p:nvPr/>
              </p:nvSpPr>
              <p:spPr bwMode="auto">
                <a:xfrm>
                  <a:off x="4961" y="2343"/>
                  <a:ext cx="49" cy="151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  <a:endParaRPr lang="en-US" sz="5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80" name="Rectangle 135"/>
                <p:cNvSpPr>
                  <a:spLocks noChangeArrowheads="1"/>
                </p:cNvSpPr>
                <p:nvPr/>
              </p:nvSpPr>
              <p:spPr bwMode="auto">
                <a:xfrm>
                  <a:off x="4936" y="2525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135" name="Group 182"/>
              <p:cNvGrpSpPr>
                <a:grpSpLocks/>
              </p:cNvGrpSpPr>
              <p:nvPr/>
            </p:nvGrpSpPr>
            <p:grpSpPr bwMode="auto">
              <a:xfrm>
                <a:off x="3008" y="2377"/>
                <a:ext cx="117" cy="407"/>
                <a:chOff x="3008" y="2377"/>
                <a:chExt cx="117" cy="407"/>
              </a:xfrm>
            </p:grpSpPr>
            <p:sp>
              <p:nvSpPr>
                <p:cNvPr id="168" name="AutoShape 144"/>
                <p:cNvSpPr>
                  <a:spLocks noChangeArrowheads="1"/>
                </p:cNvSpPr>
                <p:nvPr/>
              </p:nvSpPr>
              <p:spPr bwMode="auto">
                <a:xfrm rot="5400000">
                  <a:off x="2863" y="2522"/>
                  <a:ext cx="407" cy="117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9" name="Rectangle 142"/>
                <p:cNvSpPr>
                  <a:spLocks noChangeArrowheads="1"/>
                </p:cNvSpPr>
                <p:nvPr/>
              </p:nvSpPr>
              <p:spPr bwMode="auto">
                <a:xfrm>
                  <a:off x="3021" y="2413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70" name="Rectangle 143"/>
                <p:cNvSpPr>
                  <a:spLocks noChangeArrowheads="1"/>
                </p:cNvSpPr>
                <p:nvPr/>
              </p:nvSpPr>
              <p:spPr bwMode="auto">
                <a:xfrm>
                  <a:off x="3052" y="2448"/>
                  <a:ext cx="49" cy="25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  <a:p>
                  <a:pPr algn="ctr">
                    <a:lnSpc>
                      <a:spcPct val="70000"/>
                    </a:lnSpc>
                  </a:pPr>
                  <a:endParaRPr lang="en-US" sz="800">
                    <a:solidFill>
                      <a:srgbClr val="000000"/>
                    </a:solidFill>
                    <a:latin typeface="+mj-lt"/>
                  </a:endParaRP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B</a:t>
                  </a:r>
                  <a:endParaRPr lang="en-US" sz="5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71" name="Rectangle 145"/>
                <p:cNvSpPr>
                  <a:spLocks noChangeArrowheads="1"/>
                </p:cNvSpPr>
                <p:nvPr/>
              </p:nvSpPr>
              <p:spPr bwMode="auto">
                <a:xfrm>
                  <a:off x="3018" y="2544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7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022" y="2678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2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136" name="Group 181"/>
              <p:cNvGrpSpPr>
                <a:grpSpLocks/>
              </p:cNvGrpSpPr>
              <p:nvPr/>
            </p:nvGrpSpPr>
            <p:grpSpPr bwMode="auto">
              <a:xfrm>
                <a:off x="3008" y="1788"/>
                <a:ext cx="117" cy="407"/>
                <a:chOff x="3008" y="1788"/>
                <a:chExt cx="117" cy="407"/>
              </a:xfrm>
            </p:grpSpPr>
            <p:sp>
              <p:nvSpPr>
                <p:cNvPr id="163" name="AutoShape 150"/>
                <p:cNvSpPr>
                  <a:spLocks noChangeArrowheads="1"/>
                </p:cNvSpPr>
                <p:nvPr/>
              </p:nvSpPr>
              <p:spPr bwMode="auto">
                <a:xfrm rot="5400000">
                  <a:off x="2863" y="1933"/>
                  <a:ext cx="407" cy="117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64" name="Rectangle 148"/>
                <p:cNvSpPr>
                  <a:spLocks noChangeArrowheads="1"/>
                </p:cNvSpPr>
                <p:nvPr/>
              </p:nvSpPr>
              <p:spPr bwMode="auto">
                <a:xfrm>
                  <a:off x="3021" y="1824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65" name="Rectangle 149"/>
                <p:cNvSpPr>
                  <a:spLocks noChangeArrowheads="1"/>
                </p:cNvSpPr>
                <p:nvPr/>
              </p:nvSpPr>
              <p:spPr bwMode="auto">
                <a:xfrm>
                  <a:off x="3052" y="1872"/>
                  <a:ext cx="49" cy="25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  <a:p>
                  <a:pPr algn="ctr">
                    <a:lnSpc>
                      <a:spcPct val="70000"/>
                    </a:lnSpc>
                  </a:pPr>
                  <a:endParaRPr lang="en-US" sz="800">
                    <a:solidFill>
                      <a:srgbClr val="000000"/>
                    </a:solidFill>
                    <a:latin typeface="+mj-lt"/>
                  </a:endParaRP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A</a:t>
                  </a:r>
                  <a:endParaRPr lang="en-US" sz="5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66" name="Rectangle 151"/>
                <p:cNvSpPr>
                  <a:spLocks noChangeArrowheads="1"/>
                </p:cNvSpPr>
                <p:nvPr/>
              </p:nvSpPr>
              <p:spPr bwMode="auto">
                <a:xfrm>
                  <a:off x="3018" y="1955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67" name="Rectangle 152"/>
                <p:cNvSpPr>
                  <a:spLocks noChangeArrowheads="1"/>
                </p:cNvSpPr>
                <p:nvPr/>
              </p:nvSpPr>
              <p:spPr bwMode="auto">
                <a:xfrm>
                  <a:off x="3022" y="2089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2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137" name="Rectangle 153"/>
              <p:cNvSpPr>
                <a:spLocks noChangeArrowheads="1"/>
              </p:cNvSpPr>
              <p:nvPr/>
            </p:nvSpPr>
            <p:spPr bwMode="auto">
              <a:xfrm>
                <a:off x="4093" y="2198"/>
                <a:ext cx="32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38" name="Rectangle 154"/>
              <p:cNvSpPr>
                <a:spLocks noChangeArrowheads="1"/>
              </p:cNvSpPr>
              <p:nvPr/>
            </p:nvSpPr>
            <p:spPr bwMode="auto">
              <a:xfrm rot="16200000">
                <a:off x="3369" y="2234"/>
                <a:ext cx="14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139" name="Rectangle 155"/>
              <p:cNvSpPr>
                <a:spLocks noChangeArrowheads="1"/>
              </p:cNvSpPr>
              <p:nvPr/>
            </p:nvSpPr>
            <p:spPr bwMode="auto">
              <a:xfrm>
                <a:off x="1890" y="2054"/>
                <a:ext cx="322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Register 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140" name="Rectangle 156"/>
              <p:cNvSpPr>
                <a:spLocks noChangeArrowheads="1"/>
              </p:cNvSpPr>
              <p:nvPr/>
            </p:nvSpPr>
            <p:spPr bwMode="auto">
              <a:xfrm rot="16200000">
                <a:off x="522" y="2189"/>
                <a:ext cx="407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1" name="Rectangle 157"/>
              <p:cNvSpPr>
                <a:spLocks noChangeArrowheads="1"/>
              </p:cNvSpPr>
              <p:nvPr/>
            </p:nvSpPr>
            <p:spPr bwMode="auto">
              <a:xfrm>
                <a:off x="310" y="2256"/>
                <a:ext cx="96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PC</a:t>
                </a:r>
                <a:endParaRPr lang="en-US" sz="5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2" name="Rectangle 159"/>
              <p:cNvSpPr>
                <a:spLocks noChangeArrowheads="1"/>
              </p:cNvSpPr>
              <p:nvPr/>
            </p:nvSpPr>
            <p:spPr bwMode="auto">
              <a:xfrm>
                <a:off x="2468" y="740"/>
                <a:ext cx="155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  <a:endParaRPr lang="en-US" sz="6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3" name="Rectangle 160"/>
              <p:cNvSpPr>
                <a:spLocks noChangeArrowheads="1"/>
              </p:cNvSpPr>
              <p:nvPr/>
            </p:nvSpPr>
            <p:spPr bwMode="auto">
              <a:xfrm>
                <a:off x="3649" y="997"/>
                <a:ext cx="179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  <a:endParaRPr lang="en-US" sz="9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4" name="Rectangle 161"/>
              <p:cNvSpPr>
                <a:spLocks noChangeArrowheads="1"/>
              </p:cNvSpPr>
              <p:nvPr/>
            </p:nvSpPr>
            <p:spPr bwMode="auto">
              <a:xfrm>
                <a:off x="4492" y="1236"/>
                <a:ext cx="220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145" name="Rectangle 162"/>
              <p:cNvSpPr>
                <a:spLocks noChangeArrowheads="1"/>
              </p:cNvSpPr>
              <p:nvPr/>
            </p:nvSpPr>
            <p:spPr bwMode="auto">
              <a:xfrm>
                <a:off x="984" y="1476"/>
                <a:ext cx="147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sp>
            <p:nvSpPr>
              <p:cNvPr id="146" name="Rectangle 163"/>
              <p:cNvSpPr>
                <a:spLocks noChangeArrowheads="1"/>
              </p:cNvSpPr>
              <p:nvPr/>
            </p:nvSpPr>
            <p:spPr bwMode="auto">
              <a:xfrm rot="16200000" flipH="1">
                <a:off x="1012" y="2033"/>
                <a:ext cx="339" cy="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0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7" name="Rectangle 164"/>
              <p:cNvSpPr>
                <a:spLocks noChangeArrowheads="1"/>
              </p:cNvSpPr>
              <p:nvPr/>
            </p:nvSpPr>
            <p:spPr bwMode="auto">
              <a:xfrm>
                <a:off x="1729" y="2765"/>
                <a:ext cx="254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F/D.rs1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8" name="Rectangle 165"/>
              <p:cNvSpPr>
                <a:spLocks noChangeArrowheads="1"/>
              </p:cNvSpPr>
              <p:nvPr/>
            </p:nvSpPr>
            <p:spPr bwMode="auto">
              <a:xfrm>
                <a:off x="1729" y="2909"/>
                <a:ext cx="254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F/D.rs2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9" name="Rectangle 166"/>
              <p:cNvSpPr>
                <a:spLocks noChangeArrowheads="1"/>
              </p:cNvSpPr>
              <p:nvPr/>
            </p:nvSpPr>
            <p:spPr bwMode="auto">
              <a:xfrm>
                <a:off x="1729" y="3086"/>
                <a:ext cx="221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F/D.rd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51" name="Rectangle 168"/>
              <p:cNvSpPr>
                <a:spLocks noChangeArrowheads="1"/>
              </p:cNvSpPr>
              <p:nvPr/>
            </p:nvSpPr>
            <p:spPr bwMode="auto">
              <a:xfrm>
                <a:off x="2611" y="2776"/>
                <a:ext cx="222" cy="9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+mj-lt"/>
                  </a:rPr>
                  <a:t>D/E.rs1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52" name="Rectangle 169"/>
              <p:cNvSpPr>
                <a:spLocks noChangeArrowheads="1"/>
              </p:cNvSpPr>
              <p:nvPr/>
            </p:nvSpPr>
            <p:spPr bwMode="auto">
              <a:xfrm>
                <a:off x="2612" y="2928"/>
                <a:ext cx="222" cy="90"/>
              </a:xfrm>
              <a:prstGeom prst="rect">
                <a:avLst/>
              </a:prstGeom>
              <a:solidFill>
                <a:schemeClr val="bg1">
                  <a:alpha val="79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+mj-lt"/>
                  </a:rPr>
                  <a:t>D/E.rs2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54" name="Rectangle 171"/>
              <p:cNvSpPr>
                <a:spLocks noChangeArrowheads="1"/>
              </p:cNvSpPr>
              <p:nvPr/>
            </p:nvSpPr>
            <p:spPr bwMode="auto">
              <a:xfrm>
                <a:off x="2607" y="3113"/>
                <a:ext cx="194" cy="90"/>
              </a:xfrm>
              <a:prstGeom prst="rect">
                <a:avLst/>
              </a:prstGeom>
              <a:solidFill>
                <a:schemeClr val="bg1">
                  <a:alpha val="82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+mj-lt"/>
                  </a:rPr>
                  <a:t>D/E.rd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55" name="Rectangle 172"/>
              <p:cNvSpPr>
                <a:spLocks noChangeArrowheads="1"/>
              </p:cNvSpPr>
              <p:nvPr/>
            </p:nvSpPr>
            <p:spPr bwMode="auto">
              <a:xfrm>
                <a:off x="3690" y="1218"/>
                <a:ext cx="80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EB7500"/>
                    </a:solidFill>
                    <a:latin typeface="+mj-lt"/>
                  </a:rPr>
                  <a:t>W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156" name="Rectangle 173"/>
              <p:cNvSpPr>
                <a:spLocks noChangeArrowheads="1"/>
              </p:cNvSpPr>
              <p:nvPr/>
            </p:nvSpPr>
            <p:spPr bwMode="auto">
              <a:xfrm>
                <a:off x="3692" y="1458"/>
                <a:ext cx="76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EB7500"/>
                    </a:solidFill>
                    <a:latin typeface="+mj-lt"/>
                  </a:rPr>
                  <a:t>M</a:t>
                </a:r>
                <a:endParaRPr lang="en-US" sz="1200">
                  <a:latin typeface="+mj-lt"/>
                </a:endParaRPr>
              </a:p>
            </p:txBody>
          </p:sp>
          <p:sp>
            <p:nvSpPr>
              <p:cNvPr id="157" name="Rectangle 174"/>
              <p:cNvSpPr>
                <a:spLocks noChangeArrowheads="1"/>
              </p:cNvSpPr>
              <p:nvPr/>
            </p:nvSpPr>
            <p:spPr bwMode="auto">
              <a:xfrm>
                <a:off x="4548" y="1473"/>
                <a:ext cx="80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EB7500"/>
                    </a:solidFill>
                    <a:latin typeface="+mj-lt"/>
                  </a:rPr>
                  <a:t>W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158" name="Rectangle 175"/>
              <p:cNvSpPr>
                <a:spLocks noChangeArrowheads="1"/>
              </p:cNvSpPr>
              <p:nvPr/>
            </p:nvSpPr>
            <p:spPr bwMode="auto">
              <a:xfrm>
                <a:off x="4033" y="3102"/>
                <a:ext cx="212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+mj-lt"/>
                  </a:rPr>
                  <a:t>E/M.rd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59" name="Rectangle 176"/>
              <p:cNvSpPr>
                <a:spLocks noChangeArrowheads="1"/>
              </p:cNvSpPr>
              <p:nvPr/>
            </p:nvSpPr>
            <p:spPr bwMode="auto">
              <a:xfrm>
                <a:off x="4033" y="3408"/>
                <a:ext cx="24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+mj-lt"/>
                  </a:rPr>
                  <a:t>M/W.rd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60" name="Rectangle 177"/>
              <p:cNvSpPr>
                <a:spLocks noChangeArrowheads="1"/>
              </p:cNvSpPr>
              <p:nvPr/>
            </p:nvSpPr>
            <p:spPr bwMode="auto">
              <a:xfrm>
                <a:off x="3945" y="2112"/>
                <a:ext cx="77" cy="15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1" name="Rectangle 178"/>
              <p:cNvSpPr>
                <a:spLocks noChangeArrowheads="1"/>
              </p:cNvSpPr>
              <p:nvPr/>
            </p:nvSpPr>
            <p:spPr bwMode="auto">
              <a:xfrm rot="16200000">
                <a:off x="3625" y="1711"/>
                <a:ext cx="507" cy="10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latin typeface="+mj-lt"/>
                  </a:rPr>
                  <a:t>E/M.RegWrite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162" name="Rectangle 179"/>
              <p:cNvSpPr>
                <a:spLocks noChangeArrowheads="1"/>
              </p:cNvSpPr>
              <p:nvPr/>
            </p:nvSpPr>
            <p:spPr bwMode="auto">
              <a:xfrm rot="16200000">
                <a:off x="4463" y="1927"/>
                <a:ext cx="533" cy="10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latin typeface="+mj-lt"/>
                  </a:rPr>
                  <a:t>M/W.RegWrite</a:t>
                </a:r>
                <a:endParaRPr lang="en-US" sz="1200" dirty="0">
                  <a:latin typeface="+mj-lt"/>
                </a:endParaRPr>
              </a:p>
            </p:txBody>
          </p:sp>
        </p:grpSp>
        <p:sp>
          <p:nvSpPr>
            <p:cNvPr id="183" name="Line 91"/>
            <p:cNvSpPr>
              <a:spLocks noChangeShapeType="1"/>
            </p:cNvSpPr>
            <p:nvPr/>
          </p:nvSpPr>
          <p:spPr bwMode="auto">
            <a:xfrm flipH="1">
              <a:off x="5392599" y="4447664"/>
              <a:ext cx="3422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4" name="Line 91"/>
            <p:cNvSpPr>
              <a:spLocks noChangeShapeType="1"/>
            </p:cNvSpPr>
            <p:nvPr/>
          </p:nvSpPr>
          <p:spPr bwMode="auto">
            <a:xfrm flipH="1">
              <a:off x="5388111" y="4681912"/>
              <a:ext cx="3422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5" name="Line 91"/>
            <p:cNvSpPr>
              <a:spLocks noChangeShapeType="1"/>
            </p:cNvSpPr>
            <p:nvPr/>
          </p:nvSpPr>
          <p:spPr bwMode="auto">
            <a:xfrm flipH="1">
              <a:off x="5387836" y="5006862"/>
              <a:ext cx="3422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cxnSp>
          <p:nvCxnSpPr>
            <p:cNvPr id="187" name="Elbow Connector 186"/>
            <p:cNvCxnSpPr>
              <a:stCxn id="85" idx="29"/>
              <a:endCxn id="168" idx="3"/>
            </p:cNvCxnSpPr>
            <p:nvPr/>
          </p:nvCxnSpPr>
          <p:spPr>
            <a:xfrm flipH="1" flipV="1">
              <a:off x="6736597" y="4283246"/>
              <a:ext cx="270565" cy="1055318"/>
            </a:xfrm>
            <a:prstGeom prst="bentConnector4">
              <a:avLst>
                <a:gd name="adj1" fmla="val 100332"/>
                <a:gd name="adj2" fmla="val 59267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Elbow Connector 190"/>
            <p:cNvCxnSpPr>
              <a:stCxn id="85" idx="26"/>
            </p:cNvCxnSpPr>
            <p:nvPr/>
          </p:nvCxnSpPr>
          <p:spPr>
            <a:xfrm flipH="1" flipV="1">
              <a:off x="6838402" y="3140294"/>
              <a:ext cx="219291" cy="2096195"/>
            </a:xfrm>
            <a:prstGeom prst="bentConnector4">
              <a:avLst>
                <a:gd name="adj1" fmla="val 2172"/>
                <a:gd name="adj2" fmla="val 99931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400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r>
              <a:rPr lang="en-US" sz="3200">
                <a:solidFill>
                  <a:srgbClr val="0070C0"/>
                </a:solidFill>
              </a:rPr>
              <a:t>Forwarding Control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1" y="1343024"/>
            <a:ext cx="9067800" cy="521017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30188" indent="-230188">
              <a:lnSpc>
                <a:spcPct val="90000"/>
              </a:lnSpc>
            </a:pPr>
            <a:r>
              <a:rPr lang="en-US" kern="0" dirty="0">
                <a:latin typeface="+mj-lt"/>
              </a:rPr>
              <a:t>Execution Hazard: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E/</a:t>
            </a:r>
            <a:r>
              <a:rPr lang="en-US" sz="1600" kern="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US" sz="16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.RegWrite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 &amp;&amp; (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E/</a:t>
            </a:r>
            <a:r>
              <a:rPr lang="en-US" sz="1600" kern="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US" sz="16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.rd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 == 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D/E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.rs1)</a:t>
            </a:r>
            <a:b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	ALU_MUX_A = 1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E/</a:t>
            </a:r>
            <a:r>
              <a:rPr lang="en-US" sz="1600" kern="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US" sz="16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.RegWrite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 &amp;&amp; (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E/</a:t>
            </a:r>
            <a:r>
              <a:rPr lang="en-US" sz="1600" kern="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US" sz="16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.rd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 == 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D/E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.rs2)</a:t>
            </a:r>
            <a:b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	ALU_MUX_B = 1</a:t>
            </a:r>
          </a:p>
          <a:p>
            <a:pPr marL="230188" indent="-230188">
              <a:lnSpc>
                <a:spcPct val="90000"/>
              </a:lnSpc>
            </a:pPr>
            <a:r>
              <a:rPr lang="en-US" kern="0" dirty="0">
                <a:latin typeface="+mj-lt"/>
              </a:rPr>
              <a:t>Memory Hazard: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M/</a:t>
            </a:r>
            <a:r>
              <a:rPr lang="en-US" sz="1600" kern="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</a:t>
            </a:r>
            <a:r>
              <a:rPr lang="en-US" sz="16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.RegWrite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 &amp;&amp; (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M/</a:t>
            </a:r>
            <a:r>
              <a:rPr lang="en-US" sz="1600" kern="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</a:t>
            </a:r>
            <a:r>
              <a:rPr lang="en-US" sz="16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.rd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 == 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D/E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.rs1) &amp;&amp; ALU_MUX_A != 1</a:t>
            </a:r>
            <a:b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	ALU_MUX_A = 2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M/</a:t>
            </a:r>
            <a:r>
              <a:rPr lang="en-US" sz="1600" kern="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</a:t>
            </a:r>
            <a:r>
              <a:rPr lang="en-US" sz="16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.RegWrite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 &amp;&amp; (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M/</a:t>
            </a:r>
            <a:r>
              <a:rPr lang="en-US" sz="1600" kern="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</a:t>
            </a:r>
            <a:r>
              <a:rPr lang="en-US" sz="16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.rd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 == 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D/E</a:t>
            </a: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.rs2) &amp;&amp; ALU_MUX_B != 1</a:t>
            </a:r>
            <a:b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latin typeface="Consolas" panose="020B0609020204030204" pitchFamily="49" charset="0"/>
                <a:cs typeface="Courier New" panose="02070309020205020404" pitchFamily="49" charset="0"/>
              </a:rPr>
              <a:t>	ALU_MUX_B = 2</a:t>
            </a:r>
          </a:p>
          <a:p>
            <a:pPr marL="569913" lvl="1" indent="-225425">
              <a:lnSpc>
                <a:spcPct val="90000"/>
              </a:lnSpc>
              <a:buNone/>
            </a:pPr>
            <a:endParaRPr lang="en-US" kern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90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963738" y="785945"/>
            <a:ext cx="8247062" cy="5386255"/>
            <a:chOff x="1963738" y="785945"/>
            <a:chExt cx="8247062" cy="5386255"/>
          </a:xfrm>
        </p:grpSpPr>
        <p:grpSp>
          <p:nvGrpSpPr>
            <p:cNvPr id="199" name="Group 184"/>
            <p:cNvGrpSpPr>
              <a:grpSpLocks/>
            </p:cNvGrpSpPr>
            <p:nvPr/>
          </p:nvGrpSpPr>
          <p:grpSpPr bwMode="auto">
            <a:xfrm>
              <a:off x="1963738" y="785945"/>
              <a:ext cx="8247062" cy="5386255"/>
              <a:chOff x="277" y="740"/>
              <a:chExt cx="4820" cy="3148"/>
            </a:xfrm>
          </p:grpSpPr>
          <p:sp>
            <p:nvSpPr>
              <p:cNvPr id="205" name="Rectangle 158"/>
              <p:cNvSpPr>
                <a:spLocks noChangeArrowheads="1"/>
              </p:cNvSpPr>
              <p:nvPr/>
            </p:nvSpPr>
            <p:spPr bwMode="auto">
              <a:xfrm>
                <a:off x="277" y="2121"/>
                <a:ext cx="177" cy="384"/>
              </a:xfrm>
              <a:prstGeom prst="rect">
                <a:avLst/>
              </a:prstGeom>
              <a:solidFill>
                <a:srgbClr val="FFE6CD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6" name="Rectangle 2"/>
              <p:cNvSpPr>
                <a:spLocks noChangeArrowheads="1"/>
              </p:cNvSpPr>
              <p:nvPr/>
            </p:nvSpPr>
            <p:spPr bwMode="auto">
              <a:xfrm>
                <a:off x="854" y="2034"/>
                <a:ext cx="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207" name="Rectangle 3"/>
              <p:cNvSpPr>
                <a:spLocks noChangeArrowheads="1"/>
              </p:cNvSpPr>
              <p:nvPr/>
            </p:nvSpPr>
            <p:spPr bwMode="auto">
              <a:xfrm>
                <a:off x="5003" y="2113"/>
                <a:ext cx="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208" name="Rectangle 4"/>
              <p:cNvSpPr>
                <a:spLocks noChangeArrowheads="1"/>
              </p:cNvSpPr>
              <p:nvPr/>
            </p:nvSpPr>
            <p:spPr bwMode="auto">
              <a:xfrm>
                <a:off x="4995" y="2186"/>
                <a:ext cx="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209" name="Rectangle 5"/>
              <p:cNvSpPr>
                <a:spLocks noChangeArrowheads="1"/>
              </p:cNvSpPr>
              <p:nvPr/>
            </p:nvSpPr>
            <p:spPr bwMode="auto">
              <a:xfrm>
                <a:off x="4315" y="2005"/>
                <a:ext cx="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210" name="Rectangle 6"/>
              <p:cNvSpPr>
                <a:spLocks noChangeArrowheads="1"/>
              </p:cNvSpPr>
              <p:nvPr/>
            </p:nvSpPr>
            <p:spPr bwMode="auto">
              <a:xfrm>
                <a:off x="3574" y="3197"/>
                <a:ext cx="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211" name="Rectangle 7"/>
              <p:cNvSpPr>
                <a:spLocks noChangeArrowheads="1"/>
              </p:cNvSpPr>
              <p:nvPr/>
            </p:nvSpPr>
            <p:spPr bwMode="auto">
              <a:xfrm>
                <a:off x="3079" y="2986"/>
                <a:ext cx="0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>
                  <a:latin typeface="+mj-lt"/>
                </a:endParaRPr>
              </a:p>
            </p:txBody>
          </p:sp>
          <p:sp>
            <p:nvSpPr>
              <p:cNvPr id="212" name="Line 10"/>
              <p:cNvSpPr>
                <a:spLocks noChangeShapeType="1"/>
              </p:cNvSpPr>
              <p:nvPr/>
            </p:nvSpPr>
            <p:spPr bwMode="auto">
              <a:xfrm>
                <a:off x="1993" y="1267"/>
                <a:ext cx="469" cy="2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3" name="Freeform 13"/>
              <p:cNvSpPr>
                <a:spLocks/>
              </p:cNvSpPr>
              <p:nvPr/>
            </p:nvSpPr>
            <p:spPr bwMode="auto">
              <a:xfrm>
                <a:off x="3636" y="3567"/>
                <a:ext cx="29" cy="38"/>
              </a:xfrm>
              <a:custGeom>
                <a:avLst/>
                <a:gdLst>
                  <a:gd name="T0" fmla="*/ 29 w 25"/>
                  <a:gd name="T1" fmla="*/ 0 h 25"/>
                  <a:gd name="T2" fmla="*/ 29 w 25"/>
                  <a:gd name="T3" fmla="*/ 38 h 25"/>
                  <a:gd name="T4" fmla="*/ 0 w 25"/>
                  <a:gd name="T5" fmla="*/ 20 h 25"/>
                  <a:gd name="T6" fmla="*/ 29 w 25"/>
                  <a:gd name="T7" fmla="*/ 0 h 25"/>
                  <a:gd name="T8" fmla="*/ 29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25" y="0"/>
                    </a:moveTo>
                    <a:lnTo>
                      <a:pt x="25" y="25"/>
                    </a:lnTo>
                    <a:lnTo>
                      <a:pt x="0" y="13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4" name="Freeform 14"/>
              <p:cNvSpPr>
                <a:spLocks/>
              </p:cNvSpPr>
              <p:nvPr/>
            </p:nvSpPr>
            <p:spPr bwMode="auto">
              <a:xfrm>
                <a:off x="3663" y="1516"/>
                <a:ext cx="1117" cy="2071"/>
              </a:xfrm>
              <a:custGeom>
                <a:avLst/>
                <a:gdLst>
                  <a:gd name="T0" fmla="*/ 1117 w 947"/>
                  <a:gd name="T1" fmla="*/ 0 h 1357"/>
                  <a:gd name="T2" fmla="*/ 1117 w 947"/>
                  <a:gd name="T3" fmla="*/ 2071 h 1357"/>
                  <a:gd name="T4" fmla="*/ 0 w 947"/>
                  <a:gd name="T5" fmla="*/ 2071 h 1357"/>
                  <a:gd name="T6" fmla="*/ 0 60000 65536"/>
                  <a:gd name="T7" fmla="*/ 0 60000 65536"/>
                  <a:gd name="T8" fmla="*/ 0 60000 65536"/>
                  <a:gd name="T9" fmla="*/ 0 w 947"/>
                  <a:gd name="T10" fmla="*/ 0 h 1357"/>
                  <a:gd name="T11" fmla="*/ 947 w 947"/>
                  <a:gd name="T12" fmla="*/ 1357 h 13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47" h="1357">
                    <a:moveTo>
                      <a:pt x="947" y="0"/>
                    </a:moveTo>
                    <a:lnTo>
                      <a:pt x="947" y="1357"/>
                    </a:lnTo>
                    <a:lnTo>
                      <a:pt x="0" y="1357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5" name="Line 15"/>
              <p:cNvSpPr>
                <a:spLocks noChangeShapeType="1"/>
              </p:cNvSpPr>
              <p:nvPr/>
            </p:nvSpPr>
            <p:spPr bwMode="auto">
              <a:xfrm>
                <a:off x="4650" y="1516"/>
                <a:ext cx="128" cy="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6" name="Freeform 16"/>
              <p:cNvSpPr>
                <a:spLocks/>
              </p:cNvSpPr>
              <p:nvPr/>
            </p:nvSpPr>
            <p:spPr bwMode="auto">
              <a:xfrm>
                <a:off x="3670" y="1267"/>
                <a:ext cx="252" cy="2209"/>
              </a:xfrm>
              <a:custGeom>
                <a:avLst/>
                <a:gdLst>
                  <a:gd name="T0" fmla="*/ 250 w 214"/>
                  <a:gd name="T1" fmla="*/ 0 h 1447"/>
                  <a:gd name="T2" fmla="*/ 252 w 214"/>
                  <a:gd name="T3" fmla="*/ 2209 h 1447"/>
                  <a:gd name="T4" fmla="*/ 0 w 214"/>
                  <a:gd name="T5" fmla="*/ 2209 h 1447"/>
                  <a:gd name="T6" fmla="*/ 0 60000 65536"/>
                  <a:gd name="T7" fmla="*/ 0 60000 65536"/>
                  <a:gd name="T8" fmla="*/ 0 60000 65536"/>
                  <a:gd name="T9" fmla="*/ 0 w 214"/>
                  <a:gd name="T10" fmla="*/ 0 h 1447"/>
                  <a:gd name="T11" fmla="*/ 214 w 214"/>
                  <a:gd name="T12" fmla="*/ 1447 h 14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" h="1447">
                    <a:moveTo>
                      <a:pt x="212" y="0"/>
                    </a:moveTo>
                    <a:lnTo>
                      <a:pt x="214" y="1447"/>
                    </a:lnTo>
                    <a:lnTo>
                      <a:pt x="0" y="1447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7" name="Freeform 19"/>
              <p:cNvSpPr>
                <a:spLocks/>
              </p:cNvSpPr>
              <p:nvPr/>
            </p:nvSpPr>
            <p:spPr bwMode="auto">
              <a:xfrm>
                <a:off x="2487" y="1394"/>
                <a:ext cx="115" cy="247"/>
              </a:xfrm>
              <a:custGeom>
                <a:avLst/>
                <a:gdLst>
                  <a:gd name="T0" fmla="*/ 113 w 98"/>
                  <a:gd name="T1" fmla="*/ 247 h 162"/>
                  <a:gd name="T2" fmla="*/ 115 w 98"/>
                  <a:gd name="T3" fmla="*/ 0 h 162"/>
                  <a:gd name="T4" fmla="*/ 0 w 98"/>
                  <a:gd name="T5" fmla="*/ 0 h 162"/>
                  <a:gd name="T6" fmla="*/ 0 w 98"/>
                  <a:gd name="T7" fmla="*/ 247 h 162"/>
                  <a:gd name="T8" fmla="*/ 115 w 98"/>
                  <a:gd name="T9" fmla="*/ 247 h 162"/>
                  <a:gd name="T10" fmla="*/ 115 w 98"/>
                  <a:gd name="T11" fmla="*/ 247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6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28575" cap="flat" cmpd="sng">
                <a:solidFill>
                  <a:srgbClr val="EB75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8" name="Freeform 20"/>
              <p:cNvSpPr>
                <a:spLocks/>
              </p:cNvSpPr>
              <p:nvPr/>
            </p:nvSpPr>
            <p:spPr bwMode="auto">
              <a:xfrm>
                <a:off x="1787" y="2279"/>
                <a:ext cx="28" cy="37"/>
              </a:xfrm>
              <a:custGeom>
                <a:avLst/>
                <a:gdLst>
                  <a:gd name="T0" fmla="*/ 0 w 25"/>
                  <a:gd name="T1" fmla="*/ 0 h 24"/>
                  <a:gd name="T2" fmla="*/ 0 w 25"/>
                  <a:gd name="T3" fmla="*/ 37 h 24"/>
                  <a:gd name="T4" fmla="*/ 28 w 25"/>
                  <a:gd name="T5" fmla="*/ 20 h 24"/>
                  <a:gd name="T6" fmla="*/ 0 w 25"/>
                  <a:gd name="T7" fmla="*/ 2 h 24"/>
                  <a:gd name="T8" fmla="*/ 0 w 25"/>
                  <a:gd name="T9" fmla="*/ 2 h 24"/>
                  <a:gd name="T10" fmla="*/ 0 w 25"/>
                  <a:gd name="T11" fmla="*/ 0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4"/>
                  <a:gd name="T20" fmla="*/ 25 w 25"/>
                  <a:gd name="T21" fmla="*/ 24 h 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4">
                    <a:moveTo>
                      <a:pt x="0" y="0"/>
                    </a:moveTo>
                    <a:lnTo>
                      <a:pt x="0" y="24"/>
                    </a:lnTo>
                    <a:lnTo>
                      <a:pt x="25" y="1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9" name="Freeform 21"/>
              <p:cNvSpPr>
                <a:spLocks/>
              </p:cNvSpPr>
              <p:nvPr/>
            </p:nvSpPr>
            <p:spPr bwMode="auto">
              <a:xfrm>
                <a:off x="549" y="1872"/>
                <a:ext cx="364" cy="868"/>
              </a:xfrm>
              <a:custGeom>
                <a:avLst/>
                <a:gdLst>
                  <a:gd name="T0" fmla="*/ 364 w 308"/>
                  <a:gd name="T1" fmla="*/ 868 h 569"/>
                  <a:gd name="T2" fmla="*/ 364 w 308"/>
                  <a:gd name="T3" fmla="*/ 0 h 569"/>
                  <a:gd name="T4" fmla="*/ 0 w 308"/>
                  <a:gd name="T5" fmla="*/ 0 h 569"/>
                  <a:gd name="T6" fmla="*/ 0 w 308"/>
                  <a:gd name="T7" fmla="*/ 868 h 569"/>
                  <a:gd name="T8" fmla="*/ 364 w 308"/>
                  <a:gd name="T9" fmla="*/ 868 h 569"/>
                  <a:gd name="T10" fmla="*/ 364 w 308"/>
                  <a:gd name="T11" fmla="*/ 868 h 5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8"/>
                  <a:gd name="T19" fmla="*/ 0 h 569"/>
                  <a:gd name="T20" fmla="*/ 308 w 308"/>
                  <a:gd name="T21" fmla="*/ 569 h 56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8" h="569">
                    <a:moveTo>
                      <a:pt x="308" y="569"/>
                    </a:moveTo>
                    <a:lnTo>
                      <a:pt x="308" y="0"/>
                    </a:lnTo>
                    <a:lnTo>
                      <a:pt x="0" y="0"/>
                    </a:lnTo>
                    <a:lnTo>
                      <a:pt x="0" y="569"/>
                    </a:lnTo>
                    <a:lnTo>
                      <a:pt x="308" y="569"/>
                    </a:lnTo>
                  </a:path>
                </a:pathLst>
              </a:custGeom>
              <a:solidFill>
                <a:srgbClr val="FFFFCC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0" name="Freeform 22"/>
              <p:cNvSpPr>
                <a:spLocks/>
              </p:cNvSpPr>
              <p:nvPr/>
            </p:nvSpPr>
            <p:spPr bwMode="auto">
              <a:xfrm>
                <a:off x="4072" y="1849"/>
                <a:ext cx="365" cy="871"/>
              </a:xfrm>
              <a:custGeom>
                <a:avLst/>
                <a:gdLst>
                  <a:gd name="T0" fmla="*/ 365 w 309"/>
                  <a:gd name="T1" fmla="*/ 868 h 571"/>
                  <a:gd name="T2" fmla="*/ 365 w 309"/>
                  <a:gd name="T3" fmla="*/ 0 h 571"/>
                  <a:gd name="T4" fmla="*/ 0 w 309"/>
                  <a:gd name="T5" fmla="*/ 0 h 571"/>
                  <a:gd name="T6" fmla="*/ 0 w 309"/>
                  <a:gd name="T7" fmla="*/ 871 h 571"/>
                  <a:gd name="T8" fmla="*/ 365 w 309"/>
                  <a:gd name="T9" fmla="*/ 871 h 571"/>
                  <a:gd name="T10" fmla="*/ 365 w 309"/>
                  <a:gd name="T11" fmla="*/ 871 h 5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9"/>
                  <a:gd name="T19" fmla="*/ 0 h 571"/>
                  <a:gd name="T20" fmla="*/ 309 w 309"/>
                  <a:gd name="T21" fmla="*/ 571 h 5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9" h="571">
                    <a:moveTo>
                      <a:pt x="309" y="569"/>
                    </a:moveTo>
                    <a:lnTo>
                      <a:pt x="309" y="0"/>
                    </a:lnTo>
                    <a:lnTo>
                      <a:pt x="0" y="0"/>
                    </a:lnTo>
                    <a:lnTo>
                      <a:pt x="0" y="571"/>
                    </a:lnTo>
                    <a:lnTo>
                      <a:pt x="309" y="571"/>
                    </a:lnTo>
                  </a:path>
                </a:pathLst>
              </a:custGeom>
              <a:solidFill>
                <a:srgbClr val="FFFFCC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1" name="Freeform 23"/>
              <p:cNvSpPr>
                <a:spLocks/>
              </p:cNvSpPr>
              <p:nvPr/>
            </p:nvSpPr>
            <p:spPr bwMode="auto">
              <a:xfrm>
                <a:off x="1787" y="1835"/>
                <a:ext cx="28" cy="37"/>
              </a:xfrm>
              <a:custGeom>
                <a:avLst/>
                <a:gdLst>
                  <a:gd name="T0" fmla="*/ 0 w 25"/>
                  <a:gd name="T1" fmla="*/ 0 h 24"/>
                  <a:gd name="T2" fmla="*/ 0 w 25"/>
                  <a:gd name="T3" fmla="*/ 37 h 24"/>
                  <a:gd name="T4" fmla="*/ 28 w 25"/>
                  <a:gd name="T5" fmla="*/ 20 h 24"/>
                  <a:gd name="T6" fmla="*/ 0 w 25"/>
                  <a:gd name="T7" fmla="*/ 3 h 24"/>
                  <a:gd name="T8" fmla="*/ 0 w 25"/>
                  <a:gd name="T9" fmla="*/ 3 h 24"/>
                  <a:gd name="T10" fmla="*/ 0 w 25"/>
                  <a:gd name="T11" fmla="*/ 0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4"/>
                  <a:gd name="T20" fmla="*/ 25 w 25"/>
                  <a:gd name="T21" fmla="*/ 24 h 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4">
                    <a:moveTo>
                      <a:pt x="0" y="0"/>
                    </a:moveTo>
                    <a:lnTo>
                      <a:pt x="0" y="24"/>
                    </a:lnTo>
                    <a:lnTo>
                      <a:pt x="25" y="1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2" name="Freeform 24"/>
              <p:cNvSpPr>
                <a:spLocks/>
              </p:cNvSpPr>
              <p:nvPr/>
            </p:nvSpPr>
            <p:spPr bwMode="auto">
              <a:xfrm>
                <a:off x="1787" y="2500"/>
                <a:ext cx="28" cy="39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9 h 25"/>
                  <a:gd name="T4" fmla="*/ 28 w 25"/>
                  <a:gd name="T5" fmla="*/ 20 h 25"/>
                  <a:gd name="T6" fmla="*/ 0 w 25"/>
                  <a:gd name="T7" fmla="*/ 3 h 25"/>
                  <a:gd name="T8" fmla="*/ 0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3" name="Freeform 25"/>
              <p:cNvSpPr>
                <a:spLocks/>
              </p:cNvSpPr>
              <p:nvPr/>
            </p:nvSpPr>
            <p:spPr bwMode="auto">
              <a:xfrm>
                <a:off x="2975" y="2418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30 w 25"/>
                  <a:gd name="T5" fmla="*/ 18 h 25"/>
                  <a:gd name="T6" fmla="*/ 0 w 25"/>
                  <a:gd name="T7" fmla="*/ 0 h 25"/>
                  <a:gd name="T8" fmla="*/ 0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4" name="Freeform 26"/>
              <p:cNvSpPr>
                <a:spLocks/>
              </p:cNvSpPr>
              <p:nvPr/>
            </p:nvSpPr>
            <p:spPr bwMode="auto">
              <a:xfrm>
                <a:off x="2975" y="2555"/>
                <a:ext cx="30" cy="39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9 h 25"/>
                  <a:gd name="T4" fmla="*/ 30 w 25"/>
                  <a:gd name="T5" fmla="*/ 22 h 25"/>
                  <a:gd name="T6" fmla="*/ 0 w 25"/>
                  <a:gd name="T7" fmla="*/ 0 h 25"/>
                  <a:gd name="T8" fmla="*/ 0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5" name="Line 28"/>
              <p:cNvSpPr>
                <a:spLocks noChangeShapeType="1"/>
              </p:cNvSpPr>
              <p:nvPr/>
            </p:nvSpPr>
            <p:spPr bwMode="auto">
              <a:xfrm flipH="1">
                <a:off x="3117" y="2577"/>
                <a:ext cx="197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6" name="Freeform 29"/>
              <p:cNvSpPr>
                <a:spLocks/>
              </p:cNvSpPr>
              <p:nvPr/>
            </p:nvSpPr>
            <p:spPr bwMode="auto">
              <a:xfrm>
                <a:off x="4894" y="2264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29 w 25"/>
                  <a:gd name="T5" fmla="*/ 20 h 25"/>
                  <a:gd name="T6" fmla="*/ 0 w 25"/>
                  <a:gd name="T7" fmla="*/ 3 h 25"/>
                  <a:gd name="T8" fmla="*/ 0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7" name="Freeform 30"/>
              <p:cNvSpPr>
                <a:spLocks/>
              </p:cNvSpPr>
              <p:nvPr/>
            </p:nvSpPr>
            <p:spPr bwMode="auto">
              <a:xfrm>
                <a:off x="4894" y="2542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29 w 25"/>
                  <a:gd name="T5" fmla="*/ 17 h 25"/>
                  <a:gd name="T6" fmla="*/ 0 w 25"/>
                  <a:gd name="T7" fmla="*/ 0 h 25"/>
                  <a:gd name="T8" fmla="*/ 0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8" name="Line 31"/>
              <p:cNvSpPr>
                <a:spLocks noChangeShapeType="1"/>
              </p:cNvSpPr>
              <p:nvPr/>
            </p:nvSpPr>
            <p:spPr bwMode="auto">
              <a:xfrm>
                <a:off x="461" y="2311"/>
                <a:ext cx="64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9" name="Freeform 32"/>
              <p:cNvSpPr>
                <a:spLocks/>
              </p:cNvSpPr>
              <p:nvPr/>
            </p:nvSpPr>
            <p:spPr bwMode="auto">
              <a:xfrm>
                <a:off x="515" y="2293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30 w 25"/>
                  <a:gd name="T5" fmla="*/ 21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0" name="Freeform 33"/>
              <p:cNvSpPr>
                <a:spLocks/>
              </p:cNvSpPr>
              <p:nvPr/>
            </p:nvSpPr>
            <p:spPr bwMode="auto">
              <a:xfrm>
                <a:off x="1724" y="1247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29 w 25"/>
                  <a:gd name="T5" fmla="*/ 20 h 25"/>
                  <a:gd name="T6" fmla="*/ 0 w 25"/>
                  <a:gd name="T7" fmla="*/ 3 h 25"/>
                  <a:gd name="T8" fmla="*/ 0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1" name="Freeform 34"/>
              <p:cNvSpPr>
                <a:spLocks/>
              </p:cNvSpPr>
              <p:nvPr/>
            </p:nvSpPr>
            <p:spPr bwMode="auto">
              <a:xfrm>
                <a:off x="1787" y="2056"/>
                <a:ext cx="28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28 w 25"/>
                  <a:gd name="T5" fmla="*/ 20 h 25"/>
                  <a:gd name="T6" fmla="*/ 0 w 25"/>
                  <a:gd name="T7" fmla="*/ 3 h 25"/>
                  <a:gd name="T8" fmla="*/ 0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2" name="Freeform 35"/>
              <p:cNvSpPr>
                <a:spLocks/>
              </p:cNvSpPr>
              <p:nvPr/>
            </p:nvSpPr>
            <p:spPr bwMode="auto">
              <a:xfrm>
                <a:off x="1817" y="1752"/>
                <a:ext cx="430" cy="871"/>
              </a:xfrm>
              <a:custGeom>
                <a:avLst/>
                <a:gdLst>
                  <a:gd name="T0" fmla="*/ 430 w 364"/>
                  <a:gd name="T1" fmla="*/ 871 h 570"/>
                  <a:gd name="T2" fmla="*/ 430 w 364"/>
                  <a:gd name="T3" fmla="*/ 0 h 570"/>
                  <a:gd name="T4" fmla="*/ 0 w 364"/>
                  <a:gd name="T5" fmla="*/ 0 h 570"/>
                  <a:gd name="T6" fmla="*/ 0 w 364"/>
                  <a:gd name="T7" fmla="*/ 871 h 570"/>
                  <a:gd name="T8" fmla="*/ 430 w 364"/>
                  <a:gd name="T9" fmla="*/ 871 h 570"/>
                  <a:gd name="T10" fmla="*/ 430 w 364"/>
                  <a:gd name="T11" fmla="*/ 871 h 5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4"/>
                  <a:gd name="T19" fmla="*/ 0 h 570"/>
                  <a:gd name="T20" fmla="*/ 364 w 364"/>
                  <a:gd name="T21" fmla="*/ 570 h 57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4" h="570">
                    <a:moveTo>
                      <a:pt x="364" y="570"/>
                    </a:moveTo>
                    <a:lnTo>
                      <a:pt x="364" y="0"/>
                    </a:lnTo>
                    <a:lnTo>
                      <a:pt x="0" y="0"/>
                    </a:lnTo>
                    <a:lnTo>
                      <a:pt x="0" y="570"/>
                    </a:lnTo>
                    <a:lnTo>
                      <a:pt x="364" y="57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3" name="Freeform 36"/>
              <p:cNvSpPr>
                <a:spLocks/>
              </p:cNvSpPr>
              <p:nvPr/>
            </p:nvSpPr>
            <p:spPr bwMode="auto">
              <a:xfrm>
                <a:off x="1497" y="2421"/>
                <a:ext cx="3600" cy="1389"/>
              </a:xfrm>
              <a:custGeom>
                <a:avLst/>
                <a:gdLst>
                  <a:gd name="T0" fmla="*/ 299 w 3050"/>
                  <a:gd name="T1" fmla="*/ 99 h 910"/>
                  <a:gd name="T2" fmla="*/ 0 w 3050"/>
                  <a:gd name="T3" fmla="*/ 99 h 910"/>
                  <a:gd name="T4" fmla="*/ 0 w 3050"/>
                  <a:gd name="T5" fmla="*/ 1389 h 910"/>
                  <a:gd name="T6" fmla="*/ 3600 w 3050"/>
                  <a:gd name="T7" fmla="*/ 1389 h 910"/>
                  <a:gd name="T8" fmla="*/ 3600 w 3050"/>
                  <a:gd name="T9" fmla="*/ 0 h 910"/>
                  <a:gd name="T10" fmla="*/ 3537 w 3050"/>
                  <a:gd name="T11" fmla="*/ 0 h 9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50"/>
                  <a:gd name="T19" fmla="*/ 0 h 910"/>
                  <a:gd name="T20" fmla="*/ 3050 w 3050"/>
                  <a:gd name="T21" fmla="*/ 910 h 9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50" h="910">
                    <a:moveTo>
                      <a:pt x="253" y="65"/>
                    </a:moveTo>
                    <a:lnTo>
                      <a:pt x="0" y="65"/>
                    </a:lnTo>
                    <a:lnTo>
                      <a:pt x="0" y="910"/>
                    </a:lnTo>
                    <a:lnTo>
                      <a:pt x="3050" y="910"/>
                    </a:lnTo>
                    <a:lnTo>
                      <a:pt x="3050" y="0"/>
                    </a:lnTo>
                    <a:lnTo>
                      <a:pt x="2997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4" name="Line 37"/>
              <p:cNvSpPr>
                <a:spLocks noChangeShapeType="1"/>
              </p:cNvSpPr>
              <p:nvPr/>
            </p:nvSpPr>
            <p:spPr bwMode="auto">
              <a:xfrm flipH="1">
                <a:off x="1244" y="1855"/>
                <a:ext cx="55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5" name="Line 38"/>
              <p:cNvSpPr>
                <a:spLocks noChangeShapeType="1"/>
              </p:cNvSpPr>
              <p:nvPr/>
            </p:nvSpPr>
            <p:spPr bwMode="auto">
              <a:xfrm flipH="1">
                <a:off x="2922" y="2574"/>
                <a:ext cx="66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6" name="Line 39"/>
              <p:cNvSpPr>
                <a:spLocks noChangeShapeType="1"/>
              </p:cNvSpPr>
              <p:nvPr/>
            </p:nvSpPr>
            <p:spPr bwMode="auto">
              <a:xfrm>
                <a:off x="1244" y="2076"/>
                <a:ext cx="554" cy="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7" name="Freeform 40"/>
              <p:cNvSpPr>
                <a:spLocks/>
              </p:cNvSpPr>
              <p:nvPr/>
            </p:nvSpPr>
            <p:spPr bwMode="auto">
              <a:xfrm>
                <a:off x="2452" y="2418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18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8" name="Line 41"/>
              <p:cNvSpPr>
                <a:spLocks noChangeShapeType="1"/>
              </p:cNvSpPr>
              <p:nvPr/>
            </p:nvSpPr>
            <p:spPr bwMode="auto">
              <a:xfrm flipH="1">
                <a:off x="2602" y="2436"/>
                <a:ext cx="386" cy="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9" name="Line 42"/>
              <p:cNvSpPr>
                <a:spLocks noChangeShapeType="1"/>
              </p:cNvSpPr>
              <p:nvPr/>
            </p:nvSpPr>
            <p:spPr bwMode="auto">
              <a:xfrm flipH="1">
                <a:off x="2247" y="2436"/>
                <a:ext cx="212" cy="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40" name="Freeform 43"/>
              <p:cNvSpPr>
                <a:spLocks/>
              </p:cNvSpPr>
              <p:nvPr/>
            </p:nvSpPr>
            <p:spPr bwMode="auto">
              <a:xfrm>
                <a:off x="3972" y="2267"/>
                <a:ext cx="29" cy="35"/>
              </a:xfrm>
              <a:custGeom>
                <a:avLst/>
                <a:gdLst>
                  <a:gd name="T0" fmla="*/ 15 w 24"/>
                  <a:gd name="T1" fmla="*/ 35 h 23"/>
                  <a:gd name="T2" fmla="*/ 17 w 24"/>
                  <a:gd name="T3" fmla="*/ 35 h 23"/>
                  <a:gd name="T4" fmla="*/ 19 w 24"/>
                  <a:gd name="T5" fmla="*/ 35 h 23"/>
                  <a:gd name="T6" fmla="*/ 22 w 24"/>
                  <a:gd name="T7" fmla="*/ 32 h 23"/>
                  <a:gd name="T8" fmla="*/ 24 w 24"/>
                  <a:gd name="T9" fmla="*/ 32 h 23"/>
                  <a:gd name="T10" fmla="*/ 24 w 24"/>
                  <a:gd name="T11" fmla="*/ 29 h 23"/>
                  <a:gd name="T12" fmla="*/ 27 w 24"/>
                  <a:gd name="T13" fmla="*/ 29 h 23"/>
                  <a:gd name="T14" fmla="*/ 29 w 24"/>
                  <a:gd name="T15" fmla="*/ 26 h 23"/>
                  <a:gd name="T16" fmla="*/ 29 w 24"/>
                  <a:gd name="T17" fmla="*/ 23 h 23"/>
                  <a:gd name="T18" fmla="*/ 29 w 24"/>
                  <a:gd name="T19" fmla="*/ 20 h 23"/>
                  <a:gd name="T20" fmla="*/ 29 w 24"/>
                  <a:gd name="T21" fmla="*/ 17 h 23"/>
                  <a:gd name="T22" fmla="*/ 29 w 24"/>
                  <a:gd name="T23" fmla="*/ 14 h 23"/>
                  <a:gd name="T24" fmla="*/ 29 w 24"/>
                  <a:gd name="T25" fmla="*/ 12 h 23"/>
                  <a:gd name="T26" fmla="*/ 29 w 24"/>
                  <a:gd name="T27" fmla="*/ 9 h 23"/>
                  <a:gd name="T28" fmla="*/ 27 w 24"/>
                  <a:gd name="T29" fmla="*/ 6 h 23"/>
                  <a:gd name="T30" fmla="*/ 24 w 24"/>
                  <a:gd name="T31" fmla="*/ 3 h 23"/>
                  <a:gd name="T32" fmla="*/ 24 w 24"/>
                  <a:gd name="T33" fmla="*/ 3 h 23"/>
                  <a:gd name="T34" fmla="*/ 22 w 24"/>
                  <a:gd name="T35" fmla="*/ 0 h 23"/>
                  <a:gd name="T36" fmla="*/ 19 w 24"/>
                  <a:gd name="T37" fmla="*/ 0 h 23"/>
                  <a:gd name="T38" fmla="*/ 17 w 24"/>
                  <a:gd name="T39" fmla="*/ 0 h 23"/>
                  <a:gd name="T40" fmla="*/ 15 w 24"/>
                  <a:gd name="T41" fmla="*/ 0 h 23"/>
                  <a:gd name="T42" fmla="*/ 12 w 24"/>
                  <a:gd name="T43" fmla="*/ 0 h 23"/>
                  <a:gd name="T44" fmla="*/ 10 w 24"/>
                  <a:gd name="T45" fmla="*/ 0 h 23"/>
                  <a:gd name="T46" fmla="*/ 7 w 24"/>
                  <a:gd name="T47" fmla="*/ 0 h 23"/>
                  <a:gd name="T48" fmla="*/ 5 w 24"/>
                  <a:gd name="T49" fmla="*/ 3 h 23"/>
                  <a:gd name="T50" fmla="*/ 5 w 24"/>
                  <a:gd name="T51" fmla="*/ 3 h 23"/>
                  <a:gd name="T52" fmla="*/ 2 w 24"/>
                  <a:gd name="T53" fmla="*/ 6 h 23"/>
                  <a:gd name="T54" fmla="*/ 0 w 24"/>
                  <a:gd name="T55" fmla="*/ 9 h 23"/>
                  <a:gd name="T56" fmla="*/ 0 w 24"/>
                  <a:gd name="T57" fmla="*/ 12 h 23"/>
                  <a:gd name="T58" fmla="*/ 0 w 24"/>
                  <a:gd name="T59" fmla="*/ 14 h 23"/>
                  <a:gd name="T60" fmla="*/ 0 w 24"/>
                  <a:gd name="T61" fmla="*/ 17 h 23"/>
                  <a:gd name="T62" fmla="*/ 0 w 24"/>
                  <a:gd name="T63" fmla="*/ 20 h 23"/>
                  <a:gd name="T64" fmla="*/ 0 w 24"/>
                  <a:gd name="T65" fmla="*/ 23 h 23"/>
                  <a:gd name="T66" fmla="*/ 0 w 24"/>
                  <a:gd name="T67" fmla="*/ 26 h 23"/>
                  <a:gd name="T68" fmla="*/ 2 w 24"/>
                  <a:gd name="T69" fmla="*/ 29 h 23"/>
                  <a:gd name="T70" fmla="*/ 5 w 24"/>
                  <a:gd name="T71" fmla="*/ 29 h 23"/>
                  <a:gd name="T72" fmla="*/ 5 w 24"/>
                  <a:gd name="T73" fmla="*/ 32 h 23"/>
                  <a:gd name="T74" fmla="*/ 7 w 24"/>
                  <a:gd name="T75" fmla="*/ 32 h 23"/>
                  <a:gd name="T76" fmla="*/ 10 w 24"/>
                  <a:gd name="T77" fmla="*/ 35 h 23"/>
                  <a:gd name="T78" fmla="*/ 12 w 24"/>
                  <a:gd name="T79" fmla="*/ 35 h 23"/>
                  <a:gd name="T80" fmla="*/ 15 w 24"/>
                  <a:gd name="T81" fmla="*/ 35 h 23"/>
                  <a:gd name="T82" fmla="*/ 15 w 24"/>
                  <a:gd name="T83" fmla="*/ 35 h 2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"/>
                  <a:gd name="T127" fmla="*/ 0 h 23"/>
                  <a:gd name="T128" fmla="*/ 24 w 24"/>
                  <a:gd name="T129" fmla="*/ 23 h 2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" h="23">
                    <a:moveTo>
                      <a:pt x="12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4" y="17"/>
                    </a:lnTo>
                    <a:lnTo>
                      <a:pt x="24" y="15"/>
                    </a:lnTo>
                    <a:lnTo>
                      <a:pt x="24" y="13"/>
                    </a:lnTo>
                    <a:lnTo>
                      <a:pt x="24" y="11"/>
                    </a:lnTo>
                    <a:lnTo>
                      <a:pt x="24" y="9"/>
                    </a:lnTo>
                    <a:lnTo>
                      <a:pt x="24" y="8"/>
                    </a:lnTo>
                    <a:lnTo>
                      <a:pt x="24" y="6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41" name="Freeform 44"/>
              <p:cNvSpPr>
                <a:spLocks/>
              </p:cNvSpPr>
              <p:nvPr/>
            </p:nvSpPr>
            <p:spPr bwMode="auto">
              <a:xfrm>
                <a:off x="1757" y="944"/>
                <a:ext cx="236" cy="648"/>
              </a:xfrm>
              <a:custGeom>
                <a:avLst/>
                <a:gdLst>
                  <a:gd name="T0" fmla="*/ 118 w 200"/>
                  <a:gd name="T1" fmla="*/ 648 h 425"/>
                  <a:gd name="T2" fmla="*/ 136 w 200"/>
                  <a:gd name="T3" fmla="*/ 645 h 425"/>
                  <a:gd name="T4" fmla="*/ 155 w 200"/>
                  <a:gd name="T5" fmla="*/ 633 h 425"/>
                  <a:gd name="T6" fmla="*/ 172 w 200"/>
                  <a:gd name="T7" fmla="*/ 613 h 425"/>
                  <a:gd name="T8" fmla="*/ 189 w 200"/>
                  <a:gd name="T9" fmla="*/ 585 h 425"/>
                  <a:gd name="T10" fmla="*/ 202 w 200"/>
                  <a:gd name="T11" fmla="*/ 553 h 425"/>
                  <a:gd name="T12" fmla="*/ 214 w 200"/>
                  <a:gd name="T13" fmla="*/ 517 h 425"/>
                  <a:gd name="T14" fmla="*/ 222 w 200"/>
                  <a:gd name="T15" fmla="*/ 473 h 425"/>
                  <a:gd name="T16" fmla="*/ 231 w 200"/>
                  <a:gd name="T17" fmla="*/ 425 h 425"/>
                  <a:gd name="T18" fmla="*/ 236 w 200"/>
                  <a:gd name="T19" fmla="*/ 377 h 425"/>
                  <a:gd name="T20" fmla="*/ 236 w 200"/>
                  <a:gd name="T21" fmla="*/ 323 h 425"/>
                  <a:gd name="T22" fmla="*/ 236 w 200"/>
                  <a:gd name="T23" fmla="*/ 271 h 425"/>
                  <a:gd name="T24" fmla="*/ 231 w 200"/>
                  <a:gd name="T25" fmla="*/ 221 h 425"/>
                  <a:gd name="T26" fmla="*/ 222 w 200"/>
                  <a:gd name="T27" fmla="*/ 175 h 425"/>
                  <a:gd name="T28" fmla="*/ 214 w 200"/>
                  <a:gd name="T29" fmla="*/ 134 h 425"/>
                  <a:gd name="T30" fmla="*/ 202 w 200"/>
                  <a:gd name="T31" fmla="*/ 96 h 425"/>
                  <a:gd name="T32" fmla="*/ 189 w 200"/>
                  <a:gd name="T33" fmla="*/ 64 h 425"/>
                  <a:gd name="T34" fmla="*/ 172 w 200"/>
                  <a:gd name="T35" fmla="*/ 38 h 425"/>
                  <a:gd name="T36" fmla="*/ 155 w 200"/>
                  <a:gd name="T37" fmla="*/ 17 h 425"/>
                  <a:gd name="T38" fmla="*/ 136 w 200"/>
                  <a:gd name="T39" fmla="*/ 6 h 425"/>
                  <a:gd name="T40" fmla="*/ 118 w 200"/>
                  <a:gd name="T41" fmla="*/ 0 h 425"/>
                  <a:gd name="T42" fmla="*/ 98 w 200"/>
                  <a:gd name="T43" fmla="*/ 6 h 425"/>
                  <a:gd name="T44" fmla="*/ 80 w 200"/>
                  <a:gd name="T45" fmla="*/ 17 h 425"/>
                  <a:gd name="T46" fmla="*/ 64 w 200"/>
                  <a:gd name="T47" fmla="*/ 38 h 425"/>
                  <a:gd name="T48" fmla="*/ 48 w 200"/>
                  <a:gd name="T49" fmla="*/ 64 h 425"/>
                  <a:gd name="T50" fmla="*/ 34 w 200"/>
                  <a:gd name="T51" fmla="*/ 96 h 425"/>
                  <a:gd name="T52" fmla="*/ 24 w 200"/>
                  <a:gd name="T53" fmla="*/ 134 h 425"/>
                  <a:gd name="T54" fmla="*/ 14 w 200"/>
                  <a:gd name="T55" fmla="*/ 175 h 425"/>
                  <a:gd name="T56" fmla="*/ 5 w 200"/>
                  <a:gd name="T57" fmla="*/ 221 h 425"/>
                  <a:gd name="T58" fmla="*/ 0 w 200"/>
                  <a:gd name="T59" fmla="*/ 271 h 425"/>
                  <a:gd name="T60" fmla="*/ 0 w 200"/>
                  <a:gd name="T61" fmla="*/ 323 h 425"/>
                  <a:gd name="T62" fmla="*/ 0 w 200"/>
                  <a:gd name="T63" fmla="*/ 377 h 425"/>
                  <a:gd name="T64" fmla="*/ 5 w 200"/>
                  <a:gd name="T65" fmla="*/ 425 h 425"/>
                  <a:gd name="T66" fmla="*/ 14 w 200"/>
                  <a:gd name="T67" fmla="*/ 473 h 425"/>
                  <a:gd name="T68" fmla="*/ 24 w 200"/>
                  <a:gd name="T69" fmla="*/ 517 h 425"/>
                  <a:gd name="T70" fmla="*/ 34 w 200"/>
                  <a:gd name="T71" fmla="*/ 553 h 425"/>
                  <a:gd name="T72" fmla="*/ 48 w 200"/>
                  <a:gd name="T73" fmla="*/ 585 h 425"/>
                  <a:gd name="T74" fmla="*/ 64 w 200"/>
                  <a:gd name="T75" fmla="*/ 613 h 425"/>
                  <a:gd name="T76" fmla="*/ 80 w 200"/>
                  <a:gd name="T77" fmla="*/ 633 h 425"/>
                  <a:gd name="T78" fmla="*/ 98 w 200"/>
                  <a:gd name="T79" fmla="*/ 645 h 425"/>
                  <a:gd name="T80" fmla="*/ 118 w 200"/>
                  <a:gd name="T81" fmla="*/ 648 h 425"/>
                  <a:gd name="T82" fmla="*/ 118 w 200"/>
                  <a:gd name="T83" fmla="*/ 648 h 4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00"/>
                  <a:gd name="T127" fmla="*/ 0 h 425"/>
                  <a:gd name="T128" fmla="*/ 200 w 200"/>
                  <a:gd name="T129" fmla="*/ 425 h 4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00" h="425">
                    <a:moveTo>
                      <a:pt x="100" y="425"/>
                    </a:moveTo>
                    <a:lnTo>
                      <a:pt x="115" y="423"/>
                    </a:lnTo>
                    <a:lnTo>
                      <a:pt x="131" y="415"/>
                    </a:lnTo>
                    <a:lnTo>
                      <a:pt x="146" y="402"/>
                    </a:lnTo>
                    <a:lnTo>
                      <a:pt x="160" y="384"/>
                    </a:lnTo>
                    <a:lnTo>
                      <a:pt x="171" y="363"/>
                    </a:lnTo>
                    <a:lnTo>
                      <a:pt x="181" y="339"/>
                    </a:lnTo>
                    <a:lnTo>
                      <a:pt x="188" y="310"/>
                    </a:lnTo>
                    <a:lnTo>
                      <a:pt x="196" y="279"/>
                    </a:lnTo>
                    <a:lnTo>
                      <a:pt x="200" y="247"/>
                    </a:lnTo>
                    <a:lnTo>
                      <a:pt x="200" y="212"/>
                    </a:lnTo>
                    <a:lnTo>
                      <a:pt x="200" y="178"/>
                    </a:lnTo>
                    <a:lnTo>
                      <a:pt x="196" y="145"/>
                    </a:lnTo>
                    <a:lnTo>
                      <a:pt x="188" y="115"/>
                    </a:lnTo>
                    <a:lnTo>
                      <a:pt x="181" y="88"/>
                    </a:lnTo>
                    <a:lnTo>
                      <a:pt x="171" y="63"/>
                    </a:lnTo>
                    <a:lnTo>
                      <a:pt x="160" y="42"/>
                    </a:lnTo>
                    <a:lnTo>
                      <a:pt x="146" y="25"/>
                    </a:lnTo>
                    <a:lnTo>
                      <a:pt x="131" y="11"/>
                    </a:lnTo>
                    <a:lnTo>
                      <a:pt x="115" y="4"/>
                    </a:lnTo>
                    <a:lnTo>
                      <a:pt x="100" y="0"/>
                    </a:lnTo>
                    <a:lnTo>
                      <a:pt x="83" y="4"/>
                    </a:lnTo>
                    <a:lnTo>
                      <a:pt x="68" y="11"/>
                    </a:lnTo>
                    <a:lnTo>
                      <a:pt x="54" y="25"/>
                    </a:lnTo>
                    <a:lnTo>
                      <a:pt x="41" y="42"/>
                    </a:lnTo>
                    <a:lnTo>
                      <a:pt x="29" y="63"/>
                    </a:lnTo>
                    <a:lnTo>
                      <a:pt x="20" y="88"/>
                    </a:lnTo>
                    <a:lnTo>
                      <a:pt x="12" y="115"/>
                    </a:lnTo>
                    <a:lnTo>
                      <a:pt x="4" y="145"/>
                    </a:lnTo>
                    <a:lnTo>
                      <a:pt x="0" y="178"/>
                    </a:lnTo>
                    <a:lnTo>
                      <a:pt x="0" y="212"/>
                    </a:lnTo>
                    <a:lnTo>
                      <a:pt x="0" y="247"/>
                    </a:lnTo>
                    <a:lnTo>
                      <a:pt x="4" y="279"/>
                    </a:lnTo>
                    <a:lnTo>
                      <a:pt x="12" y="310"/>
                    </a:lnTo>
                    <a:lnTo>
                      <a:pt x="20" y="339"/>
                    </a:lnTo>
                    <a:lnTo>
                      <a:pt x="29" y="363"/>
                    </a:lnTo>
                    <a:lnTo>
                      <a:pt x="41" y="384"/>
                    </a:lnTo>
                    <a:lnTo>
                      <a:pt x="54" y="402"/>
                    </a:lnTo>
                    <a:lnTo>
                      <a:pt x="68" y="415"/>
                    </a:lnTo>
                    <a:lnTo>
                      <a:pt x="83" y="423"/>
                    </a:lnTo>
                    <a:lnTo>
                      <a:pt x="100" y="425"/>
                    </a:lnTo>
                  </a:path>
                </a:pathLst>
              </a:custGeom>
              <a:solidFill>
                <a:srgbClr val="FFE6CD"/>
              </a:solidFill>
              <a:ln w="28575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42" name="Rectangle 45"/>
              <p:cNvSpPr>
                <a:spLocks noChangeArrowheads="1"/>
              </p:cNvSpPr>
              <p:nvPr/>
            </p:nvSpPr>
            <p:spPr bwMode="auto">
              <a:xfrm rot="16200000" flipH="1">
                <a:off x="1736" y="1214"/>
                <a:ext cx="266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243" name="Freeform 46"/>
              <p:cNvSpPr>
                <a:spLocks/>
              </p:cNvSpPr>
              <p:nvPr/>
            </p:nvSpPr>
            <p:spPr bwMode="auto">
              <a:xfrm>
                <a:off x="999" y="1641"/>
                <a:ext cx="115" cy="1725"/>
              </a:xfrm>
              <a:custGeom>
                <a:avLst/>
                <a:gdLst>
                  <a:gd name="T0" fmla="*/ 113 w 98"/>
                  <a:gd name="T1" fmla="*/ 1722 h 1130"/>
                  <a:gd name="T2" fmla="*/ 115 w 98"/>
                  <a:gd name="T3" fmla="*/ 0 h 1130"/>
                  <a:gd name="T4" fmla="*/ 0 w 98"/>
                  <a:gd name="T5" fmla="*/ 0 h 1130"/>
                  <a:gd name="T6" fmla="*/ 0 w 98"/>
                  <a:gd name="T7" fmla="*/ 1725 h 1130"/>
                  <a:gd name="T8" fmla="*/ 115 w 98"/>
                  <a:gd name="T9" fmla="*/ 1725 h 1130"/>
                  <a:gd name="T10" fmla="*/ 115 w 98"/>
                  <a:gd name="T11" fmla="*/ 1725 h 1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130"/>
                  <a:gd name="T20" fmla="*/ 98 w 98"/>
                  <a:gd name="T21" fmla="*/ 1130 h 1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130">
                    <a:moveTo>
                      <a:pt x="96" y="1128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130"/>
                    </a:lnTo>
                    <a:lnTo>
                      <a:pt x="98" y="1130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44" name="Freeform 47"/>
              <p:cNvSpPr>
                <a:spLocks/>
              </p:cNvSpPr>
              <p:nvPr/>
            </p:nvSpPr>
            <p:spPr bwMode="auto">
              <a:xfrm>
                <a:off x="2909" y="2555"/>
                <a:ext cx="29" cy="39"/>
              </a:xfrm>
              <a:custGeom>
                <a:avLst/>
                <a:gdLst>
                  <a:gd name="T0" fmla="*/ 14 w 25"/>
                  <a:gd name="T1" fmla="*/ 39 h 25"/>
                  <a:gd name="T2" fmla="*/ 16 w 25"/>
                  <a:gd name="T3" fmla="*/ 39 h 25"/>
                  <a:gd name="T4" fmla="*/ 19 w 25"/>
                  <a:gd name="T5" fmla="*/ 39 h 25"/>
                  <a:gd name="T6" fmla="*/ 21 w 25"/>
                  <a:gd name="T7" fmla="*/ 36 h 25"/>
                  <a:gd name="T8" fmla="*/ 23 w 25"/>
                  <a:gd name="T9" fmla="*/ 36 h 25"/>
                  <a:gd name="T10" fmla="*/ 24 w 25"/>
                  <a:gd name="T11" fmla="*/ 34 h 25"/>
                  <a:gd name="T12" fmla="*/ 24 w 25"/>
                  <a:gd name="T13" fmla="*/ 31 h 25"/>
                  <a:gd name="T14" fmla="*/ 27 w 25"/>
                  <a:gd name="T15" fmla="*/ 31 h 25"/>
                  <a:gd name="T16" fmla="*/ 27 w 25"/>
                  <a:gd name="T17" fmla="*/ 28 h 25"/>
                  <a:gd name="T18" fmla="*/ 29 w 25"/>
                  <a:gd name="T19" fmla="*/ 25 h 25"/>
                  <a:gd name="T20" fmla="*/ 29 w 25"/>
                  <a:gd name="T21" fmla="*/ 22 h 25"/>
                  <a:gd name="T22" fmla="*/ 29 w 25"/>
                  <a:gd name="T23" fmla="*/ 19 h 25"/>
                  <a:gd name="T24" fmla="*/ 27 w 25"/>
                  <a:gd name="T25" fmla="*/ 16 h 25"/>
                  <a:gd name="T26" fmla="*/ 27 w 25"/>
                  <a:gd name="T27" fmla="*/ 12 h 25"/>
                  <a:gd name="T28" fmla="*/ 24 w 25"/>
                  <a:gd name="T29" fmla="*/ 9 h 25"/>
                  <a:gd name="T30" fmla="*/ 24 w 25"/>
                  <a:gd name="T31" fmla="*/ 6 h 25"/>
                  <a:gd name="T32" fmla="*/ 23 w 25"/>
                  <a:gd name="T33" fmla="*/ 6 h 25"/>
                  <a:gd name="T34" fmla="*/ 21 w 25"/>
                  <a:gd name="T35" fmla="*/ 3 h 25"/>
                  <a:gd name="T36" fmla="*/ 19 w 25"/>
                  <a:gd name="T37" fmla="*/ 3 h 25"/>
                  <a:gd name="T38" fmla="*/ 16 w 25"/>
                  <a:gd name="T39" fmla="*/ 0 h 25"/>
                  <a:gd name="T40" fmla="*/ 14 w 25"/>
                  <a:gd name="T41" fmla="*/ 0 h 25"/>
                  <a:gd name="T42" fmla="*/ 12 w 25"/>
                  <a:gd name="T43" fmla="*/ 0 h 25"/>
                  <a:gd name="T44" fmla="*/ 9 w 25"/>
                  <a:gd name="T45" fmla="*/ 3 h 25"/>
                  <a:gd name="T46" fmla="*/ 7 w 25"/>
                  <a:gd name="T47" fmla="*/ 3 h 25"/>
                  <a:gd name="T48" fmla="*/ 7 w 25"/>
                  <a:gd name="T49" fmla="*/ 6 h 25"/>
                  <a:gd name="T50" fmla="*/ 5 w 25"/>
                  <a:gd name="T51" fmla="*/ 6 h 25"/>
                  <a:gd name="T52" fmla="*/ 2 w 25"/>
                  <a:gd name="T53" fmla="*/ 9 h 25"/>
                  <a:gd name="T54" fmla="*/ 2 w 25"/>
                  <a:gd name="T55" fmla="*/ 12 h 25"/>
                  <a:gd name="T56" fmla="*/ 0 w 25"/>
                  <a:gd name="T57" fmla="*/ 16 h 25"/>
                  <a:gd name="T58" fmla="*/ 0 w 25"/>
                  <a:gd name="T59" fmla="*/ 19 h 25"/>
                  <a:gd name="T60" fmla="*/ 0 w 25"/>
                  <a:gd name="T61" fmla="*/ 22 h 25"/>
                  <a:gd name="T62" fmla="*/ 0 w 25"/>
                  <a:gd name="T63" fmla="*/ 25 h 25"/>
                  <a:gd name="T64" fmla="*/ 0 w 25"/>
                  <a:gd name="T65" fmla="*/ 28 h 25"/>
                  <a:gd name="T66" fmla="*/ 2 w 25"/>
                  <a:gd name="T67" fmla="*/ 31 h 25"/>
                  <a:gd name="T68" fmla="*/ 2 w 25"/>
                  <a:gd name="T69" fmla="*/ 31 h 25"/>
                  <a:gd name="T70" fmla="*/ 5 w 25"/>
                  <a:gd name="T71" fmla="*/ 34 h 25"/>
                  <a:gd name="T72" fmla="*/ 7 w 25"/>
                  <a:gd name="T73" fmla="*/ 36 h 25"/>
                  <a:gd name="T74" fmla="*/ 7 w 25"/>
                  <a:gd name="T75" fmla="*/ 36 h 25"/>
                  <a:gd name="T76" fmla="*/ 9 w 25"/>
                  <a:gd name="T77" fmla="*/ 39 h 25"/>
                  <a:gd name="T78" fmla="*/ 12 w 25"/>
                  <a:gd name="T79" fmla="*/ 39 h 25"/>
                  <a:gd name="T80" fmla="*/ 14 w 25"/>
                  <a:gd name="T81" fmla="*/ 39 h 25"/>
                  <a:gd name="T82" fmla="*/ 14 w 25"/>
                  <a:gd name="T83" fmla="*/ 39 h 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5"/>
                  <a:gd name="T127" fmla="*/ 0 h 25"/>
                  <a:gd name="T128" fmla="*/ 25 w 25"/>
                  <a:gd name="T129" fmla="*/ 25 h 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5" h="25">
                    <a:moveTo>
                      <a:pt x="12" y="25"/>
                    </a:moveTo>
                    <a:lnTo>
                      <a:pt x="14" y="25"/>
                    </a:lnTo>
                    <a:lnTo>
                      <a:pt x="16" y="25"/>
                    </a:lnTo>
                    <a:lnTo>
                      <a:pt x="18" y="23"/>
                    </a:lnTo>
                    <a:lnTo>
                      <a:pt x="20" y="23"/>
                    </a:lnTo>
                    <a:lnTo>
                      <a:pt x="21" y="22"/>
                    </a:lnTo>
                    <a:lnTo>
                      <a:pt x="21" y="20"/>
                    </a:lnTo>
                    <a:lnTo>
                      <a:pt x="23" y="20"/>
                    </a:lnTo>
                    <a:lnTo>
                      <a:pt x="23" y="18"/>
                    </a:lnTo>
                    <a:lnTo>
                      <a:pt x="25" y="16"/>
                    </a:lnTo>
                    <a:lnTo>
                      <a:pt x="25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6" y="23"/>
                    </a:lnTo>
                    <a:lnTo>
                      <a:pt x="8" y="25"/>
                    </a:lnTo>
                    <a:lnTo>
                      <a:pt x="10" y="25"/>
                    </a:lnTo>
                    <a:lnTo>
                      <a:pt x="12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72" name="Freeform 48"/>
              <p:cNvSpPr>
                <a:spLocks/>
              </p:cNvSpPr>
              <p:nvPr/>
            </p:nvSpPr>
            <p:spPr bwMode="auto">
              <a:xfrm>
                <a:off x="2482" y="1641"/>
                <a:ext cx="115" cy="1725"/>
              </a:xfrm>
              <a:custGeom>
                <a:avLst/>
                <a:gdLst>
                  <a:gd name="T0" fmla="*/ 113 w 98"/>
                  <a:gd name="T1" fmla="*/ 1722 h 1130"/>
                  <a:gd name="T2" fmla="*/ 115 w 98"/>
                  <a:gd name="T3" fmla="*/ 0 h 1130"/>
                  <a:gd name="T4" fmla="*/ 0 w 98"/>
                  <a:gd name="T5" fmla="*/ 0 h 1130"/>
                  <a:gd name="T6" fmla="*/ 0 w 98"/>
                  <a:gd name="T7" fmla="*/ 1725 h 1130"/>
                  <a:gd name="T8" fmla="*/ 115 w 98"/>
                  <a:gd name="T9" fmla="*/ 1725 h 1130"/>
                  <a:gd name="T10" fmla="*/ 115 w 98"/>
                  <a:gd name="T11" fmla="*/ 1725 h 1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130"/>
                  <a:gd name="T20" fmla="*/ 98 w 98"/>
                  <a:gd name="T21" fmla="*/ 1130 h 1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130">
                    <a:moveTo>
                      <a:pt x="96" y="1128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130"/>
                    </a:lnTo>
                    <a:lnTo>
                      <a:pt x="98" y="1130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76" name="Freeform 49"/>
              <p:cNvSpPr>
                <a:spLocks/>
              </p:cNvSpPr>
              <p:nvPr/>
            </p:nvSpPr>
            <p:spPr bwMode="auto">
              <a:xfrm>
                <a:off x="965" y="2293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21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77" name="Line 50"/>
              <p:cNvSpPr>
                <a:spLocks noChangeShapeType="1"/>
              </p:cNvSpPr>
              <p:nvPr/>
            </p:nvSpPr>
            <p:spPr bwMode="auto">
              <a:xfrm>
                <a:off x="913" y="2311"/>
                <a:ext cx="61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78" name="Freeform 51"/>
              <p:cNvSpPr>
                <a:spLocks/>
              </p:cNvSpPr>
              <p:nvPr/>
            </p:nvSpPr>
            <p:spPr bwMode="auto">
              <a:xfrm>
                <a:off x="2452" y="1835"/>
                <a:ext cx="29" cy="37"/>
              </a:xfrm>
              <a:custGeom>
                <a:avLst/>
                <a:gdLst>
                  <a:gd name="T0" fmla="*/ 0 w 25"/>
                  <a:gd name="T1" fmla="*/ 0 h 24"/>
                  <a:gd name="T2" fmla="*/ 2 w 25"/>
                  <a:gd name="T3" fmla="*/ 37 h 24"/>
                  <a:gd name="T4" fmla="*/ 29 w 25"/>
                  <a:gd name="T5" fmla="*/ 20 h 24"/>
                  <a:gd name="T6" fmla="*/ 2 w 25"/>
                  <a:gd name="T7" fmla="*/ 0 h 24"/>
                  <a:gd name="T8" fmla="*/ 2 w 25"/>
                  <a:gd name="T9" fmla="*/ 0 h 24"/>
                  <a:gd name="T10" fmla="*/ 0 w 25"/>
                  <a:gd name="T11" fmla="*/ 0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4"/>
                  <a:gd name="T20" fmla="*/ 25 w 25"/>
                  <a:gd name="T21" fmla="*/ 24 h 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4">
                    <a:moveTo>
                      <a:pt x="0" y="0"/>
                    </a:moveTo>
                    <a:lnTo>
                      <a:pt x="2" y="24"/>
                    </a:lnTo>
                    <a:lnTo>
                      <a:pt x="25" y="1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79" name="Line 52"/>
              <p:cNvSpPr>
                <a:spLocks noChangeShapeType="1"/>
              </p:cNvSpPr>
              <p:nvPr/>
            </p:nvSpPr>
            <p:spPr bwMode="auto">
              <a:xfrm flipH="1">
                <a:off x="2250" y="1852"/>
                <a:ext cx="209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0" name="Freeform 54"/>
              <p:cNvSpPr>
                <a:spLocks/>
              </p:cNvSpPr>
              <p:nvPr/>
            </p:nvSpPr>
            <p:spPr bwMode="auto">
              <a:xfrm>
                <a:off x="1307" y="1855"/>
                <a:ext cx="1155" cy="1029"/>
              </a:xfrm>
              <a:custGeom>
                <a:avLst/>
                <a:gdLst>
                  <a:gd name="T0" fmla="*/ 1155 w 978"/>
                  <a:gd name="T1" fmla="*/ 1026 h 674"/>
                  <a:gd name="T2" fmla="*/ 0 w 978"/>
                  <a:gd name="T3" fmla="*/ 1029 h 674"/>
                  <a:gd name="T4" fmla="*/ 0 w 978"/>
                  <a:gd name="T5" fmla="*/ 0 h 674"/>
                  <a:gd name="T6" fmla="*/ 0 60000 65536"/>
                  <a:gd name="T7" fmla="*/ 0 60000 65536"/>
                  <a:gd name="T8" fmla="*/ 0 60000 65536"/>
                  <a:gd name="T9" fmla="*/ 0 w 978"/>
                  <a:gd name="T10" fmla="*/ 0 h 674"/>
                  <a:gd name="T11" fmla="*/ 978 w 978"/>
                  <a:gd name="T12" fmla="*/ 674 h 6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8" h="674">
                    <a:moveTo>
                      <a:pt x="978" y="672"/>
                    </a:moveTo>
                    <a:lnTo>
                      <a:pt x="0" y="674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1" name="Rectangle 55"/>
              <p:cNvSpPr>
                <a:spLocks noChangeArrowheads="1"/>
              </p:cNvSpPr>
              <p:nvPr/>
            </p:nvSpPr>
            <p:spPr bwMode="auto">
              <a:xfrm>
                <a:off x="2516" y="1469"/>
                <a:ext cx="44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>
                  <a:latin typeface="+mj-lt"/>
                </a:endParaRPr>
              </a:p>
            </p:txBody>
          </p:sp>
          <p:sp>
            <p:nvSpPr>
              <p:cNvPr id="282" name="Freeform 56"/>
              <p:cNvSpPr>
                <a:spLocks/>
              </p:cNvSpPr>
              <p:nvPr/>
            </p:nvSpPr>
            <p:spPr bwMode="auto">
              <a:xfrm>
                <a:off x="2487" y="1142"/>
                <a:ext cx="115" cy="252"/>
              </a:xfrm>
              <a:custGeom>
                <a:avLst/>
                <a:gdLst>
                  <a:gd name="T0" fmla="*/ 113 w 98"/>
                  <a:gd name="T1" fmla="*/ 249 h 165"/>
                  <a:gd name="T2" fmla="*/ 115 w 98"/>
                  <a:gd name="T3" fmla="*/ 0 h 165"/>
                  <a:gd name="T4" fmla="*/ 0 w 98"/>
                  <a:gd name="T5" fmla="*/ 0 h 165"/>
                  <a:gd name="T6" fmla="*/ 0 w 98"/>
                  <a:gd name="T7" fmla="*/ 252 h 165"/>
                  <a:gd name="T8" fmla="*/ 115 w 98"/>
                  <a:gd name="T9" fmla="*/ 252 h 165"/>
                  <a:gd name="T10" fmla="*/ 115 w 98"/>
                  <a:gd name="T11" fmla="*/ 252 h 16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5"/>
                  <a:gd name="T20" fmla="*/ 98 w 98"/>
                  <a:gd name="T21" fmla="*/ 165 h 16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5">
                    <a:moveTo>
                      <a:pt x="96" y="163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8" y="165"/>
                    </a:lnTo>
                  </a:path>
                </a:pathLst>
              </a:custGeom>
              <a:solidFill>
                <a:srgbClr val="FFE6CD"/>
              </a:solidFill>
              <a:ln w="28575" cap="flat" cmpd="sng">
                <a:solidFill>
                  <a:srgbClr val="EB75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3" name="Rectangle 57"/>
              <p:cNvSpPr>
                <a:spLocks noChangeArrowheads="1"/>
              </p:cNvSpPr>
              <p:nvPr/>
            </p:nvSpPr>
            <p:spPr bwMode="auto">
              <a:xfrm>
                <a:off x="2503" y="1218"/>
                <a:ext cx="76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EB7500"/>
                    </a:solidFill>
                    <a:latin typeface="+mj-lt"/>
                  </a:rPr>
                  <a:t>M</a:t>
                </a:r>
                <a:endParaRPr lang="en-US" sz="1200">
                  <a:latin typeface="+mj-lt"/>
                </a:endParaRPr>
              </a:p>
            </p:txBody>
          </p:sp>
          <p:sp>
            <p:nvSpPr>
              <p:cNvPr id="284" name="Freeform 58"/>
              <p:cNvSpPr>
                <a:spLocks/>
              </p:cNvSpPr>
              <p:nvPr/>
            </p:nvSpPr>
            <p:spPr bwMode="auto">
              <a:xfrm>
                <a:off x="2487" y="893"/>
                <a:ext cx="115" cy="249"/>
              </a:xfrm>
              <a:custGeom>
                <a:avLst/>
                <a:gdLst>
                  <a:gd name="T0" fmla="*/ 113 w 98"/>
                  <a:gd name="T1" fmla="*/ 249 h 163"/>
                  <a:gd name="T2" fmla="*/ 115 w 98"/>
                  <a:gd name="T3" fmla="*/ 0 h 163"/>
                  <a:gd name="T4" fmla="*/ 0 w 98"/>
                  <a:gd name="T5" fmla="*/ 0 h 163"/>
                  <a:gd name="T6" fmla="*/ 0 w 98"/>
                  <a:gd name="T7" fmla="*/ 249 h 163"/>
                  <a:gd name="T8" fmla="*/ 115 w 98"/>
                  <a:gd name="T9" fmla="*/ 249 h 163"/>
                  <a:gd name="T10" fmla="*/ 115 w 98"/>
                  <a:gd name="T11" fmla="*/ 249 h 16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3"/>
                  <a:gd name="T20" fmla="*/ 98 w 98"/>
                  <a:gd name="T21" fmla="*/ 163 h 16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3">
                    <a:moveTo>
                      <a:pt x="96" y="163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3"/>
                    </a:lnTo>
                    <a:lnTo>
                      <a:pt x="98" y="163"/>
                    </a:lnTo>
                  </a:path>
                </a:pathLst>
              </a:custGeom>
              <a:solidFill>
                <a:srgbClr val="FFE6CD"/>
              </a:solidFill>
              <a:ln w="28575" cap="flat" cmpd="sng">
                <a:solidFill>
                  <a:srgbClr val="EB75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5" name="Rectangle 59"/>
              <p:cNvSpPr>
                <a:spLocks noChangeArrowheads="1"/>
              </p:cNvSpPr>
              <p:nvPr/>
            </p:nvSpPr>
            <p:spPr bwMode="auto">
              <a:xfrm>
                <a:off x="2503" y="970"/>
                <a:ext cx="80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EB7500"/>
                    </a:solidFill>
                    <a:latin typeface="+mj-lt"/>
                  </a:rPr>
                  <a:t>W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286" name="Freeform 60"/>
              <p:cNvSpPr>
                <a:spLocks/>
              </p:cNvSpPr>
              <p:nvPr/>
            </p:nvSpPr>
            <p:spPr bwMode="auto">
              <a:xfrm>
                <a:off x="2452" y="1498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21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7" name="Freeform 61"/>
              <p:cNvSpPr>
                <a:spLocks/>
              </p:cNvSpPr>
              <p:nvPr/>
            </p:nvSpPr>
            <p:spPr bwMode="auto">
              <a:xfrm>
                <a:off x="2452" y="998"/>
                <a:ext cx="29" cy="39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9 h 25"/>
                  <a:gd name="T4" fmla="*/ 29 w 25"/>
                  <a:gd name="T5" fmla="*/ 20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8" name="Freeform 62"/>
              <p:cNvSpPr>
                <a:spLocks/>
              </p:cNvSpPr>
              <p:nvPr/>
            </p:nvSpPr>
            <p:spPr bwMode="auto">
              <a:xfrm>
                <a:off x="2400" y="1017"/>
                <a:ext cx="62" cy="502"/>
              </a:xfrm>
              <a:custGeom>
                <a:avLst/>
                <a:gdLst>
                  <a:gd name="T0" fmla="*/ 62 w 52"/>
                  <a:gd name="T1" fmla="*/ 0 h 329"/>
                  <a:gd name="T2" fmla="*/ 0 w 52"/>
                  <a:gd name="T3" fmla="*/ 2 h 329"/>
                  <a:gd name="T4" fmla="*/ 0 w 52"/>
                  <a:gd name="T5" fmla="*/ 502 h 329"/>
                  <a:gd name="T6" fmla="*/ 62 w 52"/>
                  <a:gd name="T7" fmla="*/ 502 h 3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329"/>
                  <a:gd name="T14" fmla="*/ 52 w 52"/>
                  <a:gd name="T15" fmla="*/ 329 h 3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329">
                    <a:moveTo>
                      <a:pt x="52" y="0"/>
                    </a:moveTo>
                    <a:lnTo>
                      <a:pt x="0" y="1"/>
                    </a:lnTo>
                    <a:lnTo>
                      <a:pt x="0" y="329"/>
                    </a:lnTo>
                    <a:lnTo>
                      <a:pt x="52" y="329"/>
                    </a:lnTo>
                  </a:path>
                </a:pathLst>
              </a:custGeom>
              <a:noFill/>
              <a:ln w="158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9" name="Freeform 63"/>
              <p:cNvSpPr>
                <a:spLocks/>
              </p:cNvSpPr>
              <p:nvPr/>
            </p:nvSpPr>
            <p:spPr bwMode="auto">
              <a:xfrm>
                <a:off x="3679" y="1394"/>
                <a:ext cx="115" cy="247"/>
              </a:xfrm>
              <a:custGeom>
                <a:avLst/>
                <a:gdLst>
                  <a:gd name="T0" fmla="*/ 113 w 98"/>
                  <a:gd name="T1" fmla="*/ 247 h 162"/>
                  <a:gd name="T2" fmla="*/ 115 w 98"/>
                  <a:gd name="T3" fmla="*/ 0 h 162"/>
                  <a:gd name="T4" fmla="*/ 0 w 98"/>
                  <a:gd name="T5" fmla="*/ 0 h 162"/>
                  <a:gd name="T6" fmla="*/ 0 w 98"/>
                  <a:gd name="T7" fmla="*/ 247 h 162"/>
                  <a:gd name="T8" fmla="*/ 115 w 98"/>
                  <a:gd name="T9" fmla="*/ 247 h 162"/>
                  <a:gd name="T10" fmla="*/ 115 w 98"/>
                  <a:gd name="T11" fmla="*/ 247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6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28575" cap="flat" cmpd="sng">
                <a:solidFill>
                  <a:srgbClr val="EB75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0" name="Freeform 64"/>
              <p:cNvSpPr>
                <a:spLocks/>
              </p:cNvSpPr>
              <p:nvPr/>
            </p:nvSpPr>
            <p:spPr bwMode="auto">
              <a:xfrm>
                <a:off x="3679" y="1641"/>
                <a:ext cx="115" cy="1725"/>
              </a:xfrm>
              <a:custGeom>
                <a:avLst/>
                <a:gdLst>
                  <a:gd name="T0" fmla="*/ 113 w 98"/>
                  <a:gd name="T1" fmla="*/ 1722 h 1130"/>
                  <a:gd name="T2" fmla="*/ 115 w 98"/>
                  <a:gd name="T3" fmla="*/ 0 h 1130"/>
                  <a:gd name="T4" fmla="*/ 0 w 98"/>
                  <a:gd name="T5" fmla="*/ 0 h 1130"/>
                  <a:gd name="T6" fmla="*/ 0 w 98"/>
                  <a:gd name="T7" fmla="*/ 1725 h 1130"/>
                  <a:gd name="T8" fmla="*/ 115 w 98"/>
                  <a:gd name="T9" fmla="*/ 1725 h 1130"/>
                  <a:gd name="T10" fmla="*/ 115 w 98"/>
                  <a:gd name="T11" fmla="*/ 1725 h 1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130"/>
                  <a:gd name="T20" fmla="*/ 98 w 98"/>
                  <a:gd name="T21" fmla="*/ 1130 h 1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130">
                    <a:moveTo>
                      <a:pt x="96" y="1128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130"/>
                    </a:lnTo>
                    <a:lnTo>
                      <a:pt x="98" y="1130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1" name="Freeform 65"/>
              <p:cNvSpPr>
                <a:spLocks/>
              </p:cNvSpPr>
              <p:nvPr/>
            </p:nvSpPr>
            <p:spPr bwMode="auto">
              <a:xfrm>
                <a:off x="3679" y="1142"/>
                <a:ext cx="115" cy="252"/>
              </a:xfrm>
              <a:custGeom>
                <a:avLst/>
                <a:gdLst>
                  <a:gd name="T0" fmla="*/ 113 w 98"/>
                  <a:gd name="T1" fmla="*/ 249 h 165"/>
                  <a:gd name="T2" fmla="*/ 115 w 98"/>
                  <a:gd name="T3" fmla="*/ 0 h 165"/>
                  <a:gd name="T4" fmla="*/ 0 w 98"/>
                  <a:gd name="T5" fmla="*/ 0 h 165"/>
                  <a:gd name="T6" fmla="*/ 0 w 98"/>
                  <a:gd name="T7" fmla="*/ 252 h 165"/>
                  <a:gd name="T8" fmla="*/ 115 w 98"/>
                  <a:gd name="T9" fmla="*/ 252 h 165"/>
                  <a:gd name="T10" fmla="*/ 115 w 98"/>
                  <a:gd name="T11" fmla="*/ 252 h 16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5"/>
                  <a:gd name="T20" fmla="*/ 98 w 98"/>
                  <a:gd name="T21" fmla="*/ 165 h 16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5">
                    <a:moveTo>
                      <a:pt x="96" y="163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8" y="165"/>
                    </a:lnTo>
                  </a:path>
                </a:pathLst>
              </a:custGeom>
              <a:solidFill>
                <a:srgbClr val="FFE6CD"/>
              </a:solidFill>
              <a:ln w="28575" cap="flat" cmpd="sng">
                <a:solidFill>
                  <a:srgbClr val="EB75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2" name="Freeform 66"/>
              <p:cNvSpPr>
                <a:spLocks/>
              </p:cNvSpPr>
              <p:nvPr/>
            </p:nvSpPr>
            <p:spPr bwMode="auto">
              <a:xfrm>
                <a:off x="3644" y="1481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20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3" name="Freeform 67"/>
              <p:cNvSpPr>
                <a:spLocks/>
              </p:cNvSpPr>
              <p:nvPr/>
            </p:nvSpPr>
            <p:spPr bwMode="auto">
              <a:xfrm>
                <a:off x="2602" y="1267"/>
                <a:ext cx="1052" cy="234"/>
              </a:xfrm>
              <a:custGeom>
                <a:avLst/>
                <a:gdLst>
                  <a:gd name="T0" fmla="*/ 1052 w 891"/>
                  <a:gd name="T1" fmla="*/ 231 h 153"/>
                  <a:gd name="T2" fmla="*/ 948 w 891"/>
                  <a:gd name="T3" fmla="*/ 234 h 153"/>
                  <a:gd name="T4" fmla="*/ 948 w 891"/>
                  <a:gd name="T5" fmla="*/ 0 h 153"/>
                  <a:gd name="T6" fmla="*/ 0 w 891"/>
                  <a:gd name="T7" fmla="*/ 0 h 1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1"/>
                  <a:gd name="T13" fmla="*/ 0 h 153"/>
                  <a:gd name="T14" fmla="*/ 891 w 891"/>
                  <a:gd name="T15" fmla="*/ 153 h 1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1" h="153">
                    <a:moveTo>
                      <a:pt x="891" y="151"/>
                    </a:moveTo>
                    <a:lnTo>
                      <a:pt x="803" y="153"/>
                    </a:lnTo>
                    <a:lnTo>
                      <a:pt x="80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4" name="Freeform 68"/>
              <p:cNvSpPr>
                <a:spLocks/>
              </p:cNvSpPr>
              <p:nvPr/>
            </p:nvSpPr>
            <p:spPr bwMode="auto">
              <a:xfrm>
                <a:off x="3644" y="1247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20 h 25"/>
                  <a:gd name="T6" fmla="*/ 2 w 25"/>
                  <a:gd name="T7" fmla="*/ 3 h 25"/>
                  <a:gd name="T8" fmla="*/ 2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3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5" name="Freeform 69"/>
              <p:cNvSpPr>
                <a:spLocks/>
              </p:cNvSpPr>
              <p:nvPr/>
            </p:nvSpPr>
            <p:spPr bwMode="auto">
              <a:xfrm>
                <a:off x="2599" y="1017"/>
                <a:ext cx="1055" cy="250"/>
              </a:xfrm>
              <a:custGeom>
                <a:avLst/>
                <a:gdLst>
                  <a:gd name="T0" fmla="*/ 0 w 893"/>
                  <a:gd name="T1" fmla="*/ 0 h 164"/>
                  <a:gd name="T2" fmla="*/ 994 w 893"/>
                  <a:gd name="T3" fmla="*/ 2 h 164"/>
                  <a:gd name="T4" fmla="*/ 994 w 893"/>
                  <a:gd name="T5" fmla="*/ 250 h 164"/>
                  <a:gd name="T6" fmla="*/ 1055 w 893"/>
                  <a:gd name="T7" fmla="*/ 250 h 1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3"/>
                  <a:gd name="T13" fmla="*/ 0 h 164"/>
                  <a:gd name="T14" fmla="*/ 893 w 893"/>
                  <a:gd name="T15" fmla="*/ 164 h 1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3" h="164">
                    <a:moveTo>
                      <a:pt x="0" y="0"/>
                    </a:moveTo>
                    <a:lnTo>
                      <a:pt x="841" y="1"/>
                    </a:lnTo>
                    <a:lnTo>
                      <a:pt x="841" y="164"/>
                    </a:lnTo>
                    <a:lnTo>
                      <a:pt x="893" y="164"/>
                    </a:lnTo>
                  </a:path>
                </a:pathLst>
              </a:custGeom>
              <a:noFill/>
              <a:ln w="158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6" name="Freeform 70"/>
              <p:cNvSpPr>
                <a:spLocks/>
              </p:cNvSpPr>
              <p:nvPr/>
            </p:nvSpPr>
            <p:spPr bwMode="auto">
              <a:xfrm>
                <a:off x="4534" y="1394"/>
                <a:ext cx="116" cy="247"/>
              </a:xfrm>
              <a:custGeom>
                <a:avLst/>
                <a:gdLst>
                  <a:gd name="T0" fmla="*/ 116 w 98"/>
                  <a:gd name="T1" fmla="*/ 247 h 162"/>
                  <a:gd name="T2" fmla="*/ 116 w 98"/>
                  <a:gd name="T3" fmla="*/ 0 h 162"/>
                  <a:gd name="T4" fmla="*/ 0 w 98"/>
                  <a:gd name="T5" fmla="*/ 0 h 162"/>
                  <a:gd name="T6" fmla="*/ 0 w 98"/>
                  <a:gd name="T7" fmla="*/ 247 h 162"/>
                  <a:gd name="T8" fmla="*/ 116 w 98"/>
                  <a:gd name="T9" fmla="*/ 247 h 162"/>
                  <a:gd name="T10" fmla="*/ 116 w 98"/>
                  <a:gd name="T11" fmla="*/ 247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8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28575" cap="flat" cmpd="sng">
                <a:solidFill>
                  <a:srgbClr val="EB75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7" name="Freeform 71"/>
              <p:cNvSpPr>
                <a:spLocks/>
              </p:cNvSpPr>
              <p:nvPr/>
            </p:nvSpPr>
            <p:spPr bwMode="auto">
              <a:xfrm>
                <a:off x="4535" y="1641"/>
                <a:ext cx="116" cy="1725"/>
              </a:xfrm>
              <a:custGeom>
                <a:avLst/>
                <a:gdLst>
                  <a:gd name="T0" fmla="*/ 116 w 98"/>
                  <a:gd name="T1" fmla="*/ 1722 h 1130"/>
                  <a:gd name="T2" fmla="*/ 116 w 98"/>
                  <a:gd name="T3" fmla="*/ 0 h 1130"/>
                  <a:gd name="T4" fmla="*/ 0 w 98"/>
                  <a:gd name="T5" fmla="*/ 0 h 1130"/>
                  <a:gd name="T6" fmla="*/ 0 w 98"/>
                  <a:gd name="T7" fmla="*/ 1725 h 1130"/>
                  <a:gd name="T8" fmla="*/ 116 w 98"/>
                  <a:gd name="T9" fmla="*/ 1725 h 1130"/>
                  <a:gd name="T10" fmla="*/ 116 w 98"/>
                  <a:gd name="T11" fmla="*/ 1725 h 11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130"/>
                  <a:gd name="T20" fmla="*/ 98 w 98"/>
                  <a:gd name="T21" fmla="*/ 1130 h 11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130">
                    <a:moveTo>
                      <a:pt x="98" y="1128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130"/>
                    </a:lnTo>
                    <a:lnTo>
                      <a:pt x="98" y="1130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8" name="Freeform 72"/>
              <p:cNvSpPr>
                <a:spLocks/>
              </p:cNvSpPr>
              <p:nvPr/>
            </p:nvSpPr>
            <p:spPr bwMode="auto">
              <a:xfrm>
                <a:off x="3644" y="2264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20 h 25"/>
                  <a:gd name="T6" fmla="*/ 2 w 25"/>
                  <a:gd name="T7" fmla="*/ 3 h 25"/>
                  <a:gd name="T8" fmla="*/ 2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3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9" name="Line 73"/>
              <p:cNvSpPr>
                <a:spLocks noChangeShapeType="1"/>
              </p:cNvSpPr>
              <p:nvPr/>
            </p:nvSpPr>
            <p:spPr bwMode="auto">
              <a:xfrm flipH="1">
                <a:off x="3495" y="2281"/>
                <a:ext cx="156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0" name="Freeform 74"/>
              <p:cNvSpPr>
                <a:spLocks/>
              </p:cNvSpPr>
              <p:nvPr/>
            </p:nvSpPr>
            <p:spPr bwMode="auto">
              <a:xfrm>
                <a:off x="4502" y="1498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30 w 25"/>
                  <a:gd name="T5" fmla="*/ 21 h 25"/>
                  <a:gd name="T6" fmla="*/ 0 w 25"/>
                  <a:gd name="T7" fmla="*/ 0 h 25"/>
                  <a:gd name="T8" fmla="*/ 0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1" name="Freeform 75"/>
              <p:cNvSpPr>
                <a:spLocks/>
              </p:cNvSpPr>
              <p:nvPr/>
            </p:nvSpPr>
            <p:spPr bwMode="auto">
              <a:xfrm>
                <a:off x="3794" y="1267"/>
                <a:ext cx="715" cy="252"/>
              </a:xfrm>
              <a:custGeom>
                <a:avLst/>
                <a:gdLst>
                  <a:gd name="T0" fmla="*/ 715 w 606"/>
                  <a:gd name="T1" fmla="*/ 249 h 165"/>
                  <a:gd name="T2" fmla="*/ 654 w 606"/>
                  <a:gd name="T3" fmla="*/ 252 h 165"/>
                  <a:gd name="T4" fmla="*/ 654 w 606"/>
                  <a:gd name="T5" fmla="*/ 0 h 165"/>
                  <a:gd name="T6" fmla="*/ 0 w 606"/>
                  <a:gd name="T7" fmla="*/ 0 h 1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6"/>
                  <a:gd name="T13" fmla="*/ 0 h 165"/>
                  <a:gd name="T14" fmla="*/ 606 w 606"/>
                  <a:gd name="T15" fmla="*/ 165 h 1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6" h="165">
                    <a:moveTo>
                      <a:pt x="606" y="163"/>
                    </a:moveTo>
                    <a:lnTo>
                      <a:pt x="554" y="165"/>
                    </a:lnTo>
                    <a:lnTo>
                      <a:pt x="554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2" name="Freeform 76"/>
              <p:cNvSpPr>
                <a:spLocks/>
              </p:cNvSpPr>
              <p:nvPr/>
            </p:nvSpPr>
            <p:spPr bwMode="auto">
              <a:xfrm>
                <a:off x="4500" y="2264"/>
                <a:ext cx="32" cy="38"/>
              </a:xfrm>
              <a:custGeom>
                <a:avLst/>
                <a:gdLst>
                  <a:gd name="T0" fmla="*/ 0 w 27"/>
                  <a:gd name="T1" fmla="*/ 0 h 25"/>
                  <a:gd name="T2" fmla="*/ 2 w 27"/>
                  <a:gd name="T3" fmla="*/ 38 h 25"/>
                  <a:gd name="T4" fmla="*/ 32 w 27"/>
                  <a:gd name="T5" fmla="*/ 20 h 25"/>
                  <a:gd name="T6" fmla="*/ 2 w 27"/>
                  <a:gd name="T7" fmla="*/ 3 h 25"/>
                  <a:gd name="T8" fmla="*/ 2 w 27"/>
                  <a:gd name="T9" fmla="*/ 3 h 25"/>
                  <a:gd name="T10" fmla="*/ 0 w 27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"/>
                  <a:gd name="T19" fmla="*/ 0 h 25"/>
                  <a:gd name="T20" fmla="*/ 27 w 27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" h="25">
                    <a:moveTo>
                      <a:pt x="0" y="0"/>
                    </a:moveTo>
                    <a:lnTo>
                      <a:pt x="2" y="25"/>
                    </a:lnTo>
                    <a:lnTo>
                      <a:pt x="27" y="13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3" name="Line 77"/>
              <p:cNvSpPr>
                <a:spLocks noChangeShapeType="1"/>
              </p:cNvSpPr>
              <p:nvPr/>
            </p:nvSpPr>
            <p:spPr bwMode="auto">
              <a:xfrm flipH="1">
                <a:off x="4650" y="2281"/>
                <a:ext cx="257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4" name="Line 78"/>
              <p:cNvSpPr>
                <a:spLocks noChangeShapeType="1"/>
              </p:cNvSpPr>
              <p:nvPr/>
            </p:nvSpPr>
            <p:spPr bwMode="auto">
              <a:xfrm flipH="1">
                <a:off x="4439" y="2281"/>
                <a:ext cx="68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5" name="Freeform 79"/>
              <p:cNvSpPr>
                <a:spLocks/>
              </p:cNvSpPr>
              <p:nvPr/>
            </p:nvSpPr>
            <p:spPr bwMode="auto">
              <a:xfrm>
                <a:off x="4500" y="2784"/>
                <a:ext cx="32" cy="38"/>
              </a:xfrm>
              <a:custGeom>
                <a:avLst/>
                <a:gdLst>
                  <a:gd name="T0" fmla="*/ 0 w 27"/>
                  <a:gd name="T1" fmla="*/ 0 h 25"/>
                  <a:gd name="T2" fmla="*/ 2 w 27"/>
                  <a:gd name="T3" fmla="*/ 38 h 25"/>
                  <a:gd name="T4" fmla="*/ 32 w 27"/>
                  <a:gd name="T5" fmla="*/ 17 h 25"/>
                  <a:gd name="T6" fmla="*/ 2 w 27"/>
                  <a:gd name="T7" fmla="*/ 0 h 25"/>
                  <a:gd name="T8" fmla="*/ 2 w 27"/>
                  <a:gd name="T9" fmla="*/ 0 h 25"/>
                  <a:gd name="T10" fmla="*/ 0 w 27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"/>
                  <a:gd name="T19" fmla="*/ 0 h 25"/>
                  <a:gd name="T20" fmla="*/ 27 w 27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" h="25">
                    <a:moveTo>
                      <a:pt x="0" y="0"/>
                    </a:moveTo>
                    <a:lnTo>
                      <a:pt x="2" y="25"/>
                    </a:lnTo>
                    <a:lnTo>
                      <a:pt x="27" y="1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6" name="Freeform 80"/>
              <p:cNvSpPr>
                <a:spLocks/>
              </p:cNvSpPr>
              <p:nvPr/>
            </p:nvSpPr>
            <p:spPr bwMode="auto">
              <a:xfrm>
                <a:off x="4650" y="2558"/>
                <a:ext cx="257" cy="243"/>
              </a:xfrm>
              <a:custGeom>
                <a:avLst/>
                <a:gdLst>
                  <a:gd name="T0" fmla="*/ 257 w 218"/>
                  <a:gd name="T1" fmla="*/ 0 h 159"/>
                  <a:gd name="T2" fmla="*/ 192 w 218"/>
                  <a:gd name="T3" fmla="*/ 0 h 159"/>
                  <a:gd name="T4" fmla="*/ 192 w 218"/>
                  <a:gd name="T5" fmla="*/ 243 h 159"/>
                  <a:gd name="T6" fmla="*/ 0 w 218"/>
                  <a:gd name="T7" fmla="*/ 243 h 1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8"/>
                  <a:gd name="T13" fmla="*/ 0 h 159"/>
                  <a:gd name="T14" fmla="*/ 218 w 218"/>
                  <a:gd name="T15" fmla="*/ 159 h 1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8" h="159">
                    <a:moveTo>
                      <a:pt x="218" y="0"/>
                    </a:moveTo>
                    <a:lnTo>
                      <a:pt x="163" y="0"/>
                    </a:lnTo>
                    <a:lnTo>
                      <a:pt x="163" y="159"/>
                    </a:lnTo>
                    <a:lnTo>
                      <a:pt x="0" y="159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7" name="Line 81"/>
              <p:cNvSpPr>
                <a:spLocks noChangeShapeType="1"/>
              </p:cNvSpPr>
              <p:nvPr/>
            </p:nvSpPr>
            <p:spPr bwMode="auto">
              <a:xfrm flipH="1">
                <a:off x="3986" y="2801"/>
                <a:ext cx="521" cy="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8" name="Freeform 82"/>
              <p:cNvSpPr>
                <a:spLocks/>
              </p:cNvSpPr>
              <p:nvPr/>
            </p:nvSpPr>
            <p:spPr bwMode="auto">
              <a:xfrm>
                <a:off x="3317" y="1910"/>
                <a:ext cx="184" cy="746"/>
              </a:xfrm>
              <a:custGeom>
                <a:avLst/>
                <a:gdLst>
                  <a:gd name="T0" fmla="*/ 0 w 157"/>
                  <a:gd name="T1" fmla="*/ 0 h 489"/>
                  <a:gd name="T2" fmla="*/ 0 w 157"/>
                  <a:gd name="T3" fmla="*/ 302 h 489"/>
                  <a:gd name="T4" fmla="*/ 59 w 157"/>
                  <a:gd name="T5" fmla="*/ 374 h 489"/>
                  <a:gd name="T6" fmla="*/ 0 w 157"/>
                  <a:gd name="T7" fmla="*/ 444 h 489"/>
                  <a:gd name="T8" fmla="*/ 0 w 157"/>
                  <a:gd name="T9" fmla="*/ 746 h 489"/>
                  <a:gd name="T10" fmla="*/ 184 w 157"/>
                  <a:gd name="T11" fmla="*/ 517 h 489"/>
                  <a:gd name="T12" fmla="*/ 184 w 157"/>
                  <a:gd name="T13" fmla="*/ 229 h 489"/>
                  <a:gd name="T14" fmla="*/ 0 w 157"/>
                  <a:gd name="T15" fmla="*/ 0 h 489"/>
                  <a:gd name="T16" fmla="*/ 0 w 157"/>
                  <a:gd name="T17" fmla="*/ 0 h 48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7"/>
                  <a:gd name="T28" fmla="*/ 0 h 489"/>
                  <a:gd name="T29" fmla="*/ 157 w 157"/>
                  <a:gd name="T30" fmla="*/ 489 h 48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7" h="489">
                    <a:moveTo>
                      <a:pt x="0" y="0"/>
                    </a:moveTo>
                    <a:lnTo>
                      <a:pt x="0" y="198"/>
                    </a:lnTo>
                    <a:lnTo>
                      <a:pt x="50" y="245"/>
                    </a:lnTo>
                    <a:lnTo>
                      <a:pt x="0" y="291"/>
                    </a:lnTo>
                    <a:lnTo>
                      <a:pt x="0" y="489"/>
                    </a:lnTo>
                    <a:lnTo>
                      <a:pt x="157" y="339"/>
                    </a:lnTo>
                    <a:lnTo>
                      <a:pt x="157" y="15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9" name="Freeform 83"/>
              <p:cNvSpPr>
                <a:spLocks/>
              </p:cNvSpPr>
              <p:nvPr/>
            </p:nvSpPr>
            <p:spPr bwMode="auto">
              <a:xfrm>
                <a:off x="3214" y="3309"/>
                <a:ext cx="430" cy="335"/>
              </a:xfrm>
              <a:custGeom>
                <a:avLst/>
                <a:gdLst>
                  <a:gd name="T0" fmla="*/ 343 w 364"/>
                  <a:gd name="T1" fmla="*/ 332 h 219"/>
                  <a:gd name="T2" fmla="*/ 358 w 364"/>
                  <a:gd name="T3" fmla="*/ 332 h 219"/>
                  <a:gd name="T4" fmla="*/ 372 w 364"/>
                  <a:gd name="T5" fmla="*/ 329 h 219"/>
                  <a:gd name="T6" fmla="*/ 383 w 364"/>
                  <a:gd name="T7" fmla="*/ 323 h 219"/>
                  <a:gd name="T8" fmla="*/ 395 w 364"/>
                  <a:gd name="T9" fmla="*/ 311 h 219"/>
                  <a:gd name="T10" fmla="*/ 405 w 364"/>
                  <a:gd name="T11" fmla="*/ 303 h 219"/>
                  <a:gd name="T12" fmla="*/ 412 w 364"/>
                  <a:gd name="T13" fmla="*/ 288 h 219"/>
                  <a:gd name="T14" fmla="*/ 422 w 364"/>
                  <a:gd name="T15" fmla="*/ 272 h 219"/>
                  <a:gd name="T16" fmla="*/ 426 w 364"/>
                  <a:gd name="T17" fmla="*/ 259 h 219"/>
                  <a:gd name="T18" fmla="*/ 429 w 364"/>
                  <a:gd name="T19" fmla="*/ 240 h 219"/>
                  <a:gd name="T20" fmla="*/ 430 w 364"/>
                  <a:gd name="T21" fmla="*/ 223 h 219"/>
                  <a:gd name="T22" fmla="*/ 430 w 364"/>
                  <a:gd name="T23" fmla="*/ 112 h 219"/>
                  <a:gd name="T24" fmla="*/ 429 w 364"/>
                  <a:gd name="T25" fmla="*/ 95 h 219"/>
                  <a:gd name="T26" fmla="*/ 426 w 364"/>
                  <a:gd name="T27" fmla="*/ 76 h 219"/>
                  <a:gd name="T28" fmla="*/ 422 w 364"/>
                  <a:gd name="T29" fmla="*/ 60 h 219"/>
                  <a:gd name="T30" fmla="*/ 412 w 364"/>
                  <a:gd name="T31" fmla="*/ 44 h 219"/>
                  <a:gd name="T32" fmla="*/ 405 w 364"/>
                  <a:gd name="T33" fmla="*/ 32 h 219"/>
                  <a:gd name="T34" fmla="*/ 395 w 364"/>
                  <a:gd name="T35" fmla="*/ 21 h 219"/>
                  <a:gd name="T36" fmla="*/ 383 w 364"/>
                  <a:gd name="T37" fmla="*/ 12 h 219"/>
                  <a:gd name="T38" fmla="*/ 372 w 364"/>
                  <a:gd name="T39" fmla="*/ 6 h 219"/>
                  <a:gd name="T40" fmla="*/ 358 w 364"/>
                  <a:gd name="T41" fmla="*/ 0 h 219"/>
                  <a:gd name="T42" fmla="*/ 345 w 364"/>
                  <a:gd name="T43" fmla="*/ 0 h 219"/>
                  <a:gd name="T44" fmla="*/ 86 w 364"/>
                  <a:gd name="T45" fmla="*/ 0 h 219"/>
                  <a:gd name="T46" fmla="*/ 73 w 364"/>
                  <a:gd name="T47" fmla="*/ 0 h 219"/>
                  <a:gd name="T48" fmla="*/ 59 w 364"/>
                  <a:gd name="T49" fmla="*/ 6 h 219"/>
                  <a:gd name="T50" fmla="*/ 46 w 364"/>
                  <a:gd name="T51" fmla="*/ 12 h 219"/>
                  <a:gd name="T52" fmla="*/ 34 w 364"/>
                  <a:gd name="T53" fmla="*/ 21 h 219"/>
                  <a:gd name="T54" fmla="*/ 25 w 364"/>
                  <a:gd name="T55" fmla="*/ 32 h 219"/>
                  <a:gd name="T56" fmla="*/ 17 w 364"/>
                  <a:gd name="T57" fmla="*/ 44 h 219"/>
                  <a:gd name="T58" fmla="*/ 9 w 364"/>
                  <a:gd name="T59" fmla="*/ 60 h 219"/>
                  <a:gd name="T60" fmla="*/ 5 w 364"/>
                  <a:gd name="T61" fmla="*/ 76 h 219"/>
                  <a:gd name="T62" fmla="*/ 0 w 364"/>
                  <a:gd name="T63" fmla="*/ 95 h 219"/>
                  <a:gd name="T64" fmla="*/ 0 w 364"/>
                  <a:gd name="T65" fmla="*/ 112 h 219"/>
                  <a:gd name="T66" fmla="*/ 0 w 364"/>
                  <a:gd name="T67" fmla="*/ 223 h 219"/>
                  <a:gd name="T68" fmla="*/ 0 w 364"/>
                  <a:gd name="T69" fmla="*/ 240 h 219"/>
                  <a:gd name="T70" fmla="*/ 5 w 364"/>
                  <a:gd name="T71" fmla="*/ 259 h 219"/>
                  <a:gd name="T72" fmla="*/ 9 w 364"/>
                  <a:gd name="T73" fmla="*/ 272 h 219"/>
                  <a:gd name="T74" fmla="*/ 17 w 364"/>
                  <a:gd name="T75" fmla="*/ 288 h 219"/>
                  <a:gd name="T76" fmla="*/ 25 w 364"/>
                  <a:gd name="T77" fmla="*/ 303 h 219"/>
                  <a:gd name="T78" fmla="*/ 34 w 364"/>
                  <a:gd name="T79" fmla="*/ 311 h 219"/>
                  <a:gd name="T80" fmla="*/ 46 w 364"/>
                  <a:gd name="T81" fmla="*/ 323 h 219"/>
                  <a:gd name="T82" fmla="*/ 59 w 364"/>
                  <a:gd name="T83" fmla="*/ 329 h 219"/>
                  <a:gd name="T84" fmla="*/ 73 w 364"/>
                  <a:gd name="T85" fmla="*/ 332 h 219"/>
                  <a:gd name="T86" fmla="*/ 86 w 364"/>
                  <a:gd name="T87" fmla="*/ 335 h 219"/>
                  <a:gd name="T88" fmla="*/ 345 w 364"/>
                  <a:gd name="T89" fmla="*/ 335 h 219"/>
                  <a:gd name="T90" fmla="*/ 345 w 364"/>
                  <a:gd name="T91" fmla="*/ 335 h 21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64"/>
                  <a:gd name="T139" fmla="*/ 0 h 219"/>
                  <a:gd name="T140" fmla="*/ 364 w 364"/>
                  <a:gd name="T141" fmla="*/ 219 h 21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64" h="219">
                    <a:moveTo>
                      <a:pt x="290" y="217"/>
                    </a:moveTo>
                    <a:lnTo>
                      <a:pt x="303" y="217"/>
                    </a:lnTo>
                    <a:lnTo>
                      <a:pt x="315" y="215"/>
                    </a:lnTo>
                    <a:lnTo>
                      <a:pt x="324" y="211"/>
                    </a:lnTo>
                    <a:lnTo>
                      <a:pt x="334" y="203"/>
                    </a:lnTo>
                    <a:lnTo>
                      <a:pt x="343" y="198"/>
                    </a:lnTo>
                    <a:lnTo>
                      <a:pt x="349" y="188"/>
                    </a:lnTo>
                    <a:lnTo>
                      <a:pt x="357" y="178"/>
                    </a:lnTo>
                    <a:lnTo>
                      <a:pt x="361" y="169"/>
                    </a:lnTo>
                    <a:lnTo>
                      <a:pt x="363" y="157"/>
                    </a:lnTo>
                    <a:lnTo>
                      <a:pt x="364" y="146"/>
                    </a:lnTo>
                    <a:lnTo>
                      <a:pt x="364" y="73"/>
                    </a:lnTo>
                    <a:lnTo>
                      <a:pt x="363" y="62"/>
                    </a:lnTo>
                    <a:lnTo>
                      <a:pt x="361" y="50"/>
                    </a:lnTo>
                    <a:lnTo>
                      <a:pt x="357" y="39"/>
                    </a:lnTo>
                    <a:lnTo>
                      <a:pt x="349" y="29"/>
                    </a:lnTo>
                    <a:lnTo>
                      <a:pt x="343" y="21"/>
                    </a:lnTo>
                    <a:lnTo>
                      <a:pt x="334" y="14"/>
                    </a:lnTo>
                    <a:lnTo>
                      <a:pt x="324" y="8"/>
                    </a:lnTo>
                    <a:lnTo>
                      <a:pt x="315" y="4"/>
                    </a:lnTo>
                    <a:lnTo>
                      <a:pt x="303" y="0"/>
                    </a:lnTo>
                    <a:lnTo>
                      <a:pt x="292" y="0"/>
                    </a:lnTo>
                    <a:lnTo>
                      <a:pt x="73" y="0"/>
                    </a:lnTo>
                    <a:lnTo>
                      <a:pt x="62" y="0"/>
                    </a:lnTo>
                    <a:lnTo>
                      <a:pt x="50" y="4"/>
                    </a:lnTo>
                    <a:lnTo>
                      <a:pt x="39" y="8"/>
                    </a:lnTo>
                    <a:lnTo>
                      <a:pt x="29" y="14"/>
                    </a:lnTo>
                    <a:lnTo>
                      <a:pt x="21" y="21"/>
                    </a:lnTo>
                    <a:lnTo>
                      <a:pt x="14" y="29"/>
                    </a:lnTo>
                    <a:lnTo>
                      <a:pt x="8" y="39"/>
                    </a:lnTo>
                    <a:lnTo>
                      <a:pt x="4" y="50"/>
                    </a:lnTo>
                    <a:lnTo>
                      <a:pt x="0" y="62"/>
                    </a:lnTo>
                    <a:lnTo>
                      <a:pt x="0" y="73"/>
                    </a:lnTo>
                    <a:lnTo>
                      <a:pt x="0" y="146"/>
                    </a:lnTo>
                    <a:lnTo>
                      <a:pt x="0" y="157"/>
                    </a:lnTo>
                    <a:lnTo>
                      <a:pt x="4" y="169"/>
                    </a:lnTo>
                    <a:lnTo>
                      <a:pt x="8" y="178"/>
                    </a:lnTo>
                    <a:lnTo>
                      <a:pt x="14" y="188"/>
                    </a:lnTo>
                    <a:lnTo>
                      <a:pt x="21" y="198"/>
                    </a:lnTo>
                    <a:lnTo>
                      <a:pt x="29" y="203"/>
                    </a:lnTo>
                    <a:lnTo>
                      <a:pt x="39" y="211"/>
                    </a:lnTo>
                    <a:lnTo>
                      <a:pt x="50" y="215"/>
                    </a:lnTo>
                    <a:lnTo>
                      <a:pt x="62" y="217"/>
                    </a:lnTo>
                    <a:lnTo>
                      <a:pt x="73" y="219"/>
                    </a:lnTo>
                    <a:lnTo>
                      <a:pt x="292" y="219"/>
                    </a:lnTo>
                  </a:path>
                </a:pathLst>
              </a:custGeom>
              <a:solidFill>
                <a:srgbClr val="FFE6CD"/>
              </a:solidFill>
              <a:ln w="19050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0" name="Rectangle 84"/>
              <p:cNvSpPr>
                <a:spLocks noChangeArrowheads="1"/>
              </p:cNvSpPr>
              <p:nvPr/>
            </p:nvSpPr>
            <p:spPr bwMode="auto">
              <a:xfrm>
                <a:off x="3251" y="3386"/>
                <a:ext cx="355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solidFill>
                      <a:srgbClr val="EB7500"/>
                    </a:solidFill>
                    <a:latin typeface="+mj-lt"/>
                  </a:rPr>
                  <a:t>Forwarding</a:t>
                </a:r>
                <a:endParaRPr lang="en-US" sz="1000" dirty="0">
                  <a:solidFill>
                    <a:srgbClr val="EB7500"/>
                  </a:solidFill>
                  <a:latin typeface="+mj-lt"/>
                </a:endParaRPr>
              </a:p>
              <a:p>
                <a:pPr algn="ctr"/>
                <a:r>
                  <a:rPr lang="en-US" sz="1000" dirty="0">
                    <a:solidFill>
                      <a:srgbClr val="EB7500"/>
                    </a:solidFill>
                    <a:latin typeface="+mj-lt"/>
                  </a:rPr>
                  <a:t>Unit</a:t>
                </a:r>
                <a:endParaRPr lang="en-US" sz="1000" dirty="0">
                  <a:latin typeface="+mj-lt"/>
                </a:endParaRPr>
              </a:p>
            </p:txBody>
          </p:sp>
          <p:sp>
            <p:nvSpPr>
              <p:cNvPr id="311" name="Freeform 85"/>
              <p:cNvSpPr>
                <a:spLocks/>
              </p:cNvSpPr>
              <p:nvPr/>
            </p:nvSpPr>
            <p:spPr bwMode="auto">
              <a:xfrm>
                <a:off x="2975" y="2693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30 w 25"/>
                  <a:gd name="T5" fmla="*/ 21 h 25"/>
                  <a:gd name="T6" fmla="*/ 0 w 25"/>
                  <a:gd name="T7" fmla="*/ 0 h 25"/>
                  <a:gd name="T8" fmla="*/ 0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2" name="Line 88"/>
              <p:cNvSpPr>
                <a:spLocks noChangeShapeType="1"/>
              </p:cNvSpPr>
              <p:nvPr/>
            </p:nvSpPr>
            <p:spPr bwMode="auto">
              <a:xfrm flipH="1">
                <a:off x="2859" y="2711"/>
                <a:ext cx="129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3" name="Freeform 89"/>
              <p:cNvSpPr>
                <a:spLocks/>
              </p:cNvSpPr>
              <p:nvPr/>
            </p:nvSpPr>
            <p:spPr bwMode="auto">
              <a:xfrm>
                <a:off x="2975" y="2111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30 w 25"/>
                  <a:gd name="T5" fmla="*/ 18 h 25"/>
                  <a:gd name="T6" fmla="*/ 0 w 25"/>
                  <a:gd name="T7" fmla="*/ 0 h 25"/>
                  <a:gd name="T8" fmla="*/ 0 w 25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"/>
                  <a:gd name="T17" fmla="*/ 25 w 25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4" name="Line 91"/>
              <p:cNvSpPr>
                <a:spLocks noChangeShapeType="1"/>
              </p:cNvSpPr>
              <p:nvPr/>
            </p:nvSpPr>
            <p:spPr bwMode="auto">
              <a:xfrm flipH="1">
                <a:off x="3117" y="1994"/>
                <a:ext cx="20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5" name="Freeform 92"/>
              <p:cNvSpPr>
                <a:spLocks/>
              </p:cNvSpPr>
              <p:nvPr/>
            </p:nvSpPr>
            <p:spPr bwMode="auto">
              <a:xfrm>
                <a:off x="2975" y="1972"/>
                <a:ext cx="30" cy="37"/>
              </a:xfrm>
              <a:custGeom>
                <a:avLst/>
                <a:gdLst>
                  <a:gd name="T0" fmla="*/ 0 w 25"/>
                  <a:gd name="T1" fmla="*/ 0 h 24"/>
                  <a:gd name="T2" fmla="*/ 0 w 25"/>
                  <a:gd name="T3" fmla="*/ 37 h 24"/>
                  <a:gd name="T4" fmla="*/ 30 w 25"/>
                  <a:gd name="T5" fmla="*/ 20 h 24"/>
                  <a:gd name="T6" fmla="*/ 0 w 25"/>
                  <a:gd name="T7" fmla="*/ 2 h 24"/>
                  <a:gd name="T8" fmla="*/ 0 w 25"/>
                  <a:gd name="T9" fmla="*/ 2 h 24"/>
                  <a:gd name="T10" fmla="*/ 0 w 25"/>
                  <a:gd name="T11" fmla="*/ 0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4"/>
                  <a:gd name="T20" fmla="*/ 25 w 25"/>
                  <a:gd name="T21" fmla="*/ 24 h 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4">
                    <a:moveTo>
                      <a:pt x="0" y="0"/>
                    </a:moveTo>
                    <a:lnTo>
                      <a:pt x="0" y="24"/>
                    </a:lnTo>
                    <a:lnTo>
                      <a:pt x="25" y="1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6" name="Freeform 93"/>
              <p:cNvSpPr>
                <a:spLocks/>
              </p:cNvSpPr>
              <p:nvPr/>
            </p:nvSpPr>
            <p:spPr bwMode="auto">
              <a:xfrm>
                <a:off x="2859" y="2130"/>
                <a:ext cx="129" cy="1680"/>
              </a:xfrm>
              <a:custGeom>
                <a:avLst/>
                <a:gdLst>
                  <a:gd name="T0" fmla="*/ 129 w 109"/>
                  <a:gd name="T1" fmla="*/ 0 h 1191"/>
                  <a:gd name="T2" fmla="*/ 0 w 109"/>
                  <a:gd name="T3" fmla="*/ 0 h 1191"/>
                  <a:gd name="T4" fmla="*/ 0 w 109"/>
                  <a:gd name="T5" fmla="*/ 1680 h 1191"/>
                  <a:gd name="T6" fmla="*/ 0 60000 65536"/>
                  <a:gd name="T7" fmla="*/ 0 60000 65536"/>
                  <a:gd name="T8" fmla="*/ 0 60000 65536"/>
                  <a:gd name="T9" fmla="*/ 0 w 109"/>
                  <a:gd name="T10" fmla="*/ 0 h 1191"/>
                  <a:gd name="T11" fmla="*/ 109 w 109"/>
                  <a:gd name="T12" fmla="*/ 1191 h 11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9" h="1191">
                    <a:moveTo>
                      <a:pt x="109" y="0"/>
                    </a:moveTo>
                    <a:lnTo>
                      <a:pt x="0" y="0"/>
                    </a:lnTo>
                    <a:lnTo>
                      <a:pt x="0" y="1191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7" name="Freeform 94"/>
              <p:cNvSpPr>
                <a:spLocks/>
              </p:cNvSpPr>
              <p:nvPr/>
            </p:nvSpPr>
            <p:spPr bwMode="auto">
              <a:xfrm>
                <a:off x="2975" y="1835"/>
                <a:ext cx="30" cy="37"/>
              </a:xfrm>
              <a:custGeom>
                <a:avLst/>
                <a:gdLst>
                  <a:gd name="T0" fmla="*/ 0 w 25"/>
                  <a:gd name="T1" fmla="*/ 0 h 24"/>
                  <a:gd name="T2" fmla="*/ 0 w 25"/>
                  <a:gd name="T3" fmla="*/ 37 h 24"/>
                  <a:gd name="T4" fmla="*/ 30 w 25"/>
                  <a:gd name="T5" fmla="*/ 20 h 24"/>
                  <a:gd name="T6" fmla="*/ 0 w 25"/>
                  <a:gd name="T7" fmla="*/ 0 h 24"/>
                  <a:gd name="T8" fmla="*/ 0 w 25"/>
                  <a:gd name="T9" fmla="*/ 0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4"/>
                  <a:gd name="T17" fmla="*/ 25 w 25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4">
                    <a:moveTo>
                      <a:pt x="0" y="0"/>
                    </a:moveTo>
                    <a:lnTo>
                      <a:pt x="0" y="24"/>
                    </a:lnTo>
                    <a:lnTo>
                      <a:pt x="25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8" name="Line 95"/>
              <p:cNvSpPr>
                <a:spLocks noChangeShapeType="1"/>
              </p:cNvSpPr>
              <p:nvPr/>
            </p:nvSpPr>
            <p:spPr bwMode="auto">
              <a:xfrm flipH="1">
                <a:off x="2602" y="1852"/>
                <a:ext cx="386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9" name="Freeform 96"/>
              <p:cNvSpPr>
                <a:spLocks/>
              </p:cNvSpPr>
              <p:nvPr/>
            </p:nvSpPr>
            <p:spPr bwMode="auto">
              <a:xfrm>
                <a:off x="2846" y="2693"/>
                <a:ext cx="28" cy="38"/>
              </a:xfrm>
              <a:custGeom>
                <a:avLst/>
                <a:gdLst>
                  <a:gd name="T0" fmla="*/ 11 w 23"/>
                  <a:gd name="T1" fmla="*/ 38 h 25"/>
                  <a:gd name="T2" fmla="*/ 16 w 23"/>
                  <a:gd name="T3" fmla="*/ 38 h 25"/>
                  <a:gd name="T4" fmla="*/ 18 w 23"/>
                  <a:gd name="T5" fmla="*/ 38 h 25"/>
                  <a:gd name="T6" fmla="*/ 21 w 23"/>
                  <a:gd name="T7" fmla="*/ 35 h 25"/>
                  <a:gd name="T8" fmla="*/ 23 w 23"/>
                  <a:gd name="T9" fmla="*/ 35 h 25"/>
                  <a:gd name="T10" fmla="*/ 23 w 23"/>
                  <a:gd name="T11" fmla="*/ 32 h 25"/>
                  <a:gd name="T12" fmla="*/ 26 w 23"/>
                  <a:gd name="T13" fmla="*/ 32 h 25"/>
                  <a:gd name="T14" fmla="*/ 26 w 23"/>
                  <a:gd name="T15" fmla="*/ 30 h 25"/>
                  <a:gd name="T16" fmla="*/ 28 w 23"/>
                  <a:gd name="T17" fmla="*/ 27 h 25"/>
                  <a:gd name="T18" fmla="*/ 28 w 23"/>
                  <a:gd name="T19" fmla="*/ 24 h 25"/>
                  <a:gd name="T20" fmla="*/ 28 w 23"/>
                  <a:gd name="T21" fmla="*/ 21 h 25"/>
                  <a:gd name="T22" fmla="*/ 28 w 23"/>
                  <a:gd name="T23" fmla="*/ 18 h 25"/>
                  <a:gd name="T24" fmla="*/ 28 w 23"/>
                  <a:gd name="T25" fmla="*/ 15 h 25"/>
                  <a:gd name="T26" fmla="*/ 26 w 23"/>
                  <a:gd name="T27" fmla="*/ 12 h 25"/>
                  <a:gd name="T28" fmla="*/ 26 w 23"/>
                  <a:gd name="T29" fmla="*/ 9 h 25"/>
                  <a:gd name="T30" fmla="*/ 23 w 23"/>
                  <a:gd name="T31" fmla="*/ 6 h 25"/>
                  <a:gd name="T32" fmla="*/ 23 w 23"/>
                  <a:gd name="T33" fmla="*/ 6 h 25"/>
                  <a:gd name="T34" fmla="*/ 21 w 23"/>
                  <a:gd name="T35" fmla="*/ 3 h 25"/>
                  <a:gd name="T36" fmla="*/ 18 w 23"/>
                  <a:gd name="T37" fmla="*/ 3 h 25"/>
                  <a:gd name="T38" fmla="*/ 16 w 23"/>
                  <a:gd name="T39" fmla="*/ 3 h 25"/>
                  <a:gd name="T40" fmla="*/ 13 w 23"/>
                  <a:gd name="T41" fmla="*/ 0 h 25"/>
                  <a:gd name="T42" fmla="*/ 11 w 23"/>
                  <a:gd name="T43" fmla="*/ 3 h 25"/>
                  <a:gd name="T44" fmla="*/ 9 w 23"/>
                  <a:gd name="T45" fmla="*/ 3 h 25"/>
                  <a:gd name="T46" fmla="*/ 6 w 23"/>
                  <a:gd name="T47" fmla="*/ 3 h 25"/>
                  <a:gd name="T48" fmla="*/ 4 w 23"/>
                  <a:gd name="T49" fmla="*/ 6 h 25"/>
                  <a:gd name="T50" fmla="*/ 2 w 23"/>
                  <a:gd name="T51" fmla="*/ 6 h 25"/>
                  <a:gd name="T52" fmla="*/ 2 w 23"/>
                  <a:gd name="T53" fmla="*/ 9 h 25"/>
                  <a:gd name="T54" fmla="*/ 0 w 23"/>
                  <a:gd name="T55" fmla="*/ 12 h 25"/>
                  <a:gd name="T56" fmla="*/ 0 w 23"/>
                  <a:gd name="T57" fmla="*/ 15 h 25"/>
                  <a:gd name="T58" fmla="*/ 0 w 23"/>
                  <a:gd name="T59" fmla="*/ 18 h 25"/>
                  <a:gd name="T60" fmla="*/ 0 w 23"/>
                  <a:gd name="T61" fmla="*/ 21 h 25"/>
                  <a:gd name="T62" fmla="*/ 0 w 23"/>
                  <a:gd name="T63" fmla="*/ 24 h 25"/>
                  <a:gd name="T64" fmla="*/ 0 w 23"/>
                  <a:gd name="T65" fmla="*/ 27 h 25"/>
                  <a:gd name="T66" fmla="*/ 0 w 23"/>
                  <a:gd name="T67" fmla="*/ 30 h 25"/>
                  <a:gd name="T68" fmla="*/ 2 w 23"/>
                  <a:gd name="T69" fmla="*/ 32 h 25"/>
                  <a:gd name="T70" fmla="*/ 2 w 23"/>
                  <a:gd name="T71" fmla="*/ 32 h 25"/>
                  <a:gd name="T72" fmla="*/ 4 w 23"/>
                  <a:gd name="T73" fmla="*/ 35 h 25"/>
                  <a:gd name="T74" fmla="*/ 6 w 23"/>
                  <a:gd name="T75" fmla="*/ 35 h 25"/>
                  <a:gd name="T76" fmla="*/ 9 w 23"/>
                  <a:gd name="T77" fmla="*/ 38 h 25"/>
                  <a:gd name="T78" fmla="*/ 11 w 23"/>
                  <a:gd name="T79" fmla="*/ 38 h 25"/>
                  <a:gd name="T80" fmla="*/ 13 w 23"/>
                  <a:gd name="T81" fmla="*/ 38 h 25"/>
                  <a:gd name="T82" fmla="*/ 13 w 23"/>
                  <a:gd name="T83" fmla="*/ 38 h 25"/>
                  <a:gd name="T84" fmla="*/ 11 w 23"/>
                  <a:gd name="T85" fmla="*/ 38 h 2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"/>
                  <a:gd name="T130" fmla="*/ 0 h 25"/>
                  <a:gd name="T131" fmla="*/ 23 w 23"/>
                  <a:gd name="T132" fmla="*/ 25 h 2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" h="25">
                    <a:moveTo>
                      <a:pt x="9" y="25"/>
                    </a:moveTo>
                    <a:lnTo>
                      <a:pt x="13" y="25"/>
                    </a:lnTo>
                    <a:lnTo>
                      <a:pt x="15" y="25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20"/>
                    </a:lnTo>
                    <a:lnTo>
                      <a:pt x="23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2" y="21"/>
                    </a:lnTo>
                    <a:lnTo>
                      <a:pt x="3" y="23"/>
                    </a:lnTo>
                    <a:lnTo>
                      <a:pt x="5" y="23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1" y="25"/>
                    </a:lnTo>
                    <a:lnTo>
                      <a:pt x="9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0" name="Line 97"/>
              <p:cNvSpPr>
                <a:spLocks noChangeShapeType="1"/>
              </p:cNvSpPr>
              <p:nvPr/>
            </p:nvSpPr>
            <p:spPr bwMode="auto">
              <a:xfrm>
                <a:off x="1113" y="2311"/>
                <a:ext cx="131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1" name="Freeform 98"/>
              <p:cNvSpPr>
                <a:spLocks/>
              </p:cNvSpPr>
              <p:nvPr/>
            </p:nvSpPr>
            <p:spPr bwMode="auto">
              <a:xfrm>
                <a:off x="1244" y="1267"/>
                <a:ext cx="1218" cy="1943"/>
              </a:xfrm>
              <a:custGeom>
                <a:avLst/>
                <a:gdLst>
                  <a:gd name="T0" fmla="*/ 1218 w 1032"/>
                  <a:gd name="T1" fmla="*/ 2020 h 1325"/>
                  <a:gd name="T2" fmla="*/ 0 w 1032"/>
                  <a:gd name="T3" fmla="*/ 2023 h 1325"/>
                  <a:gd name="T4" fmla="*/ 0 w 1032"/>
                  <a:gd name="T5" fmla="*/ 0 h 1325"/>
                  <a:gd name="T6" fmla="*/ 486 w 1032"/>
                  <a:gd name="T7" fmla="*/ 0 h 13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2"/>
                  <a:gd name="T13" fmla="*/ 0 h 1325"/>
                  <a:gd name="T14" fmla="*/ 1032 w 1032"/>
                  <a:gd name="T15" fmla="*/ 1325 h 13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2" h="1325">
                    <a:moveTo>
                      <a:pt x="1032" y="1323"/>
                    </a:moveTo>
                    <a:lnTo>
                      <a:pt x="0" y="1325"/>
                    </a:lnTo>
                    <a:lnTo>
                      <a:pt x="0" y="0"/>
                    </a:lnTo>
                    <a:lnTo>
                      <a:pt x="412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2" name="Freeform 100"/>
              <p:cNvSpPr>
                <a:spLocks/>
              </p:cNvSpPr>
              <p:nvPr/>
            </p:nvSpPr>
            <p:spPr bwMode="auto">
              <a:xfrm>
                <a:off x="1372" y="2076"/>
                <a:ext cx="1090" cy="942"/>
              </a:xfrm>
              <a:custGeom>
                <a:avLst/>
                <a:gdLst>
                  <a:gd name="T0" fmla="*/ 1090 w 923"/>
                  <a:gd name="T1" fmla="*/ 942 h 617"/>
                  <a:gd name="T2" fmla="*/ 0 w 923"/>
                  <a:gd name="T3" fmla="*/ 942 h 617"/>
                  <a:gd name="T4" fmla="*/ 0 w 923"/>
                  <a:gd name="T5" fmla="*/ 0 h 617"/>
                  <a:gd name="T6" fmla="*/ 0 60000 65536"/>
                  <a:gd name="T7" fmla="*/ 0 60000 65536"/>
                  <a:gd name="T8" fmla="*/ 0 60000 65536"/>
                  <a:gd name="T9" fmla="*/ 0 w 923"/>
                  <a:gd name="T10" fmla="*/ 0 h 617"/>
                  <a:gd name="T11" fmla="*/ 923 w 923"/>
                  <a:gd name="T12" fmla="*/ 617 h 6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23" h="617">
                    <a:moveTo>
                      <a:pt x="923" y="617"/>
                    </a:moveTo>
                    <a:lnTo>
                      <a:pt x="0" y="617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3" name="Freeform 105"/>
              <p:cNvSpPr>
                <a:spLocks/>
              </p:cNvSpPr>
              <p:nvPr/>
            </p:nvSpPr>
            <p:spPr bwMode="auto">
              <a:xfrm>
                <a:off x="1293" y="1838"/>
                <a:ext cx="29" cy="37"/>
              </a:xfrm>
              <a:custGeom>
                <a:avLst/>
                <a:gdLst>
                  <a:gd name="T0" fmla="*/ 14 w 25"/>
                  <a:gd name="T1" fmla="*/ 34 h 24"/>
                  <a:gd name="T2" fmla="*/ 16 w 25"/>
                  <a:gd name="T3" fmla="*/ 34 h 24"/>
                  <a:gd name="T4" fmla="*/ 19 w 25"/>
                  <a:gd name="T5" fmla="*/ 34 h 24"/>
                  <a:gd name="T6" fmla="*/ 21 w 25"/>
                  <a:gd name="T7" fmla="*/ 34 h 24"/>
                  <a:gd name="T8" fmla="*/ 23 w 25"/>
                  <a:gd name="T9" fmla="*/ 32 h 24"/>
                  <a:gd name="T10" fmla="*/ 24 w 25"/>
                  <a:gd name="T11" fmla="*/ 32 h 24"/>
                  <a:gd name="T12" fmla="*/ 24 w 25"/>
                  <a:gd name="T13" fmla="*/ 29 h 24"/>
                  <a:gd name="T14" fmla="*/ 27 w 25"/>
                  <a:gd name="T15" fmla="*/ 26 h 24"/>
                  <a:gd name="T16" fmla="*/ 27 w 25"/>
                  <a:gd name="T17" fmla="*/ 23 h 24"/>
                  <a:gd name="T18" fmla="*/ 29 w 25"/>
                  <a:gd name="T19" fmla="*/ 20 h 24"/>
                  <a:gd name="T20" fmla="*/ 29 w 25"/>
                  <a:gd name="T21" fmla="*/ 17 h 24"/>
                  <a:gd name="T22" fmla="*/ 29 w 25"/>
                  <a:gd name="T23" fmla="*/ 14 h 24"/>
                  <a:gd name="T24" fmla="*/ 27 w 25"/>
                  <a:gd name="T25" fmla="*/ 11 h 24"/>
                  <a:gd name="T26" fmla="*/ 27 w 25"/>
                  <a:gd name="T27" fmla="*/ 8 h 24"/>
                  <a:gd name="T28" fmla="*/ 24 w 25"/>
                  <a:gd name="T29" fmla="*/ 5 h 24"/>
                  <a:gd name="T30" fmla="*/ 24 w 25"/>
                  <a:gd name="T31" fmla="*/ 5 h 24"/>
                  <a:gd name="T32" fmla="*/ 23 w 25"/>
                  <a:gd name="T33" fmla="*/ 2 h 24"/>
                  <a:gd name="T34" fmla="*/ 21 w 25"/>
                  <a:gd name="T35" fmla="*/ 2 h 24"/>
                  <a:gd name="T36" fmla="*/ 19 w 25"/>
                  <a:gd name="T37" fmla="*/ 0 h 24"/>
                  <a:gd name="T38" fmla="*/ 16 w 25"/>
                  <a:gd name="T39" fmla="*/ 0 h 24"/>
                  <a:gd name="T40" fmla="*/ 14 w 25"/>
                  <a:gd name="T41" fmla="*/ 0 h 24"/>
                  <a:gd name="T42" fmla="*/ 12 w 25"/>
                  <a:gd name="T43" fmla="*/ 0 h 24"/>
                  <a:gd name="T44" fmla="*/ 9 w 25"/>
                  <a:gd name="T45" fmla="*/ 0 h 24"/>
                  <a:gd name="T46" fmla="*/ 7 w 25"/>
                  <a:gd name="T47" fmla="*/ 2 h 24"/>
                  <a:gd name="T48" fmla="*/ 7 w 25"/>
                  <a:gd name="T49" fmla="*/ 2 h 24"/>
                  <a:gd name="T50" fmla="*/ 5 w 25"/>
                  <a:gd name="T51" fmla="*/ 5 h 24"/>
                  <a:gd name="T52" fmla="*/ 2 w 25"/>
                  <a:gd name="T53" fmla="*/ 5 h 24"/>
                  <a:gd name="T54" fmla="*/ 2 w 25"/>
                  <a:gd name="T55" fmla="*/ 8 h 24"/>
                  <a:gd name="T56" fmla="*/ 0 w 25"/>
                  <a:gd name="T57" fmla="*/ 11 h 24"/>
                  <a:gd name="T58" fmla="*/ 0 w 25"/>
                  <a:gd name="T59" fmla="*/ 14 h 24"/>
                  <a:gd name="T60" fmla="*/ 0 w 25"/>
                  <a:gd name="T61" fmla="*/ 17 h 24"/>
                  <a:gd name="T62" fmla="*/ 0 w 25"/>
                  <a:gd name="T63" fmla="*/ 20 h 24"/>
                  <a:gd name="T64" fmla="*/ 0 w 25"/>
                  <a:gd name="T65" fmla="*/ 23 h 24"/>
                  <a:gd name="T66" fmla="*/ 2 w 25"/>
                  <a:gd name="T67" fmla="*/ 26 h 24"/>
                  <a:gd name="T68" fmla="*/ 2 w 25"/>
                  <a:gd name="T69" fmla="*/ 29 h 24"/>
                  <a:gd name="T70" fmla="*/ 5 w 25"/>
                  <a:gd name="T71" fmla="*/ 32 h 24"/>
                  <a:gd name="T72" fmla="*/ 7 w 25"/>
                  <a:gd name="T73" fmla="*/ 32 h 24"/>
                  <a:gd name="T74" fmla="*/ 7 w 25"/>
                  <a:gd name="T75" fmla="*/ 34 h 24"/>
                  <a:gd name="T76" fmla="*/ 9 w 25"/>
                  <a:gd name="T77" fmla="*/ 34 h 24"/>
                  <a:gd name="T78" fmla="*/ 12 w 25"/>
                  <a:gd name="T79" fmla="*/ 34 h 24"/>
                  <a:gd name="T80" fmla="*/ 14 w 25"/>
                  <a:gd name="T81" fmla="*/ 37 h 24"/>
                  <a:gd name="T82" fmla="*/ 14 w 25"/>
                  <a:gd name="T83" fmla="*/ 37 h 24"/>
                  <a:gd name="T84" fmla="*/ 14 w 25"/>
                  <a:gd name="T85" fmla="*/ 34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5"/>
                  <a:gd name="T130" fmla="*/ 0 h 24"/>
                  <a:gd name="T131" fmla="*/ 25 w 25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5" h="24">
                    <a:moveTo>
                      <a:pt x="12" y="22"/>
                    </a:moveTo>
                    <a:lnTo>
                      <a:pt x="14" y="22"/>
                    </a:lnTo>
                    <a:lnTo>
                      <a:pt x="16" y="22"/>
                    </a:lnTo>
                    <a:lnTo>
                      <a:pt x="18" y="22"/>
                    </a:lnTo>
                    <a:lnTo>
                      <a:pt x="20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5" y="13"/>
                    </a:lnTo>
                    <a:lnTo>
                      <a:pt x="25" y="11"/>
                    </a:lnTo>
                    <a:lnTo>
                      <a:pt x="25" y="9"/>
                    </a:lnTo>
                    <a:lnTo>
                      <a:pt x="23" y="7"/>
                    </a:lnTo>
                    <a:lnTo>
                      <a:pt x="23" y="5"/>
                    </a:lnTo>
                    <a:lnTo>
                      <a:pt x="21" y="3"/>
                    </a:lnTo>
                    <a:lnTo>
                      <a:pt x="20" y="1"/>
                    </a:lnTo>
                    <a:lnTo>
                      <a:pt x="18" y="1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6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2" y="24"/>
                    </a:lnTo>
                    <a:lnTo>
                      <a:pt x="12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4" name="Freeform 106"/>
              <p:cNvSpPr>
                <a:spLocks/>
              </p:cNvSpPr>
              <p:nvPr/>
            </p:nvSpPr>
            <p:spPr bwMode="auto">
              <a:xfrm>
                <a:off x="1356" y="2059"/>
                <a:ext cx="30" cy="39"/>
              </a:xfrm>
              <a:custGeom>
                <a:avLst/>
                <a:gdLst>
                  <a:gd name="T0" fmla="*/ 14 w 25"/>
                  <a:gd name="T1" fmla="*/ 36 h 25"/>
                  <a:gd name="T2" fmla="*/ 18 w 25"/>
                  <a:gd name="T3" fmla="*/ 36 h 25"/>
                  <a:gd name="T4" fmla="*/ 20 w 25"/>
                  <a:gd name="T5" fmla="*/ 36 h 25"/>
                  <a:gd name="T6" fmla="*/ 23 w 25"/>
                  <a:gd name="T7" fmla="*/ 36 h 25"/>
                  <a:gd name="T8" fmla="*/ 25 w 25"/>
                  <a:gd name="T9" fmla="*/ 33 h 25"/>
                  <a:gd name="T10" fmla="*/ 25 w 25"/>
                  <a:gd name="T11" fmla="*/ 33 h 25"/>
                  <a:gd name="T12" fmla="*/ 28 w 25"/>
                  <a:gd name="T13" fmla="*/ 30 h 25"/>
                  <a:gd name="T14" fmla="*/ 28 w 25"/>
                  <a:gd name="T15" fmla="*/ 27 h 25"/>
                  <a:gd name="T16" fmla="*/ 30 w 25"/>
                  <a:gd name="T17" fmla="*/ 23 h 25"/>
                  <a:gd name="T18" fmla="*/ 30 w 25"/>
                  <a:gd name="T19" fmla="*/ 20 h 25"/>
                  <a:gd name="T20" fmla="*/ 30 w 25"/>
                  <a:gd name="T21" fmla="*/ 17 h 25"/>
                  <a:gd name="T22" fmla="*/ 30 w 25"/>
                  <a:gd name="T23" fmla="*/ 16 h 25"/>
                  <a:gd name="T24" fmla="*/ 30 w 25"/>
                  <a:gd name="T25" fmla="*/ 12 h 25"/>
                  <a:gd name="T26" fmla="*/ 28 w 25"/>
                  <a:gd name="T27" fmla="*/ 9 h 25"/>
                  <a:gd name="T28" fmla="*/ 28 w 25"/>
                  <a:gd name="T29" fmla="*/ 6 h 25"/>
                  <a:gd name="T30" fmla="*/ 25 w 25"/>
                  <a:gd name="T31" fmla="*/ 6 h 25"/>
                  <a:gd name="T32" fmla="*/ 25 w 25"/>
                  <a:gd name="T33" fmla="*/ 3 h 25"/>
                  <a:gd name="T34" fmla="*/ 23 w 25"/>
                  <a:gd name="T35" fmla="*/ 3 h 25"/>
                  <a:gd name="T36" fmla="*/ 20 w 25"/>
                  <a:gd name="T37" fmla="*/ 0 h 25"/>
                  <a:gd name="T38" fmla="*/ 18 w 25"/>
                  <a:gd name="T39" fmla="*/ 0 h 25"/>
                  <a:gd name="T40" fmla="*/ 16 w 25"/>
                  <a:gd name="T41" fmla="*/ 0 h 25"/>
                  <a:gd name="T42" fmla="*/ 14 w 25"/>
                  <a:gd name="T43" fmla="*/ 0 h 25"/>
                  <a:gd name="T44" fmla="*/ 12 w 25"/>
                  <a:gd name="T45" fmla="*/ 0 h 25"/>
                  <a:gd name="T46" fmla="*/ 10 w 25"/>
                  <a:gd name="T47" fmla="*/ 3 h 25"/>
                  <a:gd name="T48" fmla="*/ 7 w 25"/>
                  <a:gd name="T49" fmla="*/ 3 h 25"/>
                  <a:gd name="T50" fmla="*/ 5 w 25"/>
                  <a:gd name="T51" fmla="*/ 6 h 25"/>
                  <a:gd name="T52" fmla="*/ 5 w 25"/>
                  <a:gd name="T53" fmla="*/ 6 h 25"/>
                  <a:gd name="T54" fmla="*/ 2 w 25"/>
                  <a:gd name="T55" fmla="*/ 9 h 25"/>
                  <a:gd name="T56" fmla="*/ 2 w 25"/>
                  <a:gd name="T57" fmla="*/ 12 h 25"/>
                  <a:gd name="T58" fmla="*/ 2 w 25"/>
                  <a:gd name="T59" fmla="*/ 16 h 25"/>
                  <a:gd name="T60" fmla="*/ 0 w 25"/>
                  <a:gd name="T61" fmla="*/ 17 h 25"/>
                  <a:gd name="T62" fmla="*/ 2 w 25"/>
                  <a:gd name="T63" fmla="*/ 20 h 25"/>
                  <a:gd name="T64" fmla="*/ 2 w 25"/>
                  <a:gd name="T65" fmla="*/ 23 h 25"/>
                  <a:gd name="T66" fmla="*/ 2 w 25"/>
                  <a:gd name="T67" fmla="*/ 27 h 25"/>
                  <a:gd name="T68" fmla="*/ 5 w 25"/>
                  <a:gd name="T69" fmla="*/ 30 h 25"/>
                  <a:gd name="T70" fmla="*/ 5 w 25"/>
                  <a:gd name="T71" fmla="*/ 33 h 25"/>
                  <a:gd name="T72" fmla="*/ 7 w 25"/>
                  <a:gd name="T73" fmla="*/ 33 h 25"/>
                  <a:gd name="T74" fmla="*/ 10 w 25"/>
                  <a:gd name="T75" fmla="*/ 36 h 25"/>
                  <a:gd name="T76" fmla="*/ 12 w 25"/>
                  <a:gd name="T77" fmla="*/ 36 h 25"/>
                  <a:gd name="T78" fmla="*/ 14 w 25"/>
                  <a:gd name="T79" fmla="*/ 36 h 25"/>
                  <a:gd name="T80" fmla="*/ 16 w 25"/>
                  <a:gd name="T81" fmla="*/ 39 h 25"/>
                  <a:gd name="T82" fmla="*/ 16 w 25"/>
                  <a:gd name="T83" fmla="*/ 39 h 25"/>
                  <a:gd name="T84" fmla="*/ 14 w 25"/>
                  <a:gd name="T85" fmla="*/ 36 h 2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5"/>
                  <a:gd name="T130" fmla="*/ 0 h 25"/>
                  <a:gd name="T131" fmla="*/ 25 w 25"/>
                  <a:gd name="T132" fmla="*/ 25 h 2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5" h="25">
                    <a:moveTo>
                      <a:pt x="12" y="23"/>
                    </a:move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1"/>
                    </a:lnTo>
                    <a:lnTo>
                      <a:pt x="23" y="19"/>
                    </a:lnTo>
                    <a:lnTo>
                      <a:pt x="23" y="17"/>
                    </a:lnTo>
                    <a:lnTo>
                      <a:pt x="25" y="15"/>
                    </a:lnTo>
                    <a:lnTo>
                      <a:pt x="25" y="13"/>
                    </a:lnTo>
                    <a:lnTo>
                      <a:pt x="25" y="11"/>
                    </a:lnTo>
                    <a:lnTo>
                      <a:pt x="25" y="10"/>
                    </a:lnTo>
                    <a:lnTo>
                      <a:pt x="25" y="8"/>
                    </a:lnTo>
                    <a:lnTo>
                      <a:pt x="23" y="6"/>
                    </a:lnTo>
                    <a:lnTo>
                      <a:pt x="23" y="4"/>
                    </a:lnTo>
                    <a:lnTo>
                      <a:pt x="21" y="4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3" y="25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5" name="Freeform 107"/>
              <p:cNvSpPr>
                <a:spLocks/>
              </p:cNvSpPr>
              <p:nvPr/>
            </p:nvSpPr>
            <p:spPr bwMode="auto">
              <a:xfrm>
                <a:off x="4500" y="3190"/>
                <a:ext cx="29" cy="39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9 h 25"/>
                  <a:gd name="T4" fmla="*/ 29 w 25"/>
                  <a:gd name="T5" fmla="*/ 20 h 25"/>
                  <a:gd name="T6" fmla="*/ 2 w 25"/>
                  <a:gd name="T7" fmla="*/ 3 h 25"/>
                  <a:gd name="T8" fmla="*/ 2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3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6" name="Line 108"/>
              <p:cNvSpPr>
                <a:spLocks noChangeShapeType="1"/>
              </p:cNvSpPr>
              <p:nvPr/>
            </p:nvSpPr>
            <p:spPr bwMode="auto">
              <a:xfrm flipH="1">
                <a:off x="3794" y="3210"/>
                <a:ext cx="710" cy="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7" name="Freeform 109"/>
              <p:cNvSpPr>
                <a:spLocks/>
              </p:cNvSpPr>
              <p:nvPr/>
            </p:nvSpPr>
            <p:spPr bwMode="auto">
              <a:xfrm>
                <a:off x="3670" y="3210"/>
                <a:ext cx="188" cy="211"/>
              </a:xfrm>
              <a:custGeom>
                <a:avLst/>
                <a:gdLst>
                  <a:gd name="T0" fmla="*/ 188 w 159"/>
                  <a:gd name="T1" fmla="*/ 0 h 138"/>
                  <a:gd name="T2" fmla="*/ 188 w 159"/>
                  <a:gd name="T3" fmla="*/ 211 h 138"/>
                  <a:gd name="T4" fmla="*/ 0 w 159"/>
                  <a:gd name="T5" fmla="*/ 211 h 138"/>
                  <a:gd name="T6" fmla="*/ 0 60000 65536"/>
                  <a:gd name="T7" fmla="*/ 0 60000 65536"/>
                  <a:gd name="T8" fmla="*/ 0 60000 65536"/>
                  <a:gd name="T9" fmla="*/ 0 w 159"/>
                  <a:gd name="T10" fmla="*/ 0 h 138"/>
                  <a:gd name="T11" fmla="*/ 159 w 159"/>
                  <a:gd name="T12" fmla="*/ 138 h 1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9" h="138">
                    <a:moveTo>
                      <a:pt x="159" y="0"/>
                    </a:moveTo>
                    <a:lnTo>
                      <a:pt x="159" y="138"/>
                    </a:lnTo>
                    <a:lnTo>
                      <a:pt x="0" y="138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8" name="Freeform 110"/>
              <p:cNvSpPr>
                <a:spLocks/>
              </p:cNvSpPr>
              <p:nvPr/>
            </p:nvSpPr>
            <p:spPr bwMode="auto">
              <a:xfrm>
                <a:off x="3844" y="3193"/>
                <a:ext cx="27" cy="36"/>
              </a:xfrm>
              <a:custGeom>
                <a:avLst/>
                <a:gdLst>
                  <a:gd name="T0" fmla="*/ 14 w 23"/>
                  <a:gd name="T1" fmla="*/ 36 h 23"/>
                  <a:gd name="T2" fmla="*/ 16 w 23"/>
                  <a:gd name="T3" fmla="*/ 36 h 23"/>
                  <a:gd name="T4" fmla="*/ 19 w 23"/>
                  <a:gd name="T5" fmla="*/ 36 h 23"/>
                  <a:gd name="T6" fmla="*/ 20 w 23"/>
                  <a:gd name="T7" fmla="*/ 36 h 23"/>
                  <a:gd name="T8" fmla="*/ 22 w 23"/>
                  <a:gd name="T9" fmla="*/ 33 h 23"/>
                  <a:gd name="T10" fmla="*/ 22 w 23"/>
                  <a:gd name="T11" fmla="*/ 33 h 23"/>
                  <a:gd name="T12" fmla="*/ 25 w 23"/>
                  <a:gd name="T13" fmla="*/ 30 h 23"/>
                  <a:gd name="T14" fmla="*/ 27 w 23"/>
                  <a:gd name="T15" fmla="*/ 27 h 23"/>
                  <a:gd name="T16" fmla="*/ 27 w 23"/>
                  <a:gd name="T17" fmla="*/ 23 h 23"/>
                  <a:gd name="T18" fmla="*/ 27 w 23"/>
                  <a:gd name="T19" fmla="*/ 20 h 23"/>
                  <a:gd name="T20" fmla="*/ 27 w 23"/>
                  <a:gd name="T21" fmla="*/ 17 h 23"/>
                  <a:gd name="T22" fmla="*/ 27 w 23"/>
                  <a:gd name="T23" fmla="*/ 14 h 23"/>
                  <a:gd name="T24" fmla="*/ 27 w 23"/>
                  <a:gd name="T25" fmla="*/ 11 h 23"/>
                  <a:gd name="T26" fmla="*/ 27 w 23"/>
                  <a:gd name="T27" fmla="*/ 9 h 23"/>
                  <a:gd name="T28" fmla="*/ 25 w 23"/>
                  <a:gd name="T29" fmla="*/ 6 h 23"/>
                  <a:gd name="T30" fmla="*/ 22 w 23"/>
                  <a:gd name="T31" fmla="*/ 6 h 23"/>
                  <a:gd name="T32" fmla="*/ 22 w 23"/>
                  <a:gd name="T33" fmla="*/ 3 h 23"/>
                  <a:gd name="T34" fmla="*/ 20 w 23"/>
                  <a:gd name="T35" fmla="*/ 0 h 23"/>
                  <a:gd name="T36" fmla="*/ 19 w 23"/>
                  <a:gd name="T37" fmla="*/ 0 h 23"/>
                  <a:gd name="T38" fmla="*/ 16 w 23"/>
                  <a:gd name="T39" fmla="*/ 0 h 23"/>
                  <a:gd name="T40" fmla="*/ 14 w 23"/>
                  <a:gd name="T41" fmla="*/ 0 h 23"/>
                  <a:gd name="T42" fmla="*/ 12 w 23"/>
                  <a:gd name="T43" fmla="*/ 0 h 23"/>
                  <a:gd name="T44" fmla="*/ 9 w 23"/>
                  <a:gd name="T45" fmla="*/ 0 h 23"/>
                  <a:gd name="T46" fmla="*/ 7 w 23"/>
                  <a:gd name="T47" fmla="*/ 0 h 23"/>
                  <a:gd name="T48" fmla="*/ 5 w 23"/>
                  <a:gd name="T49" fmla="*/ 3 h 23"/>
                  <a:gd name="T50" fmla="*/ 5 w 23"/>
                  <a:gd name="T51" fmla="*/ 6 h 23"/>
                  <a:gd name="T52" fmla="*/ 2 w 23"/>
                  <a:gd name="T53" fmla="*/ 6 h 23"/>
                  <a:gd name="T54" fmla="*/ 0 w 23"/>
                  <a:gd name="T55" fmla="*/ 9 h 23"/>
                  <a:gd name="T56" fmla="*/ 0 w 23"/>
                  <a:gd name="T57" fmla="*/ 11 h 23"/>
                  <a:gd name="T58" fmla="*/ 0 w 23"/>
                  <a:gd name="T59" fmla="*/ 14 h 23"/>
                  <a:gd name="T60" fmla="*/ 0 w 23"/>
                  <a:gd name="T61" fmla="*/ 17 h 23"/>
                  <a:gd name="T62" fmla="*/ 0 w 23"/>
                  <a:gd name="T63" fmla="*/ 20 h 23"/>
                  <a:gd name="T64" fmla="*/ 0 w 23"/>
                  <a:gd name="T65" fmla="*/ 23 h 23"/>
                  <a:gd name="T66" fmla="*/ 0 w 23"/>
                  <a:gd name="T67" fmla="*/ 27 h 23"/>
                  <a:gd name="T68" fmla="*/ 2 w 23"/>
                  <a:gd name="T69" fmla="*/ 30 h 23"/>
                  <a:gd name="T70" fmla="*/ 5 w 23"/>
                  <a:gd name="T71" fmla="*/ 33 h 23"/>
                  <a:gd name="T72" fmla="*/ 5 w 23"/>
                  <a:gd name="T73" fmla="*/ 33 h 23"/>
                  <a:gd name="T74" fmla="*/ 7 w 23"/>
                  <a:gd name="T75" fmla="*/ 36 h 23"/>
                  <a:gd name="T76" fmla="*/ 9 w 23"/>
                  <a:gd name="T77" fmla="*/ 36 h 23"/>
                  <a:gd name="T78" fmla="*/ 12 w 23"/>
                  <a:gd name="T79" fmla="*/ 36 h 23"/>
                  <a:gd name="T80" fmla="*/ 14 w 23"/>
                  <a:gd name="T81" fmla="*/ 36 h 23"/>
                  <a:gd name="T82" fmla="*/ 14 w 23"/>
                  <a:gd name="T83" fmla="*/ 36 h 2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3"/>
                  <a:gd name="T127" fmla="*/ 0 h 23"/>
                  <a:gd name="T128" fmla="*/ 23 w 23"/>
                  <a:gd name="T129" fmla="*/ 23 h 2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3" h="23">
                    <a:moveTo>
                      <a:pt x="12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9" name="Freeform 111"/>
              <p:cNvSpPr>
                <a:spLocks/>
              </p:cNvSpPr>
              <p:nvPr/>
            </p:nvSpPr>
            <p:spPr bwMode="auto">
              <a:xfrm>
                <a:off x="3668" y="3210"/>
                <a:ext cx="1044" cy="322"/>
              </a:xfrm>
              <a:custGeom>
                <a:avLst/>
                <a:gdLst>
                  <a:gd name="T0" fmla="*/ 0 w 885"/>
                  <a:gd name="T1" fmla="*/ 319 h 211"/>
                  <a:gd name="T2" fmla="*/ 1044 w 885"/>
                  <a:gd name="T3" fmla="*/ 322 h 211"/>
                  <a:gd name="T4" fmla="*/ 1044 w 885"/>
                  <a:gd name="T5" fmla="*/ 0 h 211"/>
                  <a:gd name="T6" fmla="*/ 981 w 885"/>
                  <a:gd name="T7" fmla="*/ 0 h 2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5"/>
                  <a:gd name="T13" fmla="*/ 0 h 211"/>
                  <a:gd name="T14" fmla="*/ 885 w 885"/>
                  <a:gd name="T15" fmla="*/ 211 h 2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5" h="211">
                    <a:moveTo>
                      <a:pt x="0" y="209"/>
                    </a:moveTo>
                    <a:lnTo>
                      <a:pt x="885" y="211"/>
                    </a:lnTo>
                    <a:lnTo>
                      <a:pt x="885" y="0"/>
                    </a:lnTo>
                    <a:lnTo>
                      <a:pt x="832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0" name="Freeform 112"/>
              <p:cNvSpPr>
                <a:spLocks/>
              </p:cNvSpPr>
              <p:nvPr/>
            </p:nvSpPr>
            <p:spPr bwMode="auto">
              <a:xfrm>
                <a:off x="3649" y="3511"/>
                <a:ext cx="27" cy="38"/>
              </a:xfrm>
              <a:custGeom>
                <a:avLst/>
                <a:gdLst>
                  <a:gd name="T0" fmla="*/ 27 w 23"/>
                  <a:gd name="T1" fmla="*/ 0 h 25"/>
                  <a:gd name="T2" fmla="*/ 27 w 23"/>
                  <a:gd name="T3" fmla="*/ 38 h 25"/>
                  <a:gd name="T4" fmla="*/ 0 w 23"/>
                  <a:gd name="T5" fmla="*/ 21 h 25"/>
                  <a:gd name="T6" fmla="*/ 27 w 23"/>
                  <a:gd name="T7" fmla="*/ 0 h 25"/>
                  <a:gd name="T8" fmla="*/ 27 w 23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25"/>
                  <a:gd name="T17" fmla="*/ 23 w 23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25">
                    <a:moveTo>
                      <a:pt x="23" y="0"/>
                    </a:moveTo>
                    <a:lnTo>
                      <a:pt x="23" y="25"/>
                    </a:lnTo>
                    <a:lnTo>
                      <a:pt x="0" y="14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1" name="Freeform 113"/>
              <p:cNvSpPr>
                <a:spLocks/>
              </p:cNvSpPr>
              <p:nvPr/>
            </p:nvSpPr>
            <p:spPr bwMode="auto">
              <a:xfrm>
                <a:off x="3649" y="3401"/>
                <a:ext cx="27" cy="38"/>
              </a:xfrm>
              <a:custGeom>
                <a:avLst/>
                <a:gdLst>
                  <a:gd name="T0" fmla="*/ 27 w 23"/>
                  <a:gd name="T1" fmla="*/ 0 h 25"/>
                  <a:gd name="T2" fmla="*/ 27 w 23"/>
                  <a:gd name="T3" fmla="*/ 38 h 25"/>
                  <a:gd name="T4" fmla="*/ 0 w 23"/>
                  <a:gd name="T5" fmla="*/ 20 h 25"/>
                  <a:gd name="T6" fmla="*/ 27 w 23"/>
                  <a:gd name="T7" fmla="*/ 0 h 25"/>
                  <a:gd name="T8" fmla="*/ 27 w 23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25"/>
                  <a:gd name="T17" fmla="*/ 23 w 23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25">
                    <a:moveTo>
                      <a:pt x="23" y="0"/>
                    </a:moveTo>
                    <a:lnTo>
                      <a:pt x="23" y="25"/>
                    </a:lnTo>
                    <a:lnTo>
                      <a:pt x="0" y="1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2" name="Freeform 114"/>
              <p:cNvSpPr>
                <a:spLocks/>
              </p:cNvSpPr>
              <p:nvPr/>
            </p:nvSpPr>
            <p:spPr bwMode="auto">
              <a:xfrm>
                <a:off x="3649" y="3456"/>
                <a:ext cx="27" cy="38"/>
              </a:xfrm>
              <a:custGeom>
                <a:avLst/>
                <a:gdLst>
                  <a:gd name="T0" fmla="*/ 27 w 23"/>
                  <a:gd name="T1" fmla="*/ 0 h 25"/>
                  <a:gd name="T2" fmla="*/ 27 w 23"/>
                  <a:gd name="T3" fmla="*/ 38 h 25"/>
                  <a:gd name="T4" fmla="*/ 0 w 23"/>
                  <a:gd name="T5" fmla="*/ 20 h 25"/>
                  <a:gd name="T6" fmla="*/ 27 w 23"/>
                  <a:gd name="T7" fmla="*/ 0 h 25"/>
                  <a:gd name="T8" fmla="*/ 27 w 23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25"/>
                  <a:gd name="T17" fmla="*/ 23 w 23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25">
                    <a:moveTo>
                      <a:pt x="23" y="0"/>
                    </a:moveTo>
                    <a:lnTo>
                      <a:pt x="23" y="25"/>
                    </a:lnTo>
                    <a:lnTo>
                      <a:pt x="0" y="1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3" name="Freeform 115"/>
              <p:cNvSpPr>
                <a:spLocks/>
              </p:cNvSpPr>
              <p:nvPr/>
            </p:nvSpPr>
            <p:spPr bwMode="auto">
              <a:xfrm>
                <a:off x="4038" y="2264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0 w 25"/>
                  <a:gd name="T3" fmla="*/ 38 h 25"/>
                  <a:gd name="T4" fmla="*/ 29 w 25"/>
                  <a:gd name="T5" fmla="*/ 20 h 25"/>
                  <a:gd name="T6" fmla="*/ 0 w 25"/>
                  <a:gd name="T7" fmla="*/ 3 h 25"/>
                  <a:gd name="T8" fmla="*/ 0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0" y="25"/>
                    </a:lnTo>
                    <a:lnTo>
                      <a:pt x="25" y="1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4" name="Line 116"/>
              <p:cNvSpPr>
                <a:spLocks noChangeShapeType="1"/>
              </p:cNvSpPr>
              <p:nvPr/>
            </p:nvSpPr>
            <p:spPr bwMode="auto">
              <a:xfrm flipH="1">
                <a:off x="3794" y="2281"/>
                <a:ext cx="251" cy="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5" name="Freeform 117"/>
              <p:cNvSpPr>
                <a:spLocks/>
              </p:cNvSpPr>
              <p:nvPr/>
            </p:nvSpPr>
            <p:spPr bwMode="auto">
              <a:xfrm>
                <a:off x="3972" y="2784"/>
                <a:ext cx="29" cy="39"/>
              </a:xfrm>
              <a:custGeom>
                <a:avLst/>
                <a:gdLst>
                  <a:gd name="T0" fmla="*/ 15 w 24"/>
                  <a:gd name="T1" fmla="*/ 36 h 25"/>
                  <a:gd name="T2" fmla="*/ 17 w 24"/>
                  <a:gd name="T3" fmla="*/ 39 h 25"/>
                  <a:gd name="T4" fmla="*/ 19 w 24"/>
                  <a:gd name="T5" fmla="*/ 36 h 25"/>
                  <a:gd name="T6" fmla="*/ 22 w 24"/>
                  <a:gd name="T7" fmla="*/ 36 h 25"/>
                  <a:gd name="T8" fmla="*/ 24 w 24"/>
                  <a:gd name="T9" fmla="*/ 36 h 25"/>
                  <a:gd name="T10" fmla="*/ 24 w 24"/>
                  <a:gd name="T11" fmla="*/ 33 h 25"/>
                  <a:gd name="T12" fmla="*/ 27 w 24"/>
                  <a:gd name="T13" fmla="*/ 30 h 25"/>
                  <a:gd name="T14" fmla="*/ 29 w 24"/>
                  <a:gd name="T15" fmla="*/ 27 h 25"/>
                  <a:gd name="T16" fmla="*/ 29 w 24"/>
                  <a:gd name="T17" fmla="*/ 23 h 25"/>
                  <a:gd name="T18" fmla="*/ 29 w 24"/>
                  <a:gd name="T19" fmla="*/ 20 h 25"/>
                  <a:gd name="T20" fmla="*/ 29 w 24"/>
                  <a:gd name="T21" fmla="*/ 17 h 25"/>
                  <a:gd name="T22" fmla="*/ 29 w 24"/>
                  <a:gd name="T23" fmla="*/ 14 h 25"/>
                  <a:gd name="T24" fmla="*/ 29 w 24"/>
                  <a:gd name="T25" fmla="*/ 11 h 25"/>
                  <a:gd name="T26" fmla="*/ 29 w 24"/>
                  <a:gd name="T27" fmla="*/ 9 h 25"/>
                  <a:gd name="T28" fmla="*/ 27 w 24"/>
                  <a:gd name="T29" fmla="*/ 9 h 25"/>
                  <a:gd name="T30" fmla="*/ 24 w 24"/>
                  <a:gd name="T31" fmla="*/ 6 h 25"/>
                  <a:gd name="T32" fmla="*/ 24 w 24"/>
                  <a:gd name="T33" fmla="*/ 3 h 25"/>
                  <a:gd name="T34" fmla="*/ 22 w 24"/>
                  <a:gd name="T35" fmla="*/ 3 h 25"/>
                  <a:gd name="T36" fmla="*/ 19 w 24"/>
                  <a:gd name="T37" fmla="*/ 0 h 25"/>
                  <a:gd name="T38" fmla="*/ 17 w 24"/>
                  <a:gd name="T39" fmla="*/ 0 h 25"/>
                  <a:gd name="T40" fmla="*/ 15 w 24"/>
                  <a:gd name="T41" fmla="*/ 0 h 25"/>
                  <a:gd name="T42" fmla="*/ 12 w 24"/>
                  <a:gd name="T43" fmla="*/ 0 h 25"/>
                  <a:gd name="T44" fmla="*/ 10 w 24"/>
                  <a:gd name="T45" fmla="*/ 0 h 25"/>
                  <a:gd name="T46" fmla="*/ 7 w 24"/>
                  <a:gd name="T47" fmla="*/ 3 h 25"/>
                  <a:gd name="T48" fmla="*/ 5 w 24"/>
                  <a:gd name="T49" fmla="*/ 3 h 25"/>
                  <a:gd name="T50" fmla="*/ 5 w 24"/>
                  <a:gd name="T51" fmla="*/ 6 h 25"/>
                  <a:gd name="T52" fmla="*/ 2 w 24"/>
                  <a:gd name="T53" fmla="*/ 9 h 25"/>
                  <a:gd name="T54" fmla="*/ 0 w 24"/>
                  <a:gd name="T55" fmla="*/ 9 h 25"/>
                  <a:gd name="T56" fmla="*/ 0 w 24"/>
                  <a:gd name="T57" fmla="*/ 11 h 25"/>
                  <a:gd name="T58" fmla="*/ 0 w 24"/>
                  <a:gd name="T59" fmla="*/ 14 h 25"/>
                  <a:gd name="T60" fmla="*/ 0 w 24"/>
                  <a:gd name="T61" fmla="*/ 17 h 25"/>
                  <a:gd name="T62" fmla="*/ 0 w 24"/>
                  <a:gd name="T63" fmla="*/ 20 h 25"/>
                  <a:gd name="T64" fmla="*/ 0 w 24"/>
                  <a:gd name="T65" fmla="*/ 23 h 25"/>
                  <a:gd name="T66" fmla="*/ 0 w 24"/>
                  <a:gd name="T67" fmla="*/ 27 h 25"/>
                  <a:gd name="T68" fmla="*/ 2 w 24"/>
                  <a:gd name="T69" fmla="*/ 30 h 25"/>
                  <a:gd name="T70" fmla="*/ 5 w 24"/>
                  <a:gd name="T71" fmla="*/ 33 h 25"/>
                  <a:gd name="T72" fmla="*/ 5 w 24"/>
                  <a:gd name="T73" fmla="*/ 36 h 25"/>
                  <a:gd name="T74" fmla="*/ 7 w 24"/>
                  <a:gd name="T75" fmla="*/ 36 h 25"/>
                  <a:gd name="T76" fmla="*/ 10 w 24"/>
                  <a:gd name="T77" fmla="*/ 36 h 25"/>
                  <a:gd name="T78" fmla="*/ 12 w 24"/>
                  <a:gd name="T79" fmla="*/ 39 h 25"/>
                  <a:gd name="T80" fmla="*/ 15 w 24"/>
                  <a:gd name="T81" fmla="*/ 39 h 25"/>
                  <a:gd name="T82" fmla="*/ 15 w 24"/>
                  <a:gd name="T83" fmla="*/ 39 h 25"/>
                  <a:gd name="T84" fmla="*/ 15 w 24"/>
                  <a:gd name="T85" fmla="*/ 36 h 2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5"/>
                  <a:gd name="T131" fmla="*/ 24 w 24"/>
                  <a:gd name="T132" fmla="*/ 25 h 2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5">
                    <a:moveTo>
                      <a:pt x="12" y="23"/>
                    </a:moveTo>
                    <a:lnTo>
                      <a:pt x="14" y="25"/>
                    </a:lnTo>
                    <a:lnTo>
                      <a:pt x="16" y="23"/>
                    </a:lnTo>
                    <a:lnTo>
                      <a:pt x="18" y="23"/>
                    </a:lnTo>
                    <a:lnTo>
                      <a:pt x="20" y="23"/>
                    </a:lnTo>
                    <a:lnTo>
                      <a:pt x="20" y="21"/>
                    </a:lnTo>
                    <a:lnTo>
                      <a:pt x="22" y="19"/>
                    </a:lnTo>
                    <a:lnTo>
                      <a:pt x="24" y="17"/>
                    </a:lnTo>
                    <a:lnTo>
                      <a:pt x="24" y="15"/>
                    </a:lnTo>
                    <a:lnTo>
                      <a:pt x="24" y="13"/>
                    </a:lnTo>
                    <a:lnTo>
                      <a:pt x="24" y="11"/>
                    </a:lnTo>
                    <a:lnTo>
                      <a:pt x="24" y="9"/>
                    </a:lnTo>
                    <a:lnTo>
                      <a:pt x="24" y="7"/>
                    </a:lnTo>
                    <a:lnTo>
                      <a:pt x="24" y="6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6" name="Freeform 118"/>
              <p:cNvSpPr>
                <a:spLocks/>
              </p:cNvSpPr>
              <p:nvPr/>
            </p:nvSpPr>
            <p:spPr bwMode="auto">
              <a:xfrm>
                <a:off x="2922" y="1992"/>
                <a:ext cx="1064" cy="1733"/>
              </a:xfrm>
              <a:custGeom>
                <a:avLst/>
                <a:gdLst>
                  <a:gd name="T0" fmla="*/ 1064 w 901"/>
                  <a:gd name="T1" fmla="*/ 164 h 1045"/>
                  <a:gd name="T2" fmla="*/ 1064 w 901"/>
                  <a:gd name="T3" fmla="*/ 1733 h 1045"/>
                  <a:gd name="T4" fmla="*/ 0 w 901"/>
                  <a:gd name="T5" fmla="*/ 1733 h 1045"/>
                  <a:gd name="T6" fmla="*/ 0 w 901"/>
                  <a:gd name="T7" fmla="*/ 0 h 1045"/>
                  <a:gd name="T8" fmla="*/ 67 w 901"/>
                  <a:gd name="T9" fmla="*/ 0 h 10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1"/>
                  <a:gd name="T16" fmla="*/ 0 h 1045"/>
                  <a:gd name="T17" fmla="*/ 901 w 901"/>
                  <a:gd name="T18" fmla="*/ 1045 h 10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1" h="1045">
                    <a:moveTo>
                      <a:pt x="901" y="99"/>
                    </a:moveTo>
                    <a:lnTo>
                      <a:pt x="901" y="1045"/>
                    </a:lnTo>
                    <a:lnTo>
                      <a:pt x="0" y="1045"/>
                    </a:lnTo>
                    <a:lnTo>
                      <a:pt x="0" y="0"/>
                    </a:lnTo>
                    <a:lnTo>
                      <a:pt x="57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7" name="Freeform 119"/>
              <p:cNvSpPr>
                <a:spLocks/>
              </p:cNvSpPr>
              <p:nvPr/>
            </p:nvSpPr>
            <p:spPr bwMode="auto">
              <a:xfrm>
                <a:off x="2846" y="3789"/>
                <a:ext cx="28" cy="38"/>
              </a:xfrm>
              <a:custGeom>
                <a:avLst/>
                <a:gdLst>
                  <a:gd name="T0" fmla="*/ 11 w 23"/>
                  <a:gd name="T1" fmla="*/ 38 h 25"/>
                  <a:gd name="T2" fmla="*/ 16 w 23"/>
                  <a:gd name="T3" fmla="*/ 38 h 25"/>
                  <a:gd name="T4" fmla="*/ 18 w 23"/>
                  <a:gd name="T5" fmla="*/ 38 h 25"/>
                  <a:gd name="T6" fmla="*/ 21 w 23"/>
                  <a:gd name="T7" fmla="*/ 35 h 25"/>
                  <a:gd name="T8" fmla="*/ 23 w 23"/>
                  <a:gd name="T9" fmla="*/ 35 h 25"/>
                  <a:gd name="T10" fmla="*/ 23 w 23"/>
                  <a:gd name="T11" fmla="*/ 32 h 25"/>
                  <a:gd name="T12" fmla="*/ 26 w 23"/>
                  <a:gd name="T13" fmla="*/ 32 h 25"/>
                  <a:gd name="T14" fmla="*/ 26 w 23"/>
                  <a:gd name="T15" fmla="*/ 29 h 25"/>
                  <a:gd name="T16" fmla="*/ 28 w 23"/>
                  <a:gd name="T17" fmla="*/ 27 h 25"/>
                  <a:gd name="T18" fmla="*/ 28 w 23"/>
                  <a:gd name="T19" fmla="*/ 24 h 25"/>
                  <a:gd name="T20" fmla="*/ 28 w 23"/>
                  <a:gd name="T21" fmla="*/ 21 h 25"/>
                  <a:gd name="T22" fmla="*/ 28 w 23"/>
                  <a:gd name="T23" fmla="*/ 18 h 25"/>
                  <a:gd name="T24" fmla="*/ 28 w 23"/>
                  <a:gd name="T25" fmla="*/ 15 h 25"/>
                  <a:gd name="T26" fmla="*/ 26 w 23"/>
                  <a:gd name="T27" fmla="*/ 12 h 25"/>
                  <a:gd name="T28" fmla="*/ 26 w 23"/>
                  <a:gd name="T29" fmla="*/ 9 h 25"/>
                  <a:gd name="T30" fmla="*/ 23 w 23"/>
                  <a:gd name="T31" fmla="*/ 6 h 25"/>
                  <a:gd name="T32" fmla="*/ 23 w 23"/>
                  <a:gd name="T33" fmla="*/ 6 h 25"/>
                  <a:gd name="T34" fmla="*/ 21 w 23"/>
                  <a:gd name="T35" fmla="*/ 3 h 25"/>
                  <a:gd name="T36" fmla="*/ 18 w 23"/>
                  <a:gd name="T37" fmla="*/ 3 h 25"/>
                  <a:gd name="T38" fmla="*/ 16 w 23"/>
                  <a:gd name="T39" fmla="*/ 3 h 25"/>
                  <a:gd name="T40" fmla="*/ 13 w 23"/>
                  <a:gd name="T41" fmla="*/ 0 h 25"/>
                  <a:gd name="T42" fmla="*/ 11 w 23"/>
                  <a:gd name="T43" fmla="*/ 3 h 25"/>
                  <a:gd name="T44" fmla="*/ 9 w 23"/>
                  <a:gd name="T45" fmla="*/ 3 h 25"/>
                  <a:gd name="T46" fmla="*/ 6 w 23"/>
                  <a:gd name="T47" fmla="*/ 3 h 25"/>
                  <a:gd name="T48" fmla="*/ 4 w 23"/>
                  <a:gd name="T49" fmla="*/ 6 h 25"/>
                  <a:gd name="T50" fmla="*/ 2 w 23"/>
                  <a:gd name="T51" fmla="*/ 6 h 25"/>
                  <a:gd name="T52" fmla="*/ 2 w 23"/>
                  <a:gd name="T53" fmla="*/ 9 h 25"/>
                  <a:gd name="T54" fmla="*/ 0 w 23"/>
                  <a:gd name="T55" fmla="*/ 12 h 25"/>
                  <a:gd name="T56" fmla="*/ 0 w 23"/>
                  <a:gd name="T57" fmla="*/ 15 h 25"/>
                  <a:gd name="T58" fmla="*/ 0 w 23"/>
                  <a:gd name="T59" fmla="*/ 18 h 25"/>
                  <a:gd name="T60" fmla="*/ 0 w 23"/>
                  <a:gd name="T61" fmla="*/ 21 h 25"/>
                  <a:gd name="T62" fmla="*/ 0 w 23"/>
                  <a:gd name="T63" fmla="*/ 24 h 25"/>
                  <a:gd name="T64" fmla="*/ 0 w 23"/>
                  <a:gd name="T65" fmla="*/ 27 h 25"/>
                  <a:gd name="T66" fmla="*/ 0 w 23"/>
                  <a:gd name="T67" fmla="*/ 29 h 25"/>
                  <a:gd name="T68" fmla="*/ 2 w 23"/>
                  <a:gd name="T69" fmla="*/ 32 h 25"/>
                  <a:gd name="T70" fmla="*/ 2 w 23"/>
                  <a:gd name="T71" fmla="*/ 32 h 25"/>
                  <a:gd name="T72" fmla="*/ 4 w 23"/>
                  <a:gd name="T73" fmla="*/ 35 h 25"/>
                  <a:gd name="T74" fmla="*/ 6 w 23"/>
                  <a:gd name="T75" fmla="*/ 35 h 25"/>
                  <a:gd name="T76" fmla="*/ 9 w 23"/>
                  <a:gd name="T77" fmla="*/ 38 h 25"/>
                  <a:gd name="T78" fmla="*/ 11 w 23"/>
                  <a:gd name="T79" fmla="*/ 38 h 25"/>
                  <a:gd name="T80" fmla="*/ 13 w 23"/>
                  <a:gd name="T81" fmla="*/ 38 h 25"/>
                  <a:gd name="T82" fmla="*/ 13 w 23"/>
                  <a:gd name="T83" fmla="*/ 38 h 25"/>
                  <a:gd name="T84" fmla="*/ 11 w 23"/>
                  <a:gd name="T85" fmla="*/ 38 h 2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"/>
                  <a:gd name="T130" fmla="*/ 0 h 25"/>
                  <a:gd name="T131" fmla="*/ 23 w 23"/>
                  <a:gd name="T132" fmla="*/ 25 h 2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" h="25">
                    <a:moveTo>
                      <a:pt x="9" y="25"/>
                    </a:moveTo>
                    <a:lnTo>
                      <a:pt x="13" y="25"/>
                    </a:lnTo>
                    <a:lnTo>
                      <a:pt x="15" y="25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3" y="23"/>
                    </a:lnTo>
                    <a:lnTo>
                      <a:pt x="5" y="23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1" y="25"/>
                    </a:lnTo>
                    <a:lnTo>
                      <a:pt x="9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8" name="Freeform 120"/>
              <p:cNvSpPr>
                <a:spLocks/>
              </p:cNvSpPr>
              <p:nvPr/>
            </p:nvSpPr>
            <p:spPr bwMode="auto">
              <a:xfrm>
                <a:off x="1431" y="2299"/>
                <a:ext cx="2825" cy="1589"/>
              </a:xfrm>
              <a:custGeom>
                <a:avLst/>
                <a:gdLst>
                  <a:gd name="T0" fmla="*/ 2823 w 2393"/>
                  <a:gd name="T1" fmla="*/ 1230 h 1041"/>
                  <a:gd name="T2" fmla="*/ 2825 w 2393"/>
                  <a:gd name="T3" fmla="*/ 1589 h 1041"/>
                  <a:gd name="T4" fmla="*/ 0 w 2393"/>
                  <a:gd name="T5" fmla="*/ 1589 h 1041"/>
                  <a:gd name="T6" fmla="*/ 0 w 2393"/>
                  <a:gd name="T7" fmla="*/ 0 h 1041"/>
                  <a:gd name="T8" fmla="*/ 367 w 2393"/>
                  <a:gd name="T9" fmla="*/ 0 h 10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93"/>
                  <a:gd name="T16" fmla="*/ 0 h 1041"/>
                  <a:gd name="T17" fmla="*/ 2393 w 2393"/>
                  <a:gd name="T18" fmla="*/ 1041 h 10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93" h="1041">
                    <a:moveTo>
                      <a:pt x="2391" y="806"/>
                    </a:moveTo>
                    <a:lnTo>
                      <a:pt x="2393" y="1041"/>
                    </a:lnTo>
                    <a:lnTo>
                      <a:pt x="0" y="1041"/>
                    </a:lnTo>
                    <a:lnTo>
                      <a:pt x="0" y="0"/>
                    </a:lnTo>
                    <a:lnTo>
                      <a:pt x="311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9" name="Freeform 121"/>
              <p:cNvSpPr>
                <a:spLocks/>
              </p:cNvSpPr>
              <p:nvPr/>
            </p:nvSpPr>
            <p:spPr bwMode="auto">
              <a:xfrm>
                <a:off x="4240" y="3511"/>
                <a:ext cx="30" cy="38"/>
              </a:xfrm>
              <a:custGeom>
                <a:avLst/>
                <a:gdLst>
                  <a:gd name="T0" fmla="*/ 13 w 25"/>
                  <a:gd name="T1" fmla="*/ 38 h 25"/>
                  <a:gd name="T2" fmla="*/ 18 w 25"/>
                  <a:gd name="T3" fmla="*/ 38 h 25"/>
                  <a:gd name="T4" fmla="*/ 20 w 25"/>
                  <a:gd name="T5" fmla="*/ 38 h 25"/>
                  <a:gd name="T6" fmla="*/ 23 w 25"/>
                  <a:gd name="T7" fmla="*/ 35 h 25"/>
                  <a:gd name="T8" fmla="*/ 25 w 25"/>
                  <a:gd name="T9" fmla="*/ 35 h 25"/>
                  <a:gd name="T10" fmla="*/ 25 w 25"/>
                  <a:gd name="T11" fmla="*/ 33 h 25"/>
                  <a:gd name="T12" fmla="*/ 28 w 25"/>
                  <a:gd name="T13" fmla="*/ 33 h 25"/>
                  <a:gd name="T14" fmla="*/ 28 w 25"/>
                  <a:gd name="T15" fmla="*/ 30 h 25"/>
                  <a:gd name="T16" fmla="*/ 30 w 25"/>
                  <a:gd name="T17" fmla="*/ 27 h 25"/>
                  <a:gd name="T18" fmla="*/ 30 w 25"/>
                  <a:gd name="T19" fmla="*/ 24 h 25"/>
                  <a:gd name="T20" fmla="*/ 30 w 25"/>
                  <a:gd name="T21" fmla="*/ 21 h 25"/>
                  <a:gd name="T22" fmla="*/ 30 w 25"/>
                  <a:gd name="T23" fmla="*/ 18 h 25"/>
                  <a:gd name="T24" fmla="*/ 30 w 25"/>
                  <a:gd name="T25" fmla="*/ 15 h 25"/>
                  <a:gd name="T26" fmla="*/ 28 w 25"/>
                  <a:gd name="T27" fmla="*/ 12 h 25"/>
                  <a:gd name="T28" fmla="*/ 28 w 25"/>
                  <a:gd name="T29" fmla="*/ 9 h 25"/>
                  <a:gd name="T30" fmla="*/ 25 w 25"/>
                  <a:gd name="T31" fmla="*/ 6 h 25"/>
                  <a:gd name="T32" fmla="*/ 25 w 25"/>
                  <a:gd name="T33" fmla="*/ 6 h 25"/>
                  <a:gd name="T34" fmla="*/ 23 w 25"/>
                  <a:gd name="T35" fmla="*/ 3 h 25"/>
                  <a:gd name="T36" fmla="*/ 20 w 25"/>
                  <a:gd name="T37" fmla="*/ 3 h 25"/>
                  <a:gd name="T38" fmla="*/ 18 w 25"/>
                  <a:gd name="T39" fmla="*/ 3 h 25"/>
                  <a:gd name="T40" fmla="*/ 16 w 25"/>
                  <a:gd name="T41" fmla="*/ 0 h 25"/>
                  <a:gd name="T42" fmla="*/ 13 w 25"/>
                  <a:gd name="T43" fmla="*/ 3 h 25"/>
                  <a:gd name="T44" fmla="*/ 11 w 25"/>
                  <a:gd name="T45" fmla="*/ 3 h 25"/>
                  <a:gd name="T46" fmla="*/ 8 w 25"/>
                  <a:gd name="T47" fmla="*/ 3 h 25"/>
                  <a:gd name="T48" fmla="*/ 6 w 25"/>
                  <a:gd name="T49" fmla="*/ 6 h 25"/>
                  <a:gd name="T50" fmla="*/ 5 w 25"/>
                  <a:gd name="T51" fmla="*/ 6 h 25"/>
                  <a:gd name="T52" fmla="*/ 5 w 25"/>
                  <a:gd name="T53" fmla="*/ 9 h 25"/>
                  <a:gd name="T54" fmla="*/ 2 w 25"/>
                  <a:gd name="T55" fmla="*/ 12 h 25"/>
                  <a:gd name="T56" fmla="*/ 2 w 25"/>
                  <a:gd name="T57" fmla="*/ 15 h 25"/>
                  <a:gd name="T58" fmla="*/ 2 w 25"/>
                  <a:gd name="T59" fmla="*/ 18 h 25"/>
                  <a:gd name="T60" fmla="*/ 0 w 25"/>
                  <a:gd name="T61" fmla="*/ 21 h 25"/>
                  <a:gd name="T62" fmla="*/ 2 w 25"/>
                  <a:gd name="T63" fmla="*/ 24 h 25"/>
                  <a:gd name="T64" fmla="*/ 2 w 25"/>
                  <a:gd name="T65" fmla="*/ 27 h 25"/>
                  <a:gd name="T66" fmla="*/ 2 w 25"/>
                  <a:gd name="T67" fmla="*/ 30 h 25"/>
                  <a:gd name="T68" fmla="*/ 5 w 25"/>
                  <a:gd name="T69" fmla="*/ 33 h 25"/>
                  <a:gd name="T70" fmla="*/ 5 w 25"/>
                  <a:gd name="T71" fmla="*/ 33 h 25"/>
                  <a:gd name="T72" fmla="*/ 6 w 25"/>
                  <a:gd name="T73" fmla="*/ 35 h 25"/>
                  <a:gd name="T74" fmla="*/ 8 w 25"/>
                  <a:gd name="T75" fmla="*/ 35 h 25"/>
                  <a:gd name="T76" fmla="*/ 11 w 25"/>
                  <a:gd name="T77" fmla="*/ 38 h 25"/>
                  <a:gd name="T78" fmla="*/ 13 w 25"/>
                  <a:gd name="T79" fmla="*/ 38 h 25"/>
                  <a:gd name="T80" fmla="*/ 16 w 25"/>
                  <a:gd name="T81" fmla="*/ 38 h 25"/>
                  <a:gd name="T82" fmla="*/ 16 w 25"/>
                  <a:gd name="T83" fmla="*/ 38 h 25"/>
                  <a:gd name="T84" fmla="*/ 13 w 25"/>
                  <a:gd name="T85" fmla="*/ 38 h 2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5"/>
                  <a:gd name="T130" fmla="*/ 0 h 25"/>
                  <a:gd name="T131" fmla="*/ 25 w 25"/>
                  <a:gd name="T132" fmla="*/ 25 h 2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5" h="25">
                    <a:moveTo>
                      <a:pt x="11" y="25"/>
                    </a:moveTo>
                    <a:lnTo>
                      <a:pt x="15" y="25"/>
                    </a:lnTo>
                    <a:lnTo>
                      <a:pt x="17" y="25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1" y="22"/>
                    </a:lnTo>
                    <a:lnTo>
                      <a:pt x="23" y="22"/>
                    </a:lnTo>
                    <a:lnTo>
                      <a:pt x="23" y="20"/>
                    </a:lnTo>
                    <a:lnTo>
                      <a:pt x="25" y="18"/>
                    </a:lnTo>
                    <a:lnTo>
                      <a:pt x="25" y="16"/>
                    </a:lnTo>
                    <a:lnTo>
                      <a:pt x="25" y="14"/>
                    </a:lnTo>
                    <a:lnTo>
                      <a:pt x="25" y="12"/>
                    </a:lnTo>
                    <a:lnTo>
                      <a:pt x="25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5"/>
                    </a:lnTo>
                    <a:lnTo>
                      <a:pt x="11" y="25"/>
                    </a:lnTo>
                    <a:lnTo>
                      <a:pt x="13" y="25"/>
                    </a:lnTo>
                    <a:lnTo>
                      <a:pt x="11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0" name="Freeform 122"/>
              <p:cNvSpPr>
                <a:spLocks/>
              </p:cNvSpPr>
              <p:nvPr/>
            </p:nvSpPr>
            <p:spPr bwMode="auto">
              <a:xfrm>
                <a:off x="2452" y="1247"/>
                <a:ext cx="29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29 w 25"/>
                  <a:gd name="T5" fmla="*/ 20 h 25"/>
                  <a:gd name="T6" fmla="*/ 2 w 25"/>
                  <a:gd name="T7" fmla="*/ 3 h 25"/>
                  <a:gd name="T8" fmla="*/ 2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3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1" name="Freeform 123"/>
              <p:cNvSpPr>
                <a:spLocks/>
              </p:cNvSpPr>
              <p:nvPr/>
            </p:nvSpPr>
            <p:spPr bwMode="auto">
              <a:xfrm>
                <a:off x="3180" y="3485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30 w 25"/>
                  <a:gd name="T5" fmla="*/ 18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2" name="Freeform 124"/>
              <p:cNvSpPr>
                <a:spLocks/>
              </p:cNvSpPr>
              <p:nvPr/>
            </p:nvSpPr>
            <p:spPr bwMode="auto">
              <a:xfrm>
                <a:off x="3201" y="3581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30 w 25"/>
                  <a:gd name="T5" fmla="*/ 21 h 25"/>
                  <a:gd name="T6" fmla="*/ 2 w 25"/>
                  <a:gd name="T7" fmla="*/ 3 h 25"/>
                  <a:gd name="T8" fmla="*/ 2 w 25"/>
                  <a:gd name="T9" fmla="*/ 3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3" name="Freeform 125"/>
              <p:cNvSpPr>
                <a:spLocks/>
              </p:cNvSpPr>
              <p:nvPr/>
            </p:nvSpPr>
            <p:spPr bwMode="auto">
              <a:xfrm>
                <a:off x="3646" y="3197"/>
                <a:ext cx="30" cy="38"/>
              </a:xfrm>
              <a:custGeom>
                <a:avLst/>
                <a:gdLst>
                  <a:gd name="T0" fmla="*/ 0 w 25"/>
                  <a:gd name="T1" fmla="*/ 0 h 25"/>
                  <a:gd name="T2" fmla="*/ 2 w 25"/>
                  <a:gd name="T3" fmla="*/ 38 h 25"/>
                  <a:gd name="T4" fmla="*/ 30 w 25"/>
                  <a:gd name="T5" fmla="*/ 17 h 25"/>
                  <a:gd name="T6" fmla="*/ 2 w 25"/>
                  <a:gd name="T7" fmla="*/ 0 h 25"/>
                  <a:gd name="T8" fmla="*/ 2 w 25"/>
                  <a:gd name="T9" fmla="*/ 0 h 25"/>
                  <a:gd name="T10" fmla="*/ 0 w 25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5"/>
                  <a:gd name="T20" fmla="*/ 25 w 25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5">
                    <a:moveTo>
                      <a:pt x="0" y="0"/>
                    </a:moveTo>
                    <a:lnTo>
                      <a:pt x="2" y="25"/>
                    </a:lnTo>
                    <a:lnTo>
                      <a:pt x="25" y="1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4" name="Line 126"/>
              <p:cNvSpPr>
                <a:spLocks noChangeShapeType="1"/>
              </p:cNvSpPr>
              <p:nvPr/>
            </p:nvSpPr>
            <p:spPr bwMode="auto">
              <a:xfrm>
                <a:off x="2597" y="3212"/>
                <a:ext cx="105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5" name="Freeform 129"/>
              <p:cNvSpPr>
                <a:spLocks/>
              </p:cNvSpPr>
              <p:nvPr/>
            </p:nvSpPr>
            <p:spPr bwMode="auto">
              <a:xfrm>
                <a:off x="2604" y="2884"/>
                <a:ext cx="585" cy="619"/>
              </a:xfrm>
              <a:custGeom>
                <a:avLst/>
                <a:gdLst>
                  <a:gd name="T0" fmla="*/ 0 w 496"/>
                  <a:gd name="T1" fmla="*/ 0 h 406"/>
                  <a:gd name="T2" fmla="*/ 183 w 496"/>
                  <a:gd name="T3" fmla="*/ 0 h 406"/>
                  <a:gd name="T4" fmla="*/ 183 w 496"/>
                  <a:gd name="T5" fmla="*/ 619 h 406"/>
                  <a:gd name="T6" fmla="*/ 585 w 496"/>
                  <a:gd name="T7" fmla="*/ 619 h 40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6"/>
                  <a:gd name="T13" fmla="*/ 0 h 406"/>
                  <a:gd name="T14" fmla="*/ 496 w 496"/>
                  <a:gd name="T15" fmla="*/ 406 h 40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6" h="406">
                    <a:moveTo>
                      <a:pt x="0" y="0"/>
                    </a:moveTo>
                    <a:lnTo>
                      <a:pt x="155" y="0"/>
                    </a:lnTo>
                    <a:lnTo>
                      <a:pt x="155" y="406"/>
                    </a:lnTo>
                    <a:lnTo>
                      <a:pt x="496" y="406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6" name="Freeform 130"/>
              <p:cNvSpPr>
                <a:spLocks/>
              </p:cNvSpPr>
              <p:nvPr/>
            </p:nvSpPr>
            <p:spPr bwMode="auto">
              <a:xfrm>
                <a:off x="2602" y="3018"/>
                <a:ext cx="608" cy="585"/>
              </a:xfrm>
              <a:custGeom>
                <a:avLst/>
                <a:gdLst>
                  <a:gd name="T0" fmla="*/ 608 w 515"/>
                  <a:gd name="T1" fmla="*/ 582 h 383"/>
                  <a:gd name="T2" fmla="*/ 131 w 515"/>
                  <a:gd name="T3" fmla="*/ 585 h 383"/>
                  <a:gd name="T4" fmla="*/ 129 w 515"/>
                  <a:gd name="T5" fmla="*/ 0 h 383"/>
                  <a:gd name="T6" fmla="*/ 0 w 515"/>
                  <a:gd name="T7" fmla="*/ 0 h 38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5"/>
                  <a:gd name="T13" fmla="*/ 0 h 383"/>
                  <a:gd name="T14" fmla="*/ 515 w 515"/>
                  <a:gd name="T15" fmla="*/ 383 h 38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5" h="383">
                    <a:moveTo>
                      <a:pt x="515" y="381"/>
                    </a:moveTo>
                    <a:lnTo>
                      <a:pt x="111" y="383"/>
                    </a:lnTo>
                    <a:lnTo>
                      <a:pt x="109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347" name="Group 180"/>
              <p:cNvGrpSpPr>
                <a:grpSpLocks/>
              </p:cNvGrpSpPr>
              <p:nvPr/>
            </p:nvGrpSpPr>
            <p:grpSpPr bwMode="auto">
              <a:xfrm>
                <a:off x="4926" y="2220"/>
                <a:ext cx="117" cy="407"/>
                <a:chOff x="4926" y="2220"/>
                <a:chExt cx="117" cy="407"/>
              </a:xfrm>
            </p:grpSpPr>
            <p:sp>
              <p:nvSpPr>
                <p:cNvPr id="384" name="AutoShape 134"/>
                <p:cNvSpPr>
                  <a:spLocks noChangeArrowheads="1"/>
                </p:cNvSpPr>
                <p:nvPr/>
              </p:nvSpPr>
              <p:spPr bwMode="auto">
                <a:xfrm rot="5400000">
                  <a:off x="4781" y="2365"/>
                  <a:ext cx="407" cy="117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5" name="Rectangle 132"/>
                <p:cNvSpPr>
                  <a:spLocks noChangeArrowheads="1"/>
                </p:cNvSpPr>
                <p:nvPr/>
              </p:nvSpPr>
              <p:spPr bwMode="auto">
                <a:xfrm>
                  <a:off x="4939" y="2256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86" name="Rectangle 133"/>
                <p:cNvSpPr>
                  <a:spLocks noChangeArrowheads="1"/>
                </p:cNvSpPr>
                <p:nvPr/>
              </p:nvSpPr>
              <p:spPr bwMode="auto">
                <a:xfrm>
                  <a:off x="4961" y="2343"/>
                  <a:ext cx="49" cy="151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  <a:endParaRPr lang="en-US" sz="5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87" name="Rectangle 135"/>
                <p:cNvSpPr>
                  <a:spLocks noChangeArrowheads="1"/>
                </p:cNvSpPr>
                <p:nvPr/>
              </p:nvSpPr>
              <p:spPr bwMode="auto">
                <a:xfrm>
                  <a:off x="4936" y="2525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348" name="Group 182"/>
              <p:cNvGrpSpPr>
                <a:grpSpLocks/>
              </p:cNvGrpSpPr>
              <p:nvPr/>
            </p:nvGrpSpPr>
            <p:grpSpPr bwMode="auto">
              <a:xfrm>
                <a:off x="3008" y="2377"/>
                <a:ext cx="117" cy="407"/>
                <a:chOff x="3008" y="2377"/>
                <a:chExt cx="117" cy="407"/>
              </a:xfrm>
            </p:grpSpPr>
            <p:sp>
              <p:nvSpPr>
                <p:cNvPr id="379" name="AutoShape 144"/>
                <p:cNvSpPr>
                  <a:spLocks noChangeArrowheads="1"/>
                </p:cNvSpPr>
                <p:nvPr/>
              </p:nvSpPr>
              <p:spPr bwMode="auto">
                <a:xfrm rot="5400000">
                  <a:off x="2863" y="2522"/>
                  <a:ext cx="407" cy="117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0" name="Rectangle 142"/>
                <p:cNvSpPr>
                  <a:spLocks noChangeArrowheads="1"/>
                </p:cNvSpPr>
                <p:nvPr/>
              </p:nvSpPr>
              <p:spPr bwMode="auto">
                <a:xfrm>
                  <a:off x="3021" y="2413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81" name="Rectangle 143"/>
                <p:cNvSpPr>
                  <a:spLocks noChangeArrowheads="1"/>
                </p:cNvSpPr>
                <p:nvPr/>
              </p:nvSpPr>
              <p:spPr bwMode="auto">
                <a:xfrm>
                  <a:off x="3052" y="2448"/>
                  <a:ext cx="49" cy="25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  <a:p>
                  <a:pPr algn="ctr">
                    <a:lnSpc>
                      <a:spcPct val="70000"/>
                    </a:lnSpc>
                  </a:pPr>
                  <a:endParaRPr lang="en-US" sz="800">
                    <a:solidFill>
                      <a:srgbClr val="000000"/>
                    </a:solidFill>
                    <a:latin typeface="+mj-lt"/>
                  </a:endParaRP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B</a:t>
                  </a:r>
                  <a:endParaRPr lang="en-US" sz="5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82" name="Rectangle 145"/>
                <p:cNvSpPr>
                  <a:spLocks noChangeArrowheads="1"/>
                </p:cNvSpPr>
                <p:nvPr/>
              </p:nvSpPr>
              <p:spPr bwMode="auto">
                <a:xfrm>
                  <a:off x="3018" y="2544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83" name="Rectangle 146"/>
                <p:cNvSpPr>
                  <a:spLocks noChangeArrowheads="1"/>
                </p:cNvSpPr>
                <p:nvPr/>
              </p:nvSpPr>
              <p:spPr bwMode="auto">
                <a:xfrm>
                  <a:off x="3022" y="2678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2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349" name="Group 181"/>
              <p:cNvGrpSpPr>
                <a:grpSpLocks/>
              </p:cNvGrpSpPr>
              <p:nvPr/>
            </p:nvGrpSpPr>
            <p:grpSpPr bwMode="auto">
              <a:xfrm>
                <a:off x="3008" y="1788"/>
                <a:ext cx="117" cy="407"/>
                <a:chOff x="3008" y="1788"/>
                <a:chExt cx="117" cy="407"/>
              </a:xfrm>
            </p:grpSpPr>
            <p:sp>
              <p:nvSpPr>
                <p:cNvPr id="374" name="AutoShape 150"/>
                <p:cNvSpPr>
                  <a:spLocks noChangeArrowheads="1"/>
                </p:cNvSpPr>
                <p:nvPr/>
              </p:nvSpPr>
              <p:spPr bwMode="auto">
                <a:xfrm rot="5400000">
                  <a:off x="2863" y="1933"/>
                  <a:ext cx="407" cy="117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5" name="Rectangle 148"/>
                <p:cNvSpPr>
                  <a:spLocks noChangeArrowheads="1"/>
                </p:cNvSpPr>
                <p:nvPr/>
              </p:nvSpPr>
              <p:spPr bwMode="auto">
                <a:xfrm>
                  <a:off x="3021" y="1824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76" name="Rectangle 149"/>
                <p:cNvSpPr>
                  <a:spLocks noChangeArrowheads="1"/>
                </p:cNvSpPr>
                <p:nvPr/>
              </p:nvSpPr>
              <p:spPr bwMode="auto">
                <a:xfrm>
                  <a:off x="3052" y="1872"/>
                  <a:ext cx="49" cy="25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  <a:p>
                  <a:pPr algn="ctr">
                    <a:lnSpc>
                      <a:spcPct val="70000"/>
                    </a:lnSpc>
                  </a:pPr>
                  <a:endParaRPr lang="en-US" sz="800">
                    <a:solidFill>
                      <a:srgbClr val="000000"/>
                    </a:solidFill>
                    <a:latin typeface="+mj-lt"/>
                  </a:endParaRP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>
                      <a:solidFill>
                        <a:srgbClr val="000000"/>
                      </a:solidFill>
                      <a:latin typeface="+mj-lt"/>
                    </a:rPr>
                    <a:t>A</a:t>
                  </a:r>
                  <a:endParaRPr lang="en-US" sz="5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77" name="Rectangle 151"/>
                <p:cNvSpPr>
                  <a:spLocks noChangeArrowheads="1"/>
                </p:cNvSpPr>
                <p:nvPr/>
              </p:nvSpPr>
              <p:spPr bwMode="auto">
                <a:xfrm>
                  <a:off x="3018" y="1955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78" name="Rectangle 152"/>
                <p:cNvSpPr>
                  <a:spLocks noChangeArrowheads="1"/>
                </p:cNvSpPr>
                <p:nvPr/>
              </p:nvSpPr>
              <p:spPr bwMode="auto">
                <a:xfrm>
                  <a:off x="3022" y="2089"/>
                  <a:ext cx="26" cy="6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2</a:t>
                  </a:r>
                  <a:endParaRPr lang="en-US" sz="6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350" name="Rectangle 153"/>
              <p:cNvSpPr>
                <a:spLocks noChangeArrowheads="1"/>
              </p:cNvSpPr>
              <p:nvPr/>
            </p:nvSpPr>
            <p:spPr bwMode="auto">
              <a:xfrm>
                <a:off x="4093" y="2198"/>
                <a:ext cx="32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51" name="Rectangle 154"/>
              <p:cNvSpPr>
                <a:spLocks noChangeArrowheads="1"/>
              </p:cNvSpPr>
              <p:nvPr/>
            </p:nvSpPr>
            <p:spPr bwMode="auto">
              <a:xfrm rot="16200000">
                <a:off x="3369" y="2234"/>
                <a:ext cx="143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352" name="Rectangle 155"/>
              <p:cNvSpPr>
                <a:spLocks noChangeArrowheads="1"/>
              </p:cNvSpPr>
              <p:nvPr/>
            </p:nvSpPr>
            <p:spPr bwMode="auto">
              <a:xfrm>
                <a:off x="1890" y="2054"/>
                <a:ext cx="322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Register 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353" name="Rectangle 156"/>
              <p:cNvSpPr>
                <a:spLocks noChangeArrowheads="1"/>
              </p:cNvSpPr>
              <p:nvPr/>
            </p:nvSpPr>
            <p:spPr bwMode="auto">
              <a:xfrm rot="16200000">
                <a:off x="522" y="2189"/>
                <a:ext cx="407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5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54" name="Rectangle 157"/>
              <p:cNvSpPr>
                <a:spLocks noChangeArrowheads="1"/>
              </p:cNvSpPr>
              <p:nvPr/>
            </p:nvSpPr>
            <p:spPr bwMode="auto">
              <a:xfrm>
                <a:off x="310" y="2256"/>
                <a:ext cx="96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PC</a:t>
                </a:r>
                <a:endParaRPr lang="en-US" sz="5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55" name="Rectangle 159"/>
              <p:cNvSpPr>
                <a:spLocks noChangeArrowheads="1"/>
              </p:cNvSpPr>
              <p:nvPr/>
            </p:nvSpPr>
            <p:spPr bwMode="auto">
              <a:xfrm>
                <a:off x="2468" y="740"/>
                <a:ext cx="155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  <a:endParaRPr lang="en-US" sz="6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56" name="Rectangle 160"/>
              <p:cNvSpPr>
                <a:spLocks noChangeArrowheads="1"/>
              </p:cNvSpPr>
              <p:nvPr/>
            </p:nvSpPr>
            <p:spPr bwMode="auto">
              <a:xfrm>
                <a:off x="3649" y="997"/>
                <a:ext cx="179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  <a:endParaRPr lang="en-US" sz="9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57" name="Rectangle 161"/>
              <p:cNvSpPr>
                <a:spLocks noChangeArrowheads="1"/>
              </p:cNvSpPr>
              <p:nvPr/>
            </p:nvSpPr>
            <p:spPr bwMode="auto">
              <a:xfrm>
                <a:off x="4492" y="1236"/>
                <a:ext cx="220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358" name="Rectangle 162"/>
              <p:cNvSpPr>
                <a:spLocks noChangeArrowheads="1"/>
              </p:cNvSpPr>
              <p:nvPr/>
            </p:nvSpPr>
            <p:spPr bwMode="auto">
              <a:xfrm>
                <a:off x="984" y="1476"/>
                <a:ext cx="147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sp>
            <p:nvSpPr>
              <p:cNvPr id="359" name="Rectangle 163"/>
              <p:cNvSpPr>
                <a:spLocks noChangeArrowheads="1"/>
              </p:cNvSpPr>
              <p:nvPr/>
            </p:nvSpPr>
            <p:spPr bwMode="auto">
              <a:xfrm rot="16200000" flipH="1">
                <a:off x="1012" y="2033"/>
                <a:ext cx="339" cy="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0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60" name="Rectangle 164"/>
              <p:cNvSpPr>
                <a:spLocks noChangeArrowheads="1"/>
              </p:cNvSpPr>
              <p:nvPr/>
            </p:nvSpPr>
            <p:spPr bwMode="auto">
              <a:xfrm>
                <a:off x="1729" y="2765"/>
                <a:ext cx="254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F/D.rs1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61" name="Rectangle 165"/>
              <p:cNvSpPr>
                <a:spLocks noChangeArrowheads="1"/>
              </p:cNvSpPr>
              <p:nvPr/>
            </p:nvSpPr>
            <p:spPr bwMode="auto">
              <a:xfrm>
                <a:off x="1729" y="2909"/>
                <a:ext cx="254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F/D.rs2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62" name="Rectangle 166"/>
              <p:cNvSpPr>
                <a:spLocks noChangeArrowheads="1"/>
              </p:cNvSpPr>
              <p:nvPr/>
            </p:nvSpPr>
            <p:spPr bwMode="auto">
              <a:xfrm>
                <a:off x="1729" y="3086"/>
                <a:ext cx="221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F/D.rd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63" name="Rectangle 168"/>
              <p:cNvSpPr>
                <a:spLocks noChangeArrowheads="1"/>
              </p:cNvSpPr>
              <p:nvPr/>
            </p:nvSpPr>
            <p:spPr bwMode="auto">
              <a:xfrm>
                <a:off x="2611" y="2776"/>
                <a:ext cx="222" cy="9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+mj-lt"/>
                  </a:rPr>
                  <a:t>D/E.rs1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64" name="Rectangle 169"/>
              <p:cNvSpPr>
                <a:spLocks noChangeArrowheads="1"/>
              </p:cNvSpPr>
              <p:nvPr/>
            </p:nvSpPr>
            <p:spPr bwMode="auto">
              <a:xfrm>
                <a:off x="2612" y="2928"/>
                <a:ext cx="222" cy="90"/>
              </a:xfrm>
              <a:prstGeom prst="rect">
                <a:avLst/>
              </a:prstGeom>
              <a:solidFill>
                <a:schemeClr val="bg1">
                  <a:alpha val="79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+mj-lt"/>
                  </a:rPr>
                  <a:t>D/E.rs2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65" name="Rectangle 171"/>
              <p:cNvSpPr>
                <a:spLocks noChangeArrowheads="1"/>
              </p:cNvSpPr>
              <p:nvPr/>
            </p:nvSpPr>
            <p:spPr bwMode="auto">
              <a:xfrm>
                <a:off x="2607" y="3113"/>
                <a:ext cx="194" cy="90"/>
              </a:xfrm>
              <a:prstGeom prst="rect">
                <a:avLst/>
              </a:prstGeom>
              <a:solidFill>
                <a:schemeClr val="bg1">
                  <a:alpha val="82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+mj-lt"/>
                  </a:rPr>
                  <a:t>D/E.rd</a:t>
                </a:r>
                <a:endParaRPr lang="en-US" sz="12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66" name="Rectangle 172"/>
              <p:cNvSpPr>
                <a:spLocks noChangeArrowheads="1"/>
              </p:cNvSpPr>
              <p:nvPr/>
            </p:nvSpPr>
            <p:spPr bwMode="auto">
              <a:xfrm>
                <a:off x="3690" y="1218"/>
                <a:ext cx="80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EB7500"/>
                    </a:solidFill>
                    <a:latin typeface="+mj-lt"/>
                  </a:rPr>
                  <a:t>W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367" name="Rectangle 173"/>
              <p:cNvSpPr>
                <a:spLocks noChangeArrowheads="1"/>
              </p:cNvSpPr>
              <p:nvPr/>
            </p:nvSpPr>
            <p:spPr bwMode="auto">
              <a:xfrm>
                <a:off x="3692" y="1458"/>
                <a:ext cx="76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EB7500"/>
                    </a:solidFill>
                    <a:latin typeface="+mj-lt"/>
                  </a:rPr>
                  <a:t>M</a:t>
                </a:r>
                <a:endParaRPr lang="en-US" sz="1200">
                  <a:latin typeface="+mj-lt"/>
                </a:endParaRPr>
              </a:p>
            </p:txBody>
          </p:sp>
          <p:sp>
            <p:nvSpPr>
              <p:cNvPr id="368" name="Rectangle 174"/>
              <p:cNvSpPr>
                <a:spLocks noChangeArrowheads="1"/>
              </p:cNvSpPr>
              <p:nvPr/>
            </p:nvSpPr>
            <p:spPr bwMode="auto">
              <a:xfrm>
                <a:off x="4548" y="1473"/>
                <a:ext cx="80" cy="1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EB7500"/>
                    </a:solidFill>
                    <a:latin typeface="+mj-lt"/>
                  </a:rPr>
                  <a:t>W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369" name="Rectangle 175"/>
              <p:cNvSpPr>
                <a:spLocks noChangeArrowheads="1"/>
              </p:cNvSpPr>
              <p:nvPr/>
            </p:nvSpPr>
            <p:spPr bwMode="auto">
              <a:xfrm>
                <a:off x="4033" y="3102"/>
                <a:ext cx="212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+mj-lt"/>
                  </a:rPr>
                  <a:t>E/M.rd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70" name="Rectangle 176"/>
              <p:cNvSpPr>
                <a:spLocks noChangeArrowheads="1"/>
              </p:cNvSpPr>
              <p:nvPr/>
            </p:nvSpPr>
            <p:spPr bwMode="auto">
              <a:xfrm>
                <a:off x="4033" y="3408"/>
                <a:ext cx="24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  <a:latin typeface="+mj-lt"/>
                  </a:rPr>
                  <a:t>M/W.rd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71" name="Rectangle 177"/>
              <p:cNvSpPr>
                <a:spLocks noChangeArrowheads="1"/>
              </p:cNvSpPr>
              <p:nvPr/>
            </p:nvSpPr>
            <p:spPr bwMode="auto">
              <a:xfrm>
                <a:off x="3945" y="2112"/>
                <a:ext cx="77" cy="15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72" name="Rectangle 178"/>
              <p:cNvSpPr>
                <a:spLocks noChangeArrowheads="1"/>
              </p:cNvSpPr>
              <p:nvPr/>
            </p:nvSpPr>
            <p:spPr bwMode="auto">
              <a:xfrm rot="16200000">
                <a:off x="3625" y="1711"/>
                <a:ext cx="507" cy="10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latin typeface="+mj-lt"/>
                  </a:rPr>
                  <a:t>E/M.RegWrite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373" name="Rectangle 179"/>
              <p:cNvSpPr>
                <a:spLocks noChangeArrowheads="1"/>
              </p:cNvSpPr>
              <p:nvPr/>
            </p:nvSpPr>
            <p:spPr bwMode="auto">
              <a:xfrm rot="16200000">
                <a:off x="4463" y="1927"/>
                <a:ext cx="533" cy="10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latin typeface="+mj-lt"/>
                  </a:rPr>
                  <a:t>M/W.RegWrite</a:t>
                </a:r>
                <a:endParaRPr lang="en-US" sz="1200" dirty="0">
                  <a:latin typeface="+mj-lt"/>
                </a:endParaRPr>
              </a:p>
            </p:txBody>
          </p:sp>
        </p:grpSp>
        <p:sp>
          <p:nvSpPr>
            <p:cNvPr id="200" name="Line 91"/>
            <p:cNvSpPr>
              <a:spLocks noChangeShapeType="1"/>
            </p:cNvSpPr>
            <p:nvPr/>
          </p:nvSpPr>
          <p:spPr bwMode="auto">
            <a:xfrm flipH="1">
              <a:off x="5392599" y="4447664"/>
              <a:ext cx="3422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1" name="Line 91"/>
            <p:cNvSpPr>
              <a:spLocks noChangeShapeType="1"/>
            </p:cNvSpPr>
            <p:nvPr/>
          </p:nvSpPr>
          <p:spPr bwMode="auto">
            <a:xfrm flipH="1">
              <a:off x="5388111" y="4681912"/>
              <a:ext cx="3422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2" name="Line 91"/>
            <p:cNvSpPr>
              <a:spLocks noChangeShapeType="1"/>
            </p:cNvSpPr>
            <p:nvPr/>
          </p:nvSpPr>
          <p:spPr bwMode="auto">
            <a:xfrm flipH="1">
              <a:off x="5387836" y="5006862"/>
              <a:ext cx="3422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cxnSp>
          <p:nvCxnSpPr>
            <p:cNvPr id="203" name="Elbow Connector 202"/>
            <p:cNvCxnSpPr>
              <a:stCxn id="309" idx="29"/>
              <a:endCxn id="379" idx="3"/>
            </p:cNvCxnSpPr>
            <p:nvPr/>
          </p:nvCxnSpPr>
          <p:spPr>
            <a:xfrm flipH="1" flipV="1">
              <a:off x="6736597" y="4283246"/>
              <a:ext cx="270565" cy="1055318"/>
            </a:xfrm>
            <a:prstGeom prst="bentConnector4">
              <a:avLst>
                <a:gd name="adj1" fmla="val 100332"/>
                <a:gd name="adj2" fmla="val 59267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Elbow Connector 203"/>
            <p:cNvCxnSpPr>
              <a:stCxn id="309" idx="26"/>
            </p:cNvCxnSpPr>
            <p:nvPr/>
          </p:nvCxnSpPr>
          <p:spPr>
            <a:xfrm flipH="1" flipV="1">
              <a:off x="6838402" y="3140294"/>
              <a:ext cx="219291" cy="2096195"/>
            </a:xfrm>
            <a:prstGeom prst="bentConnector4">
              <a:avLst>
                <a:gd name="adj1" fmla="val 2172"/>
                <a:gd name="adj2" fmla="val 99931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127266"/>
            <a:ext cx="10515600" cy="804857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rgbClr val="0070C0"/>
                </a:solidFill>
              </a:rPr>
              <a:t>Forwarding Hardware </a:t>
            </a:r>
            <a:r>
              <a:rPr lang="en-US" sz="3200" dirty="0">
                <a:solidFill>
                  <a:srgbClr val="0070C0"/>
                </a:solidFill>
              </a:rPr>
              <a:t>Example: </a:t>
            </a:r>
            <a:br>
              <a:rPr lang="en-US" sz="3200" dirty="0">
                <a:solidFill>
                  <a:srgbClr val="0070C0"/>
                </a:solidFill>
              </a:rPr>
            </a:br>
            <a:r>
              <a:rPr lang="en-US" sz="2400">
                <a:solidFill>
                  <a:srgbClr val="0070C0"/>
                </a:solidFill>
              </a:rPr>
              <a:t>bypassing from </a:t>
            </a:r>
            <a:r>
              <a:rPr lang="en-US" sz="2400" dirty="0">
                <a:solidFill>
                  <a:srgbClr val="0070C0"/>
                </a:solidFill>
              </a:rPr>
              <a:t>EXE </a:t>
            </a:r>
            <a:r>
              <a:rPr lang="en-US" sz="2400">
                <a:solidFill>
                  <a:srgbClr val="0070C0"/>
                </a:solidFill>
              </a:rPr>
              <a:t>to Src1 and from </a:t>
            </a:r>
            <a:r>
              <a:rPr lang="en-US" sz="2400" dirty="0">
                <a:solidFill>
                  <a:srgbClr val="0070C0"/>
                </a:solidFill>
              </a:rPr>
              <a:t>WB </a:t>
            </a:r>
            <a:r>
              <a:rPr lang="en-US" sz="2400">
                <a:solidFill>
                  <a:srgbClr val="0070C0"/>
                </a:solidFill>
              </a:rPr>
              <a:t>to Src2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Rectangle 183"/>
          <p:cNvSpPr>
            <a:spLocks noChangeArrowheads="1"/>
          </p:cNvSpPr>
          <p:nvPr/>
        </p:nvSpPr>
        <p:spPr bwMode="auto">
          <a:xfrm>
            <a:off x="779187" y="5175251"/>
            <a:ext cx="2157412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lw  </a:t>
            </a: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x11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, 9(x1)</a:t>
            </a:r>
          </a:p>
        </p:txBody>
      </p:sp>
      <p:grpSp>
        <p:nvGrpSpPr>
          <p:cNvPr id="275" name="Группа 274"/>
          <p:cNvGrpSpPr/>
          <p:nvPr/>
        </p:nvGrpSpPr>
        <p:grpSpPr>
          <a:xfrm>
            <a:off x="6478894" y="2924231"/>
            <a:ext cx="1837684" cy="2974207"/>
            <a:chOff x="4620419" y="3028950"/>
            <a:chExt cx="1706562" cy="2762250"/>
          </a:xfrm>
        </p:grpSpPr>
        <p:sp>
          <p:nvSpPr>
            <p:cNvPr id="169" name="Line 171"/>
            <p:cNvSpPr>
              <a:spLocks noChangeShapeType="1"/>
            </p:cNvSpPr>
            <p:nvPr/>
          </p:nvSpPr>
          <p:spPr bwMode="auto">
            <a:xfrm>
              <a:off x="6326187" y="3503613"/>
              <a:ext cx="0" cy="2286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0" name="Line 172"/>
            <p:cNvSpPr>
              <a:spLocks noChangeShapeType="1"/>
            </p:cNvSpPr>
            <p:nvPr/>
          </p:nvSpPr>
          <p:spPr bwMode="auto">
            <a:xfrm rot="16200000">
              <a:off x="5473700" y="4937919"/>
              <a:ext cx="0" cy="170656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1" name="Line 173"/>
            <p:cNvSpPr>
              <a:spLocks noChangeShapeType="1"/>
            </p:cNvSpPr>
            <p:nvPr/>
          </p:nvSpPr>
          <p:spPr bwMode="auto">
            <a:xfrm>
              <a:off x="4637088" y="3028950"/>
              <a:ext cx="0" cy="274161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2" name="Line 174"/>
            <p:cNvSpPr>
              <a:spLocks noChangeShapeType="1"/>
            </p:cNvSpPr>
            <p:nvPr/>
          </p:nvSpPr>
          <p:spPr bwMode="auto">
            <a:xfrm rot="16200000" flipH="1" flipV="1">
              <a:off x="4940300" y="2716213"/>
              <a:ext cx="1588" cy="63658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triangl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74" name="Группа 273"/>
          <p:cNvGrpSpPr/>
          <p:nvPr/>
        </p:nvGrpSpPr>
        <p:grpSpPr>
          <a:xfrm>
            <a:off x="6388407" y="3677194"/>
            <a:ext cx="3828867" cy="2366443"/>
            <a:chOff x="4529931" y="3711575"/>
            <a:chExt cx="3573463" cy="2233613"/>
          </a:xfrm>
        </p:grpSpPr>
        <p:sp>
          <p:nvSpPr>
            <p:cNvPr id="173" name="Line 175"/>
            <p:cNvSpPr>
              <a:spLocks noChangeShapeType="1"/>
            </p:cNvSpPr>
            <p:nvPr/>
          </p:nvSpPr>
          <p:spPr bwMode="auto">
            <a:xfrm rot="16200000">
              <a:off x="4764087" y="3978275"/>
              <a:ext cx="209550" cy="18097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5" name="Line 177"/>
            <p:cNvSpPr>
              <a:spLocks noChangeShapeType="1"/>
            </p:cNvSpPr>
            <p:nvPr/>
          </p:nvSpPr>
          <p:spPr bwMode="auto">
            <a:xfrm rot="16200000" flipH="1" flipV="1">
              <a:off x="5103812" y="3817938"/>
              <a:ext cx="6350" cy="293687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triangl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6" name="Line 178"/>
            <p:cNvSpPr>
              <a:spLocks noChangeShapeType="1"/>
            </p:cNvSpPr>
            <p:nvPr/>
          </p:nvSpPr>
          <p:spPr bwMode="auto">
            <a:xfrm>
              <a:off x="8091487" y="3711575"/>
              <a:ext cx="0" cy="2224088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7" name="Line 179"/>
            <p:cNvSpPr>
              <a:spLocks noChangeShapeType="1"/>
            </p:cNvSpPr>
            <p:nvPr/>
          </p:nvSpPr>
          <p:spPr bwMode="auto">
            <a:xfrm rot="16200000">
              <a:off x="6318250" y="4146551"/>
              <a:ext cx="4763" cy="356552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8" name="Line 180"/>
            <p:cNvSpPr>
              <a:spLocks noChangeShapeType="1"/>
            </p:cNvSpPr>
            <p:nvPr/>
          </p:nvSpPr>
          <p:spPr bwMode="auto">
            <a:xfrm>
              <a:off x="4534218" y="4178300"/>
              <a:ext cx="0" cy="1766888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9" name="Line 181"/>
            <p:cNvSpPr>
              <a:spLocks noChangeShapeType="1"/>
            </p:cNvSpPr>
            <p:nvPr/>
          </p:nvSpPr>
          <p:spPr bwMode="auto">
            <a:xfrm rot="16200000" flipH="1" flipV="1">
              <a:off x="4657725" y="4049713"/>
              <a:ext cx="1588" cy="25717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triangl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86" name="Rectangle 189"/>
          <p:cNvSpPr>
            <a:spLocks noChangeArrowheads="1"/>
          </p:cNvSpPr>
          <p:nvPr/>
        </p:nvSpPr>
        <p:spPr bwMode="auto">
          <a:xfrm>
            <a:off x="7721600" y="4843715"/>
            <a:ext cx="30072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10</a:t>
            </a:r>
          </a:p>
        </p:txBody>
      </p:sp>
      <p:sp>
        <p:nvSpPr>
          <p:cNvPr id="260" name="Rectangle 184"/>
          <p:cNvSpPr>
            <a:spLocks noChangeArrowheads="1"/>
          </p:cNvSpPr>
          <p:nvPr/>
        </p:nvSpPr>
        <p:spPr bwMode="auto">
          <a:xfrm>
            <a:off x="9203016" y="2673546"/>
            <a:ext cx="279885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lw</a:t>
            </a:r>
          </a:p>
        </p:txBody>
      </p:sp>
      <p:sp>
        <p:nvSpPr>
          <p:cNvPr id="261" name="Rectangle 185"/>
          <p:cNvSpPr>
            <a:spLocks noChangeArrowheads="1"/>
          </p:cNvSpPr>
          <p:nvPr/>
        </p:nvSpPr>
        <p:spPr bwMode="auto">
          <a:xfrm>
            <a:off x="5577619" y="2518322"/>
            <a:ext cx="509114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[x10]</a:t>
            </a:r>
          </a:p>
        </p:txBody>
      </p:sp>
      <p:sp>
        <p:nvSpPr>
          <p:cNvPr id="262" name="Rectangle 186"/>
          <p:cNvSpPr>
            <a:spLocks noChangeArrowheads="1"/>
          </p:cNvSpPr>
          <p:nvPr/>
        </p:nvSpPr>
        <p:spPr bwMode="auto">
          <a:xfrm>
            <a:off x="10224488" y="3395591"/>
            <a:ext cx="915251" cy="1077218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Data from</a:t>
            </a:r>
          </a:p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memory</a:t>
            </a:r>
          </a:p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address</a:t>
            </a:r>
          </a:p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[x1]+9</a:t>
            </a:r>
          </a:p>
        </p:txBody>
      </p:sp>
      <p:sp>
        <p:nvSpPr>
          <p:cNvPr id="263" name="Rectangle 187"/>
          <p:cNvSpPr>
            <a:spLocks noChangeArrowheads="1"/>
          </p:cNvSpPr>
          <p:nvPr/>
        </p:nvSpPr>
        <p:spPr bwMode="auto">
          <a:xfrm>
            <a:off x="7703306" y="2684739"/>
            <a:ext cx="398507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sub</a:t>
            </a:r>
          </a:p>
        </p:txBody>
      </p:sp>
      <p:sp>
        <p:nvSpPr>
          <p:cNvPr id="264" name="Rectangle 188"/>
          <p:cNvSpPr>
            <a:spLocks noChangeArrowheads="1"/>
          </p:cNvSpPr>
          <p:nvPr/>
        </p:nvSpPr>
        <p:spPr bwMode="auto">
          <a:xfrm>
            <a:off x="5577619" y="3498223"/>
            <a:ext cx="509114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[x11]</a:t>
            </a:r>
          </a:p>
        </p:txBody>
      </p:sp>
      <p:sp>
        <p:nvSpPr>
          <p:cNvPr id="265" name="Rectangle 190"/>
          <p:cNvSpPr>
            <a:spLocks noChangeArrowheads="1"/>
          </p:cNvSpPr>
          <p:nvPr/>
        </p:nvSpPr>
        <p:spPr bwMode="auto">
          <a:xfrm>
            <a:off x="5692515" y="4822451"/>
            <a:ext cx="30072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12</a:t>
            </a:r>
          </a:p>
        </p:txBody>
      </p:sp>
      <p:sp>
        <p:nvSpPr>
          <p:cNvPr id="266" name="Rectangle 191"/>
          <p:cNvSpPr>
            <a:spLocks noChangeArrowheads="1"/>
          </p:cNvSpPr>
          <p:nvPr/>
        </p:nvSpPr>
        <p:spPr bwMode="auto">
          <a:xfrm>
            <a:off x="5647942" y="3020605"/>
            <a:ext cx="409728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and</a:t>
            </a:r>
          </a:p>
        </p:txBody>
      </p:sp>
      <p:sp>
        <p:nvSpPr>
          <p:cNvPr id="267" name="Rectangle 192"/>
          <p:cNvSpPr>
            <a:spLocks noChangeArrowheads="1"/>
          </p:cNvSpPr>
          <p:nvPr/>
        </p:nvSpPr>
        <p:spPr bwMode="auto">
          <a:xfrm>
            <a:off x="9204727" y="4844570"/>
            <a:ext cx="30072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11</a:t>
            </a:r>
          </a:p>
        </p:txBody>
      </p:sp>
      <p:sp>
        <p:nvSpPr>
          <p:cNvPr id="268" name="Rectangle 193"/>
          <p:cNvSpPr>
            <a:spLocks noChangeArrowheads="1"/>
          </p:cNvSpPr>
          <p:nvPr/>
        </p:nvSpPr>
        <p:spPr bwMode="auto">
          <a:xfrm>
            <a:off x="7482405" y="3238902"/>
            <a:ext cx="780022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[x2]-[x3]</a:t>
            </a:r>
          </a:p>
        </p:txBody>
      </p:sp>
      <p:sp>
        <p:nvSpPr>
          <p:cNvPr id="269" name="Rectangle 194"/>
          <p:cNvSpPr>
            <a:spLocks noChangeArrowheads="1"/>
          </p:cNvSpPr>
          <p:nvPr/>
        </p:nvSpPr>
        <p:spPr bwMode="auto">
          <a:xfrm>
            <a:off x="5700137" y="4529950"/>
            <a:ext cx="30072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11</a:t>
            </a:r>
          </a:p>
        </p:txBody>
      </p:sp>
      <p:sp>
        <p:nvSpPr>
          <p:cNvPr id="270" name="Rectangle 195"/>
          <p:cNvSpPr>
            <a:spLocks noChangeArrowheads="1"/>
          </p:cNvSpPr>
          <p:nvPr/>
        </p:nvSpPr>
        <p:spPr bwMode="auto">
          <a:xfrm>
            <a:off x="5689363" y="4239099"/>
            <a:ext cx="30072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10</a:t>
            </a:r>
          </a:p>
        </p:txBody>
      </p:sp>
      <p:sp>
        <p:nvSpPr>
          <p:cNvPr id="271" name="Прямоугольник 270"/>
          <p:cNvSpPr/>
          <p:nvPr/>
        </p:nvSpPr>
        <p:spPr>
          <a:xfrm>
            <a:off x="705367" y="5470809"/>
            <a:ext cx="2231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sub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x10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, x2, x3</a:t>
            </a:r>
          </a:p>
        </p:txBody>
      </p:sp>
      <p:sp>
        <p:nvSpPr>
          <p:cNvPr id="273" name="Прямоугольник 272"/>
          <p:cNvSpPr/>
          <p:nvPr/>
        </p:nvSpPr>
        <p:spPr>
          <a:xfrm>
            <a:off x="699611" y="5814437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and x12,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x10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hlin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x11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15.11.2021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074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86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build="allAtOnce"/>
      <p:bldP spid="273" grpId="0"/>
      <p:bldP spid="273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0.5|214.6|38.4|2.8|41.9|35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9.4|64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2|0.2|1.1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|77.5|9.7|11.4|1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.3|1.8|41.6|1.9|7.1|1.8|25.1|3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7|29.2|17.8|76|6.7|5.6|1.7|1.9|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8.2|6.4|7.1|6.5|1.2|0.6|0.4|0.3|0.7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4870</TotalTime>
  <Words>1798</Words>
  <Application>Microsoft Office PowerPoint</Application>
  <PresentationFormat>Widescreen</PresentationFormat>
  <Paragraphs>823</Paragraphs>
  <Slides>16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Neo Sans Intel</vt:lpstr>
      <vt:lpstr>Symbol</vt:lpstr>
      <vt:lpstr>Times</vt:lpstr>
      <vt:lpstr>Verdana</vt:lpstr>
      <vt:lpstr>Wingdings</vt:lpstr>
      <vt:lpstr>2_Office Theme</vt:lpstr>
      <vt:lpstr>Pipelining: Data Hazards</vt:lpstr>
      <vt:lpstr>Pipelined RISC-V CPU with Control</vt:lpstr>
      <vt:lpstr>Data Hazards</vt:lpstr>
      <vt:lpstr>Data Hazard</vt:lpstr>
      <vt:lpstr>Data Hazard: HW Solution 1 - Add Stalls</vt:lpstr>
      <vt:lpstr>Data Hazard: HW Solution 2 - Forwarding</vt:lpstr>
      <vt:lpstr>Forwarding Hardware</vt:lpstr>
      <vt:lpstr>Forwarding Control</vt:lpstr>
      <vt:lpstr>Forwarding Hardware Example:  bypassing from EXE to Src1 and from WB to Src2</vt:lpstr>
      <vt:lpstr>Can't always forward</vt:lpstr>
      <vt:lpstr>Stalling</vt:lpstr>
      <vt:lpstr>Hazard Detection (Stall) Logic</vt:lpstr>
      <vt:lpstr>Forwarding + Hazard Detection Unit</vt:lpstr>
      <vt:lpstr>Software Scheduling to Avoid Load Hazards</vt:lpstr>
      <vt:lpstr>Thank You</vt:lpstr>
      <vt:lpstr>Source materials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315</cp:revision>
  <dcterms:created xsi:type="dcterms:W3CDTF">2018-09-18T18:10:21Z</dcterms:created>
  <dcterms:modified xsi:type="dcterms:W3CDTF">2021-11-13T13:59:46Z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2018-11-15 10:01:15Z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