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1"/>
  </p:notesMasterIdLst>
  <p:sldIdLst>
    <p:sldId id="439" r:id="rId2"/>
    <p:sldId id="401" r:id="rId3"/>
    <p:sldId id="440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42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41" r:id="rId35"/>
    <p:sldId id="435" r:id="rId36"/>
    <p:sldId id="436" r:id="rId37"/>
    <p:sldId id="437" r:id="rId38"/>
    <p:sldId id="438" r:id="rId39"/>
    <p:sldId id="443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58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02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81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8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98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506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39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7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4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7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1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14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95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3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96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1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courses.cs.washington.edu/courses/cse378/10sp/lectures/lec12.pdf" TargetMode="External"/><Relationship Id="rId3" Type="http://schemas.openxmlformats.org/officeDocument/2006/relationships/hyperlink" Target="http://webcourse.cs.technion.ac.il/234267/Winter2012-2013/ho/WCFiles/L2_pipeline_2012.pptx" TargetMode="External"/><Relationship Id="rId7" Type="http://schemas.openxmlformats.org/officeDocument/2006/relationships/hyperlink" Target="http://courses.cs.washington.edu/courses/cse378/10sp/lectures/lec11.pdf" TargetMode="External"/><Relationship Id="rId2" Type="http://schemas.openxmlformats.org/officeDocument/2006/relationships/hyperlink" Target="http://webcourse.cs.technion.ac.il/234267/Winter2012-2013/en/ho_Lectur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urses.cs.washington.edu/courses/cse378/10sp/lectures/lec10.pdf" TargetMode="External"/><Relationship Id="rId5" Type="http://schemas.openxmlformats.org/officeDocument/2006/relationships/hyperlink" Target="http://courses.cs.washington.edu/courses/cse378/09wi/lectures.html" TargetMode="External"/><Relationship Id="rId4" Type="http://schemas.openxmlformats.org/officeDocument/2006/relationships/hyperlink" Target="http://www.cs.washington.edu/people/faculty/luiscez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T-ILab/mipt-mips/wiki/Communication-between-modules-through-ports" TargetMode="External"/><Relationship Id="rId2" Type="http://schemas.openxmlformats.org/officeDocument/2006/relationships/hyperlink" Target="http://www.ckluk.org/ck/papers/asim_ieeecomputer.pd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Pipelining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>
                <a:latin typeface="+mj-lt"/>
              </a:rPr>
              <a:t>Igor Smirnov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>
                <a:latin typeface="+mj-lt"/>
              </a:rPr>
              <a:t>14 November 2018</a:t>
            </a:r>
            <a:endParaRPr lang="en-US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52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traight Connector 225"/>
          <p:cNvCxnSpPr>
            <a:stCxn id="151" idx="3"/>
            <a:endCxn id="204" idx="2"/>
          </p:cNvCxnSpPr>
          <p:nvPr/>
        </p:nvCxnSpPr>
        <p:spPr bwMode="auto">
          <a:xfrm>
            <a:off x="5556358" y="3689346"/>
            <a:ext cx="701875" cy="260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  <a:endParaRPr lang="ru-RU" dirty="0"/>
          </a:p>
        </p:txBody>
      </p:sp>
      <p:grpSp>
        <p:nvGrpSpPr>
          <p:cNvPr id="46" name="Group 45"/>
          <p:cNvGrpSpPr/>
          <p:nvPr/>
        </p:nvGrpSpPr>
        <p:grpSpPr>
          <a:xfrm>
            <a:off x="2184747" y="2193740"/>
            <a:ext cx="381836" cy="470570"/>
            <a:chOff x="102806" y="1514471"/>
            <a:chExt cx="507649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02806" y="1514471"/>
              <a:ext cx="507649" cy="625620"/>
              <a:chOff x="2891579" y="2694759"/>
              <a:chExt cx="668596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891579" y="2872568"/>
                <a:ext cx="668596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50" name="Straight Arrow Connector 49"/>
          <p:cNvCxnSpPr>
            <a:endCxn id="231" idx="0"/>
          </p:cNvCxnSpPr>
          <p:nvPr/>
        </p:nvCxnSpPr>
        <p:spPr bwMode="auto">
          <a:xfrm>
            <a:off x="2407905" y="2664310"/>
            <a:ext cx="1" cy="3790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64669" y="3598108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cxnSp>
        <p:nvCxnSpPr>
          <p:cNvPr id="141" name="Straight Arrow Connector 140"/>
          <p:cNvCxnSpPr>
            <a:endCxn id="170" idx="2"/>
          </p:cNvCxnSpPr>
          <p:nvPr/>
        </p:nvCxnSpPr>
        <p:spPr bwMode="auto">
          <a:xfrm>
            <a:off x="3111553" y="3191934"/>
            <a:ext cx="606363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2" name="Group 141"/>
          <p:cNvGrpSpPr/>
          <p:nvPr/>
        </p:nvGrpSpPr>
        <p:grpSpPr>
          <a:xfrm>
            <a:off x="4058492" y="3712205"/>
            <a:ext cx="135684" cy="484051"/>
            <a:chOff x="3390790" y="3616963"/>
            <a:chExt cx="180391" cy="643543"/>
          </a:xfrm>
        </p:grpSpPr>
        <p:sp>
          <p:nvSpPr>
            <p:cNvPr id="143" name="Trapezoid 14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44" name="Rectangle 158"/>
            <p:cNvSpPr>
              <a:spLocks noChangeArrowheads="1"/>
            </p:cNvSpPr>
            <p:nvPr/>
          </p:nvSpPr>
          <p:spPr bwMode="auto">
            <a:xfrm flipH="1">
              <a:off x="3398409" y="3689587"/>
              <a:ext cx="11138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5" name="Rectangle 159"/>
            <p:cNvSpPr>
              <a:spLocks noChangeArrowheads="1"/>
            </p:cNvSpPr>
            <p:nvPr/>
          </p:nvSpPr>
          <p:spPr bwMode="auto">
            <a:xfrm flipH="1">
              <a:off x="3400943" y="4034895"/>
              <a:ext cx="9453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80654" y="3030552"/>
            <a:ext cx="1167978" cy="1418904"/>
            <a:chOff x="4488101" y="3657632"/>
            <a:chExt cx="1552821" cy="1886426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92305" y="3741384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52523" y="3702375"/>
              <a:ext cx="88399" cy="3478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66812" y="4328901"/>
              <a:ext cx="1251432" cy="409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92305" y="4215468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02089" y="4406640"/>
              <a:ext cx="137145" cy="34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8101" y="4754853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88101" y="5196249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59" name="Straight Connector 158"/>
          <p:cNvCxnSpPr>
            <a:endCxn id="147" idx="0"/>
          </p:cNvCxnSpPr>
          <p:nvPr/>
        </p:nvCxnSpPr>
        <p:spPr bwMode="auto">
          <a:xfrm>
            <a:off x="5065368" y="2904450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Arrow Connector 159"/>
          <p:cNvCxnSpPr>
            <a:stCxn id="149" idx="3"/>
            <a:endCxn id="165" idx="1"/>
          </p:cNvCxnSpPr>
          <p:nvPr/>
        </p:nvCxnSpPr>
        <p:spPr bwMode="auto">
          <a:xfrm flipV="1">
            <a:off x="5648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6778665" y="2958564"/>
            <a:ext cx="547227" cy="1082965"/>
            <a:chOff x="6728724" y="3121968"/>
            <a:chExt cx="727535" cy="1439797"/>
          </a:xfrm>
        </p:grpSpPr>
        <p:sp>
          <p:nvSpPr>
            <p:cNvPr id="162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69" name="Elbow Connector 168"/>
          <p:cNvCxnSpPr>
            <a:stCxn id="200" idx="0"/>
            <a:endCxn id="157" idx="1"/>
          </p:cNvCxnSpPr>
          <p:nvPr/>
        </p:nvCxnSpPr>
        <p:spPr bwMode="auto">
          <a:xfrm flipH="1">
            <a:off x="4480655" y="3449801"/>
            <a:ext cx="5689587" cy="868850"/>
          </a:xfrm>
          <a:prstGeom prst="bentConnector5">
            <a:avLst>
              <a:gd name="adj1" fmla="val -4018"/>
              <a:gd name="adj2" fmla="val 175154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0" name="Oval 169"/>
          <p:cNvSpPr/>
          <p:nvPr/>
        </p:nvSpPr>
        <p:spPr bwMode="auto">
          <a:xfrm>
            <a:off x="3717916" y="31646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1" name="Straight Arrow Connector 170"/>
          <p:cNvCxnSpPr>
            <a:stCxn id="170" idx="6"/>
          </p:cNvCxnSpPr>
          <p:nvPr/>
        </p:nvCxnSpPr>
        <p:spPr bwMode="auto">
          <a:xfrm flipV="1">
            <a:off x="3772427" y="3191934"/>
            <a:ext cx="708227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2" name="Elbow Connector 171"/>
          <p:cNvCxnSpPr>
            <a:stCxn id="170" idx="4"/>
            <a:endCxn id="178" idx="2"/>
          </p:cNvCxnSpPr>
          <p:nvPr/>
        </p:nvCxnSpPr>
        <p:spPr bwMode="auto">
          <a:xfrm rot="16200000" flipH="1">
            <a:off x="3638724" y="3325637"/>
            <a:ext cx="332737" cy="119840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Elbow Connector 173"/>
          <p:cNvCxnSpPr>
            <a:stCxn id="170" idx="4"/>
            <a:endCxn id="145" idx="3"/>
          </p:cNvCxnSpPr>
          <p:nvPr/>
        </p:nvCxnSpPr>
        <p:spPr bwMode="auto">
          <a:xfrm rot="16200000" flipH="1">
            <a:off x="3475035" y="3489325"/>
            <a:ext cx="861230" cy="320958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6807684" y="4056404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177" name="Straight Connector 176"/>
          <p:cNvCxnSpPr>
            <a:endCxn id="176" idx="0"/>
          </p:cNvCxnSpPr>
          <p:nvPr/>
        </p:nvCxnSpPr>
        <p:spPr bwMode="auto">
          <a:xfrm>
            <a:off x="7057663" y="3868018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Oval 177"/>
          <p:cNvSpPr/>
          <p:nvPr/>
        </p:nvSpPr>
        <p:spPr bwMode="auto">
          <a:xfrm>
            <a:off x="3865012" y="3524671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9" name="Elbow Connector 178"/>
          <p:cNvCxnSpPr>
            <a:stCxn id="178" idx="4"/>
            <a:endCxn id="144" idx="3"/>
          </p:cNvCxnSpPr>
          <p:nvPr/>
        </p:nvCxnSpPr>
        <p:spPr bwMode="auto">
          <a:xfrm rot="16200000" flipH="1">
            <a:off x="3857492" y="3613957"/>
            <a:ext cx="241509" cy="171956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0" name="Straight Arrow Connector 179"/>
          <p:cNvCxnSpPr>
            <a:stCxn id="143" idx="0"/>
          </p:cNvCxnSpPr>
          <p:nvPr/>
        </p:nvCxnSpPr>
        <p:spPr bwMode="auto">
          <a:xfrm>
            <a:off x="4194177" y="3954232"/>
            <a:ext cx="286477" cy="134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82" name="Rounded Rectangle 181"/>
          <p:cNvSpPr/>
          <p:nvPr/>
        </p:nvSpPr>
        <p:spPr bwMode="auto">
          <a:xfrm>
            <a:off x="4726986" y="4589504"/>
            <a:ext cx="717323" cy="2060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183" name="Elbow Connector 182"/>
          <p:cNvCxnSpPr>
            <a:stCxn id="170" idx="4"/>
            <a:endCxn id="182" idx="1"/>
          </p:cNvCxnSpPr>
          <p:nvPr/>
        </p:nvCxnSpPr>
        <p:spPr bwMode="auto">
          <a:xfrm rot="16200000" flipH="1">
            <a:off x="3499419" y="3464941"/>
            <a:ext cx="1473318" cy="98181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4" name="Group 183"/>
          <p:cNvGrpSpPr/>
          <p:nvPr/>
        </p:nvGrpSpPr>
        <p:grpSpPr>
          <a:xfrm>
            <a:off x="6519062" y="3577626"/>
            <a:ext cx="135684" cy="484051"/>
            <a:chOff x="3390790" y="3616963"/>
            <a:chExt cx="180391" cy="643543"/>
          </a:xfrm>
        </p:grpSpPr>
        <p:sp>
          <p:nvSpPr>
            <p:cNvPr id="185" name="Trapezoid 18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86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7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188" name="Straight Arrow Connector 187"/>
          <p:cNvCxnSpPr>
            <a:stCxn id="185" idx="0"/>
            <a:endCxn id="166" idx="1"/>
          </p:cNvCxnSpPr>
          <p:nvPr/>
        </p:nvCxnSpPr>
        <p:spPr bwMode="auto">
          <a:xfrm>
            <a:off x="6654746" y="3819651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9" name="Elbow Connector 188"/>
          <p:cNvCxnSpPr>
            <a:stCxn id="182" idx="3"/>
            <a:endCxn id="210" idx="4"/>
          </p:cNvCxnSpPr>
          <p:nvPr/>
        </p:nvCxnSpPr>
        <p:spPr bwMode="auto">
          <a:xfrm flipV="1">
            <a:off x="5444309" y="3968877"/>
            <a:ext cx="951895" cy="7236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0" name="Group 189"/>
          <p:cNvGrpSpPr/>
          <p:nvPr/>
        </p:nvGrpSpPr>
        <p:grpSpPr>
          <a:xfrm>
            <a:off x="8401457" y="3139650"/>
            <a:ext cx="912843" cy="874969"/>
            <a:chOff x="3124738" y="3598050"/>
            <a:chExt cx="1447262" cy="1387215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124738" y="3606109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71874" y="3710170"/>
              <a:ext cx="200126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227302" y="4040440"/>
              <a:ext cx="1316992" cy="487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26747" y="4073408"/>
              <a:ext cx="102130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28166" y="4570497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98" name="Straight Arrow Connector 197"/>
          <p:cNvCxnSpPr>
            <a:stCxn id="193" idx="3"/>
            <a:endCxn id="201" idx="3"/>
          </p:cNvCxnSpPr>
          <p:nvPr/>
        </p:nvCxnSpPr>
        <p:spPr bwMode="auto">
          <a:xfrm flipV="1">
            <a:off x="9314300" y="3341005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9" name="Group 198"/>
          <p:cNvGrpSpPr/>
          <p:nvPr/>
        </p:nvGrpSpPr>
        <p:grpSpPr>
          <a:xfrm>
            <a:off x="10034556" y="3207775"/>
            <a:ext cx="135684" cy="484051"/>
            <a:chOff x="3390790" y="3616963"/>
            <a:chExt cx="180391" cy="643543"/>
          </a:xfrm>
        </p:grpSpPr>
        <p:sp>
          <p:nvSpPr>
            <p:cNvPr id="200" name="Trapezoid 199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01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202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03" name="Straight Arrow Connector 202"/>
          <p:cNvCxnSpPr>
            <a:stCxn id="168" idx="3"/>
            <a:endCxn id="208" idx="2"/>
          </p:cNvCxnSpPr>
          <p:nvPr/>
        </p:nvCxnSpPr>
        <p:spPr bwMode="auto">
          <a:xfrm flipV="1">
            <a:off x="7321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Oval 203"/>
          <p:cNvSpPr/>
          <p:nvPr/>
        </p:nvSpPr>
        <p:spPr bwMode="auto">
          <a:xfrm>
            <a:off x="6258233" y="366469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108680" y="4444825"/>
            <a:ext cx="7186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06" name="Elbow Connector 205"/>
          <p:cNvCxnSpPr>
            <a:stCxn id="204" idx="4"/>
            <a:endCxn id="205" idx="1"/>
          </p:cNvCxnSpPr>
          <p:nvPr/>
        </p:nvCxnSpPr>
        <p:spPr bwMode="auto">
          <a:xfrm rot="16200000" flipH="1">
            <a:off x="6303499" y="3701199"/>
            <a:ext cx="787171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7" name="Elbow Connector 206"/>
          <p:cNvCxnSpPr>
            <a:stCxn id="205" idx="1"/>
            <a:endCxn id="197" idx="1"/>
          </p:cNvCxnSpPr>
          <p:nvPr/>
        </p:nvCxnSpPr>
        <p:spPr bwMode="auto">
          <a:xfrm rot="10800000" flipH="1">
            <a:off x="7108679" y="3883815"/>
            <a:ext cx="1294939" cy="622567"/>
          </a:xfrm>
          <a:prstGeom prst="bentConnector3">
            <a:avLst>
              <a:gd name="adj1" fmla="val 24715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8" name="Oval 207"/>
          <p:cNvSpPr/>
          <p:nvPr/>
        </p:nvSpPr>
        <p:spPr bwMode="auto">
          <a:xfrm>
            <a:off x="8108207" y="353998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9" name="Elbow Connector 208"/>
          <p:cNvCxnSpPr>
            <a:stCxn id="208" idx="4"/>
            <a:endCxn id="202" idx="3"/>
          </p:cNvCxnSpPr>
          <p:nvPr/>
        </p:nvCxnSpPr>
        <p:spPr bwMode="auto">
          <a:xfrm rot="5400000" flipH="1" flipV="1">
            <a:off x="9075543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0" name="Oval 209"/>
          <p:cNvSpPr/>
          <p:nvPr/>
        </p:nvSpPr>
        <p:spPr bwMode="auto">
          <a:xfrm>
            <a:off x="6368948" y="3914366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1" name="Straight Arrow Connector 210"/>
          <p:cNvCxnSpPr>
            <a:stCxn id="210" idx="6"/>
          </p:cNvCxnSpPr>
          <p:nvPr/>
        </p:nvCxnSpPr>
        <p:spPr bwMode="auto">
          <a:xfrm flipV="1">
            <a:off x="6423459" y="3941218"/>
            <a:ext cx="88326" cy="4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08" idx="0"/>
            <a:endCxn id="192" idx="1"/>
          </p:cNvCxnSpPr>
          <p:nvPr/>
        </p:nvCxnSpPr>
        <p:spPr bwMode="auto">
          <a:xfrm rot="5400000" flipH="1" flipV="1">
            <a:off x="8136239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6320112" y="4177186"/>
            <a:ext cx="53893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4" name="Straight Connector 213"/>
          <p:cNvCxnSpPr>
            <a:stCxn id="185" idx="3"/>
            <a:endCxn id="213" idx="0"/>
          </p:cNvCxnSpPr>
          <p:nvPr/>
        </p:nvCxnSpPr>
        <p:spPr bwMode="auto">
          <a:xfrm>
            <a:off x="6586905" y="4025374"/>
            <a:ext cx="2672" cy="15181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8532940" y="2788909"/>
            <a:ext cx="65114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6" name="Straight Connector 215"/>
          <p:cNvCxnSpPr>
            <a:stCxn id="215" idx="2"/>
            <a:endCxn id="191" idx="0"/>
          </p:cNvCxnSpPr>
          <p:nvPr/>
        </p:nvCxnSpPr>
        <p:spPr bwMode="auto">
          <a:xfrm>
            <a:off x="8858510" y="3004353"/>
            <a:ext cx="0" cy="1352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3763332" y="429464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9" name="Straight Connector 218"/>
          <p:cNvCxnSpPr>
            <a:stCxn id="143" idx="3"/>
          </p:cNvCxnSpPr>
          <p:nvPr/>
        </p:nvCxnSpPr>
        <p:spPr bwMode="auto">
          <a:xfrm flipH="1">
            <a:off x="4124749" y="4159952"/>
            <a:ext cx="1586" cy="12750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9740170" y="2812385"/>
            <a:ext cx="72167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21" name="Straight Connector 220"/>
          <p:cNvCxnSpPr>
            <a:stCxn id="220" idx="2"/>
            <a:endCxn id="200" idx="1"/>
          </p:cNvCxnSpPr>
          <p:nvPr/>
        </p:nvCxnSpPr>
        <p:spPr bwMode="auto">
          <a:xfrm>
            <a:off x="10101007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>
            <a:stCxn id="178" idx="6"/>
          </p:cNvCxnSpPr>
          <p:nvPr/>
        </p:nvCxnSpPr>
        <p:spPr bwMode="auto">
          <a:xfrm flipV="1">
            <a:off x="3919523" y="3551926"/>
            <a:ext cx="561131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5" name="Straight Connector 224"/>
          <p:cNvCxnSpPr>
            <a:stCxn id="204" idx="6"/>
            <a:endCxn id="186" idx="3"/>
          </p:cNvCxnSpPr>
          <p:nvPr/>
        </p:nvCxnSpPr>
        <p:spPr bwMode="auto">
          <a:xfrm>
            <a:off x="6312740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7" name="Straight Connector 226"/>
          <p:cNvCxnSpPr>
            <a:stCxn id="208" idx="6"/>
            <a:endCxn id="195" idx="1"/>
          </p:cNvCxnSpPr>
          <p:nvPr/>
        </p:nvCxnSpPr>
        <p:spPr bwMode="auto">
          <a:xfrm>
            <a:off x="8162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9" name="Group 228"/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230" name="Rectangle 229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364669" y="3598108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4759033" y="2689005"/>
            <a:ext cx="61266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307770" y="2519798"/>
            <a:ext cx="208020" cy="3195202"/>
            <a:chOff x="1740012" y="3281856"/>
            <a:chExt cx="180287" cy="2367290"/>
          </a:xfrm>
        </p:grpSpPr>
        <p:sp>
          <p:nvSpPr>
            <p:cNvPr id="150" name="Rectangle 149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3" name="Isosceles Triangle 152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5845175" y="2497004"/>
            <a:ext cx="208020" cy="3195202"/>
            <a:chOff x="1740012" y="3281856"/>
            <a:chExt cx="180287" cy="236729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7" name="Isosceles Triangle 166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7651358" y="2519798"/>
            <a:ext cx="208020" cy="3195202"/>
            <a:chOff x="1740012" y="3281856"/>
            <a:chExt cx="180287" cy="2367290"/>
          </a:xfrm>
        </p:grpSpPr>
        <p:sp>
          <p:nvSpPr>
            <p:cNvPr id="175" name="Rectangle 174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8" name="Isosceles Triangle 21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9477000" y="2510064"/>
            <a:ext cx="208020" cy="3195202"/>
            <a:chOff x="1740012" y="3281856"/>
            <a:chExt cx="180287" cy="2367290"/>
          </a:xfrm>
        </p:grpSpPr>
        <p:sp>
          <p:nvSpPr>
            <p:cNvPr id="237" name="Rectangle 236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8" name="Isosceles Triangle 23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68754" y="2510065"/>
            <a:ext cx="218446" cy="977711"/>
            <a:chOff x="244754" y="2510064"/>
            <a:chExt cx="218446" cy="977711"/>
          </a:xfrm>
        </p:grpSpPr>
        <p:grpSp>
          <p:nvGrpSpPr>
            <p:cNvPr id="239" name="Group 238"/>
            <p:cNvGrpSpPr/>
            <p:nvPr/>
          </p:nvGrpSpPr>
          <p:grpSpPr>
            <a:xfrm>
              <a:off x="251616" y="2510064"/>
              <a:ext cx="208020" cy="977711"/>
              <a:chOff x="1740012" y="3281856"/>
              <a:chExt cx="180287" cy="2367290"/>
            </a:xfrm>
          </p:grpSpPr>
          <p:sp>
            <p:nvSpPr>
              <p:cNvPr id="240" name="Rectangle 239"/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1" name="Isosceles Triangle 240"/>
              <p:cNvSpPr/>
              <p:nvPr/>
            </p:nvSpPr>
            <p:spPr bwMode="auto">
              <a:xfrm>
                <a:off x="1779958" y="5424187"/>
                <a:ext cx="100394" cy="2249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244754" y="2743200"/>
              <a:ext cx="2184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Neo Sans Intel Medium" panose="020B0604020202020204" pitchFamily="34" charset="0"/>
                </a:rPr>
                <a:t>PC</a:t>
              </a: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2133825" y="2123227"/>
            <a:ext cx="457200" cy="6942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6" name="Elbow Connector 5"/>
          <p:cNvCxnSpPr/>
          <p:nvPr/>
        </p:nvCxnSpPr>
        <p:spPr bwMode="auto">
          <a:xfrm>
            <a:off x="1986475" y="2824740"/>
            <a:ext cx="420706" cy="21552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241485" y="1447800"/>
            <a:ext cx="6949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Fetch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1400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1400" dirty="0">
                <a:solidFill>
                  <a:schemeClr val="tx2"/>
                </a:solidFill>
                <a:latin typeface="+mj-lt"/>
              </a:rPr>
              <a:t>(IF, F)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4245543" y="1447800"/>
            <a:ext cx="8976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Decode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1400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1400" dirty="0">
                <a:solidFill>
                  <a:schemeClr val="tx2"/>
                </a:solidFill>
                <a:latin typeface="+mj-lt"/>
              </a:rPr>
              <a:t>(ID, D)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6410265" y="1447800"/>
            <a:ext cx="9150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Execute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1400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1400" dirty="0">
                <a:solidFill>
                  <a:schemeClr val="tx2"/>
                </a:solidFill>
                <a:latin typeface="+mj-lt"/>
              </a:rPr>
              <a:t>(EX, E)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8240318" y="1447800"/>
            <a:ext cx="9889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Memory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1400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1400" dirty="0">
                <a:solidFill>
                  <a:schemeClr val="tx2"/>
                </a:solidFill>
                <a:latin typeface="+mj-lt"/>
              </a:rPr>
              <a:t>(MEM, M)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716914" y="1447801"/>
            <a:ext cx="794578" cy="98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+mj-lt"/>
              </a:rPr>
              <a:t>Write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latin typeface="+mj-lt"/>
              </a:rPr>
              <a:t>Back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1400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1400" dirty="0">
                <a:solidFill>
                  <a:schemeClr val="tx2"/>
                </a:solidFill>
                <a:latin typeface="+mj-lt"/>
              </a:rPr>
              <a:t>(WB, W)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Line Callout 1 (No Border) 8"/>
          <p:cNvSpPr/>
          <p:nvPr/>
        </p:nvSpPr>
        <p:spPr bwMode="auto">
          <a:xfrm>
            <a:off x="1524000" y="5959437"/>
            <a:ext cx="1269344" cy="276174"/>
          </a:xfrm>
          <a:prstGeom prst="callout1">
            <a:avLst>
              <a:gd name="adj1" fmla="val -1944"/>
              <a:gd name="adj2" fmla="val 28186"/>
              <a:gd name="adj3" fmla="val -860553"/>
              <a:gd name="adj4" fmla="val 28101"/>
            </a:avLst>
          </a:prstGeom>
          <a:noFill/>
          <a:ln w="6350" cap="flat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solidFill>
                  <a:schemeClr val="tx2"/>
                </a:solidFill>
                <a:latin typeface="Neo Sans Intel" pitchFamily="34" charset="0"/>
                <a:cs typeface="Arial" pitchFamily="34" charset="0"/>
              </a:rPr>
              <a:t>Fetch latch (F)</a:t>
            </a:r>
            <a:endParaRPr lang="ru-RU" sz="1200" dirty="0">
              <a:solidFill>
                <a:schemeClr val="tx2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35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7620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Pipelined CPU with Control</a:t>
            </a:r>
          </a:p>
        </p:txBody>
      </p:sp>
      <p:grpSp>
        <p:nvGrpSpPr>
          <p:cNvPr id="174" name="Group 276"/>
          <p:cNvGrpSpPr>
            <a:grpSpLocks/>
          </p:cNvGrpSpPr>
          <p:nvPr/>
        </p:nvGrpSpPr>
        <p:grpSpPr bwMode="auto">
          <a:xfrm>
            <a:off x="2114550" y="838200"/>
            <a:ext cx="6953250" cy="609600"/>
            <a:chOff x="372" y="624"/>
            <a:chExt cx="4380" cy="672"/>
          </a:xfrm>
        </p:grpSpPr>
        <p:sp>
          <p:nvSpPr>
            <p:cNvPr id="186" name="Line 264"/>
            <p:cNvSpPr>
              <a:spLocks noChangeShapeType="1"/>
            </p:cNvSpPr>
            <p:nvPr/>
          </p:nvSpPr>
          <p:spPr bwMode="auto">
            <a:xfrm flipV="1">
              <a:off x="37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7" name="Line 265"/>
            <p:cNvSpPr>
              <a:spLocks noChangeShapeType="1"/>
            </p:cNvSpPr>
            <p:nvPr/>
          </p:nvSpPr>
          <p:spPr bwMode="auto">
            <a:xfrm flipV="1">
              <a:off x="139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8" name="Line 266"/>
            <p:cNvSpPr>
              <a:spLocks noChangeShapeType="1"/>
            </p:cNvSpPr>
            <p:nvPr/>
          </p:nvSpPr>
          <p:spPr bwMode="auto">
            <a:xfrm flipV="1">
              <a:off x="2496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9" name="Line 267"/>
            <p:cNvSpPr>
              <a:spLocks noChangeShapeType="1"/>
            </p:cNvSpPr>
            <p:nvPr/>
          </p:nvSpPr>
          <p:spPr bwMode="auto">
            <a:xfrm flipV="1">
              <a:off x="3600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0" name="Line 268"/>
            <p:cNvSpPr>
              <a:spLocks noChangeShapeType="1"/>
            </p:cNvSpPr>
            <p:nvPr/>
          </p:nvSpPr>
          <p:spPr bwMode="auto">
            <a:xfrm flipV="1">
              <a:off x="475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75" name="Text Box 269"/>
          <p:cNvSpPr txBox="1">
            <a:spLocks noChangeArrowheads="1"/>
          </p:cNvSpPr>
          <p:nvPr/>
        </p:nvSpPr>
        <p:spPr bwMode="auto">
          <a:xfrm>
            <a:off x="3970410" y="685801"/>
            <a:ext cx="130478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Instruction </a:t>
            </a:r>
          </a:p>
          <a:p>
            <a:pPr algn="ctr"/>
            <a:r>
              <a:rPr lang="en-US" sz="1600" dirty="0">
                <a:latin typeface="+mj-lt"/>
              </a:rPr>
              <a:t>Decode /</a:t>
            </a:r>
          </a:p>
          <a:p>
            <a:pPr algn="ctr"/>
            <a:r>
              <a:rPr lang="en-US" sz="1600" dirty="0">
                <a:latin typeface="+mj-lt"/>
              </a:rPr>
              <a:t>register fetch</a:t>
            </a:r>
          </a:p>
        </p:txBody>
      </p:sp>
      <p:sp>
        <p:nvSpPr>
          <p:cNvPr id="176" name="Text Box 270"/>
          <p:cNvSpPr txBox="1">
            <a:spLocks noChangeArrowheads="1"/>
          </p:cNvSpPr>
          <p:nvPr/>
        </p:nvSpPr>
        <p:spPr bwMode="auto">
          <a:xfrm>
            <a:off x="2355995" y="735014"/>
            <a:ext cx="115858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Instruction </a:t>
            </a:r>
          </a:p>
          <a:p>
            <a:pPr algn="ctr"/>
            <a:r>
              <a:rPr lang="en-US" sz="1600" dirty="0">
                <a:latin typeface="+mj-lt"/>
              </a:rPr>
              <a:t>fetch</a:t>
            </a:r>
          </a:p>
        </p:txBody>
      </p:sp>
      <p:sp>
        <p:nvSpPr>
          <p:cNvPr id="177" name="Text Box 271"/>
          <p:cNvSpPr txBox="1">
            <a:spLocks noChangeArrowheads="1"/>
          </p:cNvSpPr>
          <p:nvPr/>
        </p:nvSpPr>
        <p:spPr bwMode="auto">
          <a:xfrm>
            <a:off x="5833277" y="685801"/>
            <a:ext cx="110806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+mj-lt"/>
              </a:rPr>
              <a:t>Execute /</a:t>
            </a:r>
          </a:p>
          <a:p>
            <a:pPr algn="ctr"/>
            <a:r>
              <a:rPr lang="en-US" sz="1600">
                <a:latin typeface="+mj-lt"/>
              </a:rPr>
              <a:t>address </a:t>
            </a:r>
          </a:p>
          <a:p>
            <a:pPr algn="ctr"/>
            <a:r>
              <a:rPr lang="en-US" sz="1600">
                <a:latin typeface="+mj-lt"/>
              </a:rPr>
              <a:t>calculation</a:t>
            </a:r>
          </a:p>
        </p:txBody>
      </p:sp>
      <p:sp>
        <p:nvSpPr>
          <p:cNvPr id="178" name="Text Box 272"/>
          <p:cNvSpPr txBox="1">
            <a:spLocks noChangeArrowheads="1"/>
          </p:cNvSpPr>
          <p:nvPr/>
        </p:nvSpPr>
        <p:spPr bwMode="auto">
          <a:xfrm>
            <a:off x="7567341" y="735014"/>
            <a:ext cx="916533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+mj-lt"/>
              </a:rPr>
              <a:t>Memory</a:t>
            </a:r>
          </a:p>
          <a:p>
            <a:pPr algn="ctr"/>
            <a:r>
              <a:rPr lang="en-US" sz="1600">
                <a:latin typeface="+mj-lt"/>
              </a:rPr>
              <a:t>access</a:t>
            </a:r>
          </a:p>
        </p:txBody>
      </p:sp>
      <p:sp>
        <p:nvSpPr>
          <p:cNvPr id="179" name="Text Box 273"/>
          <p:cNvSpPr txBox="1">
            <a:spLocks noChangeArrowheads="1"/>
          </p:cNvSpPr>
          <p:nvPr/>
        </p:nvSpPr>
        <p:spPr bwMode="auto">
          <a:xfrm>
            <a:off x="9229619" y="739776"/>
            <a:ext cx="65902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Write</a:t>
            </a:r>
          </a:p>
          <a:p>
            <a:pPr algn="ctr"/>
            <a:r>
              <a:rPr lang="en-US" sz="1600" dirty="0">
                <a:latin typeface="+mj-lt"/>
              </a:rPr>
              <a:t>back</a:t>
            </a:r>
          </a:p>
        </p:txBody>
      </p:sp>
      <p:grpSp>
        <p:nvGrpSpPr>
          <p:cNvPr id="244" name="Группа 243"/>
          <p:cNvGrpSpPr/>
          <p:nvPr/>
        </p:nvGrpSpPr>
        <p:grpSpPr>
          <a:xfrm>
            <a:off x="2095500" y="1511301"/>
            <a:ext cx="7810501" cy="4824413"/>
            <a:chOff x="571500" y="1753394"/>
            <a:chExt cx="7734300" cy="4582319"/>
          </a:xfrm>
        </p:grpSpPr>
        <p:sp>
          <p:nvSpPr>
            <p:cNvPr id="6" name="Rectangle 136"/>
            <p:cNvSpPr>
              <a:spLocks noChangeArrowheads="1"/>
            </p:cNvSpPr>
            <p:nvPr/>
          </p:nvSpPr>
          <p:spPr bwMode="auto">
            <a:xfrm>
              <a:off x="1143000" y="3911600"/>
              <a:ext cx="900113" cy="923925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933450" y="4027488"/>
              <a:ext cx="215900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 flipH="1" flipV="1">
              <a:off x="3157538" y="5113338"/>
              <a:ext cx="53975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3030515" y="5237163"/>
              <a:ext cx="184197" cy="263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H="1" flipV="1">
              <a:off x="3711575" y="5113338"/>
              <a:ext cx="50800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2873375" y="3768725"/>
              <a:ext cx="823913" cy="971550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982890" y="3835400"/>
              <a:ext cx="184197" cy="263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2630488" y="5157788"/>
              <a:ext cx="6889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V="1">
              <a:off x="3654425" y="5157788"/>
              <a:ext cx="2079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2582863" y="4284663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2586038" y="4143375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2586038" y="5486400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flipV="1">
              <a:off x="2300288" y="4303713"/>
              <a:ext cx="2984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2630488" y="5500688"/>
              <a:ext cx="1231900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>
              <a:off x="2297113" y="3251200"/>
              <a:ext cx="15652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7467600" y="3081338"/>
              <a:ext cx="147638" cy="2820988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3867150" y="3081338"/>
              <a:ext cx="147638" cy="2820988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4486275" y="5903913"/>
              <a:ext cx="0" cy="793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4524375" y="2927350"/>
              <a:ext cx="11113" cy="13462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V="1">
              <a:off x="4772025" y="5445125"/>
              <a:ext cx="0" cy="825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5340350" y="4217988"/>
              <a:ext cx="341313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4567238" y="4887913"/>
              <a:ext cx="388938" cy="547688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4016375" y="5157788"/>
              <a:ext cx="5540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4210050" y="4073525"/>
              <a:ext cx="334934" cy="131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EB7500"/>
                  </a:solidFill>
                  <a:latin typeface="+mj-lt"/>
                </a:rPr>
                <a:t>ALUSrc</a:t>
              </a:r>
              <a:endParaRPr lang="en-US" sz="50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 flipV="1">
              <a:off x="4016375" y="3241675"/>
              <a:ext cx="577850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4256088" y="4340225"/>
              <a:ext cx="41275" cy="38100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4356100" y="3868738"/>
              <a:ext cx="3175" cy="12890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4341813" y="4668838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4341813" y="5140325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H="1" flipV="1">
              <a:off x="4419600" y="5113338"/>
              <a:ext cx="55563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Rectangle 42"/>
            <p:cNvSpPr>
              <a:spLocks noChangeArrowheads="1"/>
            </p:cNvSpPr>
            <p:nvPr/>
          </p:nvSpPr>
          <p:spPr bwMode="auto">
            <a:xfrm>
              <a:off x="4344988" y="4987925"/>
              <a:ext cx="222231" cy="17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+mj-lt"/>
                </a:rPr>
                <a:t>6</a:t>
              </a: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 flipV="1">
              <a:off x="4019550" y="4049713"/>
              <a:ext cx="6985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4273550" y="4359275"/>
              <a:ext cx="1412875" cy="450850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45"/>
            <p:cNvSpPr>
              <a:spLocks/>
            </p:cNvSpPr>
            <p:nvPr/>
          </p:nvSpPr>
          <p:spPr bwMode="auto">
            <a:xfrm>
              <a:off x="5686425" y="3081338"/>
              <a:ext cx="147638" cy="2820988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4602163" y="3141663"/>
              <a:ext cx="579438" cy="669925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4713288" y="3944938"/>
              <a:ext cx="620713" cy="727075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4246563" y="3482975"/>
              <a:ext cx="239713" cy="379413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Rectangle 49"/>
            <p:cNvSpPr>
              <a:spLocks noChangeArrowheads="1"/>
            </p:cNvSpPr>
            <p:nvPr/>
          </p:nvSpPr>
          <p:spPr bwMode="auto">
            <a:xfrm>
              <a:off x="4733925" y="4383088"/>
              <a:ext cx="243057" cy="175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ALU</a:t>
              </a:r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5038725" y="4319588"/>
              <a:ext cx="233343" cy="116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5092700" y="4171950"/>
              <a:ext cx="190483" cy="116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Zero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6" name="Rectangle 52"/>
            <p:cNvSpPr>
              <a:spLocks noChangeArrowheads="1"/>
            </p:cNvSpPr>
            <p:nvPr/>
          </p:nvSpPr>
          <p:spPr bwMode="auto">
            <a:xfrm>
              <a:off x="4887913" y="3319463"/>
              <a:ext cx="233343" cy="233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Add </a:t>
              </a:r>
            </a:p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result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4619625" y="3529013"/>
              <a:ext cx="244454" cy="175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Add</a:t>
              </a:r>
            </a:p>
          </p:txBody>
        </p:sp>
        <p:sp>
          <p:nvSpPr>
            <p:cNvPr id="48" name="Rectangle 54"/>
            <p:cNvSpPr>
              <a:spLocks noChangeArrowheads="1"/>
            </p:cNvSpPr>
            <p:nvPr/>
          </p:nvSpPr>
          <p:spPr bwMode="auto">
            <a:xfrm>
              <a:off x="4276725" y="3581400"/>
              <a:ext cx="158736" cy="175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+mj-lt"/>
                </a:rPr>
                <a:t>Shift </a:t>
              </a:r>
            </a:p>
            <a:p>
              <a:r>
                <a:rPr lang="en-US" sz="600">
                  <a:solidFill>
                    <a:srgbClr val="000000"/>
                  </a:solidFill>
                  <a:latin typeface="+mj-lt"/>
                </a:rPr>
                <a:t>left 2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 flipH="1" flipV="1">
              <a:off x="4614863" y="4514850"/>
              <a:ext cx="1031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 flipH="1" flipV="1">
              <a:off x="4010025" y="4357688"/>
              <a:ext cx="4603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 flipH="1" flipV="1">
              <a:off x="4359275" y="4681538"/>
              <a:ext cx="1127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flipH="1">
              <a:off x="5187950" y="3471863"/>
              <a:ext cx="488950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 flipH="1" flipV="1">
              <a:off x="5326063" y="4400550"/>
              <a:ext cx="36036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 flipH="1">
              <a:off x="4005263" y="5516563"/>
              <a:ext cx="4032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Line 61"/>
            <p:cNvSpPr>
              <a:spLocks noChangeShapeType="1"/>
            </p:cNvSpPr>
            <p:nvPr/>
          </p:nvSpPr>
          <p:spPr bwMode="auto">
            <a:xfrm flipH="1" flipV="1">
              <a:off x="4010025" y="5827713"/>
              <a:ext cx="4032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606938" y="5002213"/>
              <a:ext cx="312711" cy="233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50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4873625" y="5386388"/>
              <a:ext cx="331759" cy="131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EB7500"/>
                  </a:solidFill>
                  <a:latin typeface="+mj-lt"/>
                </a:rPr>
                <a:t>ALUOp</a:t>
              </a: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4510088" y="5911850"/>
              <a:ext cx="333347" cy="131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EB7500"/>
                  </a:solidFill>
                  <a:latin typeface="+mj-lt"/>
                </a:rPr>
                <a:t>RegDst</a:t>
              </a:r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 flipH="1">
              <a:off x="4564063" y="5681663"/>
              <a:ext cx="11144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 flipH="1" flipV="1">
              <a:off x="4486275" y="3667125"/>
              <a:ext cx="1127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3027363" y="3540125"/>
              <a:ext cx="446049" cy="131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EB7500"/>
                  </a:solidFill>
                  <a:latin typeface="+mj-lt"/>
                </a:rPr>
                <a:t>RegWrite</a:t>
              </a: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895600" y="3806825"/>
              <a:ext cx="187309" cy="184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>
                  <a:solidFill>
                    <a:srgbClr val="000000"/>
                  </a:solidFill>
                  <a:latin typeface="+mj-lt"/>
                </a:rPr>
                <a:t>reg 1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2894013" y="4044950"/>
              <a:ext cx="187309" cy="184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>
                  <a:solidFill>
                    <a:srgbClr val="000000"/>
                  </a:solidFill>
                  <a:latin typeface="+mj-lt"/>
                </a:rPr>
                <a:t>reg 2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2905125" y="4297363"/>
              <a:ext cx="200007" cy="184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>
                  <a:solidFill>
                    <a:srgbClr val="000000"/>
                  </a:solidFill>
                  <a:latin typeface="+mj-lt"/>
                </a:rPr>
                <a:t>reg</a:t>
              </a:r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2909888" y="4540250"/>
              <a:ext cx="200007" cy="184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>
                  <a:solidFill>
                    <a:srgbClr val="000000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395663" y="3959225"/>
              <a:ext cx="263502" cy="210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+mj-lt"/>
                </a:rPr>
                <a:t>data 1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3381375" y="4235450"/>
              <a:ext cx="263502" cy="210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+mj-lt"/>
                </a:rPr>
                <a:t>data 2</a:t>
              </a:r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8" name="Rectangle 74"/>
            <p:cNvSpPr>
              <a:spLocks noChangeArrowheads="1"/>
            </p:cNvSpPr>
            <p:nvPr/>
          </p:nvSpPr>
          <p:spPr bwMode="auto">
            <a:xfrm rot="16200000">
              <a:off x="2901109" y="4160687"/>
              <a:ext cx="706530" cy="182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Register File</a:t>
              </a: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2767013" y="5018088"/>
              <a:ext cx="279376" cy="118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[15-0]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0" name="Rectangle 76"/>
            <p:cNvSpPr>
              <a:spLocks noChangeArrowheads="1"/>
            </p:cNvSpPr>
            <p:nvPr/>
          </p:nvSpPr>
          <p:spPr bwMode="auto">
            <a:xfrm>
              <a:off x="2762250" y="5368925"/>
              <a:ext cx="336521" cy="118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[20-16]</a:t>
              </a:r>
            </a:p>
          </p:txBody>
        </p:sp>
        <p:sp>
          <p:nvSpPr>
            <p:cNvPr id="71" name="Rectangle 77"/>
            <p:cNvSpPr>
              <a:spLocks noChangeArrowheads="1"/>
            </p:cNvSpPr>
            <p:nvPr/>
          </p:nvSpPr>
          <p:spPr bwMode="auto">
            <a:xfrm>
              <a:off x="2767013" y="5673725"/>
              <a:ext cx="336521" cy="118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[15-11]</a:t>
              </a:r>
            </a:p>
          </p:txBody>
        </p:sp>
        <p:sp>
          <p:nvSpPr>
            <p:cNvPr id="72" name="Freeform 78"/>
            <p:cNvSpPr>
              <a:spLocks/>
            </p:cNvSpPr>
            <p:nvPr/>
          </p:nvSpPr>
          <p:spPr bwMode="auto">
            <a:xfrm>
              <a:off x="2586038" y="5138738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9"/>
            <p:cNvSpPr>
              <a:spLocks/>
            </p:cNvSpPr>
            <p:nvPr/>
          </p:nvSpPr>
          <p:spPr bwMode="auto">
            <a:xfrm>
              <a:off x="3319463" y="4862513"/>
              <a:ext cx="341313" cy="582613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Rectangle 80"/>
            <p:cNvSpPr>
              <a:spLocks noChangeArrowheads="1"/>
            </p:cNvSpPr>
            <p:nvPr/>
          </p:nvSpPr>
          <p:spPr bwMode="auto">
            <a:xfrm>
              <a:off x="3346462" y="4997450"/>
              <a:ext cx="290488" cy="210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+mj-lt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+mj-lt"/>
                </a:rPr>
                <a:t>extend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5" name="Rectangle 81"/>
            <p:cNvSpPr>
              <a:spLocks noChangeArrowheads="1"/>
            </p:cNvSpPr>
            <p:nvPr/>
          </p:nvSpPr>
          <p:spPr bwMode="auto">
            <a:xfrm>
              <a:off x="3124200" y="4995863"/>
              <a:ext cx="114290" cy="118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16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3681413" y="5002213"/>
              <a:ext cx="114290" cy="118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32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7" name="Line 83"/>
            <p:cNvSpPr>
              <a:spLocks noChangeShapeType="1"/>
            </p:cNvSpPr>
            <p:nvPr/>
          </p:nvSpPr>
          <p:spPr bwMode="auto">
            <a:xfrm flipH="1">
              <a:off x="2598738" y="4162425"/>
              <a:ext cx="273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Line 84"/>
            <p:cNvSpPr>
              <a:spLocks noChangeShapeType="1"/>
            </p:cNvSpPr>
            <p:nvPr/>
          </p:nvSpPr>
          <p:spPr bwMode="auto">
            <a:xfrm flipH="1">
              <a:off x="2595563" y="3902075"/>
              <a:ext cx="280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Line 85"/>
            <p:cNvSpPr>
              <a:spLocks noChangeShapeType="1"/>
            </p:cNvSpPr>
            <p:nvPr/>
          </p:nvSpPr>
          <p:spPr bwMode="auto">
            <a:xfrm flipH="1">
              <a:off x="3690938" y="4049713"/>
              <a:ext cx="176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Line 86"/>
            <p:cNvSpPr>
              <a:spLocks noChangeShapeType="1"/>
            </p:cNvSpPr>
            <p:nvPr/>
          </p:nvSpPr>
          <p:spPr bwMode="auto">
            <a:xfrm flipH="1">
              <a:off x="3690938" y="4357688"/>
              <a:ext cx="176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Line 87"/>
            <p:cNvSpPr>
              <a:spLocks noChangeShapeType="1"/>
            </p:cNvSpPr>
            <p:nvPr/>
          </p:nvSpPr>
          <p:spPr bwMode="auto">
            <a:xfrm flipH="1">
              <a:off x="3275013" y="3425825"/>
              <a:ext cx="1588" cy="3429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Rectangle 88"/>
            <p:cNvSpPr>
              <a:spLocks noChangeArrowheads="1"/>
            </p:cNvSpPr>
            <p:nvPr/>
          </p:nvSpPr>
          <p:spPr bwMode="auto">
            <a:xfrm>
              <a:off x="3733800" y="1912938"/>
              <a:ext cx="344458" cy="175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ID/EX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5494338" y="2141538"/>
              <a:ext cx="538116" cy="175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EX/MEM</a:t>
              </a:r>
              <a:endParaRPr lang="en-US" sz="8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4" name="Rectangle 90"/>
            <p:cNvSpPr>
              <a:spLocks noChangeArrowheads="1"/>
            </p:cNvSpPr>
            <p:nvPr/>
          </p:nvSpPr>
          <p:spPr bwMode="auto">
            <a:xfrm>
              <a:off x="7272338" y="2476500"/>
              <a:ext cx="603198" cy="175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MEM/WB</a:t>
              </a:r>
            </a:p>
          </p:txBody>
        </p:sp>
        <p:sp>
          <p:nvSpPr>
            <p:cNvPr id="85" name="Rectangle 91"/>
            <p:cNvSpPr>
              <a:spLocks noChangeArrowheads="1"/>
            </p:cNvSpPr>
            <p:nvPr/>
          </p:nvSpPr>
          <p:spPr bwMode="auto">
            <a:xfrm rot="16200000" flipH="1">
              <a:off x="2192185" y="3879539"/>
              <a:ext cx="551168" cy="137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6" name="Freeform 92"/>
            <p:cNvSpPr>
              <a:spLocks/>
            </p:cNvSpPr>
            <p:nvPr/>
          </p:nvSpPr>
          <p:spPr bwMode="auto">
            <a:xfrm>
              <a:off x="6015038" y="4379913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Line 93"/>
            <p:cNvSpPr>
              <a:spLocks noChangeShapeType="1"/>
            </p:cNvSpPr>
            <p:nvPr/>
          </p:nvSpPr>
          <p:spPr bwMode="auto">
            <a:xfrm flipH="1">
              <a:off x="5840413" y="4805363"/>
              <a:ext cx="39687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94"/>
            <p:cNvSpPr>
              <a:spLocks/>
            </p:cNvSpPr>
            <p:nvPr/>
          </p:nvSpPr>
          <p:spPr bwMode="auto">
            <a:xfrm>
              <a:off x="6034088" y="4398963"/>
              <a:ext cx="1433513" cy="969963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Line 95"/>
            <p:cNvSpPr>
              <a:spLocks noChangeShapeType="1"/>
            </p:cNvSpPr>
            <p:nvPr/>
          </p:nvSpPr>
          <p:spPr bwMode="auto">
            <a:xfrm>
              <a:off x="5837238" y="5686425"/>
              <a:ext cx="16256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Line 96"/>
            <p:cNvSpPr>
              <a:spLocks noChangeShapeType="1"/>
            </p:cNvSpPr>
            <p:nvPr/>
          </p:nvSpPr>
          <p:spPr bwMode="auto">
            <a:xfrm flipH="1">
              <a:off x="5840413" y="4398963"/>
              <a:ext cx="4016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Line 97"/>
            <p:cNvSpPr>
              <a:spLocks noChangeShapeType="1"/>
            </p:cNvSpPr>
            <p:nvPr/>
          </p:nvSpPr>
          <p:spPr bwMode="auto">
            <a:xfrm flipH="1">
              <a:off x="7224713" y="4391025"/>
              <a:ext cx="246063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Line 98"/>
            <p:cNvSpPr>
              <a:spLocks noChangeShapeType="1"/>
            </p:cNvSpPr>
            <p:nvPr/>
          </p:nvSpPr>
          <p:spPr bwMode="auto">
            <a:xfrm flipH="1" flipV="1">
              <a:off x="6734175" y="3978275"/>
              <a:ext cx="1588" cy="1047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93" name="Group 289"/>
            <p:cNvGrpSpPr>
              <a:grpSpLocks/>
            </p:cNvGrpSpPr>
            <p:nvPr/>
          </p:nvGrpSpPr>
          <p:grpSpPr bwMode="auto">
            <a:xfrm>
              <a:off x="6248400" y="3844926"/>
              <a:ext cx="966788" cy="1422401"/>
              <a:chOff x="3936" y="2422"/>
              <a:chExt cx="609" cy="896"/>
            </a:xfrm>
          </p:grpSpPr>
          <p:sp>
            <p:nvSpPr>
              <p:cNvPr id="236" name="Line 100"/>
              <p:cNvSpPr>
                <a:spLocks noChangeShapeType="1"/>
              </p:cNvSpPr>
              <p:nvPr/>
            </p:nvSpPr>
            <p:spPr bwMode="auto">
              <a:xfrm flipH="1">
                <a:off x="4248" y="3132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7" name="Rectangle 101"/>
              <p:cNvSpPr>
                <a:spLocks noChangeArrowheads="1"/>
              </p:cNvSpPr>
              <p:nvPr/>
            </p:nvSpPr>
            <p:spPr bwMode="auto">
              <a:xfrm>
                <a:off x="4073" y="3235"/>
                <a:ext cx="310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MemRead</a:t>
                </a:r>
              </a:p>
            </p:txBody>
          </p:sp>
          <p:sp>
            <p:nvSpPr>
              <p:cNvPr id="238" name="Rectangle 102"/>
              <p:cNvSpPr>
                <a:spLocks noChangeArrowheads="1"/>
              </p:cNvSpPr>
              <p:nvPr/>
            </p:nvSpPr>
            <p:spPr bwMode="auto">
              <a:xfrm>
                <a:off x="4063" y="2422"/>
                <a:ext cx="328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 err="1">
                    <a:solidFill>
                      <a:srgbClr val="EB7500"/>
                    </a:solidFill>
                    <a:latin typeface="+mj-lt"/>
                  </a:rPr>
                  <a:t>MemWrite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39" name="Rectangle 103"/>
              <p:cNvSpPr>
                <a:spLocks noChangeArrowheads="1"/>
              </p:cNvSpPr>
              <p:nvPr/>
            </p:nvSpPr>
            <p:spPr bwMode="auto">
              <a:xfrm>
                <a:off x="3936" y="2577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0" name="Rectangle 104"/>
              <p:cNvSpPr>
                <a:spLocks noChangeArrowheads="1"/>
              </p:cNvSpPr>
              <p:nvPr/>
            </p:nvSpPr>
            <p:spPr bwMode="auto">
              <a:xfrm>
                <a:off x="3950" y="2740"/>
                <a:ext cx="232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8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1" name="Rectangle 105"/>
              <p:cNvSpPr>
                <a:spLocks noChangeArrowheads="1"/>
              </p:cNvSpPr>
              <p:nvPr/>
            </p:nvSpPr>
            <p:spPr bwMode="auto">
              <a:xfrm>
                <a:off x="3952" y="2961"/>
                <a:ext cx="170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8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2" name="Rectangle 106"/>
              <p:cNvSpPr>
                <a:spLocks noChangeArrowheads="1"/>
              </p:cNvSpPr>
              <p:nvPr/>
            </p:nvSpPr>
            <p:spPr bwMode="auto">
              <a:xfrm>
                <a:off x="4353" y="2673"/>
                <a:ext cx="1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43" name="Rectangle 107"/>
              <p:cNvSpPr>
                <a:spLocks noChangeArrowheads="1"/>
              </p:cNvSpPr>
              <p:nvPr/>
            </p:nvSpPr>
            <p:spPr bwMode="auto">
              <a:xfrm>
                <a:off x="4171" y="2892"/>
                <a:ext cx="341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94" name="Freeform 108"/>
            <p:cNvSpPr>
              <a:spLocks/>
            </p:cNvSpPr>
            <p:nvPr/>
          </p:nvSpPr>
          <p:spPr bwMode="auto">
            <a:xfrm>
              <a:off x="5961063" y="3009900"/>
              <a:ext cx="114300" cy="717550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446 h 72"/>
                <a:gd name="T4" fmla="*/ 71 w 72"/>
                <a:gd name="T5" fmla="*/ 446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109"/>
            <p:cNvSpPr>
              <a:spLocks/>
            </p:cNvSpPr>
            <p:nvPr/>
          </p:nvSpPr>
          <p:spPr bwMode="auto">
            <a:xfrm>
              <a:off x="5851525" y="3848100"/>
              <a:ext cx="223838" cy="363538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110"/>
            <p:cNvSpPr>
              <a:spLocks/>
            </p:cNvSpPr>
            <p:nvPr/>
          </p:nvSpPr>
          <p:spPr bwMode="auto">
            <a:xfrm>
              <a:off x="6073775" y="3692525"/>
              <a:ext cx="230188" cy="193675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auto">
            <a:xfrm>
              <a:off x="5913438" y="3516313"/>
              <a:ext cx="333347" cy="13154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EB7500"/>
                  </a:solidFill>
                  <a:latin typeface="+mj-lt"/>
                </a:rPr>
                <a:t>Branch</a:t>
              </a: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auto">
            <a:xfrm>
              <a:off x="6438900" y="2549525"/>
              <a:ext cx="263502" cy="131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EB7500"/>
                  </a:solidFill>
                  <a:latin typeface="+mj-lt"/>
                </a:rPr>
                <a:t>PCSrc</a:t>
              </a:r>
            </a:p>
          </p:txBody>
        </p:sp>
        <p:sp>
          <p:nvSpPr>
            <p:cNvPr id="99" name="Line 113"/>
            <p:cNvSpPr>
              <a:spLocks noChangeShapeType="1"/>
            </p:cNvSpPr>
            <p:nvPr/>
          </p:nvSpPr>
          <p:spPr bwMode="auto">
            <a:xfrm>
              <a:off x="2449513" y="6076950"/>
              <a:ext cx="5332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Line 114"/>
            <p:cNvSpPr>
              <a:spLocks noChangeShapeType="1"/>
            </p:cNvSpPr>
            <p:nvPr/>
          </p:nvSpPr>
          <p:spPr bwMode="auto">
            <a:xfrm flipV="1">
              <a:off x="2452688" y="4405313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1" name="Line 115"/>
            <p:cNvSpPr>
              <a:spLocks noChangeShapeType="1"/>
            </p:cNvSpPr>
            <p:nvPr/>
          </p:nvSpPr>
          <p:spPr bwMode="auto">
            <a:xfrm>
              <a:off x="2446338" y="4400550"/>
              <a:ext cx="420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2" name="Line 116"/>
            <p:cNvSpPr>
              <a:spLocks noChangeShapeType="1"/>
            </p:cNvSpPr>
            <p:nvPr/>
          </p:nvSpPr>
          <p:spPr bwMode="auto">
            <a:xfrm>
              <a:off x="2738438" y="4633913"/>
              <a:ext cx="133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Line 117"/>
            <p:cNvSpPr>
              <a:spLocks noChangeShapeType="1"/>
            </p:cNvSpPr>
            <p:nvPr/>
          </p:nvSpPr>
          <p:spPr bwMode="auto">
            <a:xfrm flipV="1">
              <a:off x="2743200" y="4633913"/>
              <a:ext cx="0" cy="1571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Line 118"/>
            <p:cNvSpPr>
              <a:spLocks noChangeShapeType="1"/>
            </p:cNvSpPr>
            <p:nvPr/>
          </p:nvSpPr>
          <p:spPr bwMode="auto">
            <a:xfrm>
              <a:off x="2743200" y="6200775"/>
              <a:ext cx="5295900" cy="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5" name="Line 119"/>
            <p:cNvSpPr>
              <a:spLocks noChangeShapeType="1"/>
            </p:cNvSpPr>
            <p:nvPr/>
          </p:nvSpPr>
          <p:spPr bwMode="auto">
            <a:xfrm flipH="1" flipV="1">
              <a:off x="7897813" y="2989263"/>
              <a:ext cx="0" cy="13335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6" name="Line 120"/>
            <p:cNvSpPr>
              <a:spLocks noChangeShapeType="1"/>
            </p:cNvSpPr>
            <p:nvPr/>
          </p:nvSpPr>
          <p:spPr bwMode="auto">
            <a:xfrm flipH="1">
              <a:off x="7620000" y="4394200"/>
              <a:ext cx="1825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7" name="Freeform 121"/>
            <p:cNvSpPr>
              <a:spLocks/>
            </p:cNvSpPr>
            <p:nvPr/>
          </p:nvSpPr>
          <p:spPr bwMode="auto">
            <a:xfrm>
              <a:off x="7620000" y="4725988"/>
              <a:ext cx="188913" cy="642938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8" name="Rectangle 122"/>
            <p:cNvSpPr>
              <a:spLocks noChangeArrowheads="1"/>
            </p:cNvSpPr>
            <p:nvPr/>
          </p:nvSpPr>
          <p:spPr bwMode="auto">
            <a:xfrm>
              <a:off x="7672388" y="4103688"/>
              <a:ext cx="528592" cy="13154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EB7500"/>
                  </a:solidFill>
                  <a:latin typeface="+mj-lt"/>
                </a:rPr>
                <a:t>MemtoReg</a:t>
              </a:r>
            </a:p>
          </p:txBody>
        </p:sp>
        <p:sp>
          <p:nvSpPr>
            <p:cNvPr id="109" name="Line 123"/>
            <p:cNvSpPr>
              <a:spLocks noChangeShapeType="1"/>
            </p:cNvSpPr>
            <p:nvPr/>
          </p:nvSpPr>
          <p:spPr bwMode="auto">
            <a:xfrm>
              <a:off x="7624763" y="5686425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0" name="Line 124"/>
            <p:cNvSpPr>
              <a:spLocks noChangeShapeType="1"/>
            </p:cNvSpPr>
            <p:nvPr/>
          </p:nvSpPr>
          <p:spPr bwMode="auto">
            <a:xfrm rot="5400000">
              <a:off x="7572375" y="5881688"/>
              <a:ext cx="400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1" name="Line 125"/>
            <p:cNvSpPr>
              <a:spLocks noChangeShapeType="1"/>
            </p:cNvSpPr>
            <p:nvPr/>
          </p:nvSpPr>
          <p:spPr bwMode="auto">
            <a:xfrm flipV="1">
              <a:off x="8043863" y="4557713"/>
              <a:ext cx="0" cy="1652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2" name="Line 126"/>
            <p:cNvSpPr>
              <a:spLocks noChangeShapeType="1"/>
            </p:cNvSpPr>
            <p:nvPr/>
          </p:nvSpPr>
          <p:spPr bwMode="auto">
            <a:xfrm flipV="1">
              <a:off x="7977188" y="4557713"/>
              <a:ext cx="66675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3" name="Freeform 127"/>
            <p:cNvSpPr>
              <a:spLocks/>
            </p:cNvSpPr>
            <p:nvPr/>
          </p:nvSpPr>
          <p:spPr bwMode="auto">
            <a:xfrm>
              <a:off x="1009650" y="3030538"/>
              <a:ext cx="438150" cy="1001713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4" name="Freeform 128"/>
            <p:cNvSpPr>
              <a:spLocks/>
            </p:cNvSpPr>
            <p:nvPr/>
          </p:nvSpPr>
          <p:spPr bwMode="auto">
            <a:xfrm>
              <a:off x="990600" y="4011613"/>
              <a:ext cx="38100" cy="38100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5" name="Rectangle 129"/>
            <p:cNvSpPr>
              <a:spLocks noChangeArrowheads="1"/>
            </p:cNvSpPr>
            <p:nvPr/>
          </p:nvSpPr>
          <p:spPr bwMode="auto">
            <a:xfrm>
              <a:off x="1103313" y="3341688"/>
              <a:ext cx="261916" cy="263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16" name="Freeform 130"/>
            <p:cNvSpPr>
              <a:spLocks/>
            </p:cNvSpPr>
            <p:nvPr/>
          </p:nvSpPr>
          <p:spPr bwMode="auto">
            <a:xfrm>
              <a:off x="2157413" y="3081338"/>
              <a:ext cx="147638" cy="2820988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7" name="Line 131"/>
            <p:cNvSpPr>
              <a:spLocks noChangeShapeType="1"/>
            </p:cNvSpPr>
            <p:nvPr/>
          </p:nvSpPr>
          <p:spPr bwMode="auto">
            <a:xfrm flipH="1" flipV="1">
              <a:off x="1908175" y="3246438"/>
              <a:ext cx="2587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8" name="Freeform 132"/>
            <p:cNvSpPr>
              <a:spLocks/>
            </p:cNvSpPr>
            <p:nvPr/>
          </p:nvSpPr>
          <p:spPr bwMode="auto">
            <a:xfrm>
              <a:off x="1962150" y="3233738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9" name="Freeform 133"/>
            <p:cNvSpPr>
              <a:spLocks/>
            </p:cNvSpPr>
            <p:nvPr/>
          </p:nvSpPr>
          <p:spPr bwMode="auto">
            <a:xfrm>
              <a:off x="1452563" y="2935288"/>
              <a:ext cx="452438" cy="655638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0" name="Line 134"/>
            <p:cNvSpPr>
              <a:spLocks noChangeShapeType="1"/>
            </p:cNvSpPr>
            <p:nvPr/>
          </p:nvSpPr>
          <p:spPr bwMode="auto">
            <a:xfrm flipH="1">
              <a:off x="1287463" y="3479800"/>
              <a:ext cx="1619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1" name="Rectangle 135"/>
            <p:cNvSpPr>
              <a:spLocks noChangeArrowheads="1"/>
            </p:cNvSpPr>
            <p:nvPr/>
          </p:nvSpPr>
          <p:spPr bwMode="auto">
            <a:xfrm>
              <a:off x="1255075" y="4441825"/>
              <a:ext cx="663264" cy="350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22" name="Rectangle 137"/>
            <p:cNvSpPr>
              <a:spLocks noChangeArrowheads="1"/>
            </p:cNvSpPr>
            <p:nvPr/>
          </p:nvSpPr>
          <p:spPr bwMode="auto">
            <a:xfrm>
              <a:off x="1185863" y="3976688"/>
              <a:ext cx="368269" cy="118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Address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23" name="Rectangle 138"/>
            <p:cNvSpPr>
              <a:spLocks noChangeArrowheads="1"/>
            </p:cNvSpPr>
            <p:nvPr/>
          </p:nvSpPr>
          <p:spPr bwMode="auto">
            <a:xfrm>
              <a:off x="1595438" y="3162300"/>
              <a:ext cx="244454" cy="175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Add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2095500" y="2879725"/>
              <a:ext cx="293598" cy="175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IF/ID</a:t>
              </a:r>
            </a:p>
          </p:txBody>
        </p:sp>
        <p:grpSp>
          <p:nvGrpSpPr>
            <p:cNvPr id="125" name="Group 140"/>
            <p:cNvGrpSpPr>
              <a:grpSpLocks/>
            </p:cNvGrpSpPr>
            <p:nvPr/>
          </p:nvGrpSpPr>
          <p:grpSpPr bwMode="auto">
            <a:xfrm>
              <a:off x="685800" y="3836988"/>
              <a:ext cx="247650" cy="388938"/>
              <a:chOff x="480" y="2155"/>
              <a:chExt cx="156" cy="245"/>
            </a:xfrm>
          </p:grpSpPr>
          <p:sp>
            <p:nvSpPr>
              <p:cNvPr id="234" name="Freeform 141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5" name="Rectangle 142"/>
              <p:cNvSpPr>
                <a:spLocks noChangeArrowheads="1"/>
              </p:cNvSpPr>
              <p:nvPr/>
            </p:nvSpPr>
            <p:spPr bwMode="auto">
              <a:xfrm>
                <a:off x="491" y="2220"/>
                <a:ext cx="102" cy="110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126" name="Line 143"/>
            <p:cNvSpPr>
              <a:spLocks noChangeShapeType="1"/>
            </p:cNvSpPr>
            <p:nvPr/>
          </p:nvSpPr>
          <p:spPr bwMode="auto">
            <a:xfrm flipH="1">
              <a:off x="2047875" y="4305300"/>
              <a:ext cx="114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Line 144"/>
            <p:cNvSpPr>
              <a:spLocks noChangeShapeType="1"/>
            </p:cNvSpPr>
            <p:nvPr/>
          </p:nvSpPr>
          <p:spPr bwMode="auto">
            <a:xfrm flipV="1">
              <a:off x="1981200" y="2867025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Line 145"/>
            <p:cNvSpPr>
              <a:spLocks noChangeShapeType="1"/>
            </p:cNvSpPr>
            <p:nvPr/>
          </p:nvSpPr>
          <p:spPr bwMode="auto">
            <a:xfrm flipH="1" flipV="1">
              <a:off x="6100763" y="1863725"/>
              <a:ext cx="0" cy="1614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Line 146"/>
            <p:cNvSpPr>
              <a:spLocks noChangeShapeType="1"/>
            </p:cNvSpPr>
            <p:nvPr/>
          </p:nvSpPr>
          <p:spPr bwMode="auto">
            <a:xfrm rot="5400000" flipH="1" flipV="1">
              <a:off x="1604962" y="2486025"/>
              <a:ext cx="4763" cy="757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Line 147"/>
            <p:cNvSpPr>
              <a:spLocks noChangeShapeType="1"/>
            </p:cNvSpPr>
            <p:nvPr/>
          </p:nvSpPr>
          <p:spPr bwMode="auto">
            <a:xfrm rot="16200000" flipV="1">
              <a:off x="5962650" y="3335338"/>
              <a:ext cx="4763" cy="271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Line 148"/>
            <p:cNvSpPr>
              <a:spLocks noChangeShapeType="1"/>
            </p:cNvSpPr>
            <p:nvPr/>
          </p:nvSpPr>
          <p:spPr bwMode="auto">
            <a:xfrm rot="16200000" flipV="1">
              <a:off x="827088" y="2465388"/>
              <a:ext cx="0" cy="500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Line 149"/>
            <p:cNvSpPr>
              <a:spLocks noChangeShapeType="1"/>
            </p:cNvSpPr>
            <p:nvPr/>
          </p:nvSpPr>
          <p:spPr bwMode="auto">
            <a:xfrm flipV="1">
              <a:off x="571500" y="2709863"/>
              <a:ext cx="0" cy="1328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Line 150"/>
            <p:cNvSpPr>
              <a:spLocks noChangeShapeType="1"/>
            </p:cNvSpPr>
            <p:nvPr/>
          </p:nvSpPr>
          <p:spPr bwMode="auto">
            <a:xfrm rot="16200000" flipV="1">
              <a:off x="623888" y="3976688"/>
              <a:ext cx="0" cy="104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34" name="Group 287"/>
            <p:cNvGrpSpPr>
              <a:grpSpLocks/>
            </p:cNvGrpSpPr>
            <p:nvPr/>
          </p:nvGrpSpPr>
          <p:grpSpPr bwMode="auto">
            <a:xfrm>
              <a:off x="4343410" y="5421308"/>
              <a:ext cx="227013" cy="495300"/>
              <a:chOff x="2736" y="3415"/>
              <a:chExt cx="143" cy="312"/>
            </a:xfrm>
          </p:grpSpPr>
          <p:sp>
            <p:nvSpPr>
              <p:cNvPr id="230" name="AutoShape 155"/>
              <p:cNvSpPr>
                <a:spLocks noChangeArrowheads="1"/>
              </p:cNvSpPr>
              <p:nvPr/>
            </p:nvSpPr>
            <p:spPr bwMode="auto">
              <a:xfrm rot="5400000">
                <a:off x="2677" y="3525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1" name="Rectangle 152"/>
              <p:cNvSpPr>
                <a:spLocks noChangeArrowheads="1"/>
              </p:cNvSpPr>
              <p:nvPr/>
            </p:nvSpPr>
            <p:spPr bwMode="auto">
              <a:xfrm>
                <a:off x="2739" y="3415"/>
                <a:ext cx="140" cy="11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232" name="Rectangle 153"/>
              <p:cNvSpPr>
                <a:spLocks noChangeArrowheads="1"/>
              </p:cNvSpPr>
              <p:nvPr/>
            </p:nvSpPr>
            <p:spPr bwMode="auto">
              <a:xfrm>
                <a:off x="2736" y="3616"/>
                <a:ext cx="140" cy="11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33" name="Rectangle 154"/>
              <p:cNvSpPr>
                <a:spLocks noChangeArrowheads="1"/>
              </p:cNvSpPr>
              <p:nvPr/>
            </p:nvSpPr>
            <p:spPr bwMode="auto">
              <a:xfrm>
                <a:off x="2802" y="3492"/>
                <a:ext cx="52" cy="15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grpSp>
          <p:nvGrpSpPr>
            <p:cNvPr id="135" name="Group 285"/>
            <p:cNvGrpSpPr>
              <a:grpSpLocks/>
            </p:cNvGrpSpPr>
            <p:nvPr/>
          </p:nvGrpSpPr>
          <p:grpSpPr bwMode="auto">
            <a:xfrm>
              <a:off x="4400560" y="4268784"/>
              <a:ext cx="227013" cy="495300"/>
              <a:chOff x="2772" y="2689"/>
              <a:chExt cx="143" cy="312"/>
            </a:xfrm>
          </p:grpSpPr>
          <p:sp>
            <p:nvSpPr>
              <p:cNvPr id="226" name="AutoShape 160"/>
              <p:cNvSpPr>
                <a:spLocks noChangeArrowheads="1"/>
              </p:cNvSpPr>
              <p:nvPr/>
            </p:nvSpPr>
            <p:spPr bwMode="auto">
              <a:xfrm rot="5400000">
                <a:off x="2713" y="2799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7" name="Rectangle 157"/>
              <p:cNvSpPr>
                <a:spLocks noChangeArrowheads="1"/>
              </p:cNvSpPr>
              <p:nvPr/>
            </p:nvSpPr>
            <p:spPr bwMode="auto">
              <a:xfrm>
                <a:off x="2775" y="2689"/>
                <a:ext cx="140" cy="11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228" name="Rectangle 158"/>
              <p:cNvSpPr>
                <a:spLocks noChangeArrowheads="1"/>
              </p:cNvSpPr>
              <p:nvPr/>
            </p:nvSpPr>
            <p:spPr bwMode="auto">
              <a:xfrm>
                <a:off x="2772" y="2890"/>
                <a:ext cx="140" cy="11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29" name="Rectangle 159"/>
              <p:cNvSpPr>
                <a:spLocks noChangeArrowheads="1"/>
              </p:cNvSpPr>
              <p:nvPr/>
            </p:nvSpPr>
            <p:spPr bwMode="auto">
              <a:xfrm>
                <a:off x="2838" y="2766"/>
                <a:ext cx="52" cy="15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136" name="Line 161"/>
            <p:cNvSpPr>
              <a:spLocks noChangeShapeType="1"/>
            </p:cNvSpPr>
            <p:nvPr/>
          </p:nvSpPr>
          <p:spPr bwMode="auto">
            <a:xfrm flipV="1">
              <a:off x="5029200" y="4552950"/>
              <a:ext cx="0" cy="62071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7" name="Line 162"/>
            <p:cNvSpPr>
              <a:spLocks noChangeShapeType="1"/>
            </p:cNvSpPr>
            <p:nvPr/>
          </p:nvSpPr>
          <p:spPr bwMode="auto">
            <a:xfrm rot="5400000" flipV="1">
              <a:off x="4987925" y="5122863"/>
              <a:ext cx="0" cy="825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38" name="Group 288"/>
            <p:cNvGrpSpPr>
              <a:grpSpLocks/>
            </p:cNvGrpSpPr>
            <p:nvPr/>
          </p:nvGrpSpPr>
          <p:grpSpPr bwMode="auto">
            <a:xfrm>
              <a:off x="1066802" y="2473323"/>
              <a:ext cx="227013" cy="495300"/>
              <a:chOff x="672" y="1558"/>
              <a:chExt cx="143" cy="312"/>
            </a:xfrm>
          </p:grpSpPr>
          <p:sp>
            <p:nvSpPr>
              <p:cNvPr id="222" name="AutoShape 167"/>
              <p:cNvSpPr>
                <a:spLocks noChangeArrowheads="1"/>
              </p:cNvSpPr>
              <p:nvPr/>
            </p:nvSpPr>
            <p:spPr bwMode="auto">
              <a:xfrm rot="16200000" flipH="1">
                <a:off x="579" y="1668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3" name="Rectangle 164"/>
              <p:cNvSpPr>
                <a:spLocks noChangeArrowheads="1"/>
              </p:cNvSpPr>
              <p:nvPr/>
            </p:nvSpPr>
            <p:spPr bwMode="auto">
              <a:xfrm flipH="1">
                <a:off x="672" y="1558"/>
                <a:ext cx="140" cy="11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224" name="Rectangle 165"/>
              <p:cNvSpPr>
                <a:spLocks noChangeArrowheads="1"/>
              </p:cNvSpPr>
              <p:nvPr/>
            </p:nvSpPr>
            <p:spPr bwMode="auto">
              <a:xfrm flipH="1">
                <a:off x="675" y="1759"/>
                <a:ext cx="140" cy="11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25" name="Rectangle 166"/>
              <p:cNvSpPr>
                <a:spLocks noChangeArrowheads="1"/>
              </p:cNvSpPr>
              <p:nvPr/>
            </p:nvSpPr>
            <p:spPr bwMode="auto">
              <a:xfrm flipH="1">
                <a:off x="701" y="1635"/>
                <a:ext cx="52" cy="15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grpSp>
          <p:nvGrpSpPr>
            <p:cNvPr id="139" name="Group 284"/>
            <p:cNvGrpSpPr>
              <a:grpSpLocks/>
            </p:cNvGrpSpPr>
            <p:nvPr/>
          </p:nvGrpSpPr>
          <p:grpSpPr bwMode="auto">
            <a:xfrm>
              <a:off x="7748605" y="4302121"/>
              <a:ext cx="227013" cy="495300"/>
              <a:chOff x="4881" y="2710"/>
              <a:chExt cx="143" cy="312"/>
            </a:xfrm>
          </p:grpSpPr>
          <p:sp>
            <p:nvSpPr>
              <p:cNvPr id="218" name="AutoShape 172"/>
              <p:cNvSpPr>
                <a:spLocks noChangeArrowheads="1"/>
              </p:cNvSpPr>
              <p:nvPr/>
            </p:nvSpPr>
            <p:spPr bwMode="auto">
              <a:xfrm rot="5400000">
                <a:off x="4822" y="2820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9" name="Rectangle 169"/>
              <p:cNvSpPr>
                <a:spLocks noChangeArrowheads="1"/>
              </p:cNvSpPr>
              <p:nvPr/>
            </p:nvSpPr>
            <p:spPr bwMode="auto">
              <a:xfrm>
                <a:off x="4884" y="2710"/>
                <a:ext cx="140" cy="11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220" name="Rectangle 170"/>
              <p:cNvSpPr>
                <a:spLocks noChangeArrowheads="1"/>
              </p:cNvSpPr>
              <p:nvPr/>
            </p:nvSpPr>
            <p:spPr bwMode="auto">
              <a:xfrm>
                <a:off x="4881" y="2911"/>
                <a:ext cx="140" cy="11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21" name="Rectangle 171"/>
              <p:cNvSpPr>
                <a:spLocks noChangeArrowheads="1"/>
              </p:cNvSpPr>
              <p:nvPr/>
            </p:nvSpPr>
            <p:spPr bwMode="auto">
              <a:xfrm>
                <a:off x="4947" y="2787"/>
                <a:ext cx="52" cy="15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140" name="Rectangle 173"/>
            <p:cNvSpPr>
              <a:spLocks noChangeArrowheads="1"/>
            </p:cNvSpPr>
            <p:nvPr/>
          </p:nvSpPr>
          <p:spPr bwMode="auto">
            <a:xfrm>
              <a:off x="1400175" y="4241800"/>
              <a:ext cx="500020" cy="118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1" name="Line 174"/>
            <p:cNvSpPr>
              <a:spLocks noChangeShapeType="1"/>
            </p:cNvSpPr>
            <p:nvPr/>
          </p:nvSpPr>
          <p:spPr bwMode="auto">
            <a:xfrm flipV="1">
              <a:off x="2600325" y="3897313"/>
              <a:ext cx="0" cy="192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2" name="Line 175"/>
            <p:cNvSpPr>
              <a:spLocks noChangeShapeType="1"/>
            </p:cNvSpPr>
            <p:nvPr/>
          </p:nvSpPr>
          <p:spPr bwMode="auto">
            <a:xfrm flipV="1">
              <a:off x="2601913" y="5821363"/>
              <a:ext cx="12604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" name="Line 176"/>
            <p:cNvSpPr>
              <a:spLocks noChangeShapeType="1"/>
            </p:cNvSpPr>
            <p:nvPr/>
          </p:nvSpPr>
          <p:spPr bwMode="auto">
            <a:xfrm flipH="1">
              <a:off x="1989138" y="1866900"/>
              <a:ext cx="4121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4" name="Line 177"/>
            <p:cNvSpPr>
              <a:spLocks noChangeShapeType="1"/>
            </p:cNvSpPr>
            <p:nvPr/>
          </p:nvSpPr>
          <p:spPr bwMode="auto">
            <a:xfrm flipV="1">
              <a:off x="6300788" y="3783013"/>
              <a:ext cx="103188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5" name="Line 178"/>
            <p:cNvSpPr>
              <a:spLocks noChangeShapeType="1"/>
            </p:cNvSpPr>
            <p:nvPr/>
          </p:nvSpPr>
          <p:spPr bwMode="auto">
            <a:xfrm rot="16200000" flipH="1" flipV="1">
              <a:off x="5383212" y="2774950"/>
              <a:ext cx="2028825" cy="63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6" name="Line 179"/>
            <p:cNvSpPr>
              <a:spLocks noChangeShapeType="1"/>
            </p:cNvSpPr>
            <p:nvPr/>
          </p:nvSpPr>
          <p:spPr bwMode="auto">
            <a:xfrm>
              <a:off x="1143000" y="1763713"/>
              <a:ext cx="525780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7" name="Line 180"/>
            <p:cNvSpPr>
              <a:spLocks noChangeShapeType="1"/>
            </p:cNvSpPr>
            <p:nvPr/>
          </p:nvSpPr>
          <p:spPr bwMode="auto">
            <a:xfrm rot="5400000" flipV="1">
              <a:off x="776287" y="2120900"/>
              <a:ext cx="738188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48" name="Group 254"/>
            <p:cNvGrpSpPr>
              <a:grpSpLocks/>
            </p:cNvGrpSpPr>
            <p:nvPr/>
          </p:nvGrpSpPr>
          <p:grpSpPr bwMode="auto">
            <a:xfrm>
              <a:off x="3100388" y="2095500"/>
              <a:ext cx="404813" cy="952500"/>
              <a:chOff x="1524" y="1296"/>
              <a:chExt cx="255" cy="600"/>
            </a:xfrm>
          </p:grpSpPr>
          <p:sp>
            <p:nvSpPr>
              <p:cNvPr id="216" name="Freeform 186"/>
              <p:cNvSpPr>
                <a:spLocks/>
              </p:cNvSpPr>
              <p:nvPr/>
            </p:nvSpPr>
            <p:spPr bwMode="auto">
              <a:xfrm>
                <a:off x="1524" y="1296"/>
                <a:ext cx="255" cy="600"/>
              </a:xfrm>
              <a:custGeom>
                <a:avLst/>
                <a:gdLst>
                  <a:gd name="T0" fmla="*/ 128 w 200"/>
                  <a:gd name="T1" fmla="*/ 600 h 425"/>
                  <a:gd name="T2" fmla="*/ 147 w 200"/>
                  <a:gd name="T3" fmla="*/ 597 h 425"/>
                  <a:gd name="T4" fmla="*/ 167 w 200"/>
                  <a:gd name="T5" fmla="*/ 586 h 425"/>
                  <a:gd name="T6" fmla="*/ 186 w 200"/>
                  <a:gd name="T7" fmla="*/ 568 h 425"/>
                  <a:gd name="T8" fmla="*/ 204 w 200"/>
                  <a:gd name="T9" fmla="*/ 542 h 425"/>
                  <a:gd name="T10" fmla="*/ 218 w 200"/>
                  <a:gd name="T11" fmla="*/ 512 h 425"/>
                  <a:gd name="T12" fmla="*/ 231 w 200"/>
                  <a:gd name="T13" fmla="*/ 479 h 425"/>
                  <a:gd name="T14" fmla="*/ 240 w 200"/>
                  <a:gd name="T15" fmla="*/ 438 h 425"/>
                  <a:gd name="T16" fmla="*/ 250 w 200"/>
                  <a:gd name="T17" fmla="*/ 394 h 425"/>
                  <a:gd name="T18" fmla="*/ 255 w 200"/>
                  <a:gd name="T19" fmla="*/ 349 h 425"/>
                  <a:gd name="T20" fmla="*/ 255 w 200"/>
                  <a:gd name="T21" fmla="*/ 299 h 425"/>
                  <a:gd name="T22" fmla="*/ 255 w 200"/>
                  <a:gd name="T23" fmla="*/ 251 h 425"/>
                  <a:gd name="T24" fmla="*/ 250 w 200"/>
                  <a:gd name="T25" fmla="*/ 205 h 425"/>
                  <a:gd name="T26" fmla="*/ 240 w 200"/>
                  <a:gd name="T27" fmla="*/ 162 h 425"/>
                  <a:gd name="T28" fmla="*/ 231 w 200"/>
                  <a:gd name="T29" fmla="*/ 124 h 425"/>
                  <a:gd name="T30" fmla="*/ 218 w 200"/>
                  <a:gd name="T31" fmla="*/ 89 h 425"/>
                  <a:gd name="T32" fmla="*/ 204 w 200"/>
                  <a:gd name="T33" fmla="*/ 59 h 425"/>
                  <a:gd name="T34" fmla="*/ 186 w 200"/>
                  <a:gd name="T35" fmla="*/ 35 h 425"/>
                  <a:gd name="T36" fmla="*/ 167 w 200"/>
                  <a:gd name="T37" fmla="*/ 16 h 425"/>
                  <a:gd name="T38" fmla="*/ 147 w 200"/>
                  <a:gd name="T39" fmla="*/ 6 h 425"/>
                  <a:gd name="T40" fmla="*/ 128 w 200"/>
                  <a:gd name="T41" fmla="*/ 0 h 425"/>
                  <a:gd name="T42" fmla="*/ 106 w 200"/>
                  <a:gd name="T43" fmla="*/ 6 h 425"/>
                  <a:gd name="T44" fmla="*/ 87 w 200"/>
                  <a:gd name="T45" fmla="*/ 16 h 425"/>
                  <a:gd name="T46" fmla="*/ 69 w 200"/>
                  <a:gd name="T47" fmla="*/ 35 h 425"/>
                  <a:gd name="T48" fmla="*/ 52 w 200"/>
                  <a:gd name="T49" fmla="*/ 59 h 425"/>
                  <a:gd name="T50" fmla="*/ 37 w 200"/>
                  <a:gd name="T51" fmla="*/ 89 h 425"/>
                  <a:gd name="T52" fmla="*/ 26 w 200"/>
                  <a:gd name="T53" fmla="*/ 124 h 425"/>
                  <a:gd name="T54" fmla="*/ 15 w 200"/>
                  <a:gd name="T55" fmla="*/ 162 h 425"/>
                  <a:gd name="T56" fmla="*/ 5 w 200"/>
                  <a:gd name="T57" fmla="*/ 205 h 425"/>
                  <a:gd name="T58" fmla="*/ 0 w 200"/>
                  <a:gd name="T59" fmla="*/ 251 h 425"/>
                  <a:gd name="T60" fmla="*/ 0 w 200"/>
                  <a:gd name="T61" fmla="*/ 299 h 425"/>
                  <a:gd name="T62" fmla="*/ 0 w 200"/>
                  <a:gd name="T63" fmla="*/ 349 h 425"/>
                  <a:gd name="T64" fmla="*/ 5 w 200"/>
                  <a:gd name="T65" fmla="*/ 394 h 425"/>
                  <a:gd name="T66" fmla="*/ 15 w 200"/>
                  <a:gd name="T67" fmla="*/ 438 h 425"/>
                  <a:gd name="T68" fmla="*/ 26 w 200"/>
                  <a:gd name="T69" fmla="*/ 479 h 425"/>
                  <a:gd name="T70" fmla="*/ 37 w 200"/>
                  <a:gd name="T71" fmla="*/ 512 h 425"/>
                  <a:gd name="T72" fmla="*/ 52 w 200"/>
                  <a:gd name="T73" fmla="*/ 542 h 425"/>
                  <a:gd name="T74" fmla="*/ 69 w 200"/>
                  <a:gd name="T75" fmla="*/ 568 h 425"/>
                  <a:gd name="T76" fmla="*/ 87 w 200"/>
                  <a:gd name="T77" fmla="*/ 586 h 425"/>
                  <a:gd name="T78" fmla="*/ 106 w 200"/>
                  <a:gd name="T79" fmla="*/ 597 h 425"/>
                  <a:gd name="T80" fmla="*/ 128 w 200"/>
                  <a:gd name="T81" fmla="*/ 600 h 425"/>
                  <a:gd name="T82" fmla="*/ 128 w 200"/>
                  <a:gd name="T83" fmla="*/ 600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0"/>
                  <a:gd name="T127" fmla="*/ 0 h 425"/>
                  <a:gd name="T128" fmla="*/ 200 w 200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0" h="425">
                    <a:moveTo>
                      <a:pt x="100" y="425"/>
                    </a:moveTo>
                    <a:lnTo>
                      <a:pt x="115" y="423"/>
                    </a:lnTo>
                    <a:lnTo>
                      <a:pt x="131" y="415"/>
                    </a:lnTo>
                    <a:lnTo>
                      <a:pt x="146" y="402"/>
                    </a:lnTo>
                    <a:lnTo>
                      <a:pt x="160" y="384"/>
                    </a:lnTo>
                    <a:lnTo>
                      <a:pt x="171" y="363"/>
                    </a:lnTo>
                    <a:lnTo>
                      <a:pt x="181" y="339"/>
                    </a:lnTo>
                    <a:lnTo>
                      <a:pt x="188" y="310"/>
                    </a:lnTo>
                    <a:lnTo>
                      <a:pt x="196" y="279"/>
                    </a:lnTo>
                    <a:lnTo>
                      <a:pt x="200" y="247"/>
                    </a:lnTo>
                    <a:lnTo>
                      <a:pt x="200" y="212"/>
                    </a:lnTo>
                    <a:lnTo>
                      <a:pt x="200" y="178"/>
                    </a:lnTo>
                    <a:lnTo>
                      <a:pt x="196" y="145"/>
                    </a:lnTo>
                    <a:lnTo>
                      <a:pt x="188" y="115"/>
                    </a:lnTo>
                    <a:lnTo>
                      <a:pt x="181" y="88"/>
                    </a:lnTo>
                    <a:lnTo>
                      <a:pt x="171" y="63"/>
                    </a:lnTo>
                    <a:lnTo>
                      <a:pt x="160" y="42"/>
                    </a:lnTo>
                    <a:lnTo>
                      <a:pt x="146" y="25"/>
                    </a:lnTo>
                    <a:lnTo>
                      <a:pt x="131" y="11"/>
                    </a:lnTo>
                    <a:lnTo>
                      <a:pt x="115" y="4"/>
                    </a:lnTo>
                    <a:lnTo>
                      <a:pt x="100" y="0"/>
                    </a:lnTo>
                    <a:lnTo>
                      <a:pt x="83" y="4"/>
                    </a:lnTo>
                    <a:lnTo>
                      <a:pt x="68" y="11"/>
                    </a:lnTo>
                    <a:lnTo>
                      <a:pt x="54" y="25"/>
                    </a:lnTo>
                    <a:lnTo>
                      <a:pt x="41" y="42"/>
                    </a:lnTo>
                    <a:lnTo>
                      <a:pt x="29" y="63"/>
                    </a:lnTo>
                    <a:lnTo>
                      <a:pt x="20" y="88"/>
                    </a:lnTo>
                    <a:lnTo>
                      <a:pt x="12" y="115"/>
                    </a:lnTo>
                    <a:lnTo>
                      <a:pt x="4" y="145"/>
                    </a:lnTo>
                    <a:lnTo>
                      <a:pt x="0" y="178"/>
                    </a:lnTo>
                    <a:lnTo>
                      <a:pt x="0" y="212"/>
                    </a:lnTo>
                    <a:lnTo>
                      <a:pt x="0" y="247"/>
                    </a:lnTo>
                    <a:lnTo>
                      <a:pt x="4" y="279"/>
                    </a:lnTo>
                    <a:lnTo>
                      <a:pt x="12" y="310"/>
                    </a:lnTo>
                    <a:lnTo>
                      <a:pt x="20" y="339"/>
                    </a:lnTo>
                    <a:lnTo>
                      <a:pt x="29" y="363"/>
                    </a:lnTo>
                    <a:lnTo>
                      <a:pt x="41" y="384"/>
                    </a:lnTo>
                    <a:lnTo>
                      <a:pt x="54" y="402"/>
                    </a:lnTo>
                    <a:lnTo>
                      <a:pt x="68" y="415"/>
                    </a:lnTo>
                    <a:lnTo>
                      <a:pt x="83" y="423"/>
                    </a:lnTo>
                    <a:lnTo>
                      <a:pt x="100" y="425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7" name="Rectangle 187"/>
              <p:cNvSpPr>
                <a:spLocks noChangeArrowheads="1"/>
              </p:cNvSpPr>
              <p:nvPr/>
            </p:nvSpPr>
            <p:spPr bwMode="auto">
              <a:xfrm rot="16200000" flipH="1">
                <a:off x="1505" y="1514"/>
                <a:ext cx="273" cy="115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1200">
                  <a:latin typeface="+mj-lt"/>
                </a:endParaRPr>
              </a:p>
            </p:txBody>
          </p:sp>
        </p:grpSp>
        <p:grpSp>
          <p:nvGrpSpPr>
            <p:cNvPr id="149" name="Group 296"/>
            <p:cNvGrpSpPr>
              <a:grpSpLocks/>
            </p:cNvGrpSpPr>
            <p:nvPr/>
          </p:nvGrpSpPr>
          <p:grpSpPr bwMode="auto">
            <a:xfrm>
              <a:off x="7089775" y="2547938"/>
              <a:ext cx="530225" cy="523875"/>
              <a:chOff x="4466" y="1605"/>
              <a:chExt cx="334" cy="330"/>
            </a:xfrm>
          </p:grpSpPr>
          <p:sp>
            <p:nvSpPr>
              <p:cNvPr id="212" name="Line 182"/>
              <p:cNvSpPr>
                <a:spLocks noChangeShapeType="1"/>
              </p:cNvSpPr>
              <p:nvPr/>
            </p:nvSpPr>
            <p:spPr bwMode="auto">
              <a:xfrm>
                <a:off x="4466" y="1818"/>
                <a:ext cx="21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3" name="Freeform 202"/>
              <p:cNvSpPr>
                <a:spLocks/>
              </p:cNvSpPr>
              <p:nvPr/>
            </p:nvSpPr>
            <p:spPr bwMode="auto">
              <a:xfrm>
                <a:off x="4704" y="1704"/>
                <a:ext cx="96" cy="231"/>
              </a:xfrm>
              <a:custGeom>
                <a:avLst/>
                <a:gdLst>
                  <a:gd name="T0" fmla="*/ 96 w 98"/>
                  <a:gd name="T1" fmla="*/ 231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31 h 162"/>
                  <a:gd name="T8" fmla="*/ 96 w 98"/>
                  <a:gd name="T9" fmla="*/ 231 h 162"/>
                  <a:gd name="T10" fmla="*/ 96 w 98"/>
                  <a:gd name="T11" fmla="*/ 231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4" name="Rectangle 208"/>
              <p:cNvSpPr>
                <a:spLocks noChangeArrowheads="1"/>
              </p:cNvSpPr>
              <p:nvPr/>
            </p:nvSpPr>
            <p:spPr bwMode="auto">
              <a:xfrm>
                <a:off x="4686" y="1770"/>
                <a:ext cx="113" cy="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EB7500"/>
                    </a:solidFill>
                    <a:latin typeface="+mj-lt"/>
                  </a:rPr>
                  <a:t>WB</a:t>
                </a:r>
                <a:endParaRPr lang="en-US" sz="1000">
                  <a:latin typeface="+mj-lt"/>
                </a:endParaRPr>
              </a:p>
            </p:txBody>
          </p:sp>
          <p:sp>
            <p:nvSpPr>
              <p:cNvPr id="215" name="Line 209"/>
              <p:cNvSpPr>
                <a:spLocks noChangeShapeType="1"/>
              </p:cNvSpPr>
              <p:nvPr/>
            </p:nvSpPr>
            <p:spPr bwMode="auto">
              <a:xfrm rot="16200000" flipH="1">
                <a:off x="4359" y="1712"/>
                <a:ext cx="2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150" name="Group 294"/>
            <p:cNvGrpSpPr>
              <a:grpSpLocks/>
            </p:cNvGrpSpPr>
            <p:nvPr/>
          </p:nvGrpSpPr>
          <p:grpSpPr bwMode="auto">
            <a:xfrm>
              <a:off x="5484813" y="2619375"/>
              <a:ext cx="458788" cy="447675"/>
              <a:chOff x="3455" y="1650"/>
              <a:chExt cx="289" cy="282"/>
            </a:xfrm>
          </p:grpSpPr>
          <p:sp>
            <p:nvSpPr>
              <p:cNvPr id="208" name="Line 212"/>
              <p:cNvSpPr>
                <a:spLocks noChangeShapeType="1"/>
              </p:cNvSpPr>
              <p:nvPr/>
            </p:nvSpPr>
            <p:spPr bwMode="auto">
              <a:xfrm>
                <a:off x="3455" y="1826"/>
                <a:ext cx="101" cy="1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9" name="Freeform 213"/>
              <p:cNvSpPr>
                <a:spLocks/>
              </p:cNvSpPr>
              <p:nvPr/>
            </p:nvSpPr>
            <p:spPr bwMode="auto">
              <a:xfrm>
                <a:off x="3583" y="1711"/>
                <a:ext cx="96" cy="221"/>
              </a:xfrm>
              <a:custGeom>
                <a:avLst/>
                <a:gdLst>
                  <a:gd name="T0" fmla="*/ 96 w 98"/>
                  <a:gd name="T1" fmla="*/ 221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21 h 162"/>
                  <a:gd name="T8" fmla="*/ 96 w 98"/>
                  <a:gd name="T9" fmla="*/ 221 h 162"/>
                  <a:gd name="T10" fmla="*/ 96 w 98"/>
                  <a:gd name="T11" fmla="*/ 221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0" name="Rectangle 214"/>
              <p:cNvSpPr>
                <a:spLocks noChangeArrowheads="1"/>
              </p:cNvSpPr>
              <p:nvPr/>
            </p:nvSpPr>
            <p:spPr bwMode="auto">
              <a:xfrm>
                <a:off x="3565" y="1784"/>
                <a:ext cx="179" cy="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EB7500"/>
                    </a:solidFill>
                    <a:latin typeface="+mj-lt"/>
                  </a:rPr>
                  <a:t>MEM</a:t>
                </a:r>
                <a:endParaRPr lang="en-US" sz="1000">
                  <a:latin typeface="+mj-lt"/>
                </a:endParaRPr>
              </a:p>
            </p:txBody>
          </p:sp>
          <p:sp>
            <p:nvSpPr>
              <p:cNvPr id="211" name="Line 215"/>
              <p:cNvSpPr>
                <a:spLocks noChangeShapeType="1"/>
              </p:cNvSpPr>
              <p:nvPr/>
            </p:nvSpPr>
            <p:spPr bwMode="auto">
              <a:xfrm rot="5400000">
                <a:off x="3367" y="1739"/>
                <a:ext cx="178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151" name="Group 295"/>
            <p:cNvGrpSpPr>
              <a:grpSpLocks/>
            </p:cNvGrpSpPr>
            <p:nvPr/>
          </p:nvGrpSpPr>
          <p:grpSpPr bwMode="auto">
            <a:xfrm>
              <a:off x="5414963" y="2295525"/>
              <a:ext cx="425450" cy="419100"/>
              <a:chOff x="3411" y="1446"/>
              <a:chExt cx="268" cy="264"/>
            </a:xfrm>
          </p:grpSpPr>
          <p:sp>
            <p:nvSpPr>
              <p:cNvPr id="204" name="Line 217"/>
              <p:cNvSpPr>
                <a:spLocks noChangeShapeType="1"/>
              </p:cNvSpPr>
              <p:nvPr/>
            </p:nvSpPr>
            <p:spPr bwMode="auto">
              <a:xfrm flipV="1">
                <a:off x="3411" y="1608"/>
                <a:ext cx="145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5" name="Freeform 218"/>
              <p:cNvSpPr>
                <a:spLocks/>
              </p:cNvSpPr>
              <p:nvPr/>
            </p:nvSpPr>
            <p:spPr bwMode="auto">
              <a:xfrm>
                <a:off x="3583" y="1495"/>
                <a:ext cx="96" cy="215"/>
              </a:xfrm>
              <a:custGeom>
                <a:avLst/>
                <a:gdLst>
                  <a:gd name="T0" fmla="*/ 96 w 98"/>
                  <a:gd name="T1" fmla="*/ 215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15 h 162"/>
                  <a:gd name="T8" fmla="*/ 96 w 98"/>
                  <a:gd name="T9" fmla="*/ 215 h 162"/>
                  <a:gd name="T10" fmla="*/ 96 w 98"/>
                  <a:gd name="T11" fmla="*/ 215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" name="Rectangle 219"/>
              <p:cNvSpPr>
                <a:spLocks noChangeArrowheads="1"/>
              </p:cNvSpPr>
              <p:nvPr/>
            </p:nvSpPr>
            <p:spPr bwMode="auto">
              <a:xfrm>
                <a:off x="3565" y="1566"/>
                <a:ext cx="113" cy="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EB7500"/>
                    </a:solidFill>
                    <a:latin typeface="+mj-lt"/>
                  </a:rPr>
                  <a:t>WB</a:t>
                </a:r>
                <a:endParaRPr lang="en-US" sz="1000">
                  <a:latin typeface="+mj-lt"/>
                </a:endParaRPr>
              </a:p>
            </p:txBody>
          </p:sp>
          <p:sp>
            <p:nvSpPr>
              <p:cNvPr id="207" name="Line 220"/>
              <p:cNvSpPr>
                <a:spLocks noChangeShapeType="1"/>
              </p:cNvSpPr>
              <p:nvPr/>
            </p:nvSpPr>
            <p:spPr bwMode="auto">
              <a:xfrm rot="16200000" flipH="1">
                <a:off x="3331" y="1529"/>
                <a:ext cx="166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52" name="Line 225"/>
            <p:cNvSpPr>
              <a:spLocks noChangeShapeType="1"/>
            </p:cNvSpPr>
            <p:nvPr/>
          </p:nvSpPr>
          <p:spPr bwMode="auto">
            <a:xfrm rot="5400000">
              <a:off x="6284912" y="3392488"/>
              <a:ext cx="89693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3" name="Line 226"/>
            <p:cNvSpPr>
              <a:spLocks noChangeShapeType="1"/>
            </p:cNvSpPr>
            <p:nvPr/>
          </p:nvSpPr>
          <p:spPr bwMode="auto">
            <a:xfrm rot="10800000">
              <a:off x="5886450" y="2552700"/>
              <a:ext cx="120173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4" name="Line 227"/>
            <p:cNvSpPr>
              <a:spLocks noChangeShapeType="1"/>
            </p:cNvSpPr>
            <p:nvPr/>
          </p:nvSpPr>
          <p:spPr bwMode="auto">
            <a:xfrm rot="10800000" flipV="1">
              <a:off x="5838825" y="3009900"/>
              <a:ext cx="12858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5" name="Line 228"/>
            <p:cNvSpPr>
              <a:spLocks noChangeShapeType="1"/>
            </p:cNvSpPr>
            <p:nvPr/>
          </p:nvSpPr>
          <p:spPr bwMode="auto">
            <a:xfrm rot="10800000" flipV="1">
              <a:off x="5838825" y="2943225"/>
              <a:ext cx="8874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6" name="Line 229"/>
            <p:cNvSpPr>
              <a:spLocks noChangeShapeType="1"/>
            </p:cNvSpPr>
            <p:nvPr/>
          </p:nvSpPr>
          <p:spPr bwMode="auto">
            <a:xfrm rot="5400000">
              <a:off x="6664325" y="5375275"/>
              <a:ext cx="1635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7" name="Line 230"/>
            <p:cNvSpPr>
              <a:spLocks noChangeShapeType="1"/>
            </p:cNvSpPr>
            <p:nvPr/>
          </p:nvSpPr>
          <p:spPr bwMode="auto">
            <a:xfrm rot="5400000">
              <a:off x="5965825" y="4106863"/>
              <a:ext cx="2700338" cy="3175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8" name="Line 231"/>
            <p:cNvSpPr>
              <a:spLocks noChangeShapeType="1"/>
            </p:cNvSpPr>
            <p:nvPr/>
          </p:nvSpPr>
          <p:spPr bwMode="auto">
            <a:xfrm>
              <a:off x="6743700" y="5459413"/>
              <a:ext cx="568325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9" name="Line 232"/>
            <p:cNvSpPr>
              <a:spLocks noChangeShapeType="1"/>
            </p:cNvSpPr>
            <p:nvPr/>
          </p:nvSpPr>
          <p:spPr bwMode="auto">
            <a:xfrm rot="10800000" flipV="1">
              <a:off x="5842000" y="2762250"/>
              <a:ext cx="14732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60" name="Group 293"/>
            <p:cNvGrpSpPr>
              <a:grpSpLocks/>
            </p:cNvGrpSpPr>
            <p:nvPr/>
          </p:nvGrpSpPr>
          <p:grpSpPr bwMode="auto">
            <a:xfrm>
              <a:off x="3452813" y="2106613"/>
              <a:ext cx="738188" cy="960438"/>
              <a:chOff x="2175" y="1327"/>
              <a:chExt cx="465" cy="605"/>
            </a:xfrm>
          </p:grpSpPr>
          <p:grpSp>
            <p:nvGrpSpPr>
              <p:cNvPr id="191" name="Group 292"/>
              <p:cNvGrpSpPr>
                <a:grpSpLocks/>
              </p:cNvGrpSpPr>
              <p:nvPr/>
            </p:nvGrpSpPr>
            <p:grpSpPr bwMode="auto">
              <a:xfrm>
                <a:off x="2199" y="1537"/>
                <a:ext cx="399" cy="215"/>
                <a:chOff x="2199" y="1537"/>
                <a:chExt cx="399" cy="215"/>
              </a:xfrm>
            </p:grpSpPr>
            <p:sp>
              <p:nvSpPr>
                <p:cNvPr id="201" name="Line 234"/>
                <p:cNvSpPr>
                  <a:spLocks noChangeShapeType="1"/>
                </p:cNvSpPr>
                <p:nvPr/>
              </p:nvSpPr>
              <p:spPr bwMode="auto">
                <a:xfrm>
                  <a:off x="2199" y="1650"/>
                  <a:ext cx="211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2" name="Freeform 235"/>
                <p:cNvSpPr>
                  <a:spLocks/>
                </p:cNvSpPr>
                <p:nvPr/>
              </p:nvSpPr>
              <p:spPr bwMode="auto">
                <a:xfrm>
                  <a:off x="2437" y="1537"/>
                  <a:ext cx="96" cy="215"/>
                </a:xfrm>
                <a:custGeom>
                  <a:avLst/>
                  <a:gdLst>
                    <a:gd name="T0" fmla="*/ 96 w 98"/>
                    <a:gd name="T1" fmla="*/ 215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15 h 162"/>
                    <a:gd name="T8" fmla="*/ 96 w 98"/>
                    <a:gd name="T9" fmla="*/ 215 h 162"/>
                    <a:gd name="T10" fmla="*/ 96 w 98"/>
                    <a:gd name="T11" fmla="*/ 215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3" name="Rectangle 236"/>
                <p:cNvSpPr>
                  <a:spLocks noChangeArrowheads="1"/>
                </p:cNvSpPr>
                <p:nvPr/>
              </p:nvSpPr>
              <p:spPr bwMode="auto">
                <a:xfrm>
                  <a:off x="2419" y="1608"/>
                  <a:ext cx="179" cy="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EB7500"/>
                      </a:solidFill>
                      <a:latin typeface="+mj-lt"/>
                    </a:rPr>
                    <a:t>MEM</a:t>
                  </a:r>
                  <a:endParaRPr lang="en-US" sz="1000">
                    <a:latin typeface="+mj-lt"/>
                  </a:endParaRPr>
                </a:p>
              </p:txBody>
            </p:sp>
          </p:grpSp>
          <p:grpSp>
            <p:nvGrpSpPr>
              <p:cNvPr id="192" name="Group 291"/>
              <p:cNvGrpSpPr>
                <a:grpSpLocks/>
              </p:cNvGrpSpPr>
              <p:nvPr/>
            </p:nvGrpSpPr>
            <p:grpSpPr bwMode="auto">
              <a:xfrm>
                <a:off x="2184" y="1327"/>
                <a:ext cx="349" cy="209"/>
                <a:chOff x="2184" y="1327"/>
                <a:chExt cx="349" cy="209"/>
              </a:xfrm>
            </p:grpSpPr>
            <p:sp>
              <p:nvSpPr>
                <p:cNvPr id="198" name="Line 239"/>
                <p:cNvSpPr>
                  <a:spLocks noChangeShapeType="1"/>
                </p:cNvSpPr>
                <p:nvPr/>
              </p:nvSpPr>
              <p:spPr bwMode="auto">
                <a:xfrm>
                  <a:off x="2184" y="1437"/>
                  <a:ext cx="226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9" name="Freeform 240"/>
                <p:cNvSpPr>
                  <a:spLocks/>
                </p:cNvSpPr>
                <p:nvPr/>
              </p:nvSpPr>
              <p:spPr bwMode="auto">
                <a:xfrm>
                  <a:off x="2437" y="1327"/>
                  <a:ext cx="96" cy="209"/>
                </a:xfrm>
                <a:custGeom>
                  <a:avLst/>
                  <a:gdLst>
                    <a:gd name="T0" fmla="*/ 96 w 98"/>
                    <a:gd name="T1" fmla="*/ 209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09 h 162"/>
                    <a:gd name="T8" fmla="*/ 96 w 98"/>
                    <a:gd name="T9" fmla="*/ 209 h 162"/>
                    <a:gd name="T10" fmla="*/ 96 w 98"/>
                    <a:gd name="T11" fmla="*/ 209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0" name="Rectangle 241"/>
                <p:cNvSpPr>
                  <a:spLocks noChangeArrowheads="1"/>
                </p:cNvSpPr>
                <p:nvPr/>
              </p:nvSpPr>
              <p:spPr bwMode="auto">
                <a:xfrm>
                  <a:off x="2419" y="1396"/>
                  <a:ext cx="113" cy="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EB7500"/>
                      </a:solidFill>
                      <a:latin typeface="+mj-lt"/>
                    </a:rPr>
                    <a:t>WB</a:t>
                  </a:r>
                  <a:endParaRPr lang="en-US" sz="1000">
                    <a:latin typeface="+mj-lt"/>
                  </a:endParaRPr>
                </a:p>
              </p:txBody>
            </p:sp>
          </p:grpSp>
          <p:sp>
            <p:nvSpPr>
              <p:cNvPr id="193" name="Line 243"/>
              <p:cNvSpPr>
                <a:spLocks noChangeShapeType="1"/>
              </p:cNvSpPr>
              <p:nvPr/>
            </p:nvSpPr>
            <p:spPr bwMode="auto">
              <a:xfrm rot="10800000" flipV="1">
                <a:off x="2544" y="189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94" name="Group 290"/>
              <p:cNvGrpSpPr>
                <a:grpSpLocks/>
              </p:cNvGrpSpPr>
              <p:nvPr/>
            </p:nvGrpSpPr>
            <p:grpSpPr bwMode="auto">
              <a:xfrm>
                <a:off x="2175" y="1752"/>
                <a:ext cx="360" cy="180"/>
                <a:chOff x="2175" y="1752"/>
                <a:chExt cx="360" cy="180"/>
              </a:xfrm>
            </p:grpSpPr>
            <p:sp>
              <p:nvSpPr>
                <p:cNvPr id="195" name="Line 245"/>
                <p:cNvSpPr>
                  <a:spLocks noChangeShapeType="1"/>
                </p:cNvSpPr>
                <p:nvPr/>
              </p:nvSpPr>
              <p:spPr bwMode="auto">
                <a:xfrm>
                  <a:off x="2175" y="1827"/>
                  <a:ext cx="235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" name="Freeform 246"/>
                <p:cNvSpPr>
                  <a:spLocks/>
                </p:cNvSpPr>
                <p:nvPr/>
              </p:nvSpPr>
              <p:spPr bwMode="auto">
                <a:xfrm>
                  <a:off x="2437" y="1752"/>
                  <a:ext cx="96" cy="180"/>
                </a:xfrm>
                <a:custGeom>
                  <a:avLst/>
                  <a:gdLst>
                    <a:gd name="T0" fmla="*/ 96 w 98"/>
                    <a:gd name="T1" fmla="*/ 180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180 h 162"/>
                    <a:gd name="T8" fmla="*/ 96 w 98"/>
                    <a:gd name="T9" fmla="*/ 180 h 162"/>
                    <a:gd name="T10" fmla="*/ 96 w 98"/>
                    <a:gd name="T11" fmla="*/ 180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7" name="Rectangle 247"/>
                <p:cNvSpPr>
                  <a:spLocks noChangeArrowheads="1"/>
                </p:cNvSpPr>
                <p:nvPr/>
              </p:nvSpPr>
              <p:spPr bwMode="auto">
                <a:xfrm>
                  <a:off x="2413" y="1793"/>
                  <a:ext cx="122" cy="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EB7500"/>
                      </a:solidFill>
                      <a:latin typeface="+mj-lt"/>
                    </a:rPr>
                    <a:t>EXE</a:t>
                  </a:r>
                  <a:endParaRPr lang="en-US" sz="1000">
                    <a:latin typeface="+mj-lt"/>
                  </a:endParaRPr>
                </a:p>
              </p:txBody>
            </p:sp>
          </p:grpSp>
        </p:grpSp>
        <p:sp>
          <p:nvSpPr>
            <p:cNvPr id="161" name="Line 250"/>
            <p:cNvSpPr>
              <a:spLocks noChangeShapeType="1"/>
            </p:cNvSpPr>
            <p:nvPr/>
          </p:nvSpPr>
          <p:spPr bwMode="auto">
            <a:xfrm rot="10800000">
              <a:off x="4062413" y="2290763"/>
              <a:ext cx="1363663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2" name="Line 251"/>
            <p:cNvSpPr>
              <a:spLocks noChangeShapeType="1"/>
            </p:cNvSpPr>
            <p:nvPr/>
          </p:nvSpPr>
          <p:spPr bwMode="auto">
            <a:xfrm rot="10800000">
              <a:off x="4156075" y="2619375"/>
              <a:ext cx="133667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3" name="Line 252"/>
            <p:cNvSpPr>
              <a:spLocks noChangeShapeType="1"/>
            </p:cNvSpPr>
            <p:nvPr/>
          </p:nvSpPr>
          <p:spPr bwMode="auto">
            <a:xfrm flipH="1">
              <a:off x="1231900" y="2574925"/>
              <a:ext cx="752475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4" name="Line 253"/>
            <p:cNvSpPr>
              <a:spLocks noChangeShapeType="1"/>
            </p:cNvSpPr>
            <p:nvPr/>
          </p:nvSpPr>
          <p:spPr bwMode="auto">
            <a:xfrm flipH="1" flipV="1">
              <a:off x="1981200" y="1868488"/>
              <a:ext cx="0" cy="717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5" name="Line 255"/>
            <p:cNvSpPr>
              <a:spLocks noChangeShapeType="1"/>
            </p:cNvSpPr>
            <p:nvPr/>
          </p:nvSpPr>
          <p:spPr bwMode="auto">
            <a:xfrm flipH="1" flipV="1">
              <a:off x="2600325" y="2581275"/>
              <a:ext cx="496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6" name="Line 256"/>
            <p:cNvSpPr>
              <a:spLocks noChangeShapeType="1"/>
            </p:cNvSpPr>
            <p:nvPr/>
          </p:nvSpPr>
          <p:spPr bwMode="auto">
            <a:xfrm flipV="1">
              <a:off x="2600325" y="2581275"/>
              <a:ext cx="0" cy="1323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7" name="Freeform 257"/>
            <p:cNvSpPr>
              <a:spLocks/>
            </p:cNvSpPr>
            <p:nvPr/>
          </p:nvSpPr>
          <p:spPr bwMode="auto">
            <a:xfrm>
              <a:off x="2581275" y="3886200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8" name="Line 258"/>
            <p:cNvSpPr>
              <a:spLocks noChangeShapeType="1"/>
            </p:cNvSpPr>
            <p:nvPr/>
          </p:nvSpPr>
          <p:spPr bwMode="auto">
            <a:xfrm>
              <a:off x="4191000" y="3009900"/>
              <a:ext cx="0" cy="29718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9" name="Line 259"/>
            <p:cNvSpPr>
              <a:spLocks noChangeShapeType="1"/>
            </p:cNvSpPr>
            <p:nvPr/>
          </p:nvSpPr>
          <p:spPr bwMode="auto">
            <a:xfrm>
              <a:off x="5410200" y="2857500"/>
              <a:ext cx="0" cy="26670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0" name="Line 260"/>
            <p:cNvSpPr>
              <a:spLocks noChangeShapeType="1"/>
            </p:cNvSpPr>
            <p:nvPr/>
          </p:nvSpPr>
          <p:spPr bwMode="auto">
            <a:xfrm rot="10800000">
              <a:off x="4038600" y="2933700"/>
              <a:ext cx="48418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1" name="Line 261"/>
            <p:cNvSpPr>
              <a:spLocks noChangeShapeType="1"/>
            </p:cNvSpPr>
            <p:nvPr/>
          </p:nvSpPr>
          <p:spPr bwMode="auto">
            <a:xfrm rot="10800000" flipV="1">
              <a:off x="4038600" y="2857500"/>
              <a:ext cx="13716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2" name="Line 262"/>
            <p:cNvSpPr>
              <a:spLocks noChangeShapeType="1"/>
            </p:cNvSpPr>
            <p:nvPr/>
          </p:nvSpPr>
          <p:spPr bwMode="auto">
            <a:xfrm rot="10800000" flipV="1">
              <a:off x="4191000" y="5981700"/>
              <a:ext cx="3048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3" name="Line 263"/>
            <p:cNvSpPr>
              <a:spLocks noChangeShapeType="1"/>
            </p:cNvSpPr>
            <p:nvPr/>
          </p:nvSpPr>
          <p:spPr bwMode="auto">
            <a:xfrm rot="10800000" flipV="1">
              <a:off x="4762500" y="5524500"/>
              <a:ext cx="6477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0" name="Line 278"/>
            <p:cNvSpPr>
              <a:spLocks noChangeShapeType="1"/>
            </p:cNvSpPr>
            <p:nvPr/>
          </p:nvSpPr>
          <p:spPr bwMode="auto">
            <a:xfrm rot="10800000" flipV="1">
              <a:off x="7616825" y="2979738"/>
              <a:ext cx="2778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1" name="Line 279"/>
            <p:cNvSpPr>
              <a:spLocks noChangeShapeType="1"/>
            </p:cNvSpPr>
            <p:nvPr/>
          </p:nvSpPr>
          <p:spPr bwMode="auto">
            <a:xfrm rot="10800000" flipV="1">
              <a:off x="7620000" y="2781300"/>
              <a:ext cx="685800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2" name="Line 280"/>
            <p:cNvSpPr>
              <a:spLocks noChangeShapeType="1"/>
            </p:cNvSpPr>
            <p:nvPr/>
          </p:nvSpPr>
          <p:spPr bwMode="auto">
            <a:xfrm flipH="1" flipV="1">
              <a:off x="8305800" y="2781300"/>
              <a:ext cx="0" cy="355441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3" name="Line 281"/>
            <p:cNvSpPr>
              <a:spLocks noChangeShapeType="1"/>
            </p:cNvSpPr>
            <p:nvPr/>
          </p:nvSpPr>
          <p:spPr bwMode="auto">
            <a:xfrm rot="5400000" flipH="1">
              <a:off x="5410200" y="3440113"/>
              <a:ext cx="0" cy="57912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4" name="Line 282"/>
            <p:cNvSpPr>
              <a:spLocks noChangeShapeType="1"/>
            </p:cNvSpPr>
            <p:nvPr/>
          </p:nvSpPr>
          <p:spPr bwMode="auto">
            <a:xfrm flipH="1" flipV="1">
              <a:off x="2514600" y="3429000"/>
              <a:ext cx="0" cy="28956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5" name="Line 283"/>
            <p:cNvSpPr>
              <a:spLocks noChangeShapeType="1"/>
            </p:cNvSpPr>
            <p:nvPr/>
          </p:nvSpPr>
          <p:spPr bwMode="auto">
            <a:xfrm rot="10800000" flipV="1">
              <a:off x="2514600" y="3429000"/>
              <a:ext cx="7620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1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6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Load (cycle 1 – Fetch)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0" y="1166814"/>
            <a:ext cx="6240064" cy="661987"/>
            <a:chOff x="762000" y="1166813"/>
            <a:chExt cx="624006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960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latin typeface="+mj-lt"/>
                </a:rPr>
                <a:t>op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530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 err="1">
                  <a:latin typeface="+mj-lt"/>
                </a:rPr>
                <a:t>rs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3502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 err="1">
                  <a:latin typeface="+mj-lt"/>
                </a:rPr>
                <a:t>rt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5929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latin typeface="+mj-lt"/>
                </a:rPr>
                <a:t>immediate</a:t>
              </a:r>
              <a:endParaRPr lang="en-US" sz="1600" b="1">
                <a:latin typeface="+mj-lt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28693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0839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2362200" y="762000"/>
            <a:ext cx="21127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LW  R1, (30)R2 ;     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676401" y="2057401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15" y="3275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85" y="2392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2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+mj-lt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2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zero?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9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14" y="3127"/>
              <a:ext cx="1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50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828" y="2603"/>
              <a:ext cx="44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5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[15-0]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10" y="3124"/>
              <a:ext cx="18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16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32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ID/EX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40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EX/MEM</a:t>
              </a:r>
              <a:endParaRPr lang="en-US" sz="10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89" y="2424"/>
              <a:ext cx="33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08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4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30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93" y="2868"/>
                <a:ext cx="29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32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4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812" y="2774"/>
              <a:ext cx="37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08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Address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1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90" cy="108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27" cy="309"/>
              <a:chOff x="2742" y="3153"/>
              <a:chExt cx="127" cy="309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3" y="3230"/>
                <a:ext cx="45" cy="15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27" cy="309"/>
              <a:chOff x="2748" y="3153"/>
              <a:chExt cx="127" cy="309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27" cy="309"/>
              <a:chOff x="2743" y="3153"/>
              <a:chExt cx="127" cy="309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46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43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27" cy="309"/>
              <a:chOff x="2742" y="3153"/>
              <a:chExt cx="127" cy="309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282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15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0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1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82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1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7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3406152" y="3982578"/>
            <a:ext cx="30553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lw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3333851" y="2887786"/>
            <a:ext cx="566822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PC+4</a:t>
            </a:r>
          </a:p>
        </p:txBody>
      </p:sp>
      <p:sp>
        <p:nvSpPr>
          <p:cNvPr id="3" name="Rectangle 2"/>
          <p:cNvSpPr/>
          <p:nvPr/>
        </p:nvSpPr>
        <p:spPr>
          <a:xfrm>
            <a:off x="4426560" y="7620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+mj-lt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8300554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8473358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2860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mph" presetSubtype="0" repeatCount="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5" grpId="0"/>
      <p:bldP spid="54276" grpId="0" animBg="1"/>
      <p:bldP spid="54276" grpId="1" animBg="1"/>
      <p:bldP spid="54296" grpId="0" animBg="1"/>
      <p:bldP spid="54296" grpId="1" animBg="1"/>
      <p:bldP spid="3" grpId="0"/>
      <p:bldP spid="197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0" y="1166814"/>
            <a:ext cx="6240064" cy="661987"/>
            <a:chOff x="762000" y="1166813"/>
            <a:chExt cx="624006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960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latin typeface="+mj-lt"/>
                </a:rPr>
                <a:t>op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530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 err="1">
                  <a:latin typeface="+mj-lt"/>
                </a:rPr>
                <a:t>rs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3502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 err="1">
                  <a:latin typeface="+mj-lt"/>
                </a:rPr>
                <a:t>rt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5929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latin typeface="+mj-lt"/>
                </a:rPr>
                <a:t>immediate</a:t>
              </a:r>
              <a:endParaRPr lang="en-US" sz="1600" b="1">
                <a:latin typeface="+mj-lt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28693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0839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2362200" y="762000"/>
            <a:ext cx="21127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LW  R1, (30)R2 ;     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676401" y="2057401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15" y="3275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85" y="2392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2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+mj-lt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2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zero?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9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14" y="3127"/>
              <a:ext cx="1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50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828" y="2603"/>
              <a:ext cx="44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5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[15-0]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10" y="3124"/>
              <a:ext cx="18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16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32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ID/EX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40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EX/MEM</a:t>
              </a:r>
              <a:endParaRPr lang="en-US" sz="10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89" y="2424"/>
              <a:ext cx="33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08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4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30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93" y="2868"/>
                <a:ext cx="29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32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4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812" y="2774"/>
              <a:ext cx="37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08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Address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1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90" cy="108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27" cy="309"/>
              <a:chOff x="2742" y="3153"/>
              <a:chExt cx="127" cy="309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3" y="3230"/>
                <a:ext cx="45" cy="15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27" cy="309"/>
              <a:chOff x="2748" y="3153"/>
              <a:chExt cx="127" cy="309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27" cy="309"/>
              <a:chOff x="2743" y="3153"/>
              <a:chExt cx="127" cy="309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46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43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27" cy="309"/>
              <a:chOff x="2742" y="3153"/>
              <a:chExt cx="127" cy="309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282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15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0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1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82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1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7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426560" y="7620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+mj-lt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8300554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8473358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8" name="Rectangle 287"/>
          <p:cNvSpPr>
            <a:spLocks noChangeArrowheads="1"/>
          </p:cNvSpPr>
          <p:nvPr/>
        </p:nvSpPr>
        <p:spPr bwMode="auto">
          <a:xfrm>
            <a:off x="5203803" y="2877626"/>
            <a:ext cx="566822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PC+4</a:t>
            </a:r>
          </a:p>
        </p:txBody>
      </p:sp>
      <p:sp>
        <p:nvSpPr>
          <p:cNvPr id="199" name="Rectangle 266"/>
          <p:cNvSpPr>
            <a:spLocks noChangeArrowheads="1"/>
          </p:cNvSpPr>
          <p:nvPr/>
        </p:nvSpPr>
        <p:spPr bwMode="auto">
          <a:xfrm>
            <a:off x="5257801" y="3726418"/>
            <a:ext cx="47545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[R2]</a:t>
            </a:r>
          </a:p>
        </p:txBody>
      </p:sp>
      <p:sp>
        <p:nvSpPr>
          <p:cNvPr id="200" name="Rectangle 266"/>
          <p:cNvSpPr>
            <a:spLocks noChangeArrowheads="1"/>
          </p:cNvSpPr>
          <p:nvPr/>
        </p:nvSpPr>
        <p:spPr bwMode="auto">
          <a:xfrm>
            <a:off x="5334001" y="4922834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30</a:t>
            </a:r>
          </a:p>
        </p:txBody>
      </p: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5402291" y="5314057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20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49303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Load (cycle 2 – Dec)</a:t>
            </a:r>
          </a:p>
        </p:txBody>
      </p:sp>
    </p:spTree>
    <p:extLst>
      <p:ext uri="{BB962C8B-B14F-4D97-AF65-F5344CB8AC3E}">
        <p14:creationId xmlns:p14="http://schemas.microsoft.com/office/powerpoint/2010/main" val="406488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0" y="1166814"/>
            <a:ext cx="6240064" cy="661987"/>
            <a:chOff x="762000" y="1166813"/>
            <a:chExt cx="624006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960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latin typeface="+mj-lt"/>
                </a:rPr>
                <a:t>op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530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 err="1">
                  <a:latin typeface="+mj-lt"/>
                </a:rPr>
                <a:t>rs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3502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 err="1">
                  <a:latin typeface="+mj-lt"/>
                </a:rPr>
                <a:t>rt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5929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latin typeface="+mj-lt"/>
                </a:rPr>
                <a:t>immediate</a:t>
              </a:r>
              <a:endParaRPr lang="en-US" sz="1600" b="1">
                <a:latin typeface="+mj-lt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28693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0839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2362200" y="762000"/>
            <a:ext cx="21127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LW  R1, (30)R2 ;     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676401" y="2057401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15" y="3275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85" y="2392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2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+mj-lt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2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zero?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9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14" y="3127"/>
              <a:ext cx="1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50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828" y="2603"/>
              <a:ext cx="44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5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[15-0]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10" y="3124"/>
              <a:ext cx="18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16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32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ID/EX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40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EX/MEM</a:t>
              </a:r>
              <a:endParaRPr lang="en-US" sz="10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89" y="2424"/>
              <a:ext cx="33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08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4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30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93" y="2868"/>
                <a:ext cx="29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32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4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812" y="2774"/>
              <a:ext cx="37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08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Address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1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90" cy="108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27" cy="309"/>
              <a:chOff x="2742" y="3153"/>
              <a:chExt cx="127" cy="309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3" y="3230"/>
                <a:ext cx="45" cy="15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27" cy="309"/>
              <a:chOff x="2748" y="3153"/>
              <a:chExt cx="127" cy="309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27" cy="309"/>
              <a:chOff x="2743" y="3153"/>
              <a:chExt cx="127" cy="309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46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43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27" cy="309"/>
              <a:chOff x="2742" y="3153"/>
              <a:chExt cx="127" cy="309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282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15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0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1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82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1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7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426560" y="7620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+mj-lt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8300554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8473358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7162800" y="4107650"/>
            <a:ext cx="8249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[R2]+30</a:t>
            </a:r>
          </a:p>
        </p:txBody>
      </p:sp>
      <p:sp>
        <p:nvSpPr>
          <p:cNvPr id="202" name="Rectangle 266"/>
          <p:cNvSpPr>
            <a:spLocks noChangeArrowheads="1"/>
          </p:cNvSpPr>
          <p:nvPr/>
        </p:nvSpPr>
        <p:spPr bwMode="auto">
          <a:xfrm>
            <a:off x="7470655" y="5495344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20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40763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Load (cycle 3 – EXE)</a:t>
            </a:r>
          </a:p>
        </p:txBody>
      </p:sp>
    </p:spTree>
    <p:extLst>
      <p:ext uri="{BB962C8B-B14F-4D97-AF65-F5344CB8AC3E}">
        <p14:creationId xmlns:p14="http://schemas.microsoft.com/office/powerpoint/2010/main" val="84367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0" y="1166814"/>
            <a:ext cx="6240064" cy="661987"/>
            <a:chOff x="762000" y="1166813"/>
            <a:chExt cx="624006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960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latin typeface="+mj-lt"/>
                </a:rPr>
                <a:t>op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530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 err="1">
                  <a:latin typeface="+mj-lt"/>
                </a:rPr>
                <a:t>rs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3502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 err="1">
                  <a:latin typeface="+mj-lt"/>
                </a:rPr>
                <a:t>rt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5929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latin typeface="+mj-lt"/>
                </a:rPr>
                <a:t>immediate</a:t>
              </a:r>
              <a:endParaRPr lang="en-US" sz="1600" b="1">
                <a:latin typeface="+mj-lt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28693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0839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2362200" y="762000"/>
            <a:ext cx="21127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LW  R1, (30)R2 ;     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676401" y="2057401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15" y="3275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85" y="2392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2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+mj-lt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2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zero?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9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14" y="3127"/>
              <a:ext cx="1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50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828" y="2603"/>
              <a:ext cx="44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5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[15-0]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10" y="3124"/>
              <a:ext cx="18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16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32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ID/EX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40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EX/MEM</a:t>
              </a:r>
              <a:endParaRPr lang="en-US" sz="10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89" y="2424"/>
              <a:ext cx="33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08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4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30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93" y="2868"/>
                <a:ext cx="29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32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4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812" y="2774"/>
              <a:ext cx="37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08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Address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1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90" cy="108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27" cy="309"/>
              <a:chOff x="2742" y="3153"/>
              <a:chExt cx="127" cy="309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3" y="3230"/>
                <a:ext cx="45" cy="15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27" cy="309"/>
              <a:chOff x="2748" y="3153"/>
              <a:chExt cx="127" cy="309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27" cy="309"/>
              <a:chOff x="2743" y="3153"/>
              <a:chExt cx="127" cy="309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46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43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27" cy="309"/>
              <a:chOff x="2742" y="3153"/>
              <a:chExt cx="127" cy="309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282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15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0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1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82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1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7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426560" y="7620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+mj-lt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8300554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8473358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9296401" y="4105275"/>
            <a:ext cx="57387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DATA</a:t>
            </a:r>
          </a:p>
        </p:txBody>
      </p:sp>
      <p:sp>
        <p:nvSpPr>
          <p:cNvPr id="196" name="Rectangle 266"/>
          <p:cNvSpPr>
            <a:spLocks noChangeArrowheads="1"/>
          </p:cNvSpPr>
          <p:nvPr/>
        </p:nvSpPr>
        <p:spPr bwMode="auto">
          <a:xfrm>
            <a:off x="9498695" y="5507593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26267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Load (cycle 4 – MEM)</a:t>
            </a:r>
          </a:p>
        </p:txBody>
      </p:sp>
    </p:spTree>
    <p:extLst>
      <p:ext uri="{BB962C8B-B14F-4D97-AF65-F5344CB8AC3E}">
        <p14:creationId xmlns:p14="http://schemas.microsoft.com/office/powerpoint/2010/main" val="24201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0" y="1166814"/>
            <a:ext cx="6240064" cy="661987"/>
            <a:chOff x="762000" y="1166813"/>
            <a:chExt cx="624006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960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latin typeface="+mj-lt"/>
                </a:rPr>
                <a:t>op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530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 err="1">
                  <a:latin typeface="+mj-lt"/>
                </a:rPr>
                <a:t>rs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3502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 err="1">
                  <a:latin typeface="+mj-lt"/>
                </a:rPr>
                <a:t>rt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5929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latin typeface="+mj-lt"/>
                </a:rPr>
                <a:t>immediate</a:t>
              </a:r>
              <a:endParaRPr lang="en-US" sz="1600" b="1">
                <a:latin typeface="+mj-lt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28693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0839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2362200" y="762000"/>
            <a:ext cx="21127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LW  R1, (30)R2 ;     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676401" y="2057401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15" y="3275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85" y="2392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2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+mj-lt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2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zero?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9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14" y="3127"/>
              <a:ext cx="1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50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828" y="2603"/>
              <a:ext cx="44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5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[15-0]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10" y="3124"/>
              <a:ext cx="18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16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32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ID/EX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40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EX/MEM</a:t>
              </a:r>
              <a:endParaRPr lang="en-US" sz="10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89" y="2424"/>
              <a:ext cx="33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08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4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30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93" y="2868"/>
                <a:ext cx="29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32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4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812" y="2774"/>
              <a:ext cx="37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08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Address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1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90" cy="108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27" cy="309"/>
              <a:chOff x="2742" y="3153"/>
              <a:chExt cx="127" cy="309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3" y="3230"/>
                <a:ext cx="45" cy="15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27" cy="309"/>
              <a:chOff x="2748" y="3153"/>
              <a:chExt cx="127" cy="309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27" cy="309"/>
              <a:chOff x="2743" y="3153"/>
              <a:chExt cx="127" cy="309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46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43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27" cy="309"/>
              <a:chOff x="2742" y="3153"/>
              <a:chExt cx="127" cy="309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282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15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0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1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82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1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7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426560" y="7620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+mj-lt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8300554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8473358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3724321" y="4431268"/>
            <a:ext cx="57387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DATA</a:t>
            </a:r>
          </a:p>
        </p:txBody>
      </p:sp>
      <p:sp>
        <p:nvSpPr>
          <p:cNvPr id="196" name="Rectangle 266"/>
          <p:cNvSpPr>
            <a:spLocks noChangeArrowheads="1"/>
          </p:cNvSpPr>
          <p:nvPr/>
        </p:nvSpPr>
        <p:spPr bwMode="auto">
          <a:xfrm>
            <a:off x="4116416" y="4127480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92171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Load (cycle 5 – WB)</a:t>
            </a:r>
          </a:p>
        </p:txBody>
      </p:sp>
    </p:spTree>
    <p:extLst>
      <p:ext uri="{BB962C8B-B14F-4D97-AF65-F5344CB8AC3E}">
        <p14:creationId xmlns:p14="http://schemas.microsoft.com/office/powerpoint/2010/main" val="374438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8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1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676401" y="8382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15" y="3275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85" y="2392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2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+mj-lt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2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zero?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9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14" y="3127"/>
              <a:ext cx="1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50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828" y="2603"/>
              <a:ext cx="44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5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[15-0]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10" y="3124"/>
              <a:ext cx="18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16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32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ID/EX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40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EX/MEM</a:t>
              </a:r>
              <a:endParaRPr lang="en-US" sz="10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89" y="2424"/>
              <a:ext cx="33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08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4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30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93" y="2868"/>
                <a:ext cx="29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32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4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812" y="2774"/>
              <a:ext cx="37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08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Address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1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90" cy="108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27" cy="309"/>
              <a:chOff x="2742" y="3153"/>
              <a:chExt cx="127" cy="309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3" y="3230"/>
                <a:ext cx="45" cy="15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27" cy="309"/>
              <a:chOff x="2748" y="3153"/>
              <a:chExt cx="127" cy="309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27" cy="309"/>
              <a:chOff x="2743" y="3153"/>
              <a:chExt cx="127" cy="309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46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43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27" cy="309"/>
              <a:chOff x="2742" y="3153"/>
              <a:chExt cx="127" cy="309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282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15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0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1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82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1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7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3406152" y="2763377"/>
            <a:ext cx="30553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lw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3459481" y="1668585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4</a:t>
            </a: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R12,R4,R5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1849920" y="2490812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334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21757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2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676401" y="8382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15" y="3275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85" y="2392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2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+mj-lt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2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zero?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9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14" y="3127"/>
              <a:ext cx="1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50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828" y="2603"/>
              <a:ext cx="44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5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[15-0]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10" y="3124"/>
              <a:ext cx="18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16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32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ID/EX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40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EX/MEM</a:t>
              </a:r>
              <a:endParaRPr lang="en-US" sz="10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89" y="2424"/>
              <a:ext cx="33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08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4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30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93" y="2868"/>
                <a:ext cx="29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32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4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812" y="2774"/>
              <a:ext cx="37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08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Address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1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90" cy="108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27" cy="309"/>
              <a:chOff x="2742" y="3153"/>
              <a:chExt cx="127" cy="309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3" y="3230"/>
                <a:ext cx="45" cy="15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27" cy="309"/>
              <a:chOff x="2748" y="3153"/>
              <a:chExt cx="127" cy="309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27" cy="309"/>
              <a:chOff x="2743" y="3153"/>
              <a:chExt cx="127" cy="309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46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43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27" cy="309"/>
              <a:chOff x="2742" y="3153"/>
              <a:chExt cx="127" cy="309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282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15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0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1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82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1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7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3406151" y="2763377"/>
            <a:ext cx="425758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sub</a:t>
            </a: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3459481" y="1668585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8</a:t>
            </a: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R12,R4,R5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1849920" y="2490812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4</a:t>
            </a: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5405223" y="1642348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4</a:t>
            </a: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5334000" y="4066080"/>
            <a:ext cx="4514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R10</a:t>
            </a: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5286073" y="2514600"/>
            <a:ext cx="47545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[R1]</a:t>
            </a:r>
          </a:p>
        </p:txBody>
      </p:sp>
      <p:sp>
        <p:nvSpPr>
          <p:cNvPr id="354" name="Rectangle 287"/>
          <p:cNvSpPr>
            <a:spLocks noChangeArrowheads="1"/>
          </p:cNvSpPr>
          <p:nvPr/>
        </p:nvSpPr>
        <p:spPr bwMode="auto">
          <a:xfrm>
            <a:off x="5396502" y="3669810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7835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35441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3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676401" y="8382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15" y="3275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85" y="2392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2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+mj-lt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2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zero?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9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14" y="3127"/>
              <a:ext cx="1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50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828" y="2603"/>
              <a:ext cx="44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5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[15-0]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10" y="3124"/>
              <a:ext cx="18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16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32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ID/EX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40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EX/MEM</a:t>
              </a:r>
              <a:endParaRPr lang="en-US" sz="10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89" y="2424"/>
              <a:ext cx="33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08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4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30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93" y="2868"/>
                <a:ext cx="29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32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4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812" y="2774"/>
              <a:ext cx="37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08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Address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1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90" cy="108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27" cy="309"/>
              <a:chOff x="2742" y="3153"/>
              <a:chExt cx="127" cy="309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3" y="3230"/>
                <a:ext cx="45" cy="15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27" cy="309"/>
              <a:chOff x="2748" y="3153"/>
              <a:chExt cx="127" cy="309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27" cy="309"/>
              <a:chOff x="2743" y="3153"/>
              <a:chExt cx="127" cy="309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46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43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27" cy="309"/>
              <a:chOff x="2742" y="3153"/>
              <a:chExt cx="127" cy="309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282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15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0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1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82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1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7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3406152" y="2763377"/>
            <a:ext cx="44659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and</a:t>
            </a: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3413761" y="1668585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R12,R4,R5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1798321" y="2499360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8</a:t>
            </a: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5405223" y="1642348"/>
            <a:ext cx="20935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8</a:t>
            </a: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5257800" y="4431268"/>
            <a:ext cx="4514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R11</a:t>
            </a: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5286073" y="2514600"/>
            <a:ext cx="47545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[R2]</a:t>
            </a: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7245706" y="2881141"/>
            <a:ext cx="70788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[R1]+9</a:t>
            </a:r>
          </a:p>
        </p:txBody>
      </p:sp>
      <p:sp>
        <p:nvSpPr>
          <p:cNvPr id="183" name="Rectangle 287"/>
          <p:cNvSpPr>
            <a:spLocks noChangeArrowheads="1"/>
          </p:cNvSpPr>
          <p:nvPr/>
        </p:nvSpPr>
        <p:spPr bwMode="auto">
          <a:xfrm>
            <a:off x="7294984" y="4230916"/>
            <a:ext cx="4514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R10</a:t>
            </a:r>
          </a:p>
        </p:txBody>
      </p:sp>
      <p:sp>
        <p:nvSpPr>
          <p:cNvPr id="184" name="Rectangle 287"/>
          <p:cNvSpPr>
            <a:spLocks noChangeArrowheads="1"/>
          </p:cNvSpPr>
          <p:nvPr/>
        </p:nvSpPr>
        <p:spPr bwMode="auto">
          <a:xfrm>
            <a:off x="5271003" y="2820960"/>
            <a:ext cx="47545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[R3]</a:t>
            </a:r>
          </a:p>
        </p:txBody>
      </p:sp>
    </p:spTree>
    <p:extLst>
      <p:ext uri="{BB962C8B-B14F-4D97-AF65-F5344CB8AC3E}">
        <p14:creationId xmlns:p14="http://schemas.microsoft.com/office/powerpoint/2010/main" val="80894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These </a:t>
            </a:r>
            <a:r>
              <a:rPr lang="en-US" dirty="0"/>
              <a:t>slides contain material developed and copyright by</a:t>
            </a:r>
            <a:r>
              <a:rPr lang="en-US" dirty="0" smtClean="0"/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ct val="50000"/>
              </a:spcBef>
            </a:pPr>
            <a:r>
              <a:rPr lang="en-US" dirty="0" smtClean="0"/>
              <a:t>Lihu Rappoport (MAMAS/Intel), </a:t>
            </a:r>
            <a:r>
              <a:rPr lang="en-US" dirty="0" smtClean="0">
                <a:solidFill>
                  <a:schemeClr val="tx2"/>
                </a:solidFill>
                <a:hlinkClick r:id="rId2"/>
              </a:rPr>
              <a:t>234267</a:t>
            </a:r>
            <a:r>
              <a:rPr lang="en-US" dirty="0"/>
              <a:t>,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L2</a:t>
            </a: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hlinkClick r:id="rId4"/>
              </a:rPr>
              <a:t>Luis </a:t>
            </a:r>
            <a:r>
              <a:rPr lang="en-US" dirty="0" err="1">
                <a:hlinkClick r:id="rId4"/>
              </a:rPr>
              <a:t>Ceze</a:t>
            </a:r>
            <a:r>
              <a:rPr lang="en-US" dirty="0"/>
              <a:t> (UW), </a:t>
            </a:r>
            <a:r>
              <a:rPr lang="en-US" dirty="0">
                <a:hlinkClick r:id="rId5"/>
              </a:rPr>
              <a:t>CS378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L10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L11</a:t>
            </a:r>
            <a:r>
              <a:rPr lang="en-US" dirty="0" smtClean="0"/>
              <a:t>, </a:t>
            </a:r>
            <a:r>
              <a:rPr lang="en-US" dirty="0" smtClean="0">
                <a:hlinkClick r:id="rId8"/>
              </a:rPr>
              <a:t>L12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5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35441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Pipelined execution: cycle 4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676401" y="8382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15" y="3275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85" y="2392"/>
              <a:ext cx="10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2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+mj-lt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2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zero?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9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+mj-lt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14" y="3127"/>
              <a:ext cx="1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50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1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+mj-lt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4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+mj-lt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828" y="2603"/>
              <a:ext cx="44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5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[15-0]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18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10" y="3124"/>
              <a:ext cx="18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16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64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32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ID/EX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40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EX/MEM</a:t>
              </a:r>
              <a:endParaRPr lang="en-US" sz="10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5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89" y="2424"/>
              <a:ext cx="33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08" cy="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4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30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93" y="2868"/>
                <a:ext cx="29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32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+mj-lt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+mj-lt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4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812" y="2774"/>
              <a:ext cx="37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08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+mj-lt"/>
                </a:rPr>
                <a:t>Address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3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1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90" cy="108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27" cy="309"/>
              <a:chOff x="2742" y="3153"/>
              <a:chExt cx="127" cy="309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3" y="3230"/>
                <a:ext cx="45" cy="15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27" cy="309"/>
              <a:chOff x="2748" y="3153"/>
              <a:chExt cx="127" cy="309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27" cy="309"/>
              <a:chOff x="2743" y="3153"/>
              <a:chExt cx="127" cy="309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46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43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27" cy="309"/>
              <a:chOff x="2742" y="3153"/>
              <a:chExt cx="127" cy="309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24" cy="10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5" y="3238"/>
                <a:ext cx="40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282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15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0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1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82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1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7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+mj-lt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+mj-lt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+mj-lt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3406152" y="2763377"/>
            <a:ext cx="29751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or</a:t>
            </a: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3413761" y="1668585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16</a:t>
            </a: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676401" y="5118101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 and R12,R4,R5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682726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PC</a:t>
            </a: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1855530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1798321" y="2499360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5334001" y="1642348"/>
            <a:ext cx="32637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5257800" y="4431268"/>
            <a:ext cx="4514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R12</a:t>
            </a: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5286073" y="2514600"/>
            <a:ext cx="47545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[R4]</a:t>
            </a: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7086600" y="2881141"/>
            <a:ext cx="92910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[R3]-[R2]</a:t>
            </a:r>
          </a:p>
        </p:txBody>
      </p:sp>
      <p:sp>
        <p:nvSpPr>
          <p:cNvPr id="183" name="Rectangle 287"/>
          <p:cNvSpPr>
            <a:spLocks noChangeArrowheads="1"/>
          </p:cNvSpPr>
          <p:nvPr/>
        </p:nvSpPr>
        <p:spPr bwMode="auto">
          <a:xfrm>
            <a:off x="7294984" y="4230916"/>
            <a:ext cx="4514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R11</a:t>
            </a:r>
          </a:p>
        </p:txBody>
      </p:sp>
      <p:sp>
        <p:nvSpPr>
          <p:cNvPr id="184" name="Rectangle 287"/>
          <p:cNvSpPr>
            <a:spLocks noChangeArrowheads="1"/>
          </p:cNvSpPr>
          <p:nvPr/>
        </p:nvSpPr>
        <p:spPr bwMode="auto">
          <a:xfrm>
            <a:off x="5271003" y="2820960"/>
            <a:ext cx="47545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[R5]</a:t>
            </a:r>
          </a:p>
        </p:txBody>
      </p:sp>
      <p:sp>
        <p:nvSpPr>
          <p:cNvPr id="185" name="Rectangle 287"/>
          <p:cNvSpPr>
            <a:spLocks noChangeArrowheads="1"/>
          </p:cNvSpPr>
          <p:nvPr/>
        </p:nvSpPr>
        <p:spPr bwMode="auto">
          <a:xfrm>
            <a:off x="9228478" y="2911622"/>
            <a:ext cx="1345881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Mem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([R1]+9)</a:t>
            </a:r>
          </a:p>
        </p:txBody>
      </p:sp>
      <p:sp>
        <p:nvSpPr>
          <p:cNvPr id="186" name="Rectangle 287"/>
          <p:cNvSpPr>
            <a:spLocks noChangeArrowheads="1"/>
          </p:cNvSpPr>
          <p:nvPr/>
        </p:nvSpPr>
        <p:spPr bwMode="auto">
          <a:xfrm>
            <a:off x="9346634" y="4246156"/>
            <a:ext cx="4514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R10</a:t>
            </a:r>
          </a:p>
        </p:txBody>
      </p:sp>
    </p:spTree>
    <p:extLst>
      <p:ext uri="{BB962C8B-B14F-4D97-AF65-F5344CB8AC3E}">
        <p14:creationId xmlns:p14="http://schemas.microsoft.com/office/powerpoint/2010/main" val="25612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hazards:</a:t>
            </a:r>
            <a:br>
              <a:rPr lang="en-US" dirty="0" smtClean="0"/>
            </a:br>
            <a:r>
              <a:rPr lang="en-US" dirty="0" smtClean="0"/>
              <a:t>Data Hazard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540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31964" y="312739"/>
            <a:ext cx="19891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735138" y="990600"/>
            <a:ext cx="7739062" cy="7620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6438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Data Hazard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83899"/>
            <a:ext cx="10515600" cy="4770433"/>
          </a:xfrm>
        </p:spPr>
        <p:txBody>
          <a:bodyPr/>
          <a:lstStyle/>
          <a:p>
            <a:pPr marL="285750" indent="-285750"/>
            <a:r>
              <a:rPr lang="en-US" sz="2400" dirty="0"/>
              <a:t>Problem with starting next instruction before the previous ones are </a:t>
            </a:r>
            <a:r>
              <a:rPr lang="en-US" sz="2400" dirty="0" smtClean="0"/>
              <a:t>finished</a:t>
            </a:r>
          </a:p>
          <a:p>
            <a:pPr marL="742950" lvl="1" indent="-285750"/>
            <a:r>
              <a:rPr lang="en-US" sz="1800" dirty="0" smtClean="0"/>
              <a:t>Dependencies that “go backward in time” are data hazards</a:t>
            </a:r>
          </a:p>
          <a:p>
            <a:endParaRPr lang="en-US" dirty="0"/>
          </a:p>
        </p:txBody>
      </p:sp>
      <p:grpSp>
        <p:nvGrpSpPr>
          <p:cNvPr id="852" name="Группа 851"/>
          <p:cNvGrpSpPr/>
          <p:nvPr/>
        </p:nvGrpSpPr>
        <p:grpSpPr>
          <a:xfrm>
            <a:off x="2147525" y="2185301"/>
            <a:ext cx="7885029" cy="3851605"/>
            <a:chOff x="623524" y="2347225"/>
            <a:chExt cx="7885029" cy="3851605"/>
          </a:xfrm>
        </p:grpSpPr>
        <p:grpSp>
          <p:nvGrpSpPr>
            <p:cNvPr id="849" name="Группа 848"/>
            <p:cNvGrpSpPr/>
            <p:nvPr/>
          </p:nvGrpSpPr>
          <p:grpSpPr>
            <a:xfrm>
              <a:off x="623524" y="2547598"/>
              <a:ext cx="3109786" cy="3648692"/>
              <a:chOff x="623524" y="2547598"/>
              <a:chExt cx="3109786" cy="3648692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562305" y="2976173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1180416" y="3349088"/>
                <a:ext cx="2552894" cy="2847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sub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R1, R3</a:t>
                </a:r>
                <a:b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 R12,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R5</a:t>
                </a:r>
                <a:b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  R13,R6,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 R14,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sw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R15,100(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  <p:grpSp>
            <p:nvGrpSpPr>
              <p:cNvPr id="234" name="Group 234"/>
              <p:cNvGrpSpPr>
                <a:grpSpLocks/>
              </p:cNvGrpSpPr>
              <p:nvPr/>
            </p:nvGrpSpPr>
            <p:grpSpPr bwMode="auto">
              <a:xfrm>
                <a:off x="623524" y="2547598"/>
                <a:ext cx="869994" cy="3564034"/>
                <a:chOff x="672" y="1680"/>
                <a:chExt cx="508" cy="1921"/>
              </a:xfrm>
            </p:grpSpPr>
            <p:sp>
              <p:nvSpPr>
                <p:cNvPr id="235" name="Line 235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6" name="Freeform 236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7" name="Rectangle 237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508" cy="39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latin typeface="+mj-lt"/>
                    </a:rPr>
                    <a:t>Program</a:t>
                  </a:r>
                </a:p>
                <a:p>
                  <a:r>
                    <a:rPr lang="en-US" sz="1400" b="1" dirty="0">
                      <a:latin typeface="+mj-lt"/>
                    </a:rPr>
                    <a:t>execution</a:t>
                  </a:r>
                </a:p>
                <a:p>
                  <a:r>
                    <a:rPr lang="en-US" sz="1400" b="1" dirty="0">
                      <a:latin typeface="+mj-lt"/>
                    </a:rPr>
                    <a:t>order</a:t>
                  </a:r>
                </a:p>
              </p:txBody>
            </p:sp>
          </p:grpSp>
        </p:grpSp>
        <p:grpSp>
          <p:nvGrpSpPr>
            <p:cNvPr id="848" name="Группа 847"/>
            <p:cNvGrpSpPr/>
            <p:nvPr/>
          </p:nvGrpSpPr>
          <p:grpSpPr>
            <a:xfrm>
              <a:off x="1725572" y="2347225"/>
              <a:ext cx="6754725" cy="676321"/>
              <a:chOff x="1725572" y="2347225"/>
              <a:chExt cx="6754725" cy="676321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1725572" y="2696022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775664" y="2838880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082752" y="2347225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41" name="Rectangle 241"/>
              <p:cNvSpPr>
                <a:spLocks noChangeArrowheads="1"/>
              </p:cNvSpPr>
              <p:nvPr/>
            </p:nvSpPr>
            <p:spPr bwMode="auto">
              <a:xfrm>
                <a:off x="369902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2" name="Rectangle 242"/>
              <p:cNvSpPr>
                <a:spLocks noChangeArrowheads="1"/>
              </p:cNvSpPr>
              <p:nvPr/>
            </p:nvSpPr>
            <p:spPr bwMode="auto">
              <a:xfrm>
                <a:off x="3728150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45" name="Rectangle 245"/>
              <p:cNvSpPr>
                <a:spLocks noChangeArrowheads="1"/>
              </p:cNvSpPr>
              <p:nvPr/>
            </p:nvSpPr>
            <p:spPr bwMode="auto">
              <a:xfrm>
                <a:off x="4283173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6" name="Rectangle 246"/>
              <p:cNvSpPr>
                <a:spLocks noChangeArrowheads="1"/>
              </p:cNvSpPr>
              <p:nvPr/>
            </p:nvSpPr>
            <p:spPr bwMode="auto">
              <a:xfrm>
                <a:off x="4312294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2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9" name="Rectangle 249"/>
              <p:cNvSpPr>
                <a:spLocks noChangeArrowheads="1"/>
              </p:cNvSpPr>
              <p:nvPr/>
            </p:nvSpPr>
            <p:spPr bwMode="auto">
              <a:xfrm>
                <a:off x="486731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0" name="Rectangle 250"/>
              <p:cNvSpPr>
                <a:spLocks noChangeArrowheads="1"/>
              </p:cNvSpPr>
              <p:nvPr/>
            </p:nvSpPr>
            <p:spPr bwMode="auto">
              <a:xfrm>
                <a:off x="4896440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3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53" name="Rectangle 253"/>
              <p:cNvSpPr>
                <a:spLocks noChangeArrowheads="1"/>
              </p:cNvSpPr>
              <p:nvPr/>
            </p:nvSpPr>
            <p:spPr bwMode="auto">
              <a:xfrm>
                <a:off x="5451463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4" name="Rectangle 254"/>
              <p:cNvSpPr>
                <a:spLocks noChangeArrowheads="1"/>
              </p:cNvSpPr>
              <p:nvPr/>
            </p:nvSpPr>
            <p:spPr bwMode="auto">
              <a:xfrm>
                <a:off x="5485723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4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7" name="Rectangle 257"/>
              <p:cNvSpPr>
                <a:spLocks noChangeArrowheads="1"/>
              </p:cNvSpPr>
              <p:nvPr/>
            </p:nvSpPr>
            <p:spPr bwMode="auto">
              <a:xfrm>
                <a:off x="603560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8" name="Rectangle 258"/>
              <p:cNvSpPr>
                <a:spLocks noChangeArrowheads="1"/>
              </p:cNvSpPr>
              <p:nvPr/>
            </p:nvSpPr>
            <p:spPr bwMode="auto">
              <a:xfrm>
                <a:off x="6069868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5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61" name="Rectangle 261"/>
              <p:cNvSpPr>
                <a:spLocks noChangeArrowheads="1"/>
              </p:cNvSpPr>
              <p:nvPr/>
            </p:nvSpPr>
            <p:spPr bwMode="auto">
              <a:xfrm>
                <a:off x="6624892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62" name="Rectangle 262"/>
              <p:cNvSpPr>
                <a:spLocks noChangeArrowheads="1"/>
              </p:cNvSpPr>
              <p:nvPr/>
            </p:nvSpPr>
            <p:spPr bwMode="auto">
              <a:xfrm>
                <a:off x="6654014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6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63" name="Rectangle 263"/>
              <p:cNvSpPr>
                <a:spLocks noChangeArrowheads="1"/>
              </p:cNvSpPr>
              <p:nvPr/>
            </p:nvSpPr>
            <p:spPr bwMode="auto">
              <a:xfrm>
                <a:off x="1925084" y="2376912"/>
                <a:ext cx="131228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Time (clock cycles)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268" name="Rectangle 268"/>
              <p:cNvSpPr>
                <a:spLocks noChangeArrowheads="1"/>
              </p:cNvSpPr>
              <p:nvPr/>
            </p:nvSpPr>
            <p:spPr bwMode="auto">
              <a:xfrm>
                <a:off x="7209037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69" name="Rectangle 269"/>
              <p:cNvSpPr>
                <a:spLocks noChangeArrowheads="1"/>
              </p:cNvSpPr>
              <p:nvPr/>
            </p:nvSpPr>
            <p:spPr bwMode="auto">
              <a:xfrm>
                <a:off x="7238158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7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2" name="Rectangle 272"/>
              <p:cNvSpPr>
                <a:spLocks noChangeArrowheads="1"/>
              </p:cNvSpPr>
              <p:nvPr/>
            </p:nvSpPr>
            <p:spPr bwMode="auto">
              <a:xfrm>
                <a:off x="7793182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3" name="Rectangle 273"/>
              <p:cNvSpPr>
                <a:spLocks noChangeArrowheads="1"/>
              </p:cNvSpPr>
              <p:nvPr/>
            </p:nvSpPr>
            <p:spPr bwMode="auto">
              <a:xfrm>
                <a:off x="7822303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8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6" name="Rectangle 276"/>
              <p:cNvSpPr>
                <a:spLocks noChangeArrowheads="1"/>
              </p:cNvSpPr>
              <p:nvPr/>
            </p:nvSpPr>
            <p:spPr bwMode="auto">
              <a:xfrm>
                <a:off x="8375614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7" name="Rectangle 277"/>
              <p:cNvSpPr>
                <a:spLocks noChangeArrowheads="1"/>
              </p:cNvSpPr>
              <p:nvPr/>
            </p:nvSpPr>
            <p:spPr bwMode="auto">
              <a:xfrm>
                <a:off x="8408161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9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8" name="Rectangle 278"/>
              <p:cNvSpPr>
                <a:spLocks noChangeArrowheads="1"/>
              </p:cNvSpPr>
              <p:nvPr/>
            </p:nvSpPr>
            <p:spPr bwMode="auto">
              <a:xfrm>
                <a:off x="3641809" y="2627378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85" name="Rectangle 285"/>
              <p:cNvSpPr>
                <a:spLocks noChangeArrowheads="1"/>
              </p:cNvSpPr>
              <p:nvPr/>
            </p:nvSpPr>
            <p:spPr bwMode="auto">
              <a:xfrm>
                <a:off x="2566023" y="2634800"/>
                <a:ext cx="79624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Value of R2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286" name="Rectangle 286"/>
              <p:cNvSpPr>
                <a:spLocks noChangeArrowheads="1"/>
              </p:cNvSpPr>
              <p:nvPr/>
            </p:nvSpPr>
            <p:spPr bwMode="auto">
              <a:xfrm>
                <a:off x="4224241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87" name="Rectangle 287"/>
              <p:cNvSpPr>
                <a:spLocks noChangeArrowheads="1"/>
              </p:cNvSpPr>
              <p:nvPr/>
            </p:nvSpPr>
            <p:spPr bwMode="auto">
              <a:xfrm>
                <a:off x="4799821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88" name="Rectangle 288"/>
              <p:cNvSpPr>
                <a:spLocks noChangeArrowheads="1"/>
              </p:cNvSpPr>
              <p:nvPr/>
            </p:nvSpPr>
            <p:spPr bwMode="auto">
              <a:xfrm>
                <a:off x="5375400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89" name="Rectangle 289"/>
              <p:cNvSpPr>
                <a:spLocks noChangeArrowheads="1"/>
              </p:cNvSpPr>
              <p:nvPr/>
            </p:nvSpPr>
            <p:spPr bwMode="auto">
              <a:xfrm>
                <a:off x="6543690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90" name="Rectangle 290"/>
              <p:cNvSpPr>
                <a:spLocks noChangeArrowheads="1"/>
              </p:cNvSpPr>
              <p:nvPr/>
            </p:nvSpPr>
            <p:spPr bwMode="auto">
              <a:xfrm>
                <a:off x="7127835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91" name="Rectangle 291"/>
              <p:cNvSpPr>
                <a:spLocks noChangeArrowheads="1"/>
              </p:cNvSpPr>
              <p:nvPr/>
            </p:nvSpPr>
            <p:spPr bwMode="auto">
              <a:xfrm>
                <a:off x="7705128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92" name="Rectangle 292"/>
              <p:cNvSpPr>
                <a:spLocks noChangeArrowheads="1"/>
              </p:cNvSpPr>
              <p:nvPr/>
            </p:nvSpPr>
            <p:spPr bwMode="auto">
              <a:xfrm>
                <a:off x="8280708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583" name="Rectangle 258"/>
              <p:cNvSpPr>
                <a:spLocks noChangeArrowheads="1"/>
              </p:cNvSpPr>
              <p:nvPr/>
            </p:nvSpPr>
            <p:spPr bwMode="auto">
              <a:xfrm>
                <a:off x="5859056" y="2638785"/>
                <a:ext cx="43762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10 / -20</a:t>
                </a:r>
                <a:endParaRPr lang="en-US" sz="1100" b="1" dirty="0">
                  <a:latin typeface="+mj-lt"/>
                </a:endParaRPr>
              </a:p>
            </p:txBody>
          </p:sp>
        </p:grpSp>
        <p:grpSp>
          <p:nvGrpSpPr>
            <p:cNvPr id="851" name="Группа 850"/>
            <p:cNvGrpSpPr/>
            <p:nvPr/>
          </p:nvGrpSpPr>
          <p:grpSpPr>
            <a:xfrm>
              <a:off x="3580873" y="3269310"/>
              <a:ext cx="4927680" cy="2929520"/>
              <a:chOff x="3580873" y="3269310"/>
              <a:chExt cx="4927680" cy="2929520"/>
            </a:xfrm>
          </p:grpSpPr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7797500" y="5798085"/>
                <a:ext cx="125077" cy="267163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6754052" y="5864876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6169790" y="5265614"/>
                <a:ext cx="121650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6169790" y="5397340"/>
                <a:ext cx="121650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7213238" y="5196968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7091588" y="5196968"/>
                <a:ext cx="125077" cy="267163"/>
              </a:xfrm>
              <a:custGeom>
                <a:avLst/>
                <a:gdLst>
                  <a:gd name="T0" fmla="*/ 71 w 73"/>
                  <a:gd name="T1" fmla="*/ 0 h 144"/>
                  <a:gd name="T2" fmla="*/ 0 w 73"/>
                  <a:gd name="T3" fmla="*/ 0 h 144"/>
                  <a:gd name="T4" fmla="*/ 0 w 73"/>
                  <a:gd name="T5" fmla="*/ 144 h 144"/>
                  <a:gd name="T6" fmla="*/ 73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5580387" y="4799933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5580387" y="466449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4996125" y="419881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4996125" y="4065234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5797986" y="3530907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V="1">
                <a:off x="6169790" y="3397326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 flipH="1">
                <a:off x="6044713" y="3401036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H="1">
                <a:off x="6044713" y="3666344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V="1">
                <a:off x="4165135" y="3397326"/>
                <a:ext cx="3427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4165135" y="3401036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4165135" y="3666344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580873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645981" y="3454840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3676822" y="345484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4197690" y="345484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4276505" y="345484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4339900" y="345484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3" name="Freeform 43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3827600" y="3530907"/>
                <a:ext cx="3409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4411862" y="3467827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4966997" y="3530907"/>
                <a:ext cx="3718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" name="Line 47"/>
              <p:cNvSpPr>
                <a:spLocks noChangeShapeType="1"/>
              </p:cNvSpPr>
              <p:nvPr/>
            </p:nvSpPr>
            <p:spPr bwMode="auto">
              <a:xfrm>
                <a:off x="4411862" y="3599554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" name="Freeform 48"/>
              <p:cNvSpPr>
                <a:spLocks/>
              </p:cNvSpPr>
              <p:nvPr/>
            </p:nvSpPr>
            <p:spPr bwMode="auto">
              <a:xfrm>
                <a:off x="4103454" y="3467827"/>
                <a:ext cx="61682" cy="63080"/>
              </a:xfrm>
              <a:custGeom>
                <a:avLst/>
                <a:gdLst>
                  <a:gd name="T0" fmla="*/ 0 w 36"/>
                  <a:gd name="T1" fmla="*/ 34 h 34"/>
                  <a:gd name="T2" fmla="*/ 2 w 36"/>
                  <a:gd name="T3" fmla="*/ 0 h 34"/>
                  <a:gd name="T4" fmla="*/ 36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2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" name="Freeform 49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V="1">
                <a:off x="6754052" y="399287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H="1">
                <a:off x="6625549" y="4000299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 flipH="1">
                <a:off x="6625549" y="4267462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" name="Rectangle 54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168562" y="4000299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4231957" y="4054102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8" name="Rectangle 58"/>
              <p:cNvSpPr>
                <a:spLocks noChangeArrowheads="1"/>
              </p:cNvSpPr>
              <p:nvPr/>
            </p:nvSpPr>
            <p:spPr bwMode="auto">
              <a:xfrm>
                <a:off x="4261085" y="4054102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9" name="Rectangle 59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0" name="Rectangle 60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 flipV="1">
                <a:off x="4749398" y="3992877"/>
                <a:ext cx="3427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>
                <a:off x="4749398" y="4000299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3" name="Line 63"/>
              <p:cNvSpPr>
                <a:spLocks noChangeShapeType="1"/>
              </p:cNvSpPr>
              <p:nvPr/>
            </p:nvSpPr>
            <p:spPr bwMode="auto">
              <a:xfrm>
                <a:off x="4749398" y="4267462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5" name="Freeform 65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6536453" y="4054102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7" name="Rectangle 67"/>
              <p:cNvSpPr>
                <a:spLocks noChangeArrowheads="1"/>
              </p:cNvSpPr>
              <p:nvPr/>
            </p:nvSpPr>
            <p:spPr bwMode="auto">
              <a:xfrm>
                <a:off x="6618695" y="4054102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8" name="Rectangle 68"/>
              <p:cNvSpPr>
                <a:spLocks noChangeArrowheads="1"/>
              </p:cNvSpPr>
              <p:nvPr/>
            </p:nvSpPr>
            <p:spPr bwMode="auto">
              <a:xfrm>
                <a:off x="6678663" y="4054102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4411862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5551260" y="4132025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" name="Line 71"/>
              <p:cNvSpPr>
                <a:spLocks noChangeShapeType="1"/>
              </p:cNvSpPr>
              <p:nvPr/>
            </p:nvSpPr>
            <p:spPr bwMode="auto">
              <a:xfrm>
                <a:off x="6166363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" name="Freeform 72"/>
              <p:cNvSpPr>
                <a:spLocks/>
              </p:cNvSpPr>
              <p:nvPr/>
            </p:nvSpPr>
            <p:spPr bwMode="auto">
              <a:xfrm>
                <a:off x="4691143" y="4068945"/>
                <a:ext cx="58255" cy="63080"/>
              </a:xfrm>
              <a:custGeom>
                <a:avLst/>
                <a:gdLst>
                  <a:gd name="T0" fmla="*/ 0 w 34"/>
                  <a:gd name="T1" fmla="*/ 34 h 34"/>
                  <a:gd name="T2" fmla="*/ 0 w 34"/>
                  <a:gd name="T3" fmla="*/ 0 h 34"/>
                  <a:gd name="T4" fmla="*/ 34 w 34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4"/>
                  <a:gd name="T11" fmla="*/ 34 w 34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" name="Freeform 73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3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705464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5121201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5705464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53 w 55"/>
                  <a:gd name="T13" fmla="*/ 288 h 2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8"/>
                  <a:gd name="T23" fmla="*/ 55 w 55"/>
                  <a:gd name="T24" fmla="*/ 288 h 2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8"/>
                  <a:gd name="T20" fmla="*/ 55 w 55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71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" name="Line 88"/>
              <p:cNvSpPr>
                <a:spLocks noChangeShapeType="1"/>
              </p:cNvSpPr>
              <p:nvPr/>
            </p:nvSpPr>
            <p:spPr bwMode="auto">
              <a:xfrm flipV="1">
                <a:off x="7338315" y="4593995"/>
                <a:ext cx="1713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" name="Line 89"/>
              <p:cNvSpPr>
                <a:spLocks noChangeShapeType="1"/>
              </p:cNvSpPr>
              <p:nvPr/>
            </p:nvSpPr>
            <p:spPr bwMode="auto">
              <a:xfrm flipH="1">
                <a:off x="7209811" y="4597705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H="1">
                <a:off x="7209811" y="4863013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1" name="Freeform 91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" name="Freeform 92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752825" y="4597705"/>
                <a:ext cx="121650" cy="269019"/>
              </a:xfrm>
              <a:custGeom>
                <a:avLst/>
                <a:gdLst>
                  <a:gd name="T0" fmla="*/ 71 w 71"/>
                  <a:gd name="T1" fmla="*/ 0 h 145"/>
                  <a:gd name="T2" fmla="*/ 0 w 71"/>
                  <a:gd name="T3" fmla="*/ 2 h 145"/>
                  <a:gd name="T4" fmla="*/ 0 w 71"/>
                  <a:gd name="T5" fmla="*/ 145 h 145"/>
                  <a:gd name="T6" fmla="*/ 71 w 71"/>
                  <a:gd name="T7" fmla="*/ 145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Rectangle 94"/>
              <p:cNvSpPr>
                <a:spLocks noChangeArrowheads="1"/>
              </p:cNvSpPr>
              <p:nvPr/>
            </p:nvSpPr>
            <p:spPr bwMode="auto">
              <a:xfrm>
                <a:off x="4816220" y="465150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4845347" y="465150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6" name="Freeform 96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w 72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3"/>
                  <a:gd name="T17" fmla="*/ 72 w 7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7" name="Freeform 97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8" name="Line 98"/>
              <p:cNvSpPr>
                <a:spLocks noChangeShapeType="1"/>
              </p:cNvSpPr>
              <p:nvPr/>
            </p:nvSpPr>
            <p:spPr bwMode="auto">
              <a:xfrm flipV="1">
                <a:off x="5335374" y="4593995"/>
                <a:ext cx="3427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9" name="Line 99"/>
              <p:cNvSpPr>
                <a:spLocks noChangeShapeType="1"/>
              </p:cNvSpPr>
              <p:nvPr/>
            </p:nvSpPr>
            <p:spPr bwMode="auto">
              <a:xfrm>
                <a:off x="5335374" y="4597705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>
                <a:off x="5335374" y="4863013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1" name="Rectangle 101"/>
              <p:cNvSpPr>
                <a:spLocks noChangeArrowheads="1"/>
              </p:cNvSpPr>
              <p:nvPr/>
            </p:nvSpPr>
            <p:spPr bwMode="auto">
              <a:xfrm>
                <a:off x="5371355" y="468676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2" name="Rectangle 102"/>
              <p:cNvSpPr>
                <a:spLocks noChangeArrowheads="1"/>
              </p:cNvSpPr>
              <p:nvPr/>
            </p:nvSpPr>
            <p:spPr bwMode="auto">
              <a:xfrm>
                <a:off x="5450170" y="468676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3" name="Rectangle 103"/>
              <p:cNvSpPr>
                <a:spLocks noChangeArrowheads="1"/>
              </p:cNvSpPr>
              <p:nvPr/>
            </p:nvSpPr>
            <p:spPr bwMode="auto">
              <a:xfrm>
                <a:off x="5508425" y="468676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4" name="Freeform 104"/>
              <p:cNvSpPr>
                <a:spLocks/>
              </p:cNvSpPr>
              <p:nvPr/>
            </p:nvSpPr>
            <p:spPr bwMode="auto">
              <a:xfrm>
                <a:off x="5952190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17 h 285"/>
                  <a:gd name="T4" fmla="*/ 35 w 109"/>
                  <a:gd name="T5" fmla="*/ 144 h 285"/>
                  <a:gd name="T6" fmla="*/ 0 w 109"/>
                  <a:gd name="T7" fmla="*/ 170 h 285"/>
                  <a:gd name="T8" fmla="*/ 0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0 w 109"/>
                  <a:gd name="T15" fmla="*/ 2 h 285"/>
                  <a:gd name="T16" fmla="*/ 0 w 109"/>
                  <a:gd name="T17" fmla="*/ 2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5" name="Freeform 105"/>
              <p:cNvSpPr>
                <a:spLocks/>
              </p:cNvSpPr>
              <p:nvPr/>
            </p:nvSpPr>
            <p:spPr bwMode="auto">
              <a:xfrm>
                <a:off x="6507326" y="4601416"/>
                <a:ext cx="246727" cy="265308"/>
              </a:xfrm>
              <a:custGeom>
                <a:avLst/>
                <a:gdLst>
                  <a:gd name="T0" fmla="*/ 144 w 144"/>
                  <a:gd name="T1" fmla="*/ 141 h 143"/>
                  <a:gd name="T2" fmla="*/ 144 w 144"/>
                  <a:gd name="T3" fmla="*/ 0 h 143"/>
                  <a:gd name="T4" fmla="*/ 0 w 144"/>
                  <a:gd name="T5" fmla="*/ 0 h 143"/>
                  <a:gd name="T6" fmla="*/ 0 w 144"/>
                  <a:gd name="T7" fmla="*/ 143 h 143"/>
                  <a:gd name="T8" fmla="*/ 144 w 144"/>
                  <a:gd name="T9" fmla="*/ 143 h 143"/>
                  <a:gd name="T10" fmla="*/ 144 w 144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6" name="Rectangle 106"/>
              <p:cNvSpPr>
                <a:spLocks noChangeArrowheads="1"/>
              </p:cNvSpPr>
              <p:nvPr/>
            </p:nvSpPr>
            <p:spPr bwMode="auto">
              <a:xfrm>
                <a:off x="6546733" y="465150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7" name="Rectangle 107"/>
              <p:cNvSpPr>
                <a:spLocks noChangeArrowheads="1"/>
              </p:cNvSpPr>
              <p:nvPr/>
            </p:nvSpPr>
            <p:spPr bwMode="auto">
              <a:xfrm>
                <a:off x="6628975" y="465150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auto">
              <a:xfrm>
                <a:off x="7124142" y="465150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7202958" y="465150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7262926" y="465150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1" name="Line 111"/>
              <p:cNvSpPr>
                <a:spLocks noChangeShapeType="1"/>
              </p:cNvSpPr>
              <p:nvPr/>
            </p:nvSpPr>
            <p:spPr bwMode="auto">
              <a:xfrm>
                <a:off x="4996125" y="4733142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" name="Line 112"/>
              <p:cNvSpPr>
                <a:spLocks noChangeShapeType="1"/>
              </p:cNvSpPr>
              <p:nvPr/>
            </p:nvSpPr>
            <p:spPr bwMode="auto">
              <a:xfrm>
                <a:off x="6135522" y="4733142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" name="Line 113"/>
              <p:cNvSpPr>
                <a:spLocks noChangeShapeType="1"/>
              </p:cNvSpPr>
              <p:nvPr/>
            </p:nvSpPr>
            <p:spPr bwMode="auto">
              <a:xfrm>
                <a:off x="6750625" y="4733142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" name="Freeform 114"/>
              <p:cNvSpPr>
                <a:spLocks/>
              </p:cNvSpPr>
              <p:nvPr/>
            </p:nvSpPr>
            <p:spPr bwMode="auto">
              <a:xfrm>
                <a:off x="5275406" y="4664496"/>
                <a:ext cx="63395" cy="68646"/>
              </a:xfrm>
              <a:custGeom>
                <a:avLst/>
                <a:gdLst>
                  <a:gd name="T0" fmla="*/ 0 w 37"/>
                  <a:gd name="T1" fmla="*/ 37 h 37"/>
                  <a:gd name="T2" fmla="*/ 0 w 37"/>
                  <a:gd name="T3" fmla="*/ 0 h 37"/>
                  <a:gd name="T4" fmla="*/ 37 w 37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7"/>
                  <a:gd name="T11" fmla="*/ 37 w 37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6445644" y="4733142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6 h 107"/>
                  <a:gd name="T8" fmla="*/ 253 w 253"/>
                  <a:gd name="T9" fmla="*/ 3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" name="Line 125"/>
              <p:cNvSpPr>
                <a:spLocks noChangeShapeType="1"/>
              </p:cNvSpPr>
              <p:nvPr/>
            </p:nvSpPr>
            <p:spPr bwMode="auto">
              <a:xfrm flipV="1">
                <a:off x="7922577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" name="Line 126"/>
              <p:cNvSpPr>
                <a:spLocks noChangeShapeType="1"/>
              </p:cNvSpPr>
              <p:nvPr/>
            </p:nvSpPr>
            <p:spPr bwMode="auto">
              <a:xfrm flipH="1">
                <a:off x="7794074" y="5196968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7794074" y="5464131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" name="Rectangle 128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" name="Rectangle 129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" name="Rectangle 130"/>
              <p:cNvSpPr>
                <a:spLocks noChangeArrowheads="1"/>
              </p:cNvSpPr>
              <p:nvPr/>
            </p:nvSpPr>
            <p:spPr bwMode="auto">
              <a:xfrm>
                <a:off x="5338801" y="5196968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" name="Rectangle 131"/>
              <p:cNvSpPr>
                <a:spLocks noChangeArrowheads="1"/>
              </p:cNvSpPr>
              <p:nvPr/>
            </p:nvSpPr>
            <p:spPr bwMode="auto">
              <a:xfrm>
                <a:off x="5400482" y="5250771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5429610" y="5250771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3" name="Rectangle 133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4" name="Rectangle 134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5" name="Line 135"/>
              <p:cNvSpPr>
                <a:spLocks noChangeShapeType="1"/>
              </p:cNvSpPr>
              <p:nvPr/>
            </p:nvSpPr>
            <p:spPr bwMode="auto">
              <a:xfrm flipV="1">
                <a:off x="5923063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6" name="Line 136"/>
              <p:cNvSpPr>
                <a:spLocks noChangeShapeType="1"/>
              </p:cNvSpPr>
              <p:nvPr/>
            </p:nvSpPr>
            <p:spPr bwMode="auto">
              <a:xfrm>
                <a:off x="5923063" y="5196968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7" name="Line 137"/>
              <p:cNvSpPr>
                <a:spLocks noChangeShapeType="1"/>
              </p:cNvSpPr>
              <p:nvPr/>
            </p:nvSpPr>
            <p:spPr bwMode="auto">
              <a:xfrm>
                <a:off x="5923063" y="5464131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8" name="Freeform 138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9" name="Rectangle 139"/>
              <p:cNvSpPr>
                <a:spLocks noChangeArrowheads="1"/>
              </p:cNvSpPr>
              <p:nvPr/>
            </p:nvSpPr>
            <p:spPr bwMode="auto">
              <a:xfrm>
                <a:off x="7134422" y="5250771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0" name="Rectangle 140"/>
              <p:cNvSpPr>
                <a:spLocks noChangeArrowheads="1"/>
              </p:cNvSpPr>
              <p:nvPr/>
            </p:nvSpPr>
            <p:spPr bwMode="auto">
              <a:xfrm>
                <a:off x="7213238" y="5250771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1" name="Rectangle 141"/>
              <p:cNvSpPr>
                <a:spLocks noChangeArrowheads="1"/>
              </p:cNvSpPr>
              <p:nvPr/>
            </p:nvSpPr>
            <p:spPr bwMode="auto">
              <a:xfrm>
                <a:off x="7710118" y="5250771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42" name="Rectangle 142"/>
              <p:cNvSpPr>
                <a:spLocks noChangeArrowheads="1"/>
              </p:cNvSpPr>
              <p:nvPr/>
            </p:nvSpPr>
            <p:spPr bwMode="auto">
              <a:xfrm>
                <a:off x="7788934" y="5250771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3" name="Rectangle 143"/>
              <p:cNvSpPr>
                <a:spLocks noChangeArrowheads="1"/>
              </p:cNvSpPr>
              <p:nvPr/>
            </p:nvSpPr>
            <p:spPr bwMode="auto">
              <a:xfrm>
                <a:off x="7848902" y="5250771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4" name="Line 144"/>
              <p:cNvSpPr>
                <a:spLocks noChangeShapeType="1"/>
              </p:cNvSpPr>
              <p:nvPr/>
            </p:nvSpPr>
            <p:spPr bwMode="auto">
              <a:xfrm>
                <a:off x="5580387" y="5332405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5" name="Line 145"/>
              <p:cNvSpPr>
                <a:spLocks noChangeShapeType="1"/>
              </p:cNvSpPr>
              <p:nvPr/>
            </p:nvSpPr>
            <p:spPr bwMode="auto">
              <a:xfrm>
                <a:off x="6721498" y="5332405"/>
                <a:ext cx="3700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6" name="Line 146"/>
              <p:cNvSpPr>
                <a:spLocks noChangeShapeType="1"/>
              </p:cNvSpPr>
              <p:nvPr/>
            </p:nvSpPr>
            <p:spPr bwMode="auto">
              <a:xfrm>
                <a:off x="7338315" y="5332405"/>
                <a:ext cx="33753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7" name="Freeform 147"/>
              <p:cNvSpPr>
                <a:spLocks/>
              </p:cNvSpPr>
              <p:nvPr/>
            </p:nvSpPr>
            <p:spPr bwMode="auto">
              <a:xfrm>
                <a:off x="5859668" y="5265614"/>
                <a:ext cx="63395" cy="66791"/>
              </a:xfrm>
              <a:custGeom>
                <a:avLst/>
                <a:gdLst>
                  <a:gd name="T0" fmla="*/ 0 w 37"/>
                  <a:gd name="T1" fmla="*/ 36 h 36"/>
                  <a:gd name="T2" fmla="*/ 0 w 37"/>
                  <a:gd name="T3" fmla="*/ 0 h 36"/>
                  <a:gd name="T4" fmla="*/ 37 w 37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6"/>
                  <a:gd name="T11" fmla="*/ 37 w 37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8" name="Freeform 148"/>
              <p:cNvSpPr>
                <a:spLocks/>
              </p:cNvSpPr>
              <p:nvPr/>
            </p:nvSpPr>
            <p:spPr bwMode="auto">
              <a:xfrm>
                <a:off x="7029906" y="5332405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7 h 107"/>
                  <a:gd name="T8" fmla="*/ 253 w 253"/>
                  <a:gd name="T9" fmla="*/ 3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4" name="Freeform 154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5" name="Freeform 155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6" name="Freeform 156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7" name="Rectangle 157"/>
              <p:cNvSpPr>
                <a:spLocks noChangeArrowheads="1"/>
              </p:cNvSpPr>
              <p:nvPr/>
            </p:nvSpPr>
            <p:spPr bwMode="auto">
              <a:xfrm>
                <a:off x="8261826" y="5798085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8" name="Line 158"/>
              <p:cNvSpPr>
                <a:spLocks noChangeShapeType="1"/>
              </p:cNvSpPr>
              <p:nvPr/>
            </p:nvSpPr>
            <p:spPr bwMode="auto">
              <a:xfrm flipV="1">
                <a:off x="8506840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9" name="Line 159"/>
              <p:cNvSpPr>
                <a:spLocks noChangeShapeType="1"/>
              </p:cNvSpPr>
              <p:nvPr/>
            </p:nvSpPr>
            <p:spPr bwMode="auto">
              <a:xfrm flipH="1">
                <a:off x="8380050" y="5798085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0" name="Line 160"/>
              <p:cNvSpPr>
                <a:spLocks noChangeShapeType="1"/>
              </p:cNvSpPr>
              <p:nvPr/>
            </p:nvSpPr>
            <p:spPr bwMode="auto">
              <a:xfrm flipH="1">
                <a:off x="8380050" y="6065248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1" name="Rectangle 161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2" name="Rectangle 162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3" name="Rectangle 163"/>
              <p:cNvSpPr>
                <a:spLocks noChangeArrowheads="1"/>
              </p:cNvSpPr>
              <p:nvPr/>
            </p:nvSpPr>
            <p:spPr bwMode="auto">
              <a:xfrm>
                <a:off x="5923063" y="5798085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" name="Rectangle 164"/>
              <p:cNvSpPr>
                <a:spLocks noChangeArrowheads="1"/>
              </p:cNvSpPr>
              <p:nvPr/>
            </p:nvSpPr>
            <p:spPr bwMode="auto">
              <a:xfrm>
                <a:off x="5984745" y="585188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5" name="Rectangle 165"/>
              <p:cNvSpPr>
                <a:spLocks noChangeArrowheads="1"/>
              </p:cNvSpPr>
              <p:nvPr/>
            </p:nvSpPr>
            <p:spPr bwMode="auto">
              <a:xfrm>
                <a:off x="6013872" y="585188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6" name="Freeform 166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7" name="Freeform 167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8" name="Line 168"/>
              <p:cNvSpPr>
                <a:spLocks noChangeShapeType="1"/>
              </p:cNvSpPr>
              <p:nvPr/>
            </p:nvSpPr>
            <p:spPr bwMode="auto">
              <a:xfrm flipV="1">
                <a:off x="6507326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9" name="Line 169"/>
              <p:cNvSpPr>
                <a:spLocks noChangeShapeType="1"/>
              </p:cNvSpPr>
              <p:nvPr/>
            </p:nvSpPr>
            <p:spPr bwMode="auto">
              <a:xfrm>
                <a:off x="6507326" y="5798085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0" name="Line 170"/>
              <p:cNvSpPr>
                <a:spLocks noChangeShapeType="1"/>
              </p:cNvSpPr>
              <p:nvPr/>
            </p:nvSpPr>
            <p:spPr bwMode="auto">
              <a:xfrm>
                <a:off x="6507326" y="6065248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1" name="Freeform 171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2" name="Freeform 172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7718685" y="585188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7797500" y="585188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8294381" y="585188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6" name="Rectangle 176"/>
              <p:cNvSpPr>
                <a:spLocks noChangeArrowheads="1"/>
              </p:cNvSpPr>
              <p:nvPr/>
            </p:nvSpPr>
            <p:spPr bwMode="auto">
              <a:xfrm>
                <a:off x="8373196" y="585188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7" name="Rectangle 177"/>
              <p:cNvSpPr>
                <a:spLocks noChangeArrowheads="1"/>
              </p:cNvSpPr>
              <p:nvPr/>
            </p:nvSpPr>
            <p:spPr bwMode="auto">
              <a:xfrm>
                <a:off x="8431451" y="585188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8" name="Line 178"/>
              <p:cNvSpPr>
                <a:spLocks noChangeShapeType="1"/>
              </p:cNvSpPr>
              <p:nvPr/>
            </p:nvSpPr>
            <p:spPr bwMode="auto">
              <a:xfrm>
                <a:off x="6169790" y="5929811"/>
                <a:ext cx="337536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9" name="Line 179"/>
              <p:cNvSpPr>
                <a:spLocks noChangeShapeType="1"/>
              </p:cNvSpPr>
              <p:nvPr/>
            </p:nvSpPr>
            <p:spPr bwMode="auto">
              <a:xfrm>
                <a:off x="7309187" y="5929811"/>
                <a:ext cx="3666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Line 180"/>
              <p:cNvSpPr>
                <a:spLocks noChangeShapeType="1"/>
              </p:cNvSpPr>
              <p:nvPr/>
            </p:nvSpPr>
            <p:spPr bwMode="auto">
              <a:xfrm>
                <a:off x="7922577" y="5929811"/>
                <a:ext cx="339249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1" name="Line 181"/>
              <p:cNvSpPr>
                <a:spLocks noChangeShapeType="1"/>
              </p:cNvSpPr>
              <p:nvPr/>
            </p:nvSpPr>
            <p:spPr bwMode="auto">
              <a:xfrm>
                <a:off x="6754052" y="5996602"/>
                <a:ext cx="3666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2" name="Freeform 182"/>
              <p:cNvSpPr>
                <a:spLocks/>
              </p:cNvSpPr>
              <p:nvPr/>
            </p:nvSpPr>
            <p:spPr bwMode="auto">
              <a:xfrm>
                <a:off x="6445644" y="5864876"/>
                <a:ext cx="61682" cy="64936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3" name="Freeform 183"/>
              <p:cNvSpPr>
                <a:spLocks/>
              </p:cNvSpPr>
              <p:nvPr/>
            </p:nvSpPr>
            <p:spPr bwMode="auto">
              <a:xfrm>
                <a:off x="7614169" y="5929811"/>
                <a:ext cx="433485" cy="202228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Freeform 184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" name="Freeform 185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6" name="Freeform 186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7" name="Freeform 187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8" name="Freeform 188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9" name="Freeform 189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0" name="Freeform 190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1" name="Freeform 191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2" name="Freeform 192"/>
              <p:cNvSpPr>
                <a:spLocks/>
              </p:cNvSpPr>
              <p:nvPr/>
            </p:nvSpPr>
            <p:spPr bwMode="auto">
              <a:xfrm>
                <a:off x="5338801" y="3401036"/>
                <a:ext cx="245013" cy="265308"/>
              </a:xfrm>
              <a:custGeom>
                <a:avLst/>
                <a:gdLst>
                  <a:gd name="T0" fmla="*/ 141 w 143"/>
                  <a:gd name="T1" fmla="*/ 143 h 143"/>
                  <a:gd name="T2" fmla="*/ 143 w 143"/>
                  <a:gd name="T3" fmla="*/ 0 h 143"/>
                  <a:gd name="T4" fmla="*/ 0 w 143"/>
                  <a:gd name="T5" fmla="*/ 0 h 143"/>
                  <a:gd name="T6" fmla="*/ 0 w 143"/>
                  <a:gd name="T7" fmla="*/ 143 h 143"/>
                  <a:gd name="T8" fmla="*/ 143 w 143"/>
                  <a:gd name="T9" fmla="*/ 143 h 143"/>
                  <a:gd name="T10" fmla="*/ 143 w 143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143"/>
                  <a:gd name="T20" fmla="*/ 143 w 14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143">
                    <a:moveTo>
                      <a:pt x="141" y="143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3" name="Rectangle 193"/>
              <p:cNvSpPr>
                <a:spLocks noChangeArrowheads="1"/>
              </p:cNvSpPr>
              <p:nvPr/>
            </p:nvSpPr>
            <p:spPr bwMode="auto">
              <a:xfrm>
                <a:off x="5378208" y="3454840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4" name="Rectangle 194"/>
              <p:cNvSpPr>
                <a:spLocks noChangeArrowheads="1"/>
              </p:cNvSpPr>
              <p:nvPr/>
            </p:nvSpPr>
            <p:spPr bwMode="auto">
              <a:xfrm>
                <a:off x="5457024" y="345484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5" name="Line 195"/>
              <p:cNvSpPr>
                <a:spLocks noChangeShapeType="1"/>
              </p:cNvSpPr>
              <p:nvPr/>
            </p:nvSpPr>
            <p:spPr bwMode="auto">
              <a:xfrm>
                <a:off x="5580387" y="3530907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" name="Rectangle 196"/>
              <p:cNvSpPr>
                <a:spLocks noChangeArrowheads="1"/>
              </p:cNvSpPr>
              <p:nvPr/>
            </p:nvSpPr>
            <p:spPr bwMode="auto">
              <a:xfrm>
                <a:off x="5955617" y="3408458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7" name="Rectangle 197"/>
              <p:cNvSpPr>
                <a:spLocks noChangeArrowheads="1"/>
              </p:cNvSpPr>
              <p:nvPr/>
            </p:nvSpPr>
            <p:spPr bwMode="auto">
              <a:xfrm>
                <a:off x="6034433" y="3408458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98" name="Rectangle 198"/>
              <p:cNvSpPr>
                <a:spLocks noChangeArrowheads="1"/>
              </p:cNvSpPr>
              <p:nvPr/>
            </p:nvSpPr>
            <p:spPr bwMode="auto">
              <a:xfrm>
                <a:off x="6096114" y="3408458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9" name="Rectangle 199"/>
              <p:cNvSpPr>
                <a:spLocks noChangeArrowheads="1"/>
              </p:cNvSpPr>
              <p:nvPr/>
            </p:nvSpPr>
            <p:spPr bwMode="auto">
              <a:xfrm>
                <a:off x="4787092" y="409306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0" name="Rectangle 200"/>
              <p:cNvSpPr>
                <a:spLocks noChangeArrowheads="1"/>
              </p:cNvSpPr>
              <p:nvPr/>
            </p:nvSpPr>
            <p:spPr bwMode="auto">
              <a:xfrm>
                <a:off x="4865908" y="409306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1" name="Rectangle 201"/>
              <p:cNvSpPr>
                <a:spLocks noChangeArrowheads="1"/>
              </p:cNvSpPr>
              <p:nvPr/>
            </p:nvSpPr>
            <p:spPr bwMode="auto">
              <a:xfrm>
                <a:off x="4924163" y="409306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2" name="Line 202"/>
              <p:cNvSpPr>
                <a:spLocks noChangeShapeType="1"/>
              </p:cNvSpPr>
              <p:nvPr/>
            </p:nvSpPr>
            <p:spPr bwMode="auto">
              <a:xfrm>
                <a:off x="5213724" y="4065234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3" name="Line 203"/>
              <p:cNvSpPr>
                <a:spLocks noChangeShapeType="1"/>
              </p:cNvSpPr>
              <p:nvPr/>
            </p:nvSpPr>
            <p:spPr bwMode="auto">
              <a:xfrm>
                <a:off x="5797986" y="4799933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4" name="Rectangle 204"/>
              <p:cNvSpPr>
                <a:spLocks noChangeArrowheads="1"/>
              </p:cNvSpPr>
              <p:nvPr/>
            </p:nvSpPr>
            <p:spPr bwMode="auto">
              <a:xfrm>
                <a:off x="6536453" y="5879718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5" name="Rectangle 205"/>
              <p:cNvSpPr>
                <a:spLocks noChangeArrowheads="1"/>
              </p:cNvSpPr>
              <p:nvPr/>
            </p:nvSpPr>
            <p:spPr bwMode="auto">
              <a:xfrm>
                <a:off x="6618695" y="5879718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6" name="Rectangle 206"/>
              <p:cNvSpPr>
                <a:spLocks noChangeArrowheads="1"/>
              </p:cNvSpPr>
              <p:nvPr/>
            </p:nvSpPr>
            <p:spPr bwMode="auto">
              <a:xfrm>
                <a:off x="6678663" y="5879718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7" name="Rectangle 207"/>
              <p:cNvSpPr>
                <a:spLocks noChangeArrowheads="1"/>
              </p:cNvSpPr>
              <p:nvPr/>
            </p:nvSpPr>
            <p:spPr bwMode="auto">
              <a:xfrm>
                <a:off x="5952190" y="5284167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8" name="Rectangle 208"/>
              <p:cNvSpPr>
                <a:spLocks noChangeArrowheads="1"/>
              </p:cNvSpPr>
              <p:nvPr/>
            </p:nvSpPr>
            <p:spPr bwMode="auto">
              <a:xfrm>
                <a:off x="6031006" y="5284167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9" name="Rectangle 209"/>
              <p:cNvSpPr>
                <a:spLocks noChangeArrowheads="1"/>
              </p:cNvSpPr>
              <p:nvPr/>
            </p:nvSpPr>
            <p:spPr bwMode="auto">
              <a:xfrm>
                <a:off x="6092688" y="5284167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0" name="Line 210"/>
              <p:cNvSpPr>
                <a:spLocks noChangeShapeType="1"/>
              </p:cNvSpPr>
              <p:nvPr/>
            </p:nvSpPr>
            <p:spPr bwMode="auto">
              <a:xfrm>
                <a:off x="6966511" y="5864876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9" name="Freeform 219"/>
              <p:cNvSpPr>
                <a:spLocks/>
              </p:cNvSpPr>
              <p:nvPr/>
            </p:nvSpPr>
            <p:spPr bwMode="auto">
              <a:xfrm>
                <a:off x="6027579" y="3529052"/>
                <a:ext cx="49688" cy="51948"/>
              </a:xfrm>
              <a:custGeom>
                <a:avLst/>
                <a:gdLst>
                  <a:gd name="T0" fmla="*/ 14 w 29"/>
                  <a:gd name="T1" fmla="*/ 26 h 28"/>
                  <a:gd name="T2" fmla="*/ 17 w 29"/>
                  <a:gd name="T3" fmla="*/ 28 h 28"/>
                  <a:gd name="T4" fmla="*/ 19 w 29"/>
                  <a:gd name="T5" fmla="*/ 26 h 28"/>
                  <a:gd name="T6" fmla="*/ 21 w 29"/>
                  <a:gd name="T7" fmla="*/ 26 h 28"/>
                  <a:gd name="T8" fmla="*/ 23 w 29"/>
                  <a:gd name="T9" fmla="*/ 24 h 28"/>
                  <a:gd name="T10" fmla="*/ 25 w 29"/>
                  <a:gd name="T11" fmla="*/ 24 h 28"/>
                  <a:gd name="T12" fmla="*/ 27 w 29"/>
                  <a:gd name="T13" fmla="*/ 22 h 28"/>
                  <a:gd name="T14" fmla="*/ 27 w 29"/>
                  <a:gd name="T15" fmla="*/ 21 h 28"/>
                  <a:gd name="T16" fmla="*/ 29 w 29"/>
                  <a:gd name="T17" fmla="*/ 19 h 28"/>
                  <a:gd name="T18" fmla="*/ 29 w 29"/>
                  <a:gd name="T19" fmla="*/ 17 h 28"/>
                  <a:gd name="T20" fmla="*/ 29 w 29"/>
                  <a:gd name="T21" fmla="*/ 13 h 28"/>
                  <a:gd name="T22" fmla="*/ 29 w 29"/>
                  <a:gd name="T23" fmla="*/ 11 h 28"/>
                  <a:gd name="T24" fmla="*/ 29 w 29"/>
                  <a:gd name="T25" fmla="*/ 9 h 28"/>
                  <a:gd name="T26" fmla="*/ 27 w 29"/>
                  <a:gd name="T27" fmla="*/ 7 h 28"/>
                  <a:gd name="T28" fmla="*/ 27 w 29"/>
                  <a:gd name="T29" fmla="*/ 5 h 28"/>
                  <a:gd name="T30" fmla="*/ 25 w 29"/>
                  <a:gd name="T31" fmla="*/ 3 h 28"/>
                  <a:gd name="T32" fmla="*/ 23 w 29"/>
                  <a:gd name="T33" fmla="*/ 1 h 28"/>
                  <a:gd name="T34" fmla="*/ 21 w 29"/>
                  <a:gd name="T35" fmla="*/ 1 h 28"/>
                  <a:gd name="T36" fmla="*/ 19 w 29"/>
                  <a:gd name="T37" fmla="*/ 0 h 28"/>
                  <a:gd name="T38" fmla="*/ 17 w 29"/>
                  <a:gd name="T39" fmla="*/ 0 h 28"/>
                  <a:gd name="T40" fmla="*/ 15 w 29"/>
                  <a:gd name="T41" fmla="*/ 0 h 28"/>
                  <a:gd name="T42" fmla="*/ 12 w 29"/>
                  <a:gd name="T43" fmla="*/ 0 h 28"/>
                  <a:gd name="T44" fmla="*/ 10 w 29"/>
                  <a:gd name="T45" fmla="*/ 0 h 28"/>
                  <a:gd name="T46" fmla="*/ 8 w 29"/>
                  <a:gd name="T47" fmla="*/ 1 h 28"/>
                  <a:gd name="T48" fmla="*/ 6 w 29"/>
                  <a:gd name="T49" fmla="*/ 1 h 28"/>
                  <a:gd name="T50" fmla="*/ 4 w 29"/>
                  <a:gd name="T51" fmla="*/ 3 h 28"/>
                  <a:gd name="T52" fmla="*/ 4 w 29"/>
                  <a:gd name="T53" fmla="*/ 5 h 28"/>
                  <a:gd name="T54" fmla="*/ 2 w 29"/>
                  <a:gd name="T55" fmla="*/ 7 h 28"/>
                  <a:gd name="T56" fmla="*/ 2 w 29"/>
                  <a:gd name="T57" fmla="*/ 9 h 28"/>
                  <a:gd name="T58" fmla="*/ 0 w 29"/>
                  <a:gd name="T59" fmla="*/ 11 h 28"/>
                  <a:gd name="T60" fmla="*/ 0 w 29"/>
                  <a:gd name="T61" fmla="*/ 13 h 28"/>
                  <a:gd name="T62" fmla="*/ 0 w 29"/>
                  <a:gd name="T63" fmla="*/ 17 h 28"/>
                  <a:gd name="T64" fmla="*/ 2 w 29"/>
                  <a:gd name="T65" fmla="*/ 19 h 28"/>
                  <a:gd name="T66" fmla="*/ 2 w 29"/>
                  <a:gd name="T67" fmla="*/ 21 h 28"/>
                  <a:gd name="T68" fmla="*/ 4 w 29"/>
                  <a:gd name="T69" fmla="*/ 22 h 28"/>
                  <a:gd name="T70" fmla="*/ 4 w 29"/>
                  <a:gd name="T71" fmla="*/ 24 h 28"/>
                  <a:gd name="T72" fmla="*/ 6 w 29"/>
                  <a:gd name="T73" fmla="*/ 24 h 28"/>
                  <a:gd name="T74" fmla="*/ 8 w 29"/>
                  <a:gd name="T75" fmla="*/ 26 h 28"/>
                  <a:gd name="T76" fmla="*/ 10 w 29"/>
                  <a:gd name="T77" fmla="*/ 26 h 28"/>
                  <a:gd name="T78" fmla="*/ 12 w 29"/>
                  <a:gd name="T79" fmla="*/ 28 h 28"/>
                  <a:gd name="T80" fmla="*/ 15 w 29"/>
                  <a:gd name="T81" fmla="*/ 28 h 28"/>
                  <a:gd name="T82" fmla="*/ 15 w 29"/>
                  <a:gd name="T83" fmla="*/ 28 h 28"/>
                  <a:gd name="T84" fmla="*/ 14 w 29"/>
                  <a:gd name="T85" fmla="*/ 26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4" y="26"/>
                    </a:moveTo>
                    <a:lnTo>
                      <a:pt x="17" y="28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4"/>
                    </a:lnTo>
                    <a:lnTo>
                      <a:pt x="27" y="22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0" name="Line 220"/>
              <p:cNvSpPr>
                <a:spLocks noChangeShapeType="1"/>
              </p:cNvSpPr>
              <p:nvPr/>
            </p:nvSpPr>
            <p:spPr bwMode="auto">
              <a:xfrm>
                <a:off x="6382249" y="5265614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1" name="Line 221"/>
              <p:cNvSpPr>
                <a:spLocks noChangeShapeType="1"/>
              </p:cNvSpPr>
              <p:nvPr/>
            </p:nvSpPr>
            <p:spPr bwMode="auto">
              <a:xfrm>
                <a:off x="6382249" y="5397340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2" name="Freeform 222"/>
              <p:cNvSpPr>
                <a:spLocks/>
              </p:cNvSpPr>
              <p:nvPr/>
            </p:nvSpPr>
            <p:spPr bwMode="auto">
              <a:xfrm>
                <a:off x="5859668" y="4132025"/>
                <a:ext cx="431772" cy="202228"/>
              </a:xfrm>
              <a:custGeom>
                <a:avLst/>
                <a:gdLst>
                  <a:gd name="T0" fmla="*/ 0 w 252"/>
                  <a:gd name="T1" fmla="*/ 0 h 109"/>
                  <a:gd name="T2" fmla="*/ 0 w 252"/>
                  <a:gd name="T3" fmla="*/ 109 h 109"/>
                  <a:gd name="T4" fmla="*/ 217 w 252"/>
                  <a:gd name="T5" fmla="*/ 109 h 109"/>
                  <a:gd name="T6" fmla="*/ 217 w 252"/>
                  <a:gd name="T7" fmla="*/ 36 h 109"/>
                  <a:gd name="T8" fmla="*/ 252 w 252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09"/>
                  <a:gd name="T17" fmla="*/ 252 w 252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3" name="Freeform 223"/>
              <p:cNvSpPr>
                <a:spLocks/>
              </p:cNvSpPr>
              <p:nvPr/>
            </p:nvSpPr>
            <p:spPr bwMode="auto">
              <a:xfrm>
                <a:off x="5275406" y="3530907"/>
                <a:ext cx="430058" cy="204083"/>
              </a:xfrm>
              <a:custGeom>
                <a:avLst/>
                <a:gdLst>
                  <a:gd name="T0" fmla="*/ 0 w 251"/>
                  <a:gd name="T1" fmla="*/ 0 h 110"/>
                  <a:gd name="T2" fmla="*/ 0 w 251"/>
                  <a:gd name="T3" fmla="*/ 110 h 110"/>
                  <a:gd name="T4" fmla="*/ 217 w 251"/>
                  <a:gd name="T5" fmla="*/ 110 h 110"/>
                  <a:gd name="T6" fmla="*/ 217 w 251"/>
                  <a:gd name="T7" fmla="*/ 37 h 110"/>
                  <a:gd name="T8" fmla="*/ 251 w 251"/>
                  <a:gd name="T9" fmla="*/ 37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10"/>
                  <a:gd name="T17" fmla="*/ 251 w 251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10">
                    <a:moveTo>
                      <a:pt x="0" y="0"/>
                    </a:moveTo>
                    <a:lnTo>
                      <a:pt x="0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1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4" name="Freeform 224"/>
              <p:cNvSpPr>
                <a:spLocks/>
              </p:cNvSpPr>
              <p:nvPr/>
            </p:nvSpPr>
            <p:spPr bwMode="auto">
              <a:xfrm>
                <a:off x="5121201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5" name="Freeform 225"/>
              <p:cNvSpPr>
                <a:spLocks/>
              </p:cNvSpPr>
              <p:nvPr/>
            </p:nvSpPr>
            <p:spPr bwMode="auto">
              <a:xfrm>
                <a:off x="5702037" y="3269310"/>
                <a:ext cx="95949" cy="532471"/>
              </a:xfrm>
              <a:custGeom>
                <a:avLst/>
                <a:gdLst>
                  <a:gd name="T0" fmla="*/ 54 w 56"/>
                  <a:gd name="T1" fmla="*/ 285 h 287"/>
                  <a:gd name="T2" fmla="*/ 56 w 56"/>
                  <a:gd name="T3" fmla="*/ 0 h 287"/>
                  <a:gd name="T4" fmla="*/ 0 w 56"/>
                  <a:gd name="T5" fmla="*/ 0 h 287"/>
                  <a:gd name="T6" fmla="*/ 0 w 56"/>
                  <a:gd name="T7" fmla="*/ 287 h 287"/>
                  <a:gd name="T8" fmla="*/ 56 w 56"/>
                  <a:gd name="T9" fmla="*/ 287 h 287"/>
                  <a:gd name="T10" fmla="*/ 56 w 56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7"/>
                  <a:gd name="T20" fmla="*/ 56 w 56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7">
                    <a:moveTo>
                      <a:pt x="54" y="285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6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6" name="Freeform 226"/>
              <p:cNvSpPr>
                <a:spLocks/>
              </p:cNvSpPr>
              <p:nvPr/>
            </p:nvSpPr>
            <p:spPr bwMode="auto">
              <a:xfrm>
                <a:off x="5702037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7" name="Freeform 227"/>
              <p:cNvSpPr>
                <a:spLocks/>
              </p:cNvSpPr>
              <p:nvPr/>
            </p:nvSpPr>
            <p:spPr bwMode="auto">
              <a:xfrm>
                <a:off x="5923063" y="4000299"/>
                <a:ext cx="246727" cy="267163"/>
              </a:xfrm>
              <a:custGeom>
                <a:avLst/>
                <a:gdLst>
                  <a:gd name="T0" fmla="*/ 144 w 144"/>
                  <a:gd name="T1" fmla="*/ 144 h 144"/>
                  <a:gd name="T2" fmla="*/ 144 w 144"/>
                  <a:gd name="T3" fmla="*/ 0 h 144"/>
                  <a:gd name="T4" fmla="*/ 0 w 144"/>
                  <a:gd name="T5" fmla="*/ 0 h 144"/>
                  <a:gd name="T6" fmla="*/ 0 w 144"/>
                  <a:gd name="T7" fmla="*/ 144 h 144"/>
                  <a:gd name="T8" fmla="*/ 144 w 144"/>
                  <a:gd name="T9" fmla="*/ 144 h 144"/>
                  <a:gd name="T10" fmla="*/ 144 w 144"/>
                  <a:gd name="T11" fmla="*/ 144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8" name="Rectangle 228"/>
              <p:cNvSpPr>
                <a:spLocks noChangeArrowheads="1"/>
              </p:cNvSpPr>
              <p:nvPr/>
            </p:nvSpPr>
            <p:spPr bwMode="auto">
              <a:xfrm>
                <a:off x="5962471" y="4054102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29" name="Rectangle 229"/>
              <p:cNvSpPr>
                <a:spLocks noChangeArrowheads="1"/>
              </p:cNvSpPr>
              <p:nvPr/>
            </p:nvSpPr>
            <p:spPr bwMode="auto">
              <a:xfrm>
                <a:off x="6041286" y="4054102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30" name="Freeform 230"/>
              <p:cNvSpPr>
                <a:spLocks/>
              </p:cNvSpPr>
              <p:nvPr/>
            </p:nvSpPr>
            <p:spPr bwMode="auto">
              <a:xfrm>
                <a:off x="5948764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7 h 285"/>
                  <a:gd name="T4" fmla="*/ 37 w 109"/>
                  <a:gd name="T5" fmla="*/ 144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2 w 109"/>
                  <a:gd name="T15" fmla="*/ 2 h 285"/>
                  <a:gd name="T16" fmla="*/ 2 w 109"/>
                  <a:gd name="T17" fmla="*/ 2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1" name="Freeform 231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11" name="Line 211"/>
          <p:cNvSpPr>
            <a:spLocks noChangeShapeType="1"/>
          </p:cNvSpPr>
          <p:nvPr/>
        </p:nvSpPr>
        <p:spPr bwMode="auto">
          <a:xfrm flipH="1">
            <a:off x="6393746" y="3362424"/>
            <a:ext cx="1173665" cy="4897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2" name="Line 212"/>
          <p:cNvSpPr>
            <a:spLocks noChangeShapeType="1"/>
          </p:cNvSpPr>
          <p:nvPr/>
        </p:nvSpPr>
        <p:spPr bwMode="auto">
          <a:xfrm flipH="1">
            <a:off x="6969442" y="3373620"/>
            <a:ext cx="604823" cy="10760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4" name="Line 214"/>
          <p:cNvSpPr>
            <a:spLocks noChangeShapeType="1"/>
          </p:cNvSpPr>
          <p:nvPr/>
        </p:nvSpPr>
        <p:spPr bwMode="auto">
          <a:xfrm>
            <a:off x="7577691" y="3351291"/>
            <a:ext cx="591116" cy="2307994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3" name="Line 213"/>
          <p:cNvSpPr>
            <a:spLocks noChangeShapeType="1"/>
          </p:cNvSpPr>
          <p:nvPr/>
        </p:nvSpPr>
        <p:spPr bwMode="auto">
          <a:xfrm flipH="1">
            <a:off x="7570838" y="3355002"/>
            <a:ext cx="3427" cy="1693890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4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11" grpId="0" animBg="1"/>
      <p:bldP spid="212" grpId="0" animBg="1"/>
      <p:bldP spid="214" grpId="0" animBg="1"/>
      <p:bldP spid="213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0102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Data Hazard: HW Solution 1 - Add Stalls</a:t>
            </a:r>
          </a:p>
        </p:txBody>
      </p:sp>
      <p:sp>
        <p:nvSpPr>
          <p:cNvPr id="349" name="Rectangle 348"/>
          <p:cNvSpPr>
            <a:spLocks noChangeArrowheads="1"/>
          </p:cNvSpPr>
          <p:nvPr/>
        </p:nvSpPr>
        <p:spPr bwMode="auto">
          <a:xfrm>
            <a:off x="838200" y="909663"/>
            <a:ext cx="105156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200" dirty="0"/>
              <a:t>  Have the hardware detect hazard and add stalls if needed</a:t>
            </a:r>
          </a:p>
        </p:txBody>
      </p:sp>
      <p:sp>
        <p:nvSpPr>
          <p:cNvPr id="350" name="Rectangle 349"/>
          <p:cNvSpPr>
            <a:spLocks noChangeArrowheads="1"/>
          </p:cNvSpPr>
          <p:nvPr/>
        </p:nvSpPr>
        <p:spPr bwMode="auto">
          <a:xfrm>
            <a:off x="838200" y="5867401"/>
            <a:ext cx="5589583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200" dirty="0"/>
              <a:t>   </a:t>
            </a:r>
            <a:r>
              <a:rPr lang="en-US" sz="2200" b="1" dirty="0">
                <a:solidFill>
                  <a:srgbClr val="FF0000"/>
                </a:solidFill>
              </a:rPr>
              <a:t>Problem: </a:t>
            </a:r>
            <a:r>
              <a:rPr lang="en-US" sz="2200" dirty="0"/>
              <a:t>this also slows us down!</a:t>
            </a:r>
          </a:p>
        </p:txBody>
      </p:sp>
      <p:grpSp>
        <p:nvGrpSpPr>
          <p:cNvPr id="382" name="Группа 381"/>
          <p:cNvGrpSpPr/>
          <p:nvPr/>
        </p:nvGrpSpPr>
        <p:grpSpPr>
          <a:xfrm>
            <a:off x="1643381" y="1477398"/>
            <a:ext cx="8483283" cy="4315391"/>
            <a:chOff x="119380" y="1363097"/>
            <a:chExt cx="8483283" cy="4315391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389313" y="2565400"/>
              <a:ext cx="2297112" cy="561975"/>
              <a:chOff x="2312" y="1616"/>
              <a:chExt cx="1567" cy="354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17" name="Rectangle 4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" name="Rectangle 5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" name="Rectangle 6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" name="Rectangle 7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1" name="Rectangle 8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6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" name="Freeform 10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" name="Freeform 11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15" name="AutoShape 13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16" name="Oval 14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13" name="AutoShape 16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14" name="Oval 17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11" name="AutoShape 19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12" name="Oval 20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9" name="AutoShape 22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10" name="Oval 23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894138" y="3000375"/>
              <a:ext cx="2297112" cy="561975"/>
              <a:chOff x="2312" y="1616"/>
              <a:chExt cx="1567" cy="354"/>
            </a:xfrm>
          </p:grpSpPr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39" name="Rectangle 26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" name="Rectangle 27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" name="Rectangle 28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" name="Rectangle 29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43" name="Rectangle 30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6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5" name="Freeform 32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6" name="Freeform 33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7" name="Group 34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37" name="AutoShape 35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8" name="Oval 36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8" name="Group 37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35" name="AutoShape 38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6" name="Oval 39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9" name="Group 40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33" name="AutoShape 41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4" name="Oval 42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" name="Group 43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31" name="AutoShape 44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2" name="Oval 45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4379913" y="3429000"/>
              <a:ext cx="2297112" cy="561975"/>
              <a:chOff x="2312" y="1616"/>
              <a:chExt cx="1567" cy="354"/>
            </a:xfrm>
          </p:grpSpPr>
          <p:grpSp>
            <p:nvGrpSpPr>
              <p:cNvPr id="48" name="Group 47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6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62" name="Rectangle 49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63" name="Rectangle 50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64" name="Rectangle 51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65" name="Rectangle 52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6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66" name="Line 53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67" name="Freeform 54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68" name="Freeform 55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9" name="Group 56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59" name="AutoShape 57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60" name="Oval 58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50" name="Group 59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57" name="AutoShape 60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58" name="Oval 61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51" name="Group 62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55" name="AutoShape 63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56" name="Oval 64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52" name="Group 65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53" name="AutoShape 66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54" name="Oval 67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4779963" y="2308225"/>
              <a:ext cx="107950" cy="317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887913" y="2212975"/>
              <a:ext cx="103187" cy="193675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887913" y="2212975"/>
              <a:ext cx="103187" cy="193675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 flipV="1">
              <a:off x="5097463" y="2211388"/>
              <a:ext cx="1587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 flipH="1">
              <a:off x="4991100" y="2212975"/>
              <a:ext cx="1063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H="1">
              <a:off x="4991100" y="2406650"/>
              <a:ext cx="1063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490913" y="2212975"/>
              <a:ext cx="106362" cy="1936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3490913" y="2212975"/>
              <a:ext cx="106362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 flipV="1">
              <a:off x="3382963" y="2211388"/>
              <a:ext cx="3175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3382963" y="2212975"/>
              <a:ext cx="1127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3382963" y="2406650"/>
              <a:ext cx="1127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990850" y="2212975"/>
              <a:ext cx="103188" cy="1936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2990850" y="2212975"/>
              <a:ext cx="103188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882900" y="2212975"/>
              <a:ext cx="107950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2938463" y="2252663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2965450" y="2252663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3411538" y="2252663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>
                <a:latin typeface="+mj-lt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3478213" y="2252663"/>
              <a:ext cx="523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3532188" y="2252663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3910013" y="2117725"/>
              <a:ext cx="158750" cy="385763"/>
            </a:xfrm>
            <a:custGeom>
              <a:avLst/>
              <a:gdLst>
                <a:gd name="T0" fmla="*/ 0 w 109"/>
                <a:gd name="T1" fmla="*/ 0 h 285"/>
                <a:gd name="T2" fmla="*/ 2913 w 109"/>
                <a:gd name="T3" fmla="*/ 155659 h 285"/>
                <a:gd name="T4" fmla="*/ 52431 w 109"/>
                <a:gd name="T5" fmla="*/ 193558 h 285"/>
                <a:gd name="T6" fmla="*/ 2913 w 109"/>
                <a:gd name="T7" fmla="*/ 230104 h 285"/>
                <a:gd name="T8" fmla="*/ 2913 w 109"/>
                <a:gd name="T9" fmla="*/ 385763 h 285"/>
                <a:gd name="T10" fmla="*/ 158750 w 109"/>
                <a:gd name="T11" fmla="*/ 266650 h 285"/>
                <a:gd name="T12" fmla="*/ 158750 w 109"/>
                <a:gd name="T13" fmla="*/ 119113 h 285"/>
                <a:gd name="T14" fmla="*/ 2913 w 109"/>
                <a:gd name="T15" fmla="*/ 0 h 285"/>
                <a:gd name="T16" fmla="*/ 2913 w 109"/>
                <a:gd name="T17" fmla="*/ 0 h 285"/>
                <a:gd name="T18" fmla="*/ 0 w 109"/>
                <a:gd name="T19" fmla="*/ 0 h 2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9"/>
                <a:gd name="T31" fmla="*/ 0 h 285"/>
                <a:gd name="T32" fmla="*/ 109 w 109"/>
                <a:gd name="T33" fmla="*/ 285 h 2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910013" y="2117725"/>
              <a:ext cx="158750" cy="385763"/>
            </a:xfrm>
            <a:custGeom>
              <a:avLst/>
              <a:gdLst>
                <a:gd name="T0" fmla="*/ 0 w 109"/>
                <a:gd name="T1" fmla="*/ 0 h 285"/>
                <a:gd name="T2" fmla="*/ 2913 w 109"/>
                <a:gd name="T3" fmla="*/ 155659 h 285"/>
                <a:gd name="T4" fmla="*/ 52431 w 109"/>
                <a:gd name="T5" fmla="*/ 193558 h 285"/>
                <a:gd name="T6" fmla="*/ 2913 w 109"/>
                <a:gd name="T7" fmla="*/ 230104 h 285"/>
                <a:gd name="T8" fmla="*/ 2913 w 109"/>
                <a:gd name="T9" fmla="*/ 385763 h 285"/>
                <a:gd name="T10" fmla="*/ 158750 w 109"/>
                <a:gd name="T11" fmla="*/ 266650 h 285"/>
                <a:gd name="T12" fmla="*/ 158750 w 109"/>
                <a:gd name="T13" fmla="*/ 119113 h 285"/>
                <a:gd name="T14" fmla="*/ 2913 w 109"/>
                <a:gd name="T15" fmla="*/ 0 h 285"/>
                <a:gd name="T16" fmla="*/ 2913 w 109"/>
                <a:gd name="T17" fmla="*/ 0 h 2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285"/>
                <a:gd name="T29" fmla="*/ 109 w 109"/>
                <a:gd name="T30" fmla="*/ 285 h 2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3094038" y="2308225"/>
              <a:ext cx="29210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3594100" y="2262188"/>
              <a:ext cx="31750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4068763" y="2308225"/>
              <a:ext cx="319087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3594100" y="2359025"/>
              <a:ext cx="317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3330575" y="2262188"/>
              <a:ext cx="52388" cy="46037"/>
            </a:xfrm>
            <a:custGeom>
              <a:avLst/>
              <a:gdLst>
                <a:gd name="T0" fmla="*/ 0 w 36"/>
                <a:gd name="T1" fmla="*/ 46037 h 34"/>
                <a:gd name="T2" fmla="*/ 2910 w 36"/>
                <a:gd name="T3" fmla="*/ 0 h 34"/>
                <a:gd name="T4" fmla="*/ 52388 w 36"/>
                <a:gd name="T5" fmla="*/ 0 h 34"/>
                <a:gd name="T6" fmla="*/ 0 60000 65536"/>
                <a:gd name="T7" fmla="*/ 0 60000 65536"/>
                <a:gd name="T8" fmla="*/ 0 60000 65536"/>
                <a:gd name="T9" fmla="*/ 0 w 36"/>
                <a:gd name="T10" fmla="*/ 0 h 34"/>
                <a:gd name="T11" fmla="*/ 36 w 36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4">
                  <a:moveTo>
                    <a:pt x="0" y="34"/>
                  </a:moveTo>
                  <a:lnTo>
                    <a:pt x="2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 flipH="1">
              <a:off x="692150" y="2212975"/>
              <a:ext cx="6350" cy="33004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658813" y="5476875"/>
              <a:ext cx="73025" cy="68263"/>
            </a:xfrm>
            <a:custGeom>
              <a:avLst/>
              <a:gdLst>
                <a:gd name="T0" fmla="*/ 73025 w 24"/>
                <a:gd name="T1" fmla="*/ 0 h 25"/>
                <a:gd name="T2" fmla="*/ 0 w 24"/>
                <a:gd name="T3" fmla="*/ 5461 h 25"/>
                <a:gd name="T4" fmla="*/ 39555 w 24"/>
                <a:gd name="T5" fmla="*/ 68263 h 25"/>
                <a:gd name="T6" fmla="*/ 73025 w 24"/>
                <a:gd name="T7" fmla="*/ 5461 h 25"/>
                <a:gd name="T8" fmla="*/ 73025 w 24"/>
                <a:gd name="T9" fmla="*/ 5461 h 25"/>
                <a:gd name="T10" fmla="*/ 73025 w 24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5"/>
                <a:gd name="T20" fmla="*/ 24 w 24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5">
                  <a:moveTo>
                    <a:pt x="24" y="0"/>
                  </a:moveTo>
                  <a:lnTo>
                    <a:pt x="0" y="2"/>
                  </a:lnTo>
                  <a:lnTo>
                    <a:pt x="13" y="25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3201988" y="2117725"/>
              <a:ext cx="77787" cy="388938"/>
            </a:xfrm>
            <a:custGeom>
              <a:avLst/>
              <a:gdLst>
                <a:gd name="T0" fmla="*/ 77787 w 53"/>
                <a:gd name="T1" fmla="*/ 386228 h 287"/>
                <a:gd name="T2" fmla="*/ 77787 w 53"/>
                <a:gd name="T3" fmla="*/ 0 h 287"/>
                <a:gd name="T4" fmla="*/ 0 w 53"/>
                <a:gd name="T5" fmla="*/ 0 h 287"/>
                <a:gd name="T6" fmla="*/ 0 w 53"/>
                <a:gd name="T7" fmla="*/ 388938 h 287"/>
                <a:gd name="T8" fmla="*/ 77787 w 53"/>
                <a:gd name="T9" fmla="*/ 388938 h 287"/>
                <a:gd name="T10" fmla="*/ 77787 w 53"/>
                <a:gd name="T11" fmla="*/ 388938 h 287"/>
                <a:gd name="T12" fmla="*/ 77787 w 53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7"/>
                <a:gd name="T23" fmla="*/ 53 w 53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  <a:lnTo>
                    <a:pt x="53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3201988" y="2117725"/>
              <a:ext cx="77787" cy="388938"/>
            </a:xfrm>
            <a:custGeom>
              <a:avLst/>
              <a:gdLst>
                <a:gd name="T0" fmla="*/ 77787 w 53"/>
                <a:gd name="T1" fmla="*/ 386228 h 287"/>
                <a:gd name="T2" fmla="*/ 77787 w 53"/>
                <a:gd name="T3" fmla="*/ 0 h 287"/>
                <a:gd name="T4" fmla="*/ 0 w 53"/>
                <a:gd name="T5" fmla="*/ 0 h 287"/>
                <a:gd name="T6" fmla="*/ 0 w 53"/>
                <a:gd name="T7" fmla="*/ 388938 h 287"/>
                <a:gd name="T8" fmla="*/ 77787 w 53"/>
                <a:gd name="T9" fmla="*/ 388938 h 287"/>
                <a:gd name="T10" fmla="*/ 77787 w 53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7"/>
                <a:gd name="T20" fmla="*/ 53 w 53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3702050" y="2117725"/>
              <a:ext cx="77788" cy="388938"/>
            </a:xfrm>
            <a:custGeom>
              <a:avLst/>
              <a:gdLst>
                <a:gd name="T0" fmla="*/ 77788 w 54"/>
                <a:gd name="T1" fmla="*/ 386228 h 287"/>
                <a:gd name="T2" fmla="*/ 77788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7788 w 54"/>
                <a:gd name="T9" fmla="*/ 388938 h 287"/>
                <a:gd name="T10" fmla="*/ 77788 w 54"/>
                <a:gd name="T11" fmla="*/ 388938 h 287"/>
                <a:gd name="T12" fmla="*/ 77788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3702050" y="2117725"/>
              <a:ext cx="77788" cy="388938"/>
            </a:xfrm>
            <a:custGeom>
              <a:avLst/>
              <a:gdLst>
                <a:gd name="T0" fmla="*/ 77788 w 54"/>
                <a:gd name="T1" fmla="*/ 386228 h 287"/>
                <a:gd name="T2" fmla="*/ 77788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7788 w 54"/>
                <a:gd name="T9" fmla="*/ 388938 h 287"/>
                <a:gd name="T10" fmla="*/ 77788 w 54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7"/>
                <a:gd name="T20" fmla="*/ 54 w 54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200525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79375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4200525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7"/>
                <a:gd name="T20" fmla="*/ 54 w 54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4700588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79375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387850" y="2212975"/>
              <a:ext cx="209550" cy="193675"/>
            </a:xfrm>
            <a:custGeom>
              <a:avLst/>
              <a:gdLst>
                <a:gd name="T0" fmla="*/ 206619 w 143"/>
                <a:gd name="T1" fmla="*/ 193675 h 143"/>
                <a:gd name="T2" fmla="*/ 209550 w 143"/>
                <a:gd name="T3" fmla="*/ 0 h 143"/>
                <a:gd name="T4" fmla="*/ 0 w 143"/>
                <a:gd name="T5" fmla="*/ 0 h 143"/>
                <a:gd name="T6" fmla="*/ 0 w 143"/>
                <a:gd name="T7" fmla="*/ 193675 h 143"/>
                <a:gd name="T8" fmla="*/ 209550 w 143"/>
                <a:gd name="T9" fmla="*/ 193675 h 143"/>
                <a:gd name="T10" fmla="*/ 209550 w 143"/>
                <a:gd name="T11" fmla="*/ 193675 h 1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143"/>
                <a:gd name="T20" fmla="*/ 143 w 143"/>
                <a:gd name="T21" fmla="*/ 143 h 1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143">
                  <a:moveTo>
                    <a:pt x="141" y="143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143"/>
                  </a:lnTo>
                  <a:lnTo>
                    <a:pt x="143" y="14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4421188" y="2252663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4487863" y="2252663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5" name="Line 154"/>
            <p:cNvSpPr>
              <a:spLocks noChangeShapeType="1"/>
            </p:cNvSpPr>
            <p:nvPr/>
          </p:nvSpPr>
          <p:spPr bwMode="auto">
            <a:xfrm>
              <a:off x="4594225" y="2308225"/>
              <a:ext cx="106363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4914900" y="2219325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4983163" y="2219325"/>
              <a:ext cx="5238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5035550" y="2219325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9" name="Line 158"/>
            <p:cNvSpPr>
              <a:spLocks noChangeShapeType="1"/>
            </p:cNvSpPr>
            <p:nvPr/>
          </p:nvSpPr>
          <p:spPr bwMode="auto">
            <a:xfrm>
              <a:off x="4997450" y="2324100"/>
              <a:ext cx="504825" cy="168592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4976813" y="2306638"/>
              <a:ext cx="42862" cy="38100"/>
            </a:xfrm>
            <a:custGeom>
              <a:avLst/>
              <a:gdLst>
                <a:gd name="T0" fmla="*/ 20692 w 29"/>
                <a:gd name="T1" fmla="*/ 35379 h 28"/>
                <a:gd name="T2" fmla="*/ 25126 w 29"/>
                <a:gd name="T3" fmla="*/ 38100 h 28"/>
                <a:gd name="T4" fmla="*/ 28082 w 29"/>
                <a:gd name="T5" fmla="*/ 35379 h 28"/>
                <a:gd name="T6" fmla="*/ 31038 w 29"/>
                <a:gd name="T7" fmla="*/ 35379 h 28"/>
                <a:gd name="T8" fmla="*/ 33994 w 29"/>
                <a:gd name="T9" fmla="*/ 32657 h 28"/>
                <a:gd name="T10" fmla="*/ 36950 w 29"/>
                <a:gd name="T11" fmla="*/ 32657 h 28"/>
                <a:gd name="T12" fmla="*/ 39906 w 29"/>
                <a:gd name="T13" fmla="*/ 29936 h 28"/>
                <a:gd name="T14" fmla="*/ 39906 w 29"/>
                <a:gd name="T15" fmla="*/ 28575 h 28"/>
                <a:gd name="T16" fmla="*/ 42862 w 29"/>
                <a:gd name="T17" fmla="*/ 25854 h 28"/>
                <a:gd name="T18" fmla="*/ 42862 w 29"/>
                <a:gd name="T19" fmla="*/ 23132 h 28"/>
                <a:gd name="T20" fmla="*/ 42862 w 29"/>
                <a:gd name="T21" fmla="*/ 17689 h 28"/>
                <a:gd name="T22" fmla="*/ 42862 w 29"/>
                <a:gd name="T23" fmla="*/ 14968 h 28"/>
                <a:gd name="T24" fmla="*/ 42862 w 29"/>
                <a:gd name="T25" fmla="*/ 12246 h 28"/>
                <a:gd name="T26" fmla="*/ 39906 w 29"/>
                <a:gd name="T27" fmla="*/ 9525 h 28"/>
                <a:gd name="T28" fmla="*/ 39906 w 29"/>
                <a:gd name="T29" fmla="*/ 6804 h 28"/>
                <a:gd name="T30" fmla="*/ 36950 w 29"/>
                <a:gd name="T31" fmla="*/ 4082 h 28"/>
                <a:gd name="T32" fmla="*/ 33994 w 29"/>
                <a:gd name="T33" fmla="*/ 1361 h 28"/>
                <a:gd name="T34" fmla="*/ 31038 w 29"/>
                <a:gd name="T35" fmla="*/ 1361 h 28"/>
                <a:gd name="T36" fmla="*/ 28082 w 29"/>
                <a:gd name="T37" fmla="*/ 0 h 28"/>
                <a:gd name="T38" fmla="*/ 25126 w 29"/>
                <a:gd name="T39" fmla="*/ 0 h 28"/>
                <a:gd name="T40" fmla="*/ 22170 w 29"/>
                <a:gd name="T41" fmla="*/ 0 h 28"/>
                <a:gd name="T42" fmla="*/ 17736 w 29"/>
                <a:gd name="T43" fmla="*/ 0 h 28"/>
                <a:gd name="T44" fmla="*/ 14780 w 29"/>
                <a:gd name="T45" fmla="*/ 0 h 28"/>
                <a:gd name="T46" fmla="*/ 11824 w 29"/>
                <a:gd name="T47" fmla="*/ 1361 h 28"/>
                <a:gd name="T48" fmla="*/ 8868 w 29"/>
                <a:gd name="T49" fmla="*/ 1361 h 28"/>
                <a:gd name="T50" fmla="*/ 5912 w 29"/>
                <a:gd name="T51" fmla="*/ 4082 h 28"/>
                <a:gd name="T52" fmla="*/ 5912 w 29"/>
                <a:gd name="T53" fmla="*/ 6804 h 28"/>
                <a:gd name="T54" fmla="*/ 2956 w 29"/>
                <a:gd name="T55" fmla="*/ 9525 h 28"/>
                <a:gd name="T56" fmla="*/ 2956 w 29"/>
                <a:gd name="T57" fmla="*/ 12246 h 28"/>
                <a:gd name="T58" fmla="*/ 0 w 29"/>
                <a:gd name="T59" fmla="*/ 14968 h 28"/>
                <a:gd name="T60" fmla="*/ 0 w 29"/>
                <a:gd name="T61" fmla="*/ 17689 h 28"/>
                <a:gd name="T62" fmla="*/ 0 w 29"/>
                <a:gd name="T63" fmla="*/ 23132 h 28"/>
                <a:gd name="T64" fmla="*/ 2956 w 29"/>
                <a:gd name="T65" fmla="*/ 25854 h 28"/>
                <a:gd name="T66" fmla="*/ 2956 w 29"/>
                <a:gd name="T67" fmla="*/ 28575 h 28"/>
                <a:gd name="T68" fmla="*/ 5912 w 29"/>
                <a:gd name="T69" fmla="*/ 29936 h 28"/>
                <a:gd name="T70" fmla="*/ 5912 w 29"/>
                <a:gd name="T71" fmla="*/ 32657 h 28"/>
                <a:gd name="T72" fmla="*/ 8868 w 29"/>
                <a:gd name="T73" fmla="*/ 32657 h 28"/>
                <a:gd name="T74" fmla="*/ 11824 w 29"/>
                <a:gd name="T75" fmla="*/ 35379 h 28"/>
                <a:gd name="T76" fmla="*/ 14780 w 29"/>
                <a:gd name="T77" fmla="*/ 35379 h 28"/>
                <a:gd name="T78" fmla="*/ 17736 w 29"/>
                <a:gd name="T79" fmla="*/ 38100 h 28"/>
                <a:gd name="T80" fmla="*/ 22170 w 29"/>
                <a:gd name="T81" fmla="*/ 38100 h 28"/>
                <a:gd name="T82" fmla="*/ 22170 w 29"/>
                <a:gd name="T83" fmla="*/ 38100 h 28"/>
                <a:gd name="T84" fmla="*/ 20692 w 29"/>
                <a:gd name="T85" fmla="*/ 35379 h 2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28"/>
                <a:gd name="T131" fmla="*/ 29 w 29"/>
                <a:gd name="T132" fmla="*/ 28 h 2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28">
                  <a:moveTo>
                    <a:pt x="14" y="26"/>
                  </a:moveTo>
                  <a:lnTo>
                    <a:pt x="17" y="28"/>
                  </a:lnTo>
                  <a:lnTo>
                    <a:pt x="19" y="26"/>
                  </a:lnTo>
                  <a:lnTo>
                    <a:pt x="21" y="26"/>
                  </a:lnTo>
                  <a:lnTo>
                    <a:pt x="23" y="24"/>
                  </a:lnTo>
                  <a:lnTo>
                    <a:pt x="25" y="24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29" y="17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5" y="28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4332288" y="2308225"/>
              <a:ext cx="368300" cy="149225"/>
            </a:xfrm>
            <a:custGeom>
              <a:avLst/>
              <a:gdLst>
                <a:gd name="T0" fmla="*/ 0 w 251"/>
                <a:gd name="T1" fmla="*/ 0 h 110"/>
                <a:gd name="T2" fmla="*/ 0 w 251"/>
                <a:gd name="T3" fmla="*/ 149225 h 110"/>
                <a:gd name="T4" fmla="*/ 318411 w 251"/>
                <a:gd name="T5" fmla="*/ 149225 h 110"/>
                <a:gd name="T6" fmla="*/ 318411 w 251"/>
                <a:gd name="T7" fmla="*/ 50194 h 110"/>
                <a:gd name="T8" fmla="*/ 368300 w 251"/>
                <a:gd name="T9" fmla="*/ 50194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110"/>
                <a:gd name="T17" fmla="*/ 251 w 251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110">
                  <a:moveTo>
                    <a:pt x="0" y="0"/>
                  </a:moveTo>
                  <a:lnTo>
                    <a:pt x="0" y="110"/>
                  </a:lnTo>
                  <a:lnTo>
                    <a:pt x="217" y="110"/>
                  </a:lnTo>
                  <a:lnTo>
                    <a:pt x="217" y="37"/>
                  </a:lnTo>
                  <a:lnTo>
                    <a:pt x="251" y="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4697413" y="2117725"/>
              <a:ext cx="82550" cy="388938"/>
            </a:xfrm>
            <a:custGeom>
              <a:avLst/>
              <a:gdLst>
                <a:gd name="T0" fmla="*/ 79602 w 56"/>
                <a:gd name="T1" fmla="*/ 386228 h 287"/>
                <a:gd name="T2" fmla="*/ 82550 w 56"/>
                <a:gd name="T3" fmla="*/ 0 h 287"/>
                <a:gd name="T4" fmla="*/ 0 w 56"/>
                <a:gd name="T5" fmla="*/ 0 h 287"/>
                <a:gd name="T6" fmla="*/ 0 w 56"/>
                <a:gd name="T7" fmla="*/ 388938 h 287"/>
                <a:gd name="T8" fmla="*/ 82550 w 56"/>
                <a:gd name="T9" fmla="*/ 388938 h 287"/>
                <a:gd name="T10" fmla="*/ 82550 w 56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287"/>
                <a:gd name="T20" fmla="*/ 56 w 56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287">
                  <a:moveTo>
                    <a:pt x="54" y="285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6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63" name="Group 162"/>
            <p:cNvGrpSpPr>
              <a:grpSpLocks/>
            </p:cNvGrpSpPr>
            <p:nvPr/>
          </p:nvGrpSpPr>
          <p:grpSpPr bwMode="auto">
            <a:xfrm>
              <a:off x="4889500" y="3887788"/>
              <a:ext cx="3713163" cy="1703387"/>
              <a:chOff x="2742" y="2726"/>
              <a:chExt cx="2533" cy="1258"/>
            </a:xfrm>
          </p:grpSpPr>
          <p:sp>
            <p:nvSpPr>
              <p:cNvPr id="164" name="Freeform 163"/>
              <p:cNvSpPr>
                <a:spLocks/>
              </p:cNvSpPr>
              <p:nvPr/>
            </p:nvSpPr>
            <p:spPr bwMode="auto">
              <a:xfrm>
                <a:off x="4789" y="3768"/>
                <a:ext cx="73" cy="144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" name="Freeform 164"/>
              <p:cNvSpPr>
                <a:spLocks/>
              </p:cNvSpPr>
              <p:nvPr/>
            </p:nvSpPr>
            <p:spPr bwMode="auto">
              <a:xfrm>
                <a:off x="4789" y="3768"/>
                <a:ext cx="73" cy="144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6" name="Freeform 165"/>
              <p:cNvSpPr>
                <a:spLocks/>
              </p:cNvSpPr>
              <p:nvPr/>
            </p:nvSpPr>
            <p:spPr bwMode="auto">
              <a:xfrm>
                <a:off x="4860" y="3768"/>
                <a:ext cx="73" cy="144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7" name="Line 166"/>
              <p:cNvSpPr>
                <a:spLocks noChangeShapeType="1"/>
              </p:cNvSpPr>
              <p:nvPr/>
            </p:nvSpPr>
            <p:spPr bwMode="auto">
              <a:xfrm>
                <a:off x="4251" y="3804"/>
                <a:ext cx="73" cy="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8" name="Rectangle 167"/>
              <p:cNvSpPr>
                <a:spLocks noChangeArrowheads="1"/>
              </p:cNvSpPr>
              <p:nvPr/>
            </p:nvSpPr>
            <p:spPr bwMode="auto">
              <a:xfrm>
                <a:off x="5131" y="3768"/>
                <a:ext cx="72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9" name="Line 168"/>
              <p:cNvSpPr>
                <a:spLocks noChangeShapeType="1"/>
              </p:cNvSpPr>
              <p:nvPr/>
            </p:nvSpPr>
            <p:spPr bwMode="auto">
              <a:xfrm flipV="1">
                <a:off x="5274" y="3766"/>
                <a:ext cx="1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0" name="Line 169"/>
              <p:cNvSpPr>
                <a:spLocks noChangeShapeType="1"/>
              </p:cNvSpPr>
              <p:nvPr/>
            </p:nvSpPr>
            <p:spPr bwMode="auto">
              <a:xfrm flipH="1">
                <a:off x="5200" y="3768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1" name="Line 170"/>
              <p:cNvSpPr>
                <a:spLocks noChangeShapeType="1"/>
              </p:cNvSpPr>
              <p:nvPr/>
            </p:nvSpPr>
            <p:spPr bwMode="auto">
              <a:xfrm flipH="1">
                <a:off x="5200" y="3912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3837" y="3768"/>
                <a:ext cx="73" cy="14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3837" y="3768"/>
                <a:ext cx="73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3766" y="3768"/>
                <a:ext cx="7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" name="Rectangle 174"/>
              <p:cNvSpPr>
                <a:spLocks noChangeArrowheads="1"/>
              </p:cNvSpPr>
              <p:nvPr/>
            </p:nvSpPr>
            <p:spPr bwMode="auto">
              <a:xfrm>
                <a:off x="3802" y="3798"/>
                <a:ext cx="17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6" name="Rectangle 175"/>
              <p:cNvSpPr>
                <a:spLocks noChangeArrowheads="1"/>
              </p:cNvSpPr>
              <p:nvPr/>
            </p:nvSpPr>
            <p:spPr bwMode="auto">
              <a:xfrm>
                <a:off x="3819" y="3798"/>
                <a:ext cx="60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7" name="Freeform 176"/>
              <p:cNvSpPr>
                <a:spLocks/>
              </p:cNvSpPr>
              <p:nvPr/>
            </p:nvSpPr>
            <p:spPr bwMode="auto">
              <a:xfrm>
                <a:off x="4178" y="3768"/>
                <a:ext cx="73" cy="144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8" name="Freeform 177"/>
              <p:cNvSpPr>
                <a:spLocks/>
              </p:cNvSpPr>
              <p:nvPr/>
            </p:nvSpPr>
            <p:spPr bwMode="auto">
              <a:xfrm>
                <a:off x="4178" y="3768"/>
                <a:ext cx="73" cy="144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9" name="Line 178"/>
              <p:cNvSpPr>
                <a:spLocks noChangeShapeType="1"/>
              </p:cNvSpPr>
              <p:nvPr/>
            </p:nvSpPr>
            <p:spPr bwMode="auto">
              <a:xfrm flipV="1">
                <a:off x="4107" y="3766"/>
                <a:ext cx="1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Line 179"/>
              <p:cNvSpPr>
                <a:spLocks noChangeShapeType="1"/>
              </p:cNvSpPr>
              <p:nvPr/>
            </p:nvSpPr>
            <p:spPr bwMode="auto">
              <a:xfrm>
                <a:off x="4107" y="3768"/>
                <a:ext cx="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1" name="Line 180"/>
              <p:cNvSpPr>
                <a:spLocks noChangeShapeType="1"/>
              </p:cNvSpPr>
              <p:nvPr/>
            </p:nvSpPr>
            <p:spPr bwMode="auto">
              <a:xfrm>
                <a:off x="4107" y="3912"/>
                <a:ext cx="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2" name="Freeform 181"/>
              <p:cNvSpPr>
                <a:spLocks/>
              </p:cNvSpPr>
              <p:nvPr/>
            </p:nvSpPr>
            <p:spPr bwMode="auto">
              <a:xfrm>
                <a:off x="4465" y="3697"/>
                <a:ext cx="110" cy="285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3" name="Freeform 182"/>
              <p:cNvSpPr>
                <a:spLocks/>
              </p:cNvSpPr>
              <p:nvPr/>
            </p:nvSpPr>
            <p:spPr bwMode="auto">
              <a:xfrm>
                <a:off x="4465" y="3697"/>
                <a:ext cx="110" cy="285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4814" y="3798"/>
                <a:ext cx="43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4860" y="3798"/>
                <a:ext cx="60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86" name="Rectangle 185"/>
              <p:cNvSpPr>
                <a:spLocks noChangeArrowheads="1"/>
              </p:cNvSpPr>
              <p:nvPr/>
            </p:nvSpPr>
            <p:spPr bwMode="auto">
              <a:xfrm>
                <a:off x="5150" y="3798"/>
                <a:ext cx="38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87" name="Rectangle 186"/>
              <p:cNvSpPr>
                <a:spLocks noChangeArrowheads="1"/>
              </p:cNvSpPr>
              <p:nvPr/>
            </p:nvSpPr>
            <p:spPr bwMode="auto">
              <a:xfrm>
                <a:off x="5196" y="3798"/>
                <a:ext cx="35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88" name="Rectangle 187"/>
              <p:cNvSpPr>
                <a:spLocks noChangeArrowheads="1"/>
              </p:cNvSpPr>
              <p:nvPr/>
            </p:nvSpPr>
            <p:spPr bwMode="auto">
              <a:xfrm>
                <a:off x="5230" y="3798"/>
                <a:ext cx="33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89" name="Line 188"/>
              <p:cNvSpPr>
                <a:spLocks noChangeShapeType="1"/>
              </p:cNvSpPr>
              <p:nvPr/>
            </p:nvSpPr>
            <p:spPr bwMode="auto">
              <a:xfrm>
                <a:off x="3910" y="3839"/>
                <a:ext cx="19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0" name="Line 189"/>
              <p:cNvSpPr>
                <a:spLocks noChangeShapeType="1"/>
              </p:cNvSpPr>
              <p:nvPr/>
            </p:nvSpPr>
            <p:spPr bwMode="auto">
              <a:xfrm>
                <a:off x="4575" y="3839"/>
                <a:ext cx="214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1" name="Line 190"/>
              <p:cNvSpPr>
                <a:spLocks noChangeShapeType="1"/>
              </p:cNvSpPr>
              <p:nvPr/>
            </p:nvSpPr>
            <p:spPr bwMode="auto">
              <a:xfrm>
                <a:off x="4933" y="3839"/>
                <a:ext cx="198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2" name="Line 191"/>
              <p:cNvSpPr>
                <a:spLocks noChangeShapeType="1"/>
              </p:cNvSpPr>
              <p:nvPr/>
            </p:nvSpPr>
            <p:spPr bwMode="auto">
              <a:xfrm>
                <a:off x="4251" y="3875"/>
                <a:ext cx="21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4071" y="3804"/>
                <a:ext cx="36" cy="35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4" name="Freeform 193"/>
              <p:cNvSpPr>
                <a:spLocks/>
              </p:cNvSpPr>
              <p:nvPr/>
            </p:nvSpPr>
            <p:spPr bwMode="auto">
              <a:xfrm>
                <a:off x="4753" y="3839"/>
                <a:ext cx="253" cy="109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5" name="Freeform 194"/>
              <p:cNvSpPr>
                <a:spLocks/>
              </p:cNvSpPr>
              <p:nvPr/>
            </p:nvSpPr>
            <p:spPr bwMode="auto">
              <a:xfrm>
                <a:off x="3981" y="3697"/>
                <a:ext cx="55" cy="287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" name="Freeform 195"/>
              <p:cNvSpPr>
                <a:spLocks/>
              </p:cNvSpPr>
              <p:nvPr/>
            </p:nvSpPr>
            <p:spPr bwMode="auto">
              <a:xfrm>
                <a:off x="3981" y="3697"/>
                <a:ext cx="55" cy="287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7" name="Freeform 196"/>
              <p:cNvSpPr>
                <a:spLocks/>
              </p:cNvSpPr>
              <p:nvPr/>
            </p:nvSpPr>
            <p:spPr bwMode="auto">
              <a:xfrm>
                <a:off x="4324" y="3697"/>
                <a:ext cx="53" cy="287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8" name="Freeform 197"/>
              <p:cNvSpPr>
                <a:spLocks/>
              </p:cNvSpPr>
              <p:nvPr/>
            </p:nvSpPr>
            <p:spPr bwMode="auto">
              <a:xfrm>
                <a:off x="4324" y="3697"/>
                <a:ext cx="53" cy="287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9" name="Freeform 198"/>
              <p:cNvSpPr>
                <a:spLocks/>
              </p:cNvSpPr>
              <p:nvPr/>
            </p:nvSpPr>
            <p:spPr bwMode="auto">
              <a:xfrm>
                <a:off x="4665" y="3697"/>
                <a:ext cx="54" cy="287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0" name="Freeform 199"/>
              <p:cNvSpPr>
                <a:spLocks/>
              </p:cNvSpPr>
              <p:nvPr/>
            </p:nvSpPr>
            <p:spPr bwMode="auto">
              <a:xfrm>
                <a:off x="4665" y="3697"/>
                <a:ext cx="54" cy="287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1" name="Freeform 200"/>
              <p:cNvSpPr>
                <a:spLocks/>
              </p:cNvSpPr>
              <p:nvPr/>
            </p:nvSpPr>
            <p:spPr bwMode="auto">
              <a:xfrm>
                <a:off x="5006" y="3697"/>
                <a:ext cx="54" cy="287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2" name="Freeform 201"/>
              <p:cNvSpPr>
                <a:spLocks/>
              </p:cNvSpPr>
              <p:nvPr/>
            </p:nvSpPr>
            <p:spPr bwMode="auto">
              <a:xfrm>
                <a:off x="5006" y="3697"/>
                <a:ext cx="54" cy="287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3" name="Rectangle 202"/>
              <p:cNvSpPr>
                <a:spLocks noChangeArrowheads="1"/>
              </p:cNvSpPr>
              <p:nvPr/>
            </p:nvSpPr>
            <p:spPr bwMode="auto">
              <a:xfrm>
                <a:off x="4124" y="3812"/>
                <a:ext cx="38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4" name="Rectangle 203"/>
              <p:cNvSpPr>
                <a:spLocks noChangeArrowheads="1"/>
              </p:cNvSpPr>
              <p:nvPr/>
            </p:nvSpPr>
            <p:spPr bwMode="auto">
              <a:xfrm>
                <a:off x="4172" y="3812"/>
                <a:ext cx="35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5" name="Rectangle 204"/>
              <p:cNvSpPr>
                <a:spLocks noChangeArrowheads="1"/>
              </p:cNvSpPr>
              <p:nvPr/>
            </p:nvSpPr>
            <p:spPr bwMode="auto">
              <a:xfrm>
                <a:off x="4207" y="3812"/>
                <a:ext cx="33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6" name="Line 205"/>
              <p:cNvSpPr>
                <a:spLocks noChangeShapeType="1"/>
              </p:cNvSpPr>
              <p:nvPr/>
            </p:nvSpPr>
            <p:spPr bwMode="auto">
              <a:xfrm>
                <a:off x="4375" y="3804"/>
                <a:ext cx="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4170" y="3785"/>
                <a:ext cx="29" cy="29"/>
              </a:xfrm>
              <a:custGeom>
                <a:avLst/>
                <a:gdLst>
                  <a:gd name="T0" fmla="*/ 14 w 29"/>
                  <a:gd name="T1" fmla="*/ 29 h 29"/>
                  <a:gd name="T2" fmla="*/ 18 w 29"/>
                  <a:gd name="T3" fmla="*/ 29 h 29"/>
                  <a:gd name="T4" fmla="*/ 19 w 29"/>
                  <a:gd name="T5" fmla="*/ 29 h 29"/>
                  <a:gd name="T6" fmla="*/ 21 w 29"/>
                  <a:gd name="T7" fmla="*/ 27 h 29"/>
                  <a:gd name="T8" fmla="*/ 23 w 29"/>
                  <a:gd name="T9" fmla="*/ 27 h 29"/>
                  <a:gd name="T10" fmla="*/ 25 w 29"/>
                  <a:gd name="T11" fmla="*/ 25 h 29"/>
                  <a:gd name="T12" fmla="*/ 27 w 29"/>
                  <a:gd name="T13" fmla="*/ 23 h 29"/>
                  <a:gd name="T14" fmla="*/ 27 w 29"/>
                  <a:gd name="T15" fmla="*/ 21 h 29"/>
                  <a:gd name="T16" fmla="*/ 29 w 29"/>
                  <a:gd name="T17" fmla="*/ 19 h 29"/>
                  <a:gd name="T18" fmla="*/ 29 w 29"/>
                  <a:gd name="T19" fmla="*/ 17 h 29"/>
                  <a:gd name="T20" fmla="*/ 29 w 29"/>
                  <a:gd name="T21" fmla="*/ 16 h 29"/>
                  <a:gd name="T22" fmla="*/ 29 w 29"/>
                  <a:gd name="T23" fmla="*/ 12 h 29"/>
                  <a:gd name="T24" fmla="*/ 29 w 29"/>
                  <a:gd name="T25" fmla="*/ 10 h 29"/>
                  <a:gd name="T26" fmla="*/ 27 w 29"/>
                  <a:gd name="T27" fmla="*/ 8 h 29"/>
                  <a:gd name="T28" fmla="*/ 27 w 29"/>
                  <a:gd name="T29" fmla="*/ 6 h 29"/>
                  <a:gd name="T30" fmla="*/ 25 w 29"/>
                  <a:gd name="T31" fmla="*/ 4 h 29"/>
                  <a:gd name="T32" fmla="*/ 23 w 29"/>
                  <a:gd name="T33" fmla="*/ 4 h 29"/>
                  <a:gd name="T34" fmla="*/ 21 w 29"/>
                  <a:gd name="T35" fmla="*/ 2 h 29"/>
                  <a:gd name="T36" fmla="*/ 19 w 29"/>
                  <a:gd name="T37" fmla="*/ 2 h 29"/>
                  <a:gd name="T38" fmla="*/ 18 w 29"/>
                  <a:gd name="T39" fmla="*/ 0 h 29"/>
                  <a:gd name="T40" fmla="*/ 16 w 29"/>
                  <a:gd name="T41" fmla="*/ 0 h 29"/>
                  <a:gd name="T42" fmla="*/ 12 w 29"/>
                  <a:gd name="T43" fmla="*/ 0 h 29"/>
                  <a:gd name="T44" fmla="*/ 10 w 29"/>
                  <a:gd name="T45" fmla="*/ 2 h 29"/>
                  <a:gd name="T46" fmla="*/ 8 w 29"/>
                  <a:gd name="T47" fmla="*/ 2 h 29"/>
                  <a:gd name="T48" fmla="*/ 6 w 29"/>
                  <a:gd name="T49" fmla="*/ 4 h 29"/>
                  <a:gd name="T50" fmla="*/ 4 w 29"/>
                  <a:gd name="T51" fmla="*/ 4 h 29"/>
                  <a:gd name="T52" fmla="*/ 4 w 29"/>
                  <a:gd name="T53" fmla="*/ 6 h 29"/>
                  <a:gd name="T54" fmla="*/ 2 w 29"/>
                  <a:gd name="T55" fmla="*/ 8 h 29"/>
                  <a:gd name="T56" fmla="*/ 2 w 29"/>
                  <a:gd name="T57" fmla="*/ 10 h 29"/>
                  <a:gd name="T58" fmla="*/ 0 w 29"/>
                  <a:gd name="T59" fmla="*/ 12 h 29"/>
                  <a:gd name="T60" fmla="*/ 0 w 29"/>
                  <a:gd name="T61" fmla="*/ 16 h 29"/>
                  <a:gd name="T62" fmla="*/ 0 w 29"/>
                  <a:gd name="T63" fmla="*/ 17 h 29"/>
                  <a:gd name="T64" fmla="*/ 2 w 29"/>
                  <a:gd name="T65" fmla="*/ 19 h 29"/>
                  <a:gd name="T66" fmla="*/ 2 w 29"/>
                  <a:gd name="T67" fmla="*/ 21 h 29"/>
                  <a:gd name="T68" fmla="*/ 4 w 29"/>
                  <a:gd name="T69" fmla="*/ 23 h 29"/>
                  <a:gd name="T70" fmla="*/ 4 w 29"/>
                  <a:gd name="T71" fmla="*/ 25 h 29"/>
                  <a:gd name="T72" fmla="*/ 6 w 29"/>
                  <a:gd name="T73" fmla="*/ 27 h 29"/>
                  <a:gd name="T74" fmla="*/ 8 w 29"/>
                  <a:gd name="T75" fmla="*/ 27 h 29"/>
                  <a:gd name="T76" fmla="*/ 10 w 29"/>
                  <a:gd name="T77" fmla="*/ 29 h 29"/>
                  <a:gd name="T78" fmla="*/ 12 w 29"/>
                  <a:gd name="T79" fmla="*/ 29 h 29"/>
                  <a:gd name="T80" fmla="*/ 16 w 29"/>
                  <a:gd name="T81" fmla="*/ 29 h 29"/>
                  <a:gd name="T82" fmla="*/ 16 w 29"/>
                  <a:gd name="T83" fmla="*/ 29 h 29"/>
                  <a:gd name="T84" fmla="*/ 14 w 29"/>
                  <a:gd name="T85" fmla="*/ 29 h 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9"/>
                  <a:gd name="T131" fmla="*/ 29 w 29"/>
                  <a:gd name="T132" fmla="*/ 29 h 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9">
                    <a:moveTo>
                      <a:pt x="14" y="29"/>
                    </a:moveTo>
                    <a:lnTo>
                      <a:pt x="18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6"/>
                    </a:lnTo>
                    <a:lnTo>
                      <a:pt x="29" y="12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6" y="29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8" name="Group 207"/>
              <p:cNvGrpSpPr>
                <a:grpSpLocks/>
              </p:cNvGrpSpPr>
              <p:nvPr/>
            </p:nvGrpSpPr>
            <p:grpSpPr bwMode="auto">
              <a:xfrm>
                <a:off x="2742" y="2726"/>
                <a:ext cx="2192" cy="935"/>
                <a:chOff x="2742" y="2726"/>
                <a:chExt cx="2192" cy="935"/>
              </a:xfrm>
            </p:grpSpPr>
            <p:sp>
              <p:nvSpPr>
                <p:cNvPr id="209" name="Line 208"/>
                <p:cNvSpPr>
                  <a:spLocks noChangeShapeType="1"/>
                </p:cNvSpPr>
                <p:nvPr/>
              </p:nvSpPr>
              <p:spPr bwMode="auto">
                <a:xfrm>
                  <a:off x="3910" y="3481"/>
                  <a:ext cx="71" cy="1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0" name="Line 209"/>
                <p:cNvSpPr>
                  <a:spLocks noChangeShapeType="1"/>
                </p:cNvSpPr>
                <p:nvPr/>
              </p:nvSpPr>
              <p:spPr bwMode="auto">
                <a:xfrm>
                  <a:off x="3910" y="3552"/>
                  <a:ext cx="71" cy="2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1" name="Freeform 210"/>
                <p:cNvSpPr>
                  <a:spLocks/>
                </p:cNvSpPr>
                <p:nvPr/>
              </p:nvSpPr>
              <p:spPr bwMode="auto">
                <a:xfrm>
                  <a:off x="4519" y="3444"/>
                  <a:ext cx="73" cy="144"/>
                </a:xfrm>
                <a:custGeom>
                  <a:avLst/>
                  <a:gdLst>
                    <a:gd name="T0" fmla="*/ 0 w 73"/>
                    <a:gd name="T1" fmla="*/ 144 h 144"/>
                    <a:gd name="T2" fmla="*/ 73 w 73"/>
                    <a:gd name="T3" fmla="*/ 144 h 144"/>
                    <a:gd name="T4" fmla="*/ 73 w 73"/>
                    <a:gd name="T5" fmla="*/ 0 h 144"/>
                    <a:gd name="T6" fmla="*/ 2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0" y="144"/>
                      </a:moveTo>
                      <a:lnTo>
                        <a:pt x="73" y="144"/>
                      </a:lnTo>
                      <a:lnTo>
                        <a:pt x="73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2" name="Freeform 211"/>
                <p:cNvSpPr>
                  <a:spLocks/>
                </p:cNvSpPr>
                <p:nvPr/>
              </p:nvSpPr>
              <p:spPr bwMode="auto">
                <a:xfrm>
                  <a:off x="4448" y="3444"/>
                  <a:ext cx="73" cy="144"/>
                </a:xfrm>
                <a:custGeom>
                  <a:avLst/>
                  <a:gdLst>
                    <a:gd name="T0" fmla="*/ 71 w 73"/>
                    <a:gd name="T1" fmla="*/ 0 h 144"/>
                    <a:gd name="T2" fmla="*/ 0 w 73"/>
                    <a:gd name="T3" fmla="*/ 0 h 144"/>
                    <a:gd name="T4" fmla="*/ 0 w 73"/>
                    <a:gd name="T5" fmla="*/ 144 h 144"/>
                    <a:gd name="T6" fmla="*/ 73 w 73"/>
                    <a:gd name="T7" fmla="*/ 144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73" y="1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3" name="Line 212"/>
                <p:cNvSpPr>
                  <a:spLocks noChangeShapeType="1"/>
                </p:cNvSpPr>
                <p:nvPr/>
              </p:nvSpPr>
              <p:spPr bwMode="auto">
                <a:xfrm>
                  <a:off x="3566" y="3230"/>
                  <a:ext cx="73" cy="1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4" name="Line 213"/>
                <p:cNvSpPr>
                  <a:spLocks noChangeShapeType="1"/>
                </p:cNvSpPr>
                <p:nvPr/>
              </p:nvSpPr>
              <p:spPr bwMode="auto">
                <a:xfrm>
                  <a:off x="3566" y="3157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" name="Line 214"/>
                <p:cNvSpPr>
                  <a:spLocks noChangeShapeType="1"/>
                </p:cNvSpPr>
                <p:nvPr/>
              </p:nvSpPr>
              <p:spPr bwMode="auto">
                <a:xfrm>
                  <a:off x="3225" y="2906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6" name="Line 215"/>
                <p:cNvSpPr>
                  <a:spLocks noChangeShapeType="1"/>
                </p:cNvSpPr>
                <p:nvPr/>
              </p:nvSpPr>
              <p:spPr bwMode="auto">
                <a:xfrm>
                  <a:off x="3225" y="2834"/>
                  <a:ext cx="73" cy="2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7" name="Freeform 216"/>
                <p:cNvSpPr>
                  <a:spLocks/>
                </p:cNvSpPr>
                <p:nvPr/>
              </p:nvSpPr>
              <p:spPr bwMode="auto">
                <a:xfrm>
                  <a:off x="4107" y="2799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71 w 73"/>
                    <a:gd name="T9" fmla="*/ 144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4"/>
                    <a:gd name="T17" fmla="*/ 73 w 73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8" name="Freeform 217"/>
                <p:cNvSpPr>
                  <a:spLocks/>
                </p:cNvSpPr>
                <p:nvPr/>
              </p:nvSpPr>
              <p:spPr bwMode="auto">
                <a:xfrm>
                  <a:off x="4107" y="2799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9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4251" y="2795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0" name="Line 219"/>
                <p:cNvSpPr>
                  <a:spLocks noChangeShapeType="1"/>
                </p:cNvSpPr>
                <p:nvPr/>
              </p:nvSpPr>
              <p:spPr bwMode="auto">
                <a:xfrm flipH="1">
                  <a:off x="4176" y="2799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1" name="Line 220"/>
                <p:cNvSpPr>
                  <a:spLocks noChangeShapeType="1"/>
                </p:cNvSpPr>
                <p:nvPr/>
              </p:nvSpPr>
              <p:spPr bwMode="auto">
                <a:xfrm flipH="1">
                  <a:off x="4176" y="2943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2" name="Rectangle 221"/>
                <p:cNvSpPr>
                  <a:spLocks noChangeArrowheads="1"/>
                </p:cNvSpPr>
                <p:nvPr/>
              </p:nvSpPr>
              <p:spPr bwMode="auto">
                <a:xfrm>
                  <a:off x="2813" y="2799"/>
                  <a:ext cx="73" cy="144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3" name="Rectangle 222"/>
                <p:cNvSpPr>
                  <a:spLocks noChangeArrowheads="1"/>
                </p:cNvSpPr>
                <p:nvPr/>
              </p:nvSpPr>
              <p:spPr bwMode="auto">
                <a:xfrm>
                  <a:off x="2813" y="2799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4" name="Rectangle 223"/>
                <p:cNvSpPr>
                  <a:spLocks noChangeArrowheads="1"/>
                </p:cNvSpPr>
                <p:nvPr/>
              </p:nvSpPr>
              <p:spPr bwMode="auto">
                <a:xfrm>
                  <a:off x="2742" y="2799"/>
                  <a:ext cx="7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5" name="Rectangle 224"/>
                <p:cNvSpPr>
                  <a:spLocks noChangeArrowheads="1"/>
                </p:cNvSpPr>
                <p:nvPr/>
              </p:nvSpPr>
              <p:spPr bwMode="auto">
                <a:xfrm>
                  <a:off x="2779" y="2828"/>
                  <a:ext cx="17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26" name="Rectangle 225"/>
                <p:cNvSpPr>
                  <a:spLocks noChangeArrowheads="1"/>
                </p:cNvSpPr>
                <p:nvPr/>
              </p:nvSpPr>
              <p:spPr bwMode="auto">
                <a:xfrm>
                  <a:off x="2796" y="2828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27" name="Rectangle 226"/>
                <p:cNvSpPr>
                  <a:spLocks noChangeArrowheads="1"/>
                </p:cNvSpPr>
                <p:nvPr/>
              </p:nvSpPr>
              <p:spPr bwMode="auto">
                <a:xfrm>
                  <a:off x="3154" y="2799"/>
                  <a:ext cx="73" cy="144"/>
                </a:xfrm>
                <a:prstGeom prst="rect">
                  <a:avLst/>
                </a:prstGeom>
                <a:solidFill>
                  <a:srgbClr val="FBE2C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154" y="2799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EB75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9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3081" y="2795"/>
                  <a:ext cx="2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0" name="Line 229"/>
                <p:cNvSpPr>
                  <a:spLocks noChangeShapeType="1"/>
                </p:cNvSpPr>
                <p:nvPr/>
              </p:nvSpPr>
              <p:spPr bwMode="auto">
                <a:xfrm>
                  <a:off x="3081" y="2799"/>
                  <a:ext cx="7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1" name="Line 230"/>
                <p:cNvSpPr>
                  <a:spLocks noChangeShapeType="1"/>
                </p:cNvSpPr>
                <p:nvPr/>
              </p:nvSpPr>
              <p:spPr bwMode="auto">
                <a:xfrm>
                  <a:off x="3081" y="2943"/>
                  <a:ext cx="7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2" name="Freeform 231"/>
                <p:cNvSpPr>
                  <a:spLocks/>
                </p:cNvSpPr>
                <p:nvPr/>
              </p:nvSpPr>
              <p:spPr bwMode="auto">
                <a:xfrm>
                  <a:off x="3442" y="2728"/>
                  <a:ext cx="109" cy="286"/>
                </a:xfrm>
                <a:custGeom>
                  <a:avLst/>
                  <a:gdLst>
                    <a:gd name="T0" fmla="*/ 0 w 109"/>
                    <a:gd name="T1" fmla="*/ 0 h 286"/>
                    <a:gd name="T2" fmla="*/ 0 w 109"/>
                    <a:gd name="T3" fmla="*/ 115 h 286"/>
                    <a:gd name="T4" fmla="*/ 34 w 109"/>
                    <a:gd name="T5" fmla="*/ 142 h 286"/>
                    <a:gd name="T6" fmla="*/ 0 w 109"/>
                    <a:gd name="T7" fmla="*/ 171 h 286"/>
                    <a:gd name="T8" fmla="*/ 0 w 109"/>
                    <a:gd name="T9" fmla="*/ 286 h 286"/>
                    <a:gd name="T10" fmla="*/ 109 w 109"/>
                    <a:gd name="T11" fmla="*/ 198 h 286"/>
                    <a:gd name="T12" fmla="*/ 109 w 109"/>
                    <a:gd name="T13" fmla="*/ 86 h 286"/>
                    <a:gd name="T14" fmla="*/ 0 w 109"/>
                    <a:gd name="T15" fmla="*/ 0 h 286"/>
                    <a:gd name="T16" fmla="*/ 0 w 109"/>
                    <a:gd name="T17" fmla="*/ 0 h 2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6"/>
                    <a:gd name="T29" fmla="*/ 109 w 109"/>
                    <a:gd name="T30" fmla="*/ 286 h 2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6">
                      <a:moveTo>
                        <a:pt x="0" y="0"/>
                      </a:moveTo>
                      <a:lnTo>
                        <a:pt x="0" y="115"/>
                      </a:lnTo>
                      <a:lnTo>
                        <a:pt x="34" y="142"/>
                      </a:lnTo>
                      <a:lnTo>
                        <a:pt x="0" y="171"/>
                      </a:lnTo>
                      <a:lnTo>
                        <a:pt x="0" y="286"/>
                      </a:lnTo>
                      <a:lnTo>
                        <a:pt x="109" y="198"/>
                      </a:lnTo>
                      <a:lnTo>
                        <a:pt x="109" y="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3" name="Freeform 232"/>
                <p:cNvSpPr>
                  <a:spLocks/>
                </p:cNvSpPr>
                <p:nvPr/>
              </p:nvSpPr>
              <p:spPr bwMode="auto">
                <a:xfrm>
                  <a:off x="3442" y="2728"/>
                  <a:ext cx="109" cy="286"/>
                </a:xfrm>
                <a:custGeom>
                  <a:avLst/>
                  <a:gdLst>
                    <a:gd name="T0" fmla="*/ 0 w 109"/>
                    <a:gd name="T1" fmla="*/ 0 h 286"/>
                    <a:gd name="T2" fmla="*/ 0 w 109"/>
                    <a:gd name="T3" fmla="*/ 115 h 286"/>
                    <a:gd name="T4" fmla="*/ 34 w 109"/>
                    <a:gd name="T5" fmla="*/ 142 h 286"/>
                    <a:gd name="T6" fmla="*/ 0 w 109"/>
                    <a:gd name="T7" fmla="*/ 171 h 286"/>
                    <a:gd name="T8" fmla="*/ 0 w 109"/>
                    <a:gd name="T9" fmla="*/ 286 h 286"/>
                    <a:gd name="T10" fmla="*/ 109 w 109"/>
                    <a:gd name="T11" fmla="*/ 198 h 286"/>
                    <a:gd name="T12" fmla="*/ 109 w 109"/>
                    <a:gd name="T13" fmla="*/ 86 h 286"/>
                    <a:gd name="T14" fmla="*/ 0 w 109"/>
                    <a:gd name="T15" fmla="*/ 0 h 286"/>
                    <a:gd name="T16" fmla="*/ 0 w 109"/>
                    <a:gd name="T17" fmla="*/ 0 h 2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6"/>
                    <a:gd name="T29" fmla="*/ 109 w 109"/>
                    <a:gd name="T30" fmla="*/ 286 h 2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6">
                      <a:moveTo>
                        <a:pt x="0" y="0"/>
                      </a:moveTo>
                      <a:lnTo>
                        <a:pt x="0" y="115"/>
                      </a:lnTo>
                      <a:lnTo>
                        <a:pt x="34" y="142"/>
                      </a:lnTo>
                      <a:lnTo>
                        <a:pt x="0" y="171"/>
                      </a:lnTo>
                      <a:lnTo>
                        <a:pt x="0" y="286"/>
                      </a:lnTo>
                      <a:lnTo>
                        <a:pt x="109" y="198"/>
                      </a:lnTo>
                      <a:lnTo>
                        <a:pt x="109" y="8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4" name="Rectangle 233"/>
                <p:cNvSpPr>
                  <a:spLocks noChangeArrowheads="1"/>
                </p:cNvSpPr>
                <p:nvPr/>
              </p:nvSpPr>
              <p:spPr bwMode="auto">
                <a:xfrm>
                  <a:off x="4124" y="2828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R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35" name="Rectangle 234"/>
                <p:cNvSpPr>
                  <a:spLocks noChangeArrowheads="1"/>
                </p:cNvSpPr>
                <p:nvPr/>
              </p:nvSpPr>
              <p:spPr bwMode="auto">
                <a:xfrm>
                  <a:off x="4172" y="2828"/>
                  <a:ext cx="35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36" name="Rectangle 235"/>
                <p:cNvSpPr>
                  <a:spLocks noChangeArrowheads="1"/>
                </p:cNvSpPr>
                <p:nvPr/>
              </p:nvSpPr>
              <p:spPr bwMode="auto">
                <a:xfrm>
                  <a:off x="4207" y="2828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37" name="Line 236"/>
                <p:cNvSpPr>
                  <a:spLocks noChangeShapeType="1"/>
                </p:cNvSpPr>
                <p:nvPr/>
              </p:nvSpPr>
              <p:spPr bwMode="auto">
                <a:xfrm>
                  <a:off x="2884" y="2870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8" name="Line 237"/>
                <p:cNvSpPr>
                  <a:spLocks noChangeShapeType="1"/>
                </p:cNvSpPr>
                <p:nvPr/>
              </p:nvSpPr>
              <p:spPr bwMode="auto">
                <a:xfrm>
                  <a:off x="3549" y="2870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9" name="Line 238"/>
                <p:cNvSpPr>
                  <a:spLocks noChangeShapeType="1"/>
                </p:cNvSpPr>
                <p:nvPr/>
              </p:nvSpPr>
              <p:spPr bwMode="auto">
                <a:xfrm>
                  <a:off x="3908" y="2870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0" name="Freeform 239"/>
                <p:cNvSpPr>
                  <a:spLocks/>
                </p:cNvSpPr>
                <p:nvPr/>
              </p:nvSpPr>
              <p:spPr bwMode="auto">
                <a:xfrm>
                  <a:off x="3047" y="2836"/>
                  <a:ext cx="34" cy="34"/>
                </a:xfrm>
                <a:custGeom>
                  <a:avLst/>
                  <a:gdLst>
                    <a:gd name="T0" fmla="*/ 0 w 34"/>
                    <a:gd name="T1" fmla="*/ 34 h 34"/>
                    <a:gd name="T2" fmla="*/ 0 w 34"/>
                    <a:gd name="T3" fmla="*/ 0 h 34"/>
                    <a:gd name="T4" fmla="*/ 34 w 34"/>
                    <a:gd name="T5" fmla="*/ 0 h 34"/>
                    <a:gd name="T6" fmla="*/ 0 60000 65536"/>
                    <a:gd name="T7" fmla="*/ 0 60000 65536"/>
                    <a:gd name="T8" fmla="*/ 0 60000 65536"/>
                    <a:gd name="T9" fmla="*/ 0 w 34"/>
                    <a:gd name="T10" fmla="*/ 0 h 34"/>
                    <a:gd name="T11" fmla="*/ 34 w 34"/>
                    <a:gd name="T12" fmla="*/ 34 h 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" h="34">
                      <a:moveTo>
                        <a:pt x="0" y="34"/>
                      </a:moveTo>
                      <a:lnTo>
                        <a:pt x="0" y="0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1" name="Freeform 240"/>
                <p:cNvSpPr>
                  <a:spLocks/>
                </p:cNvSpPr>
                <p:nvPr/>
              </p:nvSpPr>
              <p:spPr bwMode="auto">
                <a:xfrm>
                  <a:off x="2957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2" name="Freeform 241"/>
                <p:cNvSpPr>
                  <a:spLocks/>
                </p:cNvSpPr>
                <p:nvPr/>
              </p:nvSpPr>
              <p:spPr bwMode="auto">
                <a:xfrm>
                  <a:off x="2957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3" name="Freeform 242"/>
                <p:cNvSpPr>
                  <a:spLocks/>
                </p:cNvSpPr>
                <p:nvPr/>
              </p:nvSpPr>
              <p:spPr bwMode="auto">
                <a:xfrm>
                  <a:off x="3298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4" name="Freeform 243"/>
                <p:cNvSpPr>
                  <a:spLocks/>
                </p:cNvSpPr>
                <p:nvPr/>
              </p:nvSpPr>
              <p:spPr bwMode="auto">
                <a:xfrm>
                  <a:off x="3639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5" name="Freeform 244"/>
                <p:cNvSpPr>
                  <a:spLocks/>
                </p:cNvSpPr>
                <p:nvPr/>
              </p:nvSpPr>
              <p:spPr bwMode="auto">
                <a:xfrm>
                  <a:off x="3981" y="2726"/>
                  <a:ext cx="55" cy="288"/>
                </a:xfrm>
                <a:custGeom>
                  <a:avLst/>
                  <a:gdLst>
                    <a:gd name="T0" fmla="*/ 53 w 55"/>
                    <a:gd name="T1" fmla="*/ 288 h 288"/>
                    <a:gd name="T2" fmla="*/ 55 w 55"/>
                    <a:gd name="T3" fmla="*/ 0 h 288"/>
                    <a:gd name="T4" fmla="*/ 0 w 55"/>
                    <a:gd name="T5" fmla="*/ 0 h 288"/>
                    <a:gd name="T6" fmla="*/ 0 w 55"/>
                    <a:gd name="T7" fmla="*/ 288 h 288"/>
                    <a:gd name="T8" fmla="*/ 55 w 55"/>
                    <a:gd name="T9" fmla="*/ 288 h 288"/>
                    <a:gd name="T10" fmla="*/ 55 w 55"/>
                    <a:gd name="T11" fmla="*/ 288 h 288"/>
                    <a:gd name="T12" fmla="*/ 53 w 55"/>
                    <a:gd name="T13" fmla="*/ 288 h 2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8"/>
                    <a:gd name="T23" fmla="*/ 55 w 55"/>
                    <a:gd name="T24" fmla="*/ 288 h 2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8">
                      <a:moveTo>
                        <a:pt x="53" y="288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5" y="288"/>
                      </a:lnTo>
                      <a:lnTo>
                        <a:pt x="53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6" name="Freeform 245"/>
                <p:cNvSpPr>
                  <a:spLocks/>
                </p:cNvSpPr>
                <p:nvPr/>
              </p:nvSpPr>
              <p:spPr bwMode="auto">
                <a:xfrm>
                  <a:off x="3981" y="2726"/>
                  <a:ext cx="55" cy="288"/>
                </a:xfrm>
                <a:custGeom>
                  <a:avLst/>
                  <a:gdLst>
                    <a:gd name="T0" fmla="*/ 53 w 55"/>
                    <a:gd name="T1" fmla="*/ 288 h 288"/>
                    <a:gd name="T2" fmla="*/ 55 w 55"/>
                    <a:gd name="T3" fmla="*/ 0 h 288"/>
                    <a:gd name="T4" fmla="*/ 0 w 55"/>
                    <a:gd name="T5" fmla="*/ 0 h 288"/>
                    <a:gd name="T6" fmla="*/ 0 w 55"/>
                    <a:gd name="T7" fmla="*/ 288 h 288"/>
                    <a:gd name="T8" fmla="*/ 55 w 55"/>
                    <a:gd name="T9" fmla="*/ 288 h 288"/>
                    <a:gd name="T10" fmla="*/ 55 w 55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8"/>
                    <a:gd name="T20" fmla="*/ 55 w 55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8">
                      <a:moveTo>
                        <a:pt x="53" y="288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5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7" name="Freeform 246"/>
                <p:cNvSpPr>
                  <a:spLocks/>
                </p:cNvSpPr>
                <p:nvPr/>
              </p:nvSpPr>
              <p:spPr bwMode="auto">
                <a:xfrm>
                  <a:off x="4448" y="3123"/>
                  <a:ext cx="73" cy="143"/>
                </a:xfrm>
                <a:custGeom>
                  <a:avLst/>
                  <a:gdLst>
                    <a:gd name="T0" fmla="*/ 71 w 73"/>
                    <a:gd name="T1" fmla="*/ 141 h 143"/>
                    <a:gd name="T2" fmla="*/ 0 w 73"/>
                    <a:gd name="T3" fmla="*/ 143 h 143"/>
                    <a:gd name="T4" fmla="*/ 0 w 73"/>
                    <a:gd name="T5" fmla="*/ 0 h 143"/>
                    <a:gd name="T6" fmla="*/ 73 w 73"/>
                    <a:gd name="T7" fmla="*/ 0 h 143"/>
                    <a:gd name="T8" fmla="*/ 71 w 73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3"/>
                    <a:gd name="T17" fmla="*/ 73 w 73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3">
                      <a:moveTo>
                        <a:pt x="71" y="141"/>
                      </a:move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8" name="Freeform 247"/>
                <p:cNvSpPr>
                  <a:spLocks/>
                </p:cNvSpPr>
                <p:nvPr/>
              </p:nvSpPr>
              <p:spPr bwMode="auto">
                <a:xfrm>
                  <a:off x="4448" y="3123"/>
                  <a:ext cx="73" cy="143"/>
                </a:xfrm>
                <a:custGeom>
                  <a:avLst/>
                  <a:gdLst>
                    <a:gd name="T0" fmla="*/ 71 w 73"/>
                    <a:gd name="T1" fmla="*/ 141 h 143"/>
                    <a:gd name="T2" fmla="*/ 0 w 73"/>
                    <a:gd name="T3" fmla="*/ 143 h 143"/>
                    <a:gd name="T4" fmla="*/ 0 w 73"/>
                    <a:gd name="T5" fmla="*/ 0 h 143"/>
                    <a:gd name="T6" fmla="*/ 73 w 73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3"/>
                    <a:gd name="T14" fmla="*/ 73 w 73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3">
                      <a:moveTo>
                        <a:pt x="71" y="141"/>
                      </a:move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9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4592" y="3119"/>
                  <a:ext cx="1" cy="1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0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4517" y="3121"/>
                  <a:ext cx="7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1" name="Line 250"/>
                <p:cNvSpPr>
                  <a:spLocks noChangeShapeType="1"/>
                </p:cNvSpPr>
                <p:nvPr/>
              </p:nvSpPr>
              <p:spPr bwMode="auto">
                <a:xfrm flipH="1">
                  <a:off x="4517" y="3264"/>
                  <a:ext cx="7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2" name="Freeform 251"/>
                <p:cNvSpPr>
                  <a:spLocks/>
                </p:cNvSpPr>
                <p:nvPr/>
              </p:nvSpPr>
              <p:spPr bwMode="auto">
                <a:xfrm>
                  <a:off x="3154" y="3123"/>
                  <a:ext cx="73" cy="143"/>
                </a:xfrm>
                <a:custGeom>
                  <a:avLst/>
                  <a:gdLst>
                    <a:gd name="T0" fmla="*/ 0 w 73"/>
                    <a:gd name="T1" fmla="*/ 141 h 143"/>
                    <a:gd name="T2" fmla="*/ 73 w 73"/>
                    <a:gd name="T3" fmla="*/ 143 h 143"/>
                    <a:gd name="T4" fmla="*/ 73 w 73"/>
                    <a:gd name="T5" fmla="*/ 0 h 143"/>
                    <a:gd name="T6" fmla="*/ 0 w 73"/>
                    <a:gd name="T7" fmla="*/ 0 h 143"/>
                    <a:gd name="T8" fmla="*/ 0 w 73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3"/>
                    <a:gd name="T17" fmla="*/ 73 w 73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3">
                      <a:moveTo>
                        <a:pt x="0" y="141"/>
                      </a:moveTo>
                      <a:lnTo>
                        <a:pt x="73" y="143"/>
                      </a:ln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3" name="Freeform 252"/>
                <p:cNvSpPr>
                  <a:spLocks/>
                </p:cNvSpPr>
                <p:nvPr/>
              </p:nvSpPr>
              <p:spPr bwMode="auto">
                <a:xfrm>
                  <a:off x="3154" y="3123"/>
                  <a:ext cx="73" cy="143"/>
                </a:xfrm>
                <a:custGeom>
                  <a:avLst/>
                  <a:gdLst>
                    <a:gd name="T0" fmla="*/ 0 w 73"/>
                    <a:gd name="T1" fmla="*/ 141 h 143"/>
                    <a:gd name="T2" fmla="*/ 73 w 73"/>
                    <a:gd name="T3" fmla="*/ 143 h 143"/>
                    <a:gd name="T4" fmla="*/ 73 w 73"/>
                    <a:gd name="T5" fmla="*/ 0 h 143"/>
                    <a:gd name="T6" fmla="*/ 0 w 73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3"/>
                    <a:gd name="T14" fmla="*/ 73 w 73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3">
                      <a:moveTo>
                        <a:pt x="0" y="141"/>
                      </a:moveTo>
                      <a:lnTo>
                        <a:pt x="73" y="143"/>
                      </a:lnTo>
                      <a:lnTo>
                        <a:pt x="7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4" name="Freeform 253"/>
                <p:cNvSpPr>
                  <a:spLocks/>
                </p:cNvSpPr>
                <p:nvPr/>
              </p:nvSpPr>
              <p:spPr bwMode="auto">
                <a:xfrm>
                  <a:off x="3083" y="3121"/>
                  <a:ext cx="71" cy="145"/>
                </a:xfrm>
                <a:custGeom>
                  <a:avLst/>
                  <a:gdLst>
                    <a:gd name="T0" fmla="*/ 71 w 71"/>
                    <a:gd name="T1" fmla="*/ 0 h 145"/>
                    <a:gd name="T2" fmla="*/ 0 w 71"/>
                    <a:gd name="T3" fmla="*/ 2 h 145"/>
                    <a:gd name="T4" fmla="*/ 0 w 71"/>
                    <a:gd name="T5" fmla="*/ 145 h 145"/>
                    <a:gd name="T6" fmla="*/ 71 w 71"/>
                    <a:gd name="T7" fmla="*/ 145 h 1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145"/>
                    <a:gd name="T14" fmla="*/ 71 w 71"/>
                    <a:gd name="T15" fmla="*/ 145 h 1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145">
                      <a:moveTo>
                        <a:pt x="71" y="0"/>
                      </a:moveTo>
                      <a:lnTo>
                        <a:pt x="0" y="2"/>
                      </a:lnTo>
                      <a:lnTo>
                        <a:pt x="0" y="145"/>
                      </a:lnTo>
                      <a:lnTo>
                        <a:pt x="71" y="1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5" name="Rectangle 254"/>
                <p:cNvSpPr>
                  <a:spLocks noChangeArrowheads="1"/>
                </p:cNvSpPr>
                <p:nvPr/>
              </p:nvSpPr>
              <p:spPr bwMode="auto">
                <a:xfrm>
                  <a:off x="3120" y="3153"/>
                  <a:ext cx="17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56" name="Rectangle 255"/>
                <p:cNvSpPr>
                  <a:spLocks noChangeArrowheads="1"/>
                </p:cNvSpPr>
                <p:nvPr/>
              </p:nvSpPr>
              <p:spPr bwMode="auto">
                <a:xfrm>
                  <a:off x="3137" y="3153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57" name="Freeform 256"/>
                <p:cNvSpPr>
                  <a:spLocks/>
                </p:cNvSpPr>
                <p:nvPr/>
              </p:nvSpPr>
              <p:spPr bwMode="auto">
                <a:xfrm>
                  <a:off x="3496" y="3123"/>
                  <a:ext cx="72" cy="143"/>
                </a:xfrm>
                <a:custGeom>
                  <a:avLst/>
                  <a:gdLst>
                    <a:gd name="T0" fmla="*/ 0 w 72"/>
                    <a:gd name="T1" fmla="*/ 141 h 143"/>
                    <a:gd name="T2" fmla="*/ 72 w 72"/>
                    <a:gd name="T3" fmla="*/ 143 h 143"/>
                    <a:gd name="T4" fmla="*/ 72 w 72"/>
                    <a:gd name="T5" fmla="*/ 0 h 143"/>
                    <a:gd name="T6" fmla="*/ 0 w 72"/>
                    <a:gd name="T7" fmla="*/ 0 h 143"/>
                    <a:gd name="T8" fmla="*/ 0 w 72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143"/>
                    <a:gd name="T17" fmla="*/ 72 w 72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143">
                      <a:moveTo>
                        <a:pt x="0" y="141"/>
                      </a:moveTo>
                      <a:lnTo>
                        <a:pt x="72" y="143"/>
                      </a:lnTo>
                      <a:lnTo>
                        <a:pt x="72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FBE2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8" name="Freeform 257"/>
                <p:cNvSpPr>
                  <a:spLocks/>
                </p:cNvSpPr>
                <p:nvPr/>
              </p:nvSpPr>
              <p:spPr bwMode="auto">
                <a:xfrm>
                  <a:off x="3496" y="3123"/>
                  <a:ext cx="72" cy="143"/>
                </a:xfrm>
                <a:custGeom>
                  <a:avLst/>
                  <a:gdLst>
                    <a:gd name="T0" fmla="*/ 0 w 72"/>
                    <a:gd name="T1" fmla="*/ 141 h 143"/>
                    <a:gd name="T2" fmla="*/ 72 w 72"/>
                    <a:gd name="T3" fmla="*/ 143 h 143"/>
                    <a:gd name="T4" fmla="*/ 72 w 72"/>
                    <a:gd name="T5" fmla="*/ 0 h 143"/>
                    <a:gd name="T6" fmla="*/ 0 w 72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143"/>
                    <a:gd name="T14" fmla="*/ 72 w 72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143">
                      <a:moveTo>
                        <a:pt x="0" y="141"/>
                      </a:moveTo>
                      <a:lnTo>
                        <a:pt x="72" y="143"/>
                      </a:lnTo>
                      <a:lnTo>
                        <a:pt x="7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9" name="Line 258"/>
                <p:cNvSpPr>
                  <a:spLocks noChangeShapeType="1"/>
                </p:cNvSpPr>
                <p:nvPr/>
              </p:nvSpPr>
              <p:spPr bwMode="auto">
                <a:xfrm flipV="1">
                  <a:off x="3423" y="3119"/>
                  <a:ext cx="2" cy="1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0" name="Line 259"/>
                <p:cNvSpPr>
                  <a:spLocks noChangeShapeType="1"/>
                </p:cNvSpPr>
                <p:nvPr/>
              </p:nvSpPr>
              <p:spPr bwMode="auto">
                <a:xfrm>
                  <a:off x="3423" y="3121"/>
                  <a:ext cx="7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1" name="Line 260"/>
                <p:cNvSpPr>
                  <a:spLocks noChangeShapeType="1"/>
                </p:cNvSpPr>
                <p:nvPr/>
              </p:nvSpPr>
              <p:spPr bwMode="auto">
                <a:xfrm>
                  <a:off x="3423" y="3264"/>
                  <a:ext cx="7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2" name="Rectangle 261"/>
                <p:cNvSpPr>
                  <a:spLocks noChangeArrowheads="1"/>
                </p:cNvSpPr>
                <p:nvPr/>
              </p:nvSpPr>
              <p:spPr bwMode="auto">
                <a:xfrm>
                  <a:off x="3444" y="3169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R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63" name="Rectangle 262"/>
                <p:cNvSpPr>
                  <a:spLocks noChangeArrowheads="1"/>
                </p:cNvSpPr>
                <p:nvPr/>
              </p:nvSpPr>
              <p:spPr bwMode="auto">
                <a:xfrm>
                  <a:off x="3490" y="3169"/>
                  <a:ext cx="35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64" name="Rectangle 263"/>
                <p:cNvSpPr>
                  <a:spLocks noChangeArrowheads="1"/>
                </p:cNvSpPr>
                <p:nvPr/>
              </p:nvSpPr>
              <p:spPr bwMode="auto">
                <a:xfrm>
                  <a:off x="3524" y="3169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65" name="Freeform 264"/>
                <p:cNvSpPr>
                  <a:spLocks/>
                </p:cNvSpPr>
                <p:nvPr/>
              </p:nvSpPr>
              <p:spPr bwMode="auto">
                <a:xfrm>
                  <a:off x="3783" y="3050"/>
                  <a:ext cx="109" cy="285"/>
                </a:xfrm>
                <a:custGeom>
                  <a:avLst/>
                  <a:gdLst>
                    <a:gd name="T0" fmla="*/ 0 w 109"/>
                    <a:gd name="T1" fmla="*/ 0 h 285"/>
                    <a:gd name="T2" fmla="*/ 0 w 109"/>
                    <a:gd name="T3" fmla="*/ 117 h 285"/>
                    <a:gd name="T4" fmla="*/ 35 w 109"/>
                    <a:gd name="T5" fmla="*/ 144 h 285"/>
                    <a:gd name="T6" fmla="*/ 0 w 109"/>
                    <a:gd name="T7" fmla="*/ 170 h 285"/>
                    <a:gd name="T8" fmla="*/ 0 w 109"/>
                    <a:gd name="T9" fmla="*/ 285 h 285"/>
                    <a:gd name="T10" fmla="*/ 109 w 109"/>
                    <a:gd name="T11" fmla="*/ 199 h 285"/>
                    <a:gd name="T12" fmla="*/ 109 w 109"/>
                    <a:gd name="T13" fmla="*/ 88 h 285"/>
                    <a:gd name="T14" fmla="*/ 0 w 109"/>
                    <a:gd name="T15" fmla="*/ 2 h 285"/>
                    <a:gd name="T16" fmla="*/ 0 w 109"/>
                    <a:gd name="T17" fmla="*/ 2 h 285"/>
                    <a:gd name="T18" fmla="*/ 0 w 109"/>
                    <a:gd name="T19" fmla="*/ 0 h 28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9"/>
                    <a:gd name="T31" fmla="*/ 0 h 285"/>
                    <a:gd name="T32" fmla="*/ 109 w 109"/>
                    <a:gd name="T33" fmla="*/ 285 h 28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9" h="285">
                      <a:moveTo>
                        <a:pt x="0" y="0"/>
                      </a:moveTo>
                      <a:lnTo>
                        <a:pt x="0" y="117"/>
                      </a:lnTo>
                      <a:lnTo>
                        <a:pt x="35" y="144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09" y="199"/>
                      </a:lnTo>
                      <a:lnTo>
                        <a:pt x="109" y="88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6" name="Freeform 265"/>
                <p:cNvSpPr>
                  <a:spLocks/>
                </p:cNvSpPr>
                <p:nvPr/>
              </p:nvSpPr>
              <p:spPr bwMode="auto">
                <a:xfrm>
                  <a:off x="4107" y="3123"/>
                  <a:ext cx="144" cy="143"/>
                </a:xfrm>
                <a:custGeom>
                  <a:avLst/>
                  <a:gdLst>
                    <a:gd name="T0" fmla="*/ 144 w 144"/>
                    <a:gd name="T1" fmla="*/ 141 h 143"/>
                    <a:gd name="T2" fmla="*/ 144 w 144"/>
                    <a:gd name="T3" fmla="*/ 0 h 143"/>
                    <a:gd name="T4" fmla="*/ 0 w 144"/>
                    <a:gd name="T5" fmla="*/ 0 h 143"/>
                    <a:gd name="T6" fmla="*/ 0 w 144"/>
                    <a:gd name="T7" fmla="*/ 143 h 143"/>
                    <a:gd name="T8" fmla="*/ 144 w 144"/>
                    <a:gd name="T9" fmla="*/ 143 h 143"/>
                    <a:gd name="T10" fmla="*/ 144 w 144"/>
                    <a:gd name="T11" fmla="*/ 143 h 1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"/>
                    <a:gd name="T19" fmla="*/ 0 h 143"/>
                    <a:gd name="T20" fmla="*/ 144 w 144"/>
                    <a:gd name="T21" fmla="*/ 143 h 1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" h="143">
                      <a:moveTo>
                        <a:pt x="144" y="141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143"/>
                      </a:lnTo>
                      <a:lnTo>
                        <a:pt x="144" y="14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7" name="Rectangle 266"/>
                <p:cNvSpPr>
                  <a:spLocks noChangeArrowheads="1"/>
                </p:cNvSpPr>
                <p:nvPr/>
              </p:nvSpPr>
              <p:spPr bwMode="auto">
                <a:xfrm>
                  <a:off x="4130" y="3153"/>
                  <a:ext cx="4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D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68" name="Rectangle 267"/>
                <p:cNvSpPr>
                  <a:spLocks noChangeArrowheads="1"/>
                </p:cNvSpPr>
                <p:nvPr/>
              </p:nvSpPr>
              <p:spPr bwMode="auto">
                <a:xfrm>
                  <a:off x="4178" y="3153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69" name="Rectangle 268"/>
                <p:cNvSpPr>
                  <a:spLocks noChangeArrowheads="1"/>
                </p:cNvSpPr>
                <p:nvPr/>
              </p:nvSpPr>
              <p:spPr bwMode="auto">
                <a:xfrm>
                  <a:off x="4467" y="3153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R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70" name="Rectangle 269"/>
                <p:cNvSpPr>
                  <a:spLocks noChangeArrowheads="1"/>
                </p:cNvSpPr>
                <p:nvPr/>
              </p:nvSpPr>
              <p:spPr bwMode="auto">
                <a:xfrm>
                  <a:off x="4513" y="3153"/>
                  <a:ext cx="35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71" name="Rectangle 270"/>
                <p:cNvSpPr>
                  <a:spLocks noChangeArrowheads="1"/>
                </p:cNvSpPr>
                <p:nvPr/>
              </p:nvSpPr>
              <p:spPr bwMode="auto">
                <a:xfrm>
                  <a:off x="4548" y="3153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72" name="Line 271"/>
                <p:cNvSpPr>
                  <a:spLocks noChangeShapeType="1"/>
                </p:cNvSpPr>
                <p:nvPr/>
              </p:nvSpPr>
              <p:spPr bwMode="auto">
                <a:xfrm>
                  <a:off x="3225" y="3194"/>
                  <a:ext cx="2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3" name="Line 272"/>
                <p:cNvSpPr>
                  <a:spLocks noChangeShapeType="1"/>
                </p:cNvSpPr>
                <p:nvPr/>
              </p:nvSpPr>
              <p:spPr bwMode="auto">
                <a:xfrm>
                  <a:off x="3890" y="3194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4" name="Line 273"/>
                <p:cNvSpPr>
                  <a:spLocks noChangeShapeType="1"/>
                </p:cNvSpPr>
                <p:nvPr/>
              </p:nvSpPr>
              <p:spPr bwMode="auto">
                <a:xfrm>
                  <a:off x="4249" y="3194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5" name="Freeform 274"/>
                <p:cNvSpPr>
                  <a:spLocks/>
                </p:cNvSpPr>
                <p:nvPr/>
              </p:nvSpPr>
              <p:spPr bwMode="auto">
                <a:xfrm>
                  <a:off x="3388" y="3157"/>
                  <a:ext cx="37" cy="37"/>
                </a:xfrm>
                <a:custGeom>
                  <a:avLst/>
                  <a:gdLst>
                    <a:gd name="T0" fmla="*/ 0 w 37"/>
                    <a:gd name="T1" fmla="*/ 37 h 37"/>
                    <a:gd name="T2" fmla="*/ 0 w 37"/>
                    <a:gd name="T3" fmla="*/ 0 h 37"/>
                    <a:gd name="T4" fmla="*/ 37 w 37"/>
                    <a:gd name="T5" fmla="*/ 0 h 37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7"/>
                    <a:gd name="T11" fmla="*/ 37 w 37"/>
                    <a:gd name="T12" fmla="*/ 37 h 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7">
                      <a:moveTo>
                        <a:pt x="0" y="37"/>
                      </a:moveTo>
                      <a:lnTo>
                        <a:pt x="0" y="0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6" name="Freeform 275"/>
                <p:cNvSpPr>
                  <a:spLocks/>
                </p:cNvSpPr>
                <p:nvPr/>
              </p:nvSpPr>
              <p:spPr bwMode="auto">
                <a:xfrm>
                  <a:off x="4071" y="3194"/>
                  <a:ext cx="253" cy="107"/>
                </a:xfrm>
                <a:custGeom>
                  <a:avLst/>
                  <a:gdLst>
                    <a:gd name="T0" fmla="*/ 0 w 253"/>
                    <a:gd name="T1" fmla="*/ 0 h 107"/>
                    <a:gd name="T2" fmla="*/ 0 w 253"/>
                    <a:gd name="T3" fmla="*/ 107 h 107"/>
                    <a:gd name="T4" fmla="*/ 216 w 253"/>
                    <a:gd name="T5" fmla="*/ 107 h 107"/>
                    <a:gd name="T6" fmla="*/ 216 w 253"/>
                    <a:gd name="T7" fmla="*/ 36 h 107"/>
                    <a:gd name="T8" fmla="*/ 253 w 253"/>
                    <a:gd name="T9" fmla="*/ 36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07"/>
                    <a:gd name="T17" fmla="*/ 253 w 253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216" y="107"/>
                      </a:lnTo>
                      <a:lnTo>
                        <a:pt x="216" y="36"/>
                      </a:lnTo>
                      <a:lnTo>
                        <a:pt x="253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7" name="Freeform 276"/>
                <p:cNvSpPr>
                  <a:spLocks/>
                </p:cNvSpPr>
                <p:nvPr/>
              </p:nvSpPr>
              <p:spPr bwMode="auto">
                <a:xfrm>
                  <a:off x="3298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8" name="Freeform 277"/>
                <p:cNvSpPr>
                  <a:spLocks/>
                </p:cNvSpPr>
                <p:nvPr/>
              </p:nvSpPr>
              <p:spPr bwMode="auto">
                <a:xfrm>
                  <a:off x="3298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9" name="Freeform 278"/>
                <p:cNvSpPr>
                  <a:spLocks/>
                </p:cNvSpPr>
                <p:nvPr/>
              </p:nvSpPr>
              <p:spPr bwMode="auto">
                <a:xfrm>
                  <a:off x="3639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0" name="Freeform 279"/>
                <p:cNvSpPr>
                  <a:spLocks/>
                </p:cNvSpPr>
                <p:nvPr/>
              </p:nvSpPr>
              <p:spPr bwMode="auto">
                <a:xfrm>
                  <a:off x="3639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1" name="Freeform 280"/>
                <p:cNvSpPr>
                  <a:spLocks/>
                </p:cNvSpPr>
                <p:nvPr/>
              </p:nvSpPr>
              <p:spPr bwMode="auto">
                <a:xfrm>
                  <a:off x="3981" y="3050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53 w 55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7"/>
                    <a:gd name="T23" fmla="*/ 55 w 55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  <a:lnTo>
                        <a:pt x="53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2" name="Freeform 281"/>
                <p:cNvSpPr>
                  <a:spLocks/>
                </p:cNvSpPr>
                <p:nvPr/>
              </p:nvSpPr>
              <p:spPr bwMode="auto">
                <a:xfrm>
                  <a:off x="4324" y="3050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51 w 53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1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3" name="Freeform 282"/>
                <p:cNvSpPr>
                  <a:spLocks/>
                </p:cNvSpPr>
                <p:nvPr/>
              </p:nvSpPr>
              <p:spPr bwMode="auto">
                <a:xfrm>
                  <a:off x="4324" y="3050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4" name="Freeform 283"/>
                <p:cNvSpPr>
                  <a:spLocks/>
                </p:cNvSpPr>
                <p:nvPr/>
              </p:nvSpPr>
              <p:spPr bwMode="auto">
                <a:xfrm>
                  <a:off x="4789" y="3444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71 w 73"/>
                    <a:gd name="T9" fmla="*/ 144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4"/>
                    <a:gd name="T17" fmla="*/ 73 w 73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5" name="Freeform 284"/>
                <p:cNvSpPr>
                  <a:spLocks/>
                </p:cNvSpPr>
                <p:nvPr/>
              </p:nvSpPr>
              <p:spPr bwMode="auto">
                <a:xfrm>
                  <a:off x="4789" y="3444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6" name="Line 285"/>
                <p:cNvSpPr>
                  <a:spLocks noChangeShapeType="1"/>
                </p:cNvSpPr>
                <p:nvPr/>
              </p:nvSpPr>
              <p:spPr bwMode="auto">
                <a:xfrm flipV="1">
                  <a:off x="4933" y="3442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7" name="Line 286"/>
                <p:cNvSpPr>
                  <a:spLocks noChangeShapeType="1"/>
                </p:cNvSpPr>
                <p:nvPr/>
              </p:nvSpPr>
              <p:spPr bwMode="auto">
                <a:xfrm flipH="1">
                  <a:off x="4858" y="3444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8" name="Line 287"/>
                <p:cNvSpPr>
                  <a:spLocks noChangeShapeType="1"/>
                </p:cNvSpPr>
                <p:nvPr/>
              </p:nvSpPr>
              <p:spPr bwMode="auto">
                <a:xfrm flipH="1">
                  <a:off x="4858" y="3588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9" name="Rectangle 288"/>
                <p:cNvSpPr>
                  <a:spLocks noChangeArrowheads="1"/>
                </p:cNvSpPr>
                <p:nvPr/>
              </p:nvSpPr>
              <p:spPr bwMode="auto">
                <a:xfrm>
                  <a:off x="3496" y="3444"/>
                  <a:ext cx="72" cy="144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0" name="Rectangle 289"/>
                <p:cNvSpPr>
                  <a:spLocks noChangeArrowheads="1"/>
                </p:cNvSpPr>
                <p:nvPr/>
              </p:nvSpPr>
              <p:spPr bwMode="auto">
                <a:xfrm>
                  <a:off x="3496" y="3444"/>
                  <a:ext cx="72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1" name="Rectangle 290"/>
                <p:cNvSpPr>
                  <a:spLocks noChangeArrowheads="1"/>
                </p:cNvSpPr>
                <p:nvPr/>
              </p:nvSpPr>
              <p:spPr bwMode="auto">
                <a:xfrm>
                  <a:off x="3425" y="3444"/>
                  <a:ext cx="7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2" name="Rectangle 291"/>
                <p:cNvSpPr>
                  <a:spLocks noChangeArrowheads="1"/>
                </p:cNvSpPr>
                <p:nvPr/>
              </p:nvSpPr>
              <p:spPr bwMode="auto">
                <a:xfrm>
                  <a:off x="3461" y="3474"/>
                  <a:ext cx="17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93" name="Rectangle 292"/>
                <p:cNvSpPr>
                  <a:spLocks noChangeArrowheads="1"/>
                </p:cNvSpPr>
                <p:nvPr/>
              </p:nvSpPr>
              <p:spPr bwMode="auto">
                <a:xfrm>
                  <a:off x="3478" y="3474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94" name="Rectangle 293"/>
                <p:cNvSpPr>
                  <a:spLocks noChangeArrowheads="1"/>
                </p:cNvSpPr>
                <p:nvPr/>
              </p:nvSpPr>
              <p:spPr bwMode="auto">
                <a:xfrm>
                  <a:off x="3837" y="3444"/>
                  <a:ext cx="73" cy="144"/>
                </a:xfrm>
                <a:prstGeom prst="rect">
                  <a:avLst/>
                </a:prstGeom>
                <a:solidFill>
                  <a:srgbClr val="FBE2C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5" name="Rectangle 294"/>
                <p:cNvSpPr>
                  <a:spLocks noChangeArrowheads="1"/>
                </p:cNvSpPr>
                <p:nvPr/>
              </p:nvSpPr>
              <p:spPr bwMode="auto">
                <a:xfrm>
                  <a:off x="3837" y="3444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EB75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6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3766" y="3442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7" name="Line 296"/>
                <p:cNvSpPr>
                  <a:spLocks noChangeShapeType="1"/>
                </p:cNvSpPr>
                <p:nvPr/>
              </p:nvSpPr>
              <p:spPr bwMode="auto">
                <a:xfrm>
                  <a:off x="3766" y="3444"/>
                  <a:ext cx="7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8" name="Line 297"/>
                <p:cNvSpPr>
                  <a:spLocks noChangeShapeType="1"/>
                </p:cNvSpPr>
                <p:nvPr/>
              </p:nvSpPr>
              <p:spPr bwMode="auto">
                <a:xfrm>
                  <a:off x="3766" y="3588"/>
                  <a:ext cx="7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9" name="Freeform 298"/>
                <p:cNvSpPr>
                  <a:spLocks/>
                </p:cNvSpPr>
                <p:nvPr/>
              </p:nvSpPr>
              <p:spPr bwMode="auto">
                <a:xfrm>
                  <a:off x="4124" y="3374"/>
                  <a:ext cx="110" cy="285"/>
                </a:xfrm>
                <a:custGeom>
                  <a:avLst/>
                  <a:gdLst>
                    <a:gd name="T0" fmla="*/ 0 w 110"/>
                    <a:gd name="T1" fmla="*/ 0 h 285"/>
                    <a:gd name="T2" fmla="*/ 0 w 110"/>
                    <a:gd name="T3" fmla="*/ 116 h 285"/>
                    <a:gd name="T4" fmla="*/ 35 w 110"/>
                    <a:gd name="T5" fmla="*/ 143 h 285"/>
                    <a:gd name="T6" fmla="*/ 0 w 110"/>
                    <a:gd name="T7" fmla="*/ 170 h 285"/>
                    <a:gd name="T8" fmla="*/ 0 w 110"/>
                    <a:gd name="T9" fmla="*/ 285 h 285"/>
                    <a:gd name="T10" fmla="*/ 110 w 110"/>
                    <a:gd name="T11" fmla="*/ 199 h 285"/>
                    <a:gd name="T12" fmla="*/ 110 w 110"/>
                    <a:gd name="T13" fmla="*/ 88 h 285"/>
                    <a:gd name="T14" fmla="*/ 0 w 110"/>
                    <a:gd name="T15" fmla="*/ 0 h 285"/>
                    <a:gd name="T16" fmla="*/ 0 w 110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0"/>
                    <a:gd name="T28" fmla="*/ 0 h 285"/>
                    <a:gd name="T29" fmla="*/ 110 w 110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0" h="285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35" y="143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10" y="199"/>
                      </a:lnTo>
                      <a:lnTo>
                        <a:pt x="110" y="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0" name="Rectangle 299"/>
                <p:cNvSpPr>
                  <a:spLocks noChangeArrowheads="1"/>
                </p:cNvSpPr>
                <p:nvPr/>
              </p:nvSpPr>
              <p:spPr bwMode="auto">
                <a:xfrm>
                  <a:off x="4473" y="3474"/>
                  <a:ext cx="4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D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01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19" y="3474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02" name="Rectangle 301"/>
                <p:cNvSpPr>
                  <a:spLocks noChangeArrowheads="1"/>
                </p:cNvSpPr>
                <p:nvPr/>
              </p:nvSpPr>
              <p:spPr bwMode="auto">
                <a:xfrm>
                  <a:off x="4809" y="3474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R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03" name="Rectangle 302"/>
                <p:cNvSpPr>
                  <a:spLocks noChangeArrowheads="1"/>
                </p:cNvSpPr>
                <p:nvPr/>
              </p:nvSpPr>
              <p:spPr bwMode="auto">
                <a:xfrm>
                  <a:off x="4855" y="3474"/>
                  <a:ext cx="35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04" name="Rectangle 303"/>
                <p:cNvSpPr>
                  <a:spLocks noChangeArrowheads="1"/>
                </p:cNvSpPr>
                <p:nvPr/>
              </p:nvSpPr>
              <p:spPr bwMode="auto">
                <a:xfrm>
                  <a:off x="4889" y="3474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05" name="Line 304"/>
                <p:cNvSpPr>
                  <a:spLocks noChangeShapeType="1"/>
                </p:cNvSpPr>
                <p:nvPr/>
              </p:nvSpPr>
              <p:spPr bwMode="auto">
                <a:xfrm>
                  <a:off x="3566" y="3517"/>
                  <a:ext cx="2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6" name="Line 305"/>
                <p:cNvSpPr>
                  <a:spLocks noChangeShapeType="1"/>
                </p:cNvSpPr>
                <p:nvPr/>
              </p:nvSpPr>
              <p:spPr bwMode="auto">
                <a:xfrm>
                  <a:off x="4232" y="3517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7" name="Line 306"/>
                <p:cNvSpPr>
                  <a:spLocks noChangeShapeType="1"/>
                </p:cNvSpPr>
                <p:nvPr/>
              </p:nvSpPr>
              <p:spPr bwMode="auto">
                <a:xfrm>
                  <a:off x="4592" y="3517"/>
                  <a:ext cx="19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8" name="Freeform 307"/>
                <p:cNvSpPr>
                  <a:spLocks/>
                </p:cNvSpPr>
                <p:nvPr/>
              </p:nvSpPr>
              <p:spPr bwMode="auto">
                <a:xfrm>
                  <a:off x="3729" y="3481"/>
                  <a:ext cx="37" cy="36"/>
                </a:xfrm>
                <a:custGeom>
                  <a:avLst/>
                  <a:gdLst>
                    <a:gd name="T0" fmla="*/ 0 w 37"/>
                    <a:gd name="T1" fmla="*/ 36 h 36"/>
                    <a:gd name="T2" fmla="*/ 0 w 37"/>
                    <a:gd name="T3" fmla="*/ 0 h 36"/>
                    <a:gd name="T4" fmla="*/ 37 w 37"/>
                    <a:gd name="T5" fmla="*/ 0 h 36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6"/>
                    <a:gd name="T11" fmla="*/ 37 w 37"/>
                    <a:gd name="T12" fmla="*/ 36 h 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6">
                      <a:moveTo>
                        <a:pt x="0" y="36"/>
                      </a:moveTo>
                      <a:lnTo>
                        <a:pt x="0" y="0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9" name="Freeform 308"/>
                <p:cNvSpPr>
                  <a:spLocks/>
                </p:cNvSpPr>
                <p:nvPr/>
              </p:nvSpPr>
              <p:spPr bwMode="auto">
                <a:xfrm>
                  <a:off x="4412" y="3517"/>
                  <a:ext cx="253" cy="107"/>
                </a:xfrm>
                <a:custGeom>
                  <a:avLst/>
                  <a:gdLst>
                    <a:gd name="T0" fmla="*/ 0 w 253"/>
                    <a:gd name="T1" fmla="*/ 0 h 107"/>
                    <a:gd name="T2" fmla="*/ 0 w 253"/>
                    <a:gd name="T3" fmla="*/ 107 h 107"/>
                    <a:gd name="T4" fmla="*/ 216 w 253"/>
                    <a:gd name="T5" fmla="*/ 107 h 107"/>
                    <a:gd name="T6" fmla="*/ 216 w 253"/>
                    <a:gd name="T7" fmla="*/ 37 h 107"/>
                    <a:gd name="T8" fmla="*/ 253 w 253"/>
                    <a:gd name="T9" fmla="*/ 37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07"/>
                    <a:gd name="T17" fmla="*/ 253 w 253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216" y="107"/>
                      </a:lnTo>
                      <a:lnTo>
                        <a:pt x="216" y="37"/>
                      </a:lnTo>
                      <a:lnTo>
                        <a:pt x="253" y="3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0" name="Freeform 309"/>
                <p:cNvSpPr>
                  <a:spLocks/>
                </p:cNvSpPr>
                <p:nvPr/>
              </p:nvSpPr>
              <p:spPr bwMode="auto">
                <a:xfrm>
                  <a:off x="3639" y="3374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1" name="Freeform 310"/>
                <p:cNvSpPr>
                  <a:spLocks/>
                </p:cNvSpPr>
                <p:nvPr/>
              </p:nvSpPr>
              <p:spPr bwMode="auto">
                <a:xfrm>
                  <a:off x="3639" y="3374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2" name="Freeform 311"/>
                <p:cNvSpPr>
                  <a:spLocks/>
                </p:cNvSpPr>
                <p:nvPr/>
              </p:nvSpPr>
              <p:spPr bwMode="auto">
                <a:xfrm>
                  <a:off x="3981" y="3374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53 w 55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7"/>
                    <a:gd name="T23" fmla="*/ 55 w 55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  <a:lnTo>
                        <a:pt x="53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3" name="Freeform 312"/>
                <p:cNvSpPr>
                  <a:spLocks/>
                </p:cNvSpPr>
                <p:nvPr/>
              </p:nvSpPr>
              <p:spPr bwMode="auto">
                <a:xfrm>
                  <a:off x="3981" y="3374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7"/>
                    <a:gd name="T20" fmla="*/ 55 w 55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4" name="Freeform 313"/>
                <p:cNvSpPr>
                  <a:spLocks/>
                </p:cNvSpPr>
                <p:nvPr/>
              </p:nvSpPr>
              <p:spPr bwMode="auto">
                <a:xfrm>
                  <a:off x="4324" y="3374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51 w 53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1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5" name="Freeform 314"/>
                <p:cNvSpPr>
                  <a:spLocks/>
                </p:cNvSpPr>
                <p:nvPr/>
              </p:nvSpPr>
              <p:spPr bwMode="auto">
                <a:xfrm>
                  <a:off x="4324" y="3374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6" name="Freeform 315"/>
                <p:cNvSpPr>
                  <a:spLocks/>
                </p:cNvSpPr>
                <p:nvPr/>
              </p:nvSpPr>
              <p:spPr bwMode="auto">
                <a:xfrm>
                  <a:off x="4665" y="3374"/>
                  <a:ext cx="54" cy="287"/>
                </a:xfrm>
                <a:custGeom>
                  <a:avLst/>
                  <a:gdLst>
                    <a:gd name="T0" fmla="*/ 52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52 w 54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2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2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7" name="Freeform 316"/>
                <p:cNvSpPr>
                  <a:spLocks/>
                </p:cNvSpPr>
                <p:nvPr/>
              </p:nvSpPr>
              <p:spPr bwMode="auto">
                <a:xfrm>
                  <a:off x="4665" y="3374"/>
                  <a:ext cx="54" cy="287"/>
                </a:xfrm>
                <a:custGeom>
                  <a:avLst/>
                  <a:gdLst>
                    <a:gd name="T0" fmla="*/ 52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2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8" name="Rectangle 317"/>
                <p:cNvSpPr>
                  <a:spLocks noChangeArrowheads="1"/>
                </p:cNvSpPr>
                <p:nvPr/>
              </p:nvSpPr>
              <p:spPr bwMode="auto">
                <a:xfrm>
                  <a:off x="3103" y="2851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R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19" name="Rectangle 318"/>
                <p:cNvSpPr>
                  <a:spLocks noChangeArrowheads="1"/>
                </p:cNvSpPr>
                <p:nvPr/>
              </p:nvSpPr>
              <p:spPr bwMode="auto">
                <a:xfrm>
                  <a:off x="3149" y="2851"/>
                  <a:ext cx="3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20" name="Rectangle 319"/>
                <p:cNvSpPr>
                  <a:spLocks noChangeArrowheads="1"/>
                </p:cNvSpPr>
                <p:nvPr/>
              </p:nvSpPr>
              <p:spPr bwMode="auto">
                <a:xfrm>
                  <a:off x="3183" y="2851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21" name="Line 320"/>
                <p:cNvSpPr>
                  <a:spLocks noChangeShapeType="1"/>
                </p:cNvSpPr>
                <p:nvPr/>
              </p:nvSpPr>
              <p:spPr bwMode="auto">
                <a:xfrm>
                  <a:off x="3352" y="2834"/>
                  <a:ext cx="9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" name="Line 321"/>
                <p:cNvSpPr>
                  <a:spLocks noChangeShapeType="1"/>
                </p:cNvSpPr>
                <p:nvPr/>
              </p:nvSpPr>
              <p:spPr bwMode="auto">
                <a:xfrm>
                  <a:off x="3693" y="3230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3" name="Rectangle 322"/>
                <p:cNvSpPr>
                  <a:spLocks noChangeArrowheads="1"/>
                </p:cNvSpPr>
                <p:nvPr/>
              </p:nvSpPr>
              <p:spPr bwMode="auto">
                <a:xfrm>
                  <a:off x="3783" y="3494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R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24" name="Rectangle 323"/>
                <p:cNvSpPr>
                  <a:spLocks noChangeArrowheads="1"/>
                </p:cNvSpPr>
                <p:nvPr/>
              </p:nvSpPr>
              <p:spPr bwMode="auto">
                <a:xfrm>
                  <a:off x="3829" y="3494"/>
                  <a:ext cx="35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25" name="Rectangle 324"/>
                <p:cNvSpPr>
                  <a:spLocks noChangeArrowheads="1"/>
                </p:cNvSpPr>
                <p:nvPr/>
              </p:nvSpPr>
              <p:spPr bwMode="auto">
                <a:xfrm>
                  <a:off x="3865" y="3494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26" name="Freeform 325"/>
                <p:cNvSpPr>
                  <a:spLocks/>
                </p:cNvSpPr>
                <p:nvPr/>
              </p:nvSpPr>
              <p:spPr bwMode="auto">
                <a:xfrm>
                  <a:off x="3139" y="2813"/>
                  <a:ext cx="29" cy="28"/>
                </a:xfrm>
                <a:custGeom>
                  <a:avLst/>
                  <a:gdLst>
                    <a:gd name="T0" fmla="*/ 13 w 29"/>
                    <a:gd name="T1" fmla="*/ 26 h 28"/>
                    <a:gd name="T2" fmla="*/ 17 w 29"/>
                    <a:gd name="T3" fmla="*/ 26 h 28"/>
                    <a:gd name="T4" fmla="*/ 19 w 29"/>
                    <a:gd name="T5" fmla="*/ 26 h 28"/>
                    <a:gd name="T6" fmla="*/ 21 w 29"/>
                    <a:gd name="T7" fmla="*/ 26 h 28"/>
                    <a:gd name="T8" fmla="*/ 23 w 29"/>
                    <a:gd name="T9" fmla="*/ 24 h 28"/>
                    <a:gd name="T10" fmla="*/ 25 w 29"/>
                    <a:gd name="T11" fmla="*/ 23 h 28"/>
                    <a:gd name="T12" fmla="*/ 27 w 29"/>
                    <a:gd name="T13" fmla="*/ 21 h 28"/>
                    <a:gd name="T14" fmla="*/ 27 w 29"/>
                    <a:gd name="T15" fmla="*/ 19 h 28"/>
                    <a:gd name="T16" fmla="*/ 29 w 29"/>
                    <a:gd name="T17" fmla="*/ 17 h 28"/>
                    <a:gd name="T18" fmla="*/ 29 w 29"/>
                    <a:gd name="T19" fmla="*/ 15 h 28"/>
                    <a:gd name="T20" fmla="*/ 29 w 29"/>
                    <a:gd name="T21" fmla="*/ 13 h 28"/>
                    <a:gd name="T22" fmla="*/ 29 w 29"/>
                    <a:gd name="T23" fmla="*/ 11 h 28"/>
                    <a:gd name="T24" fmla="*/ 29 w 29"/>
                    <a:gd name="T25" fmla="*/ 9 h 28"/>
                    <a:gd name="T26" fmla="*/ 27 w 29"/>
                    <a:gd name="T27" fmla="*/ 7 h 28"/>
                    <a:gd name="T28" fmla="*/ 27 w 29"/>
                    <a:gd name="T29" fmla="*/ 5 h 28"/>
                    <a:gd name="T30" fmla="*/ 25 w 29"/>
                    <a:gd name="T31" fmla="*/ 3 h 28"/>
                    <a:gd name="T32" fmla="*/ 23 w 29"/>
                    <a:gd name="T33" fmla="*/ 1 h 28"/>
                    <a:gd name="T34" fmla="*/ 21 w 29"/>
                    <a:gd name="T35" fmla="*/ 0 h 28"/>
                    <a:gd name="T36" fmla="*/ 19 w 29"/>
                    <a:gd name="T37" fmla="*/ 0 h 28"/>
                    <a:gd name="T38" fmla="*/ 17 w 29"/>
                    <a:gd name="T39" fmla="*/ 0 h 28"/>
                    <a:gd name="T40" fmla="*/ 13 w 29"/>
                    <a:gd name="T41" fmla="*/ 0 h 28"/>
                    <a:gd name="T42" fmla="*/ 11 w 29"/>
                    <a:gd name="T43" fmla="*/ 0 h 28"/>
                    <a:gd name="T44" fmla="*/ 10 w 29"/>
                    <a:gd name="T45" fmla="*/ 0 h 28"/>
                    <a:gd name="T46" fmla="*/ 8 w 29"/>
                    <a:gd name="T47" fmla="*/ 0 h 28"/>
                    <a:gd name="T48" fmla="*/ 6 w 29"/>
                    <a:gd name="T49" fmla="*/ 1 h 28"/>
                    <a:gd name="T50" fmla="*/ 4 w 29"/>
                    <a:gd name="T51" fmla="*/ 3 h 28"/>
                    <a:gd name="T52" fmla="*/ 2 w 29"/>
                    <a:gd name="T53" fmla="*/ 5 h 28"/>
                    <a:gd name="T54" fmla="*/ 2 w 29"/>
                    <a:gd name="T55" fmla="*/ 7 h 28"/>
                    <a:gd name="T56" fmla="*/ 0 w 29"/>
                    <a:gd name="T57" fmla="*/ 9 h 28"/>
                    <a:gd name="T58" fmla="*/ 0 w 29"/>
                    <a:gd name="T59" fmla="*/ 11 h 28"/>
                    <a:gd name="T60" fmla="*/ 0 w 29"/>
                    <a:gd name="T61" fmla="*/ 13 h 28"/>
                    <a:gd name="T62" fmla="*/ 0 w 29"/>
                    <a:gd name="T63" fmla="*/ 15 h 28"/>
                    <a:gd name="T64" fmla="*/ 0 w 29"/>
                    <a:gd name="T65" fmla="*/ 17 h 28"/>
                    <a:gd name="T66" fmla="*/ 2 w 29"/>
                    <a:gd name="T67" fmla="*/ 19 h 28"/>
                    <a:gd name="T68" fmla="*/ 2 w 29"/>
                    <a:gd name="T69" fmla="*/ 21 h 28"/>
                    <a:gd name="T70" fmla="*/ 4 w 29"/>
                    <a:gd name="T71" fmla="*/ 23 h 28"/>
                    <a:gd name="T72" fmla="*/ 6 w 29"/>
                    <a:gd name="T73" fmla="*/ 24 h 28"/>
                    <a:gd name="T74" fmla="*/ 8 w 29"/>
                    <a:gd name="T75" fmla="*/ 26 h 28"/>
                    <a:gd name="T76" fmla="*/ 10 w 29"/>
                    <a:gd name="T77" fmla="*/ 26 h 28"/>
                    <a:gd name="T78" fmla="*/ 11 w 29"/>
                    <a:gd name="T79" fmla="*/ 26 h 28"/>
                    <a:gd name="T80" fmla="*/ 13 w 29"/>
                    <a:gd name="T81" fmla="*/ 28 h 28"/>
                    <a:gd name="T82" fmla="*/ 13 w 29"/>
                    <a:gd name="T83" fmla="*/ 28 h 28"/>
                    <a:gd name="T84" fmla="*/ 13 w 29"/>
                    <a:gd name="T85" fmla="*/ 26 h 2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9"/>
                    <a:gd name="T130" fmla="*/ 0 h 28"/>
                    <a:gd name="T131" fmla="*/ 29 w 29"/>
                    <a:gd name="T132" fmla="*/ 28 h 2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9" h="28">
                      <a:moveTo>
                        <a:pt x="13" y="26"/>
                      </a:moveTo>
                      <a:lnTo>
                        <a:pt x="17" y="26"/>
                      </a:lnTo>
                      <a:lnTo>
                        <a:pt x="19" y="26"/>
                      </a:lnTo>
                      <a:lnTo>
                        <a:pt x="21" y="26"/>
                      </a:lnTo>
                      <a:lnTo>
                        <a:pt x="23" y="24"/>
                      </a:lnTo>
                      <a:lnTo>
                        <a:pt x="25" y="23"/>
                      </a:lnTo>
                      <a:lnTo>
                        <a:pt x="27" y="21"/>
                      </a:lnTo>
                      <a:lnTo>
                        <a:pt x="27" y="19"/>
                      </a:lnTo>
                      <a:lnTo>
                        <a:pt x="29" y="17"/>
                      </a:lnTo>
                      <a:lnTo>
                        <a:pt x="29" y="15"/>
                      </a:lnTo>
                      <a:lnTo>
                        <a:pt x="29" y="13"/>
                      </a:lnTo>
                      <a:lnTo>
                        <a:pt x="29" y="11"/>
                      </a:lnTo>
                      <a:lnTo>
                        <a:pt x="29" y="9"/>
                      </a:lnTo>
                      <a:lnTo>
                        <a:pt x="27" y="7"/>
                      </a:lnTo>
                      <a:lnTo>
                        <a:pt x="27" y="5"/>
                      </a:lnTo>
                      <a:lnTo>
                        <a:pt x="25" y="3"/>
                      </a:lnTo>
                      <a:lnTo>
                        <a:pt x="23" y="1"/>
                      </a:lnTo>
                      <a:lnTo>
                        <a:pt x="21" y="0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2" y="21"/>
                      </a:lnTo>
                      <a:lnTo>
                        <a:pt x="4" y="23"/>
                      </a:lnTo>
                      <a:lnTo>
                        <a:pt x="6" y="24"/>
                      </a:lnTo>
                      <a:lnTo>
                        <a:pt x="8" y="26"/>
                      </a:lnTo>
                      <a:lnTo>
                        <a:pt x="10" y="26"/>
                      </a:lnTo>
                      <a:lnTo>
                        <a:pt x="11" y="26"/>
                      </a:lnTo>
                      <a:lnTo>
                        <a:pt x="13" y="28"/>
                      </a:lnTo>
                      <a:lnTo>
                        <a:pt x="13" y="26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7" name="Freeform 326"/>
                <p:cNvSpPr>
                  <a:spLocks/>
                </p:cNvSpPr>
                <p:nvPr/>
              </p:nvSpPr>
              <p:spPr bwMode="auto">
                <a:xfrm>
                  <a:off x="3469" y="3132"/>
                  <a:ext cx="28" cy="29"/>
                </a:xfrm>
                <a:custGeom>
                  <a:avLst/>
                  <a:gdLst>
                    <a:gd name="T0" fmla="*/ 13 w 28"/>
                    <a:gd name="T1" fmla="*/ 29 h 29"/>
                    <a:gd name="T2" fmla="*/ 17 w 28"/>
                    <a:gd name="T3" fmla="*/ 29 h 29"/>
                    <a:gd name="T4" fmla="*/ 19 w 28"/>
                    <a:gd name="T5" fmla="*/ 29 h 29"/>
                    <a:gd name="T6" fmla="*/ 21 w 28"/>
                    <a:gd name="T7" fmla="*/ 27 h 29"/>
                    <a:gd name="T8" fmla="*/ 23 w 28"/>
                    <a:gd name="T9" fmla="*/ 27 h 29"/>
                    <a:gd name="T10" fmla="*/ 25 w 28"/>
                    <a:gd name="T11" fmla="*/ 25 h 29"/>
                    <a:gd name="T12" fmla="*/ 27 w 28"/>
                    <a:gd name="T13" fmla="*/ 23 h 29"/>
                    <a:gd name="T14" fmla="*/ 27 w 28"/>
                    <a:gd name="T15" fmla="*/ 21 h 29"/>
                    <a:gd name="T16" fmla="*/ 28 w 28"/>
                    <a:gd name="T17" fmla="*/ 19 h 29"/>
                    <a:gd name="T18" fmla="*/ 28 w 28"/>
                    <a:gd name="T19" fmla="*/ 18 h 29"/>
                    <a:gd name="T20" fmla="*/ 28 w 28"/>
                    <a:gd name="T21" fmla="*/ 16 h 29"/>
                    <a:gd name="T22" fmla="*/ 28 w 28"/>
                    <a:gd name="T23" fmla="*/ 12 h 29"/>
                    <a:gd name="T24" fmla="*/ 28 w 28"/>
                    <a:gd name="T25" fmla="*/ 10 h 29"/>
                    <a:gd name="T26" fmla="*/ 27 w 28"/>
                    <a:gd name="T27" fmla="*/ 8 h 29"/>
                    <a:gd name="T28" fmla="*/ 27 w 28"/>
                    <a:gd name="T29" fmla="*/ 6 h 29"/>
                    <a:gd name="T30" fmla="*/ 25 w 28"/>
                    <a:gd name="T31" fmla="*/ 4 h 29"/>
                    <a:gd name="T32" fmla="*/ 23 w 28"/>
                    <a:gd name="T33" fmla="*/ 2 h 29"/>
                    <a:gd name="T34" fmla="*/ 21 w 28"/>
                    <a:gd name="T35" fmla="*/ 2 h 29"/>
                    <a:gd name="T36" fmla="*/ 19 w 28"/>
                    <a:gd name="T37" fmla="*/ 0 h 29"/>
                    <a:gd name="T38" fmla="*/ 17 w 28"/>
                    <a:gd name="T39" fmla="*/ 0 h 29"/>
                    <a:gd name="T40" fmla="*/ 15 w 28"/>
                    <a:gd name="T41" fmla="*/ 0 h 29"/>
                    <a:gd name="T42" fmla="*/ 13 w 28"/>
                    <a:gd name="T43" fmla="*/ 0 h 29"/>
                    <a:gd name="T44" fmla="*/ 9 w 28"/>
                    <a:gd name="T45" fmla="*/ 0 h 29"/>
                    <a:gd name="T46" fmla="*/ 7 w 28"/>
                    <a:gd name="T47" fmla="*/ 2 h 29"/>
                    <a:gd name="T48" fmla="*/ 5 w 28"/>
                    <a:gd name="T49" fmla="*/ 2 h 29"/>
                    <a:gd name="T50" fmla="*/ 4 w 28"/>
                    <a:gd name="T51" fmla="*/ 4 h 29"/>
                    <a:gd name="T52" fmla="*/ 4 w 28"/>
                    <a:gd name="T53" fmla="*/ 6 h 29"/>
                    <a:gd name="T54" fmla="*/ 2 w 28"/>
                    <a:gd name="T55" fmla="*/ 8 h 29"/>
                    <a:gd name="T56" fmla="*/ 2 w 28"/>
                    <a:gd name="T57" fmla="*/ 10 h 29"/>
                    <a:gd name="T58" fmla="*/ 0 w 28"/>
                    <a:gd name="T59" fmla="*/ 12 h 29"/>
                    <a:gd name="T60" fmla="*/ 0 w 28"/>
                    <a:gd name="T61" fmla="*/ 16 h 29"/>
                    <a:gd name="T62" fmla="*/ 0 w 28"/>
                    <a:gd name="T63" fmla="*/ 18 h 29"/>
                    <a:gd name="T64" fmla="*/ 2 w 28"/>
                    <a:gd name="T65" fmla="*/ 19 h 29"/>
                    <a:gd name="T66" fmla="*/ 2 w 28"/>
                    <a:gd name="T67" fmla="*/ 21 h 29"/>
                    <a:gd name="T68" fmla="*/ 4 w 28"/>
                    <a:gd name="T69" fmla="*/ 23 h 29"/>
                    <a:gd name="T70" fmla="*/ 4 w 28"/>
                    <a:gd name="T71" fmla="*/ 25 h 29"/>
                    <a:gd name="T72" fmla="*/ 5 w 28"/>
                    <a:gd name="T73" fmla="*/ 27 h 29"/>
                    <a:gd name="T74" fmla="*/ 7 w 28"/>
                    <a:gd name="T75" fmla="*/ 27 h 29"/>
                    <a:gd name="T76" fmla="*/ 9 w 28"/>
                    <a:gd name="T77" fmla="*/ 29 h 29"/>
                    <a:gd name="T78" fmla="*/ 13 w 28"/>
                    <a:gd name="T79" fmla="*/ 29 h 29"/>
                    <a:gd name="T80" fmla="*/ 15 w 28"/>
                    <a:gd name="T81" fmla="*/ 29 h 29"/>
                    <a:gd name="T82" fmla="*/ 15 w 28"/>
                    <a:gd name="T83" fmla="*/ 29 h 29"/>
                    <a:gd name="T84" fmla="*/ 13 w 28"/>
                    <a:gd name="T85" fmla="*/ 29 h 2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8"/>
                    <a:gd name="T130" fmla="*/ 0 h 29"/>
                    <a:gd name="T131" fmla="*/ 28 w 28"/>
                    <a:gd name="T132" fmla="*/ 29 h 29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8" h="29">
                      <a:moveTo>
                        <a:pt x="13" y="29"/>
                      </a:moveTo>
                      <a:lnTo>
                        <a:pt x="17" y="29"/>
                      </a:lnTo>
                      <a:lnTo>
                        <a:pt x="19" y="29"/>
                      </a:lnTo>
                      <a:lnTo>
                        <a:pt x="21" y="27"/>
                      </a:lnTo>
                      <a:lnTo>
                        <a:pt x="23" y="27"/>
                      </a:lnTo>
                      <a:lnTo>
                        <a:pt x="25" y="25"/>
                      </a:lnTo>
                      <a:lnTo>
                        <a:pt x="27" y="23"/>
                      </a:lnTo>
                      <a:lnTo>
                        <a:pt x="27" y="21"/>
                      </a:lnTo>
                      <a:lnTo>
                        <a:pt x="28" y="19"/>
                      </a:lnTo>
                      <a:lnTo>
                        <a:pt x="28" y="18"/>
                      </a:lnTo>
                      <a:lnTo>
                        <a:pt x="28" y="16"/>
                      </a:lnTo>
                      <a:lnTo>
                        <a:pt x="28" y="12"/>
                      </a:lnTo>
                      <a:lnTo>
                        <a:pt x="28" y="10"/>
                      </a:lnTo>
                      <a:lnTo>
                        <a:pt x="27" y="8"/>
                      </a:lnTo>
                      <a:lnTo>
                        <a:pt x="27" y="6"/>
                      </a:lnTo>
                      <a:lnTo>
                        <a:pt x="25" y="4"/>
                      </a:lnTo>
                      <a:lnTo>
                        <a:pt x="23" y="2"/>
                      </a:lnTo>
                      <a:lnTo>
                        <a:pt x="21" y="2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9" y="0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2" y="19"/>
                      </a:lnTo>
                      <a:lnTo>
                        <a:pt x="2" y="21"/>
                      </a:lnTo>
                      <a:lnTo>
                        <a:pt x="4" y="23"/>
                      </a:lnTo>
                      <a:lnTo>
                        <a:pt x="4" y="25"/>
                      </a:lnTo>
                      <a:lnTo>
                        <a:pt x="5" y="27"/>
                      </a:lnTo>
                      <a:lnTo>
                        <a:pt x="7" y="27"/>
                      </a:lnTo>
                      <a:lnTo>
                        <a:pt x="9" y="29"/>
                      </a:lnTo>
                      <a:lnTo>
                        <a:pt x="13" y="29"/>
                      </a:lnTo>
                      <a:lnTo>
                        <a:pt x="15" y="29"/>
                      </a:lnTo>
                      <a:lnTo>
                        <a:pt x="13" y="29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8" name="Freeform 327"/>
                <p:cNvSpPr>
                  <a:spLocks/>
                </p:cNvSpPr>
                <p:nvPr/>
              </p:nvSpPr>
              <p:spPr bwMode="auto">
                <a:xfrm>
                  <a:off x="3823" y="3458"/>
                  <a:ext cx="29" cy="29"/>
                </a:xfrm>
                <a:custGeom>
                  <a:avLst/>
                  <a:gdLst>
                    <a:gd name="T0" fmla="*/ 14 w 29"/>
                    <a:gd name="T1" fmla="*/ 29 h 29"/>
                    <a:gd name="T2" fmla="*/ 18 w 29"/>
                    <a:gd name="T3" fmla="*/ 29 h 29"/>
                    <a:gd name="T4" fmla="*/ 19 w 29"/>
                    <a:gd name="T5" fmla="*/ 29 h 29"/>
                    <a:gd name="T6" fmla="*/ 21 w 29"/>
                    <a:gd name="T7" fmla="*/ 29 h 29"/>
                    <a:gd name="T8" fmla="*/ 23 w 29"/>
                    <a:gd name="T9" fmla="*/ 27 h 29"/>
                    <a:gd name="T10" fmla="*/ 25 w 29"/>
                    <a:gd name="T11" fmla="*/ 25 h 29"/>
                    <a:gd name="T12" fmla="*/ 25 w 29"/>
                    <a:gd name="T13" fmla="*/ 23 h 29"/>
                    <a:gd name="T14" fmla="*/ 27 w 29"/>
                    <a:gd name="T15" fmla="*/ 21 h 29"/>
                    <a:gd name="T16" fmla="*/ 29 w 29"/>
                    <a:gd name="T17" fmla="*/ 19 h 29"/>
                    <a:gd name="T18" fmla="*/ 29 w 29"/>
                    <a:gd name="T19" fmla="*/ 17 h 29"/>
                    <a:gd name="T20" fmla="*/ 29 w 29"/>
                    <a:gd name="T21" fmla="*/ 15 h 29"/>
                    <a:gd name="T22" fmla="*/ 29 w 29"/>
                    <a:gd name="T23" fmla="*/ 13 h 29"/>
                    <a:gd name="T24" fmla="*/ 29 w 29"/>
                    <a:gd name="T25" fmla="*/ 9 h 29"/>
                    <a:gd name="T26" fmla="*/ 27 w 29"/>
                    <a:gd name="T27" fmla="*/ 7 h 29"/>
                    <a:gd name="T28" fmla="*/ 25 w 29"/>
                    <a:gd name="T29" fmla="*/ 6 h 29"/>
                    <a:gd name="T30" fmla="*/ 25 w 29"/>
                    <a:gd name="T31" fmla="*/ 6 h 29"/>
                    <a:gd name="T32" fmla="*/ 23 w 29"/>
                    <a:gd name="T33" fmla="*/ 4 h 29"/>
                    <a:gd name="T34" fmla="*/ 21 w 29"/>
                    <a:gd name="T35" fmla="*/ 2 h 29"/>
                    <a:gd name="T36" fmla="*/ 19 w 29"/>
                    <a:gd name="T37" fmla="*/ 2 h 29"/>
                    <a:gd name="T38" fmla="*/ 18 w 29"/>
                    <a:gd name="T39" fmla="*/ 0 h 29"/>
                    <a:gd name="T40" fmla="*/ 14 w 29"/>
                    <a:gd name="T41" fmla="*/ 0 h 29"/>
                    <a:gd name="T42" fmla="*/ 12 w 29"/>
                    <a:gd name="T43" fmla="*/ 0 h 29"/>
                    <a:gd name="T44" fmla="*/ 10 w 29"/>
                    <a:gd name="T45" fmla="*/ 2 h 29"/>
                    <a:gd name="T46" fmla="*/ 8 w 29"/>
                    <a:gd name="T47" fmla="*/ 2 h 29"/>
                    <a:gd name="T48" fmla="*/ 6 w 29"/>
                    <a:gd name="T49" fmla="*/ 4 h 29"/>
                    <a:gd name="T50" fmla="*/ 4 w 29"/>
                    <a:gd name="T51" fmla="*/ 6 h 29"/>
                    <a:gd name="T52" fmla="*/ 2 w 29"/>
                    <a:gd name="T53" fmla="*/ 6 h 29"/>
                    <a:gd name="T54" fmla="*/ 2 w 29"/>
                    <a:gd name="T55" fmla="*/ 7 h 29"/>
                    <a:gd name="T56" fmla="*/ 0 w 29"/>
                    <a:gd name="T57" fmla="*/ 9 h 29"/>
                    <a:gd name="T58" fmla="*/ 0 w 29"/>
                    <a:gd name="T59" fmla="*/ 13 h 29"/>
                    <a:gd name="T60" fmla="*/ 0 w 29"/>
                    <a:gd name="T61" fmla="*/ 15 h 29"/>
                    <a:gd name="T62" fmla="*/ 0 w 29"/>
                    <a:gd name="T63" fmla="*/ 17 h 29"/>
                    <a:gd name="T64" fmla="*/ 0 w 29"/>
                    <a:gd name="T65" fmla="*/ 19 h 29"/>
                    <a:gd name="T66" fmla="*/ 2 w 29"/>
                    <a:gd name="T67" fmla="*/ 21 h 29"/>
                    <a:gd name="T68" fmla="*/ 2 w 29"/>
                    <a:gd name="T69" fmla="*/ 23 h 29"/>
                    <a:gd name="T70" fmla="*/ 4 w 29"/>
                    <a:gd name="T71" fmla="*/ 25 h 29"/>
                    <a:gd name="T72" fmla="*/ 6 w 29"/>
                    <a:gd name="T73" fmla="*/ 27 h 29"/>
                    <a:gd name="T74" fmla="*/ 8 w 29"/>
                    <a:gd name="T75" fmla="*/ 29 h 29"/>
                    <a:gd name="T76" fmla="*/ 10 w 29"/>
                    <a:gd name="T77" fmla="*/ 29 h 29"/>
                    <a:gd name="T78" fmla="*/ 12 w 29"/>
                    <a:gd name="T79" fmla="*/ 29 h 29"/>
                    <a:gd name="T80" fmla="*/ 14 w 29"/>
                    <a:gd name="T81" fmla="*/ 29 h 29"/>
                    <a:gd name="T82" fmla="*/ 14 w 29"/>
                    <a:gd name="T83" fmla="*/ 29 h 2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9"/>
                    <a:gd name="T127" fmla="*/ 0 h 29"/>
                    <a:gd name="T128" fmla="*/ 29 w 29"/>
                    <a:gd name="T129" fmla="*/ 29 h 2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9" h="29">
                      <a:moveTo>
                        <a:pt x="14" y="29"/>
                      </a:moveTo>
                      <a:lnTo>
                        <a:pt x="18" y="29"/>
                      </a:lnTo>
                      <a:lnTo>
                        <a:pt x="19" y="29"/>
                      </a:lnTo>
                      <a:lnTo>
                        <a:pt x="21" y="29"/>
                      </a:lnTo>
                      <a:lnTo>
                        <a:pt x="23" y="27"/>
                      </a:lnTo>
                      <a:lnTo>
                        <a:pt x="25" y="25"/>
                      </a:lnTo>
                      <a:lnTo>
                        <a:pt x="25" y="23"/>
                      </a:lnTo>
                      <a:lnTo>
                        <a:pt x="27" y="21"/>
                      </a:lnTo>
                      <a:lnTo>
                        <a:pt x="29" y="19"/>
                      </a:lnTo>
                      <a:lnTo>
                        <a:pt x="29" y="17"/>
                      </a:lnTo>
                      <a:lnTo>
                        <a:pt x="29" y="15"/>
                      </a:lnTo>
                      <a:lnTo>
                        <a:pt x="29" y="13"/>
                      </a:lnTo>
                      <a:lnTo>
                        <a:pt x="29" y="9"/>
                      </a:lnTo>
                      <a:lnTo>
                        <a:pt x="27" y="7"/>
                      </a:lnTo>
                      <a:lnTo>
                        <a:pt x="25" y="6"/>
                      </a:lnTo>
                      <a:lnTo>
                        <a:pt x="23" y="4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2"/>
                      </a:lnTo>
                      <a:lnTo>
                        <a:pt x="8" y="2"/>
                      </a:lnTo>
                      <a:lnTo>
                        <a:pt x="6" y="4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0" y="19"/>
                      </a:lnTo>
                      <a:lnTo>
                        <a:pt x="2" y="21"/>
                      </a:lnTo>
                      <a:lnTo>
                        <a:pt x="2" y="23"/>
                      </a:lnTo>
                      <a:lnTo>
                        <a:pt x="4" y="25"/>
                      </a:lnTo>
                      <a:lnTo>
                        <a:pt x="6" y="27"/>
                      </a:lnTo>
                      <a:lnTo>
                        <a:pt x="8" y="29"/>
                      </a:lnTo>
                      <a:lnTo>
                        <a:pt x="10" y="29"/>
                      </a:lnTo>
                      <a:lnTo>
                        <a:pt x="12" y="29"/>
                      </a:lnTo>
                      <a:lnTo>
                        <a:pt x="14" y="29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9" name="Line 328"/>
                <p:cNvSpPr>
                  <a:spLocks noChangeShapeType="1"/>
                </p:cNvSpPr>
                <p:nvPr/>
              </p:nvSpPr>
              <p:spPr bwMode="auto">
                <a:xfrm>
                  <a:off x="4034" y="3481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0" name="Line 329"/>
                <p:cNvSpPr>
                  <a:spLocks noChangeShapeType="1"/>
                </p:cNvSpPr>
                <p:nvPr/>
              </p:nvSpPr>
              <p:spPr bwMode="auto">
                <a:xfrm>
                  <a:off x="4034" y="3552"/>
                  <a:ext cx="9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1" name="Freeform 330"/>
                <p:cNvSpPr>
                  <a:spLocks/>
                </p:cNvSpPr>
                <p:nvPr/>
              </p:nvSpPr>
              <p:spPr bwMode="auto">
                <a:xfrm>
                  <a:off x="3729" y="2870"/>
                  <a:ext cx="252" cy="109"/>
                </a:xfrm>
                <a:custGeom>
                  <a:avLst/>
                  <a:gdLst>
                    <a:gd name="T0" fmla="*/ 0 w 252"/>
                    <a:gd name="T1" fmla="*/ 0 h 109"/>
                    <a:gd name="T2" fmla="*/ 0 w 252"/>
                    <a:gd name="T3" fmla="*/ 109 h 109"/>
                    <a:gd name="T4" fmla="*/ 217 w 252"/>
                    <a:gd name="T5" fmla="*/ 109 h 109"/>
                    <a:gd name="T6" fmla="*/ 217 w 252"/>
                    <a:gd name="T7" fmla="*/ 36 h 109"/>
                    <a:gd name="T8" fmla="*/ 252 w 252"/>
                    <a:gd name="T9" fmla="*/ 36 h 10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"/>
                    <a:gd name="T16" fmla="*/ 0 h 109"/>
                    <a:gd name="T17" fmla="*/ 252 w 252"/>
                    <a:gd name="T18" fmla="*/ 109 h 10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" h="109">
                      <a:moveTo>
                        <a:pt x="0" y="0"/>
                      </a:moveTo>
                      <a:lnTo>
                        <a:pt x="0" y="109"/>
                      </a:lnTo>
                      <a:lnTo>
                        <a:pt x="217" y="109"/>
                      </a:lnTo>
                      <a:lnTo>
                        <a:pt x="217" y="36"/>
                      </a:lnTo>
                      <a:lnTo>
                        <a:pt x="252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2" name="Freeform 331"/>
                <p:cNvSpPr>
                  <a:spLocks/>
                </p:cNvSpPr>
                <p:nvPr/>
              </p:nvSpPr>
              <p:spPr bwMode="auto">
                <a:xfrm>
                  <a:off x="3298" y="2726"/>
                  <a:ext cx="56" cy="288"/>
                </a:xfrm>
                <a:custGeom>
                  <a:avLst/>
                  <a:gdLst>
                    <a:gd name="T0" fmla="*/ 54 w 56"/>
                    <a:gd name="T1" fmla="*/ 288 h 288"/>
                    <a:gd name="T2" fmla="*/ 56 w 56"/>
                    <a:gd name="T3" fmla="*/ 0 h 288"/>
                    <a:gd name="T4" fmla="*/ 0 w 56"/>
                    <a:gd name="T5" fmla="*/ 0 h 288"/>
                    <a:gd name="T6" fmla="*/ 0 w 56"/>
                    <a:gd name="T7" fmla="*/ 288 h 288"/>
                    <a:gd name="T8" fmla="*/ 56 w 56"/>
                    <a:gd name="T9" fmla="*/ 288 h 288"/>
                    <a:gd name="T10" fmla="*/ 56 w 56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8"/>
                    <a:gd name="T20" fmla="*/ 56 w 56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8">
                      <a:moveTo>
                        <a:pt x="54" y="288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6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3" name="Freeform 332"/>
                <p:cNvSpPr>
                  <a:spLocks/>
                </p:cNvSpPr>
                <p:nvPr/>
              </p:nvSpPr>
              <p:spPr bwMode="auto">
                <a:xfrm>
                  <a:off x="3637" y="2726"/>
                  <a:ext cx="56" cy="288"/>
                </a:xfrm>
                <a:custGeom>
                  <a:avLst/>
                  <a:gdLst>
                    <a:gd name="T0" fmla="*/ 54 w 56"/>
                    <a:gd name="T1" fmla="*/ 288 h 288"/>
                    <a:gd name="T2" fmla="*/ 56 w 56"/>
                    <a:gd name="T3" fmla="*/ 0 h 288"/>
                    <a:gd name="T4" fmla="*/ 0 w 56"/>
                    <a:gd name="T5" fmla="*/ 0 h 288"/>
                    <a:gd name="T6" fmla="*/ 0 w 56"/>
                    <a:gd name="T7" fmla="*/ 288 h 288"/>
                    <a:gd name="T8" fmla="*/ 56 w 56"/>
                    <a:gd name="T9" fmla="*/ 288 h 288"/>
                    <a:gd name="T10" fmla="*/ 56 w 56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8"/>
                    <a:gd name="T20" fmla="*/ 56 w 56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8">
                      <a:moveTo>
                        <a:pt x="54" y="288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6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4" name="Freeform 333"/>
                <p:cNvSpPr>
                  <a:spLocks/>
                </p:cNvSpPr>
                <p:nvPr/>
              </p:nvSpPr>
              <p:spPr bwMode="auto">
                <a:xfrm>
                  <a:off x="3766" y="2799"/>
                  <a:ext cx="144" cy="144"/>
                </a:xfrm>
                <a:custGeom>
                  <a:avLst/>
                  <a:gdLst>
                    <a:gd name="T0" fmla="*/ 144 w 144"/>
                    <a:gd name="T1" fmla="*/ 144 h 144"/>
                    <a:gd name="T2" fmla="*/ 144 w 144"/>
                    <a:gd name="T3" fmla="*/ 0 h 144"/>
                    <a:gd name="T4" fmla="*/ 0 w 144"/>
                    <a:gd name="T5" fmla="*/ 0 h 144"/>
                    <a:gd name="T6" fmla="*/ 0 w 144"/>
                    <a:gd name="T7" fmla="*/ 144 h 144"/>
                    <a:gd name="T8" fmla="*/ 144 w 144"/>
                    <a:gd name="T9" fmla="*/ 144 h 144"/>
                    <a:gd name="T10" fmla="*/ 144 w 144"/>
                    <a:gd name="T11" fmla="*/ 144 h 1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"/>
                    <a:gd name="T19" fmla="*/ 0 h 144"/>
                    <a:gd name="T20" fmla="*/ 144 w 144"/>
                    <a:gd name="T21" fmla="*/ 144 h 1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" h="144">
                      <a:moveTo>
                        <a:pt x="144" y="144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1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5" name="Rectangle 334"/>
                <p:cNvSpPr>
                  <a:spLocks noChangeArrowheads="1"/>
                </p:cNvSpPr>
                <p:nvPr/>
              </p:nvSpPr>
              <p:spPr bwMode="auto">
                <a:xfrm>
                  <a:off x="3789" y="2828"/>
                  <a:ext cx="4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D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36" name="Rectangle 335"/>
                <p:cNvSpPr>
                  <a:spLocks noChangeArrowheads="1"/>
                </p:cNvSpPr>
                <p:nvPr/>
              </p:nvSpPr>
              <p:spPr bwMode="auto">
                <a:xfrm>
                  <a:off x="3835" y="2828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37" name="Freeform 336"/>
                <p:cNvSpPr>
                  <a:spLocks/>
                </p:cNvSpPr>
                <p:nvPr/>
              </p:nvSpPr>
              <p:spPr bwMode="auto">
                <a:xfrm>
                  <a:off x="3781" y="3050"/>
                  <a:ext cx="109" cy="285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117 h 285"/>
                    <a:gd name="T4" fmla="*/ 37 w 109"/>
                    <a:gd name="T5" fmla="*/ 144 h 285"/>
                    <a:gd name="T6" fmla="*/ 2 w 109"/>
                    <a:gd name="T7" fmla="*/ 170 h 285"/>
                    <a:gd name="T8" fmla="*/ 2 w 109"/>
                    <a:gd name="T9" fmla="*/ 285 h 285"/>
                    <a:gd name="T10" fmla="*/ 109 w 109"/>
                    <a:gd name="T11" fmla="*/ 199 h 285"/>
                    <a:gd name="T12" fmla="*/ 109 w 109"/>
                    <a:gd name="T13" fmla="*/ 88 h 285"/>
                    <a:gd name="T14" fmla="*/ 2 w 109"/>
                    <a:gd name="T15" fmla="*/ 2 h 285"/>
                    <a:gd name="T16" fmla="*/ 2 w 109"/>
                    <a:gd name="T17" fmla="*/ 2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5"/>
                    <a:gd name="T29" fmla="*/ 109 w 109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5">
                      <a:moveTo>
                        <a:pt x="0" y="0"/>
                      </a:moveTo>
                      <a:lnTo>
                        <a:pt x="2" y="117"/>
                      </a:lnTo>
                      <a:lnTo>
                        <a:pt x="37" y="144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9"/>
                      </a:lnTo>
                      <a:lnTo>
                        <a:pt x="109" y="88"/>
                      </a:lnTo>
                      <a:lnTo>
                        <a:pt x="2" y="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8" name="Freeform 337"/>
                <p:cNvSpPr>
                  <a:spLocks/>
                </p:cNvSpPr>
                <p:nvPr/>
              </p:nvSpPr>
              <p:spPr bwMode="auto">
                <a:xfrm>
                  <a:off x="3981" y="3050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7"/>
                    <a:gd name="T20" fmla="*/ 55 w 55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9" name="Freeform 338"/>
                <p:cNvSpPr>
                  <a:spLocks/>
                </p:cNvSpPr>
                <p:nvPr/>
              </p:nvSpPr>
              <p:spPr bwMode="auto">
                <a:xfrm>
                  <a:off x="4124" y="3374"/>
                  <a:ext cx="110" cy="285"/>
                </a:xfrm>
                <a:custGeom>
                  <a:avLst/>
                  <a:gdLst>
                    <a:gd name="T0" fmla="*/ 0 w 110"/>
                    <a:gd name="T1" fmla="*/ 0 h 285"/>
                    <a:gd name="T2" fmla="*/ 0 w 110"/>
                    <a:gd name="T3" fmla="*/ 116 h 285"/>
                    <a:gd name="T4" fmla="*/ 35 w 110"/>
                    <a:gd name="T5" fmla="*/ 143 h 285"/>
                    <a:gd name="T6" fmla="*/ 0 w 110"/>
                    <a:gd name="T7" fmla="*/ 170 h 285"/>
                    <a:gd name="T8" fmla="*/ 0 w 110"/>
                    <a:gd name="T9" fmla="*/ 285 h 285"/>
                    <a:gd name="T10" fmla="*/ 110 w 110"/>
                    <a:gd name="T11" fmla="*/ 199 h 285"/>
                    <a:gd name="T12" fmla="*/ 110 w 110"/>
                    <a:gd name="T13" fmla="*/ 88 h 285"/>
                    <a:gd name="T14" fmla="*/ 0 w 110"/>
                    <a:gd name="T15" fmla="*/ 0 h 285"/>
                    <a:gd name="T16" fmla="*/ 0 w 110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0"/>
                    <a:gd name="T28" fmla="*/ 0 h 285"/>
                    <a:gd name="T29" fmla="*/ 110 w 110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0" h="285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35" y="143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10" y="199"/>
                      </a:lnTo>
                      <a:lnTo>
                        <a:pt x="110" y="8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340" name="Rectangle 339"/>
            <p:cNvSpPr>
              <a:spLocks noChangeArrowheads="1"/>
            </p:cNvSpPr>
            <p:nvPr/>
          </p:nvSpPr>
          <p:spPr bwMode="auto">
            <a:xfrm>
              <a:off x="914400" y="2174875"/>
              <a:ext cx="2133600" cy="35036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</a:t>
              </a:r>
              <a:r>
                <a:rPr lang="en-US" sz="1600" dirty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R1, R3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 R12,</a:t>
              </a:r>
              <a:r>
                <a:rPr lang="en-US" sz="1600" dirty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R5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 R13,R6, </a:t>
              </a:r>
              <a:r>
                <a:rPr lang="en-US" sz="1600" dirty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R14,R2, </a:t>
              </a:r>
              <a:r>
                <a:rPr lang="en-US" sz="1600" dirty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R15,100(</a:t>
              </a:r>
              <a:r>
                <a:rPr lang="en-US" sz="1600" dirty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1" name="Rectangle 340"/>
            <p:cNvSpPr>
              <a:spLocks noChangeArrowheads="1"/>
            </p:cNvSpPr>
            <p:nvPr/>
          </p:nvSpPr>
          <p:spPr bwMode="auto">
            <a:xfrm>
              <a:off x="119380" y="1760571"/>
              <a:ext cx="774636" cy="6463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+mj-lt"/>
                </a:rPr>
                <a:t>Program</a:t>
              </a:r>
            </a:p>
            <a:p>
              <a:r>
                <a:rPr lang="en-US" sz="1200" b="1" dirty="0">
                  <a:latin typeface="+mj-lt"/>
                </a:rPr>
                <a:t>execution</a:t>
              </a:r>
            </a:p>
            <a:p>
              <a:r>
                <a:rPr lang="en-US" sz="1200" b="1" dirty="0">
                  <a:latin typeface="+mj-lt"/>
                </a:rPr>
                <a:t>order</a:t>
              </a:r>
            </a:p>
          </p:txBody>
        </p:sp>
        <p:sp>
          <p:nvSpPr>
            <p:cNvPr id="352" name="Rectangle 7"/>
            <p:cNvSpPr>
              <a:spLocks noChangeArrowheads="1"/>
            </p:cNvSpPr>
            <p:nvPr/>
          </p:nvSpPr>
          <p:spPr bwMode="auto">
            <a:xfrm>
              <a:off x="1310085" y="1363097"/>
              <a:ext cx="6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+mj-lt"/>
              </a:endParaRPr>
            </a:p>
          </p:txBody>
        </p:sp>
        <p:sp>
          <p:nvSpPr>
            <p:cNvPr id="353" name="Rectangle 241"/>
            <p:cNvSpPr>
              <a:spLocks noChangeArrowheads="1"/>
            </p:cNvSpPr>
            <p:nvPr/>
          </p:nvSpPr>
          <p:spPr bwMode="auto">
            <a:xfrm>
              <a:off x="2818367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54" name="Rectangle 242"/>
            <p:cNvSpPr>
              <a:spLocks noChangeArrowheads="1"/>
            </p:cNvSpPr>
            <p:nvPr/>
          </p:nvSpPr>
          <p:spPr bwMode="auto">
            <a:xfrm>
              <a:off x="2845543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1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55" name="Rectangle 245"/>
            <p:cNvSpPr>
              <a:spLocks noChangeArrowheads="1"/>
            </p:cNvSpPr>
            <p:nvPr/>
          </p:nvSpPr>
          <p:spPr bwMode="auto">
            <a:xfrm>
              <a:off x="3363482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56" name="Rectangle 246"/>
            <p:cNvSpPr>
              <a:spLocks noChangeArrowheads="1"/>
            </p:cNvSpPr>
            <p:nvPr/>
          </p:nvSpPr>
          <p:spPr bwMode="auto">
            <a:xfrm>
              <a:off x="3390657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2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57" name="Rectangle 249"/>
            <p:cNvSpPr>
              <a:spLocks noChangeArrowheads="1"/>
            </p:cNvSpPr>
            <p:nvPr/>
          </p:nvSpPr>
          <p:spPr bwMode="auto">
            <a:xfrm>
              <a:off x="3908597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58" name="Rectangle 250"/>
            <p:cNvSpPr>
              <a:spLocks noChangeArrowheads="1"/>
            </p:cNvSpPr>
            <p:nvPr/>
          </p:nvSpPr>
          <p:spPr bwMode="auto">
            <a:xfrm>
              <a:off x="3935772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3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59" name="Rectangle 253"/>
            <p:cNvSpPr>
              <a:spLocks noChangeArrowheads="1"/>
            </p:cNvSpPr>
            <p:nvPr/>
          </p:nvSpPr>
          <p:spPr bwMode="auto">
            <a:xfrm>
              <a:off x="4453711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0" name="Rectangle 254"/>
            <p:cNvSpPr>
              <a:spLocks noChangeArrowheads="1"/>
            </p:cNvSpPr>
            <p:nvPr/>
          </p:nvSpPr>
          <p:spPr bwMode="auto">
            <a:xfrm>
              <a:off x="4485682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61" name="Rectangle 257"/>
            <p:cNvSpPr>
              <a:spLocks noChangeArrowheads="1"/>
            </p:cNvSpPr>
            <p:nvPr/>
          </p:nvSpPr>
          <p:spPr bwMode="auto">
            <a:xfrm>
              <a:off x="4998825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2" name="Rectangle 258"/>
            <p:cNvSpPr>
              <a:spLocks noChangeArrowheads="1"/>
            </p:cNvSpPr>
            <p:nvPr/>
          </p:nvSpPr>
          <p:spPr bwMode="auto">
            <a:xfrm>
              <a:off x="5030796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5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63" name="Rectangle 261"/>
            <p:cNvSpPr>
              <a:spLocks noChangeArrowheads="1"/>
            </p:cNvSpPr>
            <p:nvPr/>
          </p:nvSpPr>
          <p:spPr bwMode="auto">
            <a:xfrm>
              <a:off x="5548736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4" name="Rectangle 262"/>
            <p:cNvSpPr>
              <a:spLocks noChangeArrowheads="1"/>
            </p:cNvSpPr>
            <p:nvPr/>
          </p:nvSpPr>
          <p:spPr bwMode="auto">
            <a:xfrm>
              <a:off x="5575912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6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5" name="Rectangle 263"/>
            <p:cNvSpPr>
              <a:spLocks noChangeArrowheads="1"/>
            </p:cNvSpPr>
            <p:nvPr/>
          </p:nvSpPr>
          <p:spPr bwMode="auto">
            <a:xfrm>
              <a:off x="975360" y="1394225"/>
              <a:ext cx="13122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+mj-lt"/>
                </a:rPr>
                <a:t>Time (clock cycles)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366" name="Rectangle 268"/>
            <p:cNvSpPr>
              <a:spLocks noChangeArrowheads="1"/>
            </p:cNvSpPr>
            <p:nvPr/>
          </p:nvSpPr>
          <p:spPr bwMode="auto">
            <a:xfrm>
              <a:off x="6093850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7" name="Rectangle 269"/>
            <p:cNvSpPr>
              <a:spLocks noChangeArrowheads="1"/>
            </p:cNvSpPr>
            <p:nvPr/>
          </p:nvSpPr>
          <p:spPr bwMode="auto">
            <a:xfrm>
              <a:off x="6121026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7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8" name="Rectangle 272"/>
            <p:cNvSpPr>
              <a:spLocks noChangeArrowheads="1"/>
            </p:cNvSpPr>
            <p:nvPr/>
          </p:nvSpPr>
          <p:spPr bwMode="auto">
            <a:xfrm>
              <a:off x="6638965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9" name="Rectangle 273"/>
            <p:cNvSpPr>
              <a:spLocks noChangeArrowheads="1"/>
            </p:cNvSpPr>
            <p:nvPr/>
          </p:nvSpPr>
          <p:spPr bwMode="auto">
            <a:xfrm>
              <a:off x="6666140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8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0" name="Rectangle 276"/>
            <p:cNvSpPr>
              <a:spLocks noChangeArrowheads="1"/>
            </p:cNvSpPr>
            <p:nvPr/>
          </p:nvSpPr>
          <p:spPr bwMode="auto">
            <a:xfrm>
              <a:off x="7182481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1" name="Rectangle 277"/>
            <p:cNvSpPr>
              <a:spLocks noChangeArrowheads="1"/>
            </p:cNvSpPr>
            <p:nvPr/>
          </p:nvSpPr>
          <p:spPr bwMode="auto">
            <a:xfrm>
              <a:off x="7212854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9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2" name="Rectangle 278"/>
            <p:cNvSpPr>
              <a:spLocks noChangeArrowheads="1"/>
            </p:cNvSpPr>
            <p:nvPr/>
          </p:nvSpPr>
          <p:spPr bwMode="auto">
            <a:xfrm>
              <a:off x="2764971" y="1656852"/>
              <a:ext cx="14427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10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3" name="Rectangle 285"/>
            <p:cNvSpPr>
              <a:spLocks noChangeArrowheads="1"/>
            </p:cNvSpPr>
            <p:nvPr/>
          </p:nvSpPr>
          <p:spPr bwMode="auto">
            <a:xfrm>
              <a:off x="1573473" y="1664633"/>
              <a:ext cx="7962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+mj-lt"/>
                </a:rPr>
                <a:t>Value of R2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374" name="Rectangle 286"/>
            <p:cNvSpPr>
              <a:spLocks noChangeArrowheads="1"/>
            </p:cNvSpPr>
            <p:nvPr/>
          </p:nvSpPr>
          <p:spPr bwMode="auto">
            <a:xfrm>
              <a:off x="3308487" y="1666579"/>
              <a:ext cx="14427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10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75" name="Rectangle 287"/>
            <p:cNvSpPr>
              <a:spLocks noChangeArrowheads="1"/>
            </p:cNvSpPr>
            <p:nvPr/>
          </p:nvSpPr>
          <p:spPr bwMode="auto">
            <a:xfrm>
              <a:off x="3845609" y="1666579"/>
              <a:ext cx="14427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10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6" name="Rectangle 288"/>
            <p:cNvSpPr>
              <a:spLocks noChangeArrowheads="1"/>
            </p:cNvSpPr>
            <p:nvPr/>
          </p:nvSpPr>
          <p:spPr bwMode="auto">
            <a:xfrm>
              <a:off x="4382731" y="1666579"/>
              <a:ext cx="14427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10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7" name="Rectangle 289"/>
            <p:cNvSpPr>
              <a:spLocks noChangeArrowheads="1"/>
            </p:cNvSpPr>
            <p:nvPr/>
          </p:nvSpPr>
          <p:spPr bwMode="auto">
            <a:xfrm>
              <a:off x="5472959" y="1666579"/>
              <a:ext cx="18755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-20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8" name="Rectangle 290"/>
            <p:cNvSpPr>
              <a:spLocks noChangeArrowheads="1"/>
            </p:cNvSpPr>
            <p:nvPr/>
          </p:nvSpPr>
          <p:spPr bwMode="auto">
            <a:xfrm>
              <a:off x="6018074" y="1666579"/>
              <a:ext cx="18755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-20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79" name="Rectangle 291"/>
            <p:cNvSpPr>
              <a:spLocks noChangeArrowheads="1"/>
            </p:cNvSpPr>
            <p:nvPr/>
          </p:nvSpPr>
          <p:spPr bwMode="auto">
            <a:xfrm>
              <a:off x="6556794" y="1666579"/>
              <a:ext cx="18755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-20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80" name="Rectangle 292"/>
            <p:cNvSpPr>
              <a:spLocks noChangeArrowheads="1"/>
            </p:cNvSpPr>
            <p:nvPr/>
          </p:nvSpPr>
          <p:spPr bwMode="auto">
            <a:xfrm>
              <a:off x="7093916" y="1666579"/>
              <a:ext cx="18755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-20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81" name="Rectangle 258"/>
            <p:cNvSpPr>
              <a:spLocks noChangeArrowheads="1"/>
            </p:cNvSpPr>
            <p:nvPr/>
          </p:nvSpPr>
          <p:spPr bwMode="auto">
            <a:xfrm>
              <a:off x="4834070" y="1668812"/>
              <a:ext cx="43762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10 / -20</a:t>
              </a:r>
              <a:endParaRPr lang="en-US" sz="1100" b="1" dirty="0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2728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/>
      <p:bldP spid="350" grpId="0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140" y="285348"/>
            <a:ext cx="10515600" cy="46459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Data Hazard: HW Solution 2 - Forwarding</a:t>
            </a:r>
          </a:p>
        </p:txBody>
      </p:sp>
      <p:sp>
        <p:nvSpPr>
          <p:cNvPr id="3" name="Rectangle 348"/>
          <p:cNvSpPr>
            <a:spLocks noChangeArrowheads="1"/>
          </p:cNvSpPr>
          <p:nvPr/>
        </p:nvSpPr>
        <p:spPr bwMode="auto">
          <a:xfrm>
            <a:off x="803140" y="978985"/>
            <a:ext cx="10515600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/>
              <a:t>Don’t wait for results to be written into the register file, use it as soon as it is calculated</a:t>
            </a:r>
          </a:p>
        </p:txBody>
      </p:sp>
      <p:grpSp>
        <p:nvGrpSpPr>
          <p:cNvPr id="266" name="Группа 265"/>
          <p:cNvGrpSpPr/>
          <p:nvPr/>
        </p:nvGrpSpPr>
        <p:grpSpPr>
          <a:xfrm>
            <a:off x="2147525" y="1981201"/>
            <a:ext cx="7885029" cy="3851605"/>
            <a:chOff x="623524" y="1981200"/>
            <a:chExt cx="7885029" cy="385160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623524" y="2181573"/>
              <a:ext cx="3109786" cy="3648692"/>
              <a:chOff x="623524" y="2547598"/>
              <a:chExt cx="3109786" cy="3648692"/>
            </a:xfrm>
          </p:grpSpPr>
          <p:sp>
            <p:nvSpPr>
              <p:cNvPr id="254" name="Rectangle 6"/>
              <p:cNvSpPr>
                <a:spLocks noChangeArrowheads="1"/>
              </p:cNvSpPr>
              <p:nvPr/>
            </p:nvSpPr>
            <p:spPr bwMode="auto">
              <a:xfrm>
                <a:off x="1562305" y="2976173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55" name="Rectangle 233"/>
              <p:cNvSpPr>
                <a:spLocks noChangeArrowheads="1"/>
              </p:cNvSpPr>
              <p:nvPr/>
            </p:nvSpPr>
            <p:spPr bwMode="auto">
              <a:xfrm>
                <a:off x="1180416" y="3349088"/>
                <a:ext cx="2552894" cy="2847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sub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R1, R3</a:t>
                </a:r>
                <a:b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 R12,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R5</a:t>
                </a:r>
                <a:b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  R13,R6,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 R14,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sw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R15,100(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  <p:grpSp>
            <p:nvGrpSpPr>
              <p:cNvPr id="256" name="Group 234"/>
              <p:cNvGrpSpPr>
                <a:grpSpLocks/>
              </p:cNvGrpSpPr>
              <p:nvPr/>
            </p:nvGrpSpPr>
            <p:grpSpPr bwMode="auto">
              <a:xfrm>
                <a:off x="623524" y="2547598"/>
                <a:ext cx="869994" cy="3564034"/>
                <a:chOff x="672" y="1680"/>
                <a:chExt cx="508" cy="1921"/>
              </a:xfrm>
            </p:grpSpPr>
            <p:sp>
              <p:nvSpPr>
                <p:cNvPr id="257" name="Line 235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8" name="Freeform 236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9" name="Rectangle 237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508" cy="39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latin typeface="+mj-lt"/>
                    </a:rPr>
                    <a:t>Program</a:t>
                  </a:r>
                </a:p>
                <a:p>
                  <a:r>
                    <a:rPr lang="en-US" sz="1400" b="1" dirty="0">
                      <a:latin typeface="+mj-lt"/>
                    </a:rPr>
                    <a:t>execution</a:t>
                  </a:r>
                </a:p>
                <a:p>
                  <a:r>
                    <a:rPr lang="en-US" sz="1400" b="1" dirty="0">
                      <a:latin typeface="+mj-lt"/>
                    </a:rPr>
                    <a:t>order</a:t>
                  </a:r>
                </a:p>
              </p:txBody>
            </p:sp>
          </p:grpSp>
        </p:grpSp>
        <p:grpSp>
          <p:nvGrpSpPr>
            <p:cNvPr id="6" name="Группа 5"/>
            <p:cNvGrpSpPr/>
            <p:nvPr/>
          </p:nvGrpSpPr>
          <p:grpSpPr>
            <a:xfrm>
              <a:off x="1725572" y="1981200"/>
              <a:ext cx="6754725" cy="676321"/>
              <a:chOff x="1725572" y="2347225"/>
              <a:chExt cx="6754725" cy="676321"/>
            </a:xfrm>
          </p:grpSpPr>
          <p:sp>
            <p:nvSpPr>
              <p:cNvPr id="222" name="Rectangle 4"/>
              <p:cNvSpPr>
                <a:spLocks noChangeArrowheads="1"/>
              </p:cNvSpPr>
              <p:nvPr/>
            </p:nvSpPr>
            <p:spPr bwMode="auto">
              <a:xfrm>
                <a:off x="1725572" y="2696022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23" name="Rectangle 5"/>
              <p:cNvSpPr>
                <a:spLocks noChangeArrowheads="1"/>
              </p:cNvSpPr>
              <p:nvPr/>
            </p:nvSpPr>
            <p:spPr bwMode="auto">
              <a:xfrm>
                <a:off x="1775664" y="2838880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24" name="Rectangle 7"/>
              <p:cNvSpPr>
                <a:spLocks noChangeArrowheads="1"/>
              </p:cNvSpPr>
              <p:nvPr/>
            </p:nvSpPr>
            <p:spPr bwMode="auto">
              <a:xfrm>
                <a:off x="2082752" y="2347225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25" name="Rectangle 241"/>
              <p:cNvSpPr>
                <a:spLocks noChangeArrowheads="1"/>
              </p:cNvSpPr>
              <p:nvPr/>
            </p:nvSpPr>
            <p:spPr bwMode="auto">
              <a:xfrm>
                <a:off x="369902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26" name="Rectangle 242"/>
              <p:cNvSpPr>
                <a:spLocks noChangeArrowheads="1"/>
              </p:cNvSpPr>
              <p:nvPr/>
            </p:nvSpPr>
            <p:spPr bwMode="auto">
              <a:xfrm>
                <a:off x="3728150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27" name="Rectangle 245"/>
              <p:cNvSpPr>
                <a:spLocks noChangeArrowheads="1"/>
              </p:cNvSpPr>
              <p:nvPr/>
            </p:nvSpPr>
            <p:spPr bwMode="auto">
              <a:xfrm>
                <a:off x="4283173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28" name="Rectangle 246"/>
              <p:cNvSpPr>
                <a:spLocks noChangeArrowheads="1"/>
              </p:cNvSpPr>
              <p:nvPr/>
            </p:nvSpPr>
            <p:spPr bwMode="auto">
              <a:xfrm>
                <a:off x="4312294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2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29" name="Rectangle 249"/>
              <p:cNvSpPr>
                <a:spLocks noChangeArrowheads="1"/>
              </p:cNvSpPr>
              <p:nvPr/>
            </p:nvSpPr>
            <p:spPr bwMode="auto">
              <a:xfrm>
                <a:off x="486731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0" name="Rectangle 250"/>
              <p:cNvSpPr>
                <a:spLocks noChangeArrowheads="1"/>
              </p:cNvSpPr>
              <p:nvPr/>
            </p:nvSpPr>
            <p:spPr bwMode="auto">
              <a:xfrm>
                <a:off x="4896440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3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31" name="Rectangle 253"/>
              <p:cNvSpPr>
                <a:spLocks noChangeArrowheads="1"/>
              </p:cNvSpPr>
              <p:nvPr/>
            </p:nvSpPr>
            <p:spPr bwMode="auto">
              <a:xfrm>
                <a:off x="5451463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2" name="Rectangle 254"/>
              <p:cNvSpPr>
                <a:spLocks noChangeArrowheads="1"/>
              </p:cNvSpPr>
              <p:nvPr/>
            </p:nvSpPr>
            <p:spPr bwMode="auto">
              <a:xfrm>
                <a:off x="5485723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4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3" name="Rectangle 257"/>
              <p:cNvSpPr>
                <a:spLocks noChangeArrowheads="1"/>
              </p:cNvSpPr>
              <p:nvPr/>
            </p:nvSpPr>
            <p:spPr bwMode="auto">
              <a:xfrm>
                <a:off x="603560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4" name="Rectangle 258"/>
              <p:cNvSpPr>
                <a:spLocks noChangeArrowheads="1"/>
              </p:cNvSpPr>
              <p:nvPr/>
            </p:nvSpPr>
            <p:spPr bwMode="auto">
              <a:xfrm>
                <a:off x="6069868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5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35" name="Rectangle 261"/>
              <p:cNvSpPr>
                <a:spLocks noChangeArrowheads="1"/>
              </p:cNvSpPr>
              <p:nvPr/>
            </p:nvSpPr>
            <p:spPr bwMode="auto">
              <a:xfrm>
                <a:off x="6624892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6" name="Rectangle 262"/>
              <p:cNvSpPr>
                <a:spLocks noChangeArrowheads="1"/>
              </p:cNvSpPr>
              <p:nvPr/>
            </p:nvSpPr>
            <p:spPr bwMode="auto">
              <a:xfrm>
                <a:off x="6654014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6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7" name="Rectangle 263"/>
              <p:cNvSpPr>
                <a:spLocks noChangeArrowheads="1"/>
              </p:cNvSpPr>
              <p:nvPr/>
            </p:nvSpPr>
            <p:spPr bwMode="auto">
              <a:xfrm>
                <a:off x="1925084" y="2376912"/>
                <a:ext cx="131228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Time (clock cycles)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238" name="Rectangle 268"/>
              <p:cNvSpPr>
                <a:spLocks noChangeArrowheads="1"/>
              </p:cNvSpPr>
              <p:nvPr/>
            </p:nvSpPr>
            <p:spPr bwMode="auto">
              <a:xfrm>
                <a:off x="7209037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9" name="Rectangle 269"/>
              <p:cNvSpPr>
                <a:spLocks noChangeArrowheads="1"/>
              </p:cNvSpPr>
              <p:nvPr/>
            </p:nvSpPr>
            <p:spPr bwMode="auto">
              <a:xfrm>
                <a:off x="7238158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7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0" name="Rectangle 272"/>
              <p:cNvSpPr>
                <a:spLocks noChangeArrowheads="1"/>
              </p:cNvSpPr>
              <p:nvPr/>
            </p:nvSpPr>
            <p:spPr bwMode="auto">
              <a:xfrm>
                <a:off x="7793182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1" name="Rectangle 273"/>
              <p:cNvSpPr>
                <a:spLocks noChangeArrowheads="1"/>
              </p:cNvSpPr>
              <p:nvPr/>
            </p:nvSpPr>
            <p:spPr bwMode="auto">
              <a:xfrm>
                <a:off x="7822303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8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42" name="Rectangle 276"/>
              <p:cNvSpPr>
                <a:spLocks noChangeArrowheads="1"/>
              </p:cNvSpPr>
              <p:nvPr/>
            </p:nvSpPr>
            <p:spPr bwMode="auto">
              <a:xfrm>
                <a:off x="8375614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43" name="Rectangle 277"/>
              <p:cNvSpPr>
                <a:spLocks noChangeArrowheads="1"/>
              </p:cNvSpPr>
              <p:nvPr/>
            </p:nvSpPr>
            <p:spPr bwMode="auto">
              <a:xfrm>
                <a:off x="8408161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9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4" name="Rectangle 278"/>
              <p:cNvSpPr>
                <a:spLocks noChangeArrowheads="1"/>
              </p:cNvSpPr>
              <p:nvPr/>
            </p:nvSpPr>
            <p:spPr bwMode="auto">
              <a:xfrm>
                <a:off x="3641809" y="2627378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5" name="Rectangle 285"/>
              <p:cNvSpPr>
                <a:spLocks noChangeArrowheads="1"/>
              </p:cNvSpPr>
              <p:nvPr/>
            </p:nvSpPr>
            <p:spPr bwMode="auto">
              <a:xfrm>
                <a:off x="2566023" y="2634800"/>
                <a:ext cx="79624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Value of R2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246" name="Rectangle 286"/>
              <p:cNvSpPr>
                <a:spLocks noChangeArrowheads="1"/>
              </p:cNvSpPr>
              <p:nvPr/>
            </p:nvSpPr>
            <p:spPr bwMode="auto">
              <a:xfrm>
                <a:off x="4224241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47" name="Rectangle 287"/>
              <p:cNvSpPr>
                <a:spLocks noChangeArrowheads="1"/>
              </p:cNvSpPr>
              <p:nvPr/>
            </p:nvSpPr>
            <p:spPr bwMode="auto">
              <a:xfrm>
                <a:off x="4799821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8" name="Rectangle 288"/>
              <p:cNvSpPr>
                <a:spLocks noChangeArrowheads="1"/>
              </p:cNvSpPr>
              <p:nvPr/>
            </p:nvSpPr>
            <p:spPr bwMode="auto">
              <a:xfrm>
                <a:off x="5375400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9" name="Rectangle 289"/>
              <p:cNvSpPr>
                <a:spLocks noChangeArrowheads="1"/>
              </p:cNvSpPr>
              <p:nvPr/>
            </p:nvSpPr>
            <p:spPr bwMode="auto">
              <a:xfrm>
                <a:off x="6543690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0" name="Rectangle 290"/>
              <p:cNvSpPr>
                <a:spLocks noChangeArrowheads="1"/>
              </p:cNvSpPr>
              <p:nvPr/>
            </p:nvSpPr>
            <p:spPr bwMode="auto">
              <a:xfrm>
                <a:off x="7127835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51" name="Rectangle 291"/>
              <p:cNvSpPr>
                <a:spLocks noChangeArrowheads="1"/>
              </p:cNvSpPr>
              <p:nvPr/>
            </p:nvSpPr>
            <p:spPr bwMode="auto">
              <a:xfrm>
                <a:off x="7705128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52" name="Rectangle 292"/>
              <p:cNvSpPr>
                <a:spLocks noChangeArrowheads="1"/>
              </p:cNvSpPr>
              <p:nvPr/>
            </p:nvSpPr>
            <p:spPr bwMode="auto">
              <a:xfrm>
                <a:off x="8280708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53" name="Rectangle 258"/>
              <p:cNvSpPr>
                <a:spLocks noChangeArrowheads="1"/>
              </p:cNvSpPr>
              <p:nvPr/>
            </p:nvSpPr>
            <p:spPr bwMode="auto">
              <a:xfrm>
                <a:off x="5859056" y="2638785"/>
                <a:ext cx="43762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10 / -20</a:t>
                </a:r>
                <a:endParaRPr lang="en-US" sz="1100" b="1" dirty="0">
                  <a:latin typeface="+mj-lt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3580873" y="2903285"/>
              <a:ext cx="4927680" cy="2929520"/>
              <a:chOff x="3580873" y="3269310"/>
              <a:chExt cx="4927680" cy="2929520"/>
            </a:xfrm>
          </p:grpSpPr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7797500" y="5798085"/>
                <a:ext cx="125077" cy="267163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6754052" y="5864876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6169790" y="5265614"/>
                <a:ext cx="121650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6169790" y="5397340"/>
                <a:ext cx="121650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7213238" y="5196968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7091588" y="5196968"/>
                <a:ext cx="125077" cy="267163"/>
              </a:xfrm>
              <a:custGeom>
                <a:avLst/>
                <a:gdLst>
                  <a:gd name="T0" fmla="*/ 71 w 73"/>
                  <a:gd name="T1" fmla="*/ 0 h 144"/>
                  <a:gd name="T2" fmla="*/ 0 w 73"/>
                  <a:gd name="T3" fmla="*/ 0 h 144"/>
                  <a:gd name="T4" fmla="*/ 0 w 73"/>
                  <a:gd name="T5" fmla="*/ 144 h 144"/>
                  <a:gd name="T6" fmla="*/ 73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5580387" y="4799933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5580387" y="466449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4996125" y="419881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4996125" y="4065234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797986" y="3530907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" name="Rectangle 24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6169790" y="3397326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H="1">
                <a:off x="6044713" y="3401036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 flipH="1">
                <a:off x="6044713" y="3666344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Line 31"/>
              <p:cNvSpPr>
                <a:spLocks noChangeShapeType="1"/>
              </p:cNvSpPr>
              <p:nvPr/>
            </p:nvSpPr>
            <p:spPr bwMode="auto">
              <a:xfrm flipV="1">
                <a:off x="4165135" y="3397326"/>
                <a:ext cx="3427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>
                <a:off x="4165135" y="3401036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4165135" y="3666344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" name="Rectangle 35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3580873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3645981" y="3454840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676822" y="345484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 bwMode="auto">
              <a:xfrm>
                <a:off x="4197690" y="345484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 bwMode="auto">
              <a:xfrm>
                <a:off x="4276505" y="345484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8" name="Rectangle 41"/>
              <p:cNvSpPr>
                <a:spLocks noChangeArrowheads="1"/>
              </p:cNvSpPr>
              <p:nvPr/>
            </p:nvSpPr>
            <p:spPr bwMode="auto">
              <a:xfrm>
                <a:off x="4339900" y="345484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0" name="Freeform 43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3827600" y="3530907"/>
                <a:ext cx="3409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2" name="Line 45"/>
              <p:cNvSpPr>
                <a:spLocks noChangeShapeType="1"/>
              </p:cNvSpPr>
              <p:nvPr/>
            </p:nvSpPr>
            <p:spPr bwMode="auto">
              <a:xfrm>
                <a:off x="4411862" y="3467827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4966997" y="3530907"/>
                <a:ext cx="3718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4411862" y="3599554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5" name="Freeform 48"/>
              <p:cNvSpPr>
                <a:spLocks/>
              </p:cNvSpPr>
              <p:nvPr/>
            </p:nvSpPr>
            <p:spPr bwMode="auto">
              <a:xfrm>
                <a:off x="4103454" y="3467827"/>
                <a:ext cx="61682" cy="63080"/>
              </a:xfrm>
              <a:custGeom>
                <a:avLst/>
                <a:gdLst>
                  <a:gd name="T0" fmla="*/ 0 w 36"/>
                  <a:gd name="T1" fmla="*/ 34 h 34"/>
                  <a:gd name="T2" fmla="*/ 2 w 36"/>
                  <a:gd name="T3" fmla="*/ 0 h 34"/>
                  <a:gd name="T4" fmla="*/ 36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2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6" name="Freeform 49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" name="Freeform 50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" name="Line 51"/>
              <p:cNvSpPr>
                <a:spLocks noChangeShapeType="1"/>
              </p:cNvSpPr>
              <p:nvPr/>
            </p:nvSpPr>
            <p:spPr bwMode="auto">
              <a:xfrm flipV="1">
                <a:off x="6754052" y="399287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625549" y="4000299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0" name="Line 53"/>
              <p:cNvSpPr>
                <a:spLocks noChangeShapeType="1"/>
              </p:cNvSpPr>
              <p:nvPr/>
            </p:nvSpPr>
            <p:spPr bwMode="auto">
              <a:xfrm flipH="1">
                <a:off x="6625549" y="4267462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1" name="Rectangle 54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2" name="Rectangle 55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Rectangle 56"/>
              <p:cNvSpPr>
                <a:spLocks noChangeArrowheads="1"/>
              </p:cNvSpPr>
              <p:nvPr/>
            </p:nvSpPr>
            <p:spPr bwMode="auto">
              <a:xfrm>
                <a:off x="4168562" y="4000299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" name="Rectangle 57"/>
              <p:cNvSpPr>
                <a:spLocks noChangeArrowheads="1"/>
              </p:cNvSpPr>
              <p:nvPr/>
            </p:nvSpPr>
            <p:spPr bwMode="auto">
              <a:xfrm>
                <a:off x="4231957" y="4054102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5" name="Rectangle 58"/>
              <p:cNvSpPr>
                <a:spLocks noChangeArrowheads="1"/>
              </p:cNvSpPr>
              <p:nvPr/>
            </p:nvSpPr>
            <p:spPr bwMode="auto">
              <a:xfrm>
                <a:off x="4261085" y="4054102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6" name="Rectangle 59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7" name="Rectangle 60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8" name="Line 61"/>
              <p:cNvSpPr>
                <a:spLocks noChangeShapeType="1"/>
              </p:cNvSpPr>
              <p:nvPr/>
            </p:nvSpPr>
            <p:spPr bwMode="auto">
              <a:xfrm flipV="1">
                <a:off x="4749398" y="3992877"/>
                <a:ext cx="3427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9" name="Line 62"/>
              <p:cNvSpPr>
                <a:spLocks noChangeShapeType="1"/>
              </p:cNvSpPr>
              <p:nvPr/>
            </p:nvSpPr>
            <p:spPr bwMode="auto">
              <a:xfrm>
                <a:off x="4749398" y="4000299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0" name="Line 63"/>
              <p:cNvSpPr>
                <a:spLocks noChangeShapeType="1"/>
              </p:cNvSpPr>
              <p:nvPr/>
            </p:nvSpPr>
            <p:spPr bwMode="auto">
              <a:xfrm>
                <a:off x="4749398" y="4267462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Freeform 64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2" name="Freeform 65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3" name="Rectangle 66"/>
              <p:cNvSpPr>
                <a:spLocks noChangeArrowheads="1"/>
              </p:cNvSpPr>
              <p:nvPr/>
            </p:nvSpPr>
            <p:spPr bwMode="auto">
              <a:xfrm>
                <a:off x="6536453" y="4054102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4" name="Rectangle 67"/>
              <p:cNvSpPr>
                <a:spLocks noChangeArrowheads="1"/>
              </p:cNvSpPr>
              <p:nvPr/>
            </p:nvSpPr>
            <p:spPr bwMode="auto">
              <a:xfrm>
                <a:off x="6618695" y="4054102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5" name="Rectangle 68"/>
              <p:cNvSpPr>
                <a:spLocks noChangeArrowheads="1"/>
              </p:cNvSpPr>
              <p:nvPr/>
            </p:nvSpPr>
            <p:spPr bwMode="auto">
              <a:xfrm>
                <a:off x="6678663" y="4054102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6" name="Line 69"/>
              <p:cNvSpPr>
                <a:spLocks noChangeShapeType="1"/>
              </p:cNvSpPr>
              <p:nvPr/>
            </p:nvSpPr>
            <p:spPr bwMode="auto">
              <a:xfrm>
                <a:off x="4411862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7" name="Line 70"/>
              <p:cNvSpPr>
                <a:spLocks noChangeShapeType="1"/>
              </p:cNvSpPr>
              <p:nvPr/>
            </p:nvSpPr>
            <p:spPr bwMode="auto">
              <a:xfrm>
                <a:off x="5551260" y="4132025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8" name="Line 71"/>
              <p:cNvSpPr>
                <a:spLocks noChangeShapeType="1"/>
              </p:cNvSpPr>
              <p:nvPr/>
            </p:nvSpPr>
            <p:spPr bwMode="auto">
              <a:xfrm>
                <a:off x="6166363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9" name="Freeform 72"/>
              <p:cNvSpPr>
                <a:spLocks/>
              </p:cNvSpPr>
              <p:nvPr/>
            </p:nvSpPr>
            <p:spPr bwMode="auto">
              <a:xfrm>
                <a:off x="4691143" y="4068945"/>
                <a:ext cx="58255" cy="63080"/>
              </a:xfrm>
              <a:custGeom>
                <a:avLst/>
                <a:gdLst>
                  <a:gd name="T0" fmla="*/ 0 w 34"/>
                  <a:gd name="T1" fmla="*/ 34 h 34"/>
                  <a:gd name="T2" fmla="*/ 0 w 34"/>
                  <a:gd name="T3" fmla="*/ 0 h 34"/>
                  <a:gd name="T4" fmla="*/ 34 w 34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4"/>
                  <a:gd name="T11" fmla="*/ 34 w 34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0" name="Freeform 73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3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" name="Freeform 74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" name="Freeform 75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" name="Freeform 76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Freeform 77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" name="Freeform 78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6" name="Freeform 79"/>
              <p:cNvSpPr>
                <a:spLocks/>
              </p:cNvSpPr>
              <p:nvPr/>
            </p:nvSpPr>
            <p:spPr bwMode="auto">
              <a:xfrm>
                <a:off x="5705464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7" name="Freeform 80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Freeform 81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9" name="Freeform 82"/>
              <p:cNvSpPr>
                <a:spLocks/>
              </p:cNvSpPr>
              <p:nvPr/>
            </p:nvSpPr>
            <p:spPr bwMode="auto">
              <a:xfrm>
                <a:off x="5121201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0" name="Freeform 83"/>
              <p:cNvSpPr>
                <a:spLocks/>
              </p:cNvSpPr>
              <p:nvPr/>
            </p:nvSpPr>
            <p:spPr bwMode="auto">
              <a:xfrm>
                <a:off x="5705464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1" name="Freeform 84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53 w 55"/>
                  <a:gd name="T13" fmla="*/ 288 h 2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8"/>
                  <a:gd name="T23" fmla="*/ 55 w 55"/>
                  <a:gd name="T24" fmla="*/ 288 h 2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2" name="Freeform 85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8"/>
                  <a:gd name="T20" fmla="*/ 55 w 55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3" name="Freeform 86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71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4" name="Freeform 87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5" name="Line 88"/>
              <p:cNvSpPr>
                <a:spLocks noChangeShapeType="1"/>
              </p:cNvSpPr>
              <p:nvPr/>
            </p:nvSpPr>
            <p:spPr bwMode="auto">
              <a:xfrm flipV="1">
                <a:off x="7338315" y="4593995"/>
                <a:ext cx="1713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6" name="Line 89"/>
              <p:cNvSpPr>
                <a:spLocks noChangeShapeType="1"/>
              </p:cNvSpPr>
              <p:nvPr/>
            </p:nvSpPr>
            <p:spPr bwMode="auto">
              <a:xfrm flipH="1">
                <a:off x="7209811" y="4597705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7" name="Line 90"/>
              <p:cNvSpPr>
                <a:spLocks noChangeShapeType="1"/>
              </p:cNvSpPr>
              <p:nvPr/>
            </p:nvSpPr>
            <p:spPr bwMode="auto">
              <a:xfrm flipH="1">
                <a:off x="7209811" y="4863013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" name="Freeform 91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" name="Freeform 92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" name="Freeform 93"/>
              <p:cNvSpPr>
                <a:spLocks/>
              </p:cNvSpPr>
              <p:nvPr/>
            </p:nvSpPr>
            <p:spPr bwMode="auto">
              <a:xfrm>
                <a:off x="4752825" y="4597705"/>
                <a:ext cx="121650" cy="269019"/>
              </a:xfrm>
              <a:custGeom>
                <a:avLst/>
                <a:gdLst>
                  <a:gd name="T0" fmla="*/ 71 w 71"/>
                  <a:gd name="T1" fmla="*/ 0 h 145"/>
                  <a:gd name="T2" fmla="*/ 0 w 71"/>
                  <a:gd name="T3" fmla="*/ 2 h 145"/>
                  <a:gd name="T4" fmla="*/ 0 w 71"/>
                  <a:gd name="T5" fmla="*/ 145 h 145"/>
                  <a:gd name="T6" fmla="*/ 71 w 71"/>
                  <a:gd name="T7" fmla="*/ 145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1" name="Rectangle 94"/>
              <p:cNvSpPr>
                <a:spLocks noChangeArrowheads="1"/>
              </p:cNvSpPr>
              <p:nvPr/>
            </p:nvSpPr>
            <p:spPr bwMode="auto">
              <a:xfrm>
                <a:off x="4816220" y="465150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2" name="Rectangle 95"/>
              <p:cNvSpPr>
                <a:spLocks noChangeArrowheads="1"/>
              </p:cNvSpPr>
              <p:nvPr/>
            </p:nvSpPr>
            <p:spPr bwMode="auto">
              <a:xfrm>
                <a:off x="4845347" y="465150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3" name="Freeform 96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w 72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3"/>
                  <a:gd name="T17" fmla="*/ 72 w 7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Freeform 97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5" name="Line 98"/>
              <p:cNvSpPr>
                <a:spLocks noChangeShapeType="1"/>
              </p:cNvSpPr>
              <p:nvPr/>
            </p:nvSpPr>
            <p:spPr bwMode="auto">
              <a:xfrm flipV="1">
                <a:off x="5335374" y="4593995"/>
                <a:ext cx="3427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6" name="Line 99"/>
              <p:cNvSpPr>
                <a:spLocks noChangeShapeType="1"/>
              </p:cNvSpPr>
              <p:nvPr/>
            </p:nvSpPr>
            <p:spPr bwMode="auto">
              <a:xfrm>
                <a:off x="5335374" y="4597705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7" name="Line 100"/>
              <p:cNvSpPr>
                <a:spLocks noChangeShapeType="1"/>
              </p:cNvSpPr>
              <p:nvPr/>
            </p:nvSpPr>
            <p:spPr bwMode="auto">
              <a:xfrm>
                <a:off x="5335374" y="4863013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8" name="Rectangle 101"/>
              <p:cNvSpPr>
                <a:spLocks noChangeArrowheads="1"/>
              </p:cNvSpPr>
              <p:nvPr/>
            </p:nvSpPr>
            <p:spPr bwMode="auto">
              <a:xfrm>
                <a:off x="5371355" y="468676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9" name="Rectangle 102"/>
              <p:cNvSpPr>
                <a:spLocks noChangeArrowheads="1"/>
              </p:cNvSpPr>
              <p:nvPr/>
            </p:nvSpPr>
            <p:spPr bwMode="auto">
              <a:xfrm>
                <a:off x="5450170" y="468676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0" name="Rectangle 103"/>
              <p:cNvSpPr>
                <a:spLocks noChangeArrowheads="1"/>
              </p:cNvSpPr>
              <p:nvPr/>
            </p:nvSpPr>
            <p:spPr bwMode="auto">
              <a:xfrm>
                <a:off x="5508425" y="468676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1" name="Freeform 104"/>
              <p:cNvSpPr>
                <a:spLocks/>
              </p:cNvSpPr>
              <p:nvPr/>
            </p:nvSpPr>
            <p:spPr bwMode="auto">
              <a:xfrm>
                <a:off x="5952190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17 h 285"/>
                  <a:gd name="T4" fmla="*/ 35 w 109"/>
                  <a:gd name="T5" fmla="*/ 144 h 285"/>
                  <a:gd name="T6" fmla="*/ 0 w 109"/>
                  <a:gd name="T7" fmla="*/ 170 h 285"/>
                  <a:gd name="T8" fmla="*/ 0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0 w 109"/>
                  <a:gd name="T15" fmla="*/ 2 h 285"/>
                  <a:gd name="T16" fmla="*/ 0 w 109"/>
                  <a:gd name="T17" fmla="*/ 2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2" name="Freeform 105"/>
              <p:cNvSpPr>
                <a:spLocks/>
              </p:cNvSpPr>
              <p:nvPr/>
            </p:nvSpPr>
            <p:spPr bwMode="auto">
              <a:xfrm>
                <a:off x="6507326" y="4601416"/>
                <a:ext cx="246727" cy="265308"/>
              </a:xfrm>
              <a:custGeom>
                <a:avLst/>
                <a:gdLst>
                  <a:gd name="T0" fmla="*/ 144 w 144"/>
                  <a:gd name="T1" fmla="*/ 141 h 143"/>
                  <a:gd name="T2" fmla="*/ 144 w 144"/>
                  <a:gd name="T3" fmla="*/ 0 h 143"/>
                  <a:gd name="T4" fmla="*/ 0 w 144"/>
                  <a:gd name="T5" fmla="*/ 0 h 143"/>
                  <a:gd name="T6" fmla="*/ 0 w 144"/>
                  <a:gd name="T7" fmla="*/ 143 h 143"/>
                  <a:gd name="T8" fmla="*/ 144 w 144"/>
                  <a:gd name="T9" fmla="*/ 143 h 143"/>
                  <a:gd name="T10" fmla="*/ 144 w 144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3" name="Rectangle 106"/>
              <p:cNvSpPr>
                <a:spLocks noChangeArrowheads="1"/>
              </p:cNvSpPr>
              <p:nvPr/>
            </p:nvSpPr>
            <p:spPr bwMode="auto">
              <a:xfrm>
                <a:off x="6546733" y="465150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4" name="Rectangle 107"/>
              <p:cNvSpPr>
                <a:spLocks noChangeArrowheads="1"/>
              </p:cNvSpPr>
              <p:nvPr/>
            </p:nvSpPr>
            <p:spPr bwMode="auto">
              <a:xfrm>
                <a:off x="6628975" y="465150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5" name="Rectangle 108"/>
              <p:cNvSpPr>
                <a:spLocks noChangeArrowheads="1"/>
              </p:cNvSpPr>
              <p:nvPr/>
            </p:nvSpPr>
            <p:spPr bwMode="auto">
              <a:xfrm>
                <a:off x="7124142" y="465150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6" name="Rectangle 109"/>
              <p:cNvSpPr>
                <a:spLocks noChangeArrowheads="1"/>
              </p:cNvSpPr>
              <p:nvPr/>
            </p:nvSpPr>
            <p:spPr bwMode="auto">
              <a:xfrm>
                <a:off x="7202958" y="465150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7" name="Rectangle 110"/>
              <p:cNvSpPr>
                <a:spLocks noChangeArrowheads="1"/>
              </p:cNvSpPr>
              <p:nvPr/>
            </p:nvSpPr>
            <p:spPr bwMode="auto">
              <a:xfrm>
                <a:off x="7262926" y="465150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8" name="Line 111"/>
              <p:cNvSpPr>
                <a:spLocks noChangeShapeType="1"/>
              </p:cNvSpPr>
              <p:nvPr/>
            </p:nvSpPr>
            <p:spPr bwMode="auto">
              <a:xfrm>
                <a:off x="4996125" y="4733142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9" name="Line 112"/>
              <p:cNvSpPr>
                <a:spLocks noChangeShapeType="1"/>
              </p:cNvSpPr>
              <p:nvPr/>
            </p:nvSpPr>
            <p:spPr bwMode="auto">
              <a:xfrm>
                <a:off x="6135522" y="4733142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0" name="Line 113"/>
              <p:cNvSpPr>
                <a:spLocks noChangeShapeType="1"/>
              </p:cNvSpPr>
              <p:nvPr/>
            </p:nvSpPr>
            <p:spPr bwMode="auto">
              <a:xfrm>
                <a:off x="6750625" y="4733142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1" name="Freeform 114"/>
              <p:cNvSpPr>
                <a:spLocks/>
              </p:cNvSpPr>
              <p:nvPr/>
            </p:nvSpPr>
            <p:spPr bwMode="auto">
              <a:xfrm>
                <a:off x="5275406" y="4664496"/>
                <a:ext cx="63395" cy="68646"/>
              </a:xfrm>
              <a:custGeom>
                <a:avLst/>
                <a:gdLst>
                  <a:gd name="T0" fmla="*/ 0 w 37"/>
                  <a:gd name="T1" fmla="*/ 37 h 37"/>
                  <a:gd name="T2" fmla="*/ 0 w 37"/>
                  <a:gd name="T3" fmla="*/ 0 h 37"/>
                  <a:gd name="T4" fmla="*/ 37 w 37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7"/>
                  <a:gd name="T11" fmla="*/ 37 w 37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" name="Freeform 115"/>
              <p:cNvSpPr>
                <a:spLocks/>
              </p:cNvSpPr>
              <p:nvPr/>
            </p:nvSpPr>
            <p:spPr bwMode="auto">
              <a:xfrm>
                <a:off x="6445644" y="4733142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6 h 107"/>
                  <a:gd name="T8" fmla="*/ 253 w 253"/>
                  <a:gd name="T9" fmla="*/ 3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" name="Freeform 116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" name="Freeform 117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" name="Freeform 118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" name="Freeform 119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" name="Freeform 120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" name="Freeform 121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" name="Freeform 122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" name="Freeform 123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" name="Freeform 124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" name="Line 125"/>
              <p:cNvSpPr>
                <a:spLocks noChangeShapeType="1"/>
              </p:cNvSpPr>
              <p:nvPr/>
            </p:nvSpPr>
            <p:spPr bwMode="auto">
              <a:xfrm flipV="1">
                <a:off x="7922577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" name="Line 126"/>
              <p:cNvSpPr>
                <a:spLocks noChangeShapeType="1"/>
              </p:cNvSpPr>
              <p:nvPr/>
            </p:nvSpPr>
            <p:spPr bwMode="auto">
              <a:xfrm flipH="1">
                <a:off x="7794074" y="5196968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" name="Line 127"/>
              <p:cNvSpPr>
                <a:spLocks noChangeShapeType="1"/>
              </p:cNvSpPr>
              <p:nvPr/>
            </p:nvSpPr>
            <p:spPr bwMode="auto">
              <a:xfrm flipH="1">
                <a:off x="7794074" y="5464131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" name="Rectangle 128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" name="Rectangle 129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Rectangle 130"/>
              <p:cNvSpPr>
                <a:spLocks noChangeArrowheads="1"/>
              </p:cNvSpPr>
              <p:nvPr/>
            </p:nvSpPr>
            <p:spPr bwMode="auto">
              <a:xfrm>
                <a:off x="5338801" y="5196968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" name="Rectangle 131"/>
              <p:cNvSpPr>
                <a:spLocks noChangeArrowheads="1"/>
              </p:cNvSpPr>
              <p:nvPr/>
            </p:nvSpPr>
            <p:spPr bwMode="auto">
              <a:xfrm>
                <a:off x="5400482" y="5250771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29" name="Rectangle 132"/>
              <p:cNvSpPr>
                <a:spLocks noChangeArrowheads="1"/>
              </p:cNvSpPr>
              <p:nvPr/>
            </p:nvSpPr>
            <p:spPr bwMode="auto">
              <a:xfrm>
                <a:off x="5429610" y="5250771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0" name="Rectangle 133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" name="Rectangle 134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" name="Line 135"/>
              <p:cNvSpPr>
                <a:spLocks noChangeShapeType="1"/>
              </p:cNvSpPr>
              <p:nvPr/>
            </p:nvSpPr>
            <p:spPr bwMode="auto">
              <a:xfrm flipV="1">
                <a:off x="5923063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3" name="Line 136"/>
              <p:cNvSpPr>
                <a:spLocks noChangeShapeType="1"/>
              </p:cNvSpPr>
              <p:nvPr/>
            </p:nvSpPr>
            <p:spPr bwMode="auto">
              <a:xfrm>
                <a:off x="5923063" y="5196968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4" name="Line 137"/>
              <p:cNvSpPr>
                <a:spLocks noChangeShapeType="1"/>
              </p:cNvSpPr>
              <p:nvPr/>
            </p:nvSpPr>
            <p:spPr bwMode="auto">
              <a:xfrm>
                <a:off x="5923063" y="5464131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5" name="Freeform 138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6" name="Rectangle 139"/>
              <p:cNvSpPr>
                <a:spLocks noChangeArrowheads="1"/>
              </p:cNvSpPr>
              <p:nvPr/>
            </p:nvSpPr>
            <p:spPr bwMode="auto">
              <a:xfrm>
                <a:off x="7134422" y="5250771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7" name="Rectangle 140"/>
              <p:cNvSpPr>
                <a:spLocks noChangeArrowheads="1"/>
              </p:cNvSpPr>
              <p:nvPr/>
            </p:nvSpPr>
            <p:spPr bwMode="auto">
              <a:xfrm>
                <a:off x="7213238" y="5250771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8" name="Rectangle 141"/>
              <p:cNvSpPr>
                <a:spLocks noChangeArrowheads="1"/>
              </p:cNvSpPr>
              <p:nvPr/>
            </p:nvSpPr>
            <p:spPr bwMode="auto">
              <a:xfrm>
                <a:off x="7710118" y="5250771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9" name="Rectangle 142"/>
              <p:cNvSpPr>
                <a:spLocks noChangeArrowheads="1"/>
              </p:cNvSpPr>
              <p:nvPr/>
            </p:nvSpPr>
            <p:spPr bwMode="auto">
              <a:xfrm>
                <a:off x="7788934" y="5250771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0" name="Rectangle 143"/>
              <p:cNvSpPr>
                <a:spLocks noChangeArrowheads="1"/>
              </p:cNvSpPr>
              <p:nvPr/>
            </p:nvSpPr>
            <p:spPr bwMode="auto">
              <a:xfrm>
                <a:off x="7848902" y="5250771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1" name="Line 144"/>
              <p:cNvSpPr>
                <a:spLocks noChangeShapeType="1"/>
              </p:cNvSpPr>
              <p:nvPr/>
            </p:nvSpPr>
            <p:spPr bwMode="auto">
              <a:xfrm>
                <a:off x="5580387" y="5332405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2" name="Line 145"/>
              <p:cNvSpPr>
                <a:spLocks noChangeShapeType="1"/>
              </p:cNvSpPr>
              <p:nvPr/>
            </p:nvSpPr>
            <p:spPr bwMode="auto">
              <a:xfrm>
                <a:off x="6721498" y="5332405"/>
                <a:ext cx="3700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3" name="Line 146"/>
              <p:cNvSpPr>
                <a:spLocks noChangeShapeType="1"/>
              </p:cNvSpPr>
              <p:nvPr/>
            </p:nvSpPr>
            <p:spPr bwMode="auto">
              <a:xfrm>
                <a:off x="7338315" y="5332405"/>
                <a:ext cx="33753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4" name="Freeform 147"/>
              <p:cNvSpPr>
                <a:spLocks/>
              </p:cNvSpPr>
              <p:nvPr/>
            </p:nvSpPr>
            <p:spPr bwMode="auto">
              <a:xfrm>
                <a:off x="5859668" y="5265614"/>
                <a:ext cx="63395" cy="66791"/>
              </a:xfrm>
              <a:custGeom>
                <a:avLst/>
                <a:gdLst>
                  <a:gd name="T0" fmla="*/ 0 w 37"/>
                  <a:gd name="T1" fmla="*/ 36 h 36"/>
                  <a:gd name="T2" fmla="*/ 0 w 37"/>
                  <a:gd name="T3" fmla="*/ 0 h 36"/>
                  <a:gd name="T4" fmla="*/ 37 w 37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6"/>
                  <a:gd name="T11" fmla="*/ 37 w 37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5" name="Freeform 148"/>
              <p:cNvSpPr>
                <a:spLocks/>
              </p:cNvSpPr>
              <p:nvPr/>
            </p:nvSpPr>
            <p:spPr bwMode="auto">
              <a:xfrm>
                <a:off x="7029906" y="5332405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7 h 107"/>
                  <a:gd name="T8" fmla="*/ 253 w 253"/>
                  <a:gd name="T9" fmla="*/ 3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6" name="Freeform 149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7" name="Freeform 150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8" name="Freeform 151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9" name="Freeform 152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0" name="Freeform 153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1" name="Freeform 154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2" name="Freeform 155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3" name="Freeform 156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4" name="Rectangle 157"/>
              <p:cNvSpPr>
                <a:spLocks noChangeArrowheads="1"/>
              </p:cNvSpPr>
              <p:nvPr/>
            </p:nvSpPr>
            <p:spPr bwMode="auto">
              <a:xfrm>
                <a:off x="8261826" y="5798085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5" name="Line 158"/>
              <p:cNvSpPr>
                <a:spLocks noChangeShapeType="1"/>
              </p:cNvSpPr>
              <p:nvPr/>
            </p:nvSpPr>
            <p:spPr bwMode="auto">
              <a:xfrm flipV="1">
                <a:off x="8506840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6" name="Line 159"/>
              <p:cNvSpPr>
                <a:spLocks noChangeShapeType="1"/>
              </p:cNvSpPr>
              <p:nvPr/>
            </p:nvSpPr>
            <p:spPr bwMode="auto">
              <a:xfrm flipH="1">
                <a:off x="8380050" y="5798085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7" name="Line 160"/>
              <p:cNvSpPr>
                <a:spLocks noChangeShapeType="1"/>
              </p:cNvSpPr>
              <p:nvPr/>
            </p:nvSpPr>
            <p:spPr bwMode="auto">
              <a:xfrm flipH="1">
                <a:off x="8380050" y="6065248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8" name="Rectangle 161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9" name="Rectangle 162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0" name="Rectangle 163"/>
              <p:cNvSpPr>
                <a:spLocks noChangeArrowheads="1"/>
              </p:cNvSpPr>
              <p:nvPr/>
            </p:nvSpPr>
            <p:spPr bwMode="auto">
              <a:xfrm>
                <a:off x="5923063" y="5798085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1" name="Rectangle 164"/>
              <p:cNvSpPr>
                <a:spLocks noChangeArrowheads="1"/>
              </p:cNvSpPr>
              <p:nvPr/>
            </p:nvSpPr>
            <p:spPr bwMode="auto">
              <a:xfrm>
                <a:off x="5984745" y="585188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2" name="Rectangle 165"/>
              <p:cNvSpPr>
                <a:spLocks noChangeArrowheads="1"/>
              </p:cNvSpPr>
              <p:nvPr/>
            </p:nvSpPr>
            <p:spPr bwMode="auto">
              <a:xfrm>
                <a:off x="6013872" y="585188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3" name="Freeform 166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" name="Freeform 167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" name="Line 168"/>
              <p:cNvSpPr>
                <a:spLocks noChangeShapeType="1"/>
              </p:cNvSpPr>
              <p:nvPr/>
            </p:nvSpPr>
            <p:spPr bwMode="auto">
              <a:xfrm flipV="1">
                <a:off x="6507326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6" name="Line 169"/>
              <p:cNvSpPr>
                <a:spLocks noChangeShapeType="1"/>
              </p:cNvSpPr>
              <p:nvPr/>
            </p:nvSpPr>
            <p:spPr bwMode="auto">
              <a:xfrm>
                <a:off x="6507326" y="5798085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7" name="Line 170"/>
              <p:cNvSpPr>
                <a:spLocks noChangeShapeType="1"/>
              </p:cNvSpPr>
              <p:nvPr/>
            </p:nvSpPr>
            <p:spPr bwMode="auto">
              <a:xfrm>
                <a:off x="6507326" y="6065248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8" name="Freeform 171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9" name="Freeform 172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0" name="Rectangle 173"/>
              <p:cNvSpPr>
                <a:spLocks noChangeArrowheads="1"/>
              </p:cNvSpPr>
              <p:nvPr/>
            </p:nvSpPr>
            <p:spPr bwMode="auto">
              <a:xfrm>
                <a:off x="7718685" y="585188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1" name="Rectangle 174"/>
              <p:cNvSpPr>
                <a:spLocks noChangeArrowheads="1"/>
              </p:cNvSpPr>
              <p:nvPr/>
            </p:nvSpPr>
            <p:spPr bwMode="auto">
              <a:xfrm>
                <a:off x="7797500" y="585188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2" name="Rectangle 175"/>
              <p:cNvSpPr>
                <a:spLocks noChangeArrowheads="1"/>
              </p:cNvSpPr>
              <p:nvPr/>
            </p:nvSpPr>
            <p:spPr bwMode="auto">
              <a:xfrm>
                <a:off x="8294381" y="585188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3" name="Rectangle 176"/>
              <p:cNvSpPr>
                <a:spLocks noChangeArrowheads="1"/>
              </p:cNvSpPr>
              <p:nvPr/>
            </p:nvSpPr>
            <p:spPr bwMode="auto">
              <a:xfrm>
                <a:off x="8373196" y="585188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4" name="Rectangle 177"/>
              <p:cNvSpPr>
                <a:spLocks noChangeArrowheads="1"/>
              </p:cNvSpPr>
              <p:nvPr/>
            </p:nvSpPr>
            <p:spPr bwMode="auto">
              <a:xfrm>
                <a:off x="8431451" y="585188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5" name="Line 178"/>
              <p:cNvSpPr>
                <a:spLocks noChangeShapeType="1"/>
              </p:cNvSpPr>
              <p:nvPr/>
            </p:nvSpPr>
            <p:spPr bwMode="auto">
              <a:xfrm>
                <a:off x="6169790" y="5929811"/>
                <a:ext cx="337536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6" name="Line 179"/>
              <p:cNvSpPr>
                <a:spLocks noChangeShapeType="1"/>
              </p:cNvSpPr>
              <p:nvPr/>
            </p:nvSpPr>
            <p:spPr bwMode="auto">
              <a:xfrm>
                <a:off x="7309187" y="5929811"/>
                <a:ext cx="3666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7" name="Line 180"/>
              <p:cNvSpPr>
                <a:spLocks noChangeShapeType="1"/>
              </p:cNvSpPr>
              <p:nvPr/>
            </p:nvSpPr>
            <p:spPr bwMode="auto">
              <a:xfrm>
                <a:off x="7922577" y="5929811"/>
                <a:ext cx="339249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8" name="Line 181"/>
              <p:cNvSpPr>
                <a:spLocks noChangeShapeType="1"/>
              </p:cNvSpPr>
              <p:nvPr/>
            </p:nvSpPr>
            <p:spPr bwMode="auto">
              <a:xfrm>
                <a:off x="6754052" y="5996602"/>
                <a:ext cx="3666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9" name="Freeform 182"/>
              <p:cNvSpPr>
                <a:spLocks/>
              </p:cNvSpPr>
              <p:nvPr/>
            </p:nvSpPr>
            <p:spPr bwMode="auto">
              <a:xfrm>
                <a:off x="6445644" y="5864876"/>
                <a:ext cx="61682" cy="64936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Freeform 183"/>
              <p:cNvSpPr>
                <a:spLocks/>
              </p:cNvSpPr>
              <p:nvPr/>
            </p:nvSpPr>
            <p:spPr bwMode="auto">
              <a:xfrm>
                <a:off x="7614169" y="5929811"/>
                <a:ext cx="433485" cy="202228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1" name="Freeform 184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2" name="Freeform 185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3" name="Freeform 186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Freeform 187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" name="Freeform 188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6" name="Freeform 189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7" name="Freeform 190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8" name="Freeform 191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9" name="Freeform 192"/>
              <p:cNvSpPr>
                <a:spLocks/>
              </p:cNvSpPr>
              <p:nvPr/>
            </p:nvSpPr>
            <p:spPr bwMode="auto">
              <a:xfrm>
                <a:off x="5338801" y="3401036"/>
                <a:ext cx="245013" cy="265308"/>
              </a:xfrm>
              <a:custGeom>
                <a:avLst/>
                <a:gdLst>
                  <a:gd name="T0" fmla="*/ 141 w 143"/>
                  <a:gd name="T1" fmla="*/ 143 h 143"/>
                  <a:gd name="T2" fmla="*/ 143 w 143"/>
                  <a:gd name="T3" fmla="*/ 0 h 143"/>
                  <a:gd name="T4" fmla="*/ 0 w 143"/>
                  <a:gd name="T5" fmla="*/ 0 h 143"/>
                  <a:gd name="T6" fmla="*/ 0 w 143"/>
                  <a:gd name="T7" fmla="*/ 143 h 143"/>
                  <a:gd name="T8" fmla="*/ 143 w 143"/>
                  <a:gd name="T9" fmla="*/ 143 h 143"/>
                  <a:gd name="T10" fmla="*/ 143 w 143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143"/>
                  <a:gd name="T20" fmla="*/ 143 w 14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143">
                    <a:moveTo>
                      <a:pt x="141" y="143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0" name="Rectangle 193"/>
              <p:cNvSpPr>
                <a:spLocks noChangeArrowheads="1"/>
              </p:cNvSpPr>
              <p:nvPr/>
            </p:nvSpPr>
            <p:spPr bwMode="auto">
              <a:xfrm>
                <a:off x="5378208" y="3454840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1" name="Rectangle 194"/>
              <p:cNvSpPr>
                <a:spLocks noChangeArrowheads="1"/>
              </p:cNvSpPr>
              <p:nvPr/>
            </p:nvSpPr>
            <p:spPr bwMode="auto">
              <a:xfrm>
                <a:off x="5457024" y="345484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2" name="Line 195"/>
              <p:cNvSpPr>
                <a:spLocks noChangeShapeType="1"/>
              </p:cNvSpPr>
              <p:nvPr/>
            </p:nvSpPr>
            <p:spPr bwMode="auto">
              <a:xfrm>
                <a:off x="5580387" y="3530907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3" name="Rectangle 196"/>
              <p:cNvSpPr>
                <a:spLocks noChangeArrowheads="1"/>
              </p:cNvSpPr>
              <p:nvPr/>
            </p:nvSpPr>
            <p:spPr bwMode="auto">
              <a:xfrm>
                <a:off x="5955617" y="3408458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4" name="Rectangle 197"/>
              <p:cNvSpPr>
                <a:spLocks noChangeArrowheads="1"/>
              </p:cNvSpPr>
              <p:nvPr/>
            </p:nvSpPr>
            <p:spPr bwMode="auto">
              <a:xfrm>
                <a:off x="6034433" y="3408458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95" name="Rectangle 198"/>
              <p:cNvSpPr>
                <a:spLocks noChangeArrowheads="1"/>
              </p:cNvSpPr>
              <p:nvPr/>
            </p:nvSpPr>
            <p:spPr bwMode="auto">
              <a:xfrm>
                <a:off x="6096114" y="3408458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6" name="Rectangle 199"/>
              <p:cNvSpPr>
                <a:spLocks noChangeArrowheads="1"/>
              </p:cNvSpPr>
              <p:nvPr/>
            </p:nvSpPr>
            <p:spPr bwMode="auto">
              <a:xfrm>
                <a:off x="4787092" y="409306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7" name="Rectangle 200"/>
              <p:cNvSpPr>
                <a:spLocks noChangeArrowheads="1"/>
              </p:cNvSpPr>
              <p:nvPr/>
            </p:nvSpPr>
            <p:spPr bwMode="auto">
              <a:xfrm>
                <a:off x="4865908" y="409306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8" name="Rectangle 201"/>
              <p:cNvSpPr>
                <a:spLocks noChangeArrowheads="1"/>
              </p:cNvSpPr>
              <p:nvPr/>
            </p:nvSpPr>
            <p:spPr bwMode="auto">
              <a:xfrm>
                <a:off x="4924163" y="409306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9" name="Line 202"/>
              <p:cNvSpPr>
                <a:spLocks noChangeShapeType="1"/>
              </p:cNvSpPr>
              <p:nvPr/>
            </p:nvSpPr>
            <p:spPr bwMode="auto">
              <a:xfrm>
                <a:off x="5213724" y="4065234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0" name="Line 203"/>
              <p:cNvSpPr>
                <a:spLocks noChangeShapeType="1"/>
              </p:cNvSpPr>
              <p:nvPr/>
            </p:nvSpPr>
            <p:spPr bwMode="auto">
              <a:xfrm>
                <a:off x="5797986" y="4799933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1" name="Rectangle 204"/>
              <p:cNvSpPr>
                <a:spLocks noChangeArrowheads="1"/>
              </p:cNvSpPr>
              <p:nvPr/>
            </p:nvSpPr>
            <p:spPr bwMode="auto">
              <a:xfrm>
                <a:off x="6536453" y="5879718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2" name="Rectangle 205"/>
              <p:cNvSpPr>
                <a:spLocks noChangeArrowheads="1"/>
              </p:cNvSpPr>
              <p:nvPr/>
            </p:nvSpPr>
            <p:spPr bwMode="auto">
              <a:xfrm>
                <a:off x="6618695" y="5879718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3" name="Rectangle 206"/>
              <p:cNvSpPr>
                <a:spLocks noChangeArrowheads="1"/>
              </p:cNvSpPr>
              <p:nvPr/>
            </p:nvSpPr>
            <p:spPr bwMode="auto">
              <a:xfrm>
                <a:off x="6678663" y="5879718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4" name="Rectangle 207"/>
              <p:cNvSpPr>
                <a:spLocks noChangeArrowheads="1"/>
              </p:cNvSpPr>
              <p:nvPr/>
            </p:nvSpPr>
            <p:spPr bwMode="auto">
              <a:xfrm>
                <a:off x="5952190" y="5284167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5" name="Rectangle 208"/>
              <p:cNvSpPr>
                <a:spLocks noChangeArrowheads="1"/>
              </p:cNvSpPr>
              <p:nvPr/>
            </p:nvSpPr>
            <p:spPr bwMode="auto">
              <a:xfrm>
                <a:off x="6031006" y="5284167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6" name="Rectangle 209"/>
              <p:cNvSpPr>
                <a:spLocks noChangeArrowheads="1"/>
              </p:cNvSpPr>
              <p:nvPr/>
            </p:nvSpPr>
            <p:spPr bwMode="auto">
              <a:xfrm>
                <a:off x="6092688" y="5284167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7" name="Line 210"/>
              <p:cNvSpPr>
                <a:spLocks noChangeShapeType="1"/>
              </p:cNvSpPr>
              <p:nvPr/>
            </p:nvSpPr>
            <p:spPr bwMode="auto">
              <a:xfrm>
                <a:off x="6966511" y="5864876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8" name="Freeform 219"/>
              <p:cNvSpPr>
                <a:spLocks/>
              </p:cNvSpPr>
              <p:nvPr/>
            </p:nvSpPr>
            <p:spPr bwMode="auto">
              <a:xfrm>
                <a:off x="6027579" y="3529052"/>
                <a:ext cx="49688" cy="51948"/>
              </a:xfrm>
              <a:custGeom>
                <a:avLst/>
                <a:gdLst>
                  <a:gd name="T0" fmla="*/ 14 w 29"/>
                  <a:gd name="T1" fmla="*/ 26 h 28"/>
                  <a:gd name="T2" fmla="*/ 17 w 29"/>
                  <a:gd name="T3" fmla="*/ 28 h 28"/>
                  <a:gd name="T4" fmla="*/ 19 w 29"/>
                  <a:gd name="T5" fmla="*/ 26 h 28"/>
                  <a:gd name="T6" fmla="*/ 21 w 29"/>
                  <a:gd name="T7" fmla="*/ 26 h 28"/>
                  <a:gd name="T8" fmla="*/ 23 w 29"/>
                  <a:gd name="T9" fmla="*/ 24 h 28"/>
                  <a:gd name="T10" fmla="*/ 25 w 29"/>
                  <a:gd name="T11" fmla="*/ 24 h 28"/>
                  <a:gd name="T12" fmla="*/ 27 w 29"/>
                  <a:gd name="T13" fmla="*/ 22 h 28"/>
                  <a:gd name="T14" fmla="*/ 27 w 29"/>
                  <a:gd name="T15" fmla="*/ 21 h 28"/>
                  <a:gd name="T16" fmla="*/ 29 w 29"/>
                  <a:gd name="T17" fmla="*/ 19 h 28"/>
                  <a:gd name="T18" fmla="*/ 29 w 29"/>
                  <a:gd name="T19" fmla="*/ 17 h 28"/>
                  <a:gd name="T20" fmla="*/ 29 w 29"/>
                  <a:gd name="T21" fmla="*/ 13 h 28"/>
                  <a:gd name="T22" fmla="*/ 29 w 29"/>
                  <a:gd name="T23" fmla="*/ 11 h 28"/>
                  <a:gd name="T24" fmla="*/ 29 w 29"/>
                  <a:gd name="T25" fmla="*/ 9 h 28"/>
                  <a:gd name="T26" fmla="*/ 27 w 29"/>
                  <a:gd name="T27" fmla="*/ 7 h 28"/>
                  <a:gd name="T28" fmla="*/ 27 w 29"/>
                  <a:gd name="T29" fmla="*/ 5 h 28"/>
                  <a:gd name="T30" fmla="*/ 25 w 29"/>
                  <a:gd name="T31" fmla="*/ 3 h 28"/>
                  <a:gd name="T32" fmla="*/ 23 w 29"/>
                  <a:gd name="T33" fmla="*/ 1 h 28"/>
                  <a:gd name="T34" fmla="*/ 21 w 29"/>
                  <a:gd name="T35" fmla="*/ 1 h 28"/>
                  <a:gd name="T36" fmla="*/ 19 w 29"/>
                  <a:gd name="T37" fmla="*/ 0 h 28"/>
                  <a:gd name="T38" fmla="*/ 17 w 29"/>
                  <a:gd name="T39" fmla="*/ 0 h 28"/>
                  <a:gd name="T40" fmla="*/ 15 w 29"/>
                  <a:gd name="T41" fmla="*/ 0 h 28"/>
                  <a:gd name="T42" fmla="*/ 12 w 29"/>
                  <a:gd name="T43" fmla="*/ 0 h 28"/>
                  <a:gd name="T44" fmla="*/ 10 w 29"/>
                  <a:gd name="T45" fmla="*/ 0 h 28"/>
                  <a:gd name="T46" fmla="*/ 8 w 29"/>
                  <a:gd name="T47" fmla="*/ 1 h 28"/>
                  <a:gd name="T48" fmla="*/ 6 w 29"/>
                  <a:gd name="T49" fmla="*/ 1 h 28"/>
                  <a:gd name="T50" fmla="*/ 4 w 29"/>
                  <a:gd name="T51" fmla="*/ 3 h 28"/>
                  <a:gd name="T52" fmla="*/ 4 w 29"/>
                  <a:gd name="T53" fmla="*/ 5 h 28"/>
                  <a:gd name="T54" fmla="*/ 2 w 29"/>
                  <a:gd name="T55" fmla="*/ 7 h 28"/>
                  <a:gd name="T56" fmla="*/ 2 w 29"/>
                  <a:gd name="T57" fmla="*/ 9 h 28"/>
                  <a:gd name="T58" fmla="*/ 0 w 29"/>
                  <a:gd name="T59" fmla="*/ 11 h 28"/>
                  <a:gd name="T60" fmla="*/ 0 w 29"/>
                  <a:gd name="T61" fmla="*/ 13 h 28"/>
                  <a:gd name="T62" fmla="*/ 0 w 29"/>
                  <a:gd name="T63" fmla="*/ 17 h 28"/>
                  <a:gd name="T64" fmla="*/ 2 w 29"/>
                  <a:gd name="T65" fmla="*/ 19 h 28"/>
                  <a:gd name="T66" fmla="*/ 2 w 29"/>
                  <a:gd name="T67" fmla="*/ 21 h 28"/>
                  <a:gd name="T68" fmla="*/ 4 w 29"/>
                  <a:gd name="T69" fmla="*/ 22 h 28"/>
                  <a:gd name="T70" fmla="*/ 4 w 29"/>
                  <a:gd name="T71" fmla="*/ 24 h 28"/>
                  <a:gd name="T72" fmla="*/ 6 w 29"/>
                  <a:gd name="T73" fmla="*/ 24 h 28"/>
                  <a:gd name="T74" fmla="*/ 8 w 29"/>
                  <a:gd name="T75" fmla="*/ 26 h 28"/>
                  <a:gd name="T76" fmla="*/ 10 w 29"/>
                  <a:gd name="T77" fmla="*/ 26 h 28"/>
                  <a:gd name="T78" fmla="*/ 12 w 29"/>
                  <a:gd name="T79" fmla="*/ 28 h 28"/>
                  <a:gd name="T80" fmla="*/ 15 w 29"/>
                  <a:gd name="T81" fmla="*/ 28 h 28"/>
                  <a:gd name="T82" fmla="*/ 15 w 29"/>
                  <a:gd name="T83" fmla="*/ 28 h 28"/>
                  <a:gd name="T84" fmla="*/ 14 w 29"/>
                  <a:gd name="T85" fmla="*/ 26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4" y="26"/>
                    </a:moveTo>
                    <a:lnTo>
                      <a:pt x="17" y="28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4"/>
                    </a:lnTo>
                    <a:lnTo>
                      <a:pt x="27" y="22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9" name="Line 220"/>
              <p:cNvSpPr>
                <a:spLocks noChangeShapeType="1"/>
              </p:cNvSpPr>
              <p:nvPr/>
            </p:nvSpPr>
            <p:spPr bwMode="auto">
              <a:xfrm>
                <a:off x="6382249" y="5265614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0" name="Line 221"/>
              <p:cNvSpPr>
                <a:spLocks noChangeShapeType="1"/>
              </p:cNvSpPr>
              <p:nvPr/>
            </p:nvSpPr>
            <p:spPr bwMode="auto">
              <a:xfrm>
                <a:off x="6382249" y="5397340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1" name="Freeform 222"/>
              <p:cNvSpPr>
                <a:spLocks/>
              </p:cNvSpPr>
              <p:nvPr/>
            </p:nvSpPr>
            <p:spPr bwMode="auto">
              <a:xfrm>
                <a:off x="5859668" y="4132025"/>
                <a:ext cx="431772" cy="202228"/>
              </a:xfrm>
              <a:custGeom>
                <a:avLst/>
                <a:gdLst>
                  <a:gd name="T0" fmla="*/ 0 w 252"/>
                  <a:gd name="T1" fmla="*/ 0 h 109"/>
                  <a:gd name="T2" fmla="*/ 0 w 252"/>
                  <a:gd name="T3" fmla="*/ 109 h 109"/>
                  <a:gd name="T4" fmla="*/ 217 w 252"/>
                  <a:gd name="T5" fmla="*/ 109 h 109"/>
                  <a:gd name="T6" fmla="*/ 217 w 252"/>
                  <a:gd name="T7" fmla="*/ 36 h 109"/>
                  <a:gd name="T8" fmla="*/ 252 w 252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09"/>
                  <a:gd name="T17" fmla="*/ 252 w 252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2" name="Freeform 223"/>
              <p:cNvSpPr>
                <a:spLocks/>
              </p:cNvSpPr>
              <p:nvPr/>
            </p:nvSpPr>
            <p:spPr bwMode="auto">
              <a:xfrm>
                <a:off x="5275406" y="3530907"/>
                <a:ext cx="430058" cy="204083"/>
              </a:xfrm>
              <a:custGeom>
                <a:avLst/>
                <a:gdLst>
                  <a:gd name="T0" fmla="*/ 0 w 251"/>
                  <a:gd name="T1" fmla="*/ 0 h 110"/>
                  <a:gd name="T2" fmla="*/ 0 w 251"/>
                  <a:gd name="T3" fmla="*/ 110 h 110"/>
                  <a:gd name="T4" fmla="*/ 217 w 251"/>
                  <a:gd name="T5" fmla="*/ 110 h 110"/>
                  <a:gd name="T6" fmla="*/ 217 w 251"/>
                  <a:gd name="T7" fmla="*/ 37 h 110"/>
                  <a:gd name="T8" fmla="*/ 251 w 251"/>
                  <a:gd name="T9" fmla="*/ 37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10"/>
                  <a:gd name="T17" fmla="*/ 251 w 251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10">
                    <a:moveTo>
                      <a:pt x="0" y="0"/>
                    </a:moveTo>
                    <a:lnTo>
                      <a:pt x="0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1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3" name="Freeform 224"/>
              <p:cNvSpPr>
                <a:spLocks/>
              </p:cNvSpPr>
              <p:nvPr/>
            </p:nvSpPr>
            <p:spPr bwMode="auto">
              <a:xfrm>
                <a:off x="5121201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4" name="Freeform 225"/>
              <p:cNvSpPr>
                <a:spLocks/>
              </p:cNvSpPr>
              <p:nvPr/>
            </p:nvSpPr>
            <p:spPr bwMode="auto">
              <a:xfrm>
                <a:off x="5702037" y="3269310"/>
                <a:ext cx="95949" cy="532471"/>
              </a:xfrm>
              <a:custGeom>
                <a:avLst/>
                <a:gdLst>
                  <a:gd name="T0" fmla="*/ 54 w 56"/>
                  <a:gd name="T1" fmla="*/ 285 h 287"/>
                  <a:gd name="T2" fmla="*/ 56 w 56"/>
                  <a:gd name="T3" fmla="*/ 0 h 287"/>
                  <a:gd name="T4" fmla="*/ 0 w 56"/>
                  <a:gd name="T5" fmla="*/ 0 h 287"/>
                  <a:gd name="T6" fmla="*/ 0 w 56"/>
                  <a:gd name="T7" fmla="*/ 287 h 287"/>
                  <a:gd name="T8" fmla="*/ 56 w 56"/>
                  <a:gd name="T9" fmla="*/ 287 h 287"/>
                  <a:gd name="T10" fmla="*/ 56 w 56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7"/>
                  <a:gd name="T20" fmla="*/ 56 w 56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7">
                    <a:moveTo>
                      <a:pt x="54" y="285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6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5" name="Freeform 226"/>
              <p:cNvSpPr>
                <a:spLocks/>
              </p:cNvSpPr>
              <p:nvPr/>
            </p:nvSpPr>
            <p:spPr bwMode="auto">
              <a:xfrm>
                <a:off x="5702037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6" name="Freeform 227"/>
              <p:cNvSpPr>
                <a:spLocks/>
              </p:cNvSpPr>
              <p:nvPr/>
            </p:nvSpPr>
            <p:spPr bwMode="auto">
              <a:xfrm>
                <a:off x="5923063" y="4000299"/>
                <a:ext cx="246727" cy="267163"/>
              </a:xfrm>
              <a:custGeom>
                <a:avLst/>
                <a:gdLst>
                  <a:gd name="T0" fmla="*/ 144 w 144"/>
                  <a:gd name="T1" fmla="*/ 144 h 144"/>
                  <a:gd name="T2" fmla="*/ 144 w 144"/>
                  <a:gd name="T3" fmla="*/ 0 h 144"/>
                  <a:gd name="T4" fmla="*/ 0 w 144"/>
                  <a:gd name="T5" fmla="*/ 0 h 144"/>
                  <a:gd name="T6" fmla="*/ 0 w 144"/>
                  <a:gd name="T7" fmla="*/ 144 h 144"/>
                  <a:gd name="T8" fmla="*/ 144 w 144"/>
                  <a:gd name="T9" fmla="*/ 144 h 144"/>
                  <a:gd name="T10" fmla="*/ 144 w 144"/>
                  <a:gd name="T11" fmla="*/ 144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7" name="Rectangle 228"/>
              <p:cNvSpPr>
                <a:spLocks noChangeArrowheads="1"/>
              </p:cNvSpPr>
              <p:nvPr/>
            </p:nvSpPr>
            <p:spPr bwMode="auto">
              <a:xfrm>
                <a:off x="5962471" y="4054102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8" name="Rectangle 229"/>
              <p:cNvSpPr>
                <a:spLocks noChangeArrowheads="1"/>
              </p:cNvSpPr>
              <p:nvPr/>
            </p:nvSpPr>
            <p:spPr bwMode="auto">
              <a:xfrm>
                <a:off x="6041286" y="4054102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9" name="Freeform 230"/>
              <p:cNvSpPr>
                <a:spLocks/>
              </p:cNvSpPr>
              <p:nvPr/>
            </p:nvSpPr>
            <p:spPr bwMode="auto">
              <a:xfrm>
                <a:off x="5948764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7 h 285"/>
                  <a:gd name="T4" fmla="*/ 37 w 109"/>
                  <a:gd name="T5" fmla="*/ 144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2 w 109"/>
                  <a:gd name="T15" fmla="*/ 2 h 285"/>
                  <a:gd name="T16" fmla="*/ 2 w 109"/>
                  <a:gd name="T17" fmla="*/ 2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0" name="Freeform 231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1" name="Freeform 232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62" name="Line 214"/>
          <p:cNvSpPr>
            <a:spLocks noChangeShapeType="1"/>
          </p:cNvSpPr>
          <p:nvPr/>
        </p:nvSpPr>
        <p:spPr bwMode="auto">
          <a:xfrm>
            <a:off x="6693175" y="3214975"/>
            <a:ext cx="121651" cy="519485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4" name="Line 214"/>
          <p:cNvSpPr>
            <a:spLocks noChangeShapeType="1"/>
          </p:cNvSpPr>
          <p:nvPr/>
        </p:nvSpPr>
        <p:spPr bwMode="auto">
          <a:xfrm>
            <a:off x="7283531" y="3185291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5" name="Line 214"/>
          <p:cNvSpPr>
            <a:spLocks noChangeShapeType="1"/>
          </p:cNvSpPr>
          <p:nvPr/>
        </p:nvSpPr>
        <p:spPr bwMode="auto">
          <a:xfrm>
            <a:off x="7568714" y="3185290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3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2" grpId="0" animBg="1"/>
      <p:bldP spid="264" grpId="0" animBg="1"/>
      <p:bldP spid="265" grpId="0" animBg="1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title"/>
          </p:nvPr>
        </p:nvSpPr>
        <p:spPr>
          <a:xfrm>
            <a:off x="832891" y="174640"/>
            <a:ext cx="10515600" cy="48926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Forwarding Hardware</a:t>
            </a:r>
          </a:p>
        </p:txBody>
      </p:sp>
      <p:grpSp>
        <p:nvGrpSpPr>
          <p:cNvPr id="4" name="Group 184"/>
          <p:cNvGrpSpPr>
            <a:grpSpLocks/>
          </p:cNvGrpSpPr>
          <p:nvPr/>
        </p:nvGrpSpPr>
        <p:grpSpPr bwMode="auto">
          <a:xfrm>
            <a:off x="1963738" y="719216"/>
            <a:ext cx="8247062" cy="5452984"/>
            <a:chOff x="277" y="701"/>
            <a:chExt cx="4820" cy="3187"/>
          </a:xfrm>
        </p:grpSpPr>
        <p:sp>
          <p:nvSpPr>
            <p:cNvPr id="5" name="Rectangle 158"/>
            <p:cNvSpPr>
              <a:spLocks noChangeArrowheads="1"/>
            </p:cNvSpPr>
            <p:nvPr/>
          </p:nvSpPr>
          <p:spPr bwMode="auto">
            <a:xfrm>
              <a:off x="277" y="2121"/>
              <a:ext cx="177" cy="384"/>
            </a:xfrm>
            <a:prstGeom prst="rect">
              <a:avLst/>
            </a:prstGeom>
            <a:solidFill>
              <a:srgbClr val="FFE6CD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854" y="2034"/>
              <a:ext cx="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5003" y="2113"/>
              <a:ext cx="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995" y="2186"/>
              <a:ext cx="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15" y="2005"/>
              <a:ext cx="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574" y="3197"/>
              <a:ext cx="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079" y="2986"/>
              <a:ext cx="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993" y="1267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047" y="2790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047" y="2206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36" y="3567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663" y="1516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650" y="1516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670" y="1267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061" y="2816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061" y="2232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487" y="1394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787" y="2279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49" y="1872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072" y="1849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787" y="1835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787" y="2500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975" y="2418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975" y="2555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276" y="2555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3117" y="2574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4894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4894" y="254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61" y="2311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515" y="229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724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787" y="2056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817" y="1752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497" y="2421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H="1">
              <a:off x="1244" y="1855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H="1">
              <a:off x="2922" y="2574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1244" y="2076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452" y="2418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602" y="2436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H="1">
              <a:off x="2247" y="2436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972" y="2267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757" y="944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mpd="sng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 rot="16200000" flipH="1">
              <a:off x="1736" y="1214"/>
              <a:ext cx="26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1200">
                <a:latin typeface="+mj-lt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999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909" y="2555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482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965" y="229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913" y="2311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2452" y="1835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H="1">
              <a:off x="2250" y="1852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452" y="286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307" y="1855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472" y="1469"/>
              <a:ext cx="89" cy="1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EB7500"/>
                  </a:solidFill>
                  <a:latin typeface="+mj-lt"/>
                </a:rPr>
                <a:t>EX</a:t>
              </a:r>
              <a:endParaRPr lang="en-US" sz="1200">
                <a:latin typeface="+mj-lt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2487" y="1142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2503" y="1218"/>
              <a:ext cx="76" cy="1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>
                <a:latin typeface="+mj-lt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487" y="893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466" y="970"/>
              <a:ext cx="132" cy="1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>
                <a:latin typeface="+mj-lt"/>
              </a:endParaRPr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2452" y="1498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2452" y="998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2400" y="1017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3679" y="1394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3679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3679" y="1142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3644" y="1481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2602" y="1267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3644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2599" y="1017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4534" y="1394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4535" y="1641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3644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 flipH="1">
              <a:off x="3495" y="2281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4502" y="1498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3794" y="1267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4500" y="2264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H="1">
              <a:off x="4650" y="2281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 flipH="1">
              <a:off x="4439" y="2281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4500" y="2784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4650" y="2558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 flipH="1">
              <a:off x="3986" y="2801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3317" y="1910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3214" y="3309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1905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3251" y="3386"/>
              <a:ext cx="355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EB7500"/>
                  </a:solidFill>
                  <a:latin typeface="+mj-lt"/>
                </a:rPr>
                <a:t>Forwarding</a:t>
              </a:r>
            </a:p>
            <a:p>
              <a:pPr algn="ctr"/>
              <a:r>
                <a:rPr lang="en-US" sz="1000">
                  <a:solidFill>
                    <a:srgbClr val="EB7500"/>
                  </a:solidFill>
                  <a:latin typeface="+mj-lt"/>
                </a:rPr>
                <a:t>Unit</a:t>
              </a:r>
              <a:endParaRPr lang="en-US" sz="1000">
                <a:latin typeface="+mj-lt"/>
              </a:endParaRPr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2975" y="269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975" y="3132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2975" y="326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 flipH="1">
              <a:off x="2859" y="2711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2975" y="2111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3276" y="1972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 flipH="1">
              <a:off x="3117" y="1992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2975" y="1972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2859" y="2130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2975" y="1835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 flipH="1">
              <a:off x="2602" y="1852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2846" y="2693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1113" y="2311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244" y="1267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2452" y="300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1372" y="2076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2452" y="3132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>
              <a:off x="1244" y="3149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2452" y="3270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1230" y="3132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1293" y="1838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1356" y="2059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4500" y="3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 flipH="1">
              <a:off x="3794" y="3210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3670" y="3210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3844" y="3193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3668" y="3210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3649" y="3511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3649" y="3401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3649" y="3456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4038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 flipH="1">
              <a:off x="3794" y="2281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3972" y="2784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2922" y="1992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2846" y="3789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1431" y="2299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4240" y="3511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2452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3180" y="3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3201" y="3581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3646" y="319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Line 126"/>
            <p:cNvSpPr>
              <a:spLocks noChangeShapeType="1"/>
            </p:cNvSpPr>
            <p:nvPr/>
          </p:nvSpPr>
          <p:spPr bwMode="auto">
            <a:xfrm>
              <a:off x="3113" y="3210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Line 127"/>
            <p:cNvSpPr>
              <a:spLocks noChangeShapeType="1"/>
            </p:cNvSpPr>
            <p:nvPr/>
          </p:nvSpPr>
          <p:spPr bwMode="auto">
            <a:xfrm>
              <a:off x="2604" y="3284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>
              <a:off x="2602" y="3152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2604" y="2884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2602" y="3018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33" name="Group 180"/>
            <p:cNvGrpSpPr>
              <a:grpSpLocks/>
            </p:cNvGrpSpPr>
            <p:nvPr/>
          </p:nvGrpSpPr>
          <p:grpSpPr bwMode="auto">
            <a:xfrm>
              <a:off x="4926" y="2220"/>
              <a:ext cx="117" cy="407"/>
              <a:chOff x="4926" y="2220"/>
              <a:chExt cx="117" cy="407"/>
            </a:xfrm>
          </p:grpSpPr>
          <p:sp>
            <p:nvSpPr>
              <p:cNvPr id="177" name="AutoShape 134"/>
              <p:cNvSpPr>
                <a:spLocks noChangeArrowheads="1"/>
              </p:cNvSpPr>
              <p:nvPr/>
            </p:nvSpPr>
            <p:spPr bwMode="auto">
              <a:xfrm rot="5400000">
                <a:off x="4781" y="236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8" name="Rectangle 132"/>
              <p:cNvSpPr>
                <a:spLocks noChangeArrowheads="1"/>
              </p:cNvSpPr>
              <p:nvPr/>
            </p:nvSpPr>
            <p:spPr bwMode="auto">
              <a:xfrm>
                <a:off x="4939" y="2256"/>
                <a:ext cx="26" cy="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79" name="Rectangle 133"/>
              <p:cNvSpPr>
                <a:spLocks noChangeArrowheads="1"/>
              </p:cNvSpPr>
              <p:nvPr/>
            </p:nvSpPr>
            <p:spPr bwMode="auto">
              <a:xfrm>
                <a:off x="4961" y="2343"/>
                <a:ext cx="49" cy="15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80" name="Rectangle 135"/>
              <p:cNvSpPr>
                <a:spLocks noChangeArrowheads="1"/>
              </p:cNvSpPr>
              <p:nvPr/>
            </p:nvSpPr>
            <p:spPr bwMode="auto">
              <a:xfrm>
                <a:off x="4936" y="2525"/>
                <a:ext cx="26" cy="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grpSp>
          <p:nvGrpSpPr>
            <p:cNvPr id="134" name="Group 183"/>
            <p:cNvGrpSpPr>
              <a:grpSpLocks/>
            </p:cNvGrpSpPr>
            <p:nvPr/>
          </p:nvGrpSpPr>
          <p:grpSpPr bwMode="auto">
            <a:xfrm>
              <a:off x="3006" y="3009"/>
              <a:ext cx="116" cy="407"/>
              <a:chOff x="3006" y="3009"/>
              <a:chExt cx="116" cy="407"/>
            </a:xfrm>
          </p:grpSpPr>
          <p:sp>
            <p:nvSpPr>
              <p:cNvPr id="173" name="AutoShape 139"/>
              <p:cNvSpPr>
                <a:spLocks noChangeArrowheads="1"/>
              </p:cNvSpPr>
              <p:nvPr/>
            </p:nvSpPr>
            <p:spPr bwMode="auto">
              <a:xfrm rot="5400000">
                <a:off x="2860" y="3155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4" name="Rectangle 137"/>
              <p:cNvSpPr>
                <a:spLocks noChangeArrowheads="1"/>
              </p:cNvSpPr>
              <p:nvPr/>
            </p:nvSpPr>
            <p:spPr bwMode="auto">
              <a:xfrm>
                <a:off x="3019" y="3045"/>
                <a:ext cx="26" cy="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75" name="Rectangle 138"/>
              <p:cNvSpPr>
                <a:spLocks noChangeArrowheads="1"/>
              </p:cNvSpPr>
              <p:nvPr/>
            </p:nvSpPr>
            <p:spPr bwMode="auto">
              <a:xfrm>
                <a:off x="3040" y="3132"/>
                <a:ext cx="49" cy="15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3016" y="3314"/>
                <a:ext cx="26" cy="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grpSp>
          <p:nvGrpSpPr>
            <p:cNvPr id="135" name="Group 182"/>
            <p:cNvGrpSpPr>
              <a:grpSpLocks/>
            </p:cNvGrpSpPr>
            <p:nvPr/>
          </p:nvGrpSpPr>
          <p:grpSpPr bwMode="auto">
            <a:xfrm>
              <a:off x="3008" y="2377"/>
              <a:ext cx="117" cy="407"/>
              <a:chOff x="3008" y="2377"/>
              <a:chExt cx="117" cy="407"/>
            </a:xfrm>
          </p:grpSpPr>
          <p:sp>
            <p:nvSpPr>
              <p:cNvPr id="168" name="AutoShape 144"/>
              <p:cNvSpPr>
                <a:spLocks noChangeArrowheads="1"/>
              </p:cNvSpPr>
              <p:nvPr/>
            </p:nvSpPr>
            <p:spPr bwMode="auto">
              <a:xfrm rot="5400000">
                <a:off x="2863" y="2522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9" name="Rectangle 142"/>
              <p:cNvSpPr>
                <a:spLocks noChangeArrowheads="1"/>
              </p:cNvSpPr>
              <p:nvPr/>
            </p:nvSpPr>
            <p:spPr bwMode="auto">
              <a:xfrm>
                <a:off x="3021" y="2413"/>
                <a:ext cx="26" cy="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70" name="Rectangle 143"/>
              <p:cNvSpPr>
                <a:spLocks noChangeArrowheads="1"/>
              </p:cNvSpPr>
              <p:nvPr/>
            </p:nvSpPr>
            <p:spPr bwMode="auto">
              <a:xfrm>
                <a:off x="3052" y="2448"/>
                <a:ext cx="49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</a:p>
              <a:p>
                <a:pPr algn="ctr">
                  <a:lnSpc>
                    <a:spcPct val="70000"/>
                  </a:lnSpc>
                </a:pPr>
                <a:endParaRPr lang="en-US" sz="800">
                  <a:solidFill>
                    <a:srgbClr val="000000"/>
                  </a:solidFill>
                  <a:latin typeface="+mj-lt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B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71" name="Rectangle 145"/>
              <p:cNvSpPr>
                <a:spLocks noChangeArrowheads="1"/>
              </p:cNvSpPr>
              <p:nvPr/>
            </p:nvSpPr>
            <p:spPr bwMode="auto">
              <a:xfrm>
                <a:off x="3018" y="2544"/>
                <a:ext cx="26" cy="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72" name="Rectangle 146"/>
              <p:cNvSpPr>
                <a:spLocks noChangeArrowheads="1"/>
              </p:cNvSpPr>
              <p:nvPr/>
            </p:nvSpPr>
            <p:spPr bwMode="auto">
              <a:xfrm>
                <a:off x="3022" y="2678"/>
                <a:ext cx="26" cy="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grpSp>
          <p:nvGrpSpPr>
            <p:cNvPr id="136" name="Group 181"/>
            <p:cNvGrpSpPr>
              <a:grpSpLocks/>
            </p:cNvGrpSpPr>
            <p:nvPr/>
          </p:nvGrpSpPr>
          <p:grpSpPr bwMode="auto">
            <a:xfrm>
              <a:off x="3008" y="1788"/>
              <a:ext cx="117" cy="407"/>
              <a:chOff x="3008" y="1788"/>
              <a:chExt cx="117" cy="407"/>
            </a:xfrm>
          </p:grpSpPr>
          <p:sp>
            <p:nvSpPr>
              <p:cNvPr id="163" name="AutoShape 150"/>
              <p:cNvSpPr>
                <a:spLocks noChangeArrowheads="1"/>
              </p:cNvSpPr>
              <p:nvPr/>
            </p:nvSpPr>
            <p:spPr bwMode="auto">
              <a:xfrm rot="5400000">
                <a:off x="2863" y="1933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" name="Rectangle 148"/>
              <p:cNvSpPr>
                <a:spLocks noChangeArrowheads="1"/>
              </p:cNvSpPr>
              <p:nvPr/>
            </p:nvSpPr>
            <p:spPr bwMode="auto">
              <a:xfrm>
                <a:off x="3021" y="1824"/>
                <a:ext cx="26" cy="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65" name="Rectangle 149"/>
              <p:cNvSpPr>
                <a:spLocks noChangeArrowheads="1"/>
              </p:cNvSpPr>
              <p:nvPr/>
            </p:nvSpPr>
            <p:spPr bwMode="auto">
              <a:xfrm>
                <a:off x="3052" y="1872"/>
                <a:ext cx="49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</a:p>
              <a:p>
                <a:pPr algn="ctr">
                  <a:lnSpc>
                    <a:spcPct val="70000"/>
                  </a:lnSpc>
                </a:pPr>
                <a:endParaRPr lang="en-US" sz="800">
                  <a:solidFill>
                    <a:srgbClr val="000000"/>
                  </a:solidFill>
                  <a:latin typeface="+mj-lt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A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66" name="Rectangle 151"/>
              <p:cNvSpPr>
                <a:spLocks noChangeArrowheads="1"/>
              </p:cNvSpPr>
              <p:nvPr/>
            </p:nvSpPr>
            <p:spPr bwMode="auto">
              <a:xfrm>
                <a:off x="3018" y="1955"/>
                <a:ext cx="26" cy="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67" name="Rectangle 152"/>
              <p:cNvSpPr>
                <a:spLocks noChangeArrowheads="1"/>
              </p:cNvSpPr>
              <p:nvPr/>
            </p:nvSpPr>
            <p:spPr bwMode="auto">
              <a:xfrm>
                <a:off x="3022" y="2089"/>
                <a:ext cx="26" cy="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137" name="Rectangle 153"/>
            <p:cNvSpPr>
              <a:spLocks noChangeArrowheads="1"/>
            </p:cNvSpPr>
            <p:nvPr/>
          </p:nvSpPr>
          <p:spPr bwMode="auto">
            <a:xfrm>
              <a:off x="4093" y="2198"/>
              <a:ext cx="32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Memory</a:t>
              </a:r>
              <a:endParaRPr lang="en-US" sz="8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8" name="Rectangle 154"/>
            <p:cNvSpPr>
              <a:spLocks noChangeArrowheads="1"/>
            </p:cNvSpPr>
            <p:nvPr/>
          </p:nvSpPr>
          <p:spPr bwMode="auto">
            <a:xfrm rot="16200000">
              <a:off x="3369" y="2234"/>
              <a:ext cx="14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ALU</a:t>
              </a:r>
            </a:p>
          </p:txBody>
        </p:sp>
        <p:sp>
          <p:nvSpPr>
            <p:cNvPr id="139" name="Rectangle 155"/>
            <p:cNvSpPr>
              <a:spLocks noChangeArrowheads="1"/>
            </p:cNvSpPr>
            <p:nvPr/>
          </p:nvSpPr>
          <p:spPr bwMode="auto">
            <a:xfrm>
              <a:off x="1890" y="2054"/>
              <a:ext cx="32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+mj-lt"/>
                </a:rPr>
                <a:t>Register 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  <a:latin typeface="+mj-lt"/>
                </a:rPr>
                <a:t>File</a:t>
              </a:r>
            </a:p>
          </p:txBody>
        </p:sp>
        <p:sp>
          <p:nvSpPr>
            <p:cNvPr id="140" name="Rectangle 156"/>
            <p:cNvSpPr>
              <a:spLocks noChangeArrowheads="1"/>
            </p:cNvSpPr>
            <p:nvPr/>
          </p:nvSpPr>
          <p:spPr bwMode="auto">
            <a:xfrm rot="16200000">
              <a:off x="522" y="2189"/>
              <a:ext cx="40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+mj-lt"/>
                </a:rPr>
                <a:t>Instruction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  <a:latin typeface="+mj-lt"/>
                </a:rPr>
                <a:t>Memory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1" name="Rectangle 157"/>
            <p:cNvSpPr>
              <a:spLocks noChangeArrowheads="1"/>
            </p:cNvSpPr>
            <p:nvPr/>
          </p:nvSpPr>
          <p:spPr bwMode="auto">
            <a:xfrm>
              <a:off x="310" y="2256"/>
              <a:ext cx="9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PC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2" name="Rectangle 159"/>
            <p:cNvSpPr>
              <a:spLocks noChangeArrowheads="1"/>
            </p:cNvSpPr>
            <p:nvPr/>
          </p:nvSpPr>
          <p:spPr bwMode="auto">
            <a:xfrm>
              <a:off x="2438" y="720"/>
              <a:ext cx="23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+mj-lt"/>
                </a:rPr>
                <a:t>ID/EX</a:t>
              </a:r>
              <a:endParaRPr lang="en-US" sz="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3" name="Rectangle 160"/>
            <p:cNvSpPr>
              <a:spLocks noChangeArrowheads="1"/>
            </p:cNvSpPr>
            <p:nvPr/>
          </p:nvSpPr>
          <p:spPr bwMode="auto">
            <a:xfrm>
              <a:off x="3546" y="720"/>
              <a:ext cx="37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+mj-lt"/>
                </a:rPr>
                <a:t>EX/MEM</a:t>
              </a:r>
              <a:endParaRPr lang="en-US" sz="9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4" name="Rectangle 161"/>
            <p:cNvSpPr>
              <a:spLocks noChangeArrowheads="1"/>
            </p:cNvSpPr>
            <p:nvPr/>
          </p:nvSpPr>
          <p:spPr bwMode="auto">
            <a:xfrm>
              <a:off x="4388" y="701"/>
              <a:ext cx="42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+mj-lt"/>
                </a:rPr>
                <a:t>MEM/WB</a:t>
              </a:r>
            </a:p>
          </p:txBody>
        </p:sp>
        <p:sp>
          <p:nvSpPr>
            <p:cNvPr id="145" name="Rectangle 162"/>
            <p:cNvSpPr>
              <a:spLocks noChangeArrowheads="1"/>
            </p:cNvSpPr>
            <p:nvPr/>
          </p:nvSpPr>
          <p:spPr bwMode="auto">
            <a:xfrm>
              <a:off x="959" y="701"/>
              <a:ext cx="20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+mj-lt"/>
                </a:rPr>
                <a:t>IF/ID</a:t>
              </a:r>
            </a:p>
          </p:txBody>
        </p:sp>
        <p:sp>
          <p:nvSpPr>
            <p:cNvPr id="146" name="Rectangle 163"/>
            <p:cNvSpPr>
              <a:spLocks noChangeArrowheads="1"/>
            </p:cNvSpPr>
            <p:nvPr/>
          </p:nvSpPr>
          <p:spPr bwMode="auto">
            <a:xfrm rot="16200000" flipH="1">
              <a:off x="1012" y="2033"/>
              <a:ext cx="339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7" name="Rectangle 164"/>
            <p:cNvSpPr>
              <a:spLocks noChangeArrowheads="1"/>
            </p:cNvSpPr>
            <p:nvPr/>
          </p:nvSpPr>
          <p:spPr bwMode="auto">
            <a:xfrm>
              <a:off x="1729" y="2765"/>
              <a:ext cx="27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IF/ID.Rs</a:t>
              </a:r>
            </a:p>
          </p:txBody>
        </p:sp>
        <p:sp>
          <p:nvSpPr>
            <p:cNvPr id="148" name="Rectangle 165"/>
            <p:cNvSpPr>
              <a:spLocks noChangeArrowheads="1"/>
            </p:cNvSpPr>
            <p:nvPr/>
          </p:nvSpPr>
          <p:spPr bwMode="auto">
            <a:xfrm>
              <a:off x="1729" y="2909"/>
              <a:ext cx="27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IF/ID.Rt</a:t>
              </a:r>
            </a:p>
          </p:txBody>
        </p:sp>
        <p:sp>
          <p:nvSpPr>
            <p:cNvPr id="149" name="Rectangle 166"/>
            <p:cNvSpPr>
              <a:spLocks noChangeArrowheads="1"/>
            </p:cNvSpPr>
            <p:nvPr/>
          </p:nvSpPr>
          <p:spPr bwMode="auto">
            <a:xfrm>
              <a:off x="1729" y="3044"/>
              <a:ext cx="27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IF/ID.Rt</a:t>
              </a:r>
            </a:p>
          </p:txBody>
        </p:sp>
        <p:sp>
          <p:nvSpPr>
            <p:cNvPr id="150" name="Rectangle 167"/>
            <p:cNvSpPr>
              <a:spLocks noChangeArrowheads="1"/>
            </p:cNvSpPr>
            <p:nvPr/>
          </p:nvSpPr>
          <p:spPr bwMode="auto">
            <a:xfrm>
              <a:off x="1729" y="3177"/>
              <a:ext cx="28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IF/ID.Rd</a:t>
              </a:r>
            </a:p>
          </p:txBody>
        </p:sp>
        <p:sp>
          <p:nvSpPr>
            <p:cNvPr id="151" name="Rectangle 168"/>
            <p:cNvSpPr>
              <a:spLocks noChangeArrowheads="1"/>
            </p:cNvSpPr>
            <p:nvPr/>
          </p:nvSpPr>
          <p:spPr bwMode="auto">
            <a:xfrm>
              <a:off x="2607" y="2784"/>
              <a:ext cx="72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+mj-lt"/>
                </a:rPr>
                <a:t>Rs</a:t>
              </a:r>
              <a:endParaRPr lang="en-US" sz="1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52" name="Rectangle 169"/>
            <p:cNvSpPr>
              <a:spLocks noChangeArrowheads="1"/>
            </p:cNvSpPr>
            <p:nvPr/>
          </p:nvSpPr>
          <p:spPr bwMode="auto">
            <a:xfrm>
              <a:off x="2612" y="2928"/>
              <a:ext cx="65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+mj-lt"/>
                </a:rPr>
                <a:t>Rt</a:t>
              </a:r>
              <a:endParaRPr lang="en-US" sz="1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53" name="Rectangle 170"/>
            <p:cNvSpPr>
              <a:spLocks noChangeArrowheads="1"/>
            </p:cNvSpPr>
            <p:nvPr/>
          </p:nvSpPr>
          <p:spPr bwMode="auto">
            <a:xfrm>
              <a:off x="2609" y="3063"/>
              <a:ext cx="65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+mj-lt"/>
                </a:rPr>
                <a:t>Rt</a:t>
              </a:r>
              <a:endParaRPr lang="en-US" sz="1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54" name="Rectangle 171"/>
            <p:cNvSpPr>
              <a:spLocks noChangeArrowheads="1"/>
            </p:cNvSpPr>
            <p:nvPr/>
          </p:nvSpPr>
          <p:spPr bwMode="auto">
            <a:xfrm>
              <a:off x="2607" y="3186"/>
              <a:ext cx="82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+mj-lt"/>
                </a:rPr>
                <a:t>Rd</a:t>
              </a:r>
              <a:endParaRPr lang="en-US" sz="1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55" name="Rectangle 172"/>
            <p:cNvSpPr>
              <a:spLocks noChangeArrowheads="1"/>
            </p:cNvSpPr>
            <p:nvPr/>
          </p:nvSpPr>
          <p:spPr bwMode="auto">
            <a:xfrm>
              <a:off x="3657" y="1218"/>
              <a:ext cx="132" cy="1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>
                <a:latin typeface="+mj-lt"/>
              </a:endParaRPr>
            </a:p>
          </p:txBody>
        </p:sp>
        <p:sp>
          <p:nvSpPr>
            <p:cNvPr id="156" name="Rectangle 173"/>
            <p:cNvSpPr>
              <a:spLocks noChangeArrowheads="1"/>
            </p:cNvSpPr>
            <p:nvPr/>
          </p:nvSpPr>
          <p:spPr bwMode="auto">
            <a:xfrm>
              <a:off x="3692" y="1458"/>
              <a:ext cx="76" cy="1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>
                <a:latin typeface="+mj-lt"/>
              </a:endParaRPr>
            </a:p>
          </p:txBody>
        </p:sp>
        <p:sp>
          <p:nvSpPr>
            <p:cNvPr id="157" name="Rectangle 174"/>
            <p:cNvSpPr>
              <a:spLocks noChangeArrowheads="1"/>
            </p:cNvSpPr>
            <p:nvPr/>
          </p:nvSpPr>
          <p:spPr bwMode="auto">
            <a:xfrm>
              <a:off x="4516" y="1473"/>
              <a:ext cx="132" cy="1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>
                <a:latin typeface="+mj-lt"/>
              </a:endParaRPr>
            </a:p>
          </p:txBody>
        </p:sp>
        <p:sp>
          <p:nvSpPr>
            <p:cNvPr id="158" name="Rectangle 175"/>
            <p:cNvSpPr>
              <a:spLocks noChangeArrowheads="1"/>
            </p:cNvSpPr>
            <p:nvPr/>
          </p:nvSpPr>
          <p:spPr bwMode="auto">
            <a:xfrm>
              <a:off x="4033" y="3102"/>
              <a:ext cx="364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+mj-lt"/>
                </a:rPr>
                <a:t>EX/MEM.Rd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59" name="Rectangle 176"/>
            <p:cNvSpPr>
              <a:spLocks noChangeArrowheads="1"/>
            </p:cNvSpPr>
            <p:nvPr/>
          </p:nvSpPr>
          <p:spPr bwMode="auto">
            <a:xfrm>
              <a:off x="4033" y="3408"/>
              <a:ext cx="395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+mj-lt"/>
                </a:rPr>
                <a:t>MEM/WB.Rd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60" name="Rectangle 177"/>
            <p:cNvSpPr>
              <a:spLocks noChangeArrowheads="1"/>
            </p:cNvSpPr>
            <p:nvPr/>
          </p:nvSpPr>
          <p:spPr bwMode="auto">
            <a:xfrm>
              <a:off x="3945" y="2112"/>
              <a:ext cx="77" cy="15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1" name="Rectangle 178"/>
            <p:cNvSpPr>
              <a:spLocks noChangeArrowheads="1"/>
            </p:cNvSpPr>
            <p:nvPr/>
          </p:nvSpPr>
          <p:spPr bwMode="auto">
            <a:xfrm rot="16200000">
              <a:off x="3543" y="1711"/>
              <a:ext cx="672" cy="1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+mj-lt"/>
                </a:rPr>
                <a:t>EX/MEM.RegWrite</a:t>
              </a:r>
            </a:p>
          </p:txBody>
        </p:sp>
        <p:sp>
          <p:nvSpPr>
            <p:cNvPr id="162" name="Rectangle 179"/>
            <p:cNvSpPr>
              <a:spLocks noChangeArrowheads="1"/>
            </p:cNvSpPr>
            <p:nvPr/>
          </p:nvSpPr>
          <p:spPr bwMode="auto">
            <a:xfrm rot="16200000">
              <a:off x="4374" y="1927"/>
              <a:ext cx="711" cy="1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+mj-lt"/>
                </a:rPr>
                <a:t>MEM/WB.RegWrite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0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Forwarding Control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1" y="1343024"/>
            <a:ext cx="9067800" cy="52101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0188" indent="-230188">
              <a:lnSpc>
                <a:spcPct val="90000"/>
              </a:lnSpc>
            </a:pPr>
            <a:r>
              <a:rPr lang="en-US" kern="0" dirty="0">
                <a:latin typeface="+mj-lt"/>
              </a:rPr>
              <a:t>EXE Hazard: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EX/</a:t>
            </a:r>
            <a:r>
              <a:rPr lang="en-US" sz="1600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.RegWrite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(</a:t>
            </a:r>
            <a:r>
              <a:rPr lang="en-US" sz="16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EX/</a:t>
            </a:r>
            <a:r>
              <a:rPr lang="en-US" sz="1600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.WriteReg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ID/EX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.ReadReg1))	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ALUSelA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EX/</a:t>
            </a:r>
            <a:r>
              <a:rPr lang="en-US" sz="1600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.RegWrite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(</a:t>
            </a:r>
            <a:r>
              <a:rPr lang="en-US" sz="16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EX/</a:t>
            </a:r>
            <a:r>
              <a:rPr lang="en-US" sz="1600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.WriteReg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ID/EX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.ReadReg2))</a:t>
            </a:r>
            <a:b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ALUSelB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230188" indent="-230188">
              <a:lnSpc>
                <a:spcPct val="90000"/>
              </a:lnSpc>
            </a:pPr>
            <a:r>
              <a:rPr lang="en-US" kern="0" dirty="0">
                <a:latin typeface="+mj-lt"/>
              </a:rPr>
              <a:t>MEM Hazard: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MEM/</a:t>
            </a:r>
            <a:r>
              <a:rPr lang="en-US" sz="1400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.RegWrite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ALUSelA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!= 1 &amp;&amp; (</a:t>
            </a:r>
            <a:r>
              <a:rPr lang="en-US" sz="14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MEM/</a:t>
            </a:r>
            <a:r>
              <a:rPr lang="en-US" sz="1400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.WriteReg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ID/EX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.ReadReg1)) </a:t>
            </a:r>
          </a:p>
          <a:p>
            <a:pPr marL="569913" lvl="1" indent="-225425">
              <a:lnSpc>
                <a:spcPct val="90000"/>
              </a:lnSpc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ALUSelA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MEM/</a:t>
            </a:r>
            <a:r>
              <a:rPr lang="en-US" sz="1400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.RegWrite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ALUSelB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!= 1 &amp;&amp; (</a:t>
            </a:r>
            <a:r>
              <a:rPr lang="en-US" sz="14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MEM/</a:t>
            </a:r>
            <a:r>
              <a:rPr lang="en-US" sz="1400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.WriteReg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ID/EX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.ReadReg2)) </a:t>
            </a:r>
          </a:p>
          <a:p>
            <a:pPr marL="569913" lvl="1" indent="-225425">
              <a:lnSpc>
                <a:spcPct val="90000"/>
              </a:lnSpc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ALUSelB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569913" lvl="1" indent="-225425">
              <a:lnSpc>
                <a:spcPct val="90000"/>
              </a:lnSpc>
              <a:buNone/>
            </a:pPr>
            <a:endParaRPr lang="en-US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905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27266"/>
            <a:ext cx="10515600" cy="80485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Forwarding Hardware Example: 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bypassing from EXE to Src1 and from WB to Src2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Rectangle 183"/>
          <p:cNvSpPr>
            <a:spLocks noChangeArrowheads="1"/>
          </p:cNvSpPr>
          <p:nvPr/>
        </p:nvSpPr>
        <p:spPr bwMode="auto">
          <a:xfrm>
            <a:off x="779187" y="5175251"/>
            <a:ext cx="2157412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9(R1)</a:t>
            </a:r>
          </a:p>
        </p:txBody>
      </p:sp>
      <p:sp>
        <p:nvSpPr>
          <p:cNvPr id="6" name="Rectangle 152"/>
          <p:cNvSpPr>
            <a:spLocks noChangeArrowheads="1"/>
          </p:cNvSpPr>
          <p:nvPr/>
        </p:nvSpPr>
        <p:spPr bwMode="auto">
          <a:xfrm>
            <a:off x="1963739" y="3244850"/>
            <a:ext cx="280987" cy="609600"/>
          </a:xfrm>
          <a:prstGeom prst="rect">
            <a:avLst/>
          </a:prstGeom>
          <a:solidFill>
            <a:srgbClr val="FFE6CD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" name="AutoShape 128"/>
          <p:cNvSpPr>
            <a:spLocks noChangeArrowheads="1"/>
          </p:cNvSpPr>
          <p:nvPr/>
        </p:nvSpPr>
        <p:spPr bwMode="auto">
          <a:xfrm rot="5400000">
            <a:off x="9112251" y="3633788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" name="AutoShape 133"/>
          <p:cNvSpPr>
            <a:spLocks noChangeArrowheads="1"/>
          </p:cNvSpPr>
          <p:nvPr/>
        </p:nvSpPr>
        <p:spPr bwMode="auto">
          <a:xfrm rot="5400000">
            <a:off x="6064251" y="4884739"/>
            <a:ext cx="646113" cy="185737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" name="AutoShape 138"/>
          <p:cNvSpPr>
            <a:spLocks noChangeArrowheads="1"/>
          </p:cNvSpPr>
          <p:nvPr/>
        </p:nvSpPr>
        <p:spPr bwMode="auto">
          <a:xfrm rot="5400000">
            <a:off x="6067426" y="3883025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0" name="AutoShape 144"/>
          <p:cNvSpPr>
            <a:spLocks noChangeArrowheads="1"/>
          </p:cNvSpPr>
          <p:nvPr/>
        </p:nvSpPr>
        <p:spPr bwMode="auto">
          <a:xfrm rot="5400000">
            <a:off x="6067426" y="2947988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4687889" y="1889126"/>
            <a:ext cx="744537" cy="3175"/>
          </a:xfrm>
          <a:prstGeom prst="line">
            <a:avLst/>
          </a:prstGeom>
          <a:noFill/>
          <a:ln w="15875">
            <a:solidFill>
              <a:srgbClr val="EB75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6361113" y="4306888"/>
            <a:ext cx="46037" cy="57150"/>
          </a:xfrm>
          <a:custGeom>
            <a:avLst/>
            <a:gdLst>
              <a:gd name="T0" fmla="*/ 0 w 25"/>
              <a:gd name="T1" fmla="*/ 36 h 23"/>
              <a:gd name="T2" fmla="*/ 29 w 25"/>
              <a:gd name="T3" fmla="*/ 36 h 23"/>
              <a:gd name="T4" fmla="*/ 16 w 25"/>
              <a:gd name="T5" fmla="*/ 0 h 23"/>
              <a:gd name="T6" fmla="*/ 2 w 25"/>
              <a:gd name="T7" fmla="*/ 36 h 23"/>
              <a:gd name="T8" fmla="*/ 2 w 25"/>
              <a:gd name="T9" fmla="*/ 36 h 23"/>
              <a:gd name="T10" fmla="*/ 0 w 25"/>
              <a:gd name="T11" fmla="*/ 36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3"/>
              <a:gd name="T20" fmla="*/ 25 w 25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3">
                <a:moveTo>
                  <a:pt x="0" y="23"/>
                </a:moveTo>
                <a:lnTo>
                  <a:pt x="25" y="23"/>
                </a:lnTo>
                <a:lnTo>
                  <a:pt x="14" y="0"/>
                </a:lnTo>
                <a:lnTo>
                  <a:pt x="2" y="23"/>
                </a:lnTo>
                <a:lnTo>
                  <a:pt x="0" y="23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6361113" y="3379789"/>
            <a:ext cx="46037" cy="60325"/>
          </a:xfrm>
          <a:custGeom>
            <a:avLst/>
            <a:gdLst>
              <a:gd name="T0" fmla="*/ 0 w 25"/>
              <a:gd name="T1" fmla="*/ 38 h 25"/>
              <a:gd name="T2" fmla="*/ 29 w 25"/>
              <a:gd name="T3" fmla="*/ 38 h 25"/>
              <a:gd name="T4" fmla="*/ 16 w 25"/>
              <a:gd name="T5" fmla="*/ 0 h 25"/>
              <a:gd name="T6" fmla="*/ 2 w 25"/>
              <a:gd name="T7" fmla="*/ 38 h 25"/>
              <a:gd name="T8" fmla="*/ 2 w 25"/>
              <a:gd name="T9" fmla="*/ 38 h 25"/>
              <a:gd name="T10" fmla="*/ 0 w 25"/>
              <a:gd name="T11" fmla="*/ 38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25"/>
                </a:moveTo>
                <a:lnTo>
                  <a:pt x="25" y="25"/>
                </a:lnTo>
                <a:lnTo>
                  <a:pt x="14" y="0"/>
                </a:lnTo>
                <a:lnTo>
                  <a:pt x="2" y="25"/>
                </a:lnTo>
                <a:lnTo>
                  <a:pt x="0" y="25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7296151" y="5540376"/>
            <a:ext cx="46037" cy="60325"/>
          </a:xfrm>
          <a:custGeom>
            <a:avLst/>
            <a:gdLst>
              <a:gd name="T0" fmla="*/ 29 w 25"/>
              <a:gd name="T1" fmla="*/ 0 h 25"/>
              <a:gd name="T2" fmla="*/ 29 w 25"/>
              <a:gd name="T3" fmla="*/ 38 h 25"/>
              <a:gd name="T4" fmla="*/ 0 w 25"/>
              <a:gd name="T5" fmla="*/ 20 h 25"/>
              <a:gd name="T6" fmla="*/ 29 w 25"/>
              <a:gd name="T7" fmla="*/ 0 h 25"/>
              <a:gd name="T8" fmla="*/ 29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25" y="0"/>
                </a:moveTo>
                <a:lnTo>
                  <a:pt x="25" y="25"/>
                </a:lnTo>
                <a:lnTo>
                  <a:pt x="0" y="13"/>
                </a:lnTo>
                <a:lnTo>
                  <a:pt x="25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7339013" y="2284414"/>
            <a:ext cx="1773237" cy="3287713"/>
          </a:xfrm>
          <a:custGeom>
            <a:avLst/>
            <a:gdLst>
              <a:gd name="T0" fmla="*/ 1117 w 947"/>
              <a:gd name="T1" fmla="*/ 0 h 1357"/>
              <a:gd name="T2" fmla="*/ 1117 w 947"/>
              <a:gd name="T3" fmla="*/ 2071 h 1357"/>
              <a:gd name="T4" fmla="*/ 0 w 947"/>
              <a:gd name="T5" fmla="*/ 2071 h 1357"/>
              <a:gd name="T6" fmla="*/ 0 60000 65536"/>
              <a:gd name="T7" fmla="*/ 0 60000 65536"/>
              <a:gd name="T8" fmla="*/ 0 60000 65536"/>
              <a:gd name="T9" fmla="*/ 0 w 947"/>
              <a:gd name="T10" fmla="*/ 0 h 1357"/>
              <a:gd name="T11" fmla="*/ 947 w 947"/>
              <a:gd name="T12" fmla="*/ 1357 h 1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7" h="1357">
                <a:moveTo>
                  <a:pt x="947" y="0"/>
                </a:moveTo>
                <a:lnTo>
                  <a:pt x="947" y="1357"/>
                </a:lnTo>
                <a:lnTo>
                  <a:pt x="0" y="135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8905875" y="2284414"/>
            <a:ext cx="203200" cy="4763"/>
          </a:xfrm>
          <a:prstGeom prst="line">
            <a:avLst/>
          </a:prstGeom>
          <a:noFill/>
          <a:ln w="9525">
            <a:solidFill>
              <a:srgbClr val="EB75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7350125" y="1889125"/>
            <a:ext cx="400050" cy="3506788"/>
          </a:xfrm>
          <a:custGeom>
            <a:avLst/>
            <a:gdLst>
              <a:gd name="T0" fmla="*/ 250 w 214"/>
              <a:gd name="T1" fmla="*/ 0 h 1447"/>
              <a:gd name="T2" fmla="*/ 252 w 214"/>
              <a:gd name="T3" fmla="*/ 2209 h 1447"/>
              <a:gd name="T4" fmla="*/ 0 w 214"/>
              <a:gd name="T5" fmla="*/ 2209 h 1447"/>
              <a:gd name="T6" fmla="*/ 0 60000 65536"/>
              <a:gd name="T7" fmla="*/ 0 60000 65536"/>
              <a:gd name="T8" fmla="*/ 0 60000 65536"/>
              <a:gd name="T9" fmla="*/ 0 w 214"/>
              <a:gd name="T10" fmla="*/ 0 h 1447"/>
              <a:gd name="T11" fmla="*/ 214 w 214"/>
              <a:gd name="T12" fmla="*/ 1447 h 1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" h="1447">
                <a:moveTo>
                  <a:pt x="212" y="0"/>
                </a:moveTo>
                <a:lnTo>
                  <a:pt x="214" y="1447"/>
                </a:lnTo>
                <a:lnTo>
                  <a:pt x="0" y="144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6383337" y="4348163"/>
            <a:ext cx="247650" cy="914400"/>
          </a:xfrm>
          <a:custGeom>
            <a:avLst/>
            <a:gdLst>
              <a:gd name="T0" fmla="*/ 0 w 132"/>
              <a:gd name="T1" fmla="*/ 0 h 377"/>
              <a:gd name="T2" fmla="*/ 2 w 132"/>
              <a:gd name="T3" fmla="*/ 79 h 377"/>
              <a:gd name="T4" fmla="*/ 84 w 132"/>
              <a:gd name="T5" fmla="*/ 79 h 377"/>
              <a:gd name="T6" fmla="*/ 84 w 132"/>
              <a:gd name="T7" fmla="*/ 576 h 377"/>
              <a:gd name="T8" fmla="*/ 156 w 132"/>
              <a:gd name="T9" fmla="*/ 576 h 3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377"/>
              <a:gd name="T17" fmla="*/ 132 w 132"/>
              <a:gd name="T18" fmla="*/ 377 h 3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377">
                <a:moveTo>
                  <a:pt x="0" y="0"/>
                </a:moveTo>
                <a:lnTo>
                  <a:pt x="2" y="52"/>
                </a:lnTo>
                <a:lnTo>
                  <a:pt x="71" y="52"/>
                </a:lnTo>
                <a:lnTo>
                  <a:pt x="71" y="377"/>
                </a:lnTo>
                <a:lnTo>
                  <a:pt x="132" y="37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6383337" y="3421063"/>
            <a:ext cx="290512" cy="1754188"/>
          </a:xfrm>
          <a:custGeom>
            <a:avLst/>
            <a:gdLst>
              <a:gd name="T0" fmla="*/ 0 w 155"/>
              <a:gd name="T1" fmla="*/ 0 h 724"/>
              <a:gd name="T2" fmla="*/ 2 w 155"/>
              <a:gd name="T3" fmla="*/ 79 h 724"/>
              <a:gd name="T4" fmla="*/ 119 w 155"/>
              <a:gd name="T5" fmla="*/ 79 h 724"/>
              <a:gd name="T6" fmla="*/ 119 w 155"/>
              <a:gd name="T7" fmla="*/ 1105 h 724"/>
              <a:gd name="T8" fmla="*/ 183 w 155"/>
              <a:gd name="T9" fmla="*/ 1105 h 7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5"/>
              <a:gd name="T16" fmla="*/ 0 h 724"/>
              <a:gd name="T17" fmla="*/ 155 w 155"/>
              <a:gd name="T18" fmla="*/ 724 h 7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5" h="724">
                <a:moveTo>
                  <a:pt x="0" y="0"/>
                </a:moveTo>
                <a:lnTo>
                  <a:pt x="2" y="52"/>
                </a:lnTo>
                <a:lnTo>
                  <a:pt x="101" y="52"/>
                </a:lnTo>
                <a:lnTo>
                  <a:pt x="101" y="724"/>
                </a:lnTo>
                <a:lnTo>
                  <a:pt x="155" y="724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5470525" y="2090739"/>
            <a:ext cx="184150" cy="392113"/>
          </a:xfrm>
          <a:custGeom>
            <a:avLst/>
            <a:gdLst>
              <a:gd name="T0" fmla="*/ 114 w 98"/>
              <a:gd name="T1" fmla="*/ 247 h 162"/>
              <a:gd name="T2" fmla="*/ 116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6 w 98"/>
              <a:gd name="T9" fmla="*/ 247 h 162"/>
              <a:gd name="T10" fmla="*/ 116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6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4360863" y="3495675"/>
            <a:ext cx="44450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8 w 25"/>
              <a:gd name="T5" fmla="*/ 20 h 24"/>
              <a:gd name="T6" fmla="*/ 0 w 25"/>
              <a:gd name="T7" fmla="*/ 2 h 24"/>
              <a:gd name="T8" fmla="*/ 0 w 25"/>
              <a:gd name="T9" fmla="*/ 2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>
            <a:off x="2395538" y="2849563"/>
            <a:ext cx="577850" cy="1377950"/>
          </a:xfrm>
          <a:custGeom>
            <a:avLst/>
            <a:gdLst>
              <a:gd name="T0" fmla="*/ 364 w 308"/>
              <a:gd name="T1" fmla="*/ 868 h 569"/>
              <a:gd name="T2" fmla="*/ 364 w 308"/>
              <a:gd name="T3" fmla="*/ 0 h 569"/>
              <a:gd name="T4" fmla="*/ 0 w 308"/>
              <a:gd name="T5" fmla="*/ 0 h 569"/>
              <a:gd name="T6" fmla="*/ 0 w 308"/>
              <a:gd name="T7" fmla="*/ 868 h 569"/>
              <a:gd name="T8" fmla="*/ 364 w 308"/>
              <a:gd name="T9" fmla="*/ 868 h 569"/>
              <a:gd name="T10" fmla="*/ 364 w 308"/>
              <a:gd name="T11" fmla="*/ 868 h 5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"/>
              <a:gd name="T19" fmla="*/ 0 h 569"/>
              <a:gd name="T20" fmla="*/ 308 w 308"/>
              <a:gd name="T21" fmla="*/ 569 h 5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" h="569">
                <a:moveTo>
                  <a:pt x="308" y="569"/>
                </a:moveTo>
                <a:lnTo>
                  <a:pt x="308" y="0"/>
                </a:lnTo>
                <a:lnTo>
                  <a:pt x="0" y="0"/>
                </a:lnTo>
                <a:lnTo>
                  <a:pt x="0" y="569"/>
                </a:lnTo>
                <a:lnTo>
                  <a:pt x="308" y="569"/>
                </a:lnTo>
              </a:path>
            </a:pathLst>
          </a:custGeom>
          <a:solidFill>
            <a:srgbClr val="FFFFCC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7988301" y="2813051"/>
            <a:ext cx="579437" cy="1382713"/>
          </a:xfrm>
          <a:custGeom>
            <a:avLst/>
            <a:gdLst>
              <a:gd name="T0" fmla="*/ 365 w 309"/>
              <a:gd name="T1" fmla="*/ 868 h 571"/>
              <a:gd name="T2" fmla="*/ 365 w 309"/>
              <a:gd name="T3" fmla="*/ 0 h 571"/>
              <a:gd name="T4" fmla="*/ 0 w 309"/>
              <a:gd name="T5" fmla="*/ 0 h 571"/>
              <a:gd name="T6" fmla="*/ 0 w 309"/>
              <a:gd name="T7" fmla="*/ 871 h 571"/>
              <a:gd name="T8" fmla="*/ 365 w 309"/>
              <a:gd name="T9" fmla="*/ 871 h 571"/>
              <a:gd name="T10" fmla="*/ 365 w 309"/>
              <a:gd name="T11" fmla="*/ 871 h 5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9"/>
              <a:gd name="T19" fmla="*/ 0 h 571"/>
              <a:gd name="T20" fmla="*/ 309 w 309"/>
              <a:gd name="T21" fmla="*/ 571 h 57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9" h="571">
                <a:moveTo>
                  <a:pt x="309" y="569"/>
                </a:moveTo>
                <a:lnTo>
                  <a:pt x="309" y="0"/>
                </a:lnTo>
                <a:lnTo>
                  <a:pt x="0" y="0"/>
                </a:lnTo>
                <a:lnTo>
                  <a:pt x="0" y="571"/>
                </a:lnTo>
                <a:lnTo>
                  <a:pt x="309" y="571"/>
                </a:lnTo>
              </a:path>
            </a:pathLst>
          </a:custGeom>
          <a:solidFill>
            <a:srgbClr val="FFFFCC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4360863" y="2790825"/>
            <a:ext cx="44450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8 w 25"/>
              <a:gd name="T5" fmla="*/ 20 h 24"/>
              <a:gd name="T6" fmla="*/ 0 w 25"/>
              <a:gd name="T7" fmla="*/ 3 h 24"/>
              <a:gd name="T8" fmla="*/ 0 w 25"/>
              <a:gd name="T9" fmla="*/ 3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4360863" y="3846514"/>
            <a:ext cx="44450" cy="61913"/>
          </a:xfrm>
          <a:custGeom>
            <a:avLst/>
            <a:gdLst>
              <a:gd name="T0" fmla="*/ 0 w 25"/>
              <a:gd name="T1" fmla="*/ 0 h 25"/>
              <a:gd name="T2" fmla="*/ 0 w 25"/>
              <a:gd name="T3" fmla="*/ 39 h 25"/>
              <a:gd name="T4" fmla="*/ 28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>
            <a:off x="6246814" y="3716339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8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6246814" y="3933826"/>
            <a:ext cx="46037" cy="61913"/>
          </a:xfrm>
          <a:custGeom>
            <a:avLst/>
            <a:gdLst>
              <a:gd name="T0" fmla="*/ 0 w 25"/>
              <a:gd name="T1" fmla="*/ 0 h 25"/>
              <a:gd name="T2" fmla="*/ 0 w 25"/>
              <a:gd name="T3" fmla="*/ 39 h 25"/>
              <a:gd name="T4" fmla="*/ 29 w 25"/>
              <a:gd name="T5" fmla="*/ 22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6724650" y="3933826"/>
            <a:ext cx="49212" cy="61913"/>
          </a:xfrm>
          <a:custGeom>
            <a:avLst/>
            <a:gdLst>
              <a:gd name="T0" fmla="*/ 0 w 27"/>
              <a:gd name="T1" fmla="*/ 0 h 25"/>
              <a:gd name="T2" fmla="*/ 2 w 27"/>
              <a:gd name="T3" fmla="*/ 39 h 25"/>
              <a:gd name="T4" fmla="*/ 31 w 27"/>
              <a:gd name="T5" fmla="*/ 22 h 25"/>
              <a:gd name="T6" fmla="*/ 2 w 27"/>
              <a:gd name="T7" fmla="*/ 0 h 25"/>
              <a:gd name="T8" fmla="*/ 2 w 27"/>
              <a:gd name="T9" fmla="*/ 0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>
            <a:off x="6472238" y="3963989"/>
            <a:ext cx="2698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>
            <a:off x="9293226" y="3471864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1" name="Freeform 24"/>
          <p:cNvSpPr>
            <a:spLocks/>
          </p:cNvSpPr>
          <p:nvPr/>
        </p:nvSpPr>
        <p:spPr bwMode="auto">
          <a:xfrm>
            <a:off x="9293226" y="3913189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7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2255838" y="3546476"/>
            <a:ext cx="10160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3" name="Freeform 26"/>
          <p:cNvSpPr>
            <a:spLocks/>
          </p:cNvSpPr>
          <p:nvPr/>
        </p:nvSpPr>
        <p:spPr bwMode="auto">
          <a:xfrm>
            <a:off x="2341564" y="3517901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4" name="Freeform 27"/>
          <p:cNvSpPr>
            <a:spLocks/>
          </p:cNvSpPr>
          <p:nvPr/>
        </p:nvSpPr>
        <p:spPr bwMode="auto">
          <a:xfrm>
            <a:off x="4260851" y="1857376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5" name="Freeform 28"/>
          <p:cNvSpPr>
            <a:spLocks/>
          </p:cNvSpPr>
          <p:nvPr/>
        </p:nvSpPr>
        <p:spPr bwMode="auto">
          <a:xfrm>
            <a:off x="4360863" y="3141664"/>
            <a:ext cx="44450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8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6" name="Freeform 29"/>
          <p:cNvSpPr>
            <a:spLocks/>
          </p:cNvSpPr>
          <p:nvPr/>
        </p:nvSpPr>
        <p:spPr bwMode="auto">
          <a:xfrm>
            <a:off x="4408489" y="2659064"/>
            <a:ext cx="681037" cy="1382713"/>
          </a:xfrm>
          <a:custGeom>
            <a:avLst/>
            <a:gdLst>
              <a:gd name="T0" fmla="*/ 429 w 364"/>
              <a:gd name="T1" fmla="*/ 871 h 570"/>
              <a:gd name="T2" fmla="*/ 429 w 364"/>
              <a:gd name="T3" fmla="*/ 0 h 570"/>
              <a:gd name="T4" fmla="*/ 0 w 364"/>
              <a:gd name="T5" fmla="*/ 0 h 570"/>
              <a:gd name="T6" fmla="*/ 0 w 364"/>
              <a:gd name="T7" fmla="*/ 871 h 570"/>
              <a:gd name="T8" fmla="*/ 429 w 364"/>
              <a:gd name="T9" fmla="*/ 871 h 570"/>
              <a:gd name="T10" fmla="*/ 429 w 364"/>
              <a:gd name="T11" fmla="*/ 871 h 5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4"/>
              <a:gd name="T19" fmla="*/ 0 h 570"/>
              <a:gd name="T20" fmla="*/ 364 w 364"/>
              <a:gd name="T21" fmla="*/ 570 h 5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4" h="570">
                <a:moveTo>
                  <a:pt x="364" y="570"/>
                </a:moveTo>
                <a:lnTo>
                  <a:pt x="364" y="0"/>
                </a:lnTo>
                <a:lnTo>
                  <a:pt x="0" y="0"/>
                </a:lnTo>
                <a:lnTo>
                  <a:pt x="0" y="570"/>
                </a:lnTo>
                <a:lnTo>
                  <a:pt x="364" y="570"/>
                </a:lnTo>
              </a:path>
            </a:pathLst>
          </a:custGeom>
          <a:solidFill>
            <a:srgbClr val="CCFFFF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7" name="Freeform 30"/>
          <p:cNvSpPr>
            <a:spLocks/>
          </p:cNvSpPr>
          <p:nvPr/>
        </p:nvSpPr>
        <p:spPr bwMode="auto">
          <a:xfrm>
            <a:off x="3908108" y="3723640"/>
            <a:ext cx="5714999" cy="2205038"/>
          </a:xfrm>
          <a:custGeom>
            <a:avLst/>
            <a:gdLst>
              <a:gd name="T0" fmla="*/ 299 w 3050"/>
              <a:gd name="T1" fmla="*/ 99 h 910"/>
              <a:gd name="T2" fmla="*/ 0 w 3050"/>
              <a:gd name="T3" fmla="*/ 99 h 910"/>
              <a:gd name="T4" fmla="*/ 0 w 3050"/>
              <a:gd name="T5" fmla="*/ 1389 h 910"/>
              <a:gd name="T6" fmla="*/ 3600 w 3050"/>
              <a:gd name="T7" fmla="*/ 1389 h 910"/>
              <a:gd name="T8" fmla="*/ 3600 w 3050"/>
              <a:gd name="T9" fmla="*/ 0 h 910"/>
              <a:gd name="T10" fmla="*/ 3537 w 3050"/>
              <a:gd name="T11" fmla="*/ 0 h 9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50"/>
              <a:gd name="T19" fmla="*/ 0 h 910"/>
              <a:gd name="T20" fmla="*/ 3050 w 3050"/>
              <a:gd name="T21" fmla="*/ 910 h 9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50" h="910">
                <a:moveTo>
                  <a:pt x="253" y="65"/>
                </a:moveTo>
                <a:lnTo>
                  <a:pt x="0" y="65"/>
                </a:lnTo>
                <a:lnTo>
                  <a:pt x="0" y="910"/>
                </a:lnTo>
                <a:lnTo>
                  <a:pt x="3050" y="910"/>
                </a:lnTo>
                <a:lnTo>
                  <a:pt x="3050" y="0"/>
                </a:lnTo>
                <a:lnTo>
                  <a:pt x="299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 flipH="1">
            <a:off x="3498850" y="2822575"/>
            <a:ext cx="8763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 flipH="1">
            <a:off x="6162676" y="3963989"/>
            <a:ext cx="1047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3498851" y="3173414"/>
            <a:ext cx="8794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2" name="Line 35"/>
          <p:cNvSpPr>
            <a:spLocks noChangeShapeType="1"/>
          </p:cNvSpPr>
          <p:nvPr/>
        </p:nvSpPr>
        <p:spPr bwMode="auto">
          <a:xfrm flipH="1">
            <a:off x="5654676" y="3744914"/>
            <a:ext cx="6127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 flipH="1">
            <a:off x="5091113" y="3744914"/>
            <a:ext cx="336550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5" name="Freeform 38"/>
          <p:cNvSpPr>
            <a:spLocks/>
          </p:cNvSpPr>
          <p:nvPr/>
        </p:nvSpPr>
        <p:spPr bwMode="auto">
          <a:xfrm>
            <a:off x="4313238" y="1376363"/>
            <a:ext cx="374650" cy="1028700"/>
          </a:xfrm>
          <a:custGeom>
            <a:avLst/>
            <a:gdLst>
              <a:gd name="T0" fmla="*/ 118 w 200"/>
              <a:gd name="T1" fmla="*/ 648 h 425"/>
              <a:gd name="T2" fmla="*/ 136 w 200"/>
              <a:gd name="T3" fmla="*/ 645 h 425"/>
              <a:gd name="T4" fmla="*/ 155 w 200"/>
              <a:gd name="T5" fmla="*/ 633 h 425"/>
              <a:gd name="T6" fmla="*/ 172 w 200"/>
              <a:gd name="T7" fmla="*/ 613 h 425"/>
              <a:gd name="T8" fmla="*/ 189 w 200"/>
              <a:gd name="T9" fmla="*/ 585 h 425"/>
              <a:gd name="T10" fmla="*/ 202 w 200"/>
              <a:gd name="T11" fmla="*/ 553 h 425"/>
              <a:gd name="T12" fmla="*/ 214 w 200"/>
              <a:gd name="T13" fmla="*/ 517 h 425"/>
              <a:gd name="T14" fmla="*/ 222 w 200"/>
              <a:gd name="T15" fmla="*/ 473 h 425"/>
              <a:gd name="T16" fmla="*/ 231 w 200"/>
              <a:gd name="T17" fmla="*/ 425 h 425"/>
              <a:gd name="T18" fmla="*/ 236 w 200"/>
              <a:gd name="T19" fmla="*/ 377 h 425"/>
              <a:gd name="T20" fmla="*/ 236 w 200"/>
              <a:gd name="T21" fmla="*/ 323 h 425"/>
              <a:gd name="T22" fmla="*/ 236 w 200"/>
              <a:gd name="T23" fmla="*/ 271 h 425"/>
              <a:gd name="T24" fmla="*/ 231 w 200"/>
              <a:gd name="T25" fmla="*/ 221 h 425"/>
              <a:gd name="T26" fmla="*/ 222 w 200"/>
              <a:gd name="T27" fmla="*/ 175 h 425"/>
              <a:gd name="T28" fmla="*/ 214 w 200"/>
              <a:gd name="T29" fmla="*/ 134 h 425"/>
              <a:gd name="T30" fmla="*/ 202 w 200"/>
              <a:gd name="T31" fmla="*/ 96 h 425"/>
              <a:gd name="T32" fmla="*/ 189 w 200"/>
              <a:gd name="T33" fmla="*/ 64 h 425"/>
              <a:gd name="T34" fmla="*/ 172 w 200"/>
              <a:gd name="T35" fmla="*/ 38 h 425"/>
              <a:gd name="T36" fmla="*/ 155 w 200"/>
              <a:gd name="T37" fmla="*/ 17 h 425"/>
              <a:gd name="T38" fmla="*/ 136 w 200"/>
              <a:gd name="T39" fmla="*/ 6 h 425"/>
              <a:gd name="T40" fmla="*/ 118 w 200"/>
              <a:gd name="T41" fmla="*/ 0 h 425"/>
              <a:gd name="T42" fmla="*/ 98 w 200"/>
              <a:gd name="T43" fmla="*/ 6 h 425"/>
              <a:gd name="T44" fmla="*/ 80 w 200"/>
              <a:gd name="T45" fmla="*/ 17 h 425"/>
              <a:gd name="T46" fmla="*/ 64 w 200"/>
              <a:gd name="T47" fmla="*/ 38 h 425"/>
              <a:gd name="T48" fmla="*/ 48 w 200"/>
              <a:gd name="T49" fmla="*/ 64 h 425"/>
              <a:gd name="T50" fmla="*/ 34 w 200"/>
              <a:gd name="T51" fmla="*/ 96 h 425"/>
              <a:gd name="T52" fmla="*/ 24 w 200"/>
              <a:gd name="T53" fmla="*/ 134 h 425"/>
              <a:gd name="T54" fmla="*/ 14 w 200"/>
              <a:gd name="T55" fmla="*/ 175 h 425"/>
              <a:gd name="T56" fmla="*/ 5 w 200"/>
              <a:gd name="T57" fmla="*/ 221 h 425"/>
              <a:gd name="T58" fmla="*/ 0 w 200"/>
              <a:gd name="T59" fmla="*/ 271 h 425"/>
              <a:gd name="T60" fmla="*/ 0 w 200"/>
              <a:gd name="T61" fmla="*/ 323 h 425"/>
              <a:gd name="T62" fmla="*/ 0 w 200"/>
              <a:gd name="T63" fmla="*/ 377 h 425"/>
              <a:gd name="T64" fmla="*/ 5 w 200"/>
              <a:gd name="T65" fmla="*/ 425 h 425"/>
              <a:gd name="T66" fmla="*/ 14 w 200"/>
              <a:gd name="T67" fmla="*/ 473 h 425"/>
              <a:gd name="T68" fmla="*/ 24 w 200"/>
              <a:gd name="T69" fmla="*/ 517 h 425"/>
              <a:gd name="T70" fmla="*/ 34 w 200"/>
              <a:gd name="T71" fmla="*/ 553 h 425"/>
              <a:gd name="T72" fmla="*/ 48 w 200"/>
              <a:gd name="T73" fmla="*/ 585 h 425"/>
              <a:gd name="T74" fmla="*/ 64 w 200"/>
              <a:gd name="T75" fmla="*/ 613 h 425"/>
              <a:gd name="T76" fmla="*/ 80 w 200"/>
              <a:gd name="T77" fmla="*/ 633 h 425"/>
              <a:gd name="T78" fmla="*/ 98 w 200"/>
              <a:gd name="T79" fmla="*/ 645 h 425"/>
              <a:gd name="T80" fmla="*/ 118 w 200"/>
              <a:gd name="T81" fmla="*/ 648 h 425"/>
              <a:gd name="T82" fmla="*/ 118 w 200"/>
              <a:gd name="T83" fmla="*/ 648 h 4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0"/>
              <a:gd name="T127" fmla="*/ 0 h 425"/>
              <a:gd name="T128" fmla="*/ 200 w 200"/>
              <a:gd name="T129" fmla="*/ 425 h 42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0" h="425">
                <a:moveTo>
                  <a:pt x="100" y="425"/>
                </a:moveTo>
                <a:lnTo>
                  <a:pt x="115" y="423"/>
                </a:lnTo>
                <a:lnTo>
                  <a:pt x="131" y="415"/>
                </a:lnTo>
                <a:lnTo>
                  <a:pt x="146" y="402"/>
                </a:lnTo>
                <a:lnTo>
                  <a:pt x="160" y="384"/>
                </a:lnTo>
                <a:lnTo>
                  <a:pt x="171" y="363"/>
                </a:lnTo>
                <a:lnTo>
                  <a:pt x="181" y="339"/>
                </a:lnTo>
                <a:lnTo>
                  <a:pt x="188" y="310"/>
                </a:lnTo>
                <a:lnTo>
                  <a:pt x="196" y="279"/>
                </a:lnTo>
                <a:lnTo>
                  <a:pt x="200" y="247"/>
                </a:lnTo>
                <a:lnTo>
                  <a:pt x="200" y="212"/>
                </a:lnTo>
                <a:lnTo>
                  <a:pt x="200" y="178"/>
                </a:lnTo>
                <a:lnTo>
                  <a:pt x="196" y="145"/>
                </a:lnTo>
                <a:lnTo>
                  <a:pt x="188" y="115"/>
                </a:lnTo>
                <a:lnTo>
                  <a:pt x="181" y="88"/>
                </a:lnTo>
                <a:lnTo>
                  <a:pt x="171" y="63"/>
                </a:lnTo>
                <a:lnTo>
                  <a:pt x="160" y="42"/>
                </a:lnTo>
                <a:lnTo>
                  <a:pt x="146" y="25"/>
                </a:lnTo>
                <a:lnTo>
                  <a:pt x="131" y="11"/>
                </a:lnTo>
                <a:lnTo>
                  <a:pt x="115" y="4"/>
                </a:lnTo>
                <a:lnTo>
                  <a:pt x="100" y="0"/>
                </a:lnTo>
                <a:lnTo>
                  <a:pt x="83" y="4"/>
                </a:lnTo>
                <a:lnTo>
                  <a:pt x="68" y="11"/>
                </a:lnTo>
                <a:lnTo>
                  <a:pt x="54" y="25"/>
                </a:lnTo>
                <a:lnTo>
                  <a:pt x="41" y="42"/>
                </a:lnTo>
                <a:lnTo>
                  <a:pt x="29" y="63"/>
                </a:lnTo>
                <a:lnTo>
                  <a:pt x="20" y="88"/>
                </a:lnTo>
                <a:lnTo>
                  <a:pt x="12" y="115"/>
                </a:lnTo>
                <a:lnTo>
                  <a:pt x="4" y="145"/>
                </a:lnTo>
                <a:lnTo>
                  <a:pt x="0" y="178"/>
                </a:lnTo>
                <a:lnTo>
                  <a:pt x="0" y="212"/>
                </a:lnTo>
                <a:lnTo>
                  <a:pt x="0" y="247"/>
                </a:lnTo>
                <a:lnTo>
                  <a:pt x="4" y="279"/>
                </a:lnTo>
                <a:lnTo>
                  <a:pt x="12" y="310"/>
                </a:lnTo>
                <a:lnTo>
                  <a:pt x="20" y="339"/>
                </a:lnTo>
                <a:lnTo>
                  <a:pt x="29" y="363"/>
                </a:lnTo>
                <a:lnTo>
                  <a:pt x="41" y="384"/>
                </a:lnTo>
                <a:lnTo>
                  <a:pt x="54" y="402"/>
                </a:lnTo>
                <a:lnTo>
                  <a:pt x="68" y="415"/>
                </a:lnTo>
                <a:lnTo>
                  <a:pt x="83" y="423"/>
                </a:lnTo>
                <a:lnTo>
                  <a:pt x="100" y="42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 rot="16200000" flipH="1">
            <a:off x="4264044" y="1798380"/>
            <a:ext cx="45557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EB7500"/>
                </a:solidFill>
                <a:latin typeface="+mj-lt"/>
              </a:rPr>
              <a:t>Control</a:t>
            </a:r>
            <a:endParaRPr lang="en-US" sz="1200">
              <a:latin typeface="+mj-lt"/>
            </a:endParaRPr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3109913" y="2482850"/>
            <a:ext cx="182562" cy="2738438"/>
          </a:xfrm>
          <a:custGeom>
            <a:avLst/>
            <a:gdLst>
              <a:gd name="T0" fmla="*/ 113 w 98"/>
              <a:gd name="T1" fmla="*/ 1722 h 1130"/>
              <a:gd name="T2" fmla="*/ 115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5 w 98"/>
              <a:gd name="T9" fmla="*/ 1725 h 1130"/>
              <a:gd name="T10" fmla="*/ 115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8" name="Freeform 41"/>
          <p:cNvSpPr>
            <a:spLocks/>
          </p:cNvSpPr>
          <p:nvPr/>
        </p:nvSpPr>
        <p:spPr bwMode="auto">
          <a:xfrm>
            <a:off x="6140451" y="3933826"/>
            <a:ext cx="47625" cy="61913"/>
          </a:xfrm>
          <a:custGeom>
            <a:avLst/>
            <a:gdLst>
              <a:gd name="T0" fmla="*/ 14 w 25"/>
              <a:gd name="T1" fmla="*/ 39 h 25"/>
              <a:gd name="T2" fmla="*/ 17 w 25"/>
              <a:gd name="T3" fmla="*/ 39 h 25"/>
              <a:gd name="T4" fmla="*/ 19 w 25"/>
              <a:gd name="T5" fmla="*/ 39 h 25"/>
              <a:gd name="T6" fmla="*/ 22 w 25"/>
              <a:gd name="T7" fmla="*/ 36 h 25"/>
              <a:gd name="T8" fmla="*/ 24 w 25"/>
              <a:gd name="T9" fmla="*/ 36 h 25"/>
              <a:gd name="T10" fmla="*/ 25 w 25"/>
              <a:gd name="T11" fmla="*/ 34 h 25"/>
              <a:gd name="T12" fmla="*/ 25 w 25"/>
              <a:gd name="T13" fmla="*/ 31 h 25"/>
              <a:gd name="T14" fmla="*/ 28 w 25"/>
              <a:gd name="T15" fmla="*/ 31 h 25"/>
              <a:gd name="T16" fmla="*/ 28 w 25"/>
              <a:gd name="T17" fmla="*/ 28 h 25"/>
              <a:gd name="T18" fmla="*/ 30 w 25"/>
              <a:gd name="T19" fmla="*/ 25 h 25"/>
              <a:gd name="T20" fmla="*/ 30 w 25"/>
              <a:gd name="T21" fmla="*/ 22 h 25"/>
              <a:gd name="T22" fmla="*/ 30 w 25"/>
              <a:gd name="T23" fmla="*/ 19 h 25"/>
              <a:gd name="T24" fmla="*/ 28 w 25"/>
              <a:gd name="T25" fmla="*/ 16 h 25"/>
              <a:gd name="T26" fmla="*/ 28 w 25"/>
              <a:gd name="T27" fmla="*/ 12 h 25"/>
              <a:gd name="T28" fmla="*/ 25 w 25"/>
              <a:gd name="T29" fmla="*/ 9 h 25"/>
              <a:gd name="T30" fmla="*/ 25 w 25"/>
              <a:gd name="T31" fmla="*/ 6 h 25"/>
              <a:gd name="T32" fmla="*/ 24 w 25"/>
              <a:gd name="T33" fmla="*/ 6 h 25"/>
              <a:gd name="T34" fmla="*/ 22 w 25"/>
              <a:gd name="T35" fmla="*/ 3 h 25"/>
              <a:gd name="T36" fmla="*/ 19 w 25"/>
              <a:gd name="T37" fmla="*/ 3 h 25"/>
              <a:gd name="T38" fmla="*/ 17 w 25"/>
              <a:gd name="T39" fmla="*/ 0 h 25"/>
              <a:gd name="T40" fmla="*/ 14 w 25"/>
              <a:gd name="T41" fmla="*/ 0 h 25"/>
              <a:gd name="T42" fmla="*/ 12 w 25"/>
              <a:gd name="T43" fmla="*/ 0 h 25"/>
              <a:gd name="T44" fmla="*/ 10 w 25"/>
              <a:gd name="T45" fmla="*/ 3 h 25"/>
              <a:gd name="T46" fmla="*/ 7 w 25"/>
              <a:gd name="T47" fmla="*/ 3 h 25"/>
              <a:gd name="T48" fmla="*/ 7 w 25"/>
              <a:gd name="T49" fmla="*/ 6 h 25"/>
              <a:gd name="T50" fmla="*/ 5 w 25"/>
              <a:gd name="T51" fmla="*/ 6 h 25"/>
              <a:gd name="T52" fmla="*/ 2 w 25"/>
              <a:gd name="T53" fmla="*/ 9 h 25"/>
              <a:gd name="T54" fmla="*/ 2 w 25"/>
              <a:gd name="T55" fmla="*/ 12 h 25"/>
              <a:gd name="T56" fmla="*/ 0 w 25"/>
              <a:gd name="T57" fmla="*/ 16 h 25"/>
              <a:gd name="T58" fmla="*/ 0 w 25"/>
              <a:gd name="T59" fmla="*/ 19 h 25"/>
              <a:gd name="T60" fmla="*/ 0 w 25"/>
              <a:gd name="T61" fmla="*/ 22 h 25"/>
              <a:gd name="T62" fmla="*/ 0 w 25"/>
              <a:gd name="T63" fmla="*/ 25 h 25"/>
              <a:gd name="T64" fmla="*/ 0 w 25"/>
              <a:gd name="T65" fmla="*/ 28 h 25"/>
              <a:gd name="T66" fmla="*/ 2 w 25"/>
              <a:gd name="T67" fmla="*/ 31 h 25"/>
              <a:gd name="T68" fmla="*/ 2 w 25"/>
              <a:gd name="T69" fmla="*/ 31 h 25"/>
              <a:gd name="T70" fmla="*/ 5 w 25"/>
              <a:gd name="T71" fmla="*/ 34 h 25"/>
              <a:gd name="T72" fmla="*/ 7 w 25"/>
              <a:gd name="T73" fmla="*/ 36 h 25"/>
              <a:gd name="T74" fmla="*/ 7 w 25"/>
              <a:gd name="T75" fmla="*/ 36 h 25"/>
              <a:gd name="T76" fmla="*/ 10 w 25"/>
              <a:gd name="T77" fmla="*/ 39 h 25"/>
              <a:gd name="T78" fmla="*/ 12 w 25"/>
              <a:gd name="T79" fmla="*/ 39 h 25"/>
              <a:gd name="T80" fmla="*/ 14 w 25"/>
              <a:gd name="T81" fmla="*/ 39 h 25"/>
              <a:gd name="T82" fmla="*/ 14 w 25"/>
              <a:gd name="T83" fmla="*/ 39 h 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"/>
              <a:gd name="T127" fmla="*/ 0 h 25"/>
              <a:gd name="T128" fmla="*/ 25 w 25"/>
              <a:gd name="T129" fmla="*/ 25 h 2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" h="25">
                <a:moveTo>
                  <a:pt x="12" y="25"/>
                </a:moveTo>
                <a:lnTo>
                  <a:pt x="14" y="25"/>
                </a:lnTo>
                <a:lnTo>
                  <a:pt x="16" y="25"/>
                </a:lnTo>
                <a:lnTo>
                  <a:pt x="18" y="23"/>
                </a:lnTo>
                <a:lnTo>
                  <a:pt x="20" y="23"/>
                </a:lnTo>
                <a:lnTo>
                  <a:pt x="21" y="22"/>
                </a:lnTo>
                <a:lnTo>
                  <a:pt x="21" y="20"/>
                </a:lnTo>
                <a:lnTo>
                  <a:pt x="23" y="20"/>
                </a:lnTo>
                <a:lnTo>
                  <a:pt x="23" y="18"/>
                </a:lnTo>
                <a:lnTo>
                  <a:pt x="25" y="16"/>
                </a:lnTo>
                <a:lnTo>
                  <a:pt x="25" y="14"/>
                </a:lnTo>
                <a:lnTo>
                  <a:pt x="25" y="12"/>
                </a:lnTo>
                <a:lnTo>
                  <a:pt x="23" y="10"/>
                </a:lnTo>
                <a:lnTo>
                  <a:pt x="23" y="8"/>
                </a:lnTo>
                <a:lnTo>
                  <a:pt x="21" y="6"/>
                </a:lnTo>
                <a:lnTo>
                  <a:pt x="21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2"/>
                </a:lnTo>
                <a:lnTo>
                  <a:pt x="6" y="2"/>
                </a:lnTo>
                <a:lnTo>
                  <a:pt x="6" y="4"/>
                </a:lnTo>
                <a:lnTo>
                  <a:pt x="4" y="4"/>
                </a:lnTo>
                <a:lnTo>
                  <a:pt x="2" y="6"/>
                </a:lnTo>
                <a:lnTo>
                  <a:pt x="2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20"/>
                </a:lnTo>
                <a:lnTo>
                  <a:pt x="4" y="22"/>
                </a:lnTo>
                <a:lnTo>
                  <a:pt x="6" y="23"/>
                </a:lnTo>
                <a:lnTo>
                  <a:pt x="8" y="25"/>
                </a:lnTo>
                <a:lnTo>
                  <a:pt x="10" y="25"/>
                </a:lnTo>
                <a:lnTo>
                  <a:pt x="12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>
            <a:off x="5464175" y="2482850"/>
            <a:ext cx="182562" cy="2738438"/>
          </a:xfrm>
          <a:custGeom>
            <a:avLst/>
            <a:gdLst>
              <a:gd name="T0" fmla="*/ 113 w 98"/>
              <a:gd name="T1" fmla="*/ 1722 h 1130"/>
              <a:gd name="T2" fmla="*/ 115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5 w 98"/>
              <a:gd name="T9" fmla="*/ 1725 h 1130"/>
              <a:gd name="T10" fmla="*/ 115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3055939" y="3517901"/>
            <a:ext cx="46037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29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51" name="Line 44"/>
          <p:cNvSpPr>
            <a:spLocks noChangeShapeType="1"/>
          </p:cNvSpPr>
          <p:nvPr/>
        </p:nvSpPr>
        <p:spPr bwMode="auto">
          <a:xfrm>
            <a:off x="2973389" y="3546476"/>
            <a:ext cx="9683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 flipH="1">
            <a:off x="5095876" y="2817814"/>
            <a:ext cx="33178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55" name="Freeform 48"/>
          <p:cNvSpPr>
            <a:spLocks/>
          </p:cNvSpPr>
          <p:nvPr/>
        </p:nvSpPr>
        <p:spPr bwMode="auto">
          <a:xfrm>
            <a:off x="3598863" y="2822575"/>
            <a:ext cx="1833562" cy="1633538"/>
          </a:xfrm>
          <a:custGeom>
            <a:avLst/>
            <a:gdLst>
              <a:gd name="T0" fmla="*/ 1155 w 978"/>
              <a:gd name="T1" fmla="*/ 1026 h 674"/>
              <a:gd name="T2" fmla="*/ 0 w 978"/>
              <a:gd name="T3" fmla="*/ 1029 h 674"/>
              <a:gd name="T4" fmla="*/ 0 w 978"/>
              <a:gd name="T5" fmla="*/ 0 h 674"/>
              <a:gd name="T6" fmla="*/ 0 60000 65536"/>
              <a:gd name="T7" fmla="*/ 0 60000 65536"/>
              <a:gd name="T8" fmla="*/ 0 60000 65536"/>
              <a:gd name="T9" fmla="*/ 0 w 978"/>
              <a:gd name="T10" fmla="*/ 0 h 674"/>
              <a:gd name="T11" fmla="*/ 978 w 978"/>
              <a:gd name="T12" fmla="*/ 674 h 6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8" h="674">
                <a:moveTo>
                  <a:pt x="978" y="672"/>
                </a:moveTo>
                <a:lnTo>
                  <a:pt x="0" y="674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5495925" y="2219326"/>
            <a:ext cx="10259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+mj-lt"/>
              </a:rPr>
              <a:t>EX</a:t>
            </a:r>
            <a:endParaRPr lang="en-US" sz="800">
              <a:latin typeface="+mj-lt"/>
            </a:endParaRPr>
          </a:p>
        </p:txBody>
      </p:sp>
      <p:sp>
        <p:nvSpPr>
          <p:cNvPr id="57" name="Freeform 50"/>
          <p:cNvSpPr>
            <a:spLocks/>
          </p:cNvSpPr>
          <p:nvPr/>
        </p:nvSpPr>
        <p:spPr bwMode="auto">
          <a:xfrm>
            <a:off x="5470525" y="1690688"/>
            <a:ext cx="184150" cy="400050"/>
          </a:xfrm>
          <a:custGeom>
            <a:avLst/>
            <a:gdLst>
              <a:gd name="T0" fmla="*/ 114 w 98"/>
              <a:gd name="T1" fmla="*/ 249 h 165"/>
              <a:gd name="T2" fmla="*/ 116 w 98"/>
              <a:gd name="T3" fmla="*/ 0 h 165"/>
              <a:gd name="T4" fmla="*/ 0 w 98"/>
              <a:gd name="T5" fmla="*/ 0 h 165"/>
              <a:gd name="T6" fmla="*/ 0 w 98"/>
              <a:gd name="T7" fmla="*/ 252 h 165"/>
              <a:gd name="T8" fmla="*/ 116 w 98"/>
              <a:gd name="T9" fmla="*/ 252 h 165"/>
              <a:gd name="T10" fmla="*/ 116 w 98"/>
              <a:gd name="T11" fmla="*/ 252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5"/>
              <a:gd name="T20" fmla="*/ 98 w 98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5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5"/>
                </a:lnTo>
                <a:lnTo>
                  <a:pt x="98" y="16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5526088" y="1820864"/>
            <a:ext cx="8816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+mj-lt"/>
              </a:rPr>
              <a:t>M</a:t>
            </a:r>
            <a:endParaRPr lang="en-US" sz="1200">
              <a:latin typeface="+mj-lt"/>
            </a:endParaRPr>
          </a:p>
        </p:txBody>
      </p:sp>
      <p:sp>
        <p:nvSpPr>
          <p:cNvPr id="59" name="Freeform 52"/>
          <p:cNvSpPr>
            <a:spLocks/>
          </p:cNvSpPr>
          <p:nvPr/>
        </p:nvSpPr>
        <p:spPr bwMode="auto">
          <a:xfrm>
            <a:off x="5470525" y="1295400"/>
            <a:ext cx="184150" cy="395288"/>
          </a:xfrm>
          <a:custGeom>
            <a:avLst/>
            <a:gdLst>
              <a:gd name="T0" fmla="*/ 114 w 98"/>
              <a:gd name="T1" fmla="*/ 249 h 163"/>
              <a:gd name="T2" fmla="*/ 116 w 98"/>
              <a:gd name="T3" fmla="*/ 0 h 163"/>
              <a:gd name="T4" fmla="*/ 0 w 98"/>
              <a:gd name="T5" fmla="*/ 0 h 163"/>
              <a:gd name="T6" fmla="*/ 0 w 98"/>
              <a:gd name="T7" fmla="*/ 249 h 163"/>
              <a:gd name="T8" fmla="*/ 116 w 98"/>
              <a:gd name="T9" fmla="*/ 249 h 163"/>
              <a:gd name="T10" fmla="*/ 116 w 98"/>
              <a:gd name="T11" fmla="*/ 249 h 1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3"/>
              <a:gd name="T20" fmla="*/ 98 w 98"/>
              <a:gd name="T21" fmla="*/ 163 h 1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3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3"/>
                </a:lnTo>
                <a:lnTo>
                  <a:pt x="98" y="163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5486400" y="1427164"/>
            <a:ext cx="14747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+mj-lt"/>
              </a:rPr>
              <a:t>WB</a:t>
            </a:r>
            <a:endParaRPr lang="en-US" sz="1200">
              <a:latin typeface="+mj-lt"/>
            </a:endParaRPr>
          </a:p>
        </p:txBody>
      </p:sp>
      <p:sp>
        <p:nvSpPr>
          <p:cNvPr id="61" name="Freeform 54"/>
          <p:cNvSpPr>
            <a:spLocks/>
          </p:cNvSpPr>
          <p:nvPr/>
        </p:nvSpPr>
        <p:spPr bwMode="auto">
          <a:xfrm>
            <a:off x="5414964" y="2255839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2" name="Freeform 55"/>
          <p:cNvSpPr>
            <a:spLocks/>
          </p:cNvSpPr>
          <p:nvPr/>
        </p:nvSpPr>
        <p:spPr bwMode="auto">
          <a:xfrm>
            <a:off x="5414964" y="1462089"/>
            <a:ext cx="47625" cy="61913"/>
          </a:xfrm>
          <a:custGeom>
            <a:avLst/>
            <a:gdLst>
              <a:gd name="T0" fmla="*/ 0 w 25"/>
              <a:gd name="T1" fmla="*/ 0 h 25"/>
              <a:gd name="T2" fmla="*/ 2 w 25"/>
              <a:gd name="T3" fmla="*/ 39 h 25"/>
              <a:gd name="T4" fmla="*/ 30 w 25"/>
              <a:gd name="T5" fmla="*/ 20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3" name="Freeform 56"/>
          <p:cNvSpPr>
            <a:spLocks/>
          </p:cNvSpPr>
          <p:nvPr/>
        </p:nvSpPr>
        <p:spPr bwMode="auto">
          <a:xfrm>
            <a:off x="5334001" y="1492251"/>
            <a:ext cx="98425" cy="796925"/>
          </a:xfrm>
          <a:custGeom>
            <a:avLst/>
            <a:gdLst>
              <a:gd name="T0" fmla="*/ 62 w 52"/>
              <a:gd name="T1" fmla="*/ 0 h 329"/>
              <a:gd name="T2" fmla="*/ 0 w 52"/>
              <a:gd name="T3" fmla="*/ 2 h 329"/>
              <a:gd name="T4" fmla="*/ 0 w 52"/>
              <a:gd name="T5" fmla="*/ 502 h 329"/>
              <a:gd name="T6" fmla="*/ 62 w 52"/>
              <a:gd name="T7" fmla="*/ 502 h 329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329"/>
              <a:gd name="T14" fmla="*/ 52 w 52"/>
              <a:gd name="T15" fmla="*/ 329 h 3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329">
                <a:moveTo>
                  <a:pt x="52" y="0"/>
                </a:moveTo>
                <a:lnTo>
                  <a:pt x="0" y="1"/>
                </a:lnTo>
                <a:lnTo>
                  <a:pt x="0" y="329"/>
                </a:lnTo>
                <a:lnTo>
                  <a:pt x="52" y="329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4" name="Freeform 57"/>
          <p:cNvSpPr>
            <a:spLocks/>
          </p:cNvSpPr>
          <p:nvPr/>
        </p:nvSpPr>
        <p:spPr bwMode="auto">
          <a:xfrm>
            <a:off x="7362825" y="2090739"/>
            <a:ext cx="184150" cy="392113"/>
          </a:xfrm>
          <a:custGeom>
            <a:avLst/>
            <a:gdLst>
              <a:gd name="T0" fmla="*/ 114 w 98"/>
              <a:gd name="T1" fmla="*/ 247 h 162"/>
              <a:gd name="T2" fmla="*/ 116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6 w 98"/>
              <a:gd name="T9" fmla="*/ 247 h 162"/>
              <a:gd name="T10" fmla="*/ 116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6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" name="Freeform 58"/>
          <p:cNvSpPr>
            <a:spLocks/>
          </p:cNvSpPr>
          <p:nvPr/>
        </p:nvSpPr>
        <p:spPr bwMode="auto">
          <a:xfrm>
            <a:off x="7362825" y="2482850"/>
            <a:ext cx="184150" cy="2738438"/>
          </a:xfrm>
          <a:custGeom>
            <a:avLst/>
            <a:gdLst>
              <a:gd name="T0" fmla="*/ 114 w 98"/>
              <a:gd name="T1" fmla="*/ 1722 h 1130"/>
              <a:gd name="T2" fmla="*/ 116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6 w 98"/>
              <a:gd name="T9" fmla="*/ 1725 h 1130"/>
              <a:gd name="T10" fmla="*/ 116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6" name="Freeform 59"/>
          <p:cNvSpPr>
            <a:spLocks/>
          </p:cNvSpPr>
          <p:nvPr/>
        </p:nvSpPr>
        <p:spPr bwMode="auto">
          <a:xfrm>
            <a:off x="7362825" y="1690688"/>
            <a:ext cx="184150" cy="400050"/>
          </a:xfrm>
          <a:custGeom>
            <a:avLst/>
            <a:gdLst>
              <a:gd name="T0" fmla="*/ 114 w 98"/>
              <a:gd name="T1" fmla="*/ 249 h 165"/>
              <a:gd name="T2" fmla="*/ 116 w 98"/>
              <a:gd name="T3" fmla="*/ 0 h 165"/>
              <a:gd name="T4" fmla="*/ 0 w 98"/>
              <a:gd name="T5" fmla="*/ 0 h 165"/>
              <a:gd name="T6" fmla="*/ 0 w 98"/>
              <a:gd name="T7" fmla="*/ 252 h 165"/>
              <a:gd name="T8" fmla="*/ 116 w 98"/>
              <a:gd name="T9" fmla="*/ 252 h 165"/>
              <a:gd name="T10" fmla="*/ 116 w 98"/>
              <a:gd name="T11" fmla="*/ 252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5"/>
              <a:gd name="T20" fmla="*/ 98 w 98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5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5"/>
                </a:lnTo>
                <a:lnTo>
                  <a:pt x="98" y="16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7" name="Freeform 60"/>
          <p:cNvSpPr>
            <a:spLocks/>
          </p:cNvSpPr>
          <p:nvPr/>
        </p:nvSpPr>
        <p:spPr bwMode="auto">
          <a:xfrm>
            <a:off x="7307263" y="2228851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8" name="Freeform 61"/>
          <p:cNvSpPr>
            <a:spLocks/>
          </p:cNvSpPr>
          <p:nvPr/>
        </p:nvSpPr>
        <p:spPr bwMode="auto">
          <a:xfrm>
            <a:off x="5654675" y="1889126"/>
            <a:ext cx="1670050" cy="371475"/>
          </a:xfrm>
          <a:custGeom>
            <a:avLst/>
            <a:gdLst>
              <a:gd name="T0" fmla="*/ 1052 w 891"/>
              <a:gd name="T1" fmla="*/ 231 h 153"/>
              <a:gd name="T2" fmla="*/ 948 w 891"/>
              <a:gd name="T3" fmla="*/ 234 h 153"/>
              <a:gd name="T4" fmla="*/ 948 w 891"/>
              <a:gd name="T5" fmla="*/ 0 h 153"/>
              <a:gd name="T6" fmla="*/ 0 w 891"/>
              <a:gd name="T7" fmla="*/ 0 h 153"/>
              <a:gd name="T8" fmla="*/ 0 60000 65536"/>
              <a:gd name="T9" fmla="*/ 0 60000 65536"/>
              <a:gd name="T10" fmla="*/ 0 60000 65536"/>
              <a:gd name="T11" fmla="*/ 0 60000 65536"/>
              <a:gd name="T12" fmla="*/ 0 w 891"/>
              <a:gd name="T13" fmla="*/ 0 h 153"/>
              <a:gd name="T14" fmla="*/ 891 w 891"/>
              <a:gd name="T15" fmla="*/ 153 h 1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1" h="153">
                <a:moveTo>
                  <a:pt x="891" y="151"/>
                </a:moveTo>
                <a:lnTo>
                  <a:pt x="803" y="153"/>
                </a:lnTo>
                <a:lnTo>
                  <a:pt x="803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9" name="Freeform 62"/>
          <p:cNvSpPr>
            <a:spLocks/>
          </p:cNvSpPr>
          <p:nvPr/>
        </p:nvSpPr>
        <p:spPr bwMode="auto">
          <a:xfrm>
            <a:off x="7307263" y="1857376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0" name="Freeform 63"/>
          <p:cNvSpPr>
            <a:spLocks/>
          </p:cNvSpPr>
          <p:nvPr/>
        </p:nvSpPr>
        <p:spPr bwMode="auto">
          <a:xfrm>
            <a:off x="5649913" y="1492251"/>
            <a:ext cx="1674812" cy="396875"/>
          </a:xfrm>
          <a:custGeom>
            <a:avLst/>
            <a:gdLst>
              <a:gd name="T0" fmla="*/ 0 w 893"/>
              <a:gd name="T1" fmla="*/ 0 h 164"/>
              <a:gd name="T2" fmla="*/ 994 w 893"/>
              <a:gd name="T3" fmla="*/ 2 h 164"/>
              <a:gd name="T4" fmla="*/ 994 w 893"/>
              <a:gd name="T5" fmla="*/ 250 h 164"/>
              <a:gd name="T6" fmla="*/ 1055 w 893"/>
              <a:gd name="T7" fmla="*/ 250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164"/>
              <a:gd name="T14" fmla="*/ 893 w 893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164">
                <a:moveTo>
                  <a:pt x="0" y="0"/>
                </a:moveTo>
                <a:lnTo>
                  <a:pt x="841" y="1"/>
                </a:lnTo>
                <a:lnTo>
                  <a:pt x="841" y="164"/>
                </a:lnTo>
                <a:lnTo>
                  <a:pt x="893" y="164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1" name="Freeform 64"/>
          <p:cNvSpPr>
            <a:spLocks/>
          </p:cNvSpPr>
          <p:nvPr/>
        </p:nvSpPr>
        <p:spPr bwMode="auto">
          <a:xfrm>
            <a:off x="8720138" y="2090739"/>
            <a:ext cx="185737" cy="392113"/>
          </a:xfrm>
          <a:custGeom>
            <a:avLst/>
            <a:gdLst>
              <a:gd name="T0" fmla="*/ 117 w 98"/>
              <a:gd name="T1" fmla="*/ 247 h 162"/>
              <a:gd name="T2" fmla="*/ 117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7 w 98"/>
              <a:gd name="T9" fmla="*/ 247 h 162"/>
              <a:gd name="T10" fmla="*/ 117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8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2" name="Freeform 65"/>
          <p:cNvSpPr>
            <a:spLocks/>
          </p:cNvSpPr>
          <p:nvPr/>
        </p:nvSpPr>
        <p:spPr bwMode="auto">
          <a:xfrm>
            <a:off x="8721726" y="2482850"/>
            <a:ext cx="185737" cy="2738438"/>
          </a:xfrm>
          <a:custGeom>
            <a:avLst/>
            <a:gdLst>
              <a:gd name="T0" fmla="*/ 117 w 98"/>
              <a:gd name="T1" fmla="*/ 1722 h 1130"/>
              <a:gd name="T2" fmla="*/ 117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7 w 98"/>
              <a:gd name="T9" fmla="*/ 1725 h 1130"/>
              <a:gd name="T10" fmla="*/ 117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8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5" name="Freeform 68"/>
          <p:cNvSpPr>
            <a:spLocks/>
          </p:cNvSpPr>
          <p:nvPr/>
        </p:nvSpPr>
        <p:spPr bwMode="auto">
          <a:xfrm>
            <a:off x="8670926" y="2255839"/>
            <a:ext cx="47625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30 w 25"/>
              <a:gd name="T5" fmla="*/ 21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6" name="Freeform 69"/>
          <p:cNvSpPr>
            <a:spLocks/>
          </p:cNvSpPr>
          <p:nvPr/>
        </p:nvSpPr>
        <p:spPr bwMode="auto">
          <a:xfrm>
            <a:off x="7546975" y="1889125"/>
            <a:ext cx="1135062" cy="400050"/>
          </a:xfrm>
          <a:custGeom>
            <a:avLst/>
            <a:gdLst>
              <a:gd name="T0" fmla="*/ 715 w 606"/>
              <a:gd name="T1" fmla="*/ 249 h 165"/>
              <a:gd name="T2" fmla="*/ 654 w 606"/>
              <a:gd name="T3" fmla="*/ 252 h 165"/>
              <a:gd name="T4" fmla="*/ 654 w 606"/>
              <a:gd name="T5" fmla="*/ 0 h 165"/>
              <a:gd name="T6" fmla="*/ 0 w 606"/>
              <a:gd name="T7" fmla="*/ 0 h 165"/>
              <a:gd name="T8" fmla="*/ 0 60000 65536"/>
              <a:gd name="T9" fmla="*/ 0 60000 65536"/>
              <a:gd name="T10" fmla="*/ 0 60000 65536"/>
              <a:gd name="T11" fmla="*/ 0 60000 65536"/>
              <a:gd name="T12" fmla="*/ 0 w 606"/>
              <a:gd name="T13" fmla="*/ 0 h 165"/>
              <a:gd name="T14" fmla="*/ 606 w 606"/>
              <a:gd name="T15" fmla="*/ 165 h 1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6" h="165">
                <a:moveTo>
                  <a:pt x="606" y="163"/>
                </a:moveTo>
                <a:lnTo>
                  <a:pt x="554" y="165"/>
                </a:lnTo>
                <a:lnTo>
                  <a:pt x="554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7" name="Freeform 70"/>
          <p:cNvSpPr>
            <a:spLocks/>
          </p:cNvSpPr>
          <p:nvPr/>
        </p:nvSpPr>
        <p:spPr bwMode="auto">
          <a:xfrm>
            <a:off x="8666163" y="3471864"/>
            <a:ext cx="52387" cy="60325"/>
          </a:xfrm>
          <a:custGeom>
            <a:avLst/>
            <a:gdLst>
              <a:gd name="T0" fmla="*/ 0 w 27"/>
              <a:gd name="T1" fmla="*/ 0 h 25"/>
              <a:gd name="T2" fmla="*/ 2 w 27"/>
              <a:gd name="T3" fmla="*/ 38 h 25"/>
              <a:gd name="T4" fmla="*/ 33 w 27"/>
              <a:gd name="T5" fmla="*/ 20 h 25"/>
              <a:gd name="T6" fmla="*/ 2 w 27"/>
              <a:gd name="T7" fmla="*/ 3 h 25"/>
              <a:gd name="T8" fmla="*/ 2 w 27"/>
              <a:gd name="T9" fmla="*/ 3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8" name="Line 71"/>
          <p:cNvSpPr>
            <a:spLocks noChangeShapeType="1"/>
          </p:cNvSpPr>
          <p:nvPr/>
        </p:nvSpPr>
        <p:spPr bwMode="auto">
          <a:xfrm flipH="1">
            <a:off x="8905875" y="3498851"/>
            <a:ext cx="40640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9" name="Line 72"/>
          <p:cNvSpPr>
            <a:spLocks noChangeShapeType="1"/>
          </p:cNvSpPr>
          <p:nvPr/>
        </p:nvSpPr>
        <p:spPr bwMode="auto">
          <a:xfrm flipH="1">
            <a:off x="8569326" y="3498851"/>
            <a:ext cx="10953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0" name="Freeform 73"/>
          <p:cNvSpPr>
            <a:spLocks/>
          </p:cNvSpPr>
          <p:nvPr/>
        </p:nvSpPr>
        <p:spPr bwMode="auto">
          <a:xfrm>
            <a:off x="8666163" y="4297364"/>
            <a:ext cx="52387" cy="60325"/>
          </a:xfrm>
          <a:custGeom>
            <a:avLst/>
            <a:gdLst>
              <a:gd name="T0" fmla="*/ 0 w 27"/>
              <a:gd name="T1" fmla="*/ 0 h 25"/>
              <a:gd name="T2" fmla="*/ 2 w 27"/>
              <a:gd name="T3" fmla="*/ 38 h 25"/>
              <a:gd name="T4" fmla="*/ 33 w 27"/>
              <a:gd name="T5" fmla="*/ 17 h 25"/>
              <a:gd name="T6" fmla="*/ 2 w 27"/>
              <a:gd name="T7" fmla="*/ 0 h 25"/>
              <a:gd name="T8" fmla="*/ 2 w 27"/>
              <a:gd name="T9" fmla="*/ 0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1" name="Freeform 74"/>
          <p:cNvSpPr>
            <a:spLocks/>
          </p:cNvSpPr>
          <p:nvPr/>
        </p:nvSpPr>
        <p:spPr bwMode="auto">
          <a:xfrm>
            <a:off x="8905875" y="3938589"/>
            <a:ext cx="406400" cy="385763"/>
          </a:xfrm>
          <a:custGeom>
            <a:avLst/>
            <a:gdLst>
              <a:gd name="T0" fmla="*/ 256 w 218"/>
              <a:gd name="T1" fmla="*/ 0 h 159"/>
              <a:gd name="T2" fmla="*/ 191 w 218"/>
              <a:gd name="T3" fmla="*/ 0 h 159"/>
              <a:gd name="T4" fmla="*/ 191 w 218"/>
              <a:gd name="T5" fmla="*/ 243 h 159"/>
              <a:gd name="T6" fmla="*/ 0 w 218"/>
              <a:gd name="T7" fmla="*/ 243 h 159"/>
              <a:gd name="T8" fmla="*/ 0 60000 65536"/>
              <a:gd name="T9" fmla="*/ 0 60000 65536"/>
              <a:gd name="T10" fmla="*/ 0 60000 65536"/>
              <a:gd name="T11" fmla="*/ 0 60000 65536"/>
              <a:gd name="T12" fmla="*/ 0 w 218"/>
              <a:gd name="T13" fmla="*/ 0 h 159"/>
              <a:gd name="T14" fmla="*/ 218 w 218"/>
              <a:gd name="T15" fmla="*/ 159 h 1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8" h="159">
                <a:moveTo>
                  <a:pt x="218" y="0"/>
                </a:moveTo>
                <a:lnTo>
                  <a:pt x="163" y="0"/>
                </a:lnTo>
                <a:lnTo>
                  <a:pt x="163" y="159"/>
                </a:lnTo>
                <a:lnTo>
                  <a:pt x="0" y="159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2" name="Line 75"/>
          <p:cNvSpPr>
            <a:spLocks noChangeShapeType="1"/>
          </p:cNvSpPr>
          <p:nvPr/>
        </p:nvSpPr>
        <p:spPr bwMode="auto">
          <a:xfrm flipH="1">
            <a:off x="7851776" y="4324351"/>
            <a:ext cx="827087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3" name="Freeform 76"/>
          <p:cNvSpPr>
            <a:spLocks/>
          </p:cNvSpPr>
          <p:nvPr/>
        </p:nvSpPr>
        <p:spPr bwMode="auto">
          <a:xfrm>
            <a:off x="6789737" y="2909889"/>
            <a:ext cx="292100" cy="1184275"/>
          </a:xfrm>
          <a:custGeom>
            <a:avLst/>
            <a:gdLst>
              <a:gd name="T0" fmla="*/ 0 w 157"/>
              <a:gd name="T1" fmla="*/ 0 h 489"/>
              <a:gd name="T2" fmla="*/ 0 w 157"/>
              <a:gd name="T3" fmla="*/ 302 h 489"/>
              <a:gd name="T4" fmla="*/ 59 w 157"/>
              <a:gd name="T5" fmla="*/ 374 h 489"/>
              <a:gd name="T6" fmla="*/ 0 w 157"/>
              <a:gd name="T7" fmla="*/ 444 h 489"/>
              <a:gd name="T8" fmla="*/ 0 w 157"/>
              <a:gd name="T9" fmla="*/ 746 h 489"/>
              <a:gd name="T10" fmla="*/ 184 w 157"/>
              <a:gd name="T11" fmla="*/ 517 h 489"/>
              <a:gd name="T12" fmla="*/ 184 w 157"/>
              <a:gd name="T13" fmla="*/ 229 h 489"/>
              <a:gd name="T14" fmla="*/ 0 w 157"/>
              <a:gd name="T15" fmla="*/ 0 h 489"/>
              <a:gd name="T16" fmla="*/ 0 w 157"/>
              <a:gd name="T17" fmla="*/ 0 h 4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7"/>
              <a:gd name="T28" fmla="*/ 0 h 489"/>
              <a:gd name="T29" fmla="*/ 157 w 157"/>
              <a:gd name="T30" fmla="*/ 489 h 4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7" h="489">
                <a:moveTo>
                  <a:pt x="0" y="0"/>
                </a:moveTo>
                <a:lnTo>
                  <a:pt x="0" y="198"/>
                </a:lnTo>
                <a:lnTo>
                  <a:pt x="50" y="245"/>
                </a:lnTo>
                <a:lnTo>
                  <a:pt x="0" y="291"/>
                </a:lnTo>
                <a:lnTo>
                  <a:pt x="0" y="489"/>
                </a:lnTo>
                <a:lnTo>
                  <a:pt x="157" y="339"/>
                </a:lnTo>
                <a:lnTo>
                  <a:pt x="157" y="150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6626226" y="5130801"/>
            <a:ext cx="681037" cy="531813"/>
          </a:xfrm>
          <a:custGeom>
            <a:avLst/>
            <a:gdLst>
              <a:gd name="T0" fmla="*/ 342 w 364"/>
              <a:gd name="T1" fmla="*/ 332 h 219"/>
              <a:gd name="T2" fmla="*/ 357 w 364"/>
              <a:gd name="T3" fmla="*/ 332 h 219"/>
              <a:gd name="T4" fmla="*/ 371 w 364"/>
              <a:gd name="T5" fmla="*/ 329 h 219"/>
              <a:gd name="T6" fmla="*/ 382 w 364"/>
              <a:gd name="T7" fmla="*/ 323 h 219"/>
              <a:gd name="T8" fmla="*/ 394 w 364"/>
              <a:gd name="T9" fmla="*/ 311 h 219"/>
              <a:gd name="T10" fmla="*/ 404 w 364"/>
              <a:gd name="T11" fmla="*/ 303 h 219"/>
              <a:gd name="T12" fmla="*/ 411 w 364"/>
              <a:gd name="T13" fmla="*/ 288 h 219"/>
              <a:gd name="T14" fmla="*/ 421 w 364"/>
              <a:gd name="T15" fmla="*/ 272 h 219"/>
              <a:gd name="T16" fmla="*/ 425 w 364"/>
              <a:gd name="T17" fmla="*/ 259 h 219"/>
              <a:gd name="T18" fmla="*/ 428 w 364"/>
              <a:gd name="T19" fmla="*/ 240 h 219"/>
              <a:gd name="T20" fmla="*/ 429 w 364"/>
              <a:gd name="T21" fmla="*/ 223 h 219"/>
              <a:gd name="T22" fmla="*/ 429 w 364"/>
              <a:gd name="T23" fmla="*/ 112 h 219"/>
              <a:gd name="T24" fmla="*/ 428 w 364"/>
              <a:gd name="T25" fmla="*/ 95 h 219"/>
              <a:gd name="T26" fmla="*/ 425 w 364"/>
              <a:gd name="T27" fmla="*/ 76 h 219"/>
              <a:gd name="T28" fmla="*/ 421 w 364"/>
              <a:gd name="T29" fmla="*/ 60 h 219"/>
              <a:gd name="T30" fmla="*/ 411 w 364"/>
              <a:gd name="T31" fmla="*/ 44 h 219"/>
              <a:gd name="T32" fmla="*/ 404 w 364"/>
              <a:gd name="T33" fmla="*/ 32 h 219"/>
              <a:gd name="T34" fmla="*/ 394 w 364"/>
              <a:gd name="T35" fmla="*/ 21 h 219"/>
              <a:gd name="T36" fmla="*/ 382 w 364"/>
              <a:gd name="T37" fmla="*/ 12 h 219"/>
              <a:gd name="T38" fmla="*/ 371 w 364"/>
              <a:gd name="T39" fmla="*/ 6 h 219"/>
              <a:gd name="T40" fmla="*/ 357 w 364"/>
              <a:gd name="T41" fmla="*/ 0 h 219"/>
              <a:gd name="T42" fmla="*/ 344 w 364"/>
              <a:gd name="T43" fmla="*/ 0 h 219"/>
              <a:gd name="T44" fmla="*/ 86 w 364"/>
              <a:gd name="T45" fmla="*/ 0 h 219"/>
              <a:gd name="T46" fmla="*/ 73 w 364"/>
              <a:gd name="T47" fmla="*/ 0 h 219"/>
              <a:gd name="T48" fmla="*/ 59 w 364"/>
              <a:gd name="T49" fmla="*/ 6 h 219"/>
              <a:gd name="T50" fmla="*/ 46 w 364"/>
              <a:gd name="T51" fmla="*/ 12 h 219"/>
              <a:gd name="T52" fmla="*/ 34 w 364"/>
              <a:gd name="T53" fmla="*/ 21 h 219"/>
              <a:gd name="T54" fmla="*/ 25 w 364"/>
              <a:gd name="T55" fmla="*/ 32 h 219"/>
              <a:gd name="T56" fmla="*/ 16 w 364"/>
              <a:gd name="T57" fmla="*/ 44 h 219"/>
              <a:gd name="T58" fmla="*/ 9 w 364"/>
              <a:gd name="T59" fmla="*/ 60 h 219"/>
              <a:gd name="T60" fmla="*/ 5 w 364"/>
              <a:gd name="T61" fmla="*/ 76 h 219"/>
              <a:gd name="T62" fmla="*/ 0 w 364"/>
              <a:gd name="T63" fmla="*/ 95 h 219"/>
              <a:gd name="T64" fmla="*/ 0 w 364"/>
              <a:gd name="T65" fmla="*/ 112 h 219"/>
              <a:gd name="T66" fmla="*/ 0 w 364"/>
              <a:gd name="T67" fmla="*/ 223 h 219"/>
              <a:gd name="T68" fmla="*/ 0 w 364"/>
              <a:gd name="T69" fmla="*/ 240 h 219"/>
              <a:gd name="T70" fmla="*/ 5 w 364"/>
              <a:gd name="T71" fmla="*/ 259 h 219"/>
              <a:gd name="T72" fmla="*/ 9 w 364"/>
              <a:gd name="T73" fmla="*/ 272 h 219"/>
              <a:gd name="T74" fmla="*/ 16 w 364"/>
              <a:gd name="T75" fmla="*/ 288 h 219"/>
              <a:gd name="T76" fmla="*/ 25 w 364"/>
              <a:gd name="T77" fmla="*/ 303 h 219"/>
              <a:gd name="T78" fmla="*/ 34 w 364"/>
              <a:gd name="T79" fmla="*/ 311 h 219"/>
              <a:gd name="T80" fmla="*/ 46 w 364"/>
              <a:gd name="T81" fmla="*/ 323 h 219"/>
              <a:gd name="T82" fmla="*/ 59 w 364"/>
              <a:gd name="T83" fmla="*/ 329 h 219"/>
              <a:gd name="T84" fmla="*/ 73 w 364"/>
              <a:gd name="T85" fmla="*/ 332 h 219"/>
              <a:gd name="T86" fmla="*/ 86 w 364"/>
              <a:gd name="T87" fmla="*/ 335 h 219"/>
              <a:gd name="T88" fmla="*/ 344 w 364"/>
              <a:gd name="T89" fmla="*/ 335 h 219"/>
              <a:gd name="T90" fmla="*/ 344 w 364"/>
              <a:gd name="T91" fmla="*/ 335 h 21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64"/>
              <a:gd name="T139" fmla="*/ 0 h 219"/>
              <a:gd name="T140" fmla="*/ 364 w 364"/>
              <a:gd name="T141" fmla="*/ 219 h 21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64" h="219">
                <a:moveTo>
                  <a:pt x="290" y="217"/>
                </a:moveTo>
                <a:lnTo>
                  <a:pt x="303" y="217"/>
                </a:lnTo>
                <a:lnTo>
                  <a:pt x="315" y="215"/>
                </a:lnTo>
                <a:lnTo>
                  <a:pt x="324" y="211"/>
                </a:lnTo>
                <a:lnTo>
                  <a:pt x="334" y="203"/>
                </a:lnTo>
                <a:lnTo>
                  <a:pt x="343" y="198"/>
                </a:lnTo>
                <a:lnTo>
                  <a:pt x="349" y="188"/>
                </a:lnTo>
                <a:lnTo>
                  <a:pt x="357" y="178"/>
                </a:lnTo>
                <a:lnTo>
                  <a:pt x="361" y="169"/>
                </a:lnTo>
                <a:lnTo>
                  <a:pt x="363" y="157"/>
                </a:lnTo>
                <a:lnTo>
                  <a:pt x="364" y="146"/>
                </a:lnTo>
                <a:lnTo>
                  <a:pt x="364" y="73"/>
                </a:lnTo>
                <a:lnTo>
                  <a:pt x="363" y="62"/>
                </a:lnTo>
                <a:lnTo>
                  <a:pt x="361" y="50"/>
                </a:lnTo>
                <a:lnTo>
                  <a:pt x="357" y="39"/>
                </a:lnTo>
                <a:lnTo>
                  <a:pt x="349" y="29"/>
                </a:lnTo>
                <a:lnTo>
                  <a:pt x="343" y="21"/>
                </a:lnTo>
                <a:lnTo>
                  <a:pt x="334" y="14"/>
                </a:lnTo>
                <a:lnTo>
                  <a:pt x="324" y="8"/>
                </a:lnTo>
                <a:lnTo>
                  <a:pt x="315" y="4"/>
                </a:lnTo>
                <a:lnTo>
                  <a:pt x="303" y="0"/>
                </a:lnTo>
                <a:lnTo>
                  <a:pt x="292" y="0"/>
                </a:lnTo>
                <a:lnTo>
                  <a:pt x="73" y="0"/>
                </a:lnTo>
                <a:lnTo>
                  <a:pt x="62" y="0"/>
                </a:lnTo>
                <a:lnTo>
                  <a:pt x="50" y="4"/>
                </a:lnTo>
                <a:lnTo>
                  <a:pt x="39" y="8"/>
                </a:lnTo>
                <a:lnTo>
                  <a:pt x="29" y="14"/>
                </a:lnTo>
                <a:lnTo>
                  <a:pt x="21" y="21"/>
                </a:lnTo>
                <a:lnTo>
                  <a:pt x="14" y="29"/>
                </a:lnTo>
                <a:lnTo>
                  <a:pt x="8" y="39"/>
                </a:lnTo>
                <a:lnTo>
                  <a:pt x="4" y="50"/>
                </a:lnTo>
                <a:lnTo>
                  <a:pt x="0" y="62"/>
                </a:lnTo>
                <a:lnTo>
                  <a:pt x="0" y="73"/>
                </a:lnTo>
                <a:lnTo>
                  <a:pt x="0" y="146"/>
                </a:lnTo>
                <a:lnTo>
                  <a:pt x="0" y="157"/>
                </a:lnTo>
                <a:lnTo>
                  <a:pt x="4" y="169"/>
                </a:lnTo>
                <a:lnTo>
                  <a:pt x="8" y="178"/>
                </a:lnTo>
                <a:lnTo>
                  <a:pt x="14" y="188"/>
                </a:lnTo>
                <a:lnTo>
                  <a:pt x="21" y="198"/>
                </a:lnTo>
                <a:lnTo>
                  <a:pt x="29" y="203"/>
                </a:lnTo>
                <a:lnTo>
                  <a:pt x="39" y="211"/>
                </a:lnTo>
                <a:lnTo>
                  <a:pt x="50" y="215"/>
                </a:lnTo>
                <a:lnTo>
                  <a:pt x="62" y="217"/>
                </a:lnTo>
                <a:lnTo>
                  <a:pt x="73" y="219"/>
                </a:lnTo>
                <a:lnTo>
                  <a:pt x="292" y="219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5" name="Rectangle 78"/>
          <p:cNvSpPr>
            <a:spLocks noChangeArrowheads="1"/>
          </p:cNvSpPr>
          <p:nvPr/>
        </p:nvSpPr>
        <p:spPr bwMode="auto">
          <a:xfrm>
            <a:off x="6662974" y="5253039"/>
            <a:ext cx="6075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EB7500"/>
                </a:solidFill>
                <a:latin typeface="+mj-lt"/>
              </a:rPr>
              <a:t>Forwarding</a:t>
            </a:r>
          </a:p>
          <a:p>
            <a:pPr algn="ctr"/>
            <a:r>
              <a:rPr lang="en-US" sz="1000">
                <a:solidFill>
                  <a:srgbClr val="EB7500"/>
                </a:solidFill>
                <a:latin typeface="+mj-lt"/>
              </a:rPr>
              <a:t>Unit</a:t>
            </a:r>
            <a:endParaRPr lang="en-US" sz="1000">
              <a:latin typeface="+mj-lt"/>
            </a:endParaRPr>
          </a:p>
        </p:txBody>
      </p:sp>
      <p:sp>
        <p:nvSpPr>
          <p:cNvPr id="86" name="Freeform 79"/>
          <p:cNvSpPr>
            <a:spLocks/>
          </p:cNvSpPr>
          <p:nvPr/>
        </p:nvSpPr>
        <p:spPr bwMode="auto">
          <a:xfrm>
            <a:off x="6246814" y="4152901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1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7" name="Freeform 80"/>
          <p:cNvSpPr>
            <a:spLocks/>
          </p:cNvSpPr>
          <p:nvPr/>
        </p:nvSpPr>
        <p:spPr bwMode="auto">
          <a:xfrm>
            <a:off x="6246814" y="4849813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0 h 24"/>
              <a:gd name="T8" fmla="*/ 0 w 25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4"/>
              <a:gd name="T17" fmla="*/ 25 w 25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8" name="Freeform 81"/>
          <p:cNvSpPr>
            <a:spLocks/>
          </p:cNvSpPr>
          <p:nvPr/>
        </p:nvSpPr>
        <p:spPr bwMode="auto">
          <a:xfrm>
            <a:off x="6246814" y="5064126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9" name="Line 82"/>
          <p:cNvSpPr>
            <a:spLocks noChangeShapeType="1"/>
          </p:cNvSpPr>
          <p:nvPr/>
        </p:nvSpPr>
        <p:spPr bwMode="auto">
          <a:xfrm flipH="1">
            <a:off x="6059489" y="4178301"/>
            <a:ext cx="20478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0" name="Freeform 83"/>
          <p:cNvSpPr>
            <a:spLocks/>
          </p:cNvSpPr>
          <p:nvPr/>
        </p:nvSpPr>
        <p:spPr bwMode="auto">
          <a:xfrm>
            <a:off x="6246814" y="3228976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8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1" name="Freeform 84"/>
          <p:cNvSpPr>
            <a:spLocks/>
          </p:cNvSpPr>
          <p:nvPr/>
        </p:nvSpPr>
        <p:spPr bwMode="auto">
          <a:xfrm>
            <a:off x="6724650" y="3008313"/>
            <a:ext cx="49212" cy="58738"/>
          </a:xfrm>
          <a:custGeom>
            <a:avLst/>
            <a:gdLst>
              <a:gd name="T0" fmla="*/ 0 w 27"/>
              <a:gd name="T1" fmla="*/ 0 h 24"/>
              <a:gd name="T2" fmla="*/ 2 w 27"/>
              <a:gd name="T3" fmla="*/ 37 h 24"/>
              <a:gd name="T4" fmla="*/ 31 w 27"/>
              <a:gd name="T5" fmla="*/ 20 h 24"/>
              <a:gd name="T6" fmla="*/ 2 w 27"/>
              <a:gd name="T7" fmla="*/ 2 h 24"/>
              <a:gd name="T8" fmla="*/ 2 w 27"/>
              <a:gd name="T9" fmla="*/ 2 h 24"/>
              <a:gd name="T10" fmla="*/ 0 w 27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4"/>
              <a:gd name="T20" fmla="*/ 27 w 27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4">
                <a:moveTo>
                  <a:pt x="0" y="0"/>
                </a:moveTo>
                <a:lnTo>
                  <a:pt x="2" y="24"/>
                </a:lnTo>
                <a:lnTo>
                  <a:pt x="27" y="13"/>
                </a:lnTo>
                <a:lnTo>
                  <a:pt x="2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2" name="Line 85"/>
          <p:cNvSpPr>
            <a:spLocks noChangeShapeType="1"/>
          </p:cNvSpPr>
          <p:nvPr/>
        </p:nvSpPr>
        <p:spPr bwMode="auto">
          <a:xfrm flipH="1">
            <a:off x="6472238" y="3040064"/>
            <a:ext cx="2698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3" name="Freeform 86"/>
          <p:cNvSpPr>
            <a:spLocks/>
          </p:cNvSpPr>
          <p:nvPr/>
        </p:nvSpPr>
        <p:spPr bwMode="auto">
          <a:xfrm>
            <a:off x="6246814" y="3008313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2 h 24"/>
              <a:gd name="T8" fmla="*/ 0 w 25"/>
              <a:gd name="T9" fmla="*/ 2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4" name="Freeform 87"/>
          <p:cNvSpPr>
            <a:spLocks/>
          </p:cNvSpPr>
          <p:nvPr/>
        </p:nvSpPr>
        <p:spPr bwMode="auto">
          <a:xfrm>
            <a:off x="6062664" y="3259138"/>
            <a:ext cx="204787" cy="2667000"/>
          </a:xfrm>
          <a:custGeom>
            <a:avLst/>
            <a:gdLst>
              <a:gd name="T0" fmla="*/ 129 w 109"/>
              <a:gd name="T1" fmla="*/ 0 h 1191"/>
              <a:gd name="T2" fmla="*/ 0 w 109"/>
              <a:gd name="T3" fmla="*/ 0 h 1191"/>
              <a:gd name="T4" fmla="*/ 0 w 109"/>
              <a:gd name="T5" fmla="*/ 1680 h 1191"/>
              <a:gd name="T6" fmla="*/ 0 60000 65536"/>
              <a:gd name="T7" fmla="*/ 0 60000 65536"/>
              <a:gd name="T8" fmla="*/ 0 60000 65536"/>
              <a:gd name="T9" fmla="*/ 0 w 109"/>
              <a:gd name="T10" fmla="*/ 0 h 1191"/>
              <a:gd name="T11" fmla="*/ 109 w 109"/>
              <a:gd name="T12" fmla="*/ 1191 h 11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" h="1191">
                <a:moveTo>
                  <a:pt x="109" y="0"/>
                </a:moveTo>
                <a:lnTo>
                  <a:pt x="0" y="0"/>
                </a:lnTo>
                <a:lnTo>
                  <a:pt x="0" y="1191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5" name="Freeform 88"/>
          <p:cNvSpPr>
            <a:spLocks/>
          </p:cNvSpPr>
          <p:nvPr/>
        </p:nvSpPr>
        <p:spPr bwMode="auto">
          <a:xfrm>
            <a:off x="6246814" y="2790825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0 h 24"/>
              <a:gd name="T8" fmla="*/ 0 w 25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4"/>
              <a:gd name="T17" fmla="*/ 25 w 25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6" name="Line 89"/>
          <p:cNvSpPr>
            <a:spLocks noChangeShapeType="1"/>
          </p:cNvSpPr>
          <p:nvPr/>
        </p:nvSpPr>
        <p:spPr bwMode="auto">
          <a:xfrm flipH="1">
            <a:off x="5654676" y="2817814"/>
            <a:ext cx="6127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7" name="Freeform 90"/>
          <p:cNvSpPr>
            <a:spLocks/>
          </p:cNvSpPr>
          <p:nvPr/>
        </p:nvSpPr>
        <p:spPr bwMode="auto">
          <a:xfrm>
            <a:off x="6040438" y="4152901"/>
            <a:ext cx="42862" cy="60325"/>
          </a:xfrm>
          <a:custGeom>
            <a:avLst/>
            <a:gdLst>
              <a:gd name="T0" fmla="*/ 11 w 23"/>
              <a:gd name="T1" fmla="*/ 38 h 25"/>
              <a:gd name="T2" fmla="*/ 15 w 23"/>
              <a:gd name="T3" fmla="*/ 38 h 25"/>
              <a:gd name="T4" fmla="*/ 18 w 23"/>
              <a:gd name="T5" fmla="*/ 38 h 25"/>
              <a:gd name="T6" fmla="*/ 20 w 23"/>
              <a:gd name="T7" fmla="*/ 35 h 25"/>
              <a:gd name="T8" fmla="*/ 22 w 23"/>
              <a:gd name="T9" fmla="*/ 35 h 25"/>
              <a:gd name="T10" fmla="*/ 22 w 23"/>
              <a:gd name="T11" fmla="*/ 32 h 25"/>
              <a:gd name="T12" fmla="*/ 25 w 23"/>
              <a:gd name="T13" fmla="*/ 32 h 25"/>
              <a:gd name="T14" fmla="*/ 25 w 23"/>
              <a:gd name="T15" fmla="*/ 30 h 25"/>
              <a:gd name="T16" fmla="*/ 27 w 23"/>
              <a:gd name="T17" fmla="*/ 27 h 25"/>
              <a:gd name="T18" fmla="*/ 27 w 23"/>
              <a:gd name="T19" fmla="*/ 24 h 25"/>
              <a:gd name="T20" fmla="*/ 27 w 23"/>
              <a:gd name="T21" fmla="*/ 21 h 25"/>
              <a:gd name="T22" fmla="*/ 27 w 23"/>
              <a:gd name="T23" fmla="*/ 18 h 25"/>
              <a:gd name="T24" fmla="*/ 27 w 23"/>
              <a:gd name="T25" fmla="*/ 15 h 25"/>
              <a:gd name="T26" fmla="*/ 25 w 23"/>
              <a:gd name="T27" fmla="*/ 12 h 25"/>
              <a:gd name="T28" fmla="*/ 25 w 23"/>
              <a:gd name="T29" fmla="*/ 9 h 25"/>
              <a:gd name="T30" fmla="*/ 22 w 23"/>
              <a:gd name="T31" fmla="*/ 6 h 25"/>
              <a:gd name="T32" fmla="*/ 22 w 23"/>
              <a:gd name="T33" fmla="*/ 6 h 25"/>
              <a:gd name="T34" fmla="*/ 20 w 23"/>
              <a:gd name="T35" fmla="*/ 3 h 25"/>
              <a:gd name="T36" fmla="*/ 18 w 23"/>
              <a:gd name="T37" fmla="*/ 3 h 25"/>
              <a:gd name="T38" fmla="*/ 15 w 23"/>
              <a:gd name="T39" fmla="*/ 3 h 25"/>
              <a:gd name="T40" fmla="*/ 13 w 23"/>
              <a:gd name="T41" fmla="*/ 0 h 25"/>
              <a:gd name="T42" fmla="*/ 11 w 23"/>
              <a:gd name="T43" fmla="*/ 3 h 25"/>
              <a:gd name="T44" fmla="*/ 8 w 23"/>
              <a:gd name="T45" fmla="*/ 3 h 25"/>
              <a:gd name="T46" fmla="*/ 6 w 23"/>
              <a:gd name="T47" fmla="*/ 3 h 25"/>
              <a:gd name="T48" fmla="*/ 4 w 23"/>
              <a:gd name="T49" fmla="*/ 6 h 25"/>
              <a:gd name="T50" fmla="*/ 2 w 23"/>
              <a:gd name="T51" fmla="*/ 6 h 25"/>
              <a:gd name="T52" fmla="*/ 2 w 23"/>
              <a:gd name="T53" fmla="*/ 9 h 25"/>
              <a:gd name="T54" fmla="*/ 0 w 23"/>
              <a:gd name="T55" fmla="*/ 12 h 25"/>
              <a:gd name="T56" fmla="*/ 0 w 23"/>
              <a:gd name="T57" fmla="*/ 15 h 25"/>
              <a:gd name="T58" fmla="*/ 0 w 23"/>
              <a:gd name="T59" fmla="*/ 18 h 25"/>
              <a:gd name="T60" fmla="*/ 0 w 23"/>
              <a:gd name="T61" fmla="*/ 21 h 25"/>
              <a:gd name="T62" fmla="*/ 0 w 23"/>
              <a:gd name="T63" fmla="*/ 24 h 25"/>
              <a:gd name="T64" fmla="*/ 0 w 23"/>
              <a:gd name="T65" fmla="*/ 27 h 25"/>
              <a:gd name="T66" fmla="*/ 0 w 23"/>
              <a:gd name="T67" fmla="*/ 30 h 25"/>
              <a:gd name="T68" fmla="*/ 2 w 23"/>
              <a:gd name="T69" fmla="*/ 32 h 25"/>
              <a:gd name="T70" fmla="*/ 2 w 23"/>
              <a:gd name="T71" fmla="*/ 32 h 25"/>
              <a:gd name="T72" fmla="*/ 4 w 23"/>
              <a:gd name="T73" fmla="*/ 35 h 25"/>
              <a:gd name="T74" fmla="*/ 6 w 23"/>
              <a:gd name="T75" fmla="*/ 35 h 25"/>
              <a:gd name="T76" fmla="*/ 8 w 23"/>
              <a:gd name="T77" fmla="*/ 38 h 25"/>
              <a:gd name="T78" fmla="*/ 11 w 23"/>
              <a:gd name="T79" fmla="*/ 38 h 25"/>
              <a:gd name="T80" fmla="*/ 13 w 23"/>
              <a:gd name="T81" fmla="*/ 38 h 25"/>
              <a:gd name="T82" fmla="*/ 13 w 23"/>
              <a:gd name="T83" fmla="*/ 38 h 25"/>
              <a:gd name="T84" fmla="*/ 11 w 23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3"/>
              <a:gd name="T130" fmla="*/ 0 h 25"/>
              <a:gd name="T131" fmla="*/ 23 w 23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3" h="25">
                <a:moveTo>
                  <a:pt x="9" y="25"/>
                </a:moveTo>
                <a:lnTo>
                  <a:pt x="13" y="25"/>
                </a:lnTo>
                <a:lnTo>
                  <a:pt x="15" y="25"/>
                </a:lnTo>
                <a:lnTo>
                  <a:pt x="17" y="23"/>
                </a:lnTo>
                <a:lnTo>
                  <a:pt x="19" y="23"/>
                </a:lnTo>
                <a:lnTo>
                  <a:pt x="19" y="21"/>
                </a:lnTo>
                <a:lnTo>
                  <a:pt x="21" y="21"/>
                </a:lnTo>
                <a:lnTo>
                  <a:pt x="21" y="20"/>
                </a:lnTo>
                <a:lnTo>
                  <a:pt x="23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9" y="2"/>
                </a:lnTo>
                <a:lnTo>
                  <a:pt x="7" y="2"/>
                </a:lnTo>
                <a:lnTo>
                  <a:pt x="5" y="2"/>
                </a:lnTo>
                <a:lnTo>
                  <a:pt x="3" y="4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0" y="20"/>
                </a:lnTo>
                <a:lnTo>
                  <a:pt x="2" y="21"/>
                </a:lnTo>
                <a:lnTo>
                  <a:pt x="3" y="23"/>
                </a:lnTo>
                <a:lnTo>
                  <a:pt x="5" y="23"/>
                </a:lnTo>
                <a:lnTo>
                  <a:pt x="7" y="25"/>
                </a:lnTo>
                <a:lnTo>
                  <a:pt x="9" y="25"/>
                </a:lnTo>
                <a:lnTo>
                  <a:pt x="11" y="25"/>
                </a:lnTo>
                <a:lnTo>
                  <a:pt x="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8" name="Line 91"/>
          <p:cNvSpPr>
            <a:spLocks noChangeShapeType="1"/>
          </p:cNvSpPr>
          <p:nvPr/>
        </p:nvSpPr>
        <p:spPr bwMode="auto">
          <a:xfrm>
            <a:off x="3290888" y="3546476"/>
            <a:ext cx="207962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9" name="Freeform 92"/>
          <p:cNvSpPr>
            <a:spLocks/>
          </p:cNvSpPr>
          <p:nvPr/>
        </p:nvSpPr>
        <p:spPr bwMode="auto">
          <a:xfrm>
            <a:off x="3498851" y="1889126"/>
            <a:ext cx="1933575" cy="3211513"/>
          </a:xfrm>
          <a:custGeom>
            <a:avLst/>
            <a:gdLst>
              <a:gd name="T0" fmla="*/ 1218 w 1032"/>
              <a:gd name="T1" fmla="*/ 2020 h 1325"/>
              <a:gd name="T2" fmla="*/ 0 w 1032"/>
              <a:gd name="T3" fmla="*/ 2023 h 1325"/>
              <a:gd name="T4" fmla="*/ 0 w 1032"/>
              <a:gd name="T5" fmla="*/ 0 h 1325"/>
              <a:gd name="T6" fmla="*/ 486 w 1032"/>
              <a:gd name="T7" fmla="*/ 0 h 1325"/>
              <a:gd name="T8" fmla="*/ 0 60000 65536"/>
              <a:gd name="T9" fmla="*/ 0 60000 65536"/>
              <a:gd name="T10" fmla="*/ 0 60000 65536"/>
              <a:gd name="T11" fmla="*/ 0 60000 65536"/>
              <a:gd name="T12" fmla="*/ 0 w 1032"/>
              <a:gd name="T13" fmla="*/ 0 h 1325"/>
              <a:gd name="T14" fmla="*/ 1032 w 1032"/>
              <a:gd name="T15" fmla="*/ 1325 h 13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2" h="1325">
                <a:moveTo>
                  <a:pt x="1032" y="1323"/>
                </a:moveTo>
                <a:lnTo>
                  <a:pt x="0" y="1325"/>
                </a:lnTo>
                <a:lnTo>
                  <a:pt x="0" y="0"/>
                </a:lnTo>
                <a:lnTo>
                  <a:pt x="41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1" name="Freeform 94"/>
          <p:cNvSpPr>
            <a:spLocks/>
          </p:cNvSpPr>
          <p:nvPr/>
        </p:nvSpPr>
        <p:spPr bwMode="auto">
          <a:xfrm>
            <a:off x="3702051" y="3173414"/>
            <a:ext cx="1730375" cy="1495425"/>
          </a:xfrm>
          <a:custGeom>
            <a:avLst/>
            <a:gdLst>
              <a:gd name="T0" fmla="*/ 1090 w 923"/>
              <a:gd name="T1" fmla="*/ 942 h 617"/>
              <a:gd name="T2" fmla="*/ 0 w 923"/>
              <a:gd name="T3" fmla="*/ 942 h 617"/>
              <a:gd name="T4" fmla="*/ 0 w 923"/>
              <a:gd name="T5" fmla="*/ 0 h 617"/>
              <a:gd name="T6" fmla="*/ 0 60000 65536"/>
              <a:gd name="T7" fmla="*/ 0 60000 65536"/>
              <a:gd name="T8" fmla="*/ 0 60000 65536"/>
              <a:gd name="T9" fmla="*/ 0 w 923"/>
              <a:gd name="T10" fmla="*/ 0 h 617"/>
              <a:gd name="T11" fmla="*/ 923 w 923"/>
              <a:gd name="T12" fmla="*/ 617 h 6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3" h="617">
                <a:moveTo>
                  <a:pt x="923" y="617"/>
                </a:moveTo>
                <a:lnTo>
                  <a:pt x="0" y="617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3" name="Line 96"/>
          <p:cNvSpPr>
            <a:spLocks noChangeShapeType="1"/>
          </p:cNvSpPr>
          <p:nvPr/>
        </p:nvSpPr>
        <p:spPr bwMode="auto">
          <a:xfrm>
            <a:off x="3498850" y="4876801"/>
            <a:ext cx="1935162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5" name="Freeform 98"/>
          <p:cNvSpPr>
            <a:spLocks/>
          </p:cNvSpPr>
          <p:nvPr/>
        </p:nvSpPr>
        <p:spPr bwMode="auto">
          <a:xfrm>
            <a:off x="3476626" y="4849813"/>
            <a:ext cx="46037" cy="58738"/>
          </a:xfrm>
          <a:custGeom>
            <a:avLst/>
            <a:gdLst>
              <a:gd name="T0" fmla="*/ 13 w 25"/>
              <a:gd name="T1" fmla="*/ 35 h 24"/>
              <a:gd name="T2" fmla="*/ 15 w 25"/>
              <a:gd name="T3" fmla="*/ 37 h 24"/>
              <a:gd name="T4" fmla="*/ 17 w 25"/>
              <a:gd name="T5" fmla="*/ 35 h 24"/>
              <a:gd name="T6" fmla="*/ 20 w 25"/>
              <a:gd name="T7" fmla="*/ 35 h 24"/>
              <a:gd name="T8" fmla="*/ 22 w 25"/>
              <a:gd name="T9" fmla="*/ 32 h 24"/>
              <a:gd name="T10" fmla="*/ 24 w 25"/>
              <a:gd name="T11" fmla="*/ 32 h 24"/>
              <a:gd name="T12" fmla="*/ 24 w 25"/>
              <a:gd name="T13" fmla="*/ 29 h 24"/>
              <a:gd name="T14" fmla="*/ 27 w 25"/>
              <a:gd name="T15" fmla="*/ 26 h 24"/>
              <a:gd name="T16" fmla="*/ 27 w 25"/>
              <a:gd name="T17" fmla="*/ 23 h 24"/>
              <a:gd name="T18" fmla="*/ 27 w 25"/>
              <a:gd name="T19" fmla="*/ 20 h 24"/>
              <a:gd name="T20" fmla="*/ 29 w 25"/>
              <a:gd name="T21" fmla="*/ 17 h 24"/>
              <a:gd name="T22" fmla="*/ 27 w 25"/>
              <a:gd name="T23" fmla="*/ 14 h 24"/>
              <a:gd name="T24" fmla="*/ 27 w 25"/>
              <a:gd name="T25" fmla="*/ 11 h 24"/>
              <a:gd name="T26" fmla="*/ 27 w 25"/>
              <a:gd name="T27" fmla="*/ 8 h 24"/>
              <a:gd name="T28" fmla="*/ 24 w 25"/>
              <a:gd name="T29" fmla="*/ 8 h 24"/>
              <a:gd name="T30" fmla="*/ 24 w 25"/>
              <a:gd name="T31" fmla="*/ 5 h 24"/>
              <a:gd name="T32" fmla="*/ 22 w 25"/>
              <a:gd name="T33" fmla="*/ 3 h 24"/>
              <a:gd name="T34" fmla="*/ 20 w 25"/>
              <a:gd name="T35" fmla="*/ 3 h 24"/>
              <a:gd name="T36" fmla="*/ 17 w 25"/>
              <a:gd name="T37" fmla="*/ 0 h 24"/>
              <a:gd name="T38" fmla="*/ 15 w 25"/>
              <a:gd name="T39" fmla="*/ 0 h 24"/>
              <a:gd name="T40" fmla="*/ 13 w 25"/>
              <a:gd name="T41" fmla="*/ 0 h 24"/>
              <a:gd name="T42" fmla="*/ 10 w 25"/>
              <a:gd name="T43" fmla="*/ 0 h 24"/>
              <a:gd name="T44" fmla="*/ 8 w 25"/>
              <a:gd name="T45" fmla="*/ 0 h 24"/>
              <a:gd name="T46" fmla="*/ 6 w 25"/>
              <a:gd name="T47" fmla="*/ 3 h 24"/>
              <a:gd name="T48" fmla="*/ 5 w 25"/>
              <a:gd name="T49" fmla="*/ 3 h 24"/>
              <a:gd name="T50" fmla="*/ 5 w 25"/>
              <a:gd name="T51" fmla="*/ 5 h 24"/>
              <a:gd name="T52" fmla="*/ 2 w 25"/>
              <a:gd name="T53" fmla="*/ 8 h 24"/>
              <a:gd name="T54" fmla="*/ 2 w 25"/>
              <a:gd name="T55" fmla="*/ 8 h 24"/>
              <a:gd name="T56" fmla="*/ 0 w 25"/>
              <a:gd name="T57" fmla="*/ 11 h 24"/>
              <a:gd name="T58" fmla="*/ 0 w 25"/>
              <a:gd name="T59" fmla="*/ 14 h 24"/>
              <a:gd name="T60" fmla="*/ 0 w 25"/>
              <a:gd name="T61" fmla="*/ 17 h 24"/>
              <a:gd name="T62" fmla="*/ 0 w 25"/>
              <a:gd name="T63" fmla="*/ 20 h 24"/>
              <a:gd name="T64" fmla="*/ 0 w 25"/>
              <a:gd name="T65" fmla="*/ 23 h 24"/>
              <a:gd name="T66" fmla="*/ 2 w 25"/>
              <a:gd name="T67" fmla="*/ 26 h 24"/>
              <a:gd name="T68" fmla="*/ 2 w 25"/>
              <a:gd name="T69" fmla="*/ 29 h 24"/>
              <a:gd name="T70" fmla="*/ 5 w 25"/>
              <a:gd name="T71" fmla="*/ 32 h 24"/>
              <a:gd name="T72" fmla="*/ 5 w 25"/>
              <a:gd name="T73" fmla="*/ 32 h 24"/>
              <a:gd name="T74" fmla="*/ 6 w 25"/>
              <a:gd name="T75" fmla="*/ 35 h 24"/>
              <a:gd name="T76" fmla="*/ 8 w 25"/>
              <a:gd name="T77" fmla="*/ 35 h 24"/>
              <a:gd name="T78" fmla="*/ 10 w 25"/>
              <a:gd name="T79" fmla="*/ 37 h 24"/>
              <a:gd name="T80" fmla="*/ 13 w 25"/>
              <a:gd name="T81" fmla="*/ 37 h 24"/>
              <a:gd name="T82" fmla="*/ 13 w 25"/>
              <a:gd name="T83" fmla="*/ 37 h 24"/>
              <a:gd name="T84" fmla="*/ 13 w 25"/>
              <a:gd name="T85" fmla="*/ 35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4"/>
              <a:gd name="T131" fmla="*/ 25 w 25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4">
                <a:moveTo>
                  <a:pt x="11" y="23"/>
                </a:moveTo>
                <a:lnTo>
                  <a:pt x="13" y="24"/>
                </a:lnTo>
                <a:lnTo>
                  <a:pt x="15" y="23"/>
                </a:lnTo>
                <a:lnTo>
                  <a:pt x="17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3"/>
                </a:lnTo>
                <a:lnTo>
                  <a:pt x="25" y="11"/>
                </a:lnTo>
                <a:lnTo>
                  <a:pt x="23" y="9"/>
                </a:lnTo>
                <a:lnTo>
                  <a:pt x="23" y="7"/>
                </a:lnTo>
                <a:lnTo>
                  <a:pt x="23" y="5"/>
                </a:lnTo>
                <a:lnTo>
                  <a:pt x="21" y="5"/>
                </a:lnTo>
                <a:lnTo>
                  <a:pt x="21" y="3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4" y="2"/>
                </a:lnTo>
                <a:lnTo>
                  <a:pt x="4" y="3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21"/>
                </a:lnTo>
                <a:lnTo>
                  <a:pt x="5" y="23"/>
                </a:lnTo>
                <a:lnTo>
                  <a:pt x="7" y="23"/>
                </a:lnTo>
                <a:lnTo>
                  <a:pt x="9" y="24"/>
                </a:lnTo>
                <a:lnTo>
                  <a:pt x="11" y="24"/>
                </a:lnTo>
                <a:lnTo>
                  <a:pt x="11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6" name="Freeform 99"/>
          <p:cNvSpPr>
            <a:spLocks/>
          </p:cNvSpPr>
          <p:nvPr/>
        </p:nvSpPr>
        <p:spPr bwMode="auto">
          <a:xfrm>
            <a:off x="3576639" y="2795588"/>
            <a:ext cx="46037" cy="58738"/>
          </a:xfrm>
          <a:custGeom>
            <a:avLst/>
            <a:gdLst>
              <a:gd name="T0" fmla="*/ 14 w 25"/>
              <a:gd name="T1" fmla="*/ 34 h 24"/>
              <a:gd name="T2" fmla="*/ 16 w 25"/>
              <a:gd name="T3" fmla="*/ 34 h 24"/>
              <a:gd name="T4" fmla="*/ 19 w 25"/>
              <a:gd name="T5" fmla="*/ 34 h 24"/>
              <a:gd name="T6" fmla="*/ 21 w 25"/>
              <a:gd name="T7" fmla="*/ 34 h 24"/>
              <a:gd name="T8" fmla="*/ 23 w 25"/>
              <a:gd name="T9" fmla="*/ 32 h 24"/>
              <a:gd name="T10" fmla="*/ 24 w 25"/>
              <a:gd name="T11" fmla="*/ 32 h 24"/>
              <a:gd name="T12" fmla="*/ 24 w 25"/>
              <a:gd name="T13" fmla="*/ 29 h 24"/>
              <a:gd name="T14" fmla="*/ 27 w 25"/>
              <a:gd name="T15" fmla="*/ 26 h 24"/>
              <a:gd name="T16" fmla="*/ 27 w 25"/>
              <a:gd name="T17" fmla="*/ 23 h 24"/>
              <a:gd name="T18" fmla="*/ 29 w 25"/>
              <a:gd name="T19" fmla="*/ 20 h 24"/>
              <a:gd name="T20" fmla="*/ 29 w 25"/>
              <a:gd name="T21" fmla="*/ 17 h 24"/>
              <a:gd name="T22" fmla="*/ 29 w 25"/>
              <a:gd name="T23" fmla="*/ 14 h 24"/>
              <a:gd name="T24" fmla="*/ 27 w 25"/>
              <a:gd name="T25" fmla="*/ 11 h 24"/>
              <a:gd name="T26" fmla="*/ 27 w 25"/>
              <a:gd name="T27" fmla="*/ 8 h 24"/>
              <a:gd name="T28" fmla="*/ 24 w 25"/>
              <a:gd name="T29" fmla="*/ 5 h 24"/>
              <a:gd name="T30" fmla="*/ 24 w 25"/>
              <a:gd name="T31" fmla="*/ 5 h 24"/>
              <a:gd name="T32" fmla="*/ 23 w 25"/>
              <a:gd name="T33" fmla="*/ 2 h 24"/>
              <a:gd name="T34" fmla="*/ 21 w 25"/>
              <a:gd name="T35" fmla="*/ 2 h 24"/>
              <a:gd name="T36" fmla="*/ 19 w 25"/>
              <a:gd name="T37" fmla="*/ 0 h 24"/>
              <a:gd name="T38" fmla="*/ 16 w 25"/>
              <a:gd name="T39" fmla="*/ 0 h 24"/>
              <a:gd name="T40" fmla="*/ 14 w 25"/>
              <a:gd name="T41" fmla="*/ 0 h 24"/>
              <a:gd name="T42" fmla="*/ 12 w 25"/>
              <a:gd name="T43" fmla="*/ 0 h 24"/>
              <a:gd name="T44" fmla="*/ 9 w 25"/>
              <a:gd name="T45" fmla="*/ 0 h 24"/>
              <a:gd name="T46" fmla="*/ 7 w 25"/>
              <a:gd name="T47" fmla="*/ 2 h 24"/>
              <a:gd name="T48" fmla="*/ 7 w 25"/>
              <a:gd name="T49" fmla="*/ 2 h 24"/>
              <a:gd name="T50" fmla="*/ 5 w 25"/>
              <a:gd name="T51" fmla="*/ 5 h 24"/>
              <a:gd name="T52" fmla="*/ 2 w 25"/>
              <a:gd name="T53" fmla="*/ 5 h 24"/>
              <a:gd name="T54" fmla="*/ 2 w 25"/>
              <a:gd name="T55" fmla="*/ 8 h 24"/>
              <a:gd name="T56" fmla="*/ 0 w 25"/>
              <a:gd name="T57" fmla="*/ 11 h 24"/>
              <a:gd name="T58" fmla="*/ 0 w 25"/>
              <a:gd name="T59" fmla="*/ 14 h 24"/>
              <a:gd name="T60" fmla="*/ 0 w 25"/>
              <a:gd name="T61" fmla="*/ 17 h 24"/>
              <a:gd name="T62" fmla="*/ 0 w 25"/>
              <a:gd name="T63" fmla="*/ 20 h 24"/>
              <a:gd name="T64" fmla="*/ 0 w 25"/>
              <a:gd name="T65" fmla="*/ 23 h 24"/>
              <a:gd name="T66" fmla="*/ 2 w 25"/>
              <a:gd name="T67" fmla="*/ 26 h 24"/>
              <a:gd name="T68" fmla="*/ 2 w 25"/>
              <a:gd name="T69" fmla="*/ 29 h 24"/>
              <a:gd name="T70" fmla="*/ 5 w 25"/>
              <a:gd name="T71" fmla="*/ 32 h 24"/>
              <a:gd name="T72" fmla="*/ 7 w 25"/>
              <a:gd name="T73" fmla="*/ 32 h 24"/>
              <a:gd name="T74" fmla="*/ 7 w 25"/>
              <a:gd name="T75" fmla="*/ 34 h 24"/>
              <a:gd name="T76" fmla="*/ 9 w 25"/>
              <a:gd name="T77" fmla="*/ 34 h 24"/>
              <a:gd name="T78" fmla="*/ 12 w 25"/>
              <a:gd name="T79" fmla="*/ 34 h 24"/>
              <a:gd name="T80" fmla="*/ 14 w 25"/>
              <a:gd name="T81" fmla="*/ 37 h 24"/>
              <a:gd name="T82" fmla="*/ 14 w 25"/>
              <a:gd name="T83" fmla="*/ 37 h 24"/>
              <a:gd name="T84" fmla="*/ 14 w 25"/>
              <a:gd name="T85" fmla="*/ 34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4"/>
              <a:gd name="T131" fmla="*/ 25 w 25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4">
                <a:moveTo>
                  <a:pt x="12" y="22"/>
                </a:moveTo>
                <a:lnTo>
                  <a:pt x="14" y="22"/>
                </a:lnTo>
                <a:lnTo>
                  <a:pt x="16" y="22"/>
                </a:lnTo>
                <a:lnTo>
                  <a:pt x="18" y="22"/>
                </a:lnTo>
                <a:lnTo>
                  <a:pt x="20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5" y="13"/>
                </a:lnTo>
                <a:lnTo>
                  <a:pt x="25" y="11"/>
                </a:lnTo>
                <a:lnTo>
                  <a:pt x="25" y="9"/>
                </a:lnTo>
                <a:lnTo>
                  <a:pt x="23" y="7"/>
                </a:lnTo>
                <a:lnTo>
                  <a:pt x="23" y="5"/>
                </a:lnTo>
                <a:lnTo>
                  <a:pt x="21" y="3"/>
                </a:lnTo>
                <a:lnTo>
                  <a:pt x="20" y="1"/>
                </a:lnTo>
                <a:lnTo>
                  <a:pt x="18" y="1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1"/>
                </a:lnTo>
                <a:lnTo>
                  <a:pt x="4" y="3"/>
                </a:lnTo>
                <a:lnTo>
                  <a:pt x="2" y="3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6" y="22"/>
                </a:lnTo>
                <a:lnTo>
                  <a:pt x="8" y="22"/>
                </a:lnTo>
                <a:lnTo>
                  <a:pt x="10" y="22"/>
                </a:lnTo>
                <a:lnTo>
                  <a:pt x="12" y="24"/>
                </a:lnTo>
                <a:lnTo>
                  <a:pt x="12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7" name="Freeform 100"/>
          <p:cNvSpPr>
            <a:spLocks/>
          </p:cNvSpPr>
          <p:nvPr/>
        </p:nvSpPr>
        <p:spPr bwMode="auto">
          <a:xfrm>
            <a:off x="3676651" y="3146426"/>
            <a:ext cx="47625" cy="61913"/>
          </a:xfrm>
          <a:custGeom>
            <a:avLst/>
            <a:gdLst>
              <a:gd name="T0" fmla="*/ 14 w 25"/>
              <a:gd name="T1" fmla="*/ 36 h 25"/>
              <a:gd name="T2" fmla="*/ 18 w 25"/>
              <a:gd name="T3" fmla="*/ 36 h 25"/>
              <a:gd name="T4" fmla="*/ 20 w 25"/>
              <a:gd name="T5" fmla="*/ 36 h 25"/>
              <a:gd name="T6" fmla="*/ 23 w 25"/>
              <a:gd name="T7" fmla="*/ 36 h 25"/>
              <a:gd name="T8" fmla="*/ 25 w 25"/>
              <a:gd name="T9" fmla="*/ 33 h 25"/>
              <a:gd name="T10" fmla="*/ 25 w 25"/>
              <a:gd name="T11" fmla="*/ 33 h 25"/>
              <a:gd name="T12" fmla="*/ 28 w 25"/>
              <a:gd name="T13" fmla="*/ 30 h 25"/>
              <a:gd name="T14" fmla="*/ 28 w 25"/>
              <a:gd name="T15" fmla="*/ 27 h 25"/>
              <a:gd name="T16" fmla="*/ 30 w 25"/>
              <a:gd name="T17" fmla="*/ 23 h 25"/>
              <a:gd name="T18" fmla="*/ 30 w 25"/>
              <a:gd name="T19" fmla="*/ 20 h 25"/>
              <a:gd name="T20" fmla="*/ 30 w 25"/>
              <a:gd name="T21" fmla="*/ 17 h 25"/>
              <a:gd name="T22" fmla="*/ 30 w 25"/>
              <a:gd name="T23" fmla="*/ 16 h 25"/>
              <a:gd name="T24" fmla="*/ 30 w 25"/>
              <a:gd name="T25" fmla="*/ 12 h 25"/>
              <a:gd name="T26" fmla="*/ 28 w 25"/>
              <a:gd name="T27" fmla="*/ 9 h 25"/>
              <a:gd name="T28" fmla="*/ 28 w 25"/>
              <a:gd name="T29" fmla="*/ 6 h 25"/>
              <a:gd name="T30" fmla="*/ 25 w 25"/>
              <a:gd name="T31" fmla="*/ 6 h 25"/>
              <a:gd name="T32" fmla="*/ 25 w 25"/>
              <a:gd name="T33" fmla="*/ 3 h 25"/>
              <a:gd name="T34" fmla="*/ 23 w 25"/>
              <a:gd name="T35" fmla="*/ 3 h 25"/>
              <a:gd name="T36" fmla="*/ 20 w 25"/>
              <a:gd name="T37" fmla="*/ 0 h 25"/>
              <a:gd name="T38" fmla="*/ 18 w 25"/>
              <a:gd name="T39" fmla="*/ 0 h 25"/>
              <a:gd name="T40" fmla="*/ 16 w 25"/>
              <a:gd name="T41" fmla="*/ 0 h 25"/>
              <a:gd name="T42" fmla="*/ 14 w 25"/>
              <a:gd name="T43" fmla="*/ 0 h 25"/>
              <a:gd name="T44" fmla="*/ 12 w 25"/>
              <a:gd name="T45" fmla="*/ 0 h 25"/>
              <a:gd name="T46" fmla="*/ 10 w 25"/>
              <a:gd name="T47" fmla="*/ 3 h 25"/>
              <a:gd name="T48" fmla="*/ 7 w 25"/>
              <a:gd name="T49" fmla="*/ 3 h 25"/>
              <a:gd name="T50" fmla="*/ 5 w 25"/>
              <a:gd name="T51" fmla="*/ 6 h 25"/>
              <a:gd name="T52" fmla="*/ 5 w 25"/>
              <a:gd name="T53" fmla="*/ 6 h 25"/>
              <a:gd name="T54" fmla="*/ 2 w 25"/>
              <a:gd name="T55" fmla="*/ 9 h 25"/>
              <a:gd name="T56" fmla="*/ 2 w 25"/>
              <a:gd name="T57" fmla="*/ 12 h 25"/>
              <a:gd name="T58" fmla="*/ 2 w 25"/>
              <a:gd name="T59" fmla="*/ 16 h 25"/>
              <a:gd name="T60" fmla="*/ 0 w 25"/>
              <a:gd name="T61" fmla="*/ 17 h 25"/>
              <a:gd name="T62" fmla="*/ 2 w 25"/>
              <a:gd name="T63" fmla="*/ 20 h 25"/>
              <a:gd name="T64" fmla="*/ 2 w 25"/>
              <a:gd name="T65" fmla="*/ 23 h 25"/>
              <a:gd name="T66" fmla="*/ 2 w 25"/>
              <a:gd name="T67" fmla="*/ 27 h 25"/>
              <a:gd name="T68" fmla="*/ 5 w 25"/>
              <a:gd name="T69" fmla="*/ 30 h 25"/>
              <a:gd name="T70" fmla="*/ 5 w 25"/>
              <a:gd name="T71" fmla="*/ 33 h 25"/>
              <a:gd name="T72" fmla="*/ 7 w 25"/>
              <a:gd name="T73" fmla="*/ 33 h 25"/>
              <a:gd name="T74" fmla="*/ 10 w 25"/>
              <a:gd name="T75" fmla="*/ 36 h 25"/>
              <a:gd name="T76" fmla="*/ 12 w 25"/>
              <a:gd name="T77" fmla="*/ 36 h 25"/>
              <a:gd name="T78" fmla="*/ 14 w 25"/>
              <a:gd name="T79" fmla="*/ 36 h 25"/>
              <a:gd name="T80" fmla="*/ 16 w 25"/>
              <a:gd name="T81" fmla="*/ 39 h 25"/>
              <a:gd name="T82" fmla="*/ 16 w 25"/>
              <a:gd name="T83" fmla="*/ 39 h 25"/>
              <a:gd name="T84" fmla="*/ 14 w 25"/>
              <a:gd name="T85" fmla="*/ 36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5"/>
              <a:gd name="T131" fmla="*/ 25 w 25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5">
                <a:moveTo>
                  <a:pt x="12" y="23"/>
                </a:moveTo>
                <a:lnTo>
                  <a:pt x="15" y="23"/>
                </a:lnTo>
                <a:lnTo>
                  <a:pt x="17" y="23"/>
                </a:lnTo>
                <a:lnTo>
                  <a:pt x="19" y="23"/>
                </a:lnTo>
                <a:lnTo>
                  <a:pt x="21" y="21"/>
                </a:lnTo>
                <a:lnTo>
                  <a:pt x="23" y="19"/>
                </a:lnTo>
                <a:lnTo>
                  <a:pt x="23" y="17"/>
                </a:lnTo>
                <a:lnTo>
                  <a:pt x="25" y="15"/>
                </a:lnTo>
                <a:lnTo>
                  <a:pt x="25" y="13"/>
                </a:lnTo>
                <a:lnTo>
                  <a:pt x="25" y="11"/>
                </a:lnTo>
                <a:lnTo>
                  <a:pt x="25" y="10"/>
                </a:lnTo>
                <a:lnTo>
                  <a:pt x="25" y="8"/>
                </a:lnTo>
                <a:lnTo>
                  <a:pt x="23" y="6"/>
                </a:lnTo>
                <a:lnTo>
                  <a:pt x="23" y="4"/>
                </a:lnTo>
                <a:lnTo>
                  <a:pt x="21" y="4"/>
                </a:lnTo>
                <a:lnTo>
                  <a:pt x="21" y="2"/>
                </a:lnTo>
                <a:lnTo>
                  <a:pt x="19" y="2"/>
                </a:lnTo>
                <a:lnTo>
                  <a:pt x="17" y="0"/>
                </a:lnTo>
                <a:lnTo>
                  <a:pt x="15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8" y="2"/>
                </a:lnTo>
                <a:lnTo>
                  <a:pt x="6" y="2"/>
                </a:lnTo>
                <a:lnTo>
                  <a:pt x="4" y="4"/>
                </a:lnTo>
                <a:lnTo>
                  <a:pt x="2" y="6"/>
                </a:lnTo>
                <a:lnTo>
                  <a:pt x="2" y="8"/>
                </a:lnTo>
                <a:lnTo>
                  <a:pt x="2" y="10"/>
                </a:lnTo>
                <a:lnTo>
                  <a:pt x="0" y="11"/>
                </a:lnTo>
                <a:lnTo>
                  <a:pt x="2" y="13"/>
                </a:lnTo>
                <a:lnTo>
                  <a:pt x="2" y="15"/>
                </a:lnTo>
                <a:lnTo>
                  <a:pt x="2" y="17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3" y="25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8" name="Freeform 101"/>
          <p:cNvSpPr>
            <a:spLocks/>
          </p:cNvSpPr>
          <p:nvPr/>
        </p:nvSpPr>
        <p:spPr bwMode="auto">
          <a:xfrm>
            <a:off x="8666163" y="4941889"/>
            <a:ext cx="47625" cy="61913"/>
          </a:xfrm>
          <a:custGeom>
            <a:avLst/>
            <a:gdLst>
              <a:gd name="T0" fmla="*/ 0 w 25"/>
              <a:gd name="T1" fmla="*/ 0 h 25"/>
              <a:gd name="T2" fmla="*/ 2 w 25"/>
              <a:gd name="T3" fmla="*/ 39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9" name="Line 102"/>
          <p:cNvSpPr>
            <a:spLocks noChangeShapeType="1"/>
          </p:cNvSpPr>
          <p:nvPr/>
        </p:nvSpPr>
        <p:spPr bwMode="auto">
          <a:xfrm flipH="1">
            <a:off x="7546976" y="4973639"/>
            <a:ext cx="112712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0" name="Freeform 103"/>
          <p:cNvSpPr>
            <a:spLocks/>
          </p:cNvSpPr>
          <p:nvPr/>
        </p:nvSpPr>
        <p:spPr bwMode="auto">
          <a:xfrm>
            <a:off x="7350125" y="4973639"/>
            <a:ext cx="298450" cy="334963"/>
          </a:xfrm>
          <a:custGeom>
            <a:avLst/>
            <a:gdLst>
              <a:gd name="T0" fmla="*/ 188 w 159"/>
              <a:gd name="T1" fmla="*/ 0 h 138"/>
              <a:gd name="T2" fmla="*/ 188 w 159"/>
              <a:gd name="T3" fmla="*/ 211 h 138"/>
              <a:gd name="T4" fmla="*/ 0 w 159"/>
              <a:gd name="T5" fmla="*/ 211 h 138"/>
              <a:gd name="T6" fmla="*/ 0 60000 65536"/>
              <a:gd name="T7" fmla="*/ 0 60000 65536"/>
              <a:gd name="T8" fmla="*/ 0 60000 65536"/>
              <a:gd name="T9" fmla="*/ 0 w 159"/>
              <a:gd name="T10" fmla="*/ 0 h 138"/>
              <a:gd name="T11" fmla="*/ 159 w 159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" h="138">
                <a:moveTo>
                  <a:pt x="159" y="0"/>
                </a:moveTo>
                <a:lnTo>
                  <a:pt x="159" y="138"/>
                </a:lnTo>
                <a:lnTo>
                  <a:pt x="0" y="13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2" name="Freeform 105"/>
          <p:cNvSpPr>
            <a:spLocks/>
          </p:cNvSpPr>
          <p:nvPr/>
        </p:nvSpPr>
        <p:spPr bwMode="auto">
          <a:xfrm>
            <a:off x="7345363" y="4973639"/>
            <a:ext cx="1658937" cy="511175"/>
          </a:xfrm>
          <a:custGeom>
            <a:avLst/>
            <a:gdLst>
              <a:gd name="T0" fmla="*/ 0 w 885"/>
              <a:gd name="T1" fmla="*/ 319 h 211"/>
              <a:gd name="T2" fmla="*/ 1045 w 885"/>
              <a:gd name="T3" fmla="*/ 322 h 211"/>
              <a:gd name="T4" fmla="*/ 1045 w 885"/>
              <a:gd name="T5" fmla="*/ 0 h 211"/>
              <a:gd name="T6" fmla="*/ 982 w 885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885"/>
              <a:gd name="T13" fmla="*/ 0 h 211"/>
              <a:gd name="T14" fmla="*/ 885 w 885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5" h="211">
                <a:moveTo>
                  <a:pt x="0" y="209"/>
                </a:moveTo>
                <a:lnTo>
                  <a:pt x="885" y="211"/>
                </a:lnTo>
                <a:lnTo>
                  <a:pt x="885" y="0"/>
                </a:lnTo>
                <a:lnTo>
                  <a:pt x="83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3" name="Freeform 106"/>
          <p:cNvSpPr>
            <a:spLocks/>
          </p:cNvSpPr>
          <p:nvPr/>
        </p:nvSpPr>
        <p:spPr bwMode="auto">
          <a:xfrm>
            <a:off x="7316787" y="5451476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1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4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4" name="Freeform 107"/>
          <p:cNvSpPr>
            <a:spLocks/>
          </p:cNvSpPr>
          <p:nvPr/>
        </p:nvSpPr>
        <p:spPr bwMode="auto">
          <a:xfrm>
            <a:off x="7316787" y="5276851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0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3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5" name="Freeform 108"/>
          <p:cNvSpPr>
            <a:spLocks/>
          </p:cNvSpPr>
          <p:nvPr/>
        </p:nvSpPr>
        <p:spPr bwMode="auto">
          <a:xfrm>
            <a:off x="7316787" y="5364164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0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3"/>
                </a:lnTo>
                <a:lnTo>
                  <a:pt x="23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8" name="Freeform 111"/>
          <p:cNvSpPr>
            <a:spLocks/>
          </p:cNvSpPr>
          <p:nvPr/>
        </p:nvSpPr>
        <p:spPr bwMode="auto">
          <a:xfrm>
            <a:off x="7829551" y="4297364"/>
            <a:ext cx="46037" cy="61913"/>
          </a:xfrm>
          <a:custGeom>
            <a:avLst/>
            <a:gdLst>
              <a:gd name="T0" fmla="*/ 15 w 24"/>
              <a:gd name="T1" fmla="*/ 36 h 25"/>
              <a:gd name="T2" fmla="*/ 17 w 24"/>
              <a:gd name="T3" fmla="*/ 39 h 25"/>
              <a:gd name="T4" fmla="*/ 19 w 24"/>
              <a:gd name="T5" fmla="*/ 36 h 25"/>
              <a:gd name="T6" fmla="*/ 22 w 24"/>
              <a:gd name="T7" fmla="*/ 36 h 25"/>
              <a:gd name="T8" fmla="*/ 24 w 24"/>
              <a:gd name="T9" fmla="*/ 36 h 25"/>
              <a:gd name="T10" fmla="*/ 24 w 24"/>
              <a:gd name="T11" fmla="*/ 33 h 25"/>
              <a:gd name="T12" fmla="*/ 27 w 24"/>
              <a:gd name="T13" fmla="*/ 30 h 25"/>
              <a:gd name="T14" fmla="*/ 29 w 24"/>
              <a:gd name="T15" fmla="*/ 27 h 25"/>
              <a:gd name="T16" fmla="*/ 29 w 24"/>
              <a:gd name="T17" fmla="*/ 23 h 25"/>
              <a:gd name="T18" fmla="*/ 29 w 24"/>
              <a:gd name="T19" fmla="*/ 20 h 25"/>
              <a:gd name="T20" fmla="*/ 29 w 24"/>
              <a:gd name="T21" fmla="*/ 17 h 25"/>
              <a:gd name="T22" fmla="*/ 29 w 24"/>
              <a:gd name="T23" fmla="*/ 14 h 25"/>
              <a:gd name="T24" fmla="*/ 29 w 24"/>
              <a:gd name="T25" fmla="*/ 11 h 25"/>
              <a:gd name="T26" fmla="*/ 29 w 24"/>
              <a:gd name="T27" fmla="*/ 9 h 25"/>
              <a:gd name="T28" fmla="*/ 27 w 24"/>
              <a:gd name="T29" fmla="*/ 9 h 25"/>
              <a:gd name="T30" fmla="*/ 24 w 24"/>
              <a:gd name="T31" fmla="*/ 6 h 25"/>
              <a:gd name="T32" fmla="*/ 24 w 24"/>
              <a:gd name="T33" fmla="*/ 3 h 25"/>
              <a:gd name="T34" fmla="*/ 22 w 24"/>
              <a:gd name="T35" fmla="*/ 3 h 25"/>
              <a:gd name="T36" fmla="*/ 19 w 24"/>
              <a:gd name="T37" fmla="*/ 0 h 25"/>
              <a:gd name="T38" fmla="*/ 17 w 24"/>
              <a:gd name="T39" fmla="*/ 0 h 25"/>
              <a:gd name="T40" fmla="*/ 15 w 24"/>
              <a:gd name="T41" fmla="*/ 0 h 25"/>
              <a:gd name="T42" fmla="*/ 12 w 24"/>
              <a:gd name="T43" fmla="*/ 0 h 25"/>
              <a:gd name="T44" fmla="*/ 10 w 24"/>
              <a:gd name="T45" fmla="*/ 0 h 25"/>
              <a:gd name="T46" fmla="*/ 7 w 24"/>
              <a:gd name="T47" fmla="*/ 3 h 25"/>
              <a:gd name="T48" fmla="*/ 5 w 24"/>
              <a:gd name="T49" fmla="*/ 3 h 25"/>
              <a:gd name="T50" fmla="*/ 5 w 24"/>
              <a:gd name="T51" fmla="*/ 6 h 25"/>
              <a:gd name="T52" fmla="*/ 2 w 24"/>
              <a:gd name="T53" fmla="*/ 9 h 25"/>
              <a:gd name="T54" fmla="*/ 0 w 24"/>
              <a:gd name="T55" fmla="*/ 9 h 25"/>
              <a:gd name="T56" fmla="*/ 0 w 24"/>
              <a:gd name="T57" fmla="*/ 11 h 25"/>
              <a:gd name="T58" fmla="*/ 0 w 24"/>
              <a:gd name="T59" fmla="*/ 14 h 25"/>
              <a:gd name="T60" fmla="*/ 0 w 24"/>
              <a:gd name="T61" fmla="*/ 17 h 25"/>
              <a:gd name="T62" fmla="*/ 0 w 24"/>
              <a:gd name="T63" fmla="*/ 20 h 25"/>
              <a:gd name="T64" fmla="*/ 0 w 24"/>
              <a:gd name="T65" fmla="*/ 23 h 25"/>
              <a:gd name="T66" fmla="*/ 0 w 24"/>
              <a:gd name="T67" fmla="*/ 27 h 25"/>
              <a:gd name="T68" fmla="*/ 2 w 24"/>
              <a:gd name="T69" fmla="*/ 30 h 25"/>
              <a:gd name="T70" fmla="*/ 5 w 24"/>
              <a:gd name="T71" fmla="*/ 33 h 25"/>
              <a:gd name="T72" fmla="*/ 5 w 24"/>
              <a:gd name="T73" fmla="*/ 36 h 25"/>
              <a:gd name="T74" fmla="*/ 7 w 24"/>
              <a:gd name="T75" fmla="*/ 36 h 25"/>
              <a:gd name="T76" fmla="*/ 10 w 24"/>
              <a:gd name="T77" fmla="*/ 36 h 25"/>
              <a:gd name="T78" fmla="*/ 12 w 24"/>
              <a:gd name="T79" fmla="*/ 39 h 25"/>
              <a:gd name="T80" fmla="*/ 15 w 24"/>
              <a:gd name="T81" fmla="*/ 39 h 25"/>
              <a:gd name="T82" fmla="*/ 15 w 24"/>
              <a:gd name="T83" fmla="*/ 39 h 25"/>
              <a:gd name="T84" fmla="*/ 15 w 24"/>
              <a:gd name="T85" fmla="*/ 36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5"/>
              <a:gd name="T131" fmla="*/ 24 w 24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5">
                <a:moveTo>
                  <a:pt x="12" y="23"/>
                </a:moveTo>
                <a:lnTo>
                  <a:pt x="14" y="25"/>
                </a:lnTo>
                <a:lnTo>
                  <a:pt x="16" y="23"/>
                </a:lnTo>
                <a:lnTo>
                  <a:pt x="18" y="23"/>
                </a:lnTo>
                <a:lnTo>
                  <a:pt x="20" y="23"/>
                </a:lnTo>
                <a:lnTo>
                  <a:pt x="20" y="21"/>
                </a:lnTo>
                <a:lnTo>
                  <a:pt x="22" y="19"/>
                </a:lnTo>
                <a:lnTo>
                  <a:pt x="24" y="17"/>
                </a:lnTo>
                <a:lnTo>
                  <a:pt x="24" y="15"/>
                </a:lnTo>
                <a:lnTo>
                  <a:pt x="24" y="13"/>
                </a:lnTo>
                <a:lnTo>
                  <a:pt x="24" y="11"/>
                </a:lnTo>
                <a:lnTo>
                  <a:pt x="24" y="9"/>
                </a:lnTo>
                <a:lnTo>
                  <a:pt x="24" y="7"/>
                </a:lnTo>
                <a:lnTo>
                  <a:pt x="24" y="6"/>
                </a:lnTo>
                <a:lnTo>
                  <a:pt x="22" y="6"/>
                </a:lnTo>
                <a:lnTo>
                  <a:pt x="20" y="4"/>
                </a:lnTo>
                <a:lnTo>
                  <a:pt x="20" y="2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6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4" y="23"/>
                </a:lnTo>
                <a:lnTo>
                  <a:pt x="6" y="23"/>
                </a:lnTo>
                <a:lnTo>
                  <a:pt x="8" y="23"/>
                </a:lnTo>
                <a:lnTo>
                  <a:pt x="10" y="25"/>
                </a:lnTo>
                <a:lnTo>
                  <a:pt x="12" y="25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9" name="Freeform 112"/>
          <p:cNvSpPr>
            <a:spLocks/>
          </p:cNvSpPr>
          <p:nvPr/>
        </p:nvSpPr>
        <p:spPr bwMode="auto">
          <a:xfrm>
            <a:off x="6162675" y="3040063"/>
            <a:ext cx="1689100" cy="2751138"/>
          </a:xfrm>
          <a:custGeom>
            <a:avLst/>
            <a:gdLst>
              <a:gd name="T0" fmla="*/ 1064 w 901"/>
              <a:gd name="T1" fmla="*/ 164 h 1045"/>
              <a:gd name="T2" fmla="*/ 1064 w 901"/>
              <a:gd name="T3" fmla="*/ 1733 h 1045"/>
              <a:gd name="T4" fmla="*/ 0 w 901"/>
              <a:gd name="T5" fmla="*/ 1733 h 1045"/>
              <a:gd name="T6" fmla="*/ 0 w 901"/>
              <a:gd name="T7" fmla="*/ 0 h 1045"/>
              <a:gd name="T8" fmla="*/ 67 w 901"/>
              <a:gd name="T9" fmla="*/ 0 h 1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1"/>
              <a:gd name="T16" fmla="*/ 0 h 1045"/>
              <a:gd name="T17" fmla="*/ 901 w 901"/>
              <a:gd name="T18" fmla="*/ 1045 h 1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1" h="1045">
                <a:moveTo>
                  <a:pt x="901" y="99"/>
                </a:moveTo>
                <a:lnTo>
                  <a:pt x="901" y="1045"/>
                </a:lnTo>
                <a:lnTo>
                  <a:pt x="0" y="1045"/>
                </a:lnTo>
                <a:lnTo>
                  <a:pt x="0" y="0"/>
                </a:lnTo>
                <a:lnTo>
                  <a:pt x="5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6042025" y="5892801"/>
            <a:ext cx="42862" cy="60325"/>
          </a:xfrm>
          <a:custGeom>
            <a:avLst/>
            <a:gdLst>
              <a:gd name="T0" fmla="*/ 11 w 23"/>
              <a:gd name="T1" fmla="*/ 38 h 25"/>
              <a:gd name="T2" fmla="*/ 15 w 23"/>
              <a:gd name="T3" fmla="*/ 38 h 25"/>
              <a:gd name="T4" fmla="*/ 18 w 23"/>
              <a:gd name="T5" fmla="*/ 38 h 25"/>
              <a:gd name="T6" fmla="*/ 20 w 23"/>
              <a:gd name="T7" fmla="*/ 35 h 25"/>
              <a:gd name="T8" fmla="*/ 22 w 23"/>
              <a:gd name="T9" fmla="*/ 35 h 25"/>
              <a:gd name="T10" fmla="*/ 22 w 23"/>
              <a:gd name="T11" fmla="*/ 32 h 25"/>
              <a:gd name="T12" fmla="*/ 25 w 23"/>
              <a:gd name="T13" fmla="*/ 32 h 25"/>
              <a:gd name="T14" fmla="*/ 25 w 23"/>
              <a:gd name="T15" fmla="*/ 29 h 25"/>
              <a:gd name="T16" fmla="*/ 27 w 23"/>
              <a:gd name="T17" fmla="*/ 27 h 25"/>
              <a:gd name="T18" fmla="*/ 27 w 23"/>
              <a:gd name="T19" fmla="*/ 24 h 25"/>
              <a:gd name="T20" fmla="*/ 27 w 23"/>
              <a:gd name="T21" fmla="*/ 21 h 25"/>
              <a:gd name="T22" fmla="*/ 27 w 23"/>
              <a:gd name="T23" fmla="*/ 18 h 25"/>
              <a:gd name="T24" fmla="*/ 27 w 23"/>
              <a:gd name="T25" fmla="*/ 15 h 25"/>
              <a:gd name="T26" fmla="*/ 25 w 23"/>
              <a:gd name="T27" fmla="*/ 12 h 25"/>
              <a:gd name="T28" fmla="*/ 25 w 23"/>
              <a:gd name="T29" fmla="*/ 9 h 25"/>
              <a:gd name="T30" fmla="*/ 22 w 23"/>
              <a:gd name="T31" fmla="*/ 6 h 25"/>
              <a:gd name="T32" fmla="*/ 22 w 23"/>
              <a:gd name="T33" fmla="*/ 6 h 25"/>
              <a:gd name="T34" fmla="*/ 20 w 23"/>
              <a:gd name="T35" fmla="*/ 3 h 25"/>
              <a:gd name="T36" fmla="*/ 18 w 23"/>
              <a:gd name="T37" fmla="*/ 3 h 25"/>
              <a:gd name="T38" fmla="*/ 15 w 23"/>
              <a:gd name="T39" fmla="*/ 3 h 25"/>
              <a:gd name="T40" fmla="*/ 13 w 23"/>
              <a:gd name="T41" fmla="*/ 0 h 25"/>
              <a:gd name="T42" fmla="*/ 11 w 23"/>
              <a:gd name="T43" fmla="*/ 3 h 25"/>
              <a:gd name="T44" fmla="*/ 8 w 23"/>
              <a:gd name="T45" fmla="*/ 3 h 25"/>
              <a:gd name="T46" fmla="*/ 6 w 23"/>
              <a:gd name="T47" fmla="*/ 3 h 25"/>
              <a:gd name="T48" fmla="*/ 4 w 23"/>
              <a:gd name="T49" fmla="*/ 6 h 25"/>
              <a:gd name="T50" fmla="*/ 2 w 23"/>
              <a:gd name="T51" fmla="*/ 6 h 25"/>
              <a:gd name="T52" fmla="*/ 2 w 23"/>
              <a:gd name="T53" fmla="*/ 9 h 25"/>
              <a:gd name="T54" fmla="*/ 0 w 23"/>
              <a:gd name="T55" fmla="*/ 12 h 25"/>
              <a:gd name="T56" fmla="*/ 0 w 23"/>
              <a:gd name="T57" fmla="*/ 15 h 25"/>
              <a:gd name="T58" fmla="*/ 0 w 23"/>
              <a:gd name="T59" fmla="*/ 18 h 25"/>
              <a:gd name="T60" fmla="*/ 0 w 23"/>
              <a:gd name="T61" fmla="*/ 21 h 25"/>
              <a:gd name="T62" fmla="*/ 0 w 23"/>
              <a:gd name="T63" fmla="*/ 24 h 25"/>
              <a:gd name="T64" fmla="*/ 0 w 23"/>
              <a:gd name="T65" fmla="*/ 27 h 25"/>
              <a:gd name="T66" fmla="*/ 0 w 23"/>
              <a:gd name="T67" fmla="*/ 29 h 25"/>
              <a:gd name="T68" fmla="*/ 2 w 23"/>
              <a:gd name="T69" fmla="*/ 32 h 25"/>
              <a:gd name="T70" fmla="*/ 2 w 23"/>
              <a:gd name="T71" fmla="*/ 32 h 25"/>
              <a:gd name="T72" fmla="*/ 4 w 23"/>
              <a:gd name="T73" fmla="*/ 35 h 25"/>
              <a:gd name="T74" fmla="*/ 6 w 23"/>
              <a:gd name="T75" fmla="*/ 35 h 25"/>
              <a:gd name="T76" fmla="*/ 8 w 23"/>
              <a:gd name="T77" fmla="*/ 38 h 25"/>
              <a:gd name="T78" fmla="*/ 11 w 23"/>
              <a:gd name="T79" fmla="*/ 38 h 25"/>
              <a:gd name="T80" fmla="*/ 13 w 23"/>
              <a:gd name="T81" fmla="*/ 38 h 25"/>
              <a:gd name="T82" fmla="*/ 13 w 23"/>
              <a:gd name="T83" fmla="*/ 38 h 25"/>
              <a:gd name="T84" fmla="*/ 11 w 23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3"/>
              <a:gd name="T130" fmla="*/ 0 h 25"/>
              <a:gd name="T131" fmla="*/ 23 w 23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3" h="25">
                <a:moveTo>
                  <a:pt x="9" y="25"/>
                </a:moveTo>
                <a:lnTo>
                  <a:pt x="13" y="25"/>
                </a:lnTo>
                <a:lnTo>
                  <a:pt x="15" y="25"/>
                </a:lnTo>
                <a:lnTo>
                  <a:pt x="17" y="23"/>
                </a:lnTo>
                <a:lnTo>
                  <a:pt x="19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9" y="2"/>
                </a:lnTo>
                <a:lnTo>
                  <a:pt x="7" y="2"/>
                </a:lnTo>
                <a:lnTo>
                  <a:pt x="5" y="2"/>
                </a:lnTo>
                <a:lnTo>
                  <a:pt x="3" y="4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0" y="19"/>
                </a:lnTo>
                <a:lnTo>
                  <a:pt x="2" y="21"/>
                </a:lnTo>
                <a:lnTo>
                  <a:pt x="3" y="23"/>
                </a:lnTo>
                <a:lnTo>
                  <a:pt x="5" y="23"/>
                </a:lnTo>
                <a:lnTo>
                  <a:pt x="7" y="25"/>
                </a:lnTo>
                <a:lnTo>
                  <a:pt x="9" y="25"/>
                </a:lnTo>
                <a:lnTo>
                  <a:pt x="11" y="25"/>
                </a:lnTo>
                <a:lnTo>
                  <a:pt x="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1" name="Freeform 114"/>
          <p:cNvSpPr>
            <a:spLocks/>
          </p:cNvSpPr>
          <p:nvPr/>
        </p:nvSpPr>
        <p:spPr bwMode="auto">
          <a:xfrm>
            <a:off x="3795714" y="3527425"/>
            <a:ext cx="4484687" cy="2522538"/>
          </a:xfrm>
          <a:custGeom>
            <a:avLst/>
            <a:gdLst>
              <a:gd name="T0" fmla="*/ 2823 w 2393"/>
              <a:gd name="T1" fmla="*/ 1230 h 1041"/>
              <a:gd name="T2" fmla="*/ 2825 w 2393"/>
              <a:gd name="T3" fmla="*/ 1589 h 1041"/>
              <a:gd name="T4" fmla="*/ 0 w 2393"/>
              <a:gd name="T5" fmla="*/ 1589 h 1041"/>
              <a:gd name="T6" fmla="*/ 0 w 2393"/>
              <a:gd name="T7" fmla="*/ 0 h 1041"/>
              <a:gd name="T8" fmla="*/ 367 w 2393"/>
              <a:gd name="T9" fmla="*/ 0 h 10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3"/>
              <a:gd name="T16" fmla="*/ 0 h 1041"/>
              <a:gd name="T17" fmla="*/ 2393 w 2393"/>
              <a:gd name="T18" fmla="*/ 1041 h 10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3" h="1041">
                <a:moveTo>
                  <a:pt x="2391" y="806"/>
                </a:moveTo>
                <a:lnTo>
                  <a:pt x="2393" y="1041"/>
                </a:lnTo>
                <a:lnTo>
                  <a:pt x="0" y="1041"/>
                </a:lnTo>
                <a:lnTo>
                  <a:pt x="0" y="0"/>
                </a:lnTo>
                <a:lnTo>
                  <a:pt x="311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2" name="Freeform 115"/>
          <p:cNvSpPr>
            <a:spLocks/>
          </p:cNvSpPr>
          <p:nvPr/>
        </p:nvSpPr>
        <p:spPr bwMode="auto">
          <a:xfrm>
            <a:off x="8255001" y="5451476"/>
            <a:ext cx="46037" cy="60325"/>
          </a:xfrm>
          <a:custGeom>
            <a:avLst/>
            <a:gdLst>
              <a:gd name="T0" fmla="*/ 13 w 25"/>
              <a:gd name="T1" fmla="*/ 38 h 25"/>
              <a:gd name="T2" fmla="*/ 17 w 25"/>
              <a:gd name="T3" fmla="*/ 38 h 25"/>
              <a:gd name="T4" fmla="*/ 20 w 25"/>
              <a:gd name="T5" fmla="*/ 38 h 25"/>
              <a:gd name="T6" fmla="*/ 22 w 25"/>
              <a:gd name="T7" fmla="*/ 35 h 25"/>
              <a:gd name="T8" fmla="*/ 24 w 25"/>
              <a:gd name="T9" fmla="*/ 35 h 25"/>
              <a:gd name="T10" fmla="*/ 24 w 25"/>
              <a:gd name="T11" fmla="*/ 33 h 25"/>
              <a:gd name="T12" fmla="*/ 27 w 25"/>
              <a:gd name="T13" fmla="*/ 33 h 25"/>
              <a:gd name="T14" fmla="*/ 27 w 25"/>
              <a:gd name="T15" fmla="*/ 30 h 25"/>
              <a:gd name="T16" fmla="*/ 29 w 25"/>
              <a:gd name="T17" fmla="*/ 27 h 25"/>
              <a:gd name="T18" fmla="*/ 29 w 25"/>
              <a:gd name="T19" fmla="*/ 24 h 25"/>
              <a:gd name="T20" fmla="*/ 29 w 25"/>
              <a:gd name="T21" fmla="*/ 21 h 25"/>
              <a:gd name="T22" fmla="*/ 29 w 25"/>
              <a:gd name="T23" fmla="*/ 18 h 25"/>
              <a:gd name="T24" fmla="*/ 29 w 25"/>
              <a:gd name="T25" fmla="*/ 15 h 25"/>
              <a:gd name="T26" fmla="*/ 27 w 25"/>
              <a:gd name="T27" fmla="*/ 12 h 25"/>
              <a:gd name="T28" fmla="*/ 27 w 25"/>
              <a:gd name="T29" fmla="*/ 9 h 25"/>
              <a:gd name="T30" fmla="*/ 24 w 25"/>
              <a:gd name="T31" fmla="*/ 6 h 25"/>
              <a:gd name="T32" fmla="*/ 24 w 25"/>
              <a:gd name="T33" fmla="*/ 6 h 25"/>
              <a:gd name="T34" fmla="*/ 22 w 25"/>
              <a:gd name="T35" fmla="*/ 3 h 25"/>
              <a:gd name="T36" fmla="*/ 20 w 25"/>
              <a:gd name="T37" fmla="*/ 3 h 25"/>
              <a:gd name="T38" fmla="*/ 17 w 25"/>
              <a:gd name="T39" fmla="*/ 3 h 25"/>
              <a:gd name="T40" fmla="*/ 15 w 25"/>
              <a:gd name="T41" fmla="*/ 0 h 25"/>
              <a:gd name="T42" fmla="*/ 13 w 25"/>
              <a:gd name="T43" fmla="*/ 3 h 25"/>
              <a:gd name="T44" fmla="*/ 10 w 25"/>
              <a:gd name="T45" fmla="*/ 3 h 25"/>
              <a:gd name="T46" fmla="*/ 8 w 25"/>
              <a:gd name="T47" fmla="*/ 3 h 25"/>
              <a:gd name="T48" fmla="*/ 6 w 25"/>
              <a:gd name="T49" fmla="*/ 6 h 25"/>
              <a:gd name="T50" fmla="*/ 5 w 25"/>
              <a:gd name="T51" fmla="*/ 6 h 25"/>
              <a:gd name="T52" fmla="*/ 5 w 25"/>
              <a:gd name="T53" fmla="*/ 9 h 25"/>
              <a:gd name="T54" fmla="*/ 2 w 25"/>
              <a:gd name="T55" fmla="*/ 12 h 25"/>
              <a:gd name="T56" fmla="*/ 2 w 25"/>
              <a:gd name="T57" fmla="*/ 15 h 25"/>
              <a:gd name="T58" fmla="*/ 2 w 25"/>
              <a:gd name="T59" fmla="*/ 18 h 25"/>
              <a:gd name="T60" fmla="*/ 0 w 25"/>
              <a:gd name="T61" fmla="*/ 21 h 25"/>
              <a:gd name="T62" fmla="*/ 2 w 25"/>
              <a:gd name="T63" fmla="*/ 24 h 25"/>
              <a:gd name="T64" fmla="*/ 2 w 25"/>
              <a:gd name="T65" fmla="*/ 27 h 25"/>
              <a:gd name="T66" fmla="*/ 2 w 25"/>
              <a:gd name="T67" fmla="*/ 30 h 25"/>
              <a:gd name="T68" fmla="*/ 5 w 25"/>
              <a:gd name="T69" fmla="*/ 33 h 25"/>
              <a:gd name="T70" fmla="*/ 5 w 25"/>
              <a:gd name="T71" fmla="*/ 33 h 25"/>
              <a:gd name="T72" fmla="*/ 6 w 25"/>
              <a:gd name="T73" fmla="*/ 35 h 25"/>
              <a:gd name="T74" fmla="*/ 8 w 25"/>
              <a:gd name="T75" fmla="*/ 35 h 25"/>
              <a:gd name="T76" fmla="*/ 10 w 25"/>
              <a:gd name="T77" fmla="*/ 38 h 25"/>
              <a:gd name="T78" fmla="*/ 13 w 25"/>
              <a:gd name="T79" fmla="*/ 38 h 25"/>
              <a:gd name="T80" fmla="*/ 15 w 25"/>
              <a:gd name="T81" fmla="*/ 38 h 25"/>
              <a:gd name="T82" fmla="*/ 15 w 25"/>
              <a:gd name="T83" fmla="*/ 38 h 25"/>
              <a:gd name="T84" fmla="*/ 13 w 25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5"/>
              <a:gd name="T131" fmla="*/ 25 w 25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5">
                <a:moveTo>
                  <a:pt x="11" y="25"/>
                </a:moveTo>
                <a:lnTo>
                  <a:pt x="15" y="25"/>
                </a:lnTo>
                <a:lnTo>
                  <a:pt x="17" y="25"/>
                </a:lnTo>
                <a:lnTo>
                  <a:pt x="19" y="23"/>
                </a:lnTo>
                <a:lnTo>
                  <a:pt x="21" y="23"/>
                </a:lnTo>
                <a:lnTo>
                  <a:pt x="21" y="22"/>
                </a:lnTo>
                <a:lnTo>
                  <a:pt x="23" y="22"/>
                </a:lnTo>
                <a:lnTo>
                  <a:pt x="23" y="20"/>
                </a:lnTo>
                <a:lnTo>
                  <a:pt x="25" y="18"/>
                </a:lnTo>
                <a:lnTo>
                  <a:pt x="25" y="16"/>
                </a:lnTo>
                <a:lnTo>
                  <a:pt x="25" y="14"/>
                </a:lnTo>
                <a:lnTo>
                  <a:pt x="25" y="12"/>
                </a:lnTo>
                <a:lnTo>
                  <a:pt x="25" y="10"/>
                </a:lnTo>
                <a:lnTo>
                  <a:pt x="23" y="8"/>
                </a:lnTo>
                <a:lnTo>
                  <a:pt x="23" y="6"/>
                </a:lnTo>
                <a:lnTo>
                  <a:pt x="21" y="4"/>
                </a:lnTo>
                <a:lnTo>
                  <a:pt x="19" y="2"/>
                </a:lnTo>
                <a:lnTo>
                  <a:pt x="17" y="2"/>
                </a:lnTo>
                <a:lnTo>
                  <a:pt x="15" y="2"/>
                </a:lnTo>
                <a:lnTo>
                  <a:pt x="13" y="0"/>
                </a:lnTo>
                <a:lnTo>
                  <a:pt x="11" y="2"/>
                </a:lnTo>
                <a:lnTo>
                  <a:pt x="9" y="2"/>
                </a:lnTo>
                <a:lnTo>
                  <a:pt x="7" y="2"/>
                </a:lnTo>
                <a:lnTo>
                  <a:pt x="5" y="4"/>
                </a:lnTo>
                <a:lnTo>
                  <a:pt x="4" y="4"/>
                </a:lnTo>
                <a:lnTo>
                  <a:pt x="4" y="6"/>
                </a:lnTo>
                <a:lnTo>
                  <a:pt x="2" y="8"/>
                </a:lnTo>
                <a:lnTo>
                  <a:pt x="2" y="10"/>
                </a:lnTo>
                <a:lnTo>
                  <a:pt x="2" y="12"/>
                </a:lnTo>
                <a:lnTo>
                  <a:pt x="0" y="14"/>
                </a:lnTo>
                <a:lnTo>
                  <a:pt x="2" y="16"/>
                </a:lnTo>
                <a:lnTo>
                  <a:pt x="2" y="18"/>
                </a:lnTo>
                <a:lnTo>
                  <a:pt x="2" y="20"/>
                </a:lnTo>
                <a:lnTo>
                  <a:pt x="4" y="22"/>
                </a:lnTo>
                <a:lnTo>
                  <a:pt x="5" y="23"/>
                </a:lnTo>
                <a:lnTo>
                  <a:pt x="7" y="23"/>
                </a:lnTo>
                <a:lnTo>
                  <a:pt x="9" y="25"/>
                </a:lnTo>
                <a:lnTo>
                  <a:pt x="11" y="25"/>
                </a:lnTo>
                <a:lnTo>
                  <a:pt x="13" y="25"/>
                </a:lnTo>
                <a:lnTo>
                  <a:pt x="11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" name="Freeform 116"/>
          <p:cNvSpPr>
            <a:spLocks/>
          </p:cNvSpPr>
          <p:nvPr/>
        </p:nvSpPr>
        <p:spPr bwMode="auto">
          <a:xfrm>
            <a:off x="5414964" y="1857376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4" name="Freeform 117"/>
          <p:cNvSpPr>
            <a:spLocks/>
          </p:cNvSpPr>
          <p:nvPr/>
        </p:nvSpPr>
        <p:spPr bwMode="auto">
          <a:xfrm>
            <a:off x="6572251" y="5410201"/>
            <a:ext cx="46037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29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5" name="Freeform 118"/>
          <p:cNvSpPr>
            <a:spLocks/>
          </p:cNvSpPr>
          <p:nvPr/>
        </p:nvSpPr>
        <p:spPr bwMode="auto">
          <a:xfrm>
            <a:off x="6605588" y="5562601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7" name="Line 120"/>
          <p:cNvSpPr>
            <a:spLocks noChangeShapeType="1"/>
          </p:cNvSpPr>
          <p:nvPr/>
        </p:nvSpPr>
        <p:spPr bwMode="auto">
          <a:xfrm>
            <a:off x="6464301" y="4973639"/>
            <a:ext cx="852487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8" name="Line 121"/>
          <p:cNvSpPr>
            <a:spLocks noChangeShapeType="1"/>
          </p:cNvSpPr>
          <p:nvPr/>
        </p:nvSpPr>
        <p:spPr bwMode="auto">
          <a:xfrm>
            <a:off x="5657851" y="5091113"/>
            <a:ext cx="5921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9" name="Line 122"/>
          <p:cNvSpPr>
            <a:spLocks noChangeShapeType="1"/>
          </p:cNvSpPr>
          <p:nvPr/>
        </p:nvSpPr>
        <p:spPr bwMode="auto">
          <a:xfrm>
            <a:off x="5654676" y="4881564"/>
            <a:ext cx="60642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0" name="Freeform 123"/>
          <p:cNvSpPr>
            <a:spLocks/>
          </p:cNvSpPr>
          <p:nvPr/>
        </p:nvSpPr>
        <p:spPr bwMode="auto">
          <a:xfrm>
            <a:off x="5657851" y="4456114"/>
            <a:ext cx="928687" cy="982663"/>
          </a:xfrm>
          <a:custGeom>
            <a:avLst/>
            <a:gdLst>
              <a:gd name="T0" fmla="*/ 0 w 496"/>
              <a:gd name="T1" fmla="*/ 0 h 406"/>
              <a:gd name="T2" fmla="*/ 183 w 496"/>
              <a:gd name="T3" fmla="*/ 0 h 406"/>
              <a:gd name="T4" fmla="*/ 183 w 496"/>
              <a:gd name="T5" fmla="*/ 619 h 406"/>
              <a:gd name="T6" fmla="*/ 585 w 496"/>
              <a:gd name="T7" fmla="*/ 619 h 406"/>
              <a:gd name="T8" fmla="*/ 0 60000 65536"/>
              <a:gd name="T9" fmla="*/ 0 60000 65536"/>
              <a:gd name="T10" fmla="*/ 0 60000 65536"/>
              <a:gd name="T11" fmla="*/ 0 60000 65536"/>
              <a:gd name="T12" fmla="*/ 0 w 496"/>
              <a:gd name="T13" fmla="*/ 0 h 406"/>
              <a:gd name="T14" fmla="*/ 496 w 496"/>
              <a:gd name="T15" fmla="*/ 406 h 4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6" h="406">
                <a:moveTo>
                  <a:pt x="0" y="0"/>
                </a:moveTo>
                <a:lnTo>
                  <a:pt x="155" y="0"/>
                </a:lnTo>
                <a:lnTo>
                  <a:pt x="155" y="406"/>
                </a:lnTo>
                <a:lnTo>
                  <a:pt x="496" y="40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1" name="Freeform 124"/>
          <p:cNvSpPr>
            <a:spLocks/>
          </p:cNvSpPr>
          <p:nvPr/>
        </p:nvSpPr>
        <p:spPr bwMode="auto">
          <a:xfrm>
            <a:off x="5654675" y="4668838"/>
            <a:ext cx="963612" cy="928688"/>
          </a:xfrm>
          <a:custGeom>
            <a:avLst/>
            <a:gdLst>
              <a:gd name="T0" fmla="*/ 607 w 515"/>
              <a:gd name="T1" fmla="*/ 582 h 383"/>
              <a:gd name="T2" fmla="*/ 131 w 515"/>
              <a:gd name="T3" fmla="*/ 585 h 383"/>
              <a:gd name="T4" fmla="*/ 128 w 515"/>
              <a:gd name="T5" fmla="*/ 0 h 383"/>
              <a:gd name="T6" fmla="*/ 0 w 515"/>
              <a:gd name="T7" fmla="*/ 0 h 383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383"/>
              <a:gd name="T14" fmla="*/ 515 w 515"/>
              <a:gd name="T15" fmla="*/ 383 h 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383">
                <a:moveTo>
                  <a:pt x="515" y="381"/>
                </a:moveTo>
                <a:lnTo>
                  <a:pt x="111" y="383"/>
                </a:lnTo>
                <a:lnTo>
                  <a:pt x="109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2" name="Rectangle 126"/>
          <p:cNvSpPr>
            <a:spLocks noChangeArrowheads="1"/>
          </p:cNvSpPr>
          <p:nvPr/>
        </p:nvSpPr>
        <p:spPr bwMode="auto">
          <a:xfrm>
            <a:off x="9364662" y="3459163"/>
            <a:ext cx="44884" cy="1077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+mj-lt"/>
              </a:rPr>
              <a:t>1</a:t>
            </a:r>
            <a:endParaRPr lang="en-US" sz="6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3" name="Rectangle 127"/>
          <p:cNvSpPr>
            <a:spLocks noChangeArrowheads="1"/>
          </p:cNvSpPr>
          <p:nvPr/>
        </p:nvSpPr>
        <p:spPr bwMode="auto">
          <a:xfrm>
            <a:off x="9396009" y="3597275"/>
            <a:ext cx="83356" cy="2585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>
                <a:solidFill>
                  <a:srgbClr val="000000"/>
                </a:solidFill>
                <a:latin typeface="+mj-lt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>
                <a:solidFill>
                  <a:srgbClr val="000000"/>
                </a:solidFill>
                <a:latin typeface="+mj-lt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>
                <a:solidFill>
                  <a:srgbClr val="000000"/>
                </a:solidFill>
                <a:latin typeface="+mj-lt"/>
              </a:rPr>
              <a:t>x</a:t>
            </a:r>
            <a:endParaRPr lang="en-US" sz="5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4" name="Rectangle 129"/>
          <p:cNvSpPr>
            <a:spLocks noChangeArrowheads="1"/>
          </p:cNvSpPr>
          <p:nvPr/>
        </p:nvSpPr>
        <p:spPr bwMode="auto">
          <a:xfrm>
            <a:off x="9359900" y="3886200"/>
            <a:ext cx="44884" cy="1077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+mj-lt"/>
              </a:rPr>
              <a:t>0</a:t>
            </a:r>
            <a:endParaRPr lang="en-US" sz="6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5" name="Rectangle 131"/>
          <p:cNvSpPr>
            <a:spLocks noChangeArrowheads="1"/>
          </p:cNvSpPr>
          <p:nvPr/>
        </p:nvSpPr>
        <p:spPr bwMode="auto">
          <a:xfrm>
            <a:off x="6315075" y="4711700"/>
            <a:ext cx="44884" cy="1077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+mj-lt"/>
              </a:rPr>
              <a:t>0</a:t>
            </a:r>
            <a:endParaRPr lang="en-US" sz="6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6" name="Rectangle 132"/>
          <p:cNvSpPr>
            <a:spLocks noChangeArrowheads="1"/>
          </p:cNvSpPr>
          <p:nvPr/>
        </p:nvSpPr>
        <p:spPr bwMode="auto">
          <a:xfrm>
            <a:off x="6348009" y="4849813"/>
            <a:ext cx="83356" cy="2585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>
                <a:solidFill>
                  <a:srgbClr val="000000"/>
                </a:solidFill>
                <a:latin typeface="+mj-lt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>
                <a:solidFill>
                  <a:srgbClr val="000000"/>
                </a:solidFill>
                <a:latin typeface="+mj-lt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>
                <a:solidFill>
                  <a:srgbClr val="000000"/>
                </a:solidFill>
                <a:latin typeface="+mj-lt"/>
              </a:rPr>
              <a:t>x</a:t>
            </a:r>
            <a:endParaRPr lang="en-US" sz="5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7" name="Rectangle 134"/>
          <p:cNvSpPr>
            <a:spLocks noChangeArrowheads="1"/>
          </p:cNvSpPr>
          <p:nvPr/>
        </p:nvSpPr>
        <p:spPr bwMode="auto">
          <a:xfrm>
            <a:off x="6310313" y="5138738"/>
            <a:ext cx="44884" cy="1077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+mj-lt"/>
              </a:rPr>
              <a:t>1</a:t>
            </a:r>
            <a:endParaRPr lang="en-US" sz="6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8" name="Rectangle 136"/>
          <p:cNvSpPr>
            <a:spLocks noChangeArrowheads="1"/>
          </p:cNvSpPr>
          <p:nvPr/>
        </p:nvSpPr>
        <p:spPr bwMode="auto">
          <a:xfrm>
            <a:off x="6319838" y="3708400"/>
            <a:ext cx="44884" cy="1077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+mj-lt"/>
              </a:rPr>
              <a:t>0</a:t>
            </a:r>
            <a:endParaRPr lang="en-US" sz="6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9" name="Rectangle 137"/>
          <p:cNvSpPr>
            <a:spLocks noChangeArrowheads="1"/>
          </p:cNvSpPr>
          <p:nvPr/>
        </p:nvSpPr>
        <p:spPr bwMode="auto">
          <a:xfrm>
            <a:off x="6365471" y="3846513"/>
            <a:ext cx="83356" cy="2585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>
                <a:solidFill>
                  <a:srgbClr val="000000"/>
                </a:solidFill>
                <a:latin typeface="+mj-lt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>
                <a:solidFill>
                  <a:srgbClr val="000000"/>
                </a:solidFill>
                <a:latin typeface="+mj-lt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>
                <a:solidFill>
                  <a:srgbClr val="000000"/>
                </a:solidFill>
                <a:latin typeface="+mj-lt"/>
              </a:rPr>
              <a:t>x</a:t>
            </a:r>
            <a:endParaRPr lang="en-US" sz="5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6315075" y="3916363"/>
            <a:ext cx="44884" cy="1077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+mj-lt"/>
              </a:rPr>
              <a:t>1</a:t>
            </a:r>
            <a:endParaRPr lang="en-US" sz="6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6321425" y="4129088"/>
            <a:ext cx="44884" cy="1077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+mj-lt"/>
              </a:rPr>
              <a:t>2</a:t>
            </a:r>
            <a:endParaRPr lang="en-US" sz="6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2" name="Rectangle 142"/>
          <p:cNvSpPr>
            <a:spLocks noChangeArrowheads="1"/>
          </p:cNvSpPr>
          <p:nvPr/>
        </p:nvSpPr>
        <p:spPr bwMode="auto">
          <a:xfrm>
            <a:off x="6319838" y="2773363"/>
            <a:ext cx="44884" cy="1077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+mj-lt"/>
              </a:rPr>
              <a:t>0</a:t>
            </a:r>
            <a:endParaRPr lang="en-US" sz="6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3" name="Rectangle 143"/>
          <p:cNvSpPr>
            <a:spLocks noChangeArrowheads="1"/>
          </p:cNvSpPr>
          <p:nvPr/>
        </p:nvSpPr>
        <p:spPr bwMode="auto">
          <a:xfrm>
            <a:off x="6365471" y="2911475"/>
            <a:ext cx="83356" cy="2585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>
                <a:solidFill>
                  <a:srgbClr val="000000"/>
                </a:solidFill>
                <a:latin typeface="+mj-lt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>
                <a:solidFill>
                  <a:srgbClr val="000000"/>
                </a:solidFill>
                <a:latin typeface="+mj-lt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>
                <a:solidFill>
                  <a:srgbClr val="000000"/>
                </a:solidFill>
                <a:latin typeface="+mj-lt"/>
              </a:rPr>
              <a:t>x</a:t>
            </a:r>
            <a:endParaRPr lang="en-US" sz="5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4" name="Rectangle 145"/>
          <p:cNvSpPr>
            <a:spLocks noChangeArrowheads="1"/>
          </p:cNvSpPr>
          <p:nvPr/>
        </p:nvSpPr>
        <p:spPr bwMode="auto">
          <a:xfrm>
            <a:off x="6315075" y="2981325"/>
            <a:ext cx="44884" cy="1077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+mj-lt"/>
              </a:rPr>
              <a:t>1</a:t>
            </a:r>
            <a:endParaRPr lang="en-US" sz="6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5" name="Rectangle 146"/>
          <p:cNvSpPr>
            <a:spLocks noChangeArrowheads="1"/>
          </p:cNvSpPr>
          <p:nvPr/>
        </p:nvSpPr>
        <p:spPr bwMode="auto">
          <a:xfrm>
            <a:off x="6321425" y="3194050"/>
            <a:ext cx="44884" cy="1077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+mj-lt"/>
              </a:rPr>
              <a:t>2</a:t>
            </a:r>
            <a:endParaRPr lang="en-US" sz="6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6" name="Rectangle 147"/>
          <p:cNvSpPr>
            <a:spLocks noChangeArrowheads="1"/>
          </p:cNvSpPr>
          <p:nvPr/>
        </p:nvSpPr>
        <p:spPr bwMode="auto">
          <a:xfrm>
            <a:off x="8001179" y="3367089"/>
            <a:ext cx="54732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>
                <a:solidFill>
                  <a:srgbClr val="000000"/>
                </a:solidFill>
                <a:latin typeface="+mj-lt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lang="en-US" sz="1200">
                <a:solidFill>
                  <a:srgbClr val="000000"/>
                </a:solidFill>
                <a:latin typeface="+mj-lt"/>
              </a:rPr>
              <a:t>Memory</a:t>
            </a:r>
            <a:endParaRPr lang="en-US" sz="8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8" name="Rectangle 149"/>
          <p:cNvSpPr>
            <a:spLocks noChangeArrowheads="1"/>
          </p:cNvSpPr>
          <p:nvPr/>
        </p:nvSpPr>
        <p:spPr bwMode="auto">
          <a:xfrm>
            <a:off x="4504760" y="3138488"/>
            <a:ext cx="5504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  <a:latin typeface="+mj-lt"/>
              </a:rPr>
              <a:t>Register </a:t>
            </a:r>
          </a:p>
          <a:p>
            <a:pPr algn="ctr"/>
            <a:r>
              <a:rPr lang="en-US" sz="1200">
                <a:solidFill>
                  <a:srgbClr val="000000"/>
                </a:solidFill>
                <a:latin typeface="+mj-lt"/>
              </a:rPr>
              <a:t>File</a:t>
            </a:r>
          </a:p>
        </p:txBody>
      </p:sp>
      <p:sp>
        <p:nvSpPr>
          <p:cNvPr id="149" name="Rectangle 150"/>
          <p:cNvSpPr>
            <a:spLocks noChangeArrowheads="1"/>
          </p:cNvSpPr>
          <p:nvPr/>
        </p:nvSpPr>
        <p:spPr bwMode="auto">
          <a:xfrm rot="16200000">
            <a:off x="2341627" y="3338790"/>
            <a:ext cx="669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  <a:latin typeface="+mj-lt"/>
              </a:rPr>
              <a:t>Instruction</a:t>
            </a:r>
          </a:p>
          <a:p>
            <a:pPr algn="ctr"/>
            <a:r>
              <a:rPr lang="en-US" sz="1200">
                <a:solidFill>
                  <a:srgbClr val="000000"/>
                </a:solidFill>
                <a:latin typeface="+mj-lt"/>
              </a:rPr>
              <a:t>Memory</a:t>
            </a:r>
            <a:endParaRPr lang="en-US" sz="5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0" name="Rectangle 151"/>
          <p:cNvSpPr>
            <a:spLocks noChangeArrowheads="1"/>
          </p:cNvSpPr>
          <p:nvPr/>
        </p:nvSpPr>
        <p:spPr bwMode="auto">
          <a:xfrm>
            <a:off x="2016125" y="3459163"/>
            <a:ext cx="1635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+mj-lt"/>
              </a:rPr>
              <a:t>PC</a:t>
            </a:r>
            <a:endParaRPr lang="en-US" sz="5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1" name="Rectangle 153"/>
          <p:cNvSpPr>
            <a:spLocks noChangeArrowheads="1"/>
          </p:cNvSpPr>
          <p:nvPr/>
        </p:nvSpPr>
        <p:spPr bwMode="auto">
          <a:xfrm>
            <a:off x="5394325" y="1020763"/>
            <a:ext cx="3478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ID/EX</a:t>
            </a:r>
            <a:endParaRPr lang="en-US" sz="5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2" name="Rectangle 154"/>
          <p:cNvSpPr>
            <a:spLocks noChangeArrowheads="1"/>
          </p:cNvSpPr>
          <p:nvPr/>
        </p:nvSpPr>
        <p:spPr bwMode="auto">
          <a:xfrm>
            <a:off x="7153275" y="1020763"/>
            <a:ext cx="5434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+mj-lt"/>
              </a:rPr>
              <a:t>EX/MEM</a:t>
            </a:r>
            <a:endParaRPr lang="en-US" sz="8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3" name="Rectangle 155"/>
          <p:cNvSpPr>
            <a:spLocks noChangeArrowheads="1"/>
          </p:cNvSpPr>
          <p:nvPr/>
        </p:nvSpPr>
        <p:spPr bwMode="auto">
          <a:xfrm>
            <a:off x="8489951" y="990600"/>
            <a:ext cx="61715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+mj-lt"/>
              </a:rPr>
              <a:t>MEM/WB</a:t>
            </a:r>
          </a:p>
        </p:txBody>
      </p:sp>
      <p:sp>
        <p:nvSpPr>
          <p:cNvPr id="154" name="Rectangle 156"/>
          <p:cNvSpPr>
            <a:spLocks noChangeArrowheads="1"/>
          </p:cNvSpPr>
          <p:nvPr/>
        </p:nvSpPr>
        <p:spPr bwMode="auto">
          <a:xfrm>
            <a:off x="3046414" y="990600"/>
            <a:ext cx="29649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IF/ID</a:t>
            </a:r>
          </a:p>
        </p:txBody>
      </p:sp>
      <p:sp>
        <p:nvSpPr>
          <p:cNvPr id="155" name="Rectangle 157"/>
          <p:cNvSpPr>
            <a:spLocks noChangeArrowheads="1"/>
          </p:cNvSpPr>
          <p:nvPr/>
        </p:nvSpPr>
        <p:spPr bwMode="auto">
          <a:xfrm rot="16200000" flipH="1">
            <a:off x="3109489" y="3100196"/>
            <a:ext cx="58028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000000"/>
                </a:solidFill>
                <a:latin typeface="+mj-lt"/>
              </a:rPr>
              <a:t>Instruction</a:t>
            </a:r>
            <a:endParaRPr lang="en-US" sz="7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6" name="Rectangle 158"/>
          <p:cNvSpPr>
            <a:spLocks noChangeArrowheads="1"/>
          </p:cNvSpPr>
          <p:nvPr/>
        </p:nvSpPr>
        <p:spPr bwMode="auto">
          <a:xfrm>
            <a:off x="4267201" y="4267200"/>
            <a:ext cx="47564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+mj-lt"/>
              </a:rPr>
              <a:t>IF/ID.Rs</a:t>
            </a:r>
          </a:p>
        </p:txBody>
      </p:sp>
      <p:sp>
        <p:nvSpPr>
          <p:cNvPr id="157" name="Rectangle 159"/>
          <p:cNvSpPr>
            <a:spLocks noChangeArrowheads="1"/>
          </p:cNvSpPr>
          <p:nvPr/>
        </p:nvSpPr>
        <p:spPr bwMode="auto">
          <a:xfrm>
            <a:off x="4267201" y="4495800"/>
            <a:ext cx="46602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+mj-lt"/>
              </a:rPr>
              <a:t>IF/ID.Rt</a:t>
            </a:r>
          </a:p>
        </p:txBody>
      </p:sp>
      <p:sp>
        <p:nvSpPr>
          <p:cNvPr id="158" name="Rectangle 160"/>
          <p:cNvSpPr>
            <a:spLocks noChangeArrowheads="1"/>
          </p:cNvSpPr>
          <p:nvPr/>
        </p:nvSpPr>
        <p:spPr bwMode="auto">
          <a:xfrm>
            <a:off x="4267201" y="4710113"/>
            <a:ext cx="46602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+mj-lt"/>
              </a:rPr>
              <a:t>IF/ID.Rt</a:t>
            </a:r>
          </a:p>
        </p:txBody>
      </p:sp>
      <p:sp>
        <p:nvSpPr>
          <p:cNvPr id="159" name="Rectangle 161"/>
          <p:cNvSpPr>
            <a:spLocks noChangeArrowheads="1"/>
          </p:cNvSpPr>
          <p:nvPr/>
        </p:nvSpPr>
        <p:spPr bwMode="auto">
          <a:xfrm>
            <a:off x="4267201" y="4921250"/>
            <a:ext cx="4948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+mj-lt"/>
              </a:rPr>
              <a:t>IF/ID.Rd</a:t>
            </a:r>
          </a:p>
        </p:txBody>
      </p:sp>
      <p:sp>
        <p:nvSpPr>
          <p:cNvPr id="160" name="Rectangle 162"/>
          <p:cNvSpPr>
            <a:spLocks noChangeArrowheads="1"/>
          </p:cNvSpPr>
          <p:nvPr/>
        </p:nvSpPr>
        <p:spPr bwMode="auto">
          <a:xfrm>
            <a:off x="5662613" y="4297363"/>
            <a:ext cx="1186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+mj-lt"/>
              </a:rPr>
              <a:t>Rs</a:t>
            </a:r>
            <a:endParaRPr lang="en-US" sz="12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1" name="Rectangle 163"/>
          <p:cNvSpPr>
            <a:spLocks noChangeArrowheads="1"/>
          </p:cNvSpPr>
          <p:nvPr/>
        </p:nvSpPr>
        <p:spPr bwMode="auto">
          <a:xfrm>
            <a:off x="5670550" y="4525963"/>
            <a:ext cx="11221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+mj-lt"/>
              </a:rPr>
              <a:t>Rt</a:t>
            </a:r>
            <a:endParaRPr lang="en-US" sz="12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2" name="Rectangle 164"/>
          <p:cNvSpPr>
            <a:spLocks noChangeArrowheads="1"/>
          </p:cNvSpPr>
          <p:nvPr/>
        </p:nvSpPr>
        <p:spPr bwMode="auto">
          <a:xfrm>
            <a:off x="5665788" y="4740275"/>
            <a:ext cx="11221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+mj-lt"/>
              </a:rPr>
              <a:t>Rt</a:t>
            </a:r>
            <a:endParaRPr lang="en-US" sz="12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3" name="Rectangle 165"/>
          <p:cNvSpPr>
            <a:spLocks noChangeArrowheads="1"/>
          </p:cNvSpPr>
          <p:nvPr/>
        </p:nvSpPr>
        <p:spPr bwMode="auto">
          <a:xfrm>
            <a:off x="5662613" y="4935538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+mj-lt"/>
              </a:rPr>
              <a:t>Rd</a:t>
            </a:r>
            <a:endParaRPr lang="en-US" sz="12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4" name="Rectangle 166"/>
          <p:cNvSpPr>
            <a:spLocks noChangeArrowheads="1"/>
          </p:cNvSpPr>
          <p:nvPr/>
        </p:nvSpPr>
        <p:spPr bwMode="auto">
          <a:xfrm>
            <a:off x="7377112" y="1820864"/>
            <a:ext cx="14747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+mj-lt"/>
              </a:rPr>
              <a:t>WB</a:t>
            </a:r>
            <a:endParaRPr lang="en-US" sz="1200">
              <a:latin typeface="+mj-lt"/>
            </a:endParaRPr>
          </a:p>
        </p:txBody>
      </p:sp>
      <p:sp>
        <p:nvSpPr>
          <p:cNvPr id="165" name="Rectangle 167"/>
          <p:cNvSpPr>
            <a:spLocks noChangeArrowheads="1"/>
          </p:cNvSpPr>
          <p:nvPr/>
        </p:nvSpPr>
        <p:spPr bwMode="auto">
          <a:xfrm>
            <a:off x="7413625" y="2201864"/>
            <a:ext cx="8816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+mj-lt"/>
              </a:rPr>
              <a:t>M</a:t>
            </a:r>
            <a:endParaRPr lang="en-US" sz="1200">
              <a:latin typeface="+mj-lt"/>
            </a:endParaRPr>
          </a:p>
        </p:txBody>
      </p:sp>
      <p:sp>
        <p:nvSpPr>
          <p:cNvPr id="166" name="Rectangle 168"/>
          <p:cNvSpPr>
            <a:spLocks noChangeArrowheads="1"/>
          </p:cNvSpPr>
          <p:nvPr/>
        </p:nvSpPr>
        <p:spPr bwMode="auto">
          <a:xfrm>
            <a:off x="8739187" y="2225676"/>
            <a:ext cx="14747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+mj-lt"/>
              </a:rPr>
              <a:t>WB</a:t>
            </a:r>
            <a:endParaRPr lang="en-US" sz="1200">
              <a:latin typeface="+mj-lt"/>
            </a:endParaRPr>
          </a:p>
        </p:txBody>
      </p:sp>
      <p:sp>
        <p:nvSpPr>
          <p:cNvPr id="167" name="Rectangle 169"/>
          <p:cNvSpPr>
            <a:spLocks noChangeArrowheads="1"/>
          </p:cNvSpPr>
          <p:nvPr/>
        </p:nvSpPr>
        <p:spPr bwMode="auto">
          <a:xfrm>
            <a:off x="7926388" y="4802188"/>
            <a:ext cx="62196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+mj-lt"/>
              </a:rPr>
              <a:t>EX/MEM.Rd</a:t>
            </a:r>
            <a:endParaRPr lang="en-US" sz="7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8" name="Rectangle 170"/>
          <p:cNvSpPr>
            <a:spLocks noChangeArrowheads="1"/>
          </p:cNvSpPr>
          <p:nvPr/>
        </p:nvSpPr>
        <p:spPr bwMode="auto">
          <a:xfrm>
            <a:off x="7926388" y="5287963"/>
            <a:ext cx="67646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+mj-lt"/>
              </a:rPr>
              <a:t>MEM/WB.Rd</a:t>
            </a:r>
            <a:endParaRPr lang="en-US" sz="70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75" name="Группа 274"/>
          <p:cNvGrpSpPr/>
          <p:nvPr/>
        </p:nvGrpSpPr>
        <p:grpSpPr>
          <a:xfrm>
            <a:off x="6144419" y="3028950"/>
            <a:ext cx="1706562" cy="2762250"/>
            <a:chOff x="4620419" y="3028950"/>
            <a:chExt cx="1706562" cy="2762250"/>
          </a:xfrm>
        </p:grpSpPr>
        <p:sp>
          <p:nvSpPr>
            <p:cNvPr id="169" name="Line 171"/>
            <p:cNvSpPr>
              <a:spLocks noChangeShapeType="1"/>
            </p:cNvSpPr>
            <p:nvPr/>
          </p:nvSpPr>
          <p:spPr bwMode="auto">
            <a:xfrm>
              <a:off x="6326187" y="3503613"/>
              <a:ext cx="0" cy="2286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0" name="Line 172"/>
            <p:cNvSpPr>
              <a:spLocks noChangeShapeType="1"/>
            </p:cNvSpPr>
            <p:nvPr/>
          </p:nvSpPr>
          <p:spPr bwMode="auto">
            <a:xfrm rot="16200000">
              <a:off x="5473700" y="4937919"/>
              <a:ext cx="0" cy="170656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1" name="Line 173"/>
            <p:cNvSpPr>
              <a:spLocks noChangeShapeType="1"/>
            </p:cNvSpPr>
            <p:nvPr/>
          </p:nvSpPr>
          <p:spPr bwMode="auto">
            <a:xfrm>
              <a:off x="4637088" y="3028950"/>
              <a:ext cx="0" cy="274161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2" name="Line 174"/>
            <p:cNvSpPr>
              <a:spLocks noChangeShapeType="1"/>
            </p:cNvSpPr>
            <p:nvPr/>
          </p:nvSpPr>
          <p:spPr bwMode="auto">
            <a:xfrm rot="16200000" flipH="1" flipV="1">
              <a:off x="4940300" y="2716213"/>
              <a:ext cx="1588" cy="63658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74" name="Группа 273"/>
          <p:cNvGrpSpPr/>
          <p:nvPr/>
        </p:nvGrpSpPr>
        <p:grpSpPr>
          <a:xfrm>
            <a:off x="6053932" y="3711576"/>
            <a:ext cx="3573463" cy="2233613"/>
            <a:chOff x="4529931" y="3711575"/>
            <a:chExt cx="3573463" cy="2233613"/>
          </a:xfrm>
        </p:grpSpPr>
        <p:sp>
          <p:nvSpPr>
            <p:cNvPr id="173" name="Line 175"/>
            <p:cNvSpPr>
              <a:spLocks noChangeShapeType="1"/>
            </p:cNvSpPr>
            <p:nvPr/>
          </p:nvSpPr>
          <p:spPr bwMode="auto">
            <a:xfrm rot="16200000">
              <a:off x="4764087" y="3978275"/>
              <a:ext cx="209550" cy="18097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5" name="Line 177"/>
            <p:cNvSpPr>
              <a:spLocks noChangeShapeType="1"/>
            </p:cNvSpPr>
            <p:nvPr/>
          </p:nvSpPr>
          <p:spPr bwMode="auto">
            <a:xfrm rot="16200000" flipH="1" flipV="1">
              <a:off x="5103812" y="3817938"/>
              <a:ext cx="6350" cy="293687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6" name="Line 178"/>
            <p:cNvSpPr>
              <a:spLocks noChangeShapeType="1"/>
            </p:cNvSpPr>
            <p:nvPr/>
          </p:nvSpPr>
          <p:spPr bwMode="auto">
            <a:xfrm>
              <a:off x="8091487" y="3711575"/>
              <a:ext cx="0" cy="222408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7" name="Line 179"/>
            <p:cNvSpPr>
              <a:spLocks noChangeShapeType="1"/>
            </p:cNvSpPr>
            <p:nvPr/>
          </p:nvSpPr>
          <p:spPr bwMode="auto">
            <a:xfrm rot="16200000">
              <a:off x="6318250" y="4146551"/>
              <a:ext cx="4763" cy="356552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8" name="Line 180"/>
            <p:cNvSpPr>
              <a:spLocks noChangeShapeType="1"/>
            </p:cNvSpPr>
            <p:nvPr/>
          </p:nvSpPr>
          <p:spPr bwMode="auto">
            <a:xfrm>
              <a:off x="4534218" y="4178300"/>
              <a:ext cx="0" cy="176688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9" name="Line 181"/>
            <p:cNvSpPr>
              <a:spLocks noChangeShapeType="1"/>
            </p:cNvSpPr>
            <p:nvPr/>
          </p:nvSpPr>
          <p:spPr bwMode="auto">
            <a:xfrm rot="16200000" flipH="1" flipV="1">
              <a:off x="4657725" y="4049713"/>
              <a:ext cx="1588" cy="25717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80" name="Rectangle 182"/>
          <p:cNvSpPr>
            <a:spLocks noChangeArrowheads="1"/>
          </p:cNvSpPr>
          <p:nvPr/>
        </p:nvSpPr>
        <p:spPr bwMode="auto">
          <a:xfrm>
            <a:off x="7785101" y="3154363"/>
            <a:ext cx="141287" cy="3238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86" name="Rectangle 189"/>
          <p:cNvSpPr>
            <a:spLocks noChangeArrowheads="1"/>
          </p:cNvSpPr>
          <p:nvPr/>
        </p:nvSpPr>
        <p:spPr bwMode="auto">
          <a:xfrm>
            <a:off x="7299816" y="4808173"/>
            <a:ext cx="30072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10</a:t>
            </a:r>
          </a:p>
        </p:txBody>
      </p:sp>
      <p:sp>
        <p:nvSpPr>
          <p:cNvPr id="245" name="Freeform 34"/>
          <p:cNvSpPr>
            <a:spLocks/>
          </p:cNvSpPr>
          <p:nvPr/>
        </p:nvSpPr>
        <p:spPr bwMode="auto">
          <a:xfrm>
            <a:off x="5414964" y="3716339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46" name="Freeform 37"/>
          <p:cNvSpPr>
            <a:spLocks/>
          </p:cNvSpPr>
          <p:nvPr/>
        </p:nvSpPr>
        <p:spPr bwMode="auto">
          <a:xfrm>
            <a:off x="7829551" y="3476626"/>
            <a:ext cx="46037" cy="55563"/>
          </a:xfrm>
          <a:custGeom>
            <a:avLst/>
            <a:gdLst>
              <a:gd name="T0" fmla="*/ 15 w 24"/>
              <a:gd name="T1" fmla="*/ 35 h 23"/>
              <a:gd name="T2" fmla="*/ 17 w 24"/>
              <a:gd name="T3" fmla="*/ 35 h 23"/>
              <a:gd name="T4" fmla="*/ 19 w 24"/>
              <a:gd name="T5" fmla="*/ 35 h 23"/>
              <a:gd name="T6" fmla="*/ 22 w 24"/>
              <a:gd name="T7" fmla="*/ 32 h 23"/>
              <a:gd name="T8" fmla="*/ 24 w 24"/>
              <a:gd name="T9" fmla="*/ 32 h 23"/>
              <a:gd name="T10" fmla="*/ 24 w 24"/>
              <a:gd name="T11" fmla="*/ 29 h 23"/>
              <a:gd name="T12" fmla="*/ 27 w 24"/>
              <a:gd name="T13" fmla="*/ 29 h 23"/>
              <a:gd name="T14" fmla="*/ 29 w 24"/>
              <a:gd name="T15" fmla="*/ 26 h 23"/>
              <a:gd name="T16" fmla="*/ 29 w 24"/>
              <a:gd name="T17" fmla="*/ 23 h 23"/>
              <a:gd name="T18" fmla="*/ 29 w 24"/>
              <a:gd name="T19" fmla="*/ 20 h 23"/>
              <a:gd name="T20" fmla="*/ 29 w 24"/>
              <a:gd name="T21" fmla="*/ 17 h 23"/>
              <a:gd name="T22" fmla="*/ 29 w 24"/>
              <a:gd name="T23" fmla="*/ 14 h 23"/>
              <a:gd name="T24" fmla="*/ 29 w 24"/>
              <a:gd name="T25" fmla="*/ 12 h 23"/>
              <a:gd name="T26" fmla="*/ 29 w 24"/>
              <a:gd name="T27" fmla="*/ 9 h 23"/>
              <a:gd name="T28" fmla="*/ 27 w 24"/>
              <a:gd name="T29" fmla="*/ 6 h 23"/>
              <a:gd name="T30" fmla="*/ 24 w 24"/>
              <a:gd name="T31" fmla="*/ 3 h 23"/>
              <a:gd name="T32" fmla="*/ 24 w 24"/>
              <a:gd name="T33" fmla="*/ 3 h 23"/>
              <a:gd name="T34" fmla="*/ 22 w 24"/>
              <a:gd name="T35" fmla="*/ 0 h 23"/>
              <a:gd name="T36" fmla="*/ 19 w 24"/>
              <a:gd name="T37" fmla="*/ 0 h 23"/>
              <a:gd name="T38" fmla="*/ 17 w 24"/>
              <a:gd name="T39" fmla="*/ 0 h 23"/>
              <a:gd name="T40" fmla="*/ 15 w 24"/>
              <a:gd name="T41" fmla="*/ 0 h 23"/>
              <a:gd name="T42" fmla="*/ 12 w 24"/>
              <a:gd name="T43" fmla="*/ 0 h 23"/>
              <a:gd name="T44" fmla="*/ 10 w 24"/>
              <a:gd name="T45" fmla="*/ 0 h 23"/>
              <a:gd name="T46" fmla="*/ 7 w 24"/>
              <a:gd name="T47" fmla="*/ 0 h 23"/>
              <a:gd name="T48" fmla="*/ 5 w 24"/>
              <a:gd name="T49" fmla="*/ 3 h 23"/>
              <a:gd name="T50" fmla="*/ 5 w 24"/>
              <a:gd name="T51" fmla="*/ 3 h 23"/>
              <a:gd name="T52" fmla="*/ 2 w 24"/>
              <a:gd name="T53" fmla="*/ 6 h 23"/>
              <a:gd name="T54" fmla="*/ 0 w 24"/>
              <a:gd name="T55" fmla="*/ 9 h 23"/>
              <a:gd name="T56" fmla="*/ 0 w 24"/>
              <a:gd name="T57" fmla="*/ 12 h 23"/>
              <a:gd name="T58" fmla="*/ 0 w 24"/>
              <a:gd name="T59" fmla="*/ 14 h 23"/>
              <a:gd name="T60" fmla="*/ 0 w 24"/>
              <a:gd name="T61" fmla="*/ 17 h 23"/>
              <a:gd name="T62" fmla="*/ 0 w 24"/>
              <a:gd name="T63" fmla="*/ 20 h 23"/>
              <a:gd name="T64" fmla="*/ 0 w 24"/>
              <a:gd name="T65" fmla="*/ 23 h 23"/>
              <a:gd name="T66" fmla="*/ 0 w 24"/>
              <a:gd name="T67" fmla="*/ 26 h 23"/>
              <a:gd name="T68" fmla="*/ 2 w 24"/>
              <a:gd name="T69" fmla="*/ 29 h 23"/>
              <a:gd name="T70" fmla="*/ 5 w 24"/>
              <a:gd name="T71" fmla="*/ 29 h 23"/>
              <a:gd name="T72" fmla="*/ 5 w 24"/>
              <a:gd name="T73" fmla="*/ 32 h 23"/>
              <a:gd name="T74" fmla="*/ 7 w 24"/>
              <a:gd name="T75" fmla="*/ 32 h 23"/>
              <a:gd name="T76" fmla="*/ 10 w 24"/>
              <a:gd name="T77" fmla="*/ 35 h 23"/>
              <a:gd name="T78" fmla="*/ 12 w 24"/>
              <a:gd name="T79" fmla="*/ 35 h 23"/>
              <a:gd name="T80" fmla="*/ 15 w 24"/>
              <a:gd name="T81" fmla="*/ 35 h 23"/>
              <a:gd name="T82" fmla="*/ 15 w 24"/>
              <a:gd name="T83" fmla="*/ 35 h 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"/>
              <a:gd name="T127" fmla="*/ 0 h 23"/>
              <a:gd name="T128" fmla="*/ 24 w 24"/>
              <a:gd name="T129" fmla="*/ 23 h 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" h="23">
                <a:moveTo>
                  <a:pt x="12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21"/>
                </a:lnTo>
                <a:lnTo>
                  <a:pt x="20" y="19"/>
                </a:lnTo>
                <a:lnTo>
                  <a:pt x="22" y="19"/>
                </a:lnTo>
                <a:lnTo>
                  <a:pt x="24" y="17"/>
                </a:lnTo>
                <a:lnTo>
                  <a:pt x="24" y="15"/>
                </a:lnTo>
                <a:lnTo>
                  <a:pt x="24" y="13"/>
                </a:lnTo>
                <a:lnTo>
                  <a:pt x="24" y="11"/>
                </a:lnTo>
                <a:lnTo>
                  <a:pt x="24" y="9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20" y="2"/>
                </a:lnTo>
                <a:lnTo>
                  <a:pt x="18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47" name="Freeform 45"/>
          <p:cNvSpPr>
            <a:spLocks/>
          </p:cNvSpPr>
          <p:nvPr/>
        </p:nvSpPr>
        <p:spPr bwMode="auto">
          <a:xfrm>
            <a:off x="5414964" y="2790825"/>
            <a:ext cx="47625" cy="58738"/>
          </a:xfrm>
          <a:custGeom>
            <a:avLst/>
            <a:gdLst>
              <a:gd name="T0" fmla="*/ 0 w 25"/>
              <a:gd name="T1" fmla="*/ 0 h 24"/>
              <a:gd name="T2" fmla="*/ 2 w 25"/>
              <a:gd name="T3" fmla="*/ 37 h 24"/>
              <a:gd name="T4" fmla="*/ 30 w 25"/>
              <a:gd name="T5" fmla="*/ 20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48" name="Freeform 47"/>
          <p:cNvSpPr>
            <a:spLocks/>
          </p:cNvSpPr>
          <p:nvPr/>
        </p:nvSpPr>
        <p:spPr bwMode="auto">
          <a:xfrm>
            <a:off x="5414964" y="4421189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49" name="Freeform 66"/>
          <p:cNvSpPr>
            <a:spLocks/>
          </p:cNvSpPr>
          <p:nvPr/>
        </p:nvSpPr>
        <p:spPr bwMode="auto">
          <a:xfrm>
            <a:off x="7307263" y="3471864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50" name="Line 67"/>
          <p:cNvSpPr>
            <a:spLocks noChangeShapeType="1"/>
          </p:cNvSpPr>
          <p:nvPr/>
        </p:nvSpPr>
        <p:spPr bwMode="auto">
          <a:xfrm flipH="1">
            <a:off x="7072312" y="3498851"/>
            <a:ext cx="24765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51" name="Freeform 93"/>
          <p:cNvSpPr>
            <a:spLocks/>
          </p:cNvSpPr>
          <p:nvPr/>
        </p:nvSpPr>
        <p:spPr bwMode="auto">
          <a:xfrm>
            <a:off x="5414964" y="4640264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52" name="Freeform 95"/>
          <p:cNvSpPr>
            <a:spLocks/>
          </p:cNvSpPr>
          <p:nvPr/>
        </p:nvSpPr>
        <p:spPr bwMode="auto">
          <a:xfrm>
            <a:off x="5414964" y="4849813"/>
            <a:ext cx="47625" cy="58738"/>
          </a:xfrm>
          <a:custGeom>
            <a:avLst/>
            <a:gdLst>
              <a:gd name="T0" fmla="*/ 0 w 25"/>
              <a:gd name="T1" fmla="*/ 0 h 24"/>
              <a:gd name="T2" fmla="*/ 2 w 25"/>
              <a:gd name="T3" fmla="*/ 37 h 24"/>
              <a:gd name="T4" fmla="*/ 30 w 25"/>
              <a:gd name="T5" fmla="*/ 17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53" name="Freeform 97"/>
          <p:cNvSpPr>
            <a:spLocks/>
          </p:cNvSpPr>
          <p:nvPr/>
        </p:nvSpPr>
        <p:spPr bwMode="auto">
          <a:xfrm>
            <a:off x="5414964" y="5068888"/>
            <a:ext cx="47625" cy="57150"/>
          </a:xfrm>
          <a:custGeom>
            <a:avLst/>
            <a:gdLst>
              <a:gd name="T0" fmla="*/ 0 w 25"/>
              <a:gd name="T1" fmla="*/ 0 h 24"/>
              <a:gd name="T2" fmla="*/ 2 w 25"/>
              <a:gd name="T3" fmla="*/ 36 h 24"/>
              <a:gd name="T4" fmla="*/ 30 w 25"/>
              <a:gd name="T5" fmla="*/ 17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54" name="Freeform 104"/>
          <p:cNvSpPr>
            <a:spLocks/>
          </p:cNvSpPr>
          <p:nvPr/>
        </p:nvSpPr>
        <p:spPr bwMode="auto">
          <a:xfrm>
            <a:off x="7626350" y="4946650"/>
            <a:ext cx="42862" cy="57150"/>
          </a:xfrm>
          <a:custGeom>
            <a:avLst/>
            <a:gdLst>
              <a:gd name="T0" fmla="*/ 14 w 23"/>
              <a:gd name="T1" fmla="*/ 36 h 23"/>
              <a:gd name="T2" fmla="*/ 16 w 23"/>
              <a:gd name="T3" fmla="*/ 36 h 23"/>
              <a:gd name="T4" fmla="*/ 19 w 23"/>
              <a:gd name="T5" fmla="*/ 36 h 23"/>
              <a:gd name="T6" fmla="*/ 20 w 23"/>
              <a:gd name="T7" fmla="*/ 36 h 23"/>
              <a:gd name="T8" fmla="*/ 22 w 23"/>
              <a:gd name="T9" fmla="*/ 33 h 23"/>
              <a:gd name="T10" fmla="*/ 22 w 23"/>
              <a:gd name="T11" fmla="*/ 33 h 23"/>
              <a:gd name="T12" fmla="*/ 25 w 23"/>
              <a:gd name="T13" fmla="*/ 30 h 23"/>
              <a:gd name="T14" fmla="*/ 27 w 23"/>
              <a:gd name="T15" fmla="*/ 27 h 23"/>
              <a:gd name="T16" fmla="*/ 27 w 23"/>
              <a:gd name="T17" fmla="*/ 23 h 23"/>
              <a:gd name="T18" fmla="*/ 27 w 23"/>
              <a:gd name="T19" fmla="*/ 20 h 23"/>
              <a:gd name="T20" fmla="*/ 27 w 23"/>
              <a:gd name="T21" fmla="*/ 17 h 23"/>
              <a:gd name="T22" fmla="*/ 27 w 23"/>
              <a:gd name="T23" fmla="*/ 14 h 23"/>
              <a:gd name="T24" fmla="*/ 27 w 23"/>
              <a:gd name="T25" fmla="*/ 11 h 23"/>
              <a:gd name="T26" fmla="*/ 27 w 23"/>
              <a:gd name="T27" fmla="*/ 9 h 23"/>
              <a:gd name="T28" fmla="*/ 25 w 23"/>
              <a:gd name="T29" fmla="*/ 6 h 23"/>
              <a:gd name="T30" fmla="*/ 22 w 23"/>
              <a:gd name="T31" fmla="*/ 6 h 23"/>
              <a:gd name="T32" fmla="*/ 22 w 23"/>
              <a:gd name="T33" fmla="*/ 3 h 23"/>
              <a:gd name="T34" fmla="*/ 20 w 23"/>
              <a:gd name="T35" fmla="*/ 0 h 23"/>
              <a:gd name="T36" fmla="*/ 19 w 23"/>
              <a:gd name="T37" fmla="*/ 0 h 23"/>
              <a:gd name="T38" fmla="*/ 16 w 23"/>
              <a:gd name="T39" fmla="*/ 0 h 23"/>
              <a:gd name="T40" fmla="*/ 14 w 23"/>
              <a:gd name="T41" fmla="*/ 0 h 23"/>
              <a:gd name="T42" fmla="*/ 12 w 23"/>
              <a:gd name="T43" fmla="*/ 0 h 23"/>
              <a:gd name="T44" fmla="*/ 9 w 23"/>
              <a:gd name="T45" fmla="*/ 0 h 23"/>
              <a:gd name="T46" fmla="*/ 7 w 23"/>
              <a:gd name="T47" fmla="*/ 0 h 23"/>
              <a:gd name="T48" fmla="*/ 5 w 23"/>
              <a:gd name="T49" fmla="*/ 3 h 23"/>
              <a:gd name="T50" fmla="*/ 5 w 23"/>
              <a:gd name="T51" fmla="*/ 6 h 23"/>
              <a:gd name="T52" fmla="*/ 2 w 23"/>
              <a:gd name="T53" fmla="*/ 6 h 23"/>
              <a:gd name="T54" fmla="*/ 0 w 23"/>
              <a:gd name="T55" fmla="*/ 9 h 23"/>
              <a:gd name="T56" fmla="*/ 0 w 23"/>
              <a:gd name="T57" fmla="*/ 11 h 23"/>
              <a:gd name="T58" fmla="*/ 0 w 23"/>
              <a:gd name="T59" fmla="*/ 14 h 23"/>
              <a:gd name="T60" fmla="*/ 0 w 23"/>
              <a:gd name="T61" fmla="*/ 17 h 23"/>
              <a:gd name="T62" fmla="*/ 0 w 23"/>
              <a:gd name="T63" fmla="*/ 20 h 23"/>
              <a:gd name="T64" fmla="*/ 0 w 23"/>
              <a:gd name="T65" fmla="*/ 23 h 23"/>
              <a:gd name="T66" fmla="*/ 0 w 23"/>
              <a:gd name="T67" fmla="*/ 27 h 23"/>
              <a:gd name="T68" fmla="*/ 2 w 23"/>
              <a:gd name="T69" fmla="*/ 30 h 23"/>
              <a:gd name="T70" fmla="*/ 5 w 23"/>
              <a:gd name="T71" fmla="*/ 33 h 23"/>
              <a:gd name="T72" fmla="*/ 5 w 23"/>
              <a:gd name="T73" fmla="*/ 33 h 23"/>
              <a:gd name="T74" fmla="*/ 7 w 23"/>
              <a:gd name="T75" fmla="*/ 36 h 23"/>
              <a:gd name="T76" fmla="*/ 9 w 23"/>
              <a:gd name="T77" fmla="*/ 36 h 23"/>
              <a:gd name="T78" fmla="*/ 12 w 23"/>
              <a:gd name="T79" fmla="*/ 36 h 23"/>
              <a:gd name="T80" fmla="*/ 14 w 23"/>
              <a:gd name="T81" fmla="*/ 36 h 23"/>
              <a:gd name="T82" fmla="*/ 14 w 23"/>
              <a:gd name="T83" fmla="*/ 36 h 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3"/>
              <a:gd name="T127" fmla="*/ 0 h 23"/>
              <a:gd name="T128" fmla="*/ 23 w 23"/>
              <a:gd name="T129" fmla="*/ 23 h 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3" h="23">
                <a:moveTo>
                  <a:pt x="12" y="23"/>
                </a:moveTo>
                <a:lnTo>
                  <a:pt x="14" y="23"/>
                </a:lnTo>
                <a:lnTo>
                  <a:pt x="16" y="23"/>
                </a:lnTo>
                <a:lnTo>
                  <a:pt x="17" y="23"/>
                </a:lnTo>
                <a:lnTo>
                  <a:pt x="19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3" y="6"/>
                </a:lnTo>
                <a:lnTo>
                  <a:pt x="21" y="4"/>
                </a:lnTo>
                <a:lnTo>
                  <a:pt x="19" y="4"/>
                </a:lnTo>
                <a:lnTo>
                  <a:pt x="19" y="2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2"/>
                </a:lnTo>
                <a:lnTo>
                  <a:pt x="4" y="4"/>
                </a:lnTo>
                <a:lnTo>
                  <a:pt x="2" y="4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6" y="23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55" name="Freeform 109"/>
          <p:cNvSpPr>
            <a:spLocks/>
          </p:cNvSpPr>
          <p:nvPr/>
        </p:nvSpPr>
        <p:spPr bwMode="auto">
          <a:xfrm>
            <a:off x="7934326" y="3471864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56" name="Line 110"/>
          <p:cNvSpPr>
            <a:spLocks noChangeShapeType="1"/>
          </p:cNvSpPr>
          <p:nvPr/>
        </p:nvSpPr>
        <p:spPr bwMode="auto">
          <a:xfrm flipH="1">
            <a:off x="7546975" y="3498851"/>
            <a:ext cx="398462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57" name="Freeform 119"/>
          <p:cNvSpPr>
            <a:spLocks/>
          </p:cNvSpPr>
          <p:nvPr/>
        </p:nvSpPr>
        <p:spPr bwMode="auto">
          <a:xfrm>
            <a:off x="7312026" y="4953001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7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58" name="Rectangle 148"/>
          <p:cNvSpPr>
            <a:spLocks noChangeArrowheads="1"/>
          </p:cNvSpPr>
          <p:nvPr/>
        </p:nvSpPr>
        <p:spPr bwMode="auto">
          <a:xfrm rot="16200000">
            <a:off x="6863067" y="3417630"/>
            <a:ext cx="2454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+mj-lt"/>
              </a:rPr>
              <a:t>ALU</a:t>
            </a:r>
          </a:p>
        </p:txBody>
      </p:sp>
      <p:sp>
        <p:nvSpPr>
          <p:cNvPr id="259" name="Line 176"/>
          <p:cNvSpPr>
            <a:spLocks noChangeShapeType="1"/>
          </p:cNvSpPr>
          <p:nvPr/>
        </p:nvSpPr>
        <p:spPr bwMode="auto">
          <a:xfrm rot="16200000">
            <a:off x="7700962" y="3341688"/>
            <a:ext cx="6350" cy="304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60" name="Rectangle 184"/>
          <p:cNvSpPr>
            <a:spLocks noChangeArrowheads="1"/>
          </p:cNvSpPr>
          <p:nvPr/>
        </p:nvSpPr>
        <p:spPr bwMode="auto">
          <a:xfrm>
            <a:off x="8682650" y="2822332"/>
            <a:ext cx="279885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+mj-lt"/>
              </a:rPr>
              <a:t>lw</a:t>
            </a:r>
            <a:endParaRPr 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1" name="Rectangle 185"/>
          <p:cNvSpPr>
            <a:spLocks noChangeArrowheads="1"/>
          </p:cNvSpPr>
          <p:nvPr/>
        </p:nvSpPr>
        <p:spPr bwMode="auto">
          <a:xfrm>
            <a:off x="5243144" y="2623040"/>
            <a:ext cx="537968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[R10]</a:t>
            </a:r>
          </a:p>
        </p:txBody>
      </p:sp>
      <p:sp>
        <p:nvSpPr>
          <p:cNvPr id="262" name="Rectangle 186"/>
          <p:cNvSpPr>
            <a:spLocks noChangeArrowheads="1"/>
          </p:cNvSpPr>
          <p:nvPr/>
        </p:nvSpPr>
        <p:spPr bwMode="auto">
          <a:xfrm>
            <a:off x="9679478" y="3581400"/>
            <a:ext cx="915251" cy="1077218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Data from</a:t>
            </a:r>
          </a:p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memory</a:t>
            </a:r>
          </a:p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address</a:t>
            </a:r>
          </a:p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[R1]+9</a:t>
            </a:r>
          </a:p>
        </p:txBody>
      </p:sp>
      <p:sp>
        <p:nvSpPr>
          <p:cNvPr id="263" name="Rectangle 187"/>
          <p:cNvSpPr>
            <a:spLocks noChangeArrowheads="1"/>
          </p:cNvSpPr>
          <p:nvPr/>
        </p:nvSpPr>
        <p:spPr bwMode="auto">
          <a:xfrm>
            <a:off x="7289801" y="2816225"/>
            <a:ext cx="398507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sub</a:t>
            </a:r>
          </a:p>
        </p:txBody>
      </p:sp>
      <p:sp>
        <p:nvSpPr>
          <p:cNvPr id="264" name="Rectangle 188"/>
          <p:cNvSpPr>
            <a:spLocks noChangeArrowheads="1"/>
          </p:cNvSpPr>
          <p:nvPr/>
        </p:nvSpPr>
        <p:spPr bwMode="auto">
          <a:xfrm>
            <a:off x="5243144" y="3558689"/>
            <a:ext cx="537968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[R11]</a:t>
            </a:r>
          </a:p>
        </p:txBody>
      </p:sp>
      <p:sp>
        <p:nvSpPr>
          <p:cNvPr id="265" name="Rectangle 190"/>
          <p:cNvSpPr>
            <a:spLocks noChangeArrowheads="1"/>
          </p:cNvSpPr>
          <p:nvPr/>
        </p:nvSpPr>
        <p:spPr bwMode="auto">
          <a:xfrm>
            <a:off x="5383408" y="4935173"/>
            <a:ext cx="30072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266" name="Rectangle 191"/>
          <p:cNvSpPr>
            <a:spLocks noChangeArrowheads="1"/>
          </p:cNvSpPr>
          <p:nvPr/>
        </p:nvSpPr>
        <p:spPr bwMode="auto">
          <a:xfrm>
            <a:off x="5339324" y="3097824"/>
            <a:ext cx="409728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and</a:t>
            </a:r>
          </a:p>
        </p:txBody>
      </p:sp>
      <p:sp>
        <p:nvSpPr>
          <p:cNvPr id="267" name="Rectangle 192"/>
          <p:cNvSpPr>
            <a:spLocks noChangeArrowheads="1"/>
          </p:cNvSpPr>
          <p:nvPr/>
        </p:nvSpPr>
        <p:spPr bwMode="auto">
          <a:xfrm>
            <a:off x="8683504" y="4808173"/>
            <a:ext cx="30072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11</a:t>
            </a:r>
          </a:p>
        </p:txBody>
      </p:sp>
      <p:sp>
        <p:nvSpPr>
          <p:cNvPr id="268" name="Rectangle 193"/>
          <p:cNvSpPr>
            <a:spLocks noChangeArrowheads="1"/>
          </p:cNvSpPr>
          <p:nvPr/>
        </p:nvSpPr>
        <p:spPr bwMode="auto">
          <a:xfrm>
            <a:off x="7023100" y="3378200"/>
            <a:ext cx="837730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[R2]-[R3]</a:t>
            </a:r>
          </a:p>
        </p:txBody>
      </p:sp>
      <p:sp>
        <p:nvSpPr>
          <p:cNvPr id="269" name="Rectangle 194"/>
          <p:cNvSpPr>
            <a:spLocks noChangeArrowheads="1"/>
          </p:cNvSpPr>
          <p:nvPr/>
        </p:nvSpPr>
        <p:spPr bwMode="auto">
          <a:xfrm>
            <a:off x="5383408" y="4467472"/>
            <a:ext cx="30072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11</a:t>
            </a:r>
          </a:p>
        </p:txBody>
      </p:sp>
      <p:sp>
        <p:nvSpPr>
          <p:cNvPr id="270" name="Rectangle 195"/>
          <p:cNvSpPr>
            <a:spLocks noChangeArrowheads="1"/>
          </p:cNvSpPr>
          <p:nvPr/>
        </p:nvSpPr>
        <p:spPr bwMode="auto">
          <a:xfrm>
            <a:off x="5383408" y="4176292"/>
            <a:ext cx="30072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10</a:t>
            </a:r>
          </a:p>
        </p:txBody>
      </p:sp>
      <p:sp>
        <p:nvSpPr>
          <p:cNvPr id="271" name="Прямоугольник 270"/>
          <p:cNvSpPr/>
          <p:nvPr/>
        </p:nvSpPr>
        <p:spPr>
          <a:xfrm>
            <a:off x="705367" y="5452249"/>
            <a:ext cx="2231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R2, R3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699611" y="5823229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R12,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74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86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build="allAtOnce"/>
      <p:bldP spid="273" grpId="0"/>
      <p:bldP spid="273" grpId="1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31963" y="312739"/>
            <a:ext cx="28813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946276" y="836295"/>
            <a:ext cx="7739063" cy="10668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endParaRPr lang="en-US" sz="2000" dirty="0">
              <a:latin typeface="+mj-lt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946276" y="5676900"/>
            <a:ext cx="8569324" cy="5334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230188" indent="-230188">
              <a:spcBef>
                <a:spcPct val="20000"/>
              </a:spcBef>
              <a:buClr>
                <a:srgbClr val="0000FF"/>
              </a:buClr>
              <a:buFont typeface="Symbol" pitchFamily="18" charset="2"/>
              <a:buChar char="Þ"/>
            </a:pP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 hazard detection unit has to “stall” the instruction following the load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868547" y="117258"/>
            <a:ext cx="10515600" cy="5561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Can't always forward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2133600" y="670560"/>
            <a:ext cx="8001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Load word can still causes a hazard: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an instruction follows a load instruction and reads the same register that is written by the load.</a:t>
            </a:r>
          </a:p>
        </p:txBody>
      </p:sp>
      <p:grpSp>
        <p:nvGrpSpPr>
          <p:cNvPr id="320" name="Группа 319"/>
          <p:cNvGrpSpPr/>
          <p:nvPr/>
        </p:nvGrpSpPr>
        <p:grpSpPr>
          <a:xfrm>
            <a:off x="1686657" y="2133604"/>
            <a:ext cx="8336214" cy="3227077"/>
            <a:chOff x="162657" y="2133603"/>
            <a:chExt cx="8336214" cy="3227077"/>
          </a:xfrm>
        </p:grpSpPr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5358694" y="3114018"/>
              <a:ext cx="179017" cy="510198"/>
            </a:xfrm>
            <a:custGeom>
              <a:avLst/>
              <a:gdLst>
                <a:gd name="T0" fmla="*/ 0 w 109"/>
                <a:gd name="T1" fmla="*/ 0 h 285"/>
                <a:gd name="T2" fmla="*/ 0 w 109"/>
                <a:gd name="T3" fmla="*/ 182562 h 285"/>
                <a:gd name="T4" fmla="*/ 50975 w 109"/>
                <a:gd name="T5" fmla="*/ 228600 h 285"/>
                <a:gd name="T6" fmla="*/ 0 w 109"/>
                <a:gd name="T7" fmla="*/ 269875 h 285"/>
                <a:gd name="T8" fmla="*/ 0 w 109"/>
                <a:gd name="T9" fmla="*/ 452437 h 285"/>
                <a:gd name="T10" fmla="*/ 158750 w 109"/>
                <a:gd name="T11" fmla="*/ 315912 h 285"/>
                <a:gd name="T12" fmla="*/ 158750 w 109"/>
                <a:gd name="T13" fmla="*/ 139700 h 285"/>
                <a:gd name="T14" fmla="*/ 0 w 109"/>
                <a:gd name="T15" fmla="*/ 0 h 285"/>
                <a:gd name="T16" fmla="*/ 0 w 109"/>
                <a:gd name="T17" fmla="*/ 0 h 2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285"/>
                <a:gd name="T29" fmla="*/ 109 w 109"/>
                <a:gd name="T30" fmla="*/ 285 h 2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285">
                  <a:moveTo>
                    <a:pt x="0" y="0"/>
                  </a:moveTo>
                  <a:lnTo>
                    <a:pt x="0" y="115"/>
                  </a:lnTo>
                  <a:lnTo>
                    <a:pt x="35" y="144"/>
                  </a:lnTo>
                  <a:lnTo>
                    <a:pt x="0" y="170"/>
                  </a:lnTo>
                  <a:lnTo>
                    <a:pt x="0" y="285"/>
                  </a:lnTo>
                  <a:lnTo>
                    <a:pt x="109" y="199"/>
                  </a:lnTo>
                  <a:lnTo>
                    <a:pt x="109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19" name="Группа 318"/>
            <p:cNvGrpSpPr/>
            <p:nvPr/>
          </p:nvGrpSpPr>
          <p:grpSpPr>
            <a:xfrm>
              <a:off x="162657" y="2133603"/>
              <a:ext cx="8336214" cy="3227077"/>
              <a:chOff x="162657" y="2133603"/>
              <a:chExt cx="8336214" cy="3227077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467712" y="2292108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2510676" y="2428161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308386" y="2562424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6339706" y="4460225"/>
                <a:ext cx="148583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5772222" y="3898112"/>
                <a:ext cx="152165" cy="179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5208319" y="3305566"/>
                <a:ext cx="150374" cy="179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auto">
              <a:xfrm>
                <a:off x="7587454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104775 w 71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4"/>
                  <a:gd name="T17" fmla="*/ 71 w 71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>
                <a:off x="7587454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4"/>
                  <a:gd name="T14" fmla="*/ 71 w 71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7705605" y="4974003"/>
                <a:ext cx="119942" cy="261365"/>
              </a:xfrm>
              <a:custGeom>
                <a:avLst/>
                <a:gdLst>
                  <a:gd name="T0" fmla="*/ 0 w 73"/>
                  <a:gd name="T1" fmla="*/ 0 h 146"/>
                  <a:gd name="T2" fmla="*/ 106363 w 73"/>
                  <a:gd name="T3" fmla="*/ 3175 h 146"/>
                  <a:gd name="T4" fmla="*/ 106363 w 73"/>
                  <a:gd name="T5" fmla="*/ 231775 h 146"/>
                  <a:gd name="T6" fmla="*/ 0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0" y="0"/>
                    </a:moveTo>
                    <a:lnTo>
                      <a:pt x="73" y="2"/>
                    </a:lnTo>
                    <a:lnTo>
                      <a:pt x="73" y="146"/>
                    </a:lnTo>
                    <a:lnTo>
                      <a:pt x="0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6132047" y="4460225"/>
                <a:ext cx="11994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auto">
              <a:xfrm>
                <a:off x="7141702" y="4399360"/>
                <a:ext cx="119941" cy="255994"/>
              </a:xfrm>
              <a:custGeom>
                <a:avLst/>
                <a:gdLst>
                  <a:gd name="T0" fmla="*/ 0 w 73"/>
                  <a:gd name="T1" fmla="*/ 223837 h 143"/>
                  <a:gd name="T2" fmla="*/ 106362 w 73"/>
                  <a:gd name="T3" fmla="*/ 227012 h 143"/>
                  <a:gd name="T4" fmla="*/ 106362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7023551" y="4395779"/>
                <a:ext cx="118151" cy="259574"/>
              </a:xfrm>
              <a:custGeom>
                <a:avLst/>
                <a:gdLst>
                  <a:gd name="T0" fmla="*/ 104775 w 71"/>
                  <a:gd name="T1" fmla="*/ 0 h 145"/>
                  <a:gd name="T2" fmla="*/ 0 w 71"/>
                  <a:gd name="T3" fmla="*/ 3175 h 145"/>
                  <a:gd name="T4" fmla="*/ 0 w 71"/>
                  <a:gd name="T5" fmla="*/ 230187 h 145"/>
                  <a:gd name="T6" fmla="*/ 104775 w 71"/>
                  <a:gd name="T7" fmla="*/ 230187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5568143" y="3885581"/>
                <a:ext cx="118151" cy="358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>
                <a:off x="5568143" y="4028794"/>
                <a:ext cx="35624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6135627" y="4594488"/>
                <a:ext cx="356243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5002449" y="3432668"/>
                <a:ext cx="35624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5002449" y="3305566"/>
                <a:ext cx="119942" cy="179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3754702" y="2664685"/>
                <a:ext cx="119941" cy="257784"/>
              </a:xfrm>
              <a:custGeom>
                <a:avLst/>
                <a:gdLst>
                  <a:gd name="T0" fmla="*/ 0 w 73"/>
                  <a:gd name="T1" fmla="*/ 225425 h 144"/>
                  <a:gd name="T2" fmla="*/ 106362 w 73"/>
                  <a:gd name="T3" fmla="*/ 228600 h 144"/>
                  <a:gd name="T4" fmla="*/ 106362 w 73"/>
                  <a:gd name="T5" fmla="*/ 0 h 144"/>
                  <a:gd name="T6" fmla="*/ 0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3754702" y="2664685"/>
                <a:ext cx="119941" cy="257784"/>
              </a:xfrm>
              <a:custGeom>
                <a:avLst/>
                <a:gdLst>
                  <a:gd name="T0" fmla="*/ 0 w 73"/>
                  <a:gd name="T1" fmla="*/ 225425 h 144"/>
                  <a:gd name="T2" fmla="*/ 106362 w 73"/>
                  <a:gd name="T3" fmla="*/ 228600 h 144"/>
                  <a:gd name="T4" fmla="*/ 106362 w 73"/>
                  <a:gd name="T5" fmla="*/ 0 h 144"/>
                  <a:gd name="T6" fmla="*/ 0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3636551" y="2661105"/>
                <a:ext cx="118151" cy="261365"/>
              </a:xfrm>
              <a:custGeom>
                <a:avLst/>
                <a:gdLst>
                  <a:gd name="T0" fmla="*/ 104775 w 71"/>
                  <a:gd name="T1" fmla="*/ 0 h 146"/>
                  <a:gd name="T2" fmla="*/ 0 w 71"/>
                  <a:gd name="T3" fmla="*/ 3175 h 146"/>
                  <a:gd name="T4" fmla="*/ 0 w 71"/>
                  <a:gd name="T5" fmla="*/ 231775 h 146"/>
                  <a:gd name="T6" fmla="*/ 104775 w 71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6"/>
                  <a:gd name="T14" fmla="*/ 71 w 71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1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697417" y="2713020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726059" y="271302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4794790" y="2535793"/>
                <a:ext cx="179017" cy="510199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84150 h 285"/>
                  <a:gd name="T4" fmla="*/ 49518 w 109"/>
                  <a:gd name="T5" fmla="*/ 227013 h 285"/>
                  <a:gd name="T6" fmla="*/ 0 w 109"/>
                  <a:gd name="T7" fmla="*/ 269875 h 285"/>
                  <a:gd name="T8" fmla="*/ 0 w 109"/>
                  <a:gd name="T9" fmla="*/ 452438 h 285"/>
                  <a:gd name="T10" fmla="*/ 158750 w 109"/>
                  <a:gd name="T11" fmla="*/ 315913 h 285"/>
                  <a:gd name="T12" fmla="*/ 158750 w 109"/>
                  <a:gd name="T13" fmla="*/ 139700 h 285"/>
                  <a:gd name="T14" fmla="*/ 0 w 109"/>
                  <a:gd name="T15" fmla="*/ 0 h 285"/>
                  <a:gd name="T16" fmla="*/ 0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4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9" name="Freeform 39"/>
              <p:cNvSpPr>
                <a:spLocks/>
              </p:cNvSpPr>
              <p:nvPr/>
            </p:nvSpPr>
            <p:spPr bwMode="auto">
              <a:xfrm>
                <a:off x="4794790" y="2535793"/>
                <a:ext cx="179017" cy="510199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84150 h 285"/>
                  <a:gd name="T4" fmla="*/ 49518 w 109"/>
                  <a:gd name="T5" fmla="*/ 227013 h 285"/>
                  <a:gd name="T6" fmla="*/ 0 w 109"/>
                  <a:gd name="T7" fmla="*/ 269875 h 285"/>
                  <a:gd name="T8" fmla="*/ 0 w 109"/>
                  <a:gd name="T9" fmla="*/ 452438 h 285"/>
                  <a:gd name="T10" fmla="*/ 158750 w 109"/>
                  <a:gd name="T11" fmla="*/ 315913 h 285"/>
                  <a:gd name="T12" fmla="*/ 158750 w 109"/>
                  <a:gd name="T13" fmla="*/ 139700 h 285"/>
                  <a:gd name="T14" fmla="*/ 0 w 109"/>
                  <a:gd name="T15" fmla="*/ 0 h 285"/>
                  <a:gd name="T16" fmla="*/ 0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4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3871062" y="2791788"/>
                <a:ext cx="32939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1" name="Freeform 41"/>
              <p:cNvSpPr>
                <a:spLocks/>
              </p:cNvSpPr>
              <p:nvPr/>
            </p:nvSpPr>
            <p:spPr bwMode="auto">
              <a:xfrm>
                <a:off x="6565268" y="4988325"/>
                <a:ext cx="119941" cy="255995"/>
              </a:xfrm>
              <a:custGeom>
                <a:avLst/>
                <a:gdLst>
                  <a:gd name="T0" fmla="*/ 0 w 73"/>
                  <a:gd name="T1" fmla="*/ 223838 h 143"/>
                  <a:gd name="T2" fmla="*/ 106362 w 73"/>
                  <a:gd name="T3" fmla="*/ 227013 h 143"/>
                  <a:gd name="T4" fmla="*/ 106362 w 73"/>
                  <a:gd name="T5" fmla="*/ 0 h 143"/>
                  <a:gd name="T6" fmla="*/ 0 w 73"/>
                  <a:gd name="T7" fmla="*/ 0 h 143"/>
                  <a:gd name="T8" fmla="*/ 0 w 73"/>
                  <a:gd name="T9" fmla="*/ 223838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6565268" y="4988325"/>
                <a:ext cx="119941" cy="255995"/>
              </a:xfrm>
              <a:custGeom>
                <a:avLst/>
                <a:gdLst>
                  <a:gd name="T0" fmla="*/ 0 w 73"/>
                  <a:gd name="T1" fmla="*/ 223838 h 143"/>
                  <a:gd name="T2" fmla="*/ 106362 w 73"/>
                  <a:gd name="T3" fmla="*/ 227013 h 143"/>
                  <a:gd name="T4" fmla="*/ 106362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6443536" y="4981164"/>
                <a:ext cx="3580" cy="2667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6443536" y="4984744"/>
                <a:ext cx="12710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6443536" y="5240739"/>
                <a:ext cx="12710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6" name="Rectangle 46"/>
              <p:cNvSpPr>
                <a:spLocks noChangeArrowheads="1"/>
              </p:cNvSpPr>
              <p:nvPr/>
            </p:nvSpPr>
            <p:spPr bwMode="auto">
              <a:xfrm>
                <a:off x="6477549" y="503666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7" name="Rectangle 47"/>
              <p:cNvSpPr>
                <a:spLocks noChangeArrowheads="1"/>
              </p:cNvSpPr>
              <p:nvPr/>
            </p:nvSpPr>
            <p:spPr bwMode="auto">
              <a:xfrm>
                <a:off x="6552736" y="503666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8" name="Rectangle 48"/>
              <p:cNvSpPr>
                <a:spLocks noChangeArrowheads="1"/>
              </p:cNvSpPr>
              <p:nvPr/>
            </p:nvSpPr>
            <p:spPr bwMode="auto">
              <a:xfrm>
                <a:off x="6611812" y="503666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>
                <a:off x="6681628" y="5049191"/>
                <a:ext cx="368775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4311444" y="2652154"/>
                <a:ext cx="119942" cy="255994"/>
              </a:xfrm>
              <a:custGeom>
                <a:avLst/>
                <a:gdLst>
                  <a:gd name="T0" fmla="*/ 0 w 73"/>
                  <a:gd name="T1" fmla="*/ 227012 h 143"/>
                  <a:gd name="T2" fmla="*/ 106363 w 73"/>
                  <a:gd name="T3" fmla="*/ 227012 h 143"/>
                  <a:gd name="T4" fmla="*/ 106363 w 73"/>
                  <a:gd name="T5" fmla="*/ 0 h 143"/>
                  <a:gd name="T6" fmla="*/ 2914 w 73"/>
                  <a:gd name="T7" fmla="*/ 0 h 143"/>
                  <a:gd name="T8" fmla="*/ 0 w 73"/>
                  <a:gd name="T9" fmla="*/ 227012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1" name="Freeform 51"/>
              <p:cNvSpPr>
                <a:spLocks/>
              </p:cNvSpPr>
              <p:nvPr/>
            </p:nvSpPr>
            <p:spPr bwMode="auto">
              <a:xfrm>
                <a:off x="4311444" y="2652154"/>
                <a:ext cx="119942" cy="255994"/>
              </a:xfrm>
              <a:custGeom>
                <a:avLst/>
                <a:gdLst>
                  <a:gd name="T0" fmla="*/ 0 w 73"/>
                  <a:gd name="T1" fmla="*/ 227012 h 143"/>
                  <a:gd name="T2" fmla="*/ 106363 w 73"/>
                  <a:gd name="T3" fmla="*/ 227012 h 143"/>
                  <a:gd name="T4" fmla="*/ 106363 w 73"/>
                  <a:gd name="T5" fmla="*/ 0 h 143"/>
                  <a:gd name="T6" fmla="*/ 2914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V="1">
                <a:off x="4195084" y="2648574"/>
                <a:ext cx="1790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4195084" y="2652154"/>
                <a:ext cx="12352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4195084" y="2908148"/>
                <a:ext cx="123521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4227307" y="270406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302494" y="270406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4359779" y="270406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8" name="Line 58"/>
              <p:cNvSpPr>
                <a:spLocks noChangeShapeType="1"/>
              </p:cNvSpPr>
              <p:nvPr/>
            </p:nvSpPr>
            <p:spPr bwMode="auto">
              <a:xfrm>
                <a:off x="4431386" y="2716601"/>
                <a:ext cx="359823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4973807" y="2791788"/>
                <a:ext cx="356244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>
                <a:off x="4438547" y="2854443"/>
                <a:ext cx="356243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Freeform 61"/>
              <p:cNvSpPr>
                <a:spLocks/>
              </p:cNvSpPr>
              <p:nvPr/>
            </p:nvSpPr>
            <p:spPr bwMode="auto">
              <a:xfrm>
                <a:off x="4141379" y="2727342"/>
                <a:ext cx="59075" cy="64446"/>
              </a:xfrm>
              <a:custGeom>
                <a:avLst/>
                <a:gdLst>
                  <a:gd name="T0" fmla="*/ 0 w 36"/>
                  <a:gd name="T1" fmla="*/ 57150 h 36"/>
                  <a:gd name="T2" fmla="*/ 0 w 36"/>
                  <a:gd name="T3" fmla="*/ 0 h 36"/>
                  <a:gd name="T4" fmla="*/ 52387 w 36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6"/>
                  <a:gd name="T11" fmla="*/ 36 w 3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6">
                    <a:moveTo>
                      <a:pt x="0" y="36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2" name="Freeform 62"/>
              <p:cNvSpPr>
                <a:spLocks/>
              </p:cNvSpPr>
              <p:nvPr/>
            </p:nvSpPr>
            <p:spPr bwMode="auto">
              <a:xfrm>
                <a:off x="4318605" y="3241120"/>
                <a:ext cx="119942" cy="255995"/>
              </a:xfrm>
              <a:custGeom>
                <a:avLst/>
                <a:gdLst>
                  <a:gd name="T0" fmla="*/ 0 w 73"/>
                  <a:gd name="T1" fmla="*/ 227013 h 143"/>
                  <a:gd name="T2" fmla="*/ 106363 w 73"/>
                  <a:gd name="T3" fmla="*/ 227013 h 143"/>
                  <a:gd name="T4" fmla="*/ 106363 w 73"/>
                  <a:gd name="T5" fmla="*/ 0 h 143"/>
                  <a:gd name="T6" fmla="*/ 2914 w 73"/>
                  <a:gd name="T7" fmla="*/ 0 h 143"/>
                  <a:gd name="T8" fmla="*/ 0 w 73"/>
                  <a:gd name="T9" fmla="*/ 22701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3" name="Freeform 63"/>
              <p:cNvSpPr>
                <a:spLocks/>
              </p:cNvSpPr>
              <p:nvPr/>
            </p:nvSpPr>
            <p:spPr bwMode="auto">
              <a:xfrm>
                <a:off x="4318605" y="3241120"/>
                <a:ext cx="119942" cy="255995"/>
              </a:xfrm>
              <a:custGeom>
                <a:avLst/>
                <a:gdLst>
                  <a:gd name="T0" fmla="*/ 0 w 73"/>
                  <a:gd name="T1" fmla="*/ 227013 h 143"/>
                  <a:gd name="T2" fmla="*/ 106363 w 73"/>
                  <a:gd name="T3" fmla="*/ 227013 h 143"/>
                  <a:gd name="T4" fmla="*/ 106363 w 73"/>
                  <a:gd name="T5" fmla="*/ 0 h 143"/>
                  <a:gd name="T6" fmla="*/ 2914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4200454" y="3241120"/>
                <a:ext cx="121732" cy="255995"/>
              </a:xfrm>
              <a:custGeom>
                <a:avLst/>
                <a:gdLst>
                  <a:gd name="T0" fmla="*/ 104992 w 73"/>
                  <a:gd name="T1" fmla="*/ 0 h 143"/>
                  <a:gd name="T2" fmla="*/ 0 w 73"/>
                  <a:gd name="T3" fmla="*/ 0 h 143"/>
                  <a:gd name="T4" fmla="*/ 0 w 73"/>
                  <a:gd name="T5" fmla="*/ 227013 h 143"/>
                  <a:gd name="T6" fmla="*/ 107950 w 73"/>
                  <a:gd name="T7" fmla="*/ 227013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0"/>
                    </a:moveTo>
                    <a:lnTo>
                      <a:pt x="0" y="0"/>
                    </a:lnTo>
                    <a:lnTo>
                      <a:pt x="0" y="143"/>
                    </a:lnTo>
                    <a:lnTo>
                      <a:pt x="7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5" name="Rectangle 65"/>
              <p:cNvSpPr>
                <a:spLocks noChangeArrowheads="1"/>
              </p:cNvSpPr>
              <p:nvPr/>
            </p:nvSpPr>
            <p:spPr bwMode="auto">
              <a:xfrm>
                <a:off x="4261319" y="3293035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4289962" y="3293035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7" name="Freeform 67"/>
              <p:cNvSpPr>
                <a:spLocks/>
              </p:cNvSpPr>
              <p:nvPr/>
            </p:nvSpPr>
            <p:spPr bwMode="auto">
              <a:xfrm>
                <a:off x="4884298" y="3241120"/>
                <a:ext cx="118151" cy="255995"/>
              </a:xfrm>
              <a:custGeom>
                <a:avLst/>
                <a:gdLst>
                  <a:gd name="T0" fmla="*/ 0 w 72"/>
                  <a:gd name="T1" fmla="*/ 227013 h 143"/>
                  <a:gd name="T2" fmla="*/ 104775 w 72"/>
                  <a:gd name="T3" fmla="*/ 227013 h 143"/>
                  <a:gd name="T4" fmla="*/ 104775 w 72"/>
                  <a:gd name="T5" fmla="*/ 0 h 143"/>
                  <a:gd name="T6" fmla="*/ 1455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3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8" name="Line 68"/>
              <p:cNvSpPr>
                <a:spLocks noChangeShapeType="1"/>
              </p:cNvSpPr>
              <p:nvPr/>
            </p:nvSpPr>
            <p:spPr bwMode="auto">
              <a:xfrm flipV="1">
                <a:off x="4766147" y="3237539"/>
                <a:ext cx="1791" cy="263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4766147" y="3241120"/>
                <a:ext cx="118151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4766147" y="3497114"/>
                <a:ext cx="11815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" name="Line 72"/>
              <p:cNvSpPr>
                <a:spLocks noChangeShapeType="1"/>
              </p:cNvSpPr>
              <p:nvPr/>
            </p:nvSpPr>
            <p:spPr bwMode="auto">
              <a:xfrm>
                <a:off x="4438547" y="3368222"/>
                <a:ext cx="327600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" name="Line 73"/>
              <p:cNvSpPr>
                <a:spLocks noChangeShapeType="1"/>
              </p:cNvSpPr>
              <p:nvPr/>
            </p:nvSpPr>
            <p:spPr bwMode="auto">
              <a:xfrm>
                <a:off x="6132047" y="3368222"/>
                <a:ext cx="116360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4705281" y="3305566"/>
                <a:ext cx="60866" cy="62656"/>
              </a:xfrm>
              <a:custGeom>
                <a:avLst/>
                <a:gdLst>
                  <a:gd name="T0" fmla="*/ 0 w 37"/>
                  <a:gd name="T1" fmla="*/ 55563 h 35"/>
                  <a:gd name="T2" fmla="*/ 0 w 37"/>
                  <a:gd name="T3" fmla="*/ 0 h 35"/>
                  <a:gd name="T4" fmla="*/ 53975 w 37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5"/>
                  <a:gd name="T11" fmla="*/ 37 w 37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5">
                    <a:moveTo>
                      <a:pt x="0" y="35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3992794" y="2535793"/>
                <a:ext cx="91299" cy="513779"/>
              </a:xfrm>
              <a:custGeom>
                <a:avLst/>
                <a:gdLst>
                  <a:gd name="T0" fmla="*/ 79491 w 55"/>
                  <a:gd name="T1" fmla="*/ 455613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3 h 287"/>
                  <a:gd name="T8" fmla="*/ 80963 w 55"/>
                  <a:gd name="T9" fmla="*/ 455613 h 287"/>
                  <a:gd name="T10" fmla="*/ 80963 w 55"/>
                  <a:gd name="T11" fmla="*/ 455613 h 287"/>
                  <a:gd name="T12" fmla="*/ 79491 w 55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4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3992794" y="2535793"/>
                <a:ext cx="91299" cy="513779"/>
              </a:xfrm>
              <a:custGeom>
                <a:avLst/>
                <a:gdLst>
                  <a:gd name="T0" fmla="*/ 79491 w 55"/>
                  <a:gd name="T1" fmla="*/ 455613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3 h 287"/>
                  <a:gd name="T8" fmla="*/ 80963 w 55"/>
                  <a:gd name="T9" fmla="*/ 455613 h 287"/>
                  <a:gd name="T10" fmla="*/ 80963 w 55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4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4560278" y="2535793"/>
                <a:ext cx="87718" cy="513779"/>
              </a:xfrm>
              <a:custGeom>
                <a:avLst/>
                <a:gdLst>
                  <a:gd name="T0" fmla="*/ 74906 w 54"/>
                  <a:gd name="T1" fmla="*/ 455613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7787 w 54"/>
                  <a:gd name="T9" fmla="*/ 455613 h 287"/>
                  <a:gd name="T10" fmla="*/ 77787 w 54"/>
                  <a:gd name="T11" fmla="*/ 455613 h 287"/>
                  <a:gd name="T12" fmla="*/ 74906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4560278" y="2535793"/>
                <a:ext cx="87718" cy="513779"/>
              </a:xfrm>
              <a:custGeom>
                <a:avLst/>
                <a:gdLst>
                  <a:gd name="T0" fmla="*/ 74906 w 54"/>
                  <a:gd name="T1" fmla="*/ 455613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7787 w 54"/>
                  <a:gd name="T9" fmla="*/ 455613 h 287"/>
                  <a:gd name="T10" fmla="*/ 77787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122391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5122391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5686294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4560278" y="3114018"/>
                <a:ext cx="87718" cy="513778"/>
              </a:xfrm>
              <a:custGeom>
                <a:avLst/>
                <a:gdLst>
                  <a:gd name="T0" fmla="*/ 74906 w 54"/>
                  <a:gd name="T1" fmla="*/ 452437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7787 w 54"/>
                  <a:gd name="T9" fmla="*/ 455612 h 287"/>
                  <a:gd name="T10" fmla="*/ 77787 w 54"/>
                  <a:gd name="T11" fmla="*/ 455612 h 287"/>
                  <a:gd name="T12" fmla="*/ 74906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4560278" y="3114018"/>
                <a:ext cx="87718" cy="513778"/>
              </a:xfrm>
              <a:custGeom>
                <a:avLst/>
                <a:gdLst>
                  <a:gd name="T0" fmla="*/ 74906 w 54"/>
                  <a:gd name="T1" fmla="*/ 452437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7787 w 54"/>
                  <a:gd name="T9" fmla="*/ 455612 h 287"/>
                  <a:gd name="T10" fmla="*/ 77787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5122391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76435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5122391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5686294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76435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6251988" y="3114018"/>
                <a:ext cx="87719" cy="513778"/>
              </a:xfrm>
              <a:custGeom>
                <a:avLst/>
                <a:gdLst>
                  <a:gd name="T0" fmla="*/ 77788 w 53"/>
                  <a:gd name="T1" fmla="*/ 452437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77788 w 53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" name="Rectangle 88"/>
              <p:cNvSpPr>
                <a:spLocks noChangeArrowheads="1"/>
              </p:cNvSpPr>
              <p:nvPr/>
            </p:nvSpPr>
            <p:spPr bwMode="auto">
              <a:xfrm>
                <a:off x="7023551" y="3819345"/>
                <a:ext cx="118151" cy="25778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" name="Rectangle 89"/>
              <p:cNvSpPr>
                <a:spLocks noChangeArrowheads="1"/>
              </p:cNvSpPr>
              <p:nvPr/>
            </p:nvSpPr>
            <p:spPr bwMode="auto">
              <a:xfrm>
                <a:off x="7023551" y="3819345"/>
                <a:ext cx="118151" cy="2577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V="1">
                <a:off x="7258063" y="3815765"/>
                <a:ext cx="358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1" name="Line 91"/>
              <p:cNvSpPr>
                <a:spLocks noChangeShapeType="1"/>
              </p:cNvSpPr>
              <p:nvPr/>
            </p:nvSpPr>
            <p:spPr bwMode="auto">
              <a:xfrm flipH="1">
                <a:off x="7138122" y="3819345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" name="Line 92"/>
              <p:cNvSpPr>
                <a:spLocks noChangeShapeType="1"/>
              </p:cNvSpPr>
              <p:nvPr/>
            </p:nvSpPr>
            <p:spPr bwMode="auto">
              <a:xfrm flipH="1">
                <a:off x="7138122" y="4077129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884298" y="3819345"/>
                <a:ext cx="118151" cy="257784"/>
              </a:xfrm>
              <a:custGeom>
                <a:avLst/>
                <a:gdLst>
                  <a:gd name="T0" fmla="*/ 0 w 72"/>
                  <a:gd name="T1" fmla="*/ 228600 h 144"/>
                  <a:gd name="T2" fmla="*/ 104775 w 72"/>
                  <a:gd name="T3" fmla="*/ 228600 h 144"/>
                  <a:gd name="T4" fmla="*/ 104775 w 72"/>
                  <a:gd name="T5" fmla="*/ 0 h 144"/>
                  <a:gd name="T6" fmla="*/ 1455 w 72"/>
                  <a:gd name="T7" fmla="*/ 0 h 144"/>
                  <a:gd name="T8" fmla="*/ 0 w 72"/>
                  <a:gd name="T9" fmla="*/ 22860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4"/>
                  <a:gd name="T17" fmla="*/ 72 w 72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4">
                    <a:moveTo>
                      <a:pt x="0" y="144"/>
                    </a:moveTo>
                    <a:lnTo>
                      <a:pt x="72" y="144"/>
                    </a:lnTo>
                    <a:lnTo>
                      <a:pt x="72" y="0"/>
                    </a:lnTo>
                    <a:lnTo>
                      <a:pt x="1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Freeform 94"/>
              <p:cNvSpPr>
                <a:spLocks/>
              </p:cNvSpPr>
              <p:nvPr/>
            </p:nvSpPr>
            <p:spPr bwMode="auto">
              <a:xfrm>
                <a:off x="4884298" y="3819345"/>
                <a:ext cx="118151" cy="257784"/>
              </a:xfrm>
              <a:custGeom>
                <a:avLst/>
                <a:gdLst>
                  <a:gd name="T0" fmla="*/ 0 w 72"/>
                  <a:gd name="T1" fmla="*/ 228600 h 144"/>
                  <a:gd name="T2" fmla="*/ 104775 w 72"/>
                  <a:gd name="T3" fmla="*/ 228600 h 144"/>
                  <a:gd name="T4" fmla="*/ 104775 w 72"/>
                  <a:gd name="T5" fmla="*/ 0 h 144"/>
                  <a:gd name="T6" fmla="*/ 1455 w 7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4"/>
                  <a:gd name="T14" fmla="*/ 72 w 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4">
                    <a:moveTo>
                      <a:pt x="0" y="144"/>
                    </a:moveTo>
                    <a:lnTo>
                      <a:pt x="72" y="144"/>
                    </a:lnTo>
                    <a:lnTo>
                      <a:pt x="72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5" name="Freeform 95"/>
              <p:cNvSpPr>
                <a:spLocks/>
              </p:cNvSpPr>
              <p:nvPr/>
            </p:nvSpPr>
            <p:spPr bwMode="auto">
              <a:xfrm>
                <a:off x="4766147" y="3819345"/>
                <a:ext cx="118151" cy="257784"/>
              </a:xfrm>
              <a:custGeom>
                <a:avLst/>
                <a:gdLst>
                  <a:gd name="T0" fmla="*/ 103320 w 72"/>
                  <a:gd name="T1" fmla="*/ 0 h 144"/>
                  <a:gd name="T2" fmla="*/ 0 w 72"/>
                  <a:gd name="T3" fmla="*/ 0 h 144"/>
                  <a:gd name="T4" fmla="*/ 0 w 72"/>
                  <a:gd name="T5" fmla="*/ 228600 h 144"/>
                  <a:gd name="T6" fmla="*/ 104775 w 72"/>
                  <a:gd name="T7" fmla="*/ 22860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4"/>
                  <a:gd name="T14" fmla="*/ 72 w 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6" name="Rectangle 96"/>
              <p:cNvSpPr>
                <a:spLocks noChangeArrowheads="1"/>
              </p:cNvSpPr>
              <p:nvPr/>
            </p:nvSpPr>
            <p:spPr bwMode="auto">
              <a:xfrm>
                <a:off x="4825223" y="387125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7" name="Rectangle 97"/>
              <p:cNvSpPr>
                <a:spLocks noChangeArrowheads="1"/>
              </p:cNvSpPr>
              <p:nvPr/>
            </p:nvSpPr>
            <p:spPr bwMode="auto">
              <a:xfrm>
                <a:off x="4853866" y="387125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8" name="Freeform 98"/>
              <p:cNvSpPr>
                <a:spLocks/>
              </p:cNvSpPr>
              <p:nvPr/>
            </p:nvSpPr>
            <p:spPr bwMode="auto">
              <a:xfrm>
                <a:off x="5446411" y="3819345"/>
                <a:ext cx="121732" cy="257784"/>
              </a:xfrm>
              <a:custGeom>
                <a:avLst/>
                <a:gdLst>
                  <a:gd name="T0" fmla="*/ 0 w 73"/>
                  <a:gd name="T1" fmla="*/ 228600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860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9" name="Freeform 99"/>
              <p:cNvSpPr>
                <a:spLocks/>
              </p:cNvSpPr>
              <p:nvPr/>
            </p:nvSpPr>
            <p:spPr bwMode="auto">
              <a:xfrm>
                <a:off x="5446411" y="3819345"/>
                <a:ext cx="121732" cy="257784"/>
              </a:xfrm>
              <a:custGeom>
                <a:avLst/>
                <a:gdLst>
                  <a:gd name="T0" fmla="*/ 0 w 73"/>
                  <a:gd name="T1" fmla="*/ 228600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 flipV="1">
                <a:off x="5330051" y="3815765"/>
                <a:ext cx="179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1" name="Line 101"/>
              <p:cNvSpPr>
                <a:spLocks noChangeShapeType="1"/>
              </p:cNvSpPr>
              <p:nvPr/>
            </p:nvSpPr>
            <p:spPr bwMode="auto">
              <a:xfrm>
                <a:off x="5330051" y="3819345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2" name="Line 102"/>
              <p:cNvSpPr>
                <a:spLocks noChangeShapeType="1"/>
              </p:cNvSpPr>
              <p:nvPr/>
            </p:nvSpPr>
            <p:spPr bwMode="auto">
              <a:xfrm>
                <a:off x="5330051" y="4077129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3" name="Rectangle 103"/>
              <p:cNvSpPr>
                <a:spLocks noChangeArrowheads="1"/>
              </p:cNvSpPr>
              <p:nvPr/>
            </p:nvSpPr>
            <p:spPr bwMode="auto">
              <a:xfrm>
                <a:off x="5360483" y="387125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4" name="Rectangle 104"/>
              <p:cNvSpPr>
                <a:spLocks noChangeArrowheads="1"/>
              </p:cNvSpPr>
              <p:nvPr/>
            </p:nvSpPr>
            <p:spPr bwMode="auto">
              <a:xfrm>
                <a:off x="5437461" y="387125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5" name="Rectangle 105"/>
              <p:cNvSpPr>
                <a:spLocks noChangeArrowheads="1"/>
              </p:cNvSpPr>
              <p:nvPr/>
            </p:nvSpPr>
            <p:spPr bwMode="auto">
              <a:xfrm>
                <a:off x="5492956" y="387125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6" name="Freeform 106"/>
              <p:cNvSpPr>
                <a:spLocks/>
              </p:cNvSpPr>
              <p:nvPr/>
            </p:nvSpPr>
            <p:spPr bwMode="auto">
              <a:xfrm>
                <a:off x="5920807" y="3692242"/>
                <a:ext cx="180807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2562 h 286"/>
                  <a:gd name="T4" fmla="*/ 54426 w 109"/>
                  <a:gd name="T5" fmla="*/ 225425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7 w 109"/>
                  <a:gd name="T11" fmla="*/ 314325 h 286"/>
                  <a:gd name="T12" fmla="*/ 160337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w 109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6"/>
                  <a:gd name="T32" fmla="*/ 109 w 109"/>
                  <a:gd name="T33" fmla="*/ 286 h 2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6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2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8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7" name="Freeform 107"/>
              <p:cNvSpPr>
                <a:spLocks/>
              </p:cNvSpPr>
              <p:nvPr/>
            </p:nvSpPr>
            <p:spPr bwMode="auto">
              <a:xfrm>
                <a:off x="6459647" y="3819345"/>
                <a:ext cx="238093" cy="257784"/>
              </a:xfrm>
              <a:custGeom>
                <a:avLst/>
                <a:gdLst>
                  <a:gd name="T0" fmla="*/ 208206 w 144"/>
                  <a:gd name="T1" fmla="*/ 228600 h 144"/>
                  <a:gd name="T2" fmla="*/ 211138 w 144"/>
                  <a:gd name="T3" fmla="*/ 0 h 144"/>
                  <a:gd name="T4" fmla="*/ 0 w 144"/>
                  <a:gd name="T5" fmla="*/ 0 h 144"/>
                  <a:gd name="T6" fmla="*/ 0 w 144"/>
                  <a:gd name="T7" fmla="*/ 228600 h 144"/>
                  <a:gd name="T8" fmla="*/ 211138 w 144"/>
                  <a:gd name="T9" fmla="*/ 228600 h 144"/>
                  <a:gd name="T10" fmla="*/ 211138 w 144"/>
                  <a:gd name="T11" fmla="*/ 228600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2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auto">
              <a:xfrm>
                <a:off x="6499031" y="387125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6574218" y="387125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7053983" y="387125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1" name="Rectangle 111"/>
              <p:cNvSpPr>
                <a:spLocks noChangeArrowheads="1"/>
              </p:cNvSpPr>
              <p:nvPr/>
            </p:nvSpPr>
            <p:spPr bwMode="auto">
              <a:xfrm>
                <a:off x="7129171" y="387125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/>
            </p:nvSpPr>
            <p:spPr bwMode="auto">
              <a:xfrm>
                <a:off x="7190036" y="387125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3" name="Line 113"/>
              <p:cNvSpPr>
                <a:spLocks noChangeShapeType="1"/>
              </p:cNvSpPr>
              <p:nvPr/>
            </p:nvSpPr>
            <p:spPr bwMode="auto">
              <a:xfrm>
                <a:off x="5002449" y="3946446"/>
                <a:ext cx="32760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" name="Line 114"/>
              <p:cNvSpPr>
                <a:spLocks noChangeShapeType="1"/>
              </p:cNvSpPr>
              <p:nvPr/>
            </p:nvSpPr>
            <p:spPr bwMode="auto">
              <a:xfrm>
                <a:off x="6695950" y="3946446"/>
                <a:ext cx="32402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5269185" y="3885581"/>
                <a:ext cx="60866" cy="60866"/>
              </a:xfrm>
              <a:custGeom>
                <a:avLst/>
                <a:gdLst>
                  <a:gd name="T0" fmla="*/ 0 w 37"/>
                  <a:gd name="T1" fmla="*/ 53975 h 34"/>
                  <a:gd name="T2" fmla="*/ 2918 w 37"/>
                  <a:gd name="T3" fmla="*/ 0 h 34"/>
                  <a:gd name="T4" fmla="*/ 53975 w 37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4"/>
                  <a:gd name="T11" fmla="*/ 37 w 37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4">
                    <a:moveTo>
                      <a:pt x="0" y="34"/>
                    </a:moveTo>
                    <a:lnTo>
                      <a:pt x="2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6396992" y="3946446"/>
                <a:ext cx="418900" cy="195129"/>
              </a:xfrm>
              <a:custGeom>
                <a:avLst/>
                <a:gdLst>
                  <a:gd name="T0" fmla="*/ 0 w 253"/>
                  <a:gd name="T1" fmla="*/ 0 h 109"/>
                  <a:gd name="T2" fmla="*/ 2937 w 253"/>
                  <a:gd name="T3" fmla="*/ 173038 h 109"/>
                  <a:gd name="T4" fmla="*/ 317149 w 253"/>
                  <a:gd name="T5" fmla="*/ 173038 h 109"/>
                  <a:gd name="T6" fmla="*/ 317149 w 253"/>
                  <a:gd name="T7" fmla="*/ 57150 h 109"/>
                  <a:gd name="T8" fmla="*/ 371475 w 253"/>
                  <a:gd name="T9" fmla="*/ 57150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6" y="109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5122391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122391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686294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5686294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251988" y="3692242"/>
                <a:ext cx="87719" cy="513779"/>
              </a:xfrm>
              <a:custGeom>
                <a:avLst/>
                <a:gdLst>
                  <a:gd name="T0" fmla="*/ 77788 w 53"/>
                  <a:gd name="T1" fmla="*/ 454025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77788 w 53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815892" y="3692242"/>
                <a:ext cx="87718" cy="513779"/>
              </a:xfrm>
              <a:custGeom>
                <a:avLst/>
                <a:gdLst>
                  <a:gd name="T0" fmla="*/ 77787 w 53"/>
                  <a:gd name="T1" fmla="*/ 454025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77787 w 53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6815892" y="3692242"/>
                <a:ext cx="87718" cy="513779"/>
              </a:xfrm>
              <a:custGeom>
                <a:avLst/>
                <a:gdLst>
                  <a:gd name="T0" fmla="*/ 77787 w 53"/>
                  <a:gd name="T1" fmla="*/ 454025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7587454" y="4399360"/>
                <a:ext cx="118151" cy="255994"/>
              </a:xfrm>
              <a:custGeom>
                <a:avLst/>
                <a:gdLst>
                  <a:gd name="T0" fmla="*/ 104775 w 71"/>
                  <a:gd name="T1" fmla="*/ 223837 h 143"/>
                  <a:gd name="T2" fmla="*/ 0 w 71"/>
                  <a:gd name="T3" fmla="*/ 227012 h 143"/>
                  <a:gd name="T4" fmla="*/ 0 w 71"/>
                  <a:gd name="T5" fmla="*/ 0 h 143"/>
                  <a:gd name="T6" fmla="*/ 104775 w 71"/>
                  <a:gd name="T7" fmla="*/ 0 h 143"/>
                  <a:gd name="T8" fmla="*/ 104775 w 71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3"/>
                  <a:gd name="T17" fmla="*/ 71 w 71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" name="Freeform 125"/>
              <p:cNvSpPr>
                <a:spLocks/>
              </p:cNvSpPr>
              <p:nvPr/>
            </p:nvSpPr>
            <p:spPr bwMode="auto">
              <a:xfrm>
                <a:off x="7587454" y="4399360"/>
                <a:ext cx="118151" cy="255994"/>
              </a:xfrm>
              <a:custGeom>
                <a:avLst/>
                <a:gdLst>
                  <a:gd name="T0" fmla="*/ 104775 w 71"/>
                  <a:gd name="T1" fmla="*/ 223837 h 143"/>
                  <a:gd name="T2" fmla="*/ 0 w 71"/>
                  <a:gd name="T3" fmla="*/ 227012 h 143"/>
                  <a:gd name="T4" fmla="*/ 0 w 71"/>
                  <a:gd name="T5" fmla="*/ 0 h 143"/>
                  <a:gd name="T6" fmla="*/ 104775 w 71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3"/>
                  <a:gd name="T14" fmla="*/ 71 w 71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" name="Line 126"/>
              <p:cNvSpPr>
                <a:spLocks noChangeShapeType="1"/>
              </p:cNvSpPr>
              <p:nvPr/>
            </p:nvSpPr>
            <p:spPr bwMode="auto">
              <a:xfrm flipV="1">
                <a:off x="7821967" y="4392199"/>
                <a:ext cx="3580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7702025" y="4395779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" name="Line 128"/>
              <p:cNvSpPr>
                <a:spLocks noChangeShapeType="1"/>
              </p:cNvSpPr>
              <p:nvPr/>
            </p:nvSpPr>
            <p:spPr bwMode="auto">
              <a:xfrm flipH="1">
                <a:off x="7702025" y="4651773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" name="Freeform 129"/>
              <p:cNvSpPr>
                <a:spLocks/>
              </p:cNvSpPr>
              <p:nvPr/>
            </p:nvSpPr>
            <p:spPr bwMode="auto">
              <a:xfrm>
                <a:off x="5446411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w 73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" name="Freeform 130"/>
              <p:cNvSpPr>
                <a:spLocks/>
              </p:cNvSpPr>
              <p:nvPr/>
            </p:nvSpPr>
            <p:spPr bwMode="auto">
              <a:xfrm>
                <a:off x="5446411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" name="Freeform 131"/>
              <p:cNvSpPr>
                <a:spLocks/>
              </p:cNvSpPr>
              <p:nvPr/>
            </p:nvSpPr>
            <p:spPr bwMode="auto">
              <a:xfrm>
                <a:off x="5330051" y="4395779"/>
                <a:ext cx="119941" cy="259574"/>
              </a:xfrm>
              <a:custGeom>
                <a:avLst/>
                <a:gdLst>
                  <a:gd name="T0" fmla="*/ 103448 w 73"/>
                  <a:gd name="T1" fmla="*/ 0 h 145"/>
                  <a:gd name="T2" fmla="*/ 0 w 73"/>
                  <a:gd name="T3" fmla="*/ 3175 h 145"/>
                  <a:gd name="T4" fmla="*/ 0 w 73"/>
                  <a:gd name="T5" fmla="*/ 230187 h 145"/>
                  <a:gd name="T6" fmla="*/ 106362 w 73"/>
                  <a:gd name="T7" fmla="*/ 230187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3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5389126" y="4451274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3" name="Rectangle 133"/>
              <p:cNvSpPr>
                <a:spLocks noChangeArrowheads="1"/>
              </p:cNvSpPr>
              <p:nvPr/>
            </p:nvSpPr>
            <p:spPr bwMode="auto">
              <a:xfrm>
                <a:off x="5421349" y="4451274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4" name="Freeform 134"/>
              <p:cNvSpPr>
                <a:spLocks/>
              </p:cNvSpPr>
              <p:nvPr/>
            </p:nvSpPr>
            <p:spPr bwMode="auto">
              <a:xfrm>
                <a:off x="6010315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w 73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5" name="Freeform 135"/>
              <p:cNvSpPr>
                <a:spLocks/>
              </p:cNvSpPr>
              <p:nvPr/>
            </p:nvSpPr>
            <p:spPr bwMode="auto">
              <a:xfrm>
                <a:off x="6010315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6" name="Line 136"/>
              <p:cNvSpPr>
                <a:spLocks noChangeShapeType="1"/>
              </p:cNvSpPr>
              <p:nvPr/>
            </p:nvSpPr>
            <p:spPr bwMode="auto">
              <a:xfrm flipV="1">
                <a:off x="5893954" y="4392199"/>
                <a:ext cx="1791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7" name="Line 137"/>
              <p:cNvSpPr>
                <a:spLocks noChangeShapeType="1"/>
              </p:cNvSpPr>
              <p:nvPr/>
            </p:nvSpPr>
            <p:spPr bwMode="auto">
              <a:xfrm>
                <a:off x="5893954" y="4395779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8" name="Line 138"/>
              <p:cNvSpPr>
                <a:spLocks noChangeShapeType="1"/>
              </p:cNvSpPr>
              <p:nvPr/>
            </p:nvSpPr>
            <p:spPr bwMode="auto">
              <a:xfrm>
                <a:off x="5893954" y="4651773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9" name="Freeform 139"/>
              <p:cNvSpPr>
                <a:spLocks/>
              </p:cNvSpPr>
              <p:nvPr/>
            </p:nvSpPr>
            <p:spPr bwMode="auto">
              <a:xfrm>
                <a:off x="6484710" y="4268677"/>
                <a:ext cx="182597" cy="513779"/>
              </a:xfrm>
              <a:custGeom>
                <a:avLst/>
                <a:gdLst>
                  <a:gd name="T0" fmla="*/ 0 w 110"/>
                  <a:gd name="T1" fmla="*/ 0 h 287"/>
                  <a:gd name="T2" fmla="*/ 2944 w 110"/>
                  <a:gd name="T3" fmla="*/ 185738 h 287"/>
                  <a:gd name="T4" fmla="*/ 54466 w 110"/>
                  <a:gd name="T5" fmla="*/ 227013 h 287"/>
                  <a:gd name="T6" fmla="*/ 2944 w 110"/>
                  <a:gd name="T7" fmla="*/ 269875 h 287"/>
                  <a:gd name="T8" fmla="*/ 2944 w 110"/>
                  <a:gd name="T9" fmla="*/ 455613 h 287"/>
                  <a:gd name="T10" fmla="*/ 161925 w 110"/>
                  <a:gd name="T11" fmla="*/ 315913 h 287"/>
                  <a:gd name="T12" fmla="*/ 161925 w 110"/>
                  <a:gd name="T13" fmla="*/ 139700 h 287"/>
                  <a:gd name="T14" fmla="*/ 2944 w 110"/>
                  <a:gd name="T15" fmla="*/ 3175 h 287"/>
                  <a:gd name="T16" fmla="*/ 2944 w 110"/>
                  <a:gd name="T17" fmla="*/ 3175 h 287"/>
                  <a:gd name="T18" fmla="*/ 0 w 110"/>
                  <a:gd name="T19" fmla="*/ 0 h 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0"/>
                  <a:gd name="T31" fmla="*/ 0 h 287"/>
                  <a:gd name="T32" fmla="*/ 110 w 110"/>
                  <a:gd name="T33" fmla="*/ 287 h 2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0" h="287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3"/>
                    </a:lnTo>
                    <a:lnTo>
                      <a:pt x="2" y="170"/>
                    </a:lnTo>
                    <a:lnTo>
                      <a:pt x="2" y="287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0" name="Freeform 140"/>
              <p:cNvSpPr>
                <a:spLocks/>
              </p:cNvSpPr>
              <p:nvPr/>
            </p:nvSpPr>
            <p:spPr bwMode="auto">
              <a:xfrm>
                <a:off x="6484710" y="4268677"/>
                <a:ext cx="182597" cy="513779"/>
              </a:xfrm>
              <a:custGeom>
                <a:avLst/>
                <a:gdLst>
                  <a:gd name="T0" fmla="*/ 0 w 110"/>
                  <a:gd name="T1" fmla="*/ 0 h 287"/>
                  <a:gd name="T2" fmla="*/ 2944 w 110"/>
                  <a:gd name="T3" fmla="*/ 185738 h 287"/>
                  <a:gd name="T4" fmla="*/ 54466 w 110"/>
                  <a:gd name="T5" fmla="*/ 227013 h 287"/>
                  <a:gd name="T6" fmla="*/ 2944 w 110"/>
                  <a:gd name="T7" fmla="*/ 269875 h 287"/>
                  <a:gd name="T8" fmla="*/ 2944 w 110"/>
                  <a:gd name="T9" fmla="*/ 455613 h 287"/>
                  <a:gd name="T10" fmla="*/ 161925 w 110"/>
                  <a:gd name="T11" fmla="*/ 315913 h 287"/>
                  <a:gd name="T12" fmla="*/ 161925 w 110"/>
                  <a:gd name="T13" fmla="*/ 139700 h 287"/>
                  <a:gd name="T14" fmla="*/ 2944 w 110"/>
                  <a:gd name="T15" fmla="*/ 3175 h 287"/>
                  <a:gd name="T16" fmla="*/ 2944 w 110"/>
                  <a:gd name="T17" fmla="*/ 3175 h 2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7"/>
                  <a:gd name="T29" fmla="*/ 110 w 110"/>
                  <a:gd name="T30" fmla="*/ 287 h 28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7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3"/>
                    </a:lnTo>
                    <a:lnTo>
                      <a:pt x="2" y="170"/>
                    </a:lnTo>
                    <a:lnTo>
                      <a:pt x="2" y="287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1" name="Rectangle 141"/>
              <p:cNvSpPr>
                <a:spLocks noChangeArrowheads="1"/>
              </p:cNvSpPr>
              <p:nvPr/>
            </p:nvSpPr>
            <p:spPr bwMode="auto">
              <a:xfrm>
                <a:off x="7062935" y="4451274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2" name="Rectangle 142"/>
              <p:cNvSpPr>
                <a:spLocks noChangeArrowheads="1"/>
              </p:cNvSpPr>
              <p:nvPr/>
            </p:nvSpPr>
            <p:spPr bwMode="auto">
              <a:xfrm>
                <a:off x="7138122" y="4451274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3" name="Rectangle 143"/>
              <p:cNvSpPr>
                <a:spLocks noChangeArrowheads="1"/>
              </p:cNvSpPr>
              <p:nvPr/>
            </p:nvSpPr>
            <p:spPr bwMode="auto">
              <a:xfrm>
                <a:off x="7617887" y="445127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4" name="Rectangle 144"/>
              <p:cNvSpPr>
                <a:spLocks noChangeArrowheads="1"/>
              </p:cNvSpPr>
              <p:nvPr/>
            </p:nvSpPr>
            <p:spPr bwMode="auto">
              <a:xfrm>
                <a:off x="7693075" y="445127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5" name="Rectangle 145"/>
              <p:cNvSpPr>
                <a:spLocks noChangeArrowheads="1"/>
              </p:cNvSpPr>
              <p:nvPr/>
            </p:nvSpPr>
            <p:spPr bwMode="auto">
              <a:xfrm>
                <a:off x="7752150" y="445127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6" name="Line 146"/>
              <p:cNvSpPr>
                <a:spLocks noChangeShapeType="1"/>
              </p:cNvSpPr>
              <p:nvPr/>
            </p:nvSpPr>
            <p:spPr bwMode="auto">
              <a:xfrm>
                <a:off x="5568143" y="4524672"/>
                <a:ext cx="32581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7" name="Line 147"/>
              <p:cNvSpPr>
                <a:spLocks noChangeShapeType="1"/>
              </p:cNvSpPr>
              <p:nvPr/>
            </p:nvSpPr>
            <p:spPr bwMode="auto">
              <a:xfrm>
                <a:off x="6667307" y="4524672"/>
                <a:ext cx="356244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8" name="Line 148"/>
              <p:cNvSpPr>
                <a:spLocks noChangeShapeType="1"/>
              </p:cNvSpPr>
              <p:nvPr/>
            </p:nvSpPr>
            <p:spPr bwMode="auto">
              <a:xfrm>
                <a:off x="7258063" y="4524672"/>
                <a:ext cx="32939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5833088" y="4463806"/>
                <a:ext cx="60866" cy="60866"/>
              </a:xfrm>
              <a:custGeom>
                <a:avLst/>
                <a:gdLst>
                  <a:gd name="T0" fmla="*/ 0 w 36"/>
                  <a:gd name="T1" fmla="*/ 53975 h 34"/>
                  <a:gd name="T2" fmla="*/ 1499 w 36"/>
                  <a:gd name="T3" fmla="*/ 0 h 34"/>
                  <a:gd name="T4" fmla="*/ 53975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1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6960895" y="4524672"/>
                <a:ext cx="418900" cy="196919"/>
              </a:xfrm>
              <a:custGeom>
                <a:avLst/>
                <a:gdLst>
                  <a:gd name="T0" fmla="*/ 0 w 253"/>
                  <a:gd name="T1" fmla="*/ 0 h 110"/>
                  <a:gd name="T2" fmla="*/ 2937 w 253"/>
                  <a:gd name="T3" fmla="*/ 174625 h 110"/>
                  <a:gd name="T4" fmla="*/ 318617 w 253"/>
                  <a:gd name="T5" fmla="*/ 174625 h 110"/>
                  <a:gd name="T6" fmla="*/ 318617 w 253"/>
                  <a:gd name="T7" fmla="*/ 58738 h 110"/>
                  <a:gd name="T8" fmla="*/ 371475 w 253"/>
                  <a:gd name="T9" fmla="*/ 58738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10"/>
                  <a:gd name="T17" fmla="*/ 253 w 253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10">
                    <a:moveTo>
                      <a:pt x="0" y="0"/>
                    </a:moveTo>
                    <a:lnTo>
                      <a:pt x="2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5686294" y="4268677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5686294" y="4268677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6251988" y="4268677"/>
                <a:ext cx="87719" cy="513779"/>
              </a:xfrm>
              <a:custGeom>
                <a:avLst/>
                <a:gdLst>
                  <a:gd name="T0" fmla="*/ 77788 w 53"/>
                  <a:gd name="T1" fmla="*/ 455613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4" name="Freeform 154"/>
              <p:cNvSpPr>
                <a:spLocks/>
              </p:cNvSpPr>
              <p:nvPr/>
            </p:nvSpPr>
            <p:spPr bwMode="auto">
              <a:xfrm>
                <a:off x="6251988" y="4268677"/>
                <a:ext cx="87719" cy="513779"/>
              </a:xfrm>
              <a:custGeom>
                <a:avLst/>
                <a:gdLst>
                  <a:gd name="T0" fmla="*/ 77788 w 53"/>
                  <a:gd name="T1" fmla="*/ 455613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5" name="Freeform 155"/>
              <p:cNvSpPr>
                <a:spLocks/>
              </p:cNvSpPr>
              <p:nvPr/>
            </p:nvSpPr>
            <p:spPr bwMode="auto">
              <a:xfrm>
                <a:off x="6815892" y="4268677"/>
                <a:ext cx="87718" cy="513779"/>
              </a:xfrm>
              <a:custGeom>
                <a:avLst/>
                <a:gdLst>
                  <a:gd name="T0" fmla="*/ 77787 w 53"/>
                  <a:gd name="T1" fmla="*/ 455613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6" name="Freeform 156"/>
              <p:cNvSpPr>
                <a:spLocks/>
              </p:cNvSpPr>
              <p:nvPr/>
            </p:nvSpPr>
            <p:spPr bwMode="auto">
              <a:xfrm>
                <a:off x="6815892" y="4268677"/>
                <a:ext cx="87718" cy="513779"/>
              </a:xfrm>
              <a:custGeom>
                <a:avLst/>
                <a:gdLst>
                  <a:gd name="T0" fmla="*/ 77787 w 53"/>
                  <a:gd name="T1" fmla="*/ 455613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7" name="Freeform 157"/>
              <p:cNvSpPr>
                <a:spLocks/>
              </p:cNvSpPr>
              <p:nvPr/>
            </p:nvSpPr>
            <p:spPr bwMode="auto">
              <a:xfrm>
                <a:off x="7379794" y="4268677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8" name="Freeform 158"/>
              <p:cNvSpPr>
                <a:spLocks/>
              </p:cNvSpPr>
              <p:nvPr/>
            </p:nvSpPr>
            <p:spPr bwMode="auto">
              <a:xfrm>
                <a:off x="7379794" y="4268677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9" name="Freeform 159"/>
              <p:cNvSpPr>
                <a:spLocks/>
              </p:cNvSpPr>
              <p:nvPr/>
            </p:nvSpPr>
            <p:spPr bwMode="auto">
              <a:xfrm>
                <a:off x="8153147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104775 w 71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4"/>
                  <a:gd name="T17" fmla="*/ 71 w 71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0" name="Freeform 160"/>
              <p:cNvSpPr>
                <a:spLocks/>
              </p:cNvSpPr>
              <p:nvPr/>
            </p:nvSpPr>
            <p:spPr bwMode="auto">
              <a:xfrm>
                <a:off x="8153147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4"/>
                  <a:gd name="T14" fmla="*/ 71 w 71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1" name="Line 161"/>
              <p:cNvSpPr>
                <a:spLocks noChangeShapeType="1"/>
              </p:cNvSpPr>
              <p:nvPr/>
            </p:nvSpPr>
            <p:spPr bwMode="auto">
              <a:xfrm flipV="1">
                <a:off x="8385869" y="4970423"/>
                <a:ext cx="3580" cy="268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2" name="Line 162"/>
              <p:cNvSpPr>
                <a:spLocks noChangeShapeType="1"/>
              </p:cNvSpPr>
              <p:nvPr/>
            </p:nvSpPr>
            <p:spPr bwMode="auto">
              <a:xfrm flipH="1">
                <a:off x="8267718" y="4974003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3" name="Line 163"/>
              <p:cNvSpPr>
                <a:spLocks noChangeShapeType="1"/>
              </p:cNvSpPr>
              <p:nvPr/>
            </p:nvSpPr>
            <p:spPr bwMode="auto">
              <a:xfrm flipH="1">
                <a:off x="8267718" y="5231788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" name="Freeform 164"/>
              <p:cNvSpPr>
                <a:spLocks/>
              </p:cNvSpPr>
              <p:nvPr/>
            </p:nvSpPr>
            <p:spPr bwMode="auto">
              <a:xfrm>
                <a:off x="6010315" y="4977584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" name="Freeform 165"/>
              <p:cNvSpPr>
                <a:spLocks/>
              </p:cNvSpPr>
              <p:nvPr/>
            </p:nvSpPr>
            <p:spPr bwMode="auto">
              <a:xfrm>
                <a:off x="6010315" y="4977584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6" name="Freeform 166"/>
              <p:cNvSpPr>
                <a:spLocks/>
              </p:cNvSpPr>
              <p:nvPr/>
            </p:nvSpPr>
            <p:spPr bwMode="auto">
              <a:xfrm>
                <a:off x="5893954" y="4974003"/>
                <a:ext cx="119942" cy="261365"/>
              </a:xfrm>
              <a:custGeom>
                <a:avLst/>
                <a:gdLst>
                  <a:gd name="T0" fmla="*/ 103449 w 73"/>
                  <a:gd name="T1" fmla="*/ 0 h 146"/>
                  <a:gd name="T2" fmla="*/ 0 w 73"/>
                  <a:gd name="T3" fmla="*/ 3175 h 146"/>
                  <a:gd name="T4" fmla="*/ 0 w 73"/>
                  <a:gd name="T5" fmla="*/ 231775 h 146"/>
                  <a:gd name="T6" fmla="*/ 106363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3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7" name="Rectangle 167"/>
              <p:cNvSpPr>
                <a:spLocks noChangeArrowheads="1"/>
              </p:cNvSpPr>
              <p:nvPr/>
            </p:nvSpPr>
            <p:spPr bwMode="auto">
              <a:xfrm>
                <a:off x="5953030" y="502591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8" name="Rectangle 168"/>
              <p:cNvSpPr>
                <a:spLocks noChangeArrowheads="1"/>
              </p:cNvSpPr>
              <p:nvPr/>
            </p:nvSpPr>
            <p:spPr bwMode="auto">
              <a:xfrm>
                <a:off x="5985253" y="502591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9" name="Freeform 169"/>
              <p:cNvSpPr>
                <a:spLocks/>
              </p:cNvSpPr>
              <p:nvPr/>
            </p:nvSpPr>
            <p:spPr bwMode="auto">
              <a:xfrm>
                <a:off x="7050403" y="4846902"/>
                <a:ext cx="180808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5737 h 286"/>
                  <a:gd name="T4" fmla="*/ 52956 w 109"/>
                  <a:gd name="T5" fmla="*/ 228600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8 w 109"/>
                  <a:gd name="T11" fmla="*/ 315912 h 286"/>
                  <a:gd name="T12" fmla="*/ 160338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w 109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6"/>
                  <a:gd name="T32" fmla="*/ 109 w 109"/>
                  <a:gd name="T33" fmla="*/ 286 h 2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6">
                    <a:moveTo>
                      <a:pt x="0" y="0"/>
                    </a:moveTo>
                    <a:lnTo>
                      <a:pt x="2" y="117"/>
                    </a:lnTo>
                    <a:lnTo>
                      <a:pt x="36" y="144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0" name="Freeform 170"/>
              <p:cNvSpPr>
                <a:spLocks/>
              </p:cNvSpPr>
              <p:nvPr/>
            </p:nvSpPr>
            <p:spPr bwMode="auto">
              <a:xfrm>
                <a:off x="7050403" y="4846902"/>
                <a:ext cx="180808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5737 h 286"/>
                  <a:gd name="T4" fmla="*/ 52956 w 109"/>
                  <a:gd name="T5" fmla="*/ 228600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8 w 109"/>
                  <a:gd name="T11" fmla="*/ 315912 h 286"/>
                  <a:gd name="T12" fmla="*/ 160338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2" y="117"/>
                    </a:lnTo>
                    <a:lnTo>
                      <a:pt x="36" y="144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1" name="Rectangle 171"/>
              <p:cNvSpPr>
                <a:spLocks noChangeArrowheads="1"/>
              </p:cNvSpPr>
              <p:nvPr/>
            </p:nvSpPr>
            <p:spPr bwMode="auto">
              <a:xfrm>
                <a:off x="7625048" y="502591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2" name="Rectangle 172"/>
              <p:cNvSpPr>
                <a:spLocks noChangeArrowheads="1"/>
              </p:cNvSpPr>
              <p:nvPr/>
            </p:nvSpPr>
            <p:spPr bwMode="auto">
              <a:xfrm>
                <a:off x="7702025" y="502591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8181790" y="502591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8256977" y="502591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8316053" y="502591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6" name="Line 176"/>
              <p:cNvSpPr>
                <a:spLocks noChangeShapeType="1"/>
              </p:cNvSpPr>
              <p:nvPr/>
            </p:nvSpPr>
            <p:spPr bwMode="auto">
              <a:xfrm>
                <a:off x="6132047" y="5104686"/>
                <a:ext cx="315070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7" name="Line 177"/>
              <p:cNvSpPr>
                <a:spLocks noChangeShapeType="1"/>
              </p:cNvSpPr>
              <p:nvPr/>
            </p:nvSpPr>
            <p:spPr bwMode="auto">
              <a:xfrm>
                <a:off x="7231211" y="5104686"/>
                <a:ext cx="356243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8" name="Line 178"/>
              <p:cNvSpPr>
                <a:spLocks noChangeShapeType="1"/>
              </p:cNvSpPr>
              <p:nvPr/>
            </p:nvSpPr>
            <p:spPr bwMode="auto">
              <a:xfrm>
                <a:off x="7821967" y="5104686"/>
                <a:ext cx="33118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9" name="Line 179"/>
              <p:cNvSpPr>
                <a:spLocks noChangeShapeType="1"/>
              </p:cNvSpPr>
              <p:nvPr/>
            </p:nvSpPr>
            <p:spPr bwMode="auto">
              <a:xfrm>
                <a:off x="6688789" y="5165552"/>
                <a:ext cx="365195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Freeform 180"/>
              <p:cNvSpPr>
                <a:spLocks/>
              </p:cNvSpPr>
              <p:nvPr/>
            </p:nvSpPr>
            <p:spPr bwMode="auto">
              <a:xfrm>
                <a:off x="6396992" y="5040240"/>
                <a:ext cx="50125" cy="64446"/>
              </a:xfrm>
              <a:custGeom>
                <a:avLst/>
                <a:gdLst>
                  <a:gd name="T0" fmla="*/ 0 w 30"/>
                  <a:gd name="T1" fmla="*/ 57150 h 36"/>
                  <a:gd name="T2" fmla="*/ 2963 w 30"/>
                  <a:gd name="T3" fmla="*/ 0 h 36"/>
                  <a:gd name="T4" fmla="*/ 44450 w 30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36"/>
                  <a:gd name="T11" fmla="*/ 30 w 30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36">
                    <a:moveTo>
                      <a:pt x="0" y="36"/>
                    </a:moveTo>
                    <a:lnTo>
                      <a:pt x="2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1" name="Freeform 181"/>
              <p:cNvSpPr>
                <a:spLocks/>
              </p:cNvSpPr>
              <p:nvPr/>
            </p:nvSpPr>
            <p:spPr bwMode="auto">
              <a:xfrm>
                <a:off x="7528379" y="5104686"/>
                <a:ext cx="415319" cy="191548"/>
              </a:xfrm>
              <a:custGeom>
                <a:avLst/>
                <a:gdLst>
                  <a:gd name="T0" fmla="*/ 0 w 251"/>
                  <a:gd name="T1" fmla="*/ 0 h 107"/>
                  <a:gd name="T2" fmla="*/ 0 w 251"/>
                  <a:gd name="T3" fmla="*/ 169862 h 107"/>
                  <a:gd name="T4" fmla="*/ 318411 w 251"/>
                  <a:gd name="T5" fmla="*/ 169862 h 107"/>
                  <a:gd name="T6" fmla="*/ 318411 w 251"/>
                  <a:gd name="T7" fmla="*/ 57150 h 107"/>
                  <a:gd name="T8" fmla="*/ 368300 w 251"/>
                  <a:gd name="T9" fmla="*/ 5715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07"/>
                  <a:gd name="T17" fmla="*/ 251 w 251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7" y="107"/>
                    </a:lnTo>
                    <a:lnTo>
                      <a:pt x="217" y="36"/>
                    </a:lnTo>
                    <a:lnTo>
                      <a:pt x="251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2" name="Freeform 182"/>
              <p:cNvSpPr>
                <a:spLocks/>
              </p:cNvSpPr>
              <p:nvPr/>
            </p:nvSpPr>
            <p:spPr bwMode="auto">
              <a:xfrm>
                <a:off x="6251988" y="4846902"/>
                <a:ext cx="87719" cy="513778"/>
              </a:xfrm>
              <a:custGeom>
                <a:avLst/>
                <a:gdLst>
                  <a:gd name="T0" fmla="*/ 77788 w 53"/>
                  <a:gd name="T1" fmla="*/ 455612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3" name="Freeform 183"/>
              <p:cNvSpPr>
                <a:spLocks/>
              </p:cNvSpPr>
              <p:nvPr/>
            </p:nvSpPr>
            <p:spPr bwMode="auto">
              <a:xfrm>
                <a:off x="6251988" y="4846902"/>
                <a:ext cx="87719" cy="513778"/>
              </a:xfrm>
              <a:custGeom>
                <a:avLst/>
                <a:gdLst>
                  <a:gd name="T0" fmla="*/ 77788 w 53"/>
                  <a:gd name="T1" fmla="*/ 455612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Freeform 184"/>
              <p:cNvSpPr>
                <a:spLocks/>
              </p:cNvSpPr>
              <p:nvPr/>
            </p:nvSpPr>
            <p:spPr bwMode="auto">
              <a:xfrm>
                <a:off x="6815892" y="4846902"/>
                <a:ext cx="87718" cy="513778"/>
              </a:xfrm>
              <a:custGeom>
                <a:avLst/>
                <a:gdLst>
                  <a:gd name="T0" fmla="*/ 77787 w 53"/>
                  <a:gd name="T1" fmla="*/ 455612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7 w 53"/>
                  <a:gd name="T9" fmla="*/ 455612 h 287"/>
                  <a:gd name="T10" fmla="*/ 77787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" name="Freeform 185"/>
              <p:cNvSpPr>
                <a:spLocks/>
              </p:cNvSpPr>
              <p:nvPr/>
            </p:nvSpPr>
            <p:spPr bwMode="auto">
              <a:xfrm>
                <a:off x="6815892" y="4846902"/>
                <a:ext cx="87718" cy="513778"/>
              </a:xfrm>
              <a:custGeom>
                <a:avLst/>
                <a:gdLst>
                  <a:gd name="T0" fmla="*/ 77787 w 53"/>
                  <a:gd name="T1" fmla="*/ 455612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7 w 53"/>
                  <a:gd name="T9" fmla="*/ 455612 h 287"/>
                  <a:gd name="T10" fmla="*/ 77787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6" name="Freeform 186"/>
              <p:cNvSpPr>
                <a:spLocks/>
              </p:cNvSpPr>
              <p:nvPr/>
            </p:nvSpPr>
            <p:spPr bwMode="auto">
              <a:xfrm>
                <a:off x="7379794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7" name="Freeform 187"/>
              <p:cNvSpPr>
                <a:spLocks/>
              </p:cNvSpPr>
              <p:nvPr/>
            </p:nvSpPr>
            <p:spPr bwMode="auto">
              <a:xfrm>
                <a:off x="7379794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8" name="Freeform 188"/>
              <p:cNvSpPr>
                <a:spLocks/>
              </p:cNvSpPr>
              <p:nvPr/>
            </p:nvSpPr>
            <p:spPr bwMode="auto">
              <a:xfrm>
                <a:off x="7943698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9" name="Freeform 189"/>
              <p:cNvSpPr>
                <a:spLocks/>
              </p:cNvSpPr>
              <p:nvPr/>
            </p:nvSpPr>
            <p:spPr bwMode="auto">
              <a:xfrm>
                <a:off x="7943698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0" name="Freeform 190"/>
              <p:cNvSpPr>
                <a:spLocks/>
              </p:cNvSpPr>
              <p:nvPr/>
            </p:nvSpPr>
            <p:spPr bwMode="auto">
              <a:xfrm>
                <a:off x="5446411" y="2664685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1" name="Freeform 191"/>
              <p:cNvSpPr>
                <a:spLocks/>
              </p:cNvSpPr>
              <p:nvPr/>
            </p:nvSpPr>
            <p:spPr bwMode="auto">
              <a:xfrm>
                <a:off x="5446411" y="2664685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2" name="Freeform 192"/>
              <p:cNvSpPr>
                <a:spLocks/>
              </p:cNvSpPr>
              <p:nvPr/>
            </p:nvSpPr>
            <p:spPr bwMode="auto">
              <a:xfrm>
                <a:off x="5330051" y="2661105"/>
                <a:ext cx="119941" cy="261365"/>
              </a:xfrm>
              <a:custGeom>
                <a:avLst/>
                <a:gdLst>
                  <a:gd name="T0" fmla="*/ 103448 w 73"/>
                  <a:gd name="T1" fmla="*/ 0 h 146"/>
                  <a:gd name="T2" fmla="*/ 0 w 73"/>
                  <a:gd name="T3" fmla="*/ 3175 h 146"/>
                  <a:gd name="T4" fmla="*/ 0 w 73"/>
                  <a:gd name="T5" fmla="*/ 231775 h 146"/>
                  <a:gd name="T6" fmla="*/ 106362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3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3" name="Rectangle 193"/>
              <p:cNvSpPr>
                <a:spLocks noChangeArrowheads="1"/>
              </p:cNvSpPr>
              <p:nvPr/>
            </p:nvSpPr>
            <p:spPr bwMode="auto">
              <a:xfrm>
                <a:off x="5371224" y="2713020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4" name="Rectangle 194"/>
              <p:cNvSpPr>
                <a:spLocks noChangeArrowheads="1"/>
              </p:cNvSpPr>
              <p:nvPr/>
            </p:nvSpPr>
            <p:spPr bwMode="auto">
              <a:xfrm>
                <a:off x="5446411" y="271302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5" name="Line 195"/>
              <p:cNvSpPr>
                <a:spLocks noChangeShapeType="1"/>
              </p:cNvSpPr>
              <p:nvPr/>
            </p:nvSpPr>
            <p:spPr bwMode="auto">
              <a:xfrm>
                <a:off x="5568143" y="2791788"/>
                <a:ext cx="11815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" name="Line 196"/>
              <p:cNvSpPr>
                <a:spLocks noChangeShapeType="1"/>
              </p:cNvSpPr>
              <p:nvPr/>
            </p:nvSpPr>
            <p:spPr bwMode="auto">
              <a:xfrm>
                <a:off x="5779383" y="2791788"/>
                <a:ext cx="114571" cy="179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7" name="Freeform 197"/>
              <p:cNvSpPr>
                <a:spLocks/>
              </p:cNvSpPr>
              <p:nvPr/>
            </p:nvSpPr>
            <p:spPr bwMode="auto">
              <a:xfrm>
                <a:off x="5893954" y="2664685"/>
                <a:ext cx="119942" cy="257784"/>
              </a:xfrm>
              <a:custGeom>
                <a:avLst/>
                <a:gdLst>
                  <a:gd name="T0" fmla="*/ 103449 w 73"/>
                  <a:gd name="T1" fmla="*/ 225425 h 144"/>
                  <a:gd name="T2" fmla="*/ 0 w 73"/>
                  <a:gd name="T3" fmla="*/ 228600 h 144"/>
                  <a:gd name="T4" fmla="*/ 0 w 73"/>
                  <a:gd name="T5" fmla="*/ 0 h 144"/>
                  <a:gd name="T6" fmla="*/ 106363 w 73"/>
                  <a:gd name="T7" fmla="*/ 0 h 144"/>
                  <a:gd name="T8" fmla="*/ 103449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8" name="Freeform 198"/>
              <p:cNvSpPr>
                <a:spLocks/>
              </p:cNvSpPr>
              <p:nvPr/>
            </p:nvSpPr>
            <p:spPr bwMode="auto">
              <a:xfrm>
                <a:off x="5893954" y="2664685"/>
                <a:ext cx="119942" cy="257784"/>
              </a:xfrm>
              <a:custGeom>
                <a:avLst/>
                <a:gdLst>
                  <a:gd name="T0" fmla="*/ 103449 w 73"/>
                  <a:gd name="T1" fmla="*/ 225425 h 144"/>
                  <a:gd name="T2" fmla="*/ 0 w 73"/>
                  <a:gd name="T3" fmla="*/ 228600 h 144"/>
                  <a:gd name="T4" fmla="*/ 0 w 73"/>
                  <a:gd name="T5" fmla="*/ 0 h 144"/>
                  <a:gd name="T6" fmla="*/ 10636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9" name="Line 199"/>
              <p:cNvSpPr>
                <a:spLocks noChangeShapeType="1"/>
              </p:cNvSpPr>
              <p:nvPr/>
            </p:nvSpPr>
            <p:spPr bwMode="auto">
              <a:xfrm flipV="1">
                <a:off x="6132047" y="2657524"/>
                <a:ext cx="1790" cy="268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0" name="Line 200"/>
              <p:cNvSpPr>
                <a:spLocks noChangeShapeType="1"/>
              </p:cNvSpPr>
              <p:nvPr/>
            </p:nvSpPr>
            <p:spPr bwMode="auto">
              <a:xfrm flipH="1">
                <a:off x="6013896" y="2661105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1" name="Line 201"/>
              <p:cNvSpPr>
                <a:spLocks noChangeShapeType="1"/>
              </p:cNvSpPr>
              <p:nvPr/>
            </p:nvSpPr>
            <p:spPr bwMode="auto">
              <a:xfrm flipH="1">
                <a:off x="6013896" y="2918889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2" name="Rectangle 202"/>
              <p:cNvSpPr>
                <a:spLocks noChangeArrowheads="1"/>
              </p:cNvSpPr>
              <p:nvPr/>
            </p:nvSpPr>
            <p:spPr bwMode="auto">
              <a:xfrm>
                <a:off x="5924387" y="271302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3" name="Rectangle 203"/>
              <p:cNvSpPr>
                <a:spLocks noChangeArrowheads="1"/>
              </p:cNvSpPr>
              <p:nvPr/>
            </p:nvSpPr>
            <p:spPr bwMode="auto">
              <a:xfrm>
                <a:off x="6001364" y="271302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4" name="Rectangle 204"/>
              <p:cNvSpPr>
                <a:spLocks noChangeArrowheads="1"/>
              </p:cNvSpPr>
              <p:nvPr/>
            </p:nvSpPr>
            <p:spPr bwMode="auto">
              <a:xfrm>
                <a:off x="6058649" y="271302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5" name="Rectangle 205"/>
              <p:cNvSpPr>
                <a:spLocks noChangeArrowheads="1"/>
              </p:cNvSpPr>
              <p:nvPr/>
            </p:nvSpPr>
            <p:spPr bwMode="auto">
              <a:xfrm>
                <a:off x="4796581" y="3293035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6" name="Rectangle 206"/>
              <p:cNvSpPr>
                <a:spLocks noChangeArrowheads="1"/>
              </p:cNvSpPr>
              <p:nvPr/>
            </p:nvSpPr>
            <p:spPr bwMode="auto">
              <a:xfrm>
                <a:off x="4873557" y="3293035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7" name="Rectangle 207"/>
              <p:cNvSpPr>
                <a:spLocks noChangeArrowheads="1"/>
              </p:cNvSpPr>
              <p:nvPr/>
            </p:nvSpPr>
            <p:spPr bwMode="auto">
              <a:xfrm>
                <a:off x="4929053" y="3293035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8" name="Rectangle 208"/>
              <p:cNvSpPr>
                <a:spLocks noChangeArrowheads="1"/>
              </p:cNvSpPr>
              <p:nvPr/>
            </p:nvSpPr>
            <p:spPr bwMode="auto">
              <a:xfrm>
                <a:off x="5924387" y="445127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9" name="Rectangle 209"/>
              <p:cNvSpPr>
                <a:spLocks noChangeArrowheads="1"/>
              </p:cNvSpPr>
              <p:nvPr/>
            </p:nvSpPr>
            <p:spPr bwMode="auto">
              <a:xfrm>
                <a:off x="6001364" y="445127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0" name="Rectangle 210"/>
              <p:cNvSpPr>
                <a:spLocks noChangeArrowheads="1"/>
              </p:cNvSpPr>
              <p:nvPr/>
            </p:nvSpPr>
            <p:spPr bwMode="auto">
              <a:xfrm>
                <a:off x="6058649" y="445127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3" name="Freeform 213"/>
              <p:cNvSpPr>
                <a:spLocks/>
              </p:cNvSpPr>
              <p:nvPr/>
            </p:nvSpPr>
            <p:spPr bwMode="auto">
              <a:xfrm>
                <a:off x="5990623" y="2840122"/>
                <a:ext cx="48335" cy="51915"/>
              </a:xfrm>
              <a:custGeom>
                <a:avLst/>
                <a:gdLst>
                  <a:gd name="T0" fmla="*/ 20692 w 29"/>
                  <a:gd name="T1" fmla="*/ 42863 h 29"/>
                  <a:gd name="T2" fmla="*/ 23649 w 29"/>
                  <a:gd name="T3" fmla="*/ 46038 h 29"/>
                  <a:gd name="T4" fmla="*/ 26605 w 29"/>
                  <a:gd name="T5" fmla="*/ 42863 h 29"/>
                  <a:gd name="T6" fmla="*/ 31039 w 29"/>
                  <a:gd name="T7" fmla="*/ 42863 h 29"/>
                  <a:gd name="T8" fmla="*/ 33995 w 29"/>
                  <a:gd name="T9" fmla="*/ 39688 h 29"/>
                  <a:gd name="T10" fmla="*/ 33995 w 29"/>
                  <a:gd name="T11" fmla="*/ 39688 h 29"/>
                  <a:gd name="T12" fmla="*/ 36951 w 29"/>
                  <a:gd name="T13" fmla="*/ 36513 h 29"/>
                  <a:gd name="T14" fmla="*/ 39907 w 29"/>
                  <a:gd name="T15" fmla="*/ 33338 h 29"/>
                  <a:gd name="T16" fmla="*/ 39907 w 29"/>
                  <a:gd name="T17" fmla="*/ 30163 h 29"/>
                  <a:gd name="T18" fmla="*/ 42863 w 29"/>
                  <a:gd name="T19" fmla="*/ 26988 h 29"/>
                  <a:gd name="T20" fmla="*/ 42863 w 29"/>
                  <a:gd name="T21" fmla="*/ 20638 h 29"/>
                  <a:gd name="T22" fmla="*/ 42863 w 29"/>
                  <a:gd name="T23" fmla="*/ 17463 h 29"/>
                  <a:gd name="T24" fmla="*/ 39907 w 29"/>
                  <a:gd name="T25" fmla="*/ 14288 h 29"/>
                  <a:gd name="T26" fmla="*/ 39907 w 29"/>
                  <a:gd name="T27" fmla="*/ 12700 h 29"/>
                  <a:gd name="T28" fmla="*/ 36951 w 29"/>
                  <a:gd name="T29" fmla="*/ 9525 h 29"/>
                  <a:gd name="T30" fmla="*/ 33995 w 29"/>
                  <a:gd name="T31" fmla="*/ 6350 h 29"/>
                  <a:gd name="T32" fmla="*/ 33995 w 29"/>
                  <a:gd name="T33" fmla="*/ 3175 h 29"/>
                  <a:gd name="T34" fmla="*/ 31039 w 29"/>
                  <a:gd name="T35" fmla="*/ 3175 h 29"/>
                  <a:gd name="T36" fmla="*/ 26605 w 29"/>
                  <a:gd name="T37" fmla="*/ 0 h 29"/>
                  <a:gd name="T38" fmla="*/ 23649 w 29"/>
                  <a:gd name="T39" fmla="*/ 0 h 29"/>
                  <a:gd name="T40" fmla="*/ 20692 w 29"/>
                  <a:gd name="T41" fmla="*/ 0 h 29"/>
                  <a:gd name="T42" fmla="*/ 17736 w 29"/>
                  <a:gd name="T43" fmla="*/ 0 h 29"/>
                  <a:gd name="T44" fmla="*/ 14780 w 29"/>
                  <a:gd name="T45" fmla="*/ 0 h 29"/>
                  <a:gd name="T46" fmla="*/ 11824 w 29"/>
                  <a:gd name="T47" fmla="*/ 3175 h 29"/>
                  <a:gd name="T48" fmla="*/ 8868 w 29"/>
                  <a:gd name="T49" fmla="*/ 3175 h 29"/>
                  <a:gd name="T50" fmla="*/ 5912 w 29"/>
                  <a:gd name="T51" fmla="*/ 6350 h 29"/>
                  <a:gd name="T52" fmla="*/ 2956 w 29"/>
                  <a:gd name="T53" fmla="*/ 9525 h 29"/>
                  <a:gd name="T54" fmla="*/ 0 w 29"/>
                  <a:gd name="T55" fmla="*/ 12700 h 29"/>
                  <a:gd name="T56" fmla="*/ 0 w 29"/>
                  <a:gd name="T57" fmla="*/ 14288 h 29"/>
                  <a:gd name="T58" fmla="*/ 0 w 29"/>
                  <a:gd name="T59" fmla="*/ 17463 h 29"/>
                  <a:gd name="T60" fmla="*/ 0 w 29"/>
                  <a:gd name="T61" fmla="*/ 20638 h 29"/>
                  <a:gd name="T62" fmla="*/ 0 w 29"/>
                  <a:gd name="T63" fmla="*/ 26988 h 29"/>
                  <a:gd name="T64" fmla="*/ 0 w 29"/>
                  <a:gd name="T65" fmla="*/ 30163 h 29"/>
                  <a:gd name="T66" fmla="*/ 0 w 29"/>
                  <a:gd name="T67" fmla="*/ 33338 h 29"/>
                  <a:gd name="T68" fmla="*/ 2956 w 29"/>
                  <a:gd name="T69" fmla="*/ 36513 h 29"/>
                  <a:gd name="T70" fmla="*/ 5912 w 29"/>
                  <a:gd name="T71" fmla="*/ 39688 h 29"/>
                  <a:gd name="T72" fmla="*/ 8868 w 29"/>
                  <a:gd name="T73" fmla="*/ 39688 h 29"/>
                  <a:gd name="T74" fmla="*/ 11824 w 29"/>
                  <a:gd name="T75" fmla="*/ 42863 h 29"/>
                  <a:gd name="T76" fmla="*/ 14780 w 29"/>
                  <a:gd name="T77" fmla="*/ 42863 h 29"/>
                  <a:gd name="T78" fmla="*/ 17736 w 29"/>
                  <a:gd name="T79" fmla="*/ 46038 h 29"/>
                  <a:gd name="T80" fmla="*/ 20692 w 29"/>
                  <a:gd name="T81" fmla="*/ 46038 h 29"/>
                  <a:gd name="T82" fmla="*/ 20692 w 29"/>
                  <a:gd name="T83" fmla="*/ 46038 h 29"/>
                  <a:gd name="T84" fmla="*/ 20692 w 29"/>
                  <a:gd name="T85" fmla="*/ 42863 h 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9"/>
                  <a:gd name="T131" fmla="*/ 29 w 29"/>
                  <a:gd name="T132" fmla="*/ 29 h 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9">
                    <a:moveTo>
                      <a:pt x="14" y="27"/>
                    </a:moveTo>
                    <a:lnTo>
                      <a:pt x="16" y="29"/>
                    </a:lnTo>
                    <a:lnTo>
                      <a:pt x="18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7" y="9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4" name="Freeform 214"/>
              <p:cNvSpPr>
                <a:spLocks/>
              </p:cNvSpPr>
              <p:nvPr/>
            </p:nvSpPr>
            <p:spPr bwMode="auto">
              <a:xfrm>
                <a:off x="5705987" y="2768515"/>
                <a:ext cx="48334" cy="50125"/>
              </a:xfrm>
              <a:custGeom>
                <a:avLst/>
                <a:gdLst>
                  <a:gd name="T0" fmla="*/ 19214 w 29"/>
                  <a:gd name="T1" fmla="*/ 41275 h 28"/>
                  <a:gd name="T2" fmla="*/ 25126 w 29"/>
                  <a:gd name="T3" fmla="*/ 41275 h 28"/>
                  <a:gd name="T4" fmla="*/ 28082 w 29"/>
                  <a:gd name="T5" fmla="*/ 41275 h 28"/>
                  <a:gd name="T6" fmla="*/ 31038 w 29"/>
                  <a:gd name="T7" fmla="*/ 41275 h 28"/>
                  <a:gd name="T8" fmla="*/ 33994 w 29"/>
                  <a:gd name="T9" fmla="*/ 39688 h 28"/>
                  <a:gd name="T10" fmla="*/ 36950 w 29"/>
                  <a:gd name="T11" fmla="*/ 36513 h 28"/>
                  <a:gd name="T12" fmla="*/ 39906 w 29"/>
                  <a:gd name="T13" fmla="*/ 33338 h 28"/>
                  <a:gd name="T14" fmla="*/ 39906 w 29"/>
                  <a:gd name="T15" fmla="*/ 33338 h 28"/>
                  <a:gd name="T16" fmla="*/ 42862 w 29"/>
                  <a:gd name="T17" fmla="*/ 26988 h 28"/>
                  <a:gd name="T18" fmla="*/ 42862 w 29"/>
                  <a:gd name="T19" fmla="*/ 23812 h 28"/>
                  <a:gd name="T20" fmla="*/ 42862 w 29"/>
                  <a:gd name="T21" fmla="*/ 20638 h 28"/>
                  <a:gd name="T22" fmla="*/ 42862 w 29"/>
                  <a:gd name="T23" fmla="*/ 17463 h 28"/>
                  <a:gd name="T24" fmla="*/ 42862 w 29"/>
                  <a:gd name="T25" fmla="*/ 14288 h 28"/>
                  <a:gd name="T26" fmla="*/ 39906 w 29"/>
                  <a:gd name="T27" fmla="*/ 11113 h 28"/>
                  <a:gd name="T28" fmla="*/ 39906 w 29"/>
                  <a:gd name="T29" fmla="*/ 7938 h 28"/>
                  <a:gd name="T30" fmla="*/ 36950 w 29"/>
                  <a:gd name="T31" fmla="*/ 6350 h 28"/>
                  <a:gd name="T32" fmla="*/ 33994 w 29"/>
                  <a:gd name="T33" fmla="*/ 3175 h 28"/>
                  <a:gd name="T34" fmla="*/ 31038 w 29"/>
                  <a:gd name="T35" fmla="*/ 0 h 28"/>
                  <a:gd name="T36" fmla="*/ 28082 w 29"/>
                  <a:gd name="T37" fmla="*/ 0 h 28"/>
                  <a:gd name="T38" fmla="*/ 25126 w 29"/>
                  <a:gd name="T39" fmla="*/ 0 h 28"/>
                  <a:gd name="T40" fmla="*/ 22170 w 29"/>
                  <a:gd name="T41" fmla="*/ 0 h 28"/>
                  <a:gd name="T42" fmla="*/ 19214 w 29"/>
                  <a:gd name="T43" fmla="*/ 0 h 28"/>
                  <a:gd name="T44" fmla="*/ 13302 w 29"/>
                  <a:gd name="T45" fmla="*/ 0 h 28"/>
                  <a:gd name="T46" fmla="*/ 11824 w 29"/>
                  <a:gd name="T47" fmla="*/ 0 h 28"/>
                  <a:gd name="T48" fmla="*/ 8868 w 29"/>
                  <a:gd name="T49" fmla="*/ 3175 h 28"/>
                  <a:gd name="T50" fmla="*/ 8868 w 29"/>
                  <a:gd name="T51" fmla="*/ 6350 h 28"/>
                  <a:gd name="T52" fmla="*/ 5912 w 29"/>
                  <a:gd name="T53" fmla="*/ 7938 h 28"/>
                  <a:gd name="T54" fmla="*/ 2956 w 29"/>
                  <a:gd name="T55" fmla="*/ 11113 h 28"/>
                  <a:gd name="T56" fmla="*/ 2956 w 29"/>
                  <a:gd name="T57" fmla="*/ 14288 h 28"/>
                  <a:gd name="T58" fmla="*/ 0 w 29"/>
                  <a:gd name="T59" fmla="*/ 17463 h 28"/>
                  <a:gd name="T60" fmla="*/ 0 w 29"/>
                  <a:gd name="T61" fmla="*/ 20638 h 28"/>
                  <a:gd name="T62" fmla="*/ 0 w 29"/>
                  <a:gd name="T63" fmla="*/ 23812 h 28"/>
                  <a:gd name="T64" fmla="*/ 2956 w 29"/>
                  <a:gd name="T65" fmla="*/ 26988 h 28"/>
                  <a:gd name="T66" fmla="*/ 2956 w 29"/>
                  <a:gd name="T67" fmla="*/ 33338 h 28"/>
                  <a:gd name="T68" fmla="*/ 5912 w 29"/>
                  <a:gd name="T69" fmla="*/ 33338 h 28"/>
                  <a:gd name="T70" fmla="*/ 8868 w 29"/>
                  <a:gd name="T71" fmla="*/ 36513 h 28"/>
                  <a:gd name="T72" fmla="*/ 8868 w 29"/>
                  <a:gd name="T73" fmla="*/ 39688 h 28"/>
                  <a:gd name="T74" fmla="*/ 11824 w 29"/>
                  <a:gd name="T75" fmla="*/ 41275 h 28"/>
                  <a:gd name="T76" fmla="*/ 13302 w 29"/>
                  <a:gd name="T77" fmla="*/ 41275 h 28"/>
                  <a:gd name="T78" fmla="*/ 19214 w 29"/>
                  <a:gd name="T79" fmla="*/ 41275 h 28"/>
                  <a:gd name="T80" fmla="*/ 22170 w 29"/>
                  <a:gd name="T81" fmla="*/ 44450 h 28"/>
                  <a:gd name="T82" fmla="*/ 22170 w 29"/>
                  <a:gd name="T83" fmla="*/ 44450 h 28"/>
                  <a:gd name="T84" fmla="*/ 19214 w 29"/>
                  <a:gd name="T85" fmla="*/ 41275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3" y="26"/>
                    </a:moveTo>
                    <a:lnTo>
                      <a:pt x="17" y="26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6" y="25"/>
                    </a:lnTo>
                    <a:lnTo>
                      <a:pt x="8" y="26"/>
                    </a:lnTo>
                    <a:lnTo>
                      <a:pt x="9" y="26"/>
                    </a:lnTo>
                    <a:lnTo>
                      <a:pt x="13" y="26"/>
                    </a:lnTo>
                    <a:lnTo>
                      <a:pt x="15" y="28"/>
                    </a:lnTo>
                    <a:lnTo>
                      <a:pt x="13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2" name="Freeform 222"/>
              <p:cNvSpPr>
                <a:spLocks/>
              </p:cNvSpPr>
              <p:nvPr/>
            </p:nvSpPr>
            <p:spPr bwMode="auto">
              <a:xfrm>
                <a:off x="5355113" y="3114018"/>
                <a:ext cx="179017" cy="510198"/>
              </a:xfrm>
              <a:custGeom>
                <a:avLst/>
                <a:gdLst>
                  <a:gd name="T0" fmla="*/ 0 w 109"/>
                  <a:gd name="T1" fmla="*/ 0 h 285"/>
                  <a:gd name="T2" fmla="*/ 2913 w 109"/>
                  <a:gd name="T3" fmla="*/ 182562 h 285"/>
                  <a:gd name="T4" fmla="*/ 53888 w 109"/>
                  <a:gd name="T5" fmla="*/ 228600 h 285"/>
                  <a:gd name="T6" fmla="*/ 2913 w 109"/>
                  <a:gd name="T7" fmla="*/ 269875 h 285"/>
                  <a:gd name="T8" fmla="*/ 2913 w 109"/>
                  <a:gd name="T9" fmla="*/ 452437 h 285"/>
                  <a:gd name="T10" fmla="*/ 158750 w 109"/>
                  <a:gd name="T11" fmla="*/ 315912 h 285"/>
                  <a:gd name="T12" fmla="*/ 158750 w 109"/>
                  <a:gd name="T13" fmla="*/ 139700 h 285"/>
                  <a:gd name="T14" fmla="*/ 2913 w 109"/>
                  <a:gd name="T15" fmla="*/ 0 h 285"/>
                  <a:gd name="T16" fmla="*/ 2913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3" name="Freeform 223"/>
              <p:cNvSpPr>
                <a:spLocks/>
              </p:cNvSpPr>
              <p:nvPr/>
            </p:nvSpPr>
            <p:spPr bwMode="auto">
              <a:xfrm>
                <a:off x="5682714" y="2535793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4" name="Freeform 224"/>
              <p:cNvSpPr>
                <a:spLocks/>
              </p:cNvSpPr>
              <p:nvPr/>
            </p:nvSpPr>
            <p:spPr bwMode="auto">
              <a:xfrm>
                <a:off x="5682714" y="3114018"/>
                <a:ext cx="89508" cy="513778"/>
              </a:xfrm>
              <a:custGeom>
                <a:avLst/>
                <a:gdLst>
                  <a:gd name="T0" fmla="*/ 7937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5" name="Freeform 225"/>
              <p:cNvSpPr>
                <a:spLocks/>
              </p:cNvSpPr>
              <p:nvPr/>
            </p:nvSpPr>
            <p:spPr bwMode="auto">
              <a:xfrm>
                <a:off x="5919016" y="3692242"/>
                <a:ext cx="180808" cy="511988"/>
              </a:xfrm>
              <a:custGeom>
                <a:avLst/>
                <a:gdLst>
                  <a:gd name="T0" fmla="*/ 0 w 110"/>
                  <a:gd name="T1" fmla="*/ 0 h 286"/>
                  <a:gd name="T2" fmla="*/ 2915 w 110"/>
                  <a:gd name="T3" fmla="*/ 182562 h 286"/>
                  <a:gd name="T4" fmla="*/ 53932 w 110"/>
                  <a:gd name="T5" fmla="*/ 225425 h 286"/>
                  <a:gd name="T6" fmla="*/ 2915 w 110"/>
                  <a:gd name="T7" fmla="*/ 271462 h 286"/>
                  <a:gd name="T8" fmla="*/ 2915 w 110"/>
                  <a:gd name="T9" fmla="*/ 454025 h 286"/>
                  <a:gd name="T10" fmla="*/ 160338 w 110"/>
                  <a:gd name="T11" fmla="*/ 314325 h 286"/>
                  <a:gd name="T12" fmla="*/ 160338 w 110"/>
                  <a:gd name="T13" fmla="*/ 139700 h 286"/>
                  <a:gd name="T14" fmla="*/ 2915 w 110"/>
                  <a:gd name="T15" fmla="*/ 0 h 286"/>
                  <a:gd name="T16" fmla="*/ 2915 w 110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6"/>
                  <a:gd name="T29" fmla="*/ 110 w 110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6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2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10" y="198"/>
                    </a:lnTo>
                    <a:lnTo>
                      <a:pt x="110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6" name="Freeform 226"/>
              <p:cNvSpPr>
                <a:spLocks/>
              </p:cNvSpPr>
              <p:nvPr/>
            </p:nvSpPr>
            <p:spPr bwMode="auto">
              <a:xfrm>
                <a:off x="6248407" y="3692242"/>
                <a:ext cx="87719" cy="513779"/>
              </a:xfrm>
              <a:custGeom>
                <a:avLst/>
                <a:gdLst>
                  <a:gd name="T0" fmla="*/ 77788 w 53"/>
                  <a:gd name="T1" fmla="*/ 454025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7" name="Freeform 227"/>
              <p:cNvSpPr>
                <a:spLocks/>
              </p:cNvSpPr>
              <p:nvPr/>
            </p:nvSpPr>
            <p:spPr bwMode="auto">
              <a:xfrm>
                <a:off x="5269185" y="2791788"/>
                <a:ext cx="417109" cy="191548"/>
              </a:xfrm>
              <a:custGeom>
                <a:avLst/>
                <a:gdLst>
                  <a:gd name="T0" fmla="*/ 0 w 253"/>
                  <a:gd name="T1" fmla="*/ 0 h 107"/>
                  <a:gd name="T2" fmla="*/ 2924 w 253"/>
                  <a:gd name="T3" fmla="*/ 169862 h 107"/>
                  <a:gd name="T4" fmla="*/ 317255 w 253"/>
                  <a:gd name="T5" fmla="*/ 169862 h 107"/>
                  <a:gd name="T6" fmla="*/ 317255 w 253"/>
                  <a:gd name="T7" fmla="*/ 57150 h 107"/>
                  <a:gd name="T8" fmla="*/ 369887 w 253"/>
                  <a:gd name="T9" fmla="*/ 5715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2" y="107"/>
                    </a:lnTo>
                    <a:lnTo>
                      <a:pt x="217" y="107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8" name="Line 228"/>
              <p:cNvSpPr>
                <a:spLocks noChangeShapeType="1"/>
              </p:cNvSpPr>
              <p:nvPr/>
            </p:nvSpPr>
            <p:spPr bwMode="auto">
              <a:xfrm>
                <a:off x="5537711" y="3368222"/>
                <a:ext cx="14321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9" name="Line 229"/>
              <p:cNvSpPr>
                <a:spLocks noChangeShapeType="1"/>
              </p:cNvSpPr>
              <p:nvPr/>
            </p:nvSpPr>
            <p:spPr bwMode="auto">
              <a:xfrm>
                <a:off x="5772222" y="3368222"/>
                <a:ext cx="12173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0" name="Line 230"/>
              <p:cNvSpPr>
                <a:spLocks noChangeShapeType="1"/>
              </p:cNvSpPr>
              <p:nvPr/>
            </p:nvSpPr>
            <p:spPr bwMode="auto">
              <a:xfrm>
                <a:off x="6101613" y="3946446"/>
                <a:ext cx="14679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1" name="Line 231"/>
              <p:cNvSpPr>
                <a:spLocks noChangeShapeType="1"/>
              </p:cNvSpPr>
              <p:nvPr/>
            </p:nvSpPr>
            <p:spPr bwMode="auto">
              <a:xfrm>
                <a:off x="6336126" y="3946446"/>
                <a:ext cx="12352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5833088" y="3368222"/>
                <a:ext cx="418900" cy="195128"/>
              </a:xfrm>
              <a:custGeom>
                <a:avLst/>
                <a:gdLst>
                  <a:gd name="T0" fmla="*/ 0 w 253"/>
                  <a:gd name="T1" fmla="*/ 0 h 109"/>
                  <a:gd name="T2" fmla="*/ 1468 w 253"/>
                  <a:gd name="T3" fmla="*/ 173037 h 109"/>
                  <a:gd name="T4" fmla="*/ 317149 w 253"/>
                  <a:gd name="T5" fmla="*/ 173037 h 109"/>
                  <a:gd name="T6" fmla="*/ 317149 w 253"/>
                  <a:gd name="T7" fmla="*/ 60325 h 109"/>
                  <a:gd name="T8" fmla="*/ 371475 w 253"/>
                  <a:gd name="T9" fmla="*/ 60325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1" y="109"/>
                    </a:lnTo>
                    <a:lnTo>
                      <a:pt x="216" y="109"/>
                    </a:lnTo>
                    <a:lnTo>
                      <a:pt x="216" y="38"/>
                    </a:lnTo>
                    <a:lnTo>
                      <a:pt x="253" y="3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5935128" y="3293035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34" name="Rectangle 234"/>
              <p:cNvSpPr>
                <a:spLocks noChangeArrowheads="1"/>
              </p:cNvSpPr>
              <p:nvPr/>
            </p:nvSpPr>
            <p:spPr bwMode="auto">
              <a:xfrm>
                <a:off x="6010315" y="3293035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35" name="Freeform 235"/>
              <p:cNvSpPr>
                <a:spLocks/>
              </p:cNvSpPr>
              <p:nvPr/>
            </p:nvSpPr>
            <p:spPr bwMode="auto">
              <a:xfrm>
                <a:off x="5893954" y="3241120"/>
                <a:ext cx="238093" cy="255995"/>
              </a:xfrm>
              <a:custGeom>
                <a:avLst/>
                <a:gdLst>
                  <a:gd name="T0" fmla="*/ 211138 w 144"/>
                  <a:gd name="T1" fmla="*/ 227013 h 143"/>
                  <a:gd name="T2" fmla="*/ 211138 w 144"/>
                  <a:gd name="T3" fmla="*/ 0 h 143"/>
                  <a:gd name="T4" fmla="*/ 0 w 144"/>
                  <a:gd name="T5" fmla="*/ 0 h 143"/>
                  <a:gd name="T6" fmla="*/ 0 w 144"/>
                  <a:gd name="T7" fmla="*/ 227013 h 143"/>
                  <a:gd name="T8" fmla="*/ 211138 w 144"/>
                  <a:gd name="T9" fmla="*/ 227013 h 143"/>
                  <a:gd name="T10" fmla="*/ 211138 w 144"/>
                  <a:gd name="T11" fmla="*/ 22701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3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6" name="Freeform 236"/>
              <p:cNvSpPr>
                <a:spLocks/>
              </p:cNvSpPr>
              <p:nvPr/>
            </p:nvSpPr>
            <p:spPr bwMode="auto">
              <a:xfrm>
                <a:off x="6251988" y="3114018"/>
                <a:ext cx="91299" cy="513778"/>
              </a:xfrm>
              <a:custGeom>
                <a:avLst/>
                <a:gdLst>
                  <a:gd name="T0" fmla="*/ 78019 w 55"/>
                  <a:gd name="T1" fmla="*/ 452437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2 h 287"/>
                  <a:gd name="T8" fmla="*/ 80963 w 55"/>
                  <a:gd name="T9" fmla="*/ 455612 h 287"/>
                  <a:gd name="T10" fmla="*/ 80963 w 55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76" name="Group 276"/>
              <p:cNvGrpSpPr>
                <a:grpSpLocks/>
              </p:cNvGrpSpPr>
              <p:nvPr/>
            </p:nvGrpSpPr>
            <p:grpSpPr bwMode="auto">
              <a:xfrm>
                <a:off x="162657" y="2143748"/>
                <a:ext cx="1216215" cy="3131007"/>
                <a:chOff x="211" y="1852"/>
                <a:chExt cx="736" cy="1749"/>
              </a:xfrm>
            </p:grpSpPr>
            <p:sp>
              <p:nvSpPr>
                <p:cNvPr id="277" name="Line 277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8" name="Freeform 278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9" name="Rectangle 279"/>
                <p:cNvSpPr>
                  <a:spLocks noChangeArrowheads="1"/>
                </p:cNvSpPr>
                <p:nvPr/>
              </p:nvSpPr>
              <p:spPr bwMode="auto">
                <a:xfrm>
                  <a:off x="211" y="1852"/>
                  <a:ext cx="469" cy="3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>
                      <a:latin typeface="+mj-lt"/>
                    </a:rPr>
                    <a:t>Program</a:t>
                  </a:r>
                </a:p>
                <a:p>
                  <a:r>
                    <a:rPr lang="en-US" sz="1200" b="1" dirty="0">
                      <a:latin typeface="+mj-lt"/>
                    </a:rPr>
                    <a:t>execution</a:t>
                  </a:r>
                </a:p>
                <a:p>
                  <a:r>
                    <a:rPr lang="en-US" sz="1200" b="1" dirty="0">
                      <a:latin typeface="+mj-lt"/>
                    </a:rPr>
                    <a:t>order</a:t>
                  </a:r>
                </a:p>
              </p:txBody>
            </p:sp>
          </p:grpSp>
          <p:sp>
            <p:nvSpPr>
              <p:cNvPr id="280" name="Rectangle 280"/>
              <p:cNvSpPr>
                <a:spLocks noChangeArrowheads="1"/>
              </p:cNvSpPr>
              <p:nvPr/>
            </p:nvSpPr>
            <p:spPr bwMode="auto">
              <a:xfrm>
                <a:off x="1440012" y="2609190"/>
                <a:ext cx="2457903" cy="26961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lw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b="1" dirty="0">
                    <a:solidFill>
                      <a:schemeClr val="hlin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30(R1)</a:t>
                </a:r>
                <a:b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 R12,</a:t>
                </a:r>
                <a:r>
                  <a:rPr lang="en-US" b="1" dirty="0">
                    <a:solidFill>
                      <a:schemeClr val="hlin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R5</a:t>
                </a:r>
                <a:b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  R13,R6, </a:t>
                </a:r>
                <a:r>
                  <a:rPr lang="en-US" b="1" dirty="0">
                    <a:solidFill>
                      <a:schemeClr val="hlin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 R14,</a:t>
                </a:r>
                <a:r>
                  <a:rPr lang="en-US" b="1" dirty="0">
                    <a:solidFill>
                      <a:schemeClr val="hlin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b="1" dirty="0">
                    <a:solidFill>
                      <a:schemeClr val="hlin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sw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R15,100(</a:t>
                </a:r>
                <a:r>
                  <a:rPr lang="en-US" b="1" dirty="0">
                    <a:solidFill>
                      <a:schemeClr val="hlin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  <p:grpSp>
            <p:nvGrpSpPr>
              <p:cNvPr id="292" name="Группа 291"/>
              <p:cNvGrpSpPr/>
              <p:nvPr/>
            </p:nvGrpSpPr>
            <p:grpSpPr>
              <a:xfrm>
                <a:off x="1695535" y="2133603"/>
                <a:ext cx="6803336" cy="238885"/>
                <a:chOff x="1722562" y="2022646"/>
                <a:chExt cx="6757246" cy="131562"/>
              </a:xfrm>
            </p:grpSpPr>
            <p:sp>
              <p:nvSpPr>
                <p:cNvPr id="282" name="Rectangle 242"/>
                <p:cNvSpPr>
                  <a:spLocks noChangeArrowheads="1"/>
                </p:cNvSpPr>
                <p:nvPr/>
              </p:nvSpPr>
              <p:spPr bwMode="auto">
                <a:xfrm>
                  <a:off x="3728150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83" name="Rectangle 246"/>
                <p:cNvSpPr>
                  <a:spLocks noChangeArrowheads="1"/>
                </p:cNvSpPr>
                <p:nvPr/>
              </p:nvSpPr>
              <p:spPr bwMode="auto">
                <a:xfrm>
                  <a:off x="4312294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+mj-lt"/>
                    </a:rPr>
                    <a:t>2</a:t>
                  </a:r>
                  <a:endParaRPr lang="en-US" sz="1100" b="1">
                    <a:latin typeface="+mj-lt"/>
                  </a:endParaRPr>
                </a:p>
              </p:txBody>
            </p:sp>
            <p:sp>
              <p:nvSpPr>
                <p:cNvPr id="284" name="Rectangle 250"/>
                <p:cNvSpPr>
                  <a:spLocks noChangeArrowheads="1"/>
                </p:cNvSpPr>
                <p:nvPr/>
              </p:nvSpPr>
              <p:spPr bwMode="auto">
                <a:xfrm>
                  <a:off x="4896440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+mj-lt"/>
                    </a:rPr>
                    <a:t>3</a:t>
                  </a:r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85" name="Rectangle 254"/>
                <p:cNvSpPr>
                  <a:spLocks noChangeArrowheads="1"/>
                </p:cNvSpPr>
                <p:nvPr/>
              </p:nvSpPr>
              <p:spPr bwMode="auto">
                <a:xfrm>
                  <a:off x="5485723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+mj-lt"/>
                    </a:rPr>
                    <a:t>4</a:t>
                  </a:r>
                  <a:endParaRPr lang="en-US" sz="1100" b="1">
                    <a:latin typeface="+mj-lt"/>
                  </a:endParaRPr>
                </a:p>
              </p:txBody>
            </p:sp>
            <p:sp>
              <p:nvSpPr>
                <p:cNvPr id="286" name="Rectangle 258"/>
                <p:cNvSpPr>
                  <a:spLocks noChangeArrowheads="1"/>
                </p:cNvSpPr>
                <p:nvPr/>
              </p:nvSpPr>
              <p:spPr bwMode="auto">
                <a:xfrm>
                  <a:off x="6069868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+mj-lt"/>
                    </a:rPr>
                    <a:t>5</a:t>
                  </a:r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87" name="Rectangle 262"/>
                <p:cNvSpPr>
                  <a:spLocks noChangeArrowheads="1"/>
                </p:cNvSpPr>
                <p:nvPr/>
              </p:nvSpPr>
              <p:spPr bwMode="auto">
                <a:xfrm>
                  <a:off x="6654014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+mj-lt"/>
                    </a:rPr>
                    <a:t>6</a:t>
                  </a:r>
                  <a:endParaRPr lang="en-US" sz="1100" b="1">
                    <a:latin typeface="+mj-lt"/>
                  </a:endParaRPr>
                </a:p>
              </p:txBody>
            </p:sp>
            <p:sp>
              <p:nvSpPr>
                <p:cNvPr id="288" name="Rectangle 263"/>
                <p:cNvSpPr>
                  <a:spLocks noChangeArrowheads="1"/>
                </p:cNvSpPr>
                <p:nvPr/>
              </p:nvSpPr>
              <p:spPr bwMode="auto">
                <a:xfrm>
                  <a:off x="1722562" y="2022646"/>
                  <a:ext cx="1303392" cy="1186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Time (clock cycles)</a:t>
                  </a:r>
                  <a:endParaRPr lang="en-US" sz="2000" b="1" dirty="0">
                    <a:latin typeface="+mj-lt"/>
                  </a:endParaRPr>
                </a:p>
              </p:txBody>
            </p:sp>
            <p:sp>
              <p:nvSpPr>
                <p:cNvPr id="289" name="Rectangle 269"/>
                <p:cNvSpPr>
                  <a:spLocks noChangeArrowheads="1"/>
                </p:cNvSpPr>
                <p:nvPr/>
              </p:nvSpPr>
              <p:spPr bwMode="auto">
                <a:xfrm>
                  <a:off x="7238158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+mj-lt"/>
                    </a:rPr>
                    <a:t>7</a:t>
                  </a:r>
                  <a:endParaRPr lang="en-US" sz="1100" b="1">
                    <a:latin typeface="+mj-lt"/>
                  </a:endParaRPr>
                </a:p>
              </p:txBody>
            </p:sp>
            <p:sp>
              <p:nvSpPr>
                <p:cNvPr id="290" name="Rectangle 273"/>
                <p:cNvSpPr>
                  <a:spLocks noChangeArrowheads="1"/>
                </p:cNvSpPr>
                <p:nvPr/>
              </p:nvSpPr>
              <p:spPr bwMode="auto">
                <a:xfrm>
                  <a:off x="7822303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+mj-lt"/>
                    </a:rPr>
                    <a:t>8</a:t>
                  </a:r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91" name="Rectangle 277"/>
                <p:cNvSpPr>
                  <a:spLocks noChangeArrowheads="1"/>
                </p:cNvSpPr>
                <p:nvPr/>
              </p:nvSpPr>
              <p:spPr bwMode="auto">
                <a:xfrm>
                  <a:off x="8408161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+mj-lt"/>
                    </a:rPr>
                    <a:t>9</a:t>
                  </a:r>
                  <a:endParaRPr lang="en-US" sz="1100" b="1" dirty="0">
                    <a:latin typeface="+mj-lt"/>
                  </a:endParaRPr>
                </a:p>
              </p:txBody>
            </p:sp>
          </p:grpSp>
          <p:sp>
            <p:nvSpPr>
              <p:cNvPr id="303" name="Rectangle 88"/>
              <p:cNvSpPr>
                <a:spLocks noChangeArrowheads="1"/>
              </p:cNvSpPr>
              <p:nvPr/>
            </p:nvSpPr>
            <p:spPr bwMode="auto">
              <a:xfrm>
                <a:off x="6435945" y="3248280"/>
                <a:ext cx="118151" cy="25778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4" name="Rectangle 89"/>
              <p:cNvSpPr>
                <a:spLocks noChangeArrowheads="1"/>
              </p:cNvSpPr>
              <p:nvPr/>
            </p:nvSpPr>
            <p:spPr bwMode="auto">
              <a:xfrm>
                <a:off x="6435945" y="3248280"/>
                <a:ext cx="118151" cy="2577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5" name="Line 90"/>
              <p:cNvSpPr>
                <a:spLocks noChangeShapeType="1"/>
              </p:cNvSpPr>
              <p:nvPr/>
            </p:nvSpPr>
            <p:spPr bwMode="auto">
              <a:xfrm flipV="1">
                <a:off x="6670457" y="3244700"/>
                <a:ext cx="358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6" name="Line 91"/>
              <p:cNvSpPr>
                <a:spLocks noChangeShapeType="1"/>
              </p:cNvSpPr>
              <p:nvPr/>
            </p:nvSpPr>
            <p:spPr bwMode="auto">
              <a:xfrm flipH="1">
                <a:off x="6550516" y="3248280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7" name="Line 92"/>
              <p:cNvSpPr>
                <a:spLocks noChangeShapeType="1"/>
              </p:cNvSpPr>
              <p:nvPr/>
            </p:nvSpPr>
            <p:spPr bwMode="auto">
              <a:xfrm flipH="1">
                <a:off x="6550516" y="3506064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8" name="Rectangle 110"/>
              <p:cNvSpPr>
                <a:spLocks noChangeArrowheads="1"/>
              </p:cNvSpPr>
              <p:nvPr/>
            </p:nvSpPr>
            <p:spPr bwMode="auto">
              <a:xfrm>
                <a:off x="6466377" y="330019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09" name="Rectangle 111"/>
              <p:cNvSpPr>
                <a:spLocks noChangeArrowheads="1"/>
              </p:cNvSpPr>
              <p:nvPr/>
            </p:nvSpPr>
            <p:spPr bwMode="auto">
              <a:xfrm>
                <a:off x="6541565" y="330019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10" name="Rectangle 112"/>
              <p:cNvSpPr>
                <a:spLocks noChangeArrowheads="1"/>
              </p:cNvSpPr>
              <p:nvPr/>
            </p:nvSpPr>
            <p:spPr bwMode="auto">
              <a:xfrm>
                <a:off x="6602430" y="330019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11" name="Line 114"/>
              <p:cNvSpPr>
                <a:spLocks noChangeShapeType="1"/>
              </p:cNvSpPr>
              <p:nvPr/>
            </p:nvSpPr>
            <p:spPr bwMode="auto">
              <a:xfrm>
                <a:off x="6334760" y="3378961"/>
                <a:ext cx="976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312" name="Line 214"/>
          <p:cNvSpPr>
            <a:spLocks noChangeShapeType="1"/>
          </p:cNvSpPr>
          <p:nvPr/>
        </p:nvSpPr>
        <p:spPr bwMode="auto">
          <a:xfrm>
            <a:off x="7245552" y="2820122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13" name="Line 214"/>
          <p:cNvSpPr>
            <a:spLocks noChangeShapeType="1"/>
          </p:cNvSpPr>
          <p:nvPr/>
        </p:nvSpPr>
        <p:spPr bwMode="auto">
          <a:xfrm>
            <a:off x="7530735" y="2820121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318" name="Группа 317"/>
          <p:cNvGrpSpPr/>
          <p:nvPr/>
        </p:nvGrpSpPr>
        <p:grpSpPr>
          <a:xfrm>
            <a:off x="6589581" y="3073756"/>
            <a:ext cx="754501" cy="618487"/>
            <a:chOff x="7116076" y="2769444"/>
            <a:chExt cx="1065258" cy="749170"/>
          </a:xfrm>
        </p:grpSpPr>
        <p:sp>
          <p:nvSpPr>
            <p:cNvPr id="315" name="Пятно 2 314"/>
            <p:cNvSpPr/>
            <p:nvPr/>
          </p:nvSpPr>
          <p:spPr bwMode="auto">
            <a:xfrm rot="1153187">
              <a:off x="7116076" y="2769444"/>
              <a:ext cx="1065258" cy="749170"/>
            </a:xfrm>
            <a:prstGeom prst="irregularSeal2">
              <a:avLst/>
            </a:prstGeom>
            <a:solidFill>
              <a:srgbClr val="FF0000"/>
            </a:solidFill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400" b="1">
                <a:latin typeface="+mj-lt"/>
                <a:cs typeface="Arial" pitchFamily="34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7269481" y="2956479"/>
              <a:ext cx="674046" cy="372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Need it here!</a:t>
              </a:r>
            </a:p>
          </p:txBody>
        </p:sp>
      </p:grpSp>
      <p:sp>
        <p:nvSpPr>
          <p:cNvPr id="321" name="Line 214"/>
          <p:cNvSpPr>
            <a:spLocks noChangeShapeType="1"/>
          </p:cNvSpPr>
          <p:nvPr/>
        </p:nvSpPr>
        <p:spPr bwMode="auto">
          <a:xfrm>
            <a:off x="7245552" y="2788532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2" name="Line 214"/>
          <p:cNvSpPr>
            <a:spLocks noChangeShapeType="1"/>
          </p:cNvSpPr>
          <p:nvPr/>
        </p:nvSpPr>
        <p:spPr bwMode="auto">
          <a:xfrm>
            <a:off x="7530735" y="2788531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2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2" grpId="0" animBg="1"/>
      <p:bldP spid="313" grpId="0" animBg="1"/>
      <p:bldP spid="321" grpId="0" animBg="1"/>
      <p:bldP spid="322" grpId="0" animBg="1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1735138" y="609600"/>
            <a:ext cx="8724900" cy="22098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u"/>
            </a:pPr>
            <a:endParaRPr lang="en-US" sz="2000" b="1" dirty="0"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27401" y="2338388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0264" y="2460625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86114" y="2578100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316" name="Rectangle 316"/>
          <p:cNvSpPr>
            <a:spLocks noGrp="1" noChangeArrowheads="1"/>
          </p:cNvSpPr>
          <p:nvPr>
            <p:ph type="title"/>
          </p:nvPr>
        </p:nvSpPr>
        <p:spPr>
          <a:xfrm>
            <a:off x="741738" y="115418"/>
            <a:ext cx="10515600" cy="49748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Stalling</a:t>
            </a:r>
          </a:p>
        </p:txBody>
      </p:sp>
      <p:sp>
        <p:nvSpPr>
          <p:cNvPr id="317" name="Прямоугольник 316"/>
          <p:cNvSpPr/>
          <p:nvPr/>
        </p:nvSpPr>
        <p:spPr>
          <a:xfrm>
            <a:off x="741738" y="653325"/>
            <a:ext cx="105156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De-assert the write enable to ID/EXE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The dependent instruction (</a:t>
            </a:r>
            <a:r>
              <a:rPr lang="en-US" dirty="0" smtClean="0">
                <a:latin typeface="+mj-lt"/>
                <a:cs typeface="Courier New" pitchFamily="49" charset="0"/>
              </a:rPr>
              <a:t>and</a:t>
            </a:r>
            <a:r>
              <a:rPr lang="en-US" dirty="0" smtClean="0">
                <a:latin typeface="+mj-lt"/>
              </a:rPr>
              <a:t>) stays another cycle in IF/EXE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De-assert the write enable to the IF/ID latch, and to the PC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Freeze pipeline stages preceding the stalled instruction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Issue a NOP into the EXE/MEM latch (instead of the stalled inst.)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Allow the stalling instruction (</a:t>
            </a:r>
            <a:r>
              <a:rPr lang="en-US" sz="2000" dirty="0" err="1" smtClean="0">
                <a:latin typeface="+mj-lt"/>
              </a:rPr>
              <a:t>lw</a:t>
            </a:r>
            <a:r>
              <a:rPr lang="en-US" sz="2000" dirty="0" smtClean="0">
                <a:latin typeface="+mj-lt"/>
              </a:rPr>
              <a:t>) to move on</a:t>
            </a:r>
            <a:endParaRPr lang="en-US" sz="2000" dirty="0">
              <a:latin typeface="+mj-lt"/>
            </a:endParaRPr>
          </a:p>
        </p:txBody>
      </p:sp>
      <p:grpSp>
        <p:nvGrpSpPr>
          <p:cNvPr id="339" name="Группа 338"/>
          <p:cNvGrpSpPr/>
          <p:nvPr/>
        </p:nvGrpSpPr>
        <p:grpSpPr>
          <a:xfrm>
            <a:off x="1795330" y="3024627"/>
            <a:ext cx="8595363" cy="3406675"/>
            <a:chOff x="228600" y="2819401"/>
            <a:chExt cx="8595363" cy="3406675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646581" y="3665610"/>
              <a:ext cx="120107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760302" y="4246128"/>
              <a:ext cx="120107" cy="182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65851" y="4096903"/>
              <a:ext cx="13102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65851" y="4096903"/>
              <a:ext cx="13102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7124263" y="4089624"/>
              <a:ext cx="364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6996877" y="4093264"/>
              <a:ext cx="1273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6996877" y="4375334"/>
              <a:ext cx="1273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05887" y="4171516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982319" y="4171516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042373" y="4171516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6756663" y="5323452"/>
              <a:ext cx="149224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639302" y="4176975"/>
              <a:ext cx="145584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974113" y="5831179"/>
              <a:ext cx="129207" cy="282070"/>
            </a:xfrm>
            <a:custGeom>
              <a:avLst/>
              <a:gdLst>
                <a:gd name="T0" fmla="*/ 71 w 77"/>
                <a:gd name="T1" fmla="*/ 153 h 155"/>
                <a:gd name="T2" fmla="*/ 0 w 77"/>
                <a:gd name="T3" fmla="*/ 155 h 155"/>
                <a:gd name="T4" fmla="*/ 0 w 77"/>
                <a:gd name="T5" fmla="*/ 0 h 155"/>
                <a:gd name="T6" fmla="*/ 71 w 77"/>
                <a:gd name="T7" fmla="*/ 0 h 155"/>
                <a:gd name="T8" fmla="*/ 71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77" y="153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974113" y="5831179"/>
              <a:ext cx="129207" cy="282070"/>
            </a:xfrm>
            <a:custGeom>
              <a:avLst/>
              <a:gdLst>
                <a:gd name="T0" fmla="*/ 71 w 77"/>
                <a:gd name="T1" fmla="*/ 153 h 155"/>
                <a:gd name="T2" fmla="*/ 0 w 77"/>
                <a:gd name="T3" fmla="*/ 155 h 155"/>
                <a:gd name="T4" fmla="*/ 0 w 77"/>
                <a:gd name="T5" fmla="*/ 0 h 155"/>
                <a:gd name="T6" fmla="*/ 71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77" y="153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7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103319" y="5831179"/>
              <a:ext cx="13284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6551025" y="5323452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55555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428172" y="5239741"/>
              <a:ext cx="12738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990525" y="4755673"/>
              <a:ext cx="120107" cy="182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990525" y="489761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6207081" y="475567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554665" y="545447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433665" y="4306182"/>
              <a:ext cx="35122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433665" y="4176975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624778" y="3494548"/>
              <a:ext cx="132846" cy="282070"/>
            </a:xfrm>
            <a:custGeom>
              <a:avLst/>
              <a:gdLst>
                <a:gd name="T0" fmla="*/ 0 w 80"/>
                <a:gd name="T1" fmla="*/ 153 h 155"/>
                <a:gd name="T2" fmla="*/ 73 w 80"/>
                <a:gd name="T3" fmla="*/ 155 h 155"/>
                <a:gd name="T4" fmla="*/ 73 w 80"/>
                <a:gd name="T5" fmla="*/ 0 h 155"/>
                <a:gd name="T6" fmla="*/ 0 w 80"/>
                <a:gd name="T7" fmla="*/ 0 h 155"/>
                <a:gd name="T8" fmla="*/ 0 w 80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55"/>
                <a:gd name="T17" fmla="*/ 80 w 80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55">
                  <a:moveTo>
                    <a:pt x="0" y="153"/>
                  </a:moveTo>
                  <a:lnTo>
                    <a:pt x="80" y="155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624778" y="3494548"/>
              <a:ext cx="132846" cy="282070"/>
            </a:xfrm>
            <a:custGeom>
              <a:avLst/>
              <a:gdLst>
                <a:gd name="T0" fmla="*/ 0 w 80"/>
                <a:gd name="T1" fmla="*/ 153 h 155"/>
                <a:gd name="T2" fmla="*/ 73 w 80"/>
                <a:gd name="T3" fmla="*/ 155 h 155"/>
                <a:gd name="T4" fmla="*/ 73 w 80"/>
                <a:gd name="T5" fmla="*/ 0 h 155"/>
                <a:gd name="T6" fmla="*/ 0 w 80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155"/>
                <a:gd name="T14" fmla="*/ 80 w 80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155">
                  <a:moveTo>
                    <a:pt x="0" y="153"/>
                  </a:moveTo>
                  <a:lnTo>
                    <a:pt x="80" y="155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491932" y="3494548"/>
              <a:ext cx="13284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564724" y="3578259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595661" y="3578259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667526" y="3410837"/>
              <a:ext cx="180161" cy="509546"/>
            </a:xfrm>
            <a:custGeom>
              <a:avLst/>
              <a:gdLst>
                <a:gd name="T0" fmla="*/ 0 w 107"/>
                <a:gd name="T1" fmla="*/ 0 h 280"/>
                <a:gd name="T2" fmla="*/ 2 w 107"/>
                <a:gd name="T3" fmla="*/ 113 h 280"/>
                <a:gd name="T4" fmla="*/ 31 w 107"/>
                <a:gd name="T5" fmla="*/ 140 h 280"/>
                <a:gd name="T6" fmla="*/ 2 w 107"/>
                <a:gd name="T7" fmla="*/ 167 h 280"/>
                <a:gd name="T8" fmla="*/ 2 w 107"/>
                <a:gd name="T9" fmla="*/ 280 h 280"/>
                <a:gd name="T10" fmla="*/ 99 w 107"/>
                <a:gd name="T11" fmla="*/ 195 h 280"/>
                <a:gd name="T12" fmla="*/ 99 w 107"/>
                <a:gd name="T13" fmla="*/ 86 h 280"/>
                <a:gd name="T14" fmla="*/ 2 w 107"/>
                <a:gd name="T15" fmla="*/ 2 h 280"/>
                <a:gd name="T16" fmla="*/ 2 w 107"/>
                <a:gd name="T17" fmla="*/ 2 h 280"/>
                <a:gd name="T18" fmla="*/ 0 w 107"/>
                <a:gd name="T19" fmla="*/ 0 h 2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80"/>
                <a:gd name="T32" fmla="*/ 107 w 107"/>
                <a:gd name="T33" fmla="*/ 280 h 2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80">
                  <a:moveTo>
                    <a:pt x="0" y="0"/>
                  </a:moveTo>
                  <a:lnTo>
                    <a:pt x="2" y="113"/>
                  </a:lnTo>
                  <a:lnTo>
                    <a:pt x="34" y="140"/>
                  </a:lnTo>
                  <a:lnTo>
                    <a:pt x="2" y="167"/>
                  </a:lnTo>
                  <a:lnTo>
                    <a:pt x="2" y="280"/>
                  </a:lnTo>
                  <a:lnTo>
                    <a:pt x="107" y="195"/>
                  </a:lnTo>
                  <a:lnTo>
                    <a:pt x="107" y="8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67526" y="3410837"/>
              <a:ext cx="180161" cy="509546"/>
            </a:xfrm>
            <a:custGeom>
              <a:avLst/>
              <a:gdLst>
                <a:gd name="T0" fmla="*/ 0 w 107"/>
                <a:gd name="T1" fmla="*/ 0 h 280"/>
                <a:gd name="T2" fmla="*/ 2 w 107"/>
                <a:gd name="T3" fmla="*/ 113 h 280"/>
                <a:gd name="T4" fmla="*/ 31 w 107"/>
                <a:gd name="T5" fmla="*/ 140 h 280"/>
                <a:gd name="T6" fmla="*/ 2 w 107"/>
                <a:gd name="T7" fmla="*/ 167 h 280"/>
                <a:gd name="T8" fmla="*/ 2 w 107"/>
                <a:gd name="T9" fmla="*/ 280 h 280"/>
                <a:gd name="T10" fmla="*/ 99 w 107"/>
                <a:gd name="T11" fmla="*/ 195 h 280"/>
                <a:gd name="T12" fmla="*/ 99 w 107"/>
                <a:gd name="T13" fmla="*/ 86 h 280"/>
                <a:gd name="T14" fmla="*/ 2 w 107"/>
                <a:gd name="T15" fmla="*/ 2 h 280"/>
                <a:gd name="T16" fmla="*/ 2 w 107"/>
                <a:gd name="T17" fmla="*/ 2 h 2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80"/>
                <a:gd name="T29" fmla="*/ 107 w 107"/>
                <a:gd name="T30" fmla="*/ 280 h 2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80">
                  <a:moveTo>
                    <a:pt x="0" y="0"/>
                  </a:moveTo>
                  <a:lnTo>
                    <a:pt x="2" y="113"/>
                  </a:lnTo>
                  <a:lnTo>
                    <a:pt x="34" y="140"/>
                  </a:lnTo>
                  <a:lnTo>
                    <a:pt x="2" y="167"/>
                  </a:lnTo>
                  <a:lnTo>
                    <a:pt x="2" y="280"/>
                  </a:lnTo>
                  <a:lnTo>
                    <a:pt x="107" y="195"/>
                  </a:lnTo>
                  <a:lnTo>
                    <a:pt x="107" y="86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755804" y="3665610"/>
              <a:ext cx="296629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973220" y="583481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973220" y="583481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V="1">
              <a:off x="6842194" y="5831179"/>
              <a:ext cx="182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6842194" y="5831179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6842194" y="6113248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6884049" y="5918529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>
                <a:latin typeface="+mj-lt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960481" y="5918529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7018715" y="5918529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098786" y="5907611"/>
              <a:ext cx="360322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194376" y="349818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194376" y="349818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V="1">
              <a:off x="4063350" y="3494548"/>
              <a:ext cx="1820" cy="28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4063350" y="3498188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056071" y="3772978"/>
              <a:ext cx="13466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103386" y="3569160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>
                <a:latin typeface="+mj-lt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179818" y="3569160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241691" y="3569160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4325402" y="3592818"/>
              <a:ext cx="338484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4847687" y="3665610"/>
              <a:ext cx="340304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4325402" y="3727484"/>
              <a:ext cx="34576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006937" y="3601916"/>
              <a:ext cx="56415" cy="63694"/>
            </a:xfrm>
            <a:custGeom>
              <a:avLst/>
              <a:gdLst>
                <a:gd name="T0" fmla="*/ 0 w 34"/>
                <a:gd name="T1" fmla="*/ 35 h 35"/>
                <a:gd name="T2" fmla="*/ 0 w 34"/>
                <a:gd name="T3" fmla="*/ 0 h 35"/>
                <a:gd name="T4" fmla="*/ 31 w 34"/>
                <a:gd name="T5" fmla="*/ 0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5"/>
                  </a:move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140675" y="3665610"/>
              <a:ext cx="411276" cy="191080"/>
            </a:xfrm>
            <a:custGeom>
              <a:avLst/>
              <a:gdLst>
                <a:gd name="T0" fmla="*/ 0 w 245"/>
                <a:gd name="T1" fmla="*/ 0 h 105"/>
                <a:gd name="T2" fmla="*/ 0 w 245"/>
                <a:gd name="T3" fmla="*/ 105 h 105"/>
                <a:gd name="T4" fmla="*/ 194 w 245"/>
                <a:gd name="T5" fmla="*/ 105 h 105"/>
                <a:gd name="T6" fmla="*/ 194 w 245"/>
                <a:gd name="T7" fmla="*/ 36 h 105"/>
                <a:gd name="T8" fmla="*/ 226 w 245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05"/>
                <a:gd name="T17" fmla="*/ 245 w 24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05">
                  <a:moveTo>
                    <a:pt x="0" y="0"/>
                  </a:moveTo>
                  <a:lnTo>
                    <a:pt x="0" y="105"/>
                  </a:lnTo>
                  <a:lnTo>
                    <a:pt x="210" y="105"/>
                  </a:lnTo>
                  <a:lnTo>
                    <a:pt x="210" y="36"/>
                  </a:lnTo>
                  <a:lnTo>
                    <a:pt x="245" y="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183458" y="4100543"/>
              <a:ext cx="129207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183458" y="4100543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056071" y="4096903"/>
              <a:ext cx="127386" cy="282070"/>
            </a:xfrm>
            <a:custGeom>
              <a:avLst/>
              <a:gdLst>
                <a:gd name="T0" fmla="*/ 70 w 76"/>
                <a:gd name="T1" fmla="*/ 0 h 155"/>
                <a:gd name="T2" fmla="*/ 0 w 76"/>
                <a:gd name="T3" fmla="*/ 2 h 155"/>
                <a:gd name="T4" fmla="*/ 0 w 76"/>
                <a:gd name="T5" fmla="*/ 155 h 155"/>
                <a:gd name="T6" fmla="*/ 70 w 76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55"/>
                <a:gd name="T14" fmla="*/ 76 w 7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55">
                  <a:moveTo>
                    <a:pt x="76" y="0"/>
                  </a:moveTo>
                  <a:lnTo>
                    <a:pt x="0" y="2"/>
                  </a:lnTo>
                  <a:lnTo>
                    <a:pt x="0" y="155"/>
                  </a:lnTo>
                  <a:lnTo>
                    <a:pt x="76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119765" y="4180615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48882" y="4180615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5313557" y="4089624"/>
              <a:ext cx="132846" cy="292989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13557" y="4089624"/>
              <a:ext cx="132846" cy="292989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V="1">
              <a:off x="5184351" y="4100543"/>
              <a:ext cx="3640" cy="26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5184351" y="4382614"/>
              <a:ext cx="12920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6307171" y="4093264"/>
              <a:ext cx="260233" cy="278431"/>
            </a:xfrm>
            <a:custGeom>
              <a:avLst/>
              <a:gdLst>
                <a:gd name="T0" fmla="*/ 141 w 155"/>
                <a:gd name="T1" fmla="*/ 153 h 153"/>
                <a:gd name="T2" fmla="*/ 143 w 155"/>
                <a:gd name="T3" fmla="*/ 0 h 153"/>
                <a:gd name="T4" fmla="*/ 0 w 155"/>
                <a:gd name="T5" fmla="*/ 0 h 153"/>
                <a:gd name="T6" fmla="*/ 0 w 155"/>
                <a:gd name="T7" fmla="*/ 153 h 153"/>
                <a:gd name="T8" fmla="*/ 143 w 155"/>
                <a:gd name="T9" fmla="*/ 153 h 153"/>
                <a:gd name="T10" fmla="*/ 143 w 155"/>
                <a:gd name="T11" fmla="*/ 153 h 1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"/>
                <a:gd name="T19" fmla="*/ 0 h 153"/>
                <a:gd name="T20" fmla="*/ 155 w 155"/>
                <a:gd name="T21" fmla="*/ 153 h 1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" h="153">
                  <a:moveTo>
                    <a:pt x="153" y="153"/>
                  </a:moveTo>
                  <a:lnTo>
                    <a:pt x="155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55" y="15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6354486" y="4176975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6430918" y="4176975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4312664" y="4244308"/>
              <a:ext cx="3257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5961408" y="424430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6567403" y="4244308"/>
              <a:ext cx="100090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127937" y="4169696"/>
              <a:ext cx="60054" cy="63694"/>
            </a:xfrm>
            <a:custGeom>
              <a:avLst/>
              <a:gdLst>
                <a:gd name="T0" fmla="*/ 0 w 36"/>
                <a:gd name="T1" fmla="*/ 35 h 35"/>
                <a:gd name="T2" fmla="*/ 0 w 36"/>
                <a:gd name="T3" fmla="*/ 0 h 35"/>
                <a:gd name="T4" fmla="*/ 33 w 36"/>
                <a:gd name="T5" fmla="*/ 0 h 35"/>
                <a:gd name="T6" fmla="*/ 0 60000 65536"/>
                <a:gd name="T7" fmla="*/ 0 60000 65536"/>
                <a:gd name="T8" fmla="*/ 0 60000 65536"/>
                <a:gd name="T9" fmla="*/ 0 w 36"/>
                <a:gd name="T10" fmla="*/ 0 h 35"/>
                <a:gd name="T11" fmla="*/ 36 w 36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5">
                  <a:moveTo>
                    <a:pt x="0" y="35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6254396" y="4244308"/>
              <a:ext cx="414916" cy="191080"/>
            </a:xfrm>
            <a:custGeom>
              <a:avLst/>
              <a:gdLst>
                <a:gd name="T0" fmla="*/ 0 w 247"/>
                <a:gd name="T1" fmla="*/ 0 h 105"/>
                <a:gd name="T2" fmla="*/ 2 w 247"/>
                <a:gd name="T3" fmla="*/ 105 h 105"/>
                <a:gd name="T4" fmla="*/ 197 w 247"/>
                <a:gd name="T5" fmla="*/ 105 h 105"/>
                <a:gd name="T6" fmla="*/ 197 w 247"/>
                <a:gd name="T7" fmla="*/ 34 h 105"/>
                <a:gd name="T8" fmla="*/ 228 w 247"/>
                <a:gd name="T9" fmla="*/ 3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105"/>
                <a:gd name="T17" fmla="*/ 247 w 24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105">
                  <a:moveTo>
                    <a:pt x="0" y="0"/>
                  </a:moveTo>
                  <a:lnTo>
                    <a:pt x="2" y="105"/>
                  </a:lnTo>
                  <a:lnTo>
                    <a:pt x="213" y="105"/>
                  </a:lnTo>
                  <a:lnTo>
                    <a:pt x="213" y="34"/>
                  </a:lnTo>
                  <a:lnTo>
                    <a:pt x="247" y="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387409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48 w 54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1"/>
                <a:gd name="T23" fmla="*/ 54 w 54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387409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443641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443641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49914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48 w 54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1"/>
                <a:gd name="T23" fmla="*/ 54 w 54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49914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55195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4432772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48 w 54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9"/>
                <a:gd name="T23" fmla="*/ 54 w 54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4432772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551951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551951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6110632" y="3989536"/>
              <a:ext cx="89171" cy="507726"/>
            </a:xfrm>
            <a:custGeom>
              <a:avLst/>
              <a:gdLst>
                <a:gd name="T0" fmla="*/ 47 w 53"/>
                <a:gd name="T1" fmla="*/ 279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9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6110632" y="3989536"/>
              <a:ext cx="89171" cy="507726"/>
            </a:xfrm>
            <a:custGeom>
              <a:avLst/>
              <a:gdLst>
                <a:gd name="T0" fmla="*/ 47 w 53"/>
                <a:gd name="T1" fmla="*/ 279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9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6669312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424532" y="4661043"/>
              <a:ext cx="12738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7424532" y="4661043"/>
              <a:ext cx="12738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V="1">
              <a:off x="7681124" y="4653764"/>
              <a:ext cx="1820" cy="292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H="1">
              <a:off x="7546458" y="4661043"/>
              <a:ext cx="13466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 flipH="1">
              <a:off x="7546458" y="4939474"/>
              <a:ext cx="13466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5308097" y="4661043"/>
              <a:ext cx="132846" cy="282070"/>
            </a:xfrm>
            <a:custGeom>
              <a:avLst/>
              <a:gdLst>
                <a:gd name="T0" fmla="*/ 0 w 79"/>
                <a:gd name="T1" fmla="*/ 153 h 155"/>
                <a:gd name="T2" fmla="*/ 73 w 79"/>
                <a:gd name="T3" fmla="*/ 155 h 155"/>
                <a:gd name="T4" fmla="*/ 73 w 79"/>
                <a:gd name="T5" fmla="*/ 0 h 155"/>
                <a:gd name="T6" fmla="*/ 0 w 79"/>
                <a:gd name="T7" fmla="*/ 0 h 155"/>
                <a:gd name="T8" fmla="*/ 0 w 79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55"/>
                <a:gd name="T17" fmla="*/ 79 w 79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55">
                  <a:moveTo>
                    <a:pt x="0" y="153"/>
                  </a:moveTo>
                  <a:lnTo>
                    <a:pt x="79" y="155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5308097" y="4661043"/>
              <a:ext cx="132846" cy="282070"/>
            </a:xfrm>
            <a:custGeom>
              <a:avLst/>
              <a:gdLst>
                <a:gd name="T0" fmla="*/ 0 w 79"/>
                <a:gd name="T1" fmla="*/ 153 h 155"/>
                <a:gd name="T2" fmla="*/ 73 w 79"/>
                <a:gd name="T3" fmla="*/ 155 h 155"/>
                <a:gd name="T4" fmla="*/ 73 w 79"/>
                <a:gd name="T5" fmla="*/ 0 h 155"/>
                <a:gd name="T6" fmla="*/ 0 w 79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55"/>
                <a:gd name="T14" fmla="*/ 79 w 79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55">
                  <a:moveTo>
                    <a:pt x="0" y="153"/>
                  </a:moveTo>
                  <a:lnTo>
                    <a:pt x="79" y="155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180711" y="4661043"/>
              <a:ext cx="12738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5257143" y="4739295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5286260" y="4739295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5875877" y="4661043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5875877" y="4661043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 flipV="1">
              <a:off x="5743032" y="4653764"/>
              <a:ext cx="3640" cy="292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5743032" y="466104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>
              <a:off x="5743032" y="4939474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784887" y="4732016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861318" y="4732016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923192" y="4732016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345387" y="4564594"/>
              <a:ext cx="176522" cy="504087"/>
            </a:xfrm>
            <a:custGeom>
              <a:avLst/>
              <a:gdLst>
                <a:gd name="T0" fmla="*/ 0 w 105"/>
                <a:gd name="T1" fmla="*/ 0 h 277"/>
                <a:gd name="T2" fmla="*/ 0 w 105"/>
                <a:gd name="T3" fmla="*/ 112 h 277"/>
                <a:gd name="T4" fmla="*/ 31 w 105"/>
                <a:gd name="T5" fmla="*/ 137 h 277"/>
                <a:gd name="T6" fmla="*/ 0 w 105"/>
                <a:gd name="T7" fmla="*/ 164 h 277"/>
                <a:gd name="T8" fmla="*/ 0 w 105"/>
                <a:gd name="T9" fmla="*/ 277 h 277"/>
                <a:gd name="T10" fmla="*/ 97 w 105"/>
                <a:gd name="T11" fmla="*/ 193 h 277"/>
                <a:gd name="T12" fmla="*/ 97 w 105"/>
                <a:gd name="T13" fmla="*/ 84 h 277"/>
                <a:gd name="T14" fmla="*/ 0 w 105"/>
                <a:gd name="T15" fmla="*/ 0 h 277"/>
                <a:gd name="T16" fmla="*/ 0 w 105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7"/>
                <a:gd name="T29" fmla="*/ 105 w 105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7">
                  <a:moveTo>
                    <a:pt x="0" y="0"/>
                  </a:moveTo>
                  <a:lnTo>
                    <a:pt x="0" y="112"/>
                  </a:lnTo>
                  <a:lnTo>
                    <a:pt x="34" y="137"/>
                  </a:lnTo>
                  <a:lnTo>
                    <a:pt x="0" y="164"/>
                  </a:lnTo>
                  <a:lnTo>
                    <a:pt x="0" y="277"/>
                  </a:lnTo>
                  <a:lnTo>
                    <a:pt x="105" y="193"/>
                  </a:lnTo>
                  <a:lnTo>
                    <a:pt x="105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6345387" y="4564594"/>
              <a:ext cx="176522" cy="504087"/>
            </a:xfrm>
            <a:custGeom>
              <a:avLst/>
              <a:gdLst>
                <a:gd name="T0" fmla="*/ 0 w 105"/>
                <a:gd name="T1" fmla="*/ 0 h 277"/>
                <a:gd name="T2" fmla="*/ 0 w 105"/>
                <a:gd name="T3" fmla="*/ 112 h 277"/>
                <a:gd name="T4" fmla="*/ 31 w 105"/>
                <a:gd name="T5" fmla="*/ 137 h 277"/>
                <a:gd name="T6" fmla="*/ 0 w 105"/>
                <a:gd name="T7" fmla="*/ 164 h 277"/>
                <a:gd name="T8" fmla="*/ 0 w 105"/>
                <a:gd name="T9" fmla="*/ 277 h 277"/>
                <a:gd name="T10" fmla="*/ 97 w 105"/>
                <a:gd name="T11" fmla="*/ 193 h 277"/>
                <a:gd name="T12" fmla="*/ 97 w 105"/>
                <a:gd name="T13" fmla="*/ 84 h 277"/>
                <a:gd name="T14" fmla="*/ 0 w 105"/>
                <a:gd name="T15" fmla="*/ 0 h 277"/>
                <a:gd name="T16" fmla="*/ 0 w 105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7"/>
                <a:gd name="T29" fmla="*/ 105 w 105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7">
                  <a:moveTo>
                    <a:pt x="0" y="0"/>
                  </a:moveTo>
                  <a:lnTo>
                    <a:pt x="0" y="112"/>
                  </a:lnTo>
                  <a:lnTo>
                    <a:pt x="34" y="137"/>
                  </a:lnTo>
                  <a:lnTo>
                    <a:pt x="0" y="164"/>
                  </a:lnTo>
                  <a:lnTo>
                    <a:pt x="0" y="277"/>
                  </a:lnTo>
                  <a:lnTo>
                    <a:pt x="105" y="193"/>
                  </a:lnTo>
                  <a:lnTo>
                    <a:pt x="105" y="8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6876770" y="4650124"/>
              <a:ext cx="256593" cy="282070"/>
            </a:xfrm>
            <a:custGeom>
              <a:avLst/>
              <a:gdLst>
                <a:gd name="T0" fmla="*/ 141 w 153"/>
                <a:gd name="T1" fmla="*/ 153 h 155"/>
                <a:gd name="T2" fmla="*/ 141 w 153"/>
                <a:gd name="T3" fmla="*/ 0 h 155"/>
                <a:gd name="T4" fmla="*/ 0 w 153"/>
                <a:gd name="T5" fmla="*/ 0 h 155"/>
                <a:gd name="T6" fmla="*/ 0 w 153"/>
                <a:gd name="T7" fmla="*/ 155 h 155"/>
                <a:gd name="T8" fmla="*/ 141 w 153"/>
                <a:gd name="T9" fmla="*/ 155 h 155"/>
                <a:gd name="T10" fmla="*/ 141 w 153"/>
                <a:gd name="T11" fmla="*/ 155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"/>
                <a:gd name="T19" fmla="*/ 0 h 155"/>
                <a:gd name="T20" fmla="*/ 153 w 153"/>
                <a:gd name="T21" fmla="*/ 155 h 1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" h="155">
                  <a:moveTo>
                    <a:pt x="153" y="153"/>
                  </a:moveTo>
                  <a:lnTo>
                    <a:pt x="153" y="0"/>
                  </a:lnTo>
                  <a:lnTo>
                    <a:pt x="0" y="0"/>
                  </a:lnTo>
                  <a:lnTo>
                    <a:pt x="0" y="155"/>
                  </a:lnTo>
                  <a:lnTo>
                    <a:pt x="153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6925905" y="4735656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7002337" y="4735656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7453649" y="4735656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7530081" y="4735656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7590134" y="4735656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>
              <a:off x="5433665" y="4813907"/>
              <a:ext cx="32574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>
              <a:off x="6521908" y="4813907"/>
              <a:ext cx="232935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>
              <a:off x="7147921" y="4813907"/>
              <a:ext cx="27661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686617" y="4752034"/>
              <a:ext cx="60054" cy="61873"/>
            </a:xfrm>
            <a:custGeom>
              <a:avLst/>
              <a:gdLst>
                <a:gd name="T0" fmla="*/ 0 w 35"/>
                <a:gd name="T1" fmla="*/ 34 h 34"/>
                <a:gd name="T2" fmla="*/ 0 w 35"/>
                <a:gd name="T3" fmla="*/ 0 h 34"/>
                <a:gd name="T4" fmla="*/ 33 w 35"/>
                <a:gd name="T5" fmla="*/ 0 h 34"/>
                <a:gd name="T6" fmla="*/ 0 60000 65536"/>
                <a:gd name="T7" fmla="*/ 0 60000 65536"/>
                <a:gd name="T8" fmla="*/ 0 60000 65536"/>
                <a:gd name="T9" fmla="*/ 0 w 35"/>
                <a:gd name="T10" fmla="*/ 0 h 34"/>
                <a:gd name="T11" fmla="*/ 35 w 35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4">
                  <a:moveTo>
                    <a:pt x="0" y="34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6814897" y="4813907"/>
              <a:ext cx="413096" cy="192899"/>
            </a:xfrm>
            <a:custGeom>
              <a:avLst/>
              <a:gdLst>
                <a:gd name="T0" fmla="*/ 0 w 246"/>
                <a:gd name="T1" fmla="*/ 0 h 106"/>
                <a:gd name="T2" fmla="*/ 2 w 246"/>
                <a:gd name="T3" fmla="*/ 106 h 106"/>
                <a:gd name="T4" fmla="*/ 197 w 246"/>
                <a:gd name="T5" fmla="*/ 106 h 106"/>
                <a:gd name="T6" fmla="*/ 197 w 246"/>
                <a:gd name="T7" fmla="*/ 37 h 106"/>
                <a:gd name="T8" fmla="*/ 227 w 246"/>
                <a:gd name="T9" fmla="*/ 3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106"/>
                <a:gd name="T17" fmla="*/ 246 w 24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106">
                  <a:moveTo>
                    <a:pt x="0" y="0"/>
                  </a:moveTo>
                  <a:lnTo>
                    <a:pt x="2" y="106"/>
                  </a:lnTo>
                  <a:lnTo>
                    <a:pt x="213" y="106"/>
                  </a:lnTo>
                  <a:lnTo>
                    <a:pt x="213" y="37"/>
                  </a:lnTo>
                  <a:lnTo>
                    <a:pt x="246" y="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5551951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48 w 52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79"/>
                <a:gd name="T23" fmla="*/ 52 w 52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lnTo>
                    <a:pt x="52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551951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727580" y="4653764"/>
              <a:ext cx="132846" cy="285710"/>
            </a:xfrm>
            <a:custGeom>
              <a:avLst/>
              <a:gdLst>
                <a:gd name="T0" fmla="*/ 0 w 79"/>
                <a:gd name="T1" fmla="*/ 157 h 157"/>
                <a:gd name="T2" fmla="*/ 73 w 79"/>
                <a:gd name="T3" fmla="*/ 157 h 157"/>
                <a:gd name="T4" fmla="*/ 73 w 79"/>
                <a:gd name="T5" fmla="*/ 0 h 157"/>
                <a:gd name="T6" fmla="*/ 2 w 79"/>
                <a:gd name="T7" fmla="*/ 0 h 157"/>
                <a:gd name="T8" fmla="*/ 0 w 79"/>
                <a:gd name="T9" fmla="*/ 157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57"/>
                <a:gd name="T17" fmla="*/ 79 w 79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57">
                  <a:moveTo>
                    <a:pt x="0" y="157"/>
                  </a:moveTo>
                  <a:lnTo>
                    <a:pt x="79" y="157"/>
                  </a:lnTo>
                  <a:lnTo>
                    <a:pt x="79" y="0"/>
                  </a:lnTo>
                  <a:lnTo>
                    <a:pt x="2" y="0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727580" y="4653764"/>
              <a:ext cx="132846" cy="285710"/>
            </a:xfrm>
            <a:custGeom>
              <a:avLst/>
              <a:gdLst>
                <a:gd name="T0" fmla="*/ 0 w 79"/>
                <a:gd name="T1" fmla="*/ 157 h 157"/>
                <a:gd name="T2" fmla="*/ 73 w 79"/>
                <a:gd name="T3" fmla="*/ 157 h 157"/>
                <a:gd name="T4" fmla="*/ 73 w 79"/>
                <a:gd name="T5" fmla="*/ 0 h 157"/>
                <a:gd name="T6" fmla="*/ 2 w 79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57"/>
                <a:gd name="T14" fmla="*/ 79 w 79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57">
                  <a:moveTo>
                    <a:pt x="0" y="157"/>
                  </a:moveTo>
                  <a:lnTo>
                    <a:pt x="79" y="157"/>
                  </a:lnTo>
                  <a:lnTo>
                    <a:pt x="79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600194" y="4653764"/>
              <a:ext cx="131026" cy="285710"/>
            </a:xfrm>
            <a:custGeom>
              <a:avLst/>
              <a:gdLst>
                <a:gd name="T0" fmla="*/ 70 w 78"/>
                <a:gd name="T1" fmla="*/ 0 h 157"/>
                <a:gd name="T2" fmla="*/ 0 w 78"/>
                <a:gd name="T3" fmla="*/ 0 h 157"/>
                <a:gd name="T4" fmla="*/ 0 w 78"/>
                <a:gd name="T5" fmla="*/ 157 h 157"/>
                <a:gd name="T6" fmla="*/ 72 w 78"/>
                <a:gd name="T7" fmla="*/ 157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157"/>
                <a:gd name="T14" fmla="*/ 78 w 78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157">
                  <a:moveTo>
                    <a:pt x="76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78" y="15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4671166" y="4744754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4698463" y="4744754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31" name="Line 130"/>
            <p:cNvSpPr>
              <a:spLocks noChangeShapeType="1"/>
            </p:cNvSpPr>
            <p:nvPr/>
          </p:nvSpPr>
          <p:spPr bwMode="auto">
            <a:xfrm>
              <a:off x="5440944" y="4813907"/>
              <a:ext cx="31846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Line 131"/>
            <p:cNvSpPr>
              <a:spLocks noChangeShapeType="1"/>
            </p:cNvSpPr>
            <p:nvPr/>
          </p:nvSpPr>
          <p:spPr bwMode="auto">
            <a:xfrm>
              <a:off x="4867705" y="4813907"/>
              <a:ext cx="11464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982353" y="4564594"/>
              <a:ext cx="87351" cy="507726"/>
            </a:xfrm>
            <a:custGeom>
              <a:avLst/>
              <a:gdLst>
                <a:gd name="T0" fmla="*/ 48 w 51"/>
                <a:gd name="T1" fmla="*/ 277 h 279"/>
                <a:gd name="T2" fmla="*/ 48 w 51"/>
                <a:gd name="T3" fmla="*/ 0 h 279"/>
                <a:gd name="T4" fmla="*/ 0 w 51"/>
                <a:gd name="T5" fmla="*/ 0 h 279"/>
                <a:gd name="T6" fmla="*/ 0 w 51"/>
                <a:gd name="T7" fmla="*/ 279 h 279"/>
                <a:gd name="T8" fmla="*/ 48 w 51"/>
                <a:gd name="T9" fmla="*/ 279 h 279"/>
                <a:gd name="T10" fmla="*/ 48 w 51"/>
                <a:gd name="T11" fmla="*/ 279 h 279"/>
                <a:gd name="T12" fmla="*/ 48 w 51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279"/>
                <a:gd name="T23" fmla="*/ 51 w 51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279">
                  <a:moveTo>
                    <a:pt x="51" y="27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1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4982353" y="4564594"/>
              <a:ext cx="87351" cy="507726"/>
            </a:xfrm>
            <a:custGeom>
              <a:avLst/>
              <a:gdLst>
                <a:gd name="T0" fmla="*/ 48 w 51"/>
                <a:gd name="T1" fmla="*/ 277 h 279"/>
                <a:gd name="T2" fmla="*/ 48 w 51"/>
                <a:gd name="T3" fmla="*/ 0 h 279"/>
                <a:gd name="T4" fmla="*/ 0 w 51"/>
                <a:gd name="T5" fmla="*/ 0 h 279"/>
                <a:gd name="T6" fmla="*/ 0 w 51"/>
                <a:gd name="T7" fmla="*/ 279 h 279"/>
                <a:gd name="T8" fmla="*/ 48 w 51"/>
                <a:gd name="T9" fmla="*/ 279 h 279"/>
                <a:gd name="T10" fmla="*/ 48 w 51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279"/>
                <a:gd name="T20" fmla="*/ 51 w 51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279">
                  <a:moveTo>
                    <a:pt x="51" y="27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1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6110632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6110632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6669312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48 w 52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79"/>
                <a:gd name="T23" fmla="*/ 52 w 52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lnTo>
                    <a:pt x="52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7227993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7227993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8006870" y="5232462"/>
              <a:ext cx="127386" cy="278431"/>
            </a:xfrm>
            <a:custGeom>
              <a:avLst/>
              <a:gdLst>
                <a:gd name="T0" fmla="*/ 68 w 76"/>
                <a:gd name="T1" fmla="*/ 153 h 153"/>
                <a:gd name="T2" fmla="*/ 0 w 76"/>
                <a:gd name="T3" fmla="*/ 153 h 153"/>
                <a:gd name="T4" fmla="*/ 0 w 76"/>
                <a:gd name="T5" fmla="*/ 0 h 153"/>
                <a:gd name="T6" fmla="*/ 70 w 76"/>
                <a:gd name="T7" fmla="*/ 0 h 153"/>
                <a:gd name="T8" fmla="*/ 68 w 76"/>
                <a:gd name="T9" fmla="*/ 15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153"/>
                <a:gd name="T17" fmla="*/ 76 w 76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153">
                  <a:moveTo>
                    <a:pt x="74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4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8006870" y="5232462"/>
              <a:ext cx="127386" cy="278431"/>
            </a:xfrm>
            <a:custGeom>
              <a:avLst/>
              <a:gdLst>
                <a:gd name="T0" fmla="*/ 68 w 76"/>
                <a:gd name="T1" fmla="*/ 153 h 153"/>
                <a:gd name="T2" fmla="*/ 0 w 76"/>
                <a:gd name="T3" fmla="*/ 153 h 153"/>
                <a:gd name="T4" fmla="*/ 0 w 76"/>
                <a:gd name="T5" fmla="*/ 0 h 153"/>
                <a:gd name="T6" fmla="*/ 70 w 76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53"/>
                <a:gd name="T14" fmla="*/ 76 w 76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53">
                  <a:moveTo>
                    <a:pt x="74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7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2" name="Line 141"/>
            <p:cNvSpPr>
              <a:spLocks noChangeShapeType="1"/>
            </p:cNvSpPr>
            <p:nvPr/>
          </p:nvSpPr>
          <p:spPr bwMode="auto">
            <a:xfrm flipV="1">
              <a:off x="8265282" y="5225183"/>
              <a:ext cx="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 flipH="1">
              <a:off x="8128796" y="5228823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 flipH="1">
              <a:off x="8128796" y="5510893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586131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586131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5732113" y="5239741"/>
              <a:ext cx="129207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5815824" y="5305254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5844941" y="5305254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6427278" y="5243381"/>
              <a:ext cx="13102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6427278" y="5243381"/>
              <a:ext cx="13102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2" name="Line 151"/>
            <p:cNvSpPr>
              <a:spLocks noChangeShapeType="1"/>
            </p:cNvSpPr>
            <p:nvPr/>
          </p:nvSpPr>
          <p:spPr bwMode="auto">
            <a:xfrm flipV="1">
              <a:off x="6299892" y="5243381"/>
              <a:ext cx="1820" cy="28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3" name="Line 152"/>
            <p:cNvSpPr>
              <a:spLocks noChangeShapeType="1"/>
            </p:cNvSpPr>
            <p:nvPr/>
          </p:nvSpPr>
          <p:spPr bwMode="auto">
            <a:xfrm>
              <a:off x="6299892" y="5239741"/>
              <a:ext cx="1273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4" name="Line 153"/>
            <p:cNvSpPr>
              <a:spLocks noChangeShapeType="1"/>
            </p:cNvSpPr>
            <p:nvPr/>
          </p:nvSpPr>
          <p:spPr bwMode="auto">
            <a:xfrm>
              <a:off x="6299892" y="5521812"/>
              <a:ext cx="1273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6902247" y="5134193"/>
              <a:ext cx="180161" cy="505906"/>
            </a:xfrm>
            <a:custGeom>
              <a:avLst/>
              <a:gdLst>
                <a:gd name="T0" fmla="*/ 0 w 107"/>
                <a:gd name="T1" fmla="*/ 0 h 278"/>
                <a:gd name="T2" fmla="*/ 2 w 107"/>
                <a:gd name="T3" fmla="*/ 113 h 278"/>
                <a:gd name="T4" fmla="*/ 32 w 107"/>
                <a:gd name="T5" fmla="*/ 140 h 278"/>
                <a:gd name="T6" fmla="*/ 2 w 107"/>
                <a:gd name="T7" fmla="*/ 167 h 278"/>
                <a:gd name="T8" fmla="*/ 2 w 107"/>
                <a:gd name="T9" fmla="*/ 278 h 278"/>
                <a:gd name="T10" fmla="*/ 99 w 107"/>
                <a:gd name="T11" fmla="*/ 194 h 278"/>
                <a:gd name="T12" fmla="*/ 99 w 107"/>
                <a:gd name="T13" fmla="*/ 86 h 278"/>
                <a:gd name="T14" fmla="*/ 2 w 107"/>
                <a:gd name="T15" fmla="*/ 0 h 278"/>
                <a:gd name="T16" fmla="*/ 2 w 107"/>
                <a:gd name="T17" fmla="*/ 0 h 278"/>
                <a:gd name="T18" fmla="*/ 0 w 107"/>
                <a:gd name="T19" fmla="*/ 0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8"/>
                <a:gd name="T32" fmla="*/ 107 w 107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8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7"/>
                  </a:lnTo>
                  <a:lnTo>
                    <a:pt x="2" y="278"/>
                  </a:lnTo>
                  <a:lnTo>
                    <a:pt x="107" y="194"/>
                  </a:lnTo>
                  <a:lnTo>
                    <a:pt x="107" y="8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6902247" y="5134193"/>
              <a:ext cx="180161" cy="505906"/>
            </a:xfrm>
            <a:custGeom>
              <a:avLst/>
              <a:gdLst>
                <a:gd name="T0" fmla="*/ 0 w 107"/>
                <a:gd name="T1" fmla="*/ 0 h 278"/>
                <a:gd name="T2" fmla="*/ 2 w 107"/>
                <a:gd name="T3" fmla="*/ 113 h 278"/>
                <a:gd name="T4" fmla="*/ 32 w 107"/>
                <a:gd name="T5" fmla="*/ 140 h 278"/>
                <a:gd name="T6" fmla="*/ 2 w 107"/>
                <a:gd name="T7" fmla="*/ 167 h 278"/>
                <a:gd name="T8" fmla="*/ 2 w 107"/>
                <a:gd name="T9" fmla="*/ 278 h 278"/>
                <a:gd name="T10" fmla="*/ 99 w 107"/>
                <a:gd name="T11" fmla="*/ 194 h 278"/>
                <a:gd name="T12" fmla="*/ 99 w 107"/>
                <a:gd name="T13" fmla="*/ 86 h 278"/>
                <a:gd name="T14" fmla="*/ 2 w 107"/>
                <a:gd name="T15" fmla="*/ 0 h 278"/>
                <a:gd name="T16" fmla="*/ 2 w 107"/>
                <a:gd name="T17" fmla="*/ 0 h 2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78"/>
                <a:gd name="T29" fmla="*/ 107 w 107"/>
                <a:gd name="T30" fmla="*/ 278 h 2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78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7"/>
                  </a:lnTo>
                  <a:lnTo>
                    <a:pt x="2" y="278"/>
                  </a:lnTo>
                  <a:lnTo>
                    <a:pt x="107" y="194"/>
                  </a:lnTo>
                  <a:lnTo>
                    <a:pt x="107" y="8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7471847" y="5312534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7548279" y="5312534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8046905" y="5303435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8123337" y="5303435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8179751" y="5303435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>
              <a:off x="5990525" y="5388965"/>
              <a:ext cx="3130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3" name="Line 162"/>
            <p:cNvSpPr>
              <a:spLocks noChangeShapeType="1"/>
            </p:cNvSpPr>
            <p:nvPr/>
          </p:nvSpPr>
          <p:spPr bwMode="auto">
            <a:xfrm>
              <a:off x="7082408" y="5388965"/>
              <a:ext cx="3457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4" name="Line 163"/>
            <p:cNvSpPr>
              <a:spLocks noChangeShapeType="1"/>
            </p:cNvSpPr>
            <p:nvPr/>
          </p:nvSpPr>
          <p:spPr bwMode="auto">
            <a:xfrm>
              <a:off x="7701142" y="5388965"/>
              <a:ext cx="292989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6230739" y="5316173"/>
              <a:ext cx="63694" cy="61873"/>
            </a:xfrm>
            <a:custGeom>
              <a:avLst/>
              <a:gdLst>
                <a:gd name="T0" fmla="*/ 0 w 37"/>
                <a:gd name="T1" fmla="*/ 34 h 34"/>
                <a:gd name="T2" fmla="*/ 2 w 37"/>
                <a:gd name="T3" fmla="*/ 0 h 34"/>
                <a:gd name="T4" fmla="*/ 35 w 37"/>
                <a:gd name="T5" fmla="*/ 0 h 34"/>
                <a:gd name="T6" fmla="*/ 0 60000 65536"/>
                <a:gd name="T7" fmla="*/ 0 60000 65536"/>
                <a:gd name="T8" fmla="*/ 0 60000 65536"/>
                <a:gd name="T9" fmla="*/ 0 w 37"/>
                <a:gd name="T10" fmla="*/ 0 h 34"/>
                <a:gd name="T11" fmla="*/ 37 w 3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4">
                  <a:moveTo>
                    <a:pt x="0" y="34"/>
                  </a:moveTo>
                  <a:lnTo>
                    <a:pt x="2" y="0"/>
                  </a:lnTo>
                  <a:lnTo>
                    <a:pt x="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7375397" y="5388965"/>
              <a:ext cx="411276" cy="191080"/>
            </a:xfrm>
            <a:custGeom>
              <a:avLst/>
              <a:gdLst>
                <a:gd name="T0" fmla="*/ 0 w 245"/>
                <a:gd name="T1" fmla="*/ 0 h 105"/>
                <a:gd name="T2" fmla="*/ 0 w 245"/>
                <a:gd name="T3" fmla="*/ 105 h 105"/>
                <a:gd name="T4" fmla="*/ 195 w 245"/>
                <a:gd name="T5" fmla="*/ 105 h 105"/>
                <a:gd name="T6" fmla="*/ 195 w 245"/>
                <a:gd name="T7" fmla="*/ 34 h 105"/>
                <a:gd name="T8" fmla="*/ 226 w 245"/>
                <a:gd name="T9" fmla="*/ 3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05"/>
                <a:gd name="T17" fmla="*/ 245 w 24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05">
                  <a:moveTo>
                    <a:pt x="0" y="0"/>
                  </a:moveTo>
                  <a:lnTo>
                    <a:pt x="0" y="105"/>
                  </a:lnTo>
                  <a:lnTo>
                    <a:pt x="211" y="105"/>
                  </a:lnTo>
                  <a:lnTo>
                    <a:pt x="211" y="34"/>
                  </a:lnTo>
                  <a:lnTo>
                    <a:pt x="245" y="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6110632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47 w 53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0"/>
                <a:gd name="T23" fmla="*/ 53 w 53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6110632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0"/>
                <a:gd name="T20" fmla="*/ 53 w 53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6669312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6669312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7227993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47 w 53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0"/>
                <a:gd name="T23" fmla="*/ 53 w 53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7227993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0"/>
                <a:gd name="T20" fmla="*/ 53 w 53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7786673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7786673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8563730" y="5827539"/>
              <a:ext cx="129207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8563730" y="5827539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7" name="Line 176"/>
            <p:cNvSpPr>
              <a:spLocks noChangeShapeType="1"/>
            </p:cNvSpPr>
            <p:nvPr/>
          </p:nvSpPr>
          <p:spPr bwMode="auto">
            <a:xfrm flipV="1">
              <a:off x="8822143" y="5820260"/>
              <a:ext cx="182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8" name="Line 177"/>
            <p:cNvSpPr>
              <a:spLocks noChangeShapeType="1"/>
            </p:cNvSpPr>
            <p:nvPr/>
          </p:nvSpPr>
          <p:spPr bwMode="auto">
            <a:xfrm flipH="1">
              <a:off x="8685657" y="5823900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9" name="Line 178"/>
            <p:cNvSpPr>
              <a:spLocks noChangeShapeType="1"/>
            </p:cNvSpPr>
            <p:nvPr/>
          </p:nvSpPr>
          <p:spPr bwMode="auto">
            <a:xfrm flipH="1">
              <a:off x="8685657" y="6105969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6416360" y="5838458"/>
              <a:ext cx="12738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6416360" y="5838458"/>
              <a:ext cx="12738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6287153" y="5834818"/>
              <a:ext cx="129207" cy="282070"/>
            </a:xfrm>
            <a:custGeom>
              <a:avLst/>
              <a:gdLst>
                <a:gd name="T0" fmla="*/ 71 w 77"/>
                <a:gd name="T1" fmla="*/ 0 h 155"/>
                <a:gd name="T2" fmla="*/ 0 w 77"/>
                <a:gd name="T3" fmla="*/ 2 h 155"/>
                <a:gd name="T4" fmla="*/ 0 w 77"/>
                <a:gd name="T5" fmla="*/ 155 h 155"/>
                <a:gd name="T6" fmla="*/ 71 w 77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77" y="0"/>
                  </a:moveTo>
                  <a:lnTo>
                    <a:pt x="0" y="2"/>
                  </a:lnTo>
                  <a:lnTo>
                    <a:pt x="0" y="155"/>
                  </a:lnTo>
                  <a:lnTo>
                    <a:pt x="77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6370864" y="5907611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6399981" y="5907611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7462747" y="5712891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0 w 107"/>
                <a:gd name="T3" fmla="*/ 113 h 279"/>
                <a:gd name="T4" fmla="*/ 31 w 107"/>
                <a:gd name="T5" fmla="*/ 140 h 279"/>
                <a:gd name="T6" fmla="*/ 0 w 107"/>
                <a:gd name="T7" fmla="*/ 166 h 279"/>
                <a:gd name="T8" fmla="*/ 0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0 w 107"/>
                <a:gd name="T15" fmla="*/ 2 h 279"/>
                <a:gd name="T16" fmla="*/ 0 w 107"/>
                <a:gd name="T17" fmla="*/ 2 h 279"/>
                <a:gd name="T18" fmla="*/ 0 w 107"/>
                <a:gd name="T19" fmla="*/ 0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9"/>
                <a:gd name="T32" fmla="*/ 107 w 107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7462747" y="5712891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0 w 107"/>
                <a:gd name="T3" fmla="*/ 113 h 279"/>
                <a:gd name="T4" fmla="*/ 31 w 107"/>
                <a:gd name="T5" fmla="*/ 140 h 279"/>
                <a:gd name="T6" fmla="*/ 0 w 107"/>
                <a:gd name="T7" fmla="*/ 166 h 279"/>
                <a:gd name="T8" fmla="*/ 0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0 w 107"/>
                <a:gd name="T15" fmla="*/ 2 h 279"/>
                <a:gd name="T16" fmla="*/ 0 w 107"/>
                <a:gd name="T17" fmla="*/ 2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79"/>
                <a:gd name="T29" fmla="*/ 107 w 107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8023247" y="5905790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8099679" y="5905790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8598306" y="5898511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8676558" y="5898511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8738432" y="5898511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92" name="Line 191"/>
            <p:cNvSpPr>
              <a:spLocks noChangeShapeType="1"/>
            </p:cNvSpPr>
            <p:nvPr/>
          </p:nvSpPr>
          <p:spPr bwMode="auto">
            <a:xfrm>
              <a:off x="6551025" y="5960384"/>
              <a:ext cx="32574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3" name="Line 192"/>
            <p:cNvSpPr>
              <a:spLocks noChangeShapeType="1"/>
            </p:cNvSpPr>
            <p:nvPr/>
          </p:nvSpPr>
          <p:spPr bwMode="auto">
            <a:xfrm>
              <a:off x="7639269" y="5960384"/>
              <a:ext cx="34212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4" name="Line 193"/>
            <p:cNvSpPr>
              <a:spLocks noChangeShapeType="1"/>
            </p:cNvSpPr>
            <p:nvPr/>
          </p:nvSpPr>
          <p:spPr bwMode="auto">
            <a:xfrm>
              <a:off x="8243444" y="5960384"/>
              <a:ext cx="30754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5" name="Line 194"/>
            <p:cNvSpPr>
              <a:spLocks noChangeShapeType="1"/>
            </p:cNvSpPr>
            <p:nvPr/>
          </p:nvSpPr>
          <p:spPr bwMode="auto">
            <a:xfrm>
              <a:off x="7107886" y="6022258"/>
              <a:ext cx="35486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6785780" y="5891232"/>
              <a:ext cx="61873" cy="61873"/>
            </a:xfrm>
            <a:custGeom>
              <a:avLst/>
              <a:gdLst>
                <a:gd name="T0" fmla="*/ 0 w 37"/>
                <a:gd name="T1" fmla="*/ 34 h 34"/>
                <a:gd name="T2" fmla="*/ 2 w 37"/>
                <a:gd name="T3" fmla="*/ 0 h 34"/>
                <a:gd name="T4" fmla="*/ 34 w 37"/>
                <a:gd name="T5" fmla="*/ 0 h 34"/>
                <a:gd name="T6" fmla="*/ 0 60000 65536"/>
                <a:gd name="T7" fmla="*/ 0 60000 65536"/>
                <a:gd name="T8" fmla="*/ 0 60000 65536"/>
                <a:gd name="T9" fmla="*/ 0 w 37"/>
                <a:gd name="T10" fmla="*/ 0 h 34"/>
                <a:gd name="T11" fmla="*/ 37 w 3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4">
                  <a:moveTo>
                    <a:pt x="0" y="34"/>
                  </a:moveTo>
                  <a:lnTo>
                    <a:pt x="2" y="0"/>
                  </a:lnTo>
                  <a:lnTo>
                    <a:pt x="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7934078" y="5960384"/>
              <a:ext cx="414916" cy="191080"/>
            </a:xfrm>
            <a:custGeom>
              <a:avLst/>
              <a:gdLst>
                <a:gd name="T0" fmla="*/ 0 w 247"/>
                <a:gd name="T1" fmla="*/ 0 h 105"/>
                <a:gd name="T2" fmla="*/ 1 w 247"/>
                <a:gd name="T3" fmla="*/ 105 h 105"/>
                <a:gd name="T4" fmla="*/ 194 w 247"/>
                <a:gd name="T5" fmla="*/ 105 h 105"/>
                <a:gd name="T6" fmla="*/ 194 w 247"/>
                <a:gd name="T7" fmla="*/ 36 h 105"/>
                <a:gd name="T8" fmla="*/ 228 w 247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105"/>
                <a:gd name="T17" fmla="*/ 247 w 24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105">
                  <a:moveTo>
                    <a:pt x="0" y="0"/>
                  </a:moveTo>
                  <a:lnTo>
                    <a:pt x="1" y="105"/>
                  </a:lnTo>
                  <a:lnTo>
                    <a:pt x="210" y="105"/>
                  </a:lnTo>
                  <a:lnTo>
                    <a:pt x="210" y="36"/>
                  </a:lnTo>
                  <a:lnTo>
                    <a:pt x="247" y="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8" name="Freeform 197"/>
            <p:cNvSpPr>
              <a:spLocks/>
            </p:cNvSpPr>
            <p:nvPr/>
          </p:nvSpPr>
          <p:spPr bwMode="auto">
            <a:xfrm>
              <a:off x="6669312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6669312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227993" y="5705612"/>
              <a:ext cx="89171" cy="511366"/>
            </a:xfrm>
            <a:custGeom>
              <a:avLst/>
              <a:gdLst>
                <a:gd name="T0" fmla="*/ 47 w 53"/>
                <a:gd name="T1" fmla="*/ 280 h 281"/>
                <a:gd name="T2" fmla="*/ 49 w 53"/>
                <a:gd name="T3" fmla="*/ 0 h 281"/>
                <a:gd name="T4" fmla="*/ 0 w 53"/>
                <a:gd name="T5" fmla="*/ 0 h 281"/>
                <a:gd name="T6" fmla="*/ 0 w 53"/>
                <a:gd name="T7" fmla="*/ 281 h 281"/>
                <a:gd name="T8" fmla="*/ 49 w 53"/>
                <a:gd name="T9" fmla="*/ 281 h 281"/>
                <a:gd name="T10" fmla="*/ 49 w 53"/>
                <a:gd name="T11" fmla="*/ 281 h 281"/>
                <a:gd name="T12" fmla="*/ 47 w 53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1"/>
                <a:gd name="T23" fmla="*/ 53 w 53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1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3" y="281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7227993" y="5705612"/>
              <a:ext cx="89171" cy="511366"/>
            </a:xfrm>
            <a:custGeom>
              <a:avLst/>
              <a:gdLst>
                <a:gd name="T0" fmla="*/ 47 w 53"/>
                <a:gd name="T1" fmla="*/ 280 h 281"/>
                <a:gd name="T2" fmla="*/ 49 w 53"/>
                <a:gd name="T3" fmla="*/ 0 h 281"/>
                <a:gd name="T4" fmla="*/ 0 w 53"/>
                <a:gd name="T5" fmla="*/ 0 h 281"/>
                <a:gd name="T6" fmla="*/ 0 w 53"/>
                <a:gd name="T7" fmla="*/ 281 h 281"/>
                <a:gd name="T8" fmla="*/ 49 w 53"/>
                <a:gd name="T9" fmla="*/ 281 h 281"/>
                <a:gd name="T10" fmla="*/ 49 w 53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1"/>
                <a:gd name="T20" fmla="*/ 53 w 53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1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3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778667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778667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834899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834899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5317197" y="3494548"/>
              <a:ext cx="13284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5317197" y="3494548"/>
              <a:ext cx="13284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5187990" y="3494548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5237126" y="3561881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5313557" y="3561881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11" name="Line 210"/>
            <p:cNvSpPr>
              <a:spLocks noChangeShapeType="1"/>
            </p:cNvSpPr>
            <p:nvPr/>
          </p:nvSpPr>
          <p:spPr bwMode="auto">
            <a:xfrm>
              <a:off x="5433665" y="3665610"/>
              <a:ext cx="11828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5766688" y="3501828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5766688" y="3501828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4" name="Line 213"/>
            <p:cNvSpPr>
              <a:spLocks noChangeShapeType="1"/>
            </p:cNvSpPr>
            <p:nvPr/>
          </p:nvSpPr>
          <p:spPr bwMode="auto">
            <a:xfrm flipV="1">
              <a:off x="6023282" y="3494548"/>
              <a:ext cx="364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" name="Line 214"/>
            <p:cNvSpPr>
              <a:spLocks noChangeShapeType="1"/>
            </p:cNvSpPr>
            <p:nvPr/>
          </p:nvSpPr>
          <p:spPr bwMode="auto">
            <a:xfrm flipH="1">
              <a:off x="5894075" y="3498188"/>
              <a:ext cx="12920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6" name="Line 215"/>
            <p:cNvSpPr>
              <a:spLocks noChangeShapeType="1"/>
            </p:cNvSpPr>
            <p:nvPr/>
          </p:nvSpPr>
          <p:spPr bwMode="auto">
            <a:xfrm flipH="1">
              <a:off x="5894075" y="3780257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5804905" y="3558241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5881337" y="3558241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5943210" y="3558241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5224386" y="4180615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5300818" y="4180615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5362692" y="4180615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23" name="Line 222"/>
            <p:cNvSpPr>
              <a:spLocks noChangeShapeType="1"/>
            </p:cNvSpPr>
            <p:nvPr/>
          </p:nvSpPr>
          <p:spPr bwMode="auto">
            <a:xfrm>
              <a:off x="4873165" y="4306182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4" name="Line 223"/>
            <p:cNvSpPr>
              <a:spLocks noChangeShapeType="1"/>
            </p:cNvSpPr>
            <p:nvPr/>
          </p:nvSpPr>
          <p:spPr bwMode="auto">
            <a:xfrm>
              <a:off x="4873165" y="4176975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4758516" y="4104183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4758516" y="4104183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7" name="Line 226"/>
            <p:cNvSpPr>
              <a:spLocks noChangeShapeType="1"/>
            </p:cNvSpPr>
            <p:nvPr/>
          </p:nvSpPr>
          <p:spPr bwMode="auto">
            <a:xfrm flipV="1">
              <a:off x="4629311" y="4111462"/>
              <a:ext cx="1820" cy="26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8" name="Line 227"/>
            <p:cNvSpPr>
              <a:spLocks noChangeShapeType="1"/>
            </p:cNvSpPr>
            <p:nvPr/>
          </p:nvSpPr>
          <p:spPr bwMode="auto">
            <a:xfrm>
              <a:off x="4625671" y="4382614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4569256" y="4180615"/>
              <a:ext cx="60054" cy="63694"/>
            </a:xfrm>
            <a:custGeom>
              <a:avLst/>
              <a:gdLst>
                <a:gd name="T0" fmla="*/ 0 w 35"/>
                <a:gd name="T1" fmla="*/ 35 h 35"/>
                <a:gd name="T2" fmla="*/ 0 w 35"/>
                <a:gd name="T3" fmla="*/ 0 h 35"/>
                <a:gd name="T4" fmla="*/ 33 w 35"/>
                <a:gd name="T5" fmla="*/ 0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5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0" name="Freeform 229"/>
            <p:cNvSpPr>
              <a:spLocks/>
            </p:cNvSpPr>
            <p:nvPr/>
          </p:nvSpPr>
          <p:spPr bwMode="auto">
            <a:xfrm>
              <a:off x="4991451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48 w 54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9"/>
                <a:gd name="T23" fmla="*/ 54 w 54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4991451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2" name="Rectangle 231"/>
            <p:cNvSpPr>
              <a:spLocks noChangeArrowheads="1"/>
            </p:cNvSpPr>
            <p:nvPr/>
          </p:nvSpPr>
          <p:spPr bwMode="auto">
            <a:xfrm>
              <a:off x="4667526" y="4180615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4743958" y="4180615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34" name="Rectangle 233"/>
            <p:cNvSpPr>
              <a:spLocks noChangeArrowheads="1"/>
            </p:cNvSpPr>
            <p:nvPr/>
          </p:nvSpPr>
          <p:spPr bwMode="auto">
            <a:xfrm>
              <a:off x="4805831" y="4180615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35" name="Rectangle 234"/>
            <p:cNvSpPr>
              <a:spLocks noChangeArrowheads="1"/>
            </p:cNvSpPr>
            <p:nvPr/>
          </p:nvSpPr>
          <p:spPr bwMode="auto">
            <a:xfrm>
              <a:off x="6339928" y="5316173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6416360" y="5316173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6476413" y="5316173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39" name="Line 238"/>
            <p:cNvSpPr>
              <a:spLocks noChangeShapeType="1"/>
            </p:cNvSpPr>
            <p:nvPr/>
          </p:nvSpPr>
          <p:spPr bwMode="auto">
            <a:xfrm>
              <a:off x="5078802" y="4244308"/>
              <a:ext cx="109188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0" name="Line 239"/>
            <p:cNvSpPr>
              <a:spLocks noChangeShapeType="1"/>
            </p:cNvSpPr>
            <p:nvPr/>
          </p:nvSpPr>
          <p:spPr bwMode="auto">
            <a:xfrm>
              <a:off x="5184351" y="4085985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1" name="Line 240"/>
            <p:cNvSpPr>
              <a:spLocks noChangeShapeType="1"/>
            </p:cNvSpPr>
            <p:nvPr/>
          </p:nvSpPr>
          <p:spPr bwMode="auto">
            <a:xfrm>
              <a:off x="4625671" y="410418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5684798" y="4149678"/>
              <a:ext cx="54594" cy="58234"/>
            </a:xfrm>
            <a:custGeom>
              <a:avLst/>
              <a:gdLst>
                <a:gd name="T0" fmla="*/ 14 w 32"/>
                <a:gd name="T1" fmla="*/ 32 h 32"/>
                <a:gd name="T2" fmla="*/ 18 w 32"/>
                <a:gd name="T3" fmla="*/ 32 h 32"/>
                <a:gd name="T4" fmla="*/ 20 w 32"/>
                <a:gd name="T5" fmla="*/ 32 h 32"/>
                <a:gd name="T6" fmla="*/ 23 w 32"/>
                <a:gd name="T7" fmla="*/ 32 h 32"/>
                <a:gd name="T8" fmla="*/ 24 w 32"/>
                <a:gd name="T9" fmla="*/ 30 h 32"/>
                <a:gd name="T10" fmla="*/ 26 w 32"/>
                <a:gd name="T11" fmla="*/ 29 h 32"/>
                <a:gd name="T12" fmla="*/ 28 w 32"/>
                <a:gd name="T13" fmla="*/ 27 h 32"/>
                <a:gd name="T14" fmla="*/ 28 w 32"/>
                <a:gd name="T15" fmla="*/ 25 h 32"/>
                <a:gd name="T16" fmla="*/ 30 w 32"/>
                <a:gd name="T17" fmla="*/ 23 h 32"/>
                <a:gd name="T18" fmla="*/ 30 w 32"/>
                <a:gd name="T19" fmla="*/ 19 h 32"/>
                <a:gd name="T20" fmla="*/ 30 w 32"/>
                <a:gd name="T21" fmla="*/ 17 h 32"/>
                <a:gd name="T22" fmla="*/ 30 w 32"/>
                <a:gd name="T23" fmla="*/ 13 h 32"/>
                <a:gd name="T24" fmla="*/ 30 w 32"/>
                <a:gd name="T25" fmla="*/ 11 h 32"/>
                <a:gd name="T26" fmla="*/ 28 w 32"/>
                <a:gd name="T27" fmla="*/ 9 h 32"/>
                <a:gd name="T28" fmla="*/ 28 w 32"/>
                <a:gd name="T29" fmla="*/ 7 h 32"/>
                <a:gd name="T30" fmla="*/ 26 w 32"/>
                <a:gd name="T31" fmla="*/ 6 h 32"/>
                <a:gd name="T32" fmla="*/ 24 w 32"/>
                <a:gd name="T33" fmla="*/ 4 h 32"/>
                <a:gd name="T34" fmla="*/ 23 w 32"/>
                <a:gd name="T35" fmla="*/ 2 h 32"/>
                <a:gd name="T36" fmla="*/ 20 w 32"/>
                <a:gd name="T37" fmla="*/ 2 h 32"/>
                <a:gd name="T38" fmla="*/ 18 w 32"/>
                <a:gd name="T39" fmla="*/ 0 h 32"/>
                <a:gd name="T40" fmla="*/ 16 w 32"/>
                <a:gd name="T41" fmla="*/ 0 h 32"/>
                <a:gd name="T42" fmla="*/ 12 w 32"/>
                <a:gd name="T43" fmla="*/ 0 h 32"/>
                <a:gd name="T44" fmla="*/ 10 w 32"/>
                <a:gd name="T45" fmla="*/ 2 h 32"/>
                <a:gd name="T46" fmla="*/ 8 w 32"/>
                <a:gd name="T47" fmla="*/ 2 h 32"/>
                <a:gd name="T48" fmla="*/ 5 w 32"/>
                <a:gd name="T49" fmla="*/ 4 h 32"/>
                <a:gd name="T50" fmla="*/ 3 w 32"/>
                <a:gd name="T51" fmla="*/ 6 h 32"/>
                <a:gd name="T52" fmla="*/ 3 w 32"/>
                <a:gd name="T53" fmla="*/ 7 h 32"/>
                <a:gd name="T54" fmla="*/ 1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3 h 32"/>
                <a:gd name="T66" fmla="*/ 1 w 32"/>
                <a:gd name="T67" fmla="*/ 25 h 32"/>
                <a:gd name="T68" fmla="*/ 3 w 32"/>
                <a:gd name="T69" fmla="*/ 27 h 32"/>
                <a:gd name="T70" fmla="*/ 3 w 32"/>
                <a:gd name="T71" fmla="*/ 29 h 32"/>
                <a:gd name="T72" fmla="*/ 5 w 32"/>
                <a:gd name="T73" fmla="*/ 30 h 32"/>
                <a:gd name="T74" fmla="*/ 8 w 32"/>
                <a:gd name="T75" fmla="*/ 32 h 32"/>
                <a:gd name="T76" fmla="*/ 10 w 32"/>
                <a:gd name="T77" fmla="*/ 32 h 32"/>
                <a:gd name="T78" fmla="*/ 12 w 32"/>
                <a:gd name="T79" fmla="*/ 32 h 32"/>
                <a:gd name="T80" fmla="*/ 16 w 32"/>
                <a:gd name="T81" fmla="*/ 32 h 32"/>
                <a:gd name="T82" fmla="*/ 16 w 32"/>
                <a:gd name="T83" fmla="*/ 32 h 32"/>
                <a:gd name="T84" fmla="*/ 14 w 32"/>
                <a:gd name="T85" fmla="*/ 32 h 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2"/>
                <a:gd name="T130" fmla="*/ 0 h 32"/>
                <a:gd name="T131" fmla="*/ 32 w 32"/>
                <a:gd name="T132" fmla="*/ 32 h 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5684798" y="4149678"/>
              <a:ext cx="54594" cy="58234"/>
            </a:xfrm>
            <a:custGeom>
              <a:avLst/>
              <a:gdLst>
                <a:gd name="T0" fmla="*/ 14 w 32"/>
                <a:gd name="T1" fmla="*/ 32 h 32"/>
                <a:gd name="T2" fmla="*/ 18 w 32"/>
                <a:gd name="T3" fmla="*/ 32 h 32"/>
                <a:gd name="T4" fmla="*/ 20 w 32"/>
                <a:gd name="T5" fmla="*/ 32 h 32"/>
                <a:gd name="T6" fmla="*/ 23 w 32"/>
                <a:gd name="T7" fmla="*/ 32 h 32"/>
                <a:gd name="T8" fmla="*/ 24 w 32"/>
                <a:gd name="T9" fmla="*/ 30 h 32"/>
                <a:gd name="T10" fmla="*/ 26 w 32"/>
                <a:gd name="T11" fmla="*/ 29 h 32"/>
                <a:gd name="T12" fmla="*/ 28 w 32"/>
                <a:gd name="T13" fmla="*/ 27 h 32"/>
                <a:gd name="T14" fmla="*/ 28 w 32"/>
                <a:gd name="T15" fmla="*/ 25 h 32"/>
                <a:gd name="T16" fmla="*/ 30 w 32"/>
                <a:gd name="T17" fmla="*/ 23 h 32"/>
                <a:gd name="T18" fmla="*/ 30 w 32"/>
                <a:gd name="T19" fmla="*/ 19 h 32"/>
                <a:gd name="T20" fmla="*/ 30 w 32"/>
                <a:gd name="T21" fmla="*/ 17 h 32"/>
                <a:gd name="T22" fmla="*/ 30 w 32"/>
                <a:gd name="T23" fmla="*/ 13 h 32"/>
                <a:gd name="T24" fmla="*/ 30 w 32"/>
                <a:gd name="T25" fmla="*/ 11 h 32"/>
                <a:gd name="T26" fmla="*/ 28 w 32"/>
                <a:gd name="T27" fmla="*/ 9 h 32"/>
                <a:gd name="T28" fmla="*/ 28 w 32"/>
                <a:gd name="T29" fmla="*/ 7 h 32"/>
                <a:gd name="T30" fmla="*/ 26 w 32"/>
                <a:gd name="T31" fmla="*/ 6 h 32"/>
                <a:gd name="T32" fmla="*/ 24 w 32"/>
                <a:gd name="T33" fmla="*/ 4 h 32"/>
                <a:gd name="T34" fmla="*/ 23 w 32"/>
                <a:gd name="T35" fmla="*/ 2 h 32"/>
                <a:gd name="T36" fmla="*/ 20 w 32"/>
                <a:gd name="T37" fmla="*/ 2 h 32"/>
                <a:gd name="T38" fmla="*/ 18 w 32"/>
                <a:gd name="T39" fmla="*/ 0 h 32"/>
                <a:gd name="T40" fmla="*/ 16 w 32"/>
                <a:gd name="T41" fmla="*/ 0 h 32"/>
                <a:gd name="T42" fmla="*/ 12 w 32"/>
                <a:gd name="T43" fmla="*/ 0 h 32"/>
                <a:gd name="T44" fmla="*/ 10 w 32"/>
                <a:gd name="T45" fmla="*/ 2 h 32"/>
                <a:gd name="T46" fmla="*/ 8 w 32"/>
                <a:gd name="T47" fmla="*/ 2 h 32"/>
                <a:gd name="T48" fmla="*/ 5 w 32"/>
                <a:gd name="T49" fmla="*/ 4 h 32"/>
                <a:gd name="T50" fmla="*/ 3 w 32"/>
                <a:gd name="T51" fmla="*/ 6 h 32"/>
                <a:gd name="T52" fmla="*/ 3 w 32"/>
                <a:gd name="T53" fmla="*/ 7 h 32"/>
                <a:gd name="T54" fmla="*/ 1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3 h 32"/>
                <a:gd name="T66" fmla="*/ 1 w 32"/>
                <a:gd name="T67" fmla="*/ 25 h 32"/>
                <a:gd name="T68" fmla="*/ 3 w 32"/>
                <a:gd name="T69" fmla="*/ 27 h 32"/>
                <a:gd name="T70" fmla="*/ 3 w 32"/>
                <a:gd name="T71" fmla="*/ 29 h 32"/>
                <a:gd name="T72" fmla="*/ 5 w 32"/>
                <a:gd name="T73" fmla="*/ 30 h 32"/>
                <a:gd name="T74" fmla="*/ 8 w 32"/>
                <a:gd name="T75" fmla="*/ 32 h 32"/>
                <a:gd name="T76" fmla="*/ 10 w 32"/>
                <a:gd name="T77" fmla="*/ 32 h 32"/>
                <a:gd name="T78" fmla="*/ 12 w 32"/>
                <a:gd name="T79" fmla="*/ 32 h 32"/>
                <a:gd name="T80" fmla="*/ 16 w 32"/>
                <a:gd name="T81" fmla="*/ 32 h 32"/>
                <a:gd name="T82" fmla="*/ 16 w 32"/>
                <a:gd name="T83" fmla="*/ 32 h 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"/>
                <a:gd name="T127" fmla="*/ 0 h 32"/>
                <a:gd name="T128" fmla="*/ 32 w 32"/>
                <a:gd name="T129" fmla="*/ 32 h 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3" name="Line 262"/>
            <p:cNvSpPr>
              <a:spLocks noChangeShapeType="1"/>
            </p:cNvSpPr>
            <p:nvPr/>
          </p:nvSpPr>
          <p:spPr bwMode="auto">
            <a:xfrm>
              <a:off x="6754843" y="4813907"/>
              <a:ext cx="12192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6667493" y="3989536"/>
              <a:ext cx="89171" cy="507726"/>
            </a:xfrm>
            <a:custGeom>
              <a:avLst/>
              <a:gdLst>
                <a:gd name="T0" fmla="*/ 47 w 54"/>
                <a:gd name="T1" fmla="*/ 279 h 279"/>
                <a:gd name="T2" fmla="*/ 49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49 w 54"/>
                <a:gd name="T9" fmla="*/ 279 h 279"/>
                <a:gd name="T10" fmla="*/ 49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6667493" y="4564594"/>
              <a:ext cx="89171" cy="507726"/>
            </a:xfrm>
            <a:custGeom>
              <a:avLst/>
              <a:gdLst>
                <a:gd name="T0" fmla="*/ 47 w 54"/>
                <a:gd name="T1" fmla="*/ 277 h 279"/>
                <a:gd name="T2" fmla="*/ 49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49 w 54"/>
                <a:gd name="T9" fmla="*/ 279 h 279"/>
                <a:gd name="T10" fmla="*/ 49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7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5784887" y="3989536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2 w 107"/>
                <a:gd name="T3" fmla="*/ 113 h 279"/>
                <a:gd name="T4" fmla="*/ 32 w 107"/>
                <a:gd name="T5" fmla="*/ 140 h 279"/>
                <a:gd name="T6" fmla="*/ 2 w 107"/>
                <a:gd name="T7" fmla="*/ 166 h 279"/>
                <a:gd name="T8" fmla="*/ 2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2 w 107"/>
                <a:gd name="T15" fmla="*/ 0 h 279"/>
                <a:gd name="T16" fmla="*/ 2 w 107"/>
                <a:gd name="T17" fmla="*/ 0 h 279"/>
                <a:gd name="T18" fmla="*/ 0 w 107"/>
                <a:gd name="T19" fmla="*/ 0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9"/>
                <a:gd name="T32" fmla="*/ 107 w 107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9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6"/>
                  </a:lnTo>
                  <a:lnTo>
                    <a:pt x="2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55519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5788526" y="3989536"/>
              <a:ext cx="176522" cy="507726"/>
            </a:xfrm>
            <a:custGeom>
              <a:avLst/>
              <a:gdLst>
                <a:gd name="T0" fmla="*/ 0 w 105"/>
                <a:gd name="T1" fmla="*/ 0 h 279"/>
                <a:gd name="T2" fmla="*/ 0 w 105"/>
                <a:gd name="T3" fmla="*/ 113 h 279"/>
                <a:gd name="T4" fmla="*/ 31 w 105"/>
                <a:gd name="T5" fmla="*/ 140 h 279"/>
                <a:gd name="T6" fmla="*/ 0 w 105"/>
                <a:gd name="T7" fmla="*/ 166 h 279"/>
                <a:gd name="T8" fmla="*/ 0 w 105"/>
                <a:gd name="T9" fmla="*/ 279 h 279"/>
                <a:gd name="T10" fmla="*/ 97 w 105"/>
                <a:gd name="T11" fmla="*/ 193 h 279"/>
                <a:gd name="T12" fmla="*/ 97 w 105"/>
                <a:gd name="T13" fmla="*/ 86 h 279"/>
                <a:gd name="T14" fmla="*/ 0 w 105"/>
                <a:gd name="T15" fmla="*/ 0 h 279"/>
                <a:gd name="T16" fmla="*/ 0 w 105"/>
                <a:gd name="T17" fmla="*/ 0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9"/>
                <a:gd name="T29" fmla="*/ 105 w 105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5" y="193"/>
                  </a:lnTo>
                  <a:lnTo>
                    <a:pt x="105" y="8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11" name="Group 311"/>
            <p:cNvGrpSpPr>
              <a:grpSpLocks/>
            </p:cNvGrpSpPr>
            <p:nvPr/>
          </p:nvGrpSpPr>
          <p:grpSpPr bwMode="auto">
            <a:xfrm>
              <a:off x="228600" y="2997741"/>
              <a:ext cx="959177" cy="3201039"/>
              <a:chOff x="376" y="1842"/>
              <a:chExt cx="571" cy="1759"/>
            </a:xfrm>
          </p:grpSpPr>
          <p:sp>
            <p:nvSpPr>
              <p:cNvPr id="313" name="Line 312"/>
              <p:cNvSpPr>
                <a:spLocks noChangeShapeType="1"/>
              </p:cNvSpPr>
              <p:nvPr/>
            </p:nvSpPr>
            <p:spPr bwMode="auto">
              <a:xfrm>
                <a:off x="908" y="2140"/>
                <a:ext cx="2" cy="14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4" name="Freeform 313"/>
              <p:cNvSpPr>
                <a:spLocks/>
              </p:cNvSpPr>
              <p:nvPr/>
            </p:nvSpPr>
            <p:spPr bwMode="auto">
              <a:xfrm>
                <a:off x="897" y="3551"/>
                <a:ext cx="50" cy="50"/>
              </a:xfrm>
              <a:custGeom>
                <a:avLst/>
                <a:gdLst>
                  <a:gd name="T0" fmla="*/ 50 w 24"/>
                  <a:gd name="T1" fmla="*/ 0 h 25"/>
                  <a:gd name="T2" fmla="*/ 0 w 24"/>
                  <a:gd name="T3" fmla="*/ 4 h 25"/>
                  <a:gd name="T4" fmla="*/ 27 w 24"/>
                  <a:gd name="T5" fmla="*/ 50 h 25"/>
                  <a:gd name="T6" fmla="*/ 50 w 24"/>
                  <a:gd name="T7" fmla="*/ 4 h 25"/>
                  <a:gd name="T8" fmla="*/ 50 w 24"/>
                  <a:gd name="T9" fmla="*/ 4 h 25"/>
                  <a:gd name="T10" fmla="*/ 50 w 24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25"/>
                  <a:gd name="T20" fmla="*/ 24 w 24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25">
                    <a:moveTo>
                      <a:pt x="24" y="0"/>
                    </a:moveTo>
                    <a:lnTo>
                      <a:pt x="0" y="2"/>
                    </a:lnTo>
                    <a:lnTo>
                      <a:pt x="13" y="25"/>
                    </a:lnTo>
                    <a:lnTo>
                      <a:pt x="24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5" name="Rectangle 314"/>
              <p:cNvSpPr>
                <a:spLocks noChangeArrowheads="1"/>
              </p:cNvSpPr>
              <p:nvPr/>
            </p:nvSpPr>
            <p:spPr bwMode="auto">
              <a:xfrm>
                <a:off x="376" y="1842"/>
                <a:ext cx="461" cy="3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+mj-lt"/>
                  </a:rPr>
                  <a:t>Program</a:t>
                </a:r>
              </a:p>
              <a:p>
                <a:r>
                  <a:rPr lang="en-US" sz="1200" b="1" dirty="0">
                    <a:latin typeface="+mj-lt"/>
                  </a:rPr>
                  <a:t>execution</a:t>
                </a:r>
              </a:p>
              <a:p>
                <a:r>
                  <a:rPr lang="en-US" sz="1200" b="1" dirty="0">
                    <a:latin typeface="+mj-lt"/>
                  </a:rPr>
                  <a:t>order</a:t>
                </a:r>
              </a:p>
            </p:txBody>
          </p:sp>
        </p:grpSp>
        <p:sp>
          <p:nvSpPr>
            <p:cNvPr id="312" name="Rectangle 315"/>
            <p:cNvSpPr>
              <a:spLocks noChangeArrowheads="1"/>
            </p:cNvSpPr>
            <p:nvPr/>
          </p:nvSpPr>
          <p:spPr bwMode="auto">
            <a:xfrm>
              <a:off x="1255391" y="3489088"/>
              <a:ext cx="2416702" cy="27369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30(R1)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 R12,</a:t>
              </a:r>
              <a:r>
                <a:rPr lang="en-US" dirty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R5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 R13,R6, </a:t>
              </a:r>
              <a:r>
                <a:rPr lang="en-US" dirty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R14,R2, </a:t>
              </a:r>
              <a:r>
                <a:rPr lang="en-US" dirty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R15,100(</a:t>
              </a:r>
              <a:r>
                <a:rPr lang="en-US" dirty="0">
                  <a:solidFill>
                    <a:schemeClr val="hlin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28" name="Группа 327"/>
            <p:cNvGrpSpPr/>
            <p:nvPr/>
          </p:nvGrpSpPr>
          <p:grpSpPr>
            <a:xfrm>
              <a:off x="1387011" y="2819401"/>
              <a:ext cx="6857242" cy="249070"/>
              <a:chOff x="1589699" y="3086060"/>
              <a:chExt cx="6802763" cy="217275"/>
            </a:xfrm>
          </p:grpSpPr>
          <p:sp>
            <p:nvSpPr>
              <p:cNvPr id="318" name="Rectangle 242"/>
              <p:cNvSpPr>
                <a:spLocks noChangeArrowheads="1"/>
              </p:cNvSpPr>
              <p:nvPr/>
            </p:nvSpPr>
            <p:spPr bwMode="auto">
              <a:xfrm>
                <a:off x="3608967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319" name="Rectangle 246"/>
              <p:cNvSpPr>
                <a:spLocks noChangeArrowheads="1"/>
              </p:cNvSpPr>
              <p:nvPr/>
            </p:nvSpPr>
            <p:spPr bwMode="auto">
              <a:xfrm>
                <a:off x="4197095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2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320" name="Rectangle 250"/>
              <p:cNvSpPr>
                <a:spLocks noChangeArrowheads="1"/>
              </p:cNvSpPr>
              <p:nvPr/>
            </p:nvSpPr>
            <p:spPr bwMode="auto">
              <a:xfrm>
                <a:off x="4785225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3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321" name="Rectangle 254"/>
              <p:cNvSpPr>
                <a:spLocks noChangeArrowheads="1"/>
              </p:cNvSpPr>
              <p:nvPr/>
            </p:nvSpPr>
            <p:spPr bwMode="auto">
              <a:xfrm>
                <a:off x="5378528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4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322" name="Rectangle 258"/>
              <p:cNvSpPr>
                <a:spLocks noChangeArrowheads="1"/>
              </p:cNvSpPr>
              <p:nvPr/>
            </p:nvSpPr>
            <p:spPr bwMode="auto">
              <a:xfrm>
                <a:off x="5966657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5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323" name="Rectangle 262"/>
              <p:cNvSpPr>
                <a:spLocks noChangeArrowheads="1"/>
              </p:cNvSpPr>
              <p:nvPr/>
            </p:nvSpPr>
            <p:spPr bwMode="auto">
              <a:xfrm>
                <a:off x="6554787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6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324" name="Rectangle 263"/>
              <p:cNvSpPr>
                <a:spLocks noChangeArrowheads="1"/>
              </p:cNvSpPr>
              <p:nvPr/>
            </p:nvSpPr>
            <p:spPr bwMode="auto">
              <a:xfrm>
                <a:off x="1589699" y="3086060"/>
                <a:ext cx="1301856" cy="1879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Time (clock cycles)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325" name="Rectangle 269"/>
              <p:cNvSpPr>
                <a:spLocks noChangeArrowheads="1"/>
              </p:cNvSpPr>
              <p:nvPr/>
            </p:nvSpPr>
            <p:spPr bwMode="auto">
              <a:xfrm>
                <a:off x="7142916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7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326" name="Rectangle 273"/>
              <p:cNvSpPr>
                <a:spLocks noChangeArrowheads="1"/>
              </p:cNvSpPr>
              <p:nvPr/>
            </p:nvSpPr>
            <p:spPr bwMode="auto">
              <a:xfrm>
                <a:off x="7731045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8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327" name="Rectangle 277"/>
              <p:cNvSpPr>
                <a:spLocks noChangeArrowheads="1"/>
              </p:cNvSpPr>
              <p:nvPr/>
            </p:nvSpPr>
            <p:spPr bwMode="auto">
              <a:xfrm>
                <a:off x="8320899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9</a:t>
                </a:r>
                <a:endParaRPr lang="en-US" sz="1100" b="1" dirty="0">
                  <a:latin typeface="+mj-lt"/>
                </a:endParaRPr>
              </a:p>
            </p:txBody>
          </p:sp>
        </p:grpSp>
      </p:grpSp>
      <p:grpSp>
        <p:nvGrpSpPr>
          <p:cNvPr id="340" name="Группа 339"/>
          <p:cNvGrpSpPr/>
          <p:nvPr/>
        </p:nvGrpSpPr>
        <p:grpSpPr>
          <a:xfrm>
            <a:off x="6402995" y="4111050"/>
            <a:ext cx="898984" cy="1659752"/>
            <a:chOff x="4836266" y="3905825"/>
            <a:chExt cx="898984" cy="1659752"/>
          </a:xfrm>
        </p:grpSpPr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4836266" y="3905825"/>
              <a:ext cx="898984" cy="1375773"/>
            </a:xfrm>
            <a:custGeom>
              <a:avLst/>
              <a:gdLst>
                <a:gd name="T0" fmla="*/ 34 w 535"/>
                <a:gd name="T1" fmla="*/ 471 h 756"/>
                <a:gd name="T2" fmla="*/ 40 w 535"/>
                <a:gd name="T3" fmla="*/ 501 h 756"/>
                <a:gd name="T4" fmla="*/ 42 w 535"/>
                <a:gd name="T5" fmla="*/ 536 h 756"/>
                <a:gd name="T6" fmla="*/ 55 w 535"/>
                <a:gd name="T7" fmla="*/ 553 h 756"/>
                <a:gd name="T8" fmla="*/ 64 w 535"/>
                <a:gd name="T9" fmla="*/ 559 h 756"/>
                <a:gd name="T10" fmla="*/ 25 w 535"/>
                <a:gd name="T11" fmla="*/ 582 h 756"/>
                <a:gd name="T12" fmla="*/ 11 w 535"/>
                <a:gd name="T13" fmla="*/ 628 h 756"/>
                <a:gd name="T14" fmla="*/ 57 w 535"/>
                <a:gd name="T15" fmla="*/ 689 h 756"/>
                <a:gd name="T16" fmla="*/ 112 w 535"/>
                <a:gd name="T17" fmla="*/ 696 h 756"/>
                <a:gd name="T18" fmla="*/ 121 w 535"/>
                <a:gd name="T19" fmla="*/ 729 h 756"/>
                <a:gd name="T20" fmla="*/ 174 w 535"/>
                <a:gd name="T21" fmla="*/ 756 h 756"/>
                <a:gd name="T22" fmla="*/ 241 w 535"/>
                <a:gd name="T23" fmla="*/ 723 h 756"/>
                <a:gd name="T24" fmla="*/ 318 w 535"/>
                <a:gd name="T25" fmla="*/ 714 h 756"/>
                <a:gd name="T26" fmla="*/ 415 w 535"/>
                <a:gd name="T27" fmla="*/ 687 h 756"/>
                <a:gd name="T28" fmla="*/ 418 w 535"/>
                <a:gd name="T29" fmla="*/ 635 h 756"/>
                <a:gd name="T30" fmla="*/ 413 w 535"/>
                <a:gd name="T31" fmla="*/ 631 h 756"/>
                <a:gd name="T32" fmla="*/ 432 w 535"/>
                <a:gd name="T33" fmla="*/ 628 h 756"/>
                <a:gd name="T34" fmla="*/ 461 w 535"/>
                <a:gd name="T35" fmla="*/ 612 h 756"/>
                <a:gd name="T36" fmla="*/ 469 w 535"/>
                <a:gd name="T37" fmla="*/ 561 h 756"/>
                <a:gd name="T38" fmla="*/ 436 w 535"/>
                <a:gd name="T39" fmla="*/ 509 h 756"/>
                <a:gd name="T40" fmla="*/ 399 w 535"/>
                <a:gd name="T41" fmla="*/ 497 h 756"/>
                <a:gd name="T42" fmla="*/ 378 w 535"/>
                <a:gd name="T43" fmla="*/ 507 h 756"/>
                <a:gd name="T44" fmla="*/ 370 w 535"/>
                <a:gd name="T45" fmla="*/ 507 h 756"/>
                <a:gd name="T46" fmla="*/ 360 w 535"/>
                <a:gd name="T47" fmla="*/ 469 h 756"/>
                <a:gd name="T48" fmla="*/ 351 w 535"/>
                <a:gd name="T49" fmla="*/ 442 h 756"/>
                <a:gd name="T50" fmla="*/ 351 w 535"/>
                <a:gd name="T51" fmla="*/ 421 h 756"/>
                <a:gd name="T52" fmla="*/ 347 w 535"/>
                <a:gd name="T53" fmla="*/ 411 h 756"/>
                <a:gd name="T54" fmla="*/ 342 w 535"/>
                <a:gd name="T55" fmla="*/ 406 h 756"/>
                <a:gd name="T56" fmla="*/ 360 w 535"/>
                <a:gd name="T57" fmla="*/ 402 h 756"/>
                <a:gd name="T58" fmla="*/ 390 w 535"/>
                <a:gd name="T59" fmla="*/ 386 h 756"/>
                <a:gd name="T60" fmla="*/ 401 w 535"/>
                <a:gd name="T61" fmla="*/ 344 h 756"/>
                <a:gd name="T62" fmla="*/ 384 w 535"/>
                <a:gd name="T63" fmla="*/ 302 h 756"/>
                <a:gd name="T64" fmla="*/ 409 w 535"/>
                <a:gd name="T65" fmla="*/ 283 h 756"/>
                <a:gd name="T66" fmla="*/ 443 w 535"/>
                <a:gd name="T67" fmla="*/ 241 h 756"/>
                <a:gd name="T68" fmla="*/ 441 w 535"/>
                <a:gd name="T69" fmla="*/ 207 h 756"/>
                <a:gd name="T70" fmla="*/ 436 w 535"/>
                <a:gd name="T71" fmla="*/ 203 h 756"/>
                <a:gd name="T72" fmla="*/ 453 w 535"/>
                <a:gd name="T73" fmla="*/ 199 h 756"/>
                <a:gd name="T74" fmla="*/ 484 w 535"/>
                <a:gd name="T75" fmla="*/ 184 h 756"/>
                <a:gd name="T76" fmla="*/ 492 w 535"/>
                <a:gd name="T77" fmla="*/ 132 h 756"/>
                <a:gd name="T78" fmla="*/ 457 w 535"/>
                <a:gd name="T79" fmla="*/ 80 h 756"/>
                <a:gd name="T80" fmla="*/ 422 w 535"/>
                <a:gd name="T81" fmla="*/ 69 h 756"/>
                <a:gd name="T82" fmla="*/ 401 w 535"/>
                <a:gd name="T83" fmla="*/ 78 h 756"/>
                <a:gd name="T84" fmla="*/ 392 w 535"/>
                <a:gd name="T85" fmla="*/ 67 h 756"/>
                <a:gd name="T86" fmla="*/ 349 w 535"/>
                <a:gd name="T87" fmla="*/ 8 h 756"/>
                <a:gd name="T88" fmla="*/ 285 w 535"/>
                <a:gd name="T89" fmla="*/ 2 h 756"/>
                <a:gd name="T90" fmla="*/ 223 w 535"/>
                <a:gd name="T91" fmla="*/ 42 h 756"/>
                <a:gd name="T92" fmla="*/ 199 w 535"/>
                <a:gd name="T93" fmla="*/ 25 h 756"/>
                <a:gd name="T94" fmla="*/ 146 w 535"/>
                <a:gd name="T95" fmla="*/ 4 h 756"/>
                <a:gd name="T96" fmla="*/ 92 w 535"/>
                <a:gd name="T97" fmla="*/ 31 h 756"/>
                <a:gd name="T98" fmla="*/ 75 w 535"/>
                <a:gd name="T99" fmla="*/ 90 h 756"/>
                <a:gd name="T100" fmla="*/ 96 w 535"/>
                <a:gd name="T101" fmla="*/ 130 h 756"/>
                <a:gd name="T102" fmla="*/ 63 w 535"/>
                <a:gd name="T103" fmla="*/ 140 h 756"/>
                <a:gd name="T104" fmla="*/ 36 w 535"/>
                <a:gd name="T105" fmla="*/ 174 h 756"/>
                <a:gd name="T106" fmla="*/ 34 w 535"/>
                <a:gd name="T107" fmla="*/ 189 h 756"/>
                <a:gd name="T108" fmla="*/ 34 w 535"/>
                <a:gd name="T109" fmla="*/ 210 h 756"/>
                <a:gd name="T110" fmla="*/ 18 w 535"/>
                <a:gd name="T111" fmla="*/ 239 h 756"/>
                <a:gd name="T112" fmla="*/ 13 w 535"/>
                <a:gd name="T113" fmla="*/ 287 h 756"/>
                <a:gd name="T114" fmla="*/ 0 w 535"/>
                <a:gd name="T115" fmla="*/ 331 h 756"/>
                <a:gd name="T116" fmla="*/ 20 w 535"/>
                <a:gd name="T117" fmla="*/ 383 h 756"/>
                <a:gd name="T118" fmla="*/ 17 w 535"/>
                <a:gd name="T119" fmla="*/ 417 h 7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35"/>
                <a:gd name="T181" fmla="*/ 0 h 756"/>
                <a:gd name="T182" fmla="*/ 535 w 535"/>
                <a:gd name="T183" fmla="*/ 756 h 7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35" h="756">
                  <a:moveTo>
                    <a:pt x="45" y="448"/>
                  </a:moveTo>
                  <a:lnTo>
                    <a:pt x="43" y="453"/>
                  </a:lnTo>
                  <a:lnTo>
                    <a:pt x="41" y="459"/>
                  </a:lnTo>
                  <a:lnTo>
                    <a:pt x="39" y="465"/>
                  </a:lnTo>
                  <a:lnTo>
                    <a:pt x="37" y="471"/>
                  </a:lnTo>
                  <a:lnTo>
                    <a:pt x="35" y="476"/>
                  </a:lnTo>
                  <a:lnTo>
                    <a:pt x="35" y="482"/>
                  </a:lnTo>
                  <a:lnTo>
                    <a:pt x="35" y="488"/>
                  </a:lnTo>
                  <a:lnTo>
                    <a:pt x="39" y="494"/>
                  </a:lnTo>
                  <a:lnTo>
                    <a:pt x="43" y="501"/>
                  </a:lnTo>
                  <a:lnTo>
                    <a:pt x="50" y="509"/>
                  </a:lnTo>
                  <a:lnTo>
                    <a:pt x="46" y="517"/>
                  </a:lnTo>
                  <a:lnTo>
                    <a:pt x="45" y="524"/>
                  </a:lnTo>
                  <a:lnTo>
                    <a:pt x="45" y="530"/>
                  </a:lnTo>
                  <a:lnTo>
                    <a:pt x="45" y="536"/>
                  </a:lnTo>
                  <a:lnTo>
                    <a:pt x="45" y="540"/>
                  </a:lnTo>
                  <a:lnTo>
                    <a:pt x="48" y="543"/>
                  </a:lnTo>
                  <a:lnTo>
                    <a:pt x="50" y="547"/>
                  </a:lnTo>
                  <a:lnTo>
                    <a:pt x="56" y="551"/>
                  </a:lnTo>
                  <a:lnTo>
                    <a:pt x="60" y="553"/>
                  </a:lnTo>
                  <a:lnTo>
                    <a:pt x="66" y="555"/>
                  </a:lnTo>
                  <a:lnTo>
                    <a:pt x="81" y="559"/>
                  </a:lnTo>
                  <a:lnTo>
                    <a:pt x="79" y="559"/>
                  </a:lnTo>
                  <a:lnTo>
                    <a:pt x="75" y="559"/>
                  </a:lnTo>
                  <a:lnTo>
                    <a:pt x="69" y="559"/>
                  </a:lnTo>
                  <a:lnTo>
                    <a:pt x="62" y="563"/>
                  </a:lnTo>
                  <a:lnTo>
                    <a:pt x="52" y="564"/>
                  </a:lnTo>
                  <a:lnTo>
                    <a:pt x="45" y="568"/>
                  </a:lnTo>
                  <a:lnTo>
                    <a:pt x="35" y="574"/>
                  </a:lnTo>
                  <a:lnTo>
                    <a:pt x="27" y="582"/>
                  </a:lnTo>
                  <a:lnTo>
                    <a:pt x="20" y="591"/>
                  </a:lnTo>
                  <a:lnTo>
                    <a:pt x="14" y="603"/>
                  </a:lnTo>
                  <a:lnTo>
                    <a:pt x="14" y="605"/>
                  </a:lnTo>
                  <a:lnTo>
                    <a:pt x="12" y="614"/>
                  </a:lnTo>
                  <a:lnTo>
                    <a:pt x="12" y="628"/>
                  </a:lnTo>
                  <a:lnTo>
                    <a:pt x="14" y="643"/>
                  </a:lnTo>
                  <a:lnTo>
                    <a:pt x="20" y="660"/>
                  </a:lnTo>
                  <a:lnTo>
                    <a:pt x="27" y="673"/>
                  </a:lnTo>
                  <a:lnTo>
                    <a:pt x="41" y="685"/>
                  </a:lnTo>
                  <a:lnTo>
                    <a:pt x="62" y="689"/>
                  </a:lnTo>
                  <a:lnTo>
                    <a:pt x="89" y="687"/>
                  </a:lnTo>
                  <a:lnTo>
                    <a:pt x="123" y="675"/>
                  </a:lnTo>
                  <a:lnTo>
                    <a:pt x="123" y="683"/>
                  </a:lnTo>
                  <a:lnTo>
                    <a:pt x="121" y="691"/>
                  </a:lnTo>
                  <a:lnTo>
                    <a:pt x="121" y="696"/>
                  </a:lnTo>
                  <a:lnTo>
                    <a:pt x="123" y="704"/>
                  </a:lnTo>
                  <a:lnTo>
                    <a:pt x="123" y="712"/>
                  </a:lnTo>
                  <a:lnTo>
                    <a:pt x="125" y="717"/>
                  </a:lnTo>
                  <a:lnTo>
                    <a:pt x="127" y="723"/>
                  </a:lnTo>
                  <a:lnTo>
                    <a:pt x="131" y="729"/>
                  </a:lnTo>
                  <a:lnTo>
                    <a:pt x="135" y="735"/>
                  </a:lnTo>
                  <a:lnTo>
                    <a:pt x="140" y="740"/>
                  </a:lnTo>
                  <a:lnTo>
                    <a:pt x="156" y="748"/>
                  </a:lnTo>
                  <a:lnTo>
                    <a:pt x="171" y="754"/>
                  </a:lnTo>
                  <a:lnTo>
                    <a:pt x="188" y="756"/>
                  </a:lnTo>
                  <a:lnTo>
                    <a:pt x="204" y="756"/>
                  </a:lnTo>
                  <a:lnTo>
                    <a:pt x="221" y="752"/>
                  </a:lnTo>
                  <a:lnTo>
                    <a:pt x="236" y="746"/>
                  </a:lnTo>
                  <a:lnTo>
                    <a:pt x="250" y="735"/>
                  </a:lnTo>
                  <a:lnTo>
                    <a:pt x="261" y="723"/>
                  </a:lnTo>
                  <a:lnTo>
                    <a:pt x="271" y="706"/>
                  </a:lnTo>
                  <a:lnTo>
                    <a:pt x="276" y="685"/>
                  </a:lnTo>
                  <a:lnTo>
                    <a:pt x="294" y="696"/>
                  </a:lnTo>
                  <a:lnTo>
                    <a:pt x="317" y="706"/>
                  </a:lnTo>
                  <a:lnTo>
                    <a:pt x="344" y="714"/>
                  </a:lnTo>
                  <a:lnTo>
                    <a:pt x="368" y="717"/>
                  </a:lnTo>
                  <a:lnTo>
                    <a:pt x="393" y="717"/>
                  </a:lnTo>
                  <a:lnTo>
                    <a:pt x="416" y="712"/>
                  </a:lnTo>
                  <a:lnTo>
                    <a:pt x="436" y="702"/>
                  </a:lnTo>
                  <a:lnTo>
                    <a:pt x="449" y="687"/>
                  </a:lnTo>
                  <a:lnTo>
                    <a:pt x="457" y="666"/>
                  </a:lnTo>
                  <a:lnTo>
                    <a:pt x="455" y="637"/>
                  </a:lnTo>
                  <a:lnTo>
                    <a:pt x="453" y="635"/>
                  </a:lnTo>
                  <a:lnTo>
                    <a:pt x="453" y="633"/>
                  </a:lnTo>
                  <a:lnTo>
                    <a:pt x="451" y="633"/>
                  </a:lnTo>
                  <a:lnTo>
                    <a:pt x="449" y="631"/>
                  </a:lnTo>
                  <a:lnTo>
                    <a:pt x="447" y="631"/>
                  </a:lnTo>
                  <a:lnTo>
                    <a:pt x="445" y="629"/>
                  </a:lnTo>
                  <a:lnTo>
                    <a:pt x="443" y="629"/>
                  </a:lnTo>
                  <a:lnTo>
                    <a:pt x="451" y="629"/>
                  </a:lnTo>
                  <a:lnTo>
                    <a:pt x="460" y="629"/>
                  </a:lnTo>
                  <a:lnTo>
                    <a:pt x="468" y="628"/>
                  </a:lnTo>
                  <a:lnTo>
                    <a:pt x="476" y="626"/>
                  </a:lnTo>
                  <a:lnTo>
                    <a:pt x="482" y="624"/>
                  </a:lnTo>
                  <a:lnTo>
                    <a:pt x="489" y="620"/>
                  </a:lnTo>
                  <a:lnTo>
                    <a:pt x="495" y="616"/>
                  </a:lnTo>
                  <a:lnTo>
                    <a:pt x="499" y="612"/>
                  </a:lnTo>
                  <a:lnTo>
                    <a:pt x="505" y="607"/>
                  </a:lnTo>
                  <a:lnTo>
                    <a:pt x="507" y="599"/>
                  </a:lnTo>
                  <a:lnTo>
                    <a:pt x="510" y="585"/>
                  </a:lnTo>
                  <a:lnTo>
                    <a:pt x="510" y="572"/>
                  </a:lnTo>
                  <a:lnTo>
                    <a:pt x="508" y="561"/>
                  </a:lnTo>
                  <a:lnTo>
                    <a:pt x="505" y="547"/>
                  </a:lnTo>
                  <a:lnTo>
                    <a:pt x="499" y="536"/>
                  </a:lnTo>
                  <a:lnTo>
                    <a:pt x="491" y="526"/>
                  </a:lnTo>
                  <a:lnTo>
                    <a:pt x="482" y="517"/>
                  </a:lnTo>
                  <a:lnTo>
                    <a:pt x="472" y="509"/>
                  </a:lnTo>
                  <a:lnTo>
                    <a:pt x="459" y="503"/>
                  </a:lnTo>
                  <a:lnTo>
                    <a:pt x="447" y="497"/>
                  </a:lnTo>
                  <a:lnTo>
                    <a:pt x="441" y="497"/>
                  </a:lnTo>
                  <a:lnTo>
                    <a:pt x="437" y="497"/>
                  </a:lnTo>
                  <a:lnTo>
                    <a:pt x="432" y="497"/>
                  </a:lnTo>
                  <a:lnTo>
                    <a:pt x="428" y="497"/>
                  </a:lnTo>
                  <a:lnTo>
                    <a:pt x="422" y="499"/>
                  </a:lnTo>
                  <a:lnTo>
                    <a:pt x="418" y="501"/>
                  </a:lnTo>
                  <a:lnTo>
                    <a:pt x="413" y="503"/>
                  </a:lnTo>
                  <a:lnTo>
                    <a:pt x="409" y="507"/>
                  </a:lnTo>
                  <a:lnTo>
                    <a:pt x="405" y="511"/>
                  </a:lnTo>
                  <a:lnTo>
                    <a:pt x="401" y="515"/>
                  </a:lnTo>
                  <a:lnTo>
                    <a:pt x="401" y="511"/>
                  </a:lnTo>
                  <a:lnTo>
                    <a:pt x="401" y="507"/>
                  </a:lnTo>
                  <a:lnTo>
                    <a:pt x="401" y="501"/>
                  </a:lnTo>
                  <a:lnTo>
                    <a:pt x="399" y="494"/>
                  </a:lnTo>
                  <a:lnTo>
                    <a:pt x="397" y="486"/>
                  </a:lnTo>
                  <a:lnTo>
                    <a:pt x="393" y="478"/>
                  </a:lnTo>
                  <a:lnTo>
                    <a:pt x="390" y="469"/>
                  </a:lnTo>
                  <a:lnTo>
                    <a:pt x="384" y="461"/>
                  </a:lnTo>
                  <a:lnTo>
                    <a:pt x="376" y="453"/>
                  </a:lnTo>
                  <a:lnTo>
                    <a:pt x="378" y="450"/>
                  </a:lnTo>
                  <a:lnTo>
                    <a:pt x="378" y="446"/>
                  </a:lnTo>
                  <a:lnTo>
                    <a:pt x="380" y="442"/>
                  </a:lnTo>
                  <a:lnTo>
                    <a:pt x="380" y="438"/>
                  </a:lnTo>
                  <a:lnTo>
                    <a:pt x="380" y="434"/>
                  </a:lnTo>
                  <a:lnTo>
                    <a:pt x="380" y="430"/>
                  </a:lnTo>
                  <a:lnTo>
                    <a:pt x="380" y="427"/>
                  </a:lnTo>
                  <a:lnTo>
                    <a:pt x="380" y="421"/>
                  </a:lnTo>
                  <a:lnTo>
                    <a:pt x="378" y="417"/>
                  </a:lnTo>
                  <a:lnTo>
                    <a:pt x="378" y="413"/>
                  </a:lnTo>
                  <a:lnTo>
                    <a:pt x="378" y="411"/>
                  </a:lnTo>
                  <a:lnTo>
                    <a:pt x="376" y="411"/>
                  </a:lnTo>
                  <a:lnTo>
                    <a:pt x="376" y="409"/>
                  </a:lnTo>
                  <a:lnTo>
                    <a:pt x="374" y="408"/>
                  </a:lnTo>
                  <a:lnTo>
                    <a:pt x="372" y="406"/>
                  </a:lnTo>
                  <a:lnTo>
                    <a:pt x="370" y="406"/>
                  </a:lnTo>
                  <a:lnTo>
                    <a:pt x="368" y="404"/>
                  </a:lnTo>
                  <a:lnTo>
                    <a:pt x="367" y="404"/>
                  </a:lnTo>
                  <a:lnTo>
                    <a:pt x="374" y="404"/>
                  </a:lnTo>
                  <a:lnTo>
                    <a:pt x="382" y="404"/>
                  </a:lnTo>
                  <a:lnTo>
                    <a:pt x="390" y="402"/>
                  </a:lnTo>
                  <a:lnTo>
                    <a:pt x="397" y="402"/>
                  </a:lnTo>
                  <a:lnTo>
                    <a:pt x="405" y="398"/>
                  </a:lnTo>
                  <a:lnTo>
                    <a:pt x="411" y="396"/>
                  </a:lnTo>
                  <a:lnTo>
                    <a:pt x="418" y="392"/>
                  </a:lnTo>
                  <a:lnTo>
                    <a:pt x="422" y="386"/>
                  </a:lnTo>
                  <a:lnTo>
                    <a:pt x="426" y="381"/>
                  </a:lnTo>
                  <a:lnTo>
                    <a:pt x="430" y="373"/>
                  </a:lnTo>
                  <a:lnTo>
                    <a:pt x="432" y="364"/>
                  </a:lnTo>
                  <a:lnTo>
                    <a:pt x="434" y="354"/>
                  </a:lnTo>
                  <a:lnTo>
                    <a:pt x="434" y="344"/>
                  </a:lnTo>
                  <a:lnTo>
                    <a:pt x="432" y="335"/>
                  </a:lnTo>
                  <a:lnTo>
                    <a:pt x="430" y="327"/>
                  </a:lnTo>
                  <a:lnTo>
                    <a:pt x="426" y="318"/>
                  </a:lnTo>
                  <a:lnTo>
                    <a:pt x="420" y="310"/>
                  </a:lnTo>
                  <a:lnTo>
                    <a:pt x="416" y="302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416" y="289"/>
                  </a:lnTo>
                  <a:lnTo>
                    <a:pt x="430" y="287"/>
                  </a:lnTo>
                  <a:lnTo>
                    <a:pt x="443" y="283"/>
                  </a:lnTo>
                  <a:lnTo>
                    <a:pt x="453" y="279"/>
                  </a:lnTo>
                  <a:lnTo>
                    <a:pt x="464" y="272"/>
                  </a:lnTo>
                  <a:lnTo>
                    <a:pt x="472" y="264"/>
                  </a:lnTo>
                  <a:lnTo>
                    <a:pt x="478" y="253"/>
                  </a:lnTo>
                  <a:lnTo>
                    <a:pt x="480" y="241"/>
                  </a:lnTo>
                  <a:lnTo>
                    <a:pt x="482" y="226"/>
                  </a:lnTo>
                  <a:lnTo>
                    <a:pt x="480" y="209"/>
                  </a:lnTo>
                  <a:lnTo>
                    <a:pt x="478" y="209"/>
                  </a:lnTo>
                  <a:lnTo>
                    <a:pt x="478" y="207"/>
                  </a:lnTo>
                  <a:lnTo>
                    <a:pt x="476" y="205"/>
                  </a:lnTo>
                  <a:lnTo>
                    <a:pt x="474" y="203"/>
                  </a:lnTo>
                  <a:lnTo>
                    <a:pt x="472" y="203"/>
                  </a:lnTo>
                  <a:lnTo>
                    <a:pt x="470" y="201"/>
                  </a:lnTo>
                  <a:lnTo>
                    <a:pt x="468" y="201"/>
                  </a:lnTo>
                  <a:lnTo>
                    <a:pt x="476" y="201"/>
                  </a:lnTo>
                  <a:lnTo>
                    <a:pt x="483" y="201"/>
                  </a:lnTo>
                  <a:lnTo>
                    <a:pt x="491" y="199"/>
                  </a:lnTo>
                  <a:lnTo>
                    <a:pt x="499" y="199"/>
                  </a:lnTo>
                  <a:lnTo>
                    <a:pt x="507" y="195"/>
                  </a:lnTo>
                  <a:lnTo>
                    <a:pt x="512" y="193"/>
                  </a:lnTo>
                  <a:lnTo>
                    <a:pt x="518" y="187"/>
                  </a:lnTo>
                  <a:lnTo>
                    <a:pt x="524" y="184"/>
                  </a:lnTo>
                  <a:lnTo>
                    <a:pt x="528" y="178"/>
                  </a:lnTo>
                  <a:lnTo>
                    <a:pt x="531" y="170"/>
                  </a:lnTo>
                  <a:lnTo>
                    <a:pt x="535" y="157"/>
                  </a:lnTo>
                  <a:lnTo>
                    <a:pt x="535" y="143"/>
                  </a:lnTo>
                  <a:lnTo>
                    <a:pt x="533" y="132"/>
                  </a:lnTo>
                  <a:lnTo>
                    <a:pt x="530" y="119"/>
                  </a:lnTo>
                  <a:lnTo>
                    <a:pt x="524" y="107"/>
                  </a:lnTo>
                  <a:lnTo>
                    <a:pt x="516" y="98"/>
                  </a:lnTo>
                  <a:lnTo>
                    <a:pt x="507" y="88"/>
                  </a:lnTo>
                  <a:lnTo>
                    <a:pt x="495" y="80"/>
                  </a:lnTo>
                  <a:lnTo>
                    <a:pt x="483" y="75"/>
                  </a:lnTo>
                  <a:lnTo>
                    <a:pt x="470" y="69"/>
                  </a:lnTo>
                  <a:lnTo>
                    <a:pt x="466" y="69"/>
                  </a:lnTo>
                  <a:lnTo>
                    <a:pt x="460" y="69"/>
                  </a:lnTo>
                  <a:lnTo>
                    <a:pt x="457" y="69"/>
                  </a:lnTo>
                  <a:lnTo>
                    <a:pt x="451" y="69"/>
                  </a:lnTo>
                  <a:lnTo>
                    <a:pt x="447" y="71"/>
                  </a:lnTo>
                  <a:lnTo>
                    <a:pt x="443" y="73"/>
                  </a:lnTo>
                  <a:lnTo>
                    <a:pt x="437" y="75"/>
                  </a:lnTo>
                  <a:lnTo>
                    <a:pt x="434" y="78"/>
                  </a:lnTo>
                  <a:lnTo>
                    <a:pt x="430" y="82"/>
                  </a:lnTo>
                  <a:lnTo>
                    <a:pt x="426" y="86"/>
                  </a:lnTo>
                  <a:lnTo>
                    <a:pt x="426" y="84"/>
                  </a:lnTo>
                  <a:lnTo>
                    <a:pt x="426" y="76"/>
                  </a:lnTo>
                  <a:lnTo>
                    <a:pt x="424" y="67"/>
                  </a:lnTo>
                  <a:lnTo>
                    <a:pt x="420" y="55"/>
                  </a:lnTo>
                  <a:lnTo>
                    <a:pt x="414" y="42"/>
                  </a:lnTo>
                  <a:lnTo>
                    <a:pt x="407" y="29"/>
                  </a:lnTo>
                  <a:lnTo>
                    <a:pt x="393" y="17"/>
                  </a:lnTo>
                  <a:lnTo>
                    <a:pt x="378" y="8"/>
                  </a:lnTo>
                  <a:lnTo>
                    <a:pt x="355" y="2"/>
                  </a:lnTo>
                  <a:lnTo>
                    <a:pt x="328" y="2"/>
                  </a:lnTo>
                  <a:lnTo>
                    <a:pt x="326" y="0"/>
                  </a:lnTo>
                  <a:lnTo>
                    <a:pt x="321" y="2"/>
                  </a:lnTo>
                  <a:lnTo>
                    <a:pt x="309" y="2"/>
                  </a:lnTo>
                  <a:lnTo>
                    <a:pt x="298" y="6"/>
                  </a:lnTo>
                  <a:lnTo>
                    <a:pt x="282" y="10"/>
                  </a:lnTo>
                  <a:lnTo>
                    <a:pt x="269" y="17"/>
                  </a:lnTo>
                  <a:lnTo>
                    <a:pt x="255" y="29"/>
                  </a:lnTo>
                  <a:lnTo>
                    <a:pt x="242" y="42"/>
                  </a:lnTo>
                  <a:lnTo>
                    <a:pt x="232" y="61"/>
                  </a:lnTo>
                  <a:lnTo>
                    <a:pt x="227" y="86"/>
                  </a:lnTo>
                  <a:lnTo>
                    <a:pt x="232" y="44"/>
                  </a:lnTo>
                  <a:lnTo>
                    <a:pt x="225" y="34"/>
                  </a:lnTo>
                  <a:lnTo>
                    <a:pt x="215" y="25"/>
                  </a:lnTo>
                  <a:lnTo>
                    <a:pt x="206" y="17"/>
                  </a:lnTo>
                  <a:lnTo>
                    <a:pt x="194" y="11"/>
                  </a:lnTo>
                  <a:lnTo>
                    <a:pt x="183" y="8"/>
                  </a:lnTo>
                  <a:lnTo>
                    <a:pt x="171" y="4"/>
                  </a:lnTo>
                  <a:lnTo>
                    <a:pt x="158" y="4"/>
                  </a:lnTo>
                  <a:lnTo>
                    <a:pt x="146" y="6"/>
                  </a:lnTo>
                  <a:lnTo>
                    <a:pt x="133" y="10"/>
                  </a:lnTo>
                  <a:lnTo>
                    <a:pt x="121" y="15"/>
                  </a:lnTo>
                  <a:lnTo>
                    <a:pt x="110" y="23"/>
                  </a:lnTo>
                  <a:lnTo>
                    <a:pt x="100" y="31"/>
                  </a:lnTo>
                  <a:lnTo>
                    <a:pt x="92" y="42"/>
                  </a:lnTo>
                  <a:lnTo>
                    <a:pt x="87" y="52"/>
                  </a:lnTo>
                  <a:lnTo>
                    <a:pt x="83" y="65"/>
                  </a:lnTo>
                  <a:lnTo>
                    <a:pt x="81" y="76"/>
                  </a:lnTo>
                  <a:lnTo>
                    <a:pt x="81" y="90"/>
                  </a:lnTo>
                  <a:lnTo>
                    <a:pt x="81" y="101"/>
                  </a:lnTo>
                  <a:lnTo>
                    <a:pt x="85" y="115"/>
                  </a:lnTo>
                  <a:lnTo>
                    <a:pt x="91" y="126"/>
                  </a:lnTo>
                  <a:lnTo>
                    <a:pt x="104" y="130"/>
                  </a:lnTo>
                  <a:lnTo>
                    <a:pt x="100" y="130"/>
                  </a:lnTo>
                  <a:lnTo>
                    <a:pt x="92" y="132"/>
                  </a:lnTo>
                  <a:lnTo>
                    <a:pt x="87" y="134"/>
                  </a:lnTo>
                  <a:lnTo>
                    <a:pt x="77" y="136"/>
                  </a:lnTo>
                  <a:lnTo>
                    <a:pt x="68" y="140"/>
                  </a:lnTo>
                  <a:lnTo>
                    <a:pt x="60" y="145"/>
                  </a:lnTo>
                  <a:lnTo>
                    <a:pt x="50" y="153"/>
                  </a:lnTo>
                  <a:lnTo>
                    <a:pt x="45" y="163"/>
                  </a:lnTo>
                  <a:lnTo>
                    <a:pt x="39" y="174"/>
                  </a:lnTo>
                  <a:lnTo>
                    <a:pt x="39" y="176"/>
                  </a:lnTo>
                  <a:lnTo>
                    <a:pt x="39" y="178"/>
                  </a:lnTo>
                  <a:lnTo>
                    <a:pt x="37" y="180"/>
                  </a:lnTo>
                  <a:lnTo>
                    <a:pt x="37" y="184"/>
                  </a:lnTo>
                  <a:lnTo>
                    <a:pt x="37" y="189"/>
                  </a:lnTo>
                  <a:lnTo>
                    <a:pt x="37" y="193"/>
                  </a:lnTo>
                  <a:lnTo>
                    <a:pt x="37" y="199"/>
                  </a:lnTo>
                  <a:lnTo>
                    <a:pt x="37" y="205"/>
                  </a:lnTo>
                  <a:lnTo>
                    <a:pt x="39" y="210"/>
                  </a:lnTo>
                  <a:lnTo>
                    <a:pt x="37" y="210"/>
                  </a:lnTo>
                  <a:lnTo>
                    <a:pt x="35" y="212"/>
                  </a:lnTo>
                  <a:lnTo>
                    <a:pt x="31" y="218"/>
                  </a:lnTo>
                  <a:lnTo>
                    <a:pt x="27" y="224"/>
                  </a:lnTo>
                  <a:lnTo>
                    <a:pt x="23" y="230"/>
                  </a:lnTo>
                  <a:lnTo>
                    <a:pt x="20" y="239"/>
                  </a:lnTo>
                  <a:lnTo>
                    <a:pt x="16" y="249"/>
                  </a:lnTo>
                  <a:lnTo>
                    <a:pt x="14" y="260"/>
                  </a:lnTo>
                  <a:lnTo>
                    <a:pt x="12" y="272"/>
                  </a:lnTo>
                  <a:lnTo>
                    <a:pt x="14" y="287"/>
                  </a:lnTo>
                  <a:lnTo>
                    <a:pt x="10" y="293"/>
                  </a:lnTo>
                  <a:lnTo>
                    <a:pt x="8" y="298"/>
                  </a:lnTo>
                  <a:lnTo>
                    <a:pt x="4" y="308"/>
                  </a:lnTo>
                  <a:lnTo>
                    <a:pt x="2" y="319"/>
                  </a:lnTo>
                  <a:lnTo>
                    <a:pt x="0" y="331"/>
                  </a:lnTo>
                  <a:lnTo>
                    <a:pt x="2" y="342"/>
                  </a:lnTo>
                  <a:lnTo>
                    <a:pt x="6" y="356"/>
                  </a:lnTo>
                  <a:lnTo>
                    <a:pt x="12" y="369"/>
                  </a:lnTo>
                  <a:lnTo>
                    <a:pt x="23" y="381"/>
                  </a:lnTo>
                  <a:lnTo>
                    <a:pt x="22" y="383"/>
                  </a:lnTo>
                  <a:lnTo>
                    <a:pt x="22" y="386"/>
                  </a:lnTo>
                  <a:lnTo>
                    <a:pt x="20" y="392"/>
                  </a:lnTo>
                  <a:lnTo>
                    <a:pt x="18" y="400"/>
                  </a:lnTo>
                  <a:lnTo>
                    <a:pt x="18" y="408"/>
                  </a:lnTo>
                  <a:lnTo>
                    <a:pt x="18" y="417"/>
                  </a:lnTo>
                  <a:lnTo>
                    <a:pt x="20" y="425"/>
                  </a:lnTo>
                  <a:lnTo>
                    <a:pt x="25" y="434"/>
                  </a:lnTo>
                  <a:lnTo>
                    <a:pt x="33" y="442"/>
                  </a:lnTo>
                  <a:lnTo>
                    <a:pt x="46" y="448"/>
                  </a:lnTo>
                </a:path>
              </a:pathLst>
            </a:custGeom>
            <a:solidFill>
              <a:srgbClr val="FF0000">
                <a:alpha val="30000"/>
              </a:srgbClr>
            </a:solidFill>
            <a:ln w="190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939049" y="5257800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bubble</a:t>
              </a:r>
            </a:p>
          </p:txBody>
        </p:sp>
      </p:grpSp>
      <p:sp>
        <p:nvSpPr>
          <p:cNvPr id="336" name="Line 214"/>
          <p:cNvSpPr>
            <a:spLocks noChangeShapeType="1"/>
          </p:cNvSpPr>
          <p:nvPr/>
        </p:nvSpPr>
        <p:spPr bwMode="auto">
          <a:xfrm>
            <a:off x="7158334" y="3857561"/>
            <a:ext cx="95013" cy="560127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37" name="Line 214"/>
          <p:cNvSpPr>
            <a:spLocks noChangeShapeType="1"/>
          </p:cNvSpPr>
          <p:nvPr/>
        </p:nvSpPr>
        <p:spPr bwMode="auto">
          <a:xfrm>
            <a:off x="7443517" y="3857560"/>
            <a:ext cx="233845" cy="1130636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7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580345" y="5328685"/>
            <a:ext cx="2486178" cy="1125864"/>
            <a:chOff x="-1219306" y="4677661"/>
            <a:chExt cx="4349591" cy="2244515"/>
          </a:xfrm>
        </p:grpSpPr>
        <p:sp>
          <p:nvSpPr>
            <p:cNvPr id="152" name="TextBox 151"/>
            <p:cNvSpPr txBox="1"/>
            <p:nvPr/>
          </p:nvSpPr>
          <p:spPr>
            <a:xfrm>
              <a:off x="1758339" y="4677661"/>
              <a:ext cx="1178438" cy="4908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</a:rPr>
                <a:t>RegWrite</a:t>
              </a:r>
              <a:endParaRPr lang="en-US" sz="10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758339" y="5551240"/>
              <a:ext cx="926036" cy="4908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</a:rPr>
                <a:t>ALUop</a:t>
              </a:r>
              <a:endParaRPr lang="en-US" sz="10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758339" y="4968853"/>
              <a:ext cx="968103" cy="4908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</a:rPr>
                <a:t>ALUSrc</a:t>
              </a:r>
              <a:endParaRPr lang="en-US" sz="10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758339" y="6133626"/>
              <a:ext cx="1321465" cy="4908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</a:rPr>
                <a:t>MemWrite</a:t>
              </a:r>
              <a:endParaRPr lang="en-US" sz="10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758339" y="5842432"/>
              <a:ext cx="836293" cy="4908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</a:rPr>
                <a:t>PCSrc</a:t>
              </a:r>
              <a:endParaRPr lang="en-US" sz="10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758339" y="5260047"/>
              <a:ext cx="962494" cy="4908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</a:rPr>
                <a:t>RegDst</a:t>
              </a:r>
              <a:endParaRPr lang="en-US" sz="10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758339" y="6424816"/>
              <a:ext cx="1371946" cy="4908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</a:rPr>
                <a:t>MemToReg</a:t>
              </a:r>
              <a:endParaRPr lang="en-US" sz="1000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59" name="Straight Connector 158"/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>
              <a:stCxn id="154" idx="1"/>
            </p:cNvCxnSpPr>
            <p:nvPr/>
          </p:nvCxnSpPr>
          <p:spPr bwMode="auto">
            <a:xfrm flipH="1" flipV="1">
              <a:off x="1285093" y="5214139"/>
              <a:ext cx="473246" cy="14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Straight Connector 160"/>
            <p:cNvCxnSpPr>
              <a:stCxn id="157" idx="1"/>
            </p:cNvCxnSpPr>
            <p:nvPr/>
          </p:nvCxnSpPr>
          <p:spPr bwMode="auto">
            <a:xfrm flipH="1">
              <a:off x="1285093" y="5505481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Straight Connector 161"/>
            <p:cNvCxnSpPr>
              <a:stCxn id="153" idx="1"/>
            </p:cNvCxnSpPr>
            <p:nvPr/>
          </p:nvCxnSpPr>
          <p:spPr bwMode="auto">
            <a:xfrm flipH="1">
              <a:off x="1285093" y="579667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>
              <a:stCxn id="156" idx="1"/>
            </p:cNvCxnSpPr>
            <p:nvPr/>
          </p:nvCxnSpPr>
          <p:spPr bwMode="auto">
            <a:xfrm flipH="1">
              <a:off x="1285093" y="6087865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Straight Connector 163"/>
            <p:cNvCxnSpPr>
              <a:stCxn id="155" idx="1"/>
            </p:cNvCxnSpPr>
            <p:nvPr/>
          </p:nvCxnSpPr>
          <p:spPr bwMode="auto">
            <a:xfrm flipH="1">
              <a:off x="1285093" y="6379059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Straight Connector 164"/>
            <p:cNvCxnSpPr>
              <a:stCxn id="158" idx="1"/>
            </p:cNvCxnSpPr>
            <p:nvPr/>
          </p:nvCxnSpPr>
          <p:spPr bwMode="auto">
            <a:xfrm flipH="1">
              <a:off x="1285094" y="6670250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Oval 165"/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cs typeface="Arial" pitchFamily="34" charset="0"/>
                </a:rPr>
                <a:t>Control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-1219306" y="6093842"/>
              <a:ext cx="1479980" cy="828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dirty="0" smtClean="0"/>
                <a:t>Cond</a:t>
              </a:r>
              <a:br>
                <a:rPr lang="en-US" sz="1050" dirty="0" smtClean="0"/>
              </a:br>
              <a:r>
                <a:rPr lang="en-US" sz="1050" dirty="0" smtClean="0"/>
                <a:t>Code</a:t>
              </a:r>
              <a:endParaRPr lang="en-US" sz="1050" dirty="0" smtClean="0"/>
            </a:p>
          </p:txBody>
        </p:sp>
        <p:cxnSp>
          <p:nvCxnSpPr>
            <p:cNvPr id="168" name="Straight Arrow Connector 167"/>
            <p:cNvCxnSpPr>
              <a:stCxn id="167" idx="3"/>
              <a:endCxn id="166" idx="3"/>
            </p:cNvCxnSpPr>
            <p:nvPr/>
          </p:nvCxnSpPr>
          <p:spPr bwMode="auto">
            <a:xfrm flipV="1">
              <a:off x="260674" y="6493540"/>
              <a:ext cx="411633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70" name="Straight Connector 169"/>
          <p:cNvCxnSpPr>
            <a:endCxn id="167" idx="3"/>
          </p:cNvCxnSpPr>
          <p:nvPr/>
        </p:nvCxnSpPr>
        <p:spPr>
          <a:xfrm>
            <a:off x="3425190" y="4881291"/>
            <a:ext cx="1095" cy="13655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650"/>
          </a:xfrm>
        </p:spPr>
        <p:txBody>
          <a:bodyPr>
            <a:noAutofit/>
          </a:bodyPr>
          <a:lstStyle/>
          <a:p>
            <a:r>
              <a:rPr lang="en-US" dirty="0"/>
              <a:t>Refresher: MIPS Single-Cycle Implementation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02496" y="1286425"/>
            <a:ext cx="8911382" cy="3731808"/>
            <a:chOff x="154671" y="1620197"/>
            <a:chExt cx="8911382" cy="3731808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238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Read</a:t>
                  </a:r>
                </a:p>
                <a:p>
                  <a:r>
                    <a:rPr lang="en-US" sz="1100" dirty="0"/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/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44004" y="4147773"/>
                  <a:ext cx="8107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</a:rPr>
                  <a:t>0</a:t>
                </a:r>
                <a:endParaRPr lang="en-US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1167" y="3821794"/>
                <a:ext cx="83357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</a:rPr>
                  <a:t>x</a:t>
                </a: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Read</a:t>
                </a:r>
              </a:p>
              <a:p>
                <a:r>
                  <a:rPr lang="en-US" sz="1100" dirty="0"/>
                  <a:t>register </a:t>
                </a:r>
                <a:r>
                  <a:rPr lang="en-US" sz="1100" b="1" dirty="0"/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/>
                  <a:t>Read</a:t>
                </a:r>
              </a:p>
              <a:p>
                <a:pPr algn="r"/>
                <a:r>
                  <a:rPr lang="en-US" sz="1100" dirty="0"/>
                  <a:t>data </a:t>
                </a:r>
                <a:r>
                  <a:rPr lang="en-US" sz="1100" b="1" dirty="0"/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141166" y="5220532"/>
                <a:ext cx="842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Read</a:t>
                </a:r>
              </a:p>
              <a:p>
                <a:r>
                  <a:rPr lang="en-US" sz="1100" dirty="0"/>
                  <a:t>register </a:t>
                </a:r>
                <a:r>
                  <a:rPr lang="en-US" sz="1100" b="1" dirty="0"/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/>
                  <a:t>Read</a:t>
                </a:r>
              </a:p>
              <a:p>
                <a:pPr algn="r"/>
                <a:r>
                  <a:rPr lang="en-US" sz="1100" dirty="0"/>
                  <a:t>data </a:t>
                </a:r>
                <a:r>
                  <a:rPr lang="en-US" sz="1100" b="1" dirty="0"/>
                  <a:t>2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Write</a:t>
                </a:r>
              </a:p>
              <a:p>
                <a:r>
                  <a:rPr lang="en-US" sz="1100" dirty="0"/>
                  <a:t>register</a:t>
                </a:r>
                <a:endParaRPr lang="en-US" sz="1100" b="1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Write</a:t>
                </a:r>
              </a:p>
              <a:p>
                <a:r>
                  <a:rPr lang="en-US" sz="1100" dirty="0"/>
                  <a:t>data</a:t>
                </a:r>
                <a:endParaRPr lang="en-US" sz="1100" b="1" dirty="0"/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</a:rPr>
                  <a:t>RegWrite</a:t>
                </a:r>
                <a:endParaRPr lang="en-US" sz="11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>
              <a:off x="4660400" y="3224149"/>
              <a:ext cx="794482" cy="154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48369" y="2909792"/>
              <a:ext cx="734048" cy="1439797"/>
              <a:chOff x="6722211" y="3121968"/>
              <a:chExt cx="734048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53228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2211" y="4182140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/>
                  <a:t>Result</a:t>
                </a:r>
                <a:endParaRPr lang="en-US" sz="110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092491" y="3557248"/>
                <a:ext cx="358688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00" dirty="0"/>
                  <a:t>Zero</a:t>
                </a:r>
                <a:endParaRPr lang="en-US" sz="1000" b="1" dirty="0"/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93" idx="0"/>
              <a:endCxn id="124" idx="1"/>
            </p:cNvCxnSpPr>
            <p:nvPr/>
          </p:nvCxnSpPr>
          <p:spPr bwMode="auto">
            <a:xfrm flipH="1">
              <a:off x="3109506" y="3453128"/>
              <a:ext cx="5615445" cy="1210181"/>
            </a:xfrm>
            <a:prstGeom prst="bentConnector5">
              <a:avLst>
                <a:gd name="adj1" fmla="val -4071"/>
                <a:gd name="adj2" fmla="val 162571"/>
                <a:gd name="adj3" fmla="val 10407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</a:rPr>
                  <a:t>ALUop</a:t>
                </a:r>
                <a:endParaRPr lang="en-US" sz="11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cs typeface="Arial" pitchFamily="34" charset="0"/>
                </a:rPr>
                <a:t>Sign extend</a:t>
              </a: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</a:rPr>
                  <a:t>0</a:t>
                </a:r>
                <a:endParaRPr lang="en-US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1167" y="3821794"/>
                <a:ext cx="83357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</a:rPr>
                  <a:t>x</a:t>
                </a: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 flipV="1">
              <a:off x="5290134" y="4054603"/>
              <a:ext cx="158235" cy="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41" idx="4"/>
            </p:cNvCxnSpPr>
            <p:nvPr/>
          </p:nvCxnSpPr>
          <p:spPr bwMode="auto">
            <a:xfrm flipV="1">
              <a:off x="4388753" y="4300834"/>
              <a:ext cx="557649" cy="91422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6753863" y="3028047"/>
              <a:ext cx="1447263" cy="1386443"/>
              <a:chOff x="3124737" y="3598050"/>
              <a:chExt cx="1447263" cy="1386443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Read</a:t>
                </a:r>
              </a:p>
              <a:p>
                <a:r>
                  <a:rPr lang="en-US" sz="1100" dirty="0"/>
                  <a:t>address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/>
                  <a:t>Read</a:t>
                </a:r>
              </a:p>
              <a:p>
                <a:pPr algn="r"/>
                <a:r>
                  <a:rPr lang="en-US" sz="1100" dirty="0"/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47286" y="4674175"/>
                <a:ext cx="8107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Memory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126744" y="4073403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Write</a:t>
                </a:r>
              </a:p>
              <a:p>
                <a:r>
                  <a:rPr lang="en-US" sz="1100" dirty="0"/>
                  <a:t>address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24737" y="455360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Write</a:t>
                </a:r>
              </a:p>
              <a:p>
                <a:r>
                  <a:rPr lang="en-US" sz="1100" dirty="0"/>
                  <a:t>data</a:t>
                </a:r>
              </a:p>
            </p:txBody>
          </p:sp>
        </p:grpSp>
        <p:cxnSp>
          <p:nvCxnSpPr>
            <p:cNvPr id="31" name="Straight Arrow Connector 30"/>
            <p:cNvCxnSpPr>
              <a:stCxn id="99" idx="3"/>
              <a:endCxn id="94" idx="3"/>
            </p:cNvCxnSpPr>
            <p:nvPr/>
          </p:nvCxnSpPr>
          <p:spPr bwMode="auto">
            <a:xfrm flipV="1">
              <a:off x="8201126" y="3246555"/>
              <a:ext cx="348522" cy="13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2" name="Group 31"/>
            <p:cNvGrpSpPr/>
            <p:nvPr/>
          </p:nvGrpSpPr>
          <p:grpSpPr>
            <a:xfrm>
              <a:off x="8544560" y="3131356"/>
              <a:ext cx="180391" cy="643543"/>
              <a:chOff x="3390790" y="3616963"/>
              <a:chExt cx="180391" cy="643543"/>
            </a:xfrm>
          </p:grpSpPr>
          <p:sp>
            <p:nvSpPr>
              <p:cNvPr id="93" name="Trapezoid 9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9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96" name="Rectangle 160"/>
              <p:cNvSpPr>
                <a:spLocks noChangeArrowheads="1"/>
              </p:cNvSpPr>
              <p:nvPr/>
            </p:nvSpPr>
            <p:spPr bwMode="auto">
              <a:xfrm flipH="1">
                <a:off x="3451167" y="3821794"/>
                <a:ext cx="83357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</a:rPr>
                  <a:t>x</a:t>
                </a: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3" name="Straight Arrow Connector 32"/>
            <p:cNvCxnSpPr>
              <a:stCxn id="113" idx="3"/>
              <a:endCxn id="101" idx="1"/>
            </p:cNvCxnSpPr>
            <p:nvPr/>
          </p:nvCxnSpPr>
          <p:spPr bwMode="auto">
            <a:xfrm flipV="1">
              <a:off x="6177337" y="3718844"/>
              <a:ext cx="578533" cy="80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/>
                <a:t> </a:t>
              </a:r>
            </a:p>
          </p:txBody>
        </p:sp>
        <p:cxnSp>
          <p:nvCxnSpPr>
            <p:cNvPr id="36" name="Elbow Connector 35"/>
            <p:cNvCxnSpPr>
              <a:stCxn id="34" idx="4"/>
              <a:endCxn id="35" idx="1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7" name="Elbow Connector 36"/>
            <p:cNvCxnSpPr>
              <a:stCxn id="35" idx="1"/>
              <a:endCxn id="102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39" name="Elbow Connector 38"/>
            <p:cNvCxnSpPr>
              <a:stCxn id="38" idx="4"/>
              <a:endCxn id="95" idx="3"/>
            </p:cNvCxnSpPr>
            <p:nvPr/>
          </p:nvCxnSpPr>
          <p:spPr bwMode="auto">
            <a:xfrm rot="5400000" flipH="1" flipV="1">
              <a:off x="7434342" y="2643324"/>
              <a:ext cx="94698" cy="2135916"/>
            </a:xfrm>
            <a:prstGeom prst="bentConnector4">
              <a:avLst>
                <a:gd name="adj1" fmla="val -1239181"/>
                <a:gd name="adj2" fmla="val 915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>
                  <a:cs typeface="Arial" pitchFamily="34" charset="0"/>
                </a:rPr>
                <a:t>&lt;&lt; 2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>
              <a:stCxn id="41" idx="6"/>
              <a:endCxn id="105" idx="3"/>
            </p:cNvCxnSpPr>
            <p:nvPr/>
          </p:nvCxnSpPr>
          <p:spPr bwMode="auto">
            <a:xfrm>
              <a:off x="4982638" y="4264598"/>
              <a:ext cx="132194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4" y="3710216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/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281200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15686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 </a:t>
                </a:r>
              </a:p>
            </p:txBody>
          </p:sp>
        </p:grpSp>
        <p:cxnSp>
          <p:nvCxnSpPr>
            <p:cNvPr id="45" name="Straight Arrow Connector 44"/>
            <p:cNvCxnSpPr>
              <a:stCxn id="40" idx="3"/>
              <a:endCxn id="92" idx="1"/>
            </p:cNvCxnSpPr>
            <p:nvPr/>
          </p:nvCxnSpPr>
          <p:spPr bwMode="auto">
            <a:xfrm flipV="1">
              <a:off x="5615968" y="2471547"/>
              <a:ext cx="241313" cy="31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4" y="3710216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/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5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73278"/>
              <a:ext cx="1748187" cy="461993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66616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58427" y="1653334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cxnSp>
          <p:nvCxnSpPr>
            <p:cNvPr id="53" name="Straight Arrow Connector 52"/>
            <p:cNvCxnSpPr>
              <a:stCxn id="52" idx="3"/>
              <a:endCxn id="87" idx="1"/>
            </p:cNvCxnSpPr>
            <p:nvPr/>
          </p:nvCxnSpPr>
          <p:spPr bwMode="auto">
            <a:xfrm>
              <a:off x="2034464" y="1807223"/>
              <a:ext cx="232777" cy="68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 flipV="1">
              <a:off x="2666599" y="2011881"/>
              <a:ext cx="2669673" cy="1751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5" name="Group 54"/>
            <p:cNvGrpSpPr/>
            <p:nvPr/>
          </p:nvGrpSpPr>
          <p:grpSpPr>
            <a:xfrm>
              <a:off x="6570983" y="1632898"/>
              <a:ext cx="180391" cy="721202"/>
              <a:chOff x="3390791" y="3616964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5" y="3848540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</a:rPr>
                  <a:t>0</a:t>
                </a:r>
                <a:endParaRPr lang="en-US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1167" y="3821794"/>
                <a:ext cx="83357" cy="2306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</a:rPr>
                  <a:t>x</a:t>
                </a: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>
              <a:stCxn id="90" idx="3"/>
            </p:cNvCxnSpPr>
            <p:nvPr/>
          </p:nvCxnSpPr>
          <p:spPr bwMode="auto">
            <a:xfrm flipV="1">
              <a:off x="6256639" y="2235831"/>
              <a:ext cx="314343" cy="1200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>
              <a:stCxn id="57" idx="6"/>
              <a:endCxn id="91" idx="1"/>
            </p:cNvCxnSpPr>
            <p:nvPr/>
          </p:nvCxnSpPr>
          <p:spPr bwMode="auto">
            <a:xfrm flipV="1">
              <a:off x="5408744" y="2011130"/>
              <a:ext cx="448537" cy="7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4216" y="1263791"/>
              <a:ext cx="2201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Elbow Connector 59"/>
            <p:cNvCxnSpPr>
              <a:stCxn id="77" idx="0"/>
              <a:endCxn id="83" idx="0"/>
            </p:cNvCxnSpPr>
            <p:nvPr/>
          </p:nvCxnSpPr>
          <p:spPr bwMode="auto">
            <a:xfrm flipH="1" flipV="1">
              <a:off x="483158" y="1892964"/>
              <a:ext cx="6268216" cy="100535"/>
            </a:xfrm>
            <a:prstGeom prst="bentConnector4">
              <a:avLst>
                <a:gd name="adj1" fmla="val -4395"/>
                <a:gd name="adj2" fmla="val 5598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Elbow Connector 60"/>
            <p:cNvCxnSpPr>
              <a:stCxn id="38" idx="0"/>
              <a:endCxn id="98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62" name="Group 61"/>
            <p:cNvGrpSpPr/>
            <p:nvPr/>
          </p:nvGrpSpPr>
          <p:grpSpPr>
            <a:xfrm>
              <a:off x="4981746" y="4328109"/>
              <a:ext cx="588623" cy="523200"/>
              <a:chOff x="6744623" y="4292088"/>
              <a:chExt cx="588623" cy="52320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744623" y="4553678"/>
                <a:ext cx="5886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</a:rPr>
                  <a:t>ALUSrc</a:t>
                </a:r>
                <a:endParaRPr lang="en-US" sz="11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76" name="Straight Connector 75"/>
              <p:cNvCxnSpPr>
                <a:stCxn id="103" idx="3"/>
              </p:cNvCxnSpPr>
              <p:nvPr/>
            </p:nvCxnSpPr>
            <p:spPr bwMode="auto">
              <a:xfrm>
                <a:off x="6962815" y="4292088"/>
                <a:ext cx="0" cy="26159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7073684" y="2631170"/>
              <a:ext cx="811441" cy="396877"/>
              <a:chOff x="4224400" y="2858356"/>
              <a:chExt cx="811441" cy="39687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224400" y="2858356"/>
                <a:ext cx="811441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</a:rPr>
                  <a:t>MemWrite</a:t>
                </a:r>
                <a:endParaRPr lang="en-US" sz="11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74" name="Straight Connector 73"/>
              <p:cNvCxnSpPr>
                <a:stCxn id="73" idx="2"/>
                <a:endCxn id="97" idx="0"/>
              </p:cNvCxnSpPr>
              <p:nvPr/>
            </p:nvCxnSpPr>
            <p:spPr bwMode="auto">
              <a:xfrm flipH="1">
                <a:off x="4629214" y="3119966"/>
                <a:ext cx="907" cy="13526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05267" cy="443656"/>
              <a:chOff x="6705081" y="4283249"/>
              <a:chExt cx="505267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</a:rPr>
                  <a:t>PCSrc</a:t>
                </a:r>
                <a:endParaRPr lang="en-US" sz="11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230176" y="4507032"/>
              <a:ext cx="585417" cy="424806"/>
              <a:chOff x="6561743" y="4287612"/>
              <a:chExt cx="585417" cy="42480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561743" y="4450808"/>
                <a:ext cx="5854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1"/>
                    </a:solidFill>
                  </a:rPr>
                  <a:t>RegDst</a:t>
                </a:r>
                <a:endParaRPr lang="en-US" sz="11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70" name="Straight Connector 69"/>
              <p:cNvCxnSpPr>
                <a:stCxn id="126" idx="3"/>
              </p:cNvCxnSpPr>
              <p:nvPr/>
            </p:nvCxnSpPr>
            <p:spPr bwMode="auto">
              <a:xfrm>
                <a:off x="6968079" y="4287612"/>
                <a:ext cx="0" cy="21525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8208125" y="2621744"/>
              <a:ext cx="857928" cy="568038"/>
              <a:chOff x="4191631" y="2696431"/>
              <a:chExt cx="857928" cy="56803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191631" y="2696431"/>
                <a:ext cx="857928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chemeClr val="accent1"/>
                    </a:solidFill>
                  </a:rPr>
                  <a:t>MemToReg</a:t>
                </a:r>
                <a:endParaRPr lang="en-US" sz="11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8" name="Straight Connector 67"/>
              <p:cNvCxnSpPr>
                <a:stCxn id="67" idx="2"/>
                <a:endCxn id="93" idx="1"/>
              </p:cNvCxnSpPr>
              <p:nvPr/>
            </p:nvCxnSpPr>
            <p:spPr bwMode="auto">
              <a:xfrm flipH="1">
                <a:off x="4618261" y="2958041"/>
                <a:ext cx="2334" cy="306428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36" name="Group 135"/>
          <p:cNvGrpSpPr/>
          <p:nvPr/>
        </p:nvGrpSpPr>
        <p:grpSpPr>
          <a:xfrm>
            <a:off x="1750687" y="1403650"/>
            <a:ext cx="1618593" cy="2743200"/>
            <a:chOff x="63062" y="1271752"/>
            <a:chExt cx="1618593" cy="2743200"/>
          </a:xfrm>
        </p:grpSpPr>
        <p:sp>
          <p:nvSpPr>
            <p:cNvPr id="137" name="Freeform 136"/>
            <p:cNvSpPr/>
            <p:nvPr/>
          </p:nvSpPr>
          <p:spPr bwMode="auto">
            <a:xfrm>
              <a:off x="63062" y="1271752"/>
              <a:ext cx="1618593" cy="2743200"/>
            </a:xfrm>
            <a:custGeom>
              <a:avLst/>
              <a:gdLst>
                <a:gd name="connsiteX0" fmla="*/ 0 w 1618593"/>
                <a:gd name="connsiteY0" fmla="*/ 52551 h 2743200"/>
                <a:gd name="connsiteX1" fmla="*/ 0 w 1618593"/>
                <a:gd name="connsiteY1" fmla="*/ 2743200 h 2743200"/>
                <a:gd name="connsiteX2" fmla="*/ 1618593 w 1618593"/>
                <a:gd name="connsiteY2" fmla="*/ 2743200 h 2743200"/>
                <a:gd name="connsiteX3" fmla="*/ 1618593 w 1618593"/>
                <a:gd name="connsiteY3" fmla="*/ 21020 h 2743200"/>
                <a:gd name="connsiteX4" fmla="*/ 0 w 1618593"/>
                <a:gd name="connsiteY4" fmla="*/ 21020 h 2743200"/>
                <a:gd name="connsiteX5" fmla="*/ 0 w 1618593"/>
                <a:gd name="connsiteY5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593" h="2743200">
                  <a:moveTo>
                    <a:pt x="0" y="52551"/>
                  </a:moveTo>
                  <a:lnTo>
                    <a:pt x="0" y="2743200"/>
                  </a:lnTo>
                  <a:lnTo>
                    <a:pt x="1618593" y="2743200"/>
                  </a:lnTo>
                  <a:lnTo>
                    <a:pt x="1618593" y="21020"/>
                  </a:lnTo>
                  <a:lnTo>
                    <a:pt x="0" y="21020"/>
                  </a:lnTo>
                  <a:lnTo>
                    <a:pt x="0" y="0"/>
                  </a:lnTo>
                </a:path>
              </a:pathLst>
            </a:custGeom>
            <a:solidFill>
              <a:srgbClr val="FFCC99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3231" y="2543153"/>
              <a:ext cx="10915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Fetch</a:t>
              </a:r>
              <a:endParaRPr lang="ru-RU" sz="3200" dirty="0" smtClean="0">
                <a:effectLst>
                  <a:glow rad="152400">
                    <a:srgbClr val="F37021">
                      <a:alpha val="30000"/>
                    </a:srgbClr>
                  </a:glow>
                </a:effectLst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742920" y="2060038"/>
            <a:ext cx="3626069" cy="4464189"/>
            <a:chOff x="1072055" y="1954925"/>
            <a:chExt cx="3626069" cy="4227856"/>
          </a:xfrm>
        </p:grpSpPr>
        <p:sp>
          <p:nvSpPr>
            <p:cNvPr id="140" name="Freeform 139"/>
            <p:cNvSpPr/>
            <p:nvPr/>
          </p:nvSpPr>
          <p:spPr bwMode="auto">
            <a:xfrm>
              <a:off x="1072055" y="1954925"/>
              <a:ext cx="3626069" cy="4227856"/>
            </a:xfrm>
            <a:custGeom>
              <a:avLst/>
              <a:gdLst>
                <a:gd name="connsiteX0" fmla="*/ 641131 w 3626069"/>
                <a:gd name="connsiteY0" fmla="*/ 0 h 4288221"/>
                <a:gd name="connsiteX1" fmla="*/ 3626069 w 3626069"/>
                <a:gd name="connsiteY1" fmla="*/ 0 h 4288221"/>
                <a:gd name="connsiteX2" fmla="*/ 3626069 w 3626069"/>
                <a:gd name="connsiteY2" fmla="*/ 1534510 h 4288221"/>
                <a:gd name="connsiteX3" fmla="*/ 1713186 w 3626069"/>
                <a:gd name="connsiteY3" fmla="*/ 1534510 h 4288221"/>
                <a:gd name="connsiteX4" fmla="*/ 1713186 w 3626069"/>
                <a:gd name="connsiteY4" fmla="*/ 3163614 h 4288221"/>
                <a:gd name="connsiteX5" fmla="*/ 2459421 w 3626069"/>
                <a:gd name="connsiteY5" fmla="*/ 3163614 h 4288221"/>
                <a:gd name="connsiteX6" fmla="*/ 2459421 w 3626069"/>
                <a:gd name="connsiteY6" fmla="*/ 4288221 h 4288221"/>
                <a:gd name="connsiteX7" fmla="*/ 0 w 3626069"/>
                <a:gd name="connsiteY7" fmla="*/ 4288221 h 4288221"/>
                <a:gd name="connsiteX8" fmla="*/ 0 w 3626069"/>
                <a:gd name="connsiteY8" fmla="*/ 2112579 h 4288221"/>
                <a:gd name="connsiteX9" fmla="*/ 651642 w 3626069"/>
                <a:gd name="connsiteY9" fmla="*/ 2112579 h 4288221"/>
                <a:gd name="connsiteX10" fmla="*/ 641131 w 3626069"/>
                <a:gd name="connsiteY10" fmla="*/ 0 h 428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26069" h="4288221">
                  <a:moveTo>
                    <a:pt x="641131" y="0"/>
                  </a:moveTo>
                  <a:lnTo>
                    <a:pt x="3626069" y="0"/>
                  </a:lnTo>
                  <a:lnTo>
                    <a:pt x="3626069" y="1534510"/>
                  </a:lnTo>
                  <a:lnTo>
                    <a:pt x="1713186" y="1534510"/>
                  </a:lnTo>
                  <a:lnTo>
                    <a:pt x="1713186" y="3163614"/>
                  </a:lnTo>
                  <a:lnTo>
                    <a:pt x="2459421" y="3163614"/>
                  </a:lnTo>
                  <a:lnTo>
                    <a:pt x="2459421" y="4288221"/>
                  </a:lnTo>
                  <a:lnTo>
                    <a:pt x="0" y="4288221"/>
                  </a:lnTo>
                  <a:lnTo>
                    <a:pt x="0" y="2112579"/>
                  </a:lnTo>
                  <a:lnTo>
                    <a:pt x="651642" y="2112579"/>
                  </a:lnTo>
                  <a:cubicBezTo>
                    <a:pt x="648138" y="1408386"/>
                    <a:pt x="644635" y="704193"/>
                    <a:pt x="641131" y="0"/>
                  </a:cubicBezTo>
                  <a:close/>
                </a:path>
              </a:pathLst>
            </a:custGeom>
            <a:solidFill>
              <a:srgbClr val="F8BAAE">
                <a:alpha val="63922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cs typeface="Arial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334334" y="2543153"/>
              <a:ext cx="1447640" cy="553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chemeClr val="accent2">
                        <a:lumMod val="40000"/>
                        <a:lumOff val="60000"/>
                        <a:alpha val="30000"/>
                      </a:schemeClr>
                    </a:glow>
                  </a:effectLst>
                </a:rPr>
                <a:t>Decode</a:t>
              </a:r>
              <a:endParaRPr lang="ru-RU" sz="3200" dirty="0" smtClean="0">
                <a:effectLst>
                  <a:glow rad="152400">
                    <a:schemeClr val="accent2">
                      <a:lumMod val="40000"/>
                      <a:lumOff val="60000"/>
                      <a:alpha val="30000"/>
                    </a:schemeClr>
                  </a:glow>
                </a:effectLst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353490" y="2332501"/>
            <a:ext cx="1809493" cy="2238704"/>
            <a:chOff x="4675390" y="2238703"/>
            <a:chExt cx="1809493" cy="2238704"/>
          </a:xfrm>
        </p:grpSpPr>
        <p:sp>
          <p:nvSpPr>
            <p:cNvPr id="143" name="Freeform 142"/>
            <p:cNvSpPr/>
            <p:nvPr/>
          </p:nvSpPr>
          <p:spPr bwMode="auto">
            <a:xfrm>
              <a:off x="4729655" y="2238703"/>
              <a:ext cx="1755228" cy="2238704"/>
            </a:xfrm>
            <a:custGeom>
              <a:avLst/>
              <a:gdLst>
                <a:gd name="connsiteX0" fmla="*/ 84083 w 1755228"/>
                <a:gd name="connsiteY0" fmla="*/ 0 h 2238704"/>
                <a:gd name="connsiteX1" fmla="*/ 1755228 w 1755228"/>
                <a:gd name="connsiteY1" fmla="*/ 0 h 2238704"/>
                <a:gd name="connsiteX2" fmla="*/ 1755228 w 1755228"/>
                <a:gd name="connsiteY2" fmla="*/ 2238704 h 2238704"/>
                <a:gd name="connsiteX3" fmla="*/ 0 w 1755228"/>
                <a:gd name="connsiteY3" fmla="*/ 2238704 h 2238704"/>
                <a:gd name="connsiteX4" fmla="*/ 0 w 1755228"/>
                <a:gd name="connsiteY4" fmla="*/ 0 h 2238704"/>
                <a:gd name="connsiteX5" fmla="*/ 84083 w 1755228"/>
                <a:gd name="connsiteY5" fmla="*/ 0 h 22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5228" h="2238704">
                  <a:moveTo>
                    <a:pt x="84083" y="0"/>
                  </a:moveTo>
                  <a:lnTo>
                    <a:pt x="1755228" y="0"/>
                  </a:lnTo>
                  <a:lnTo>
                    <a:pt x="1755228" y="2238704"/>
                  </a:lnTo>
                  <a:lnTo>
                    <a:pt x="0" y="2238704"/>
                  </a:lnTo>
                  <a:lnTo>
                    <a:pt x="0" y="0"/>
                  </a:lnTo>
                  <a:lnTo>
                    <a:pt x="84083" y="0"/>
                  </a:ln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675390" y="2543153"/>
              <a:ext cx="14822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</a:rPr>
                <a:t>Execute</a:t>
              </a:r>
              <a:endParaRPr lang="ru-RU" sz="3200" dirty="0" smtClean="0">
                <a:effectLst>
                  <a:glow rad="152400">
                    <a:srgbClr val="92D050">
                      <a:alpha val="30000"/>
                    </a:srgbClr>
                  </a:glow>
                </a:effectLst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8218264" y="2322941"/>
            <a:ext cx="1731478" cy="2238704"/>
            <a:chOff x="6540164" y="2229143"/>
            <a:chExt cx="1731478" cy="2238704"/>
          </a:xfrm>
          <a:solidFill>
            <a:srgbClr val="FFC000">
              <a:alpha val="60000"/>
            </a:srgbClr>
          </a:solidFill>
        </p:grpSpPr>
        <p:sp>
          <p:nvSpPr>
            <p:cNvPr id="146" name="Freeform 145"/>
            <p:cNvSpPr/>
            <p:nvPr/>
          </p:nvSpPr>
          <p:spPr bwMode="auto">
            <a:xfrm>
              <a:off x="6540164" y="2229143"/>
              <a:ext cx="1731478" cy="2238704"/>
            </a:xfrm>
            <a:custGeom>
              <a:avLst/>
              <a:gdLst>
                <a:gd name="connsiteX0" fmla="*/ 84083 w 1755228"/>
                <a:gd name="connsiteY0" fmla="*/ 0 h 2238704"/>
                <a:gd name="connsiteX1" fmla="*/ 1755228 w 1755228"/>
                <a:gd name="connsiteY1" fmla="*/ 0 h 2238704"/>
                <a:gd name="connsiteX2" fmla="*/ 1755228 w 1755228"/>
                <a:gd name="connsiteY2" fmla="*/ 2238704 h 2238704"/>
                <a:gd name="connsiteX3" fmla="*/ 0 w 1755228"/>
                <a:gd name="connsiteY3" fmla="*/ 2238704 h 2238704"/>
                <a:gd name="connsiteX4" fmla="*/ 0 w 1755228"/>
                <a:gd name="connsiteY4" fmla="*/ 0 h 2238704"/>
                <a:gd name="connsiteX5" fmla="*/ 84083 w 1755228"/>
                <a:gd name="connsiteY5" fmla="*/ 0 h 22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5228" h="2238704">
                  <a:moveTo>
                    <a:pt x="84083" y="0"/>
                  </a:moveTo>
                  <a:lnTo>
                    <a:pt x="1755228" y="0"/>
                  </a:lnTo>
                  <a:lnTo>
                    <a:pt x="1755228" y="2238704"/>
                  </a:lnTo>
                  <a:lnTo>
                    <a:pt x="0" y="2238704"/>
                  </a:lnTo>
                  <a:lnTo>
                    <a:pt x="0" y="0"/>
                  </a:lnTo>
                  <a:lnTo>
                    <a:pt x="84083" y="0"/>
                  </a:lnTo>
                  <a:close/>
                </a:path>
              </a:pathLst>
            </a:custGeom>
            <a:grpFill/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597747" y="2543153"/>
              <a:ext cx="161492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Memory</a:t>
              </a:r>
              <a:endParaRPr lang="ru-RU" sz="32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751672" y="991776"/>
            <a:ext cx="8954814" cy="4193627"/>
            <a:chOff x="73572" y="897978"/>
            <a:chExt cx="8954814" cy="4193627"/>
          </a:xfrm>
        </p:grpSpPr>
        <p:sp>
          <p:nvSpPr>
            <p:cNvPr id="149" name="Freeform 148"/>
            <p:cNvSpPr/>
            <p:nvPr/>
          </p:nvSpPr>
          <p:spPr bwMode="auto">
            <a:xfrm>
              <a:off x="73572" y="897978"/>
              <a:ext cx="8954814" cy="4193627"/>
            </a:xfrm>
            <a:custGeom>
              <a:avLst/>
              <a:gdLst>
                <a:gd name="connsiteX0" fmla="*/ 0 w 8954814"/>
                <a:gd name="connsiteY0" fmla="*/ 399393 h 4193627"/>
                <a:gd name="connsiteX1" fmla="*/ 0 w 8954814"/>
                <a:gd name="connsiteY1" fmla="*/ 0 h 4193627"/>
                <a:gd name="connsiteX2" fmla="*/ 8954814 w 8954814"/>
                <a:gd name="connsiteY2" fmla="*/ 0 h 4193627"/>
                <a:gd name="connsiteX3" fmla="*/ 8954814 w 8954814"/>
                <a:gd name="connsiteY3" fmla="*/ 4193627 h 4193627"/>
                <a:gd name="connsiteX4" fmla="*/ 2764221 w 8954814"/>
                <a:gd name="connsiteY4" fmla="*/ 4193627 h 4193627"/>
                <a:gd name="connsiteX5" fmla="*/ 2764221 w 8954814"/>
                <a:gd name="connsiteY5" fmla="*/ 2701158 h 4193627"/>
                <a:gd name="connsiteX6" fmla="*/ 4614042 w 8954814"/>
                <a:gd name="connsiteY6" fmla="*/ 2701158 h 4193627"/>
                <a:gd name="connsiteX7" fmla="*/ 4614042 w 8954814"/>
                <a:gd name="connsiteY7" fmla="*/ 3657600 h 4193627"/>
                <a:gd name="connsiteX8" fmla="*/ 8240111 w 8954814"/>
                <a:gd name="connsiteY8" fmla="*/ 3657600 h 4193627"/>
                <a:gd name="connsiteX9" fmla="*/ 8240111 w 8954814"/>
                <a:gd name="connsiteY9" fmla="*/ 1313793 h 4193627"/>
                <a:gd name="connsiteX10" fmla="*/ 4656083 w 8954814"/>
                <a:gd name="connsiteY10" fmla="*/ 1313793 h 4193627"/>
                <a:gd name="connsiteX11" fmla="*/ 4656083 w 8954814"/>
                <a:gd name="connsiteY11" fmla="*/ 1051034 h 4193627"/>
                <a:gd name="connsiteX12" fmla="*/ 1650125 w 8954814"/>
                <a:gd name="connsiteY12" fmla="*/ 1051034 h 4193627"/>
                <a:gd name="connsiteX13" fmla="*/ 1650125 w 8954814"/>
                <a:gd name="connsiteY13" fmla="*/ 388882 h 4193627"/>
                <a:gd name="connsiteX14" fmla="*/ 0 w 8954814"/>
                <a:gd name="connsiteY14" fmla="*/ 388882 h 4193627"/>
                <a:gd name="connsiteX15" fmla="*/ 0 w 8954814"/>
                <a:gd name="connsiteY15" fmla="*/ 504496 h 419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4814" h="4193627">
                  <a:moveTo>
                    <a:pt x="0" y="399393"/>
                  </a:moveTo>
                  <a:lnTo>
                    <a:pt x="0" y="0"/>
                  </a:lnTo>
                  <a:lnTo>
                    <a:pt x="8954814" y="0"/>
                  </a:lnTo>
                  <a:lnTo>
                    <a:pt x="8954814" y="4193627"/>
                  </a:lnTo>
                  <a:lnTo>
                    <a:pt x="2764221" y="4193627"/>
                  </a:lnTo>
                  <a:lnTo>
                    <a:pt x="2764221" y="2701158"/>
                  </a:lnTo>
                  <a:lnTo>
                    <a:pt x="4614042" y="2701158"/>
                  </a:lnTo>
                  <a:lnTo>
                    <a:pt x="4614042" y="3657600"/>
                  </a:lnTo>
                  <a:lnTo>
                    <a:pt x="8240111" y="3657600"/>
                  </a:lnTo>
                  <a:lnTo>
                    <a:pt x="8240111" y="1313793"/>
                  </a:lnTo>
                  <a:lnTo>
                    <a:pt x="4656083" y="1313793"/>
                  </a:lnTo>
                  <a:lnTo>
                    <a:pt x="4656083" y="1051034"/>
                  </a:lnTo>
                  <a:lnTo>
                    <a:pt x="1650125" y="1051034"/>
                  </a:lnTo>
                  <a:lnTo>
                    <a:pt x="1650125" y="388882"/>
                  </a:lnTo>
                  <a:lnTo>
                    <a:pt x="0" y="388882"/>
                  </a:lnTo>
                  <a:lnTo>
                    <a:pt x="0" y="504496"/>
                  </a:lnTo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969187" y="1440101"/>
              <a:ext cx="18914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effectLst>
                    <a:glow rad="152400">
                      <a:schemeClr val="bg2">
                        <a:alpha val="30000"/>
                      </a:schemeClr>
                    </a:glow>
                  </a:effectLst>
                </a:rPr>
                <a:t>WriteBack</a:t>
              </a:r>
              <a:endParaRPr lang="ru-RU" sz="3200" dirty="0" smtClean="0">
                <a:effectLst>
                  <a:glow rad="152400">
                    <a:schemeClr val="bg2">
                      <a:alpha val="30000"/>
                    </a:schemeClr>
                  </a:glow>
                </a:effectLst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6099595" y="5226107"/>
            <a:ext cx="4464408" cy="940554"/>
            <a:chOff x="4575595" y="5226107"/>
            <a:chExt cx="4464408" cy="940554"/>
          </a:xfrm>
        </p:grpSpPr>
        <p:sp>
          <p:nvSpPr>
            <p:cNvPr id="172" name="Rectangle 171"/>
            <p:cNvSpPr/>
            <p:nvPr/>
          </p:nvSpPr>
          <p:spPr bwMode="auto">
            <a:xfrm>
              <a:off x="6132758" y="5539298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cs typeface="Arial" pitchFamily="34" charset="0"/>
                </a:rPr>
                <a:t>F</a:t>
              </a:r>
              <a:endParaRPr lang="ru-RU" sz="2000" b="1" dirty="0">
                <a:cs typeface="Arial" pitchFamily="34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6835669" y="5539298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cs typeface="Arial" pitchFamily="34" charset="0"/>
                </a:rPr>
                <a:t>D</a:t>
              </a:r>
              <a:endParaRPr lang="ru-RU" sz="2000" b="1" dirty="0">
                <a:cs typeface="Arial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7213291" y="5539298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cs typeface="Arial" pitchFamily="34" charset="0"/>
                </a:rPr>
                <a:t>E</a:t>
              </a:r>
              <a:endParaRPr lang="ru-RU" sz="2000" b="1" dirty="0">
                <a:cs typeface="Arial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7916202" y="5539298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cs typeface="Arial" pitchFamily="34" charset="0"/>
                </a:rPr>
                <a:t>M</a:t>
              </a:r>
              <a:endParaRPr lang="ru-RU" sz="2000" b="1" dirty="0">
                <a:cs typeface="Arial" pitchFamily="34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8619114" y="5539298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cs typeface="Arial" pitchFamily="34" charset="0"/>
                </a:rPr>
                <a:t>W</a:t>
              </a:r>
              <a:endParaRPr lang="ru-RU" sz="2000" b="1" dirty="0">
                <a:cs typeface="Arial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271853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2ns</a:t>
              </a:r>
              <a:endParaRPr lang="ru-RU" sz="14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853604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1ns</a:t>
              </a:r>
              <a:endParaRPr lang="ru-RU" sz="14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435355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2ns</a:t>
              </a:r>
              <a:endParaRPr lang="ru-RU" sz="14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8017106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2ns</a:t>
              </a:r>
              <a:endParaRPr lang="ru-RU" sz="14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8598857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1ns</a:t>
              </a:r>
              <a:endParaRPr lang="ru-RU" sz="14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575595" y="5552377"/>
              <a:ext cx="1384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Fig.: the MIPS main stages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49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Hazard Detection (Stall) Logic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790700"/>
            <a:ext cx="10515600" cy="4256089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0188" indent="-230188"/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800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.RegWrite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8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800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.opcode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b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800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.WriteReg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8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IF/ID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.ReadReg1 || </a:t>
            </a:r>
            <a:r>
              <a:rPr lang="en-US" sz="18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800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.WriteReg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8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IF/ID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.ReadReg2)</a:t>
            </a:r>
          </a:p>
          <a:p>
            <a:pPr marL="230188" indent="-230188"/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stall = 1</a:t>
            </a:r>
          </a:p>
          <a:p>
            <a:pPr marL="230188" indent="-230188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3300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828677" y="260350"/>
            <a:ext cx="10515600" cy="3397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Forwarding + Hazard Detection Unit</a:t>
            </a:r>
          </a:p>
        </p:txBody>
      </p: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1946277" y="838200"/>
            <a:ext cx="7669213" cy="5486400"/>
            <a:chOff x="266" y="624"/>
            <a:chExt cx="4831" cy="3456"/>
          </a:xfrm>
        </p:grpSpPr>
        <p:sp>
          <p:nvSpPr>
            <p:cNvPr id="5" name="Rectangle 151"/>
            <p:cNvSpPr>
              <a:spLocks noChangeArrowheads="1"/>
            </p:cNvSpPr>
            <p:nvPr/>
          </p:nvSpPr>
          <p:spPr bwMode="auto">
            <a:xfrm>
              <a:off x="277" y="2313"/>
              <a:ext cx="177" cy="384"/>
            </a:xfrm>
            <a:prstGeom prst="rect">
              <a:avLst/>
            </a:prstGeom>
            <a:solidFill>
              <a:srgbClr val="FFE6CD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1993" y="1459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047" y="2982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047" y="2398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636" y="3759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663" y="1708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650" y="1708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670" y="1459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061" y="3008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61" y="2424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487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87" y="2471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49" y="2064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072" y="2041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87" y="2027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787" y="2692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75" y="261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75" y="2747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276" y="2747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3117" y="2766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89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894" y="273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61" y="2503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15" y="2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72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787" y="2248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817" y="1944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497" y="2613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244" y="2047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2922" y="2766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244" y="2268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452" y="261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2602" y="2628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2247" y="2628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972" y="2459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757" y="1136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 rot="16200000" flipH="1">
              <a:off x="1727" y="1402"/>
              <a:ext cx="28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1200">
                <a:latin typeface="+mj-lt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999" y="1833"/>
              <a:ext cx="116" cy="1725"/>
            </a:xfrm>
            <a:custGeom>
              <a:avLst/>
              <a:gdLst>
                <a:gd name="T0" fmla="*/ 114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909" y="2747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482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965" y="2485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913" y="2503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2452" y="2027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H="1">
              <a:off x="2250" y="2044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2452" y="305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307" y="2047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502" y="1667"/>
              <a:ext cx="6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EX</a:t>
              </a:r>
              <a:endParaRPr lang="en-US" sz="800">
                <a:latin typeface="+mj-lt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2487" y="1334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521" y="1416"/>
              <a:ext cx="55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>
                <a:latin typeface="+mj-lt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2487" y="1089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496" y="1168"/>
              <a:ext cx="91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>
                <a:latin typeface="+mj-lt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2452" y="169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2452" y="1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2400" y="1209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3679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3679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3679" y="1338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644" y="167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2602" y="1459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364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2599" y="1209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534" y="1586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4535" y="1833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364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H="1">
              <a:off x="3495" y="2473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4502" y="169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3794" y="1459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4500" y="245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 flipH="1">
              <a:off x="4650" y="2473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 flipH="1">
              <a:off x="4439" y="2473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4500" y="297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4650" y="2750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 flipH="1">
              <a:off x="3986" y="2993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3317" y="2102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214" y="3501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3237" y="3578"/>
              <a:ext cx="38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EB7500"/>
                  </a:solidFill>
                  <a:latin typeface="+mj-lt"/>
                </a:rPr>
                <a:t>Forwarding</a:t>
              </a:r>
            </a:p>
            <a:p>
              <a:pPr algn="ctr"/>
              <a:r>
                <a:rPr lang="en-US" sz="1000">
                  <a:solidFill>
                    <a:srgbClr val="EB7500"/>
                  </a:solidFill>
                  <a:latin typeface="+mj-lt"/>
                </a:rPr>
                <a:t>Unit</a:t>
              </a:r>
              <a:endParaRPr lang="en-US" sz="1000">
                <a:latin typeface="+mj-lt"/>
              </a:endParaRPr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2975" y="28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2975" y="332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2975" y="345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H="1">
              <a:off x="2859" y="2903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2975" y="230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3276" y="2164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 flipH="1">
              <a:off x="3117" y="2184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2975" y="216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2859" y="2322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2975" y="2027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 flipH="1">
              <a:off x="2602" y="2044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2846" y="2885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113" y="2503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1244" y="1459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2452" y="319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1372" y="2268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2452" y="3324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1244" y="3341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2452" y="3462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1230" y="3324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1293" y="2030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1356" y="2251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4500" y="3382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 flipH="1">
              <a:off x="3794" y="3402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3670" y="3402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3844" y="3385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3668" y="3402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3649" y="370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3649" y="359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3649" y="3648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4038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2" name="Line 109"/>
            <p:cNvSpPr>
              <a:spLocks noChangeShapeType="1"/>
            </p:cNvSpPr>
            <p:nvPr/>
          </p:nvSpPr>
          <p:spPr bwMode="auto">
            <a:xfrm flipH="1">
              <a:off x="3794" y="2473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3972" y="2976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2922" y="2184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2846" y="3981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1431" y="2491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4240" y="3703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2452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3180" y="367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3201" y="377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3646" y="338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2" name="Line 119"/>
            <p:cNvSpPr>
              <a:spLocks noChangeShapeType="1"/>
            </p:cNvSpPr>
            <p:nvPr/>
          </p:nvSpPr>
          <p:spPr bwMode="auto">
            <a:xfrm>
              <a:off x="3113" y="3402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2604" y="3476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4" name="Line 121"/>
            <p:cNvSpPr>
              <a:spLocks noChangeShapeType="1"/>
            </p:cNvSpPr>
            <p:nvPr/>
          </p:nvSpPr>
          <p:spPr bwMode="auto">
            <a:xfrm>
              <a:off x="2602" y="3344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2604" y="3076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2602" y="3210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27" name="Group 206"/>
            <p:cNvGrpSpPr>
              <a:grpSpLocks/>
            </p:cNvGrpSpPr>
            <p:nvPr/>
          </p:nvGrpSpPr>
          <p:grpSpPr bwMode="auto">
            <a:xfrm>
              <a:off x="4926" y="2412"/>
              <a:ext cx="117" cy="407"/>
              <a:chOff x="4926" y="2412"/>
              <a:chExt cx="117" cy="407"/>
            </a:xfrm>
          </p:grpSpPr>
          <p:sp>
            <p:nvSpPr>
              <p:cNvPr id="199" name="AutoShape 127"/>
              <p:cNvSpPr>
                <a:spLocks noChangeArrowheads="1"/>
              </p:cNvSpPr>
              <p:nvPr/>
            </p:nvSpPr>
            <p:spPr bwMode="auto">
              <a:xfrm rot="5400000">
                <a:off x="4781" y="2557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0" name="Rectangle 125"/>
              <p:cNvSpPr>
                <a:spLocks noChangeArrowheads="1"/>
              </p:cNvSpPr>
              <p:nvPr/>
            </p:nvSpPr>
            <p:spPr bwMode="auto">
              <a:xfrm>
                <a:off x="4939" y="2448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01" name="Rectangle 126"/>
              <p:cNvSpPr>
                <a:spLocks noChangeArrowheads="1"/>
              </p:cNvSpPr>
              <p:nvPr/>
            </p:nvSpPr>
            <p:spPr bwMode="auto">
              <a:xfrm>
                <a:off x="4959" y="2535"/>
                <a:ext cx="53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02" name="Rectangle 128"/>
              <p:cNvSpPr>
                <a:spLocks noChangeArrowheads="1"/>
              </p:cNvSpPr>
              <p:nvPr/>
            </p:nvSpPr>
            <p:spPr bwMode="auto">
              <a:xfrm>
                <a:off x="4936" y="2717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grpSp>
          <p:nvGrpSpPr>
            <p:cNvPr id="128" name="Group 205"/>
            <p:cNvGrpSpPr>
              <a:grpSpLocks/>
            </p:cNvGrpSpPr>
            <p:nvPr/>
          </p:nvGrpSpPr>
          <p:grpSpPr bwMode="auto">
            <a:xfrm>
              <a:off x="3006" y="3201"/>
              <a:ext cx="116" cy="407"/>
              <a:chOff x="3006" y="3201"/>
              <a:chExt cx="116" cy="407"/>
            </a:xfrm>
          </p:grpSpPr>
          <p:sp>
            <p:nvSpPr>
              <p:cNvPr id="195" name="AutoShape 132"/>
              <p:cNvSpPr>
                <a:spLocks noChangeArrowheads="1"/>
              </p:cNvSpPr>
              <p:nvPr/>
            </p:nvSpPr>
            <p:spPr bwMode="auto">
              <a:xfrm rot="5400000">
                <a:off x="2860" y="3347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" name="Rectangle 130"/>
              <p:cNvSpPr>
                <a:spLocks noChangeArrowheads="1"/>
              </p:cNvSpPr>
              <p:nvPr/>
            </p:nvSpPr>
            <p:spPr bwMode="auto">
              <a:xfrm>
                <a:off x="3019" y="3237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97" name="Rectangle 131"/>
              <p:cNvSpPr>
                <a:spLocks noChangeArrowheads="1"/>
              </p:cNvSpPr>
              <p:nvPr/>
            </p:nvSpPr>
            <p:spPr bwMode="auto">
              <a:xfrm>
                <a:off x="3038" y="3324"/>
                <a:ext cx="53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98" name="Rectangle 133"/>
              <p:cNvSpPr>
                <a:spLocks noChangeArrowheads="1"/>
              </p:cNvSpPr>
              <p:nvPr/>
            </p:nvSpPr>
            <p:spPr bwMode="auto">
              <a:xfrm>
                <a:off x="3016" y="3506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grpSp>
          <p:nvGrpSpPr>
            <p:cNvPr id="129" name="Group 204"/>
            <p:cNvGrpSpPr>
              <a:grpSpLocks/>
            </p:cNvGrpSpPr>
            <p:nvPr/>
          </p:nvGrpSpPr>
          <p:grpSpPr bwMode="auto">
            <a:xfrm>
              <a:off x="3008" y="2569"/>
              <a:ext cx="117" cy="407"/>
              <a:chOff x="3008" y="2569"/>
              <a:chExt cx="117" cy="407"/>
            </a:xfrm>
          </p:grpSpPr>
          <p:sp>
            <p:nvSpPr>
              <p:cNvPr id="190" name="AutoShape 137"/>
              <p:cNvSpPr>
                <a:spLocks noChangeArrowheads="1"/>
              </p:cNvSpPr>
              <p:nvPr/>
            </p:nvSpPr>
            <p:spPr bwMode="auto">
              <a:xfrm rot="5400000">
                <a:off x="2863" y="2714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1" name="Rectangle 135"/>
              <p:cNvSpPr>
                <a:spLocks noChangeArrowheads="1"/>
              </p:cNvSpPr>
              <p:nvPr/>
            </p:nvSpPr>
            <p:spPr bwMode="auto">
              <a:xfrm>
                <a:off x="3021" y="2605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92" name="Rectangle 136"/>
              <p:cNvSpPr>
                <a:spLocks noChangeArrowheads="1"/>
              </p:cNvSpPr>
              <p:nvPr/>
            </p:nvSpPr>
            <p:spPr bwMode="auto">
              <a:xfrm>
                <a:off x="3050" y="2692"/>
                <a:ext cx="53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93" name="Rectangle 138"/>
              <p:cNvSpPr>
                <a:spLocks noChangeArrowheads="1"/>
              </p:cNvSpPr>
              <p:nvPr/>
            </p:nvSpPr>
            <p:spPr bwMode="auto">
              <a:xfrm>
                <a:off x="3018" y="2736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94" name="Rectangle 139"/>
              <p:cNvSpPr>
                <a:spLocks noChangeArrowheads="1"/>
              </p:cNvSpPr>
              <p:nvPr/>
            </p:nvSpPr>
            <p:spPr bwMode="auto">
              <a:xfrm>
                <a:off x="3022" y="2870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grpSp>
          <p:nvGrpSpPr>
            <p:cNvPr id="130" name="Group 203"/>
            <p:cNvGrpSpPr>
              <a:grpSpLocks/>
            </p:cNvGrpSpPr>
            <p:nvPr/>
          </p:nvGrpSpPr>
          <p:grpSpPr bwMode="auto">
            <a:xfrm>
              <a:off x="3008" y="1980"/>
              <a:ext cx="117" cy="407"/>
              <a:chOff x="3008" y="1980"/>
              <a:chExt cx="117" cy="407"/>
            </a:xfrm>
          </p:grpSpPr>
          <p:sp>
            <p:nvSpPr>
              <p:cNvPr id="185" name="AutoShape 143"/>
              <p:cNvSpPr>
                <a:spLocks noChangeArrowheads="1"/>
              </p:cNvSpPr>
              <p:nvPr/>
            </p:nvSpPr>
            <p:spPr bwMode="auto">
              <a:xfrm rot="5400000">
                <a:off x="2863" y="212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6" name="Rectangle 141"/>
              <p:cNvSpPr>
                <a:spLocks noChangeArrowheads="1"/>
              </p:cNvSpPr>
              <p:nvPr/>
            </p:nvSpPr>
            <p:spPr bwMode="auto">
              <a:xfrm>
                <a:off x="3021" y="2016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87" name="Rectangle 142"/>
              <p:cNvSpPr>
                <a:spLocks noChangeArrowheads="1"/>
              </p:cNvSpPr>
              <p:nvPr/>
            </p:nvSpPr>
            <p:spPr bwMode="auto">
              <a:xfrm>
                <a:off x="3050" y="2103"/>
                <a:ext cx="53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88" name="Rectangle 144"/>
              <p:cNvSpPr>
                <a:spLocks noChangeArrowheads="1"/>
              </p:cNvSpPr>
              <p:nvPr/>
            </p:nvSpPr>
            <p:spPr bwMode="auto">
              <a:xfrm>
                <a:off x="3018" y="2147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89" name="Rectangle 145"/>
              <p:cNvSpPr>
                <a:spLocks noChangeArrowheads="1"/>
              </p:cNvSpPr>
              <p:nvPr/>
            </p:nvSpPr>
            <p:spPr bwMode="auto">
              <a:xfrm>
                <a:off x="3022" y="2281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131" name="Rectangle 146"/>
            <p:cNvSpPr>
              <a:spLocks noChangeArrowheads="1"/>
            </p:cNvSpPr>
            <p:nvPr/>
          </p:nvSpPr>
          <p:spPr bwMode="auto">
            <a:xfrm>
              <a:off x="4080" y="2390"/>
              <a:ext cx="34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Memory</a:t>
              </a:r>
              <a:endParaRPr lang="en-US" sz="8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2" name="Rectangle 147"/>
            <p:cNvSpPr>
              <a:spLocks noChangeArrowheads="1"/>
            </p:cNvSpPr>
            <p:nvPr/>
          </p:nvSpPr>
          <p:spPr bwMode="auto">
            <a:xfrm rot="16200000">
              <a:off x="3363" y="2422"/>
              <a:ext cx="15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ALU</a:t>
              </a:r>
            </a:p>
          </p:txBody>
        </p:sp>
        <p:sp>
          <p:nvSpPr>
            <p:cNvPr id="133" name="Rectangle 148"/>
            <p:cNvSpPr>
              <a:spLocks noChangeArrowheads="1"/>
            </p:cNvSpPr>
            <p:nvPr/>
          </p:nvSpPr>
          <p:spPr bwMode="auto">
            <a:xfrm>
              <a:off x="1878" y="2246"/>
              <a:ext cx="3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+mj-lt"/>
                </a:rPr>
                <a:t>Register 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  <a:latin typeface="+mj-lt"/>
                </a:rPr>
                <a:t>File</a:t>
              </a:r>
            </a:p>
          </p:txBody>
        </p:sp>
        <p:sp>
          <p:nvSpPr>
            <p:cNvPr id="134" name="Rectangle 149"/>
            <p:cNvSpPr>
              <a:spLocks noChangeArrowheads="1"/>
            </p:cNvSpPr>
            <p:nvPr/>
          </p:nvSpPr>
          <p:spPr bwMode="auto">
            <a:xfrm rot="16200000">
              <a:off x="515" y="2372"/>
              <a:ext cx="4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+mj-lt"/>
                </a:rPr>
                <a:t>Instruction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  <a:latin typeface="+mj-lt"/>
                </a:rPr>
                <a:t>Memory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5" name="Rectangle 150"/>
            <p:cNvSpPr>
              <a:spLocks noChangeArrowheads="1"/>
            </p:cNvSpPr>
            <p:nvPr/>
          </p:nvSpPr>
          <p:spPr bwMode="auto">
            <a:xfrm>
              <a:off x="310" y="2448"/>
              <a:ext cx="10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PC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Rectangle 152"/>
            <p:cNvSpPr>
              <a:spLocks noChangeArrowheads="1"/>
            </p:cNvSpPr>
            <p:nvPr/>
          </p:nvSpPr>
          <p:spPr bwMode="auto">
            <a:xfrm>
              <a:off x="2438" y="912"/>
              <a:ext cx="21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ID/EX</a:t>
              </a:r>
              <a:endParaRPr lang="en-US" sz="5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Rectangle 153"/>
            <p:cNvSpPr>
              <a:spLocks noChangeArrowheads="1"/>
            </p:cNvSpPr>
            <p:nvPr/>
          </p:nvSpPr>
          <p:spPr bwMode="auto">
            <a:xfrm>
              <a:off x="3546" y="912"/>
              <a:ext cx="3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EX/MEM</a:t>
              </a:r>
              <a:endParaRPr lang="en-US" sz="8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8" name="Rectangle 154"/>
            <p:cNvSpPr>
              <a:spLocks noChangeArrowheads="1"/>
            </p:cNvSpPr>
            <p:nvPr/>
          </p:nvSpPr>
          <p:spPr bwMode="auto">
            <a:xfrm>
              <a:off x="4388" y="893"/>
              <a:ext cx="3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MEM/WB</a:t>
              </a:r>
            </a:p>
          </p:txBody>
        </p:sp>
        <p:sp>
          <p:nvSpPr>
            <p:cNvPr id="139" name="Rectangle 155"/>
            <p:cNvSpPr>
              <a:spLocks noChangeArrowheads="1"/>
            </p:cNvSpPr>
            <p:nvPr/>
          </p:nvSpPr>
          <p:spPr bwMode="auto">
            <a:xfrm>
              <a:off x="959" y="893"/>
              <a:ext cx="18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IF/ID</a:t>
              </a:r>
            </a:p>
          </p:txBody>
        </p:sp>
        <p:sp>
          <p:nvSpPr>
            <p:cNvPr id="140" name="Rectangle 156"/>
            <p:cNvSpPr>
              <a:spLocks noChangeArrowheads="1"/>
            </p:cNvSpPr>
            <p:nvPr/>
          </p:nvSpPr>
          <p:spPr bwMode="auto">
            <a:xfrm rot="16200000" flipH="1">
              <a:off x="999" y="2222"/>
              <a:ext cx="36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+mj-lt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1" name="Rectangle 157"/>
            <p:cNvSpPr>
              <a:spLocks noChangeArrowheads="1"/>
            </p:cNvSpPr>
            <p:nvPr/>
          </p:nvSpPr>
          <p:spPr bwMode="auto">
            <a:xfrm>
              <a:off x="1729" y="2957"/>
              <a:ext cx="30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IF/ID.Rs</a:t>
              </a:r>
            </a:p>
          </p:txBody>
        </p:sp>
        <p:sp>
          <p:nvSpPr>
            <p:cNvPr id="142" name="Rectangle 158"/>
            <p:cNvSpPr>
              <a:spLocks noChangeArrowheads="1"/>
            </p:cNvSpPr>
            <p:nvPr/>
          </p:nvSpPr>
          <p:spPr bwMode="auto">
            <a:xfrm>
              <a:off x="1729" y="3101"/>
              <a:ext cx="29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IF/ID.Rt</a:t>
              </a:r>
            </a:p>
          </p:txBody>
        </p:sp>
        <p:sp>
          <p:nvSpPr>
            <p:cNvPr id="143" name="Rectangle 159"/>
            <p:cNvSpPr>
              <a:spLocks noChangeArrowheads="1"/>
            </p:cNvSpPr>
            <p:nvPr/>
          </p:nvSpPr>
          <p:spPr bwMode="auto">
            <a:xfrm>
              <a:off x="1729" y="3236"/>
              <a:ext cx="29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IF/ID.Rt</a:t>
              </a:r>
            </a:p>
          </p:txBody>
        </p:sp>
        <p:sp>
          <p:nvSpPr>
            <p:cNvPr id="144" name="Rectangle 160"/>
            <p:cNvSpPr>
              <a:spLocks noChangeArrowheads="1"/>
            </p:cNvSpPr>
            <p:nvPr/>
          </p:nvSpPr>
          <p:spPr bwMode="auto">
            <a:xfrm>
              <a:off x="1729" y="3369"/>
              <a:ext cx="3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IF/ID.Rd</a:t>
              </a:r>
            </a:p>
          </p:txBody>
        </p:sp>
        <p:sp>
          <p:nvSpPr>
            <p:cNvPr id="145" name="Rectangle 161"/>
            <p:cNvSpPr>
              <a:spLocks noChangeArrowheads="1"/>
            </p:cNvSpPr>
            <p:nvPr/>
          </p:nvSpPr>
          <p:spPr bwMode="auto">
            <a:xfrm>
              <a:off x="2607" y="2976"/>
              <a:ext cx="7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+mj-lt"/>
                </a:rPr>
                <a:t>Rs</a:t>
              </a:r>
              <a:endParaRPr lang="en-US" sz="1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6" name="Rectangle 162"/>
            <p:cNvSpPr>
              <a:spLocks noChangeArrowheads="1"/>
            </p:cNvSpPr>
            <p:nvPr/>
          </p:nvSpPr>
          <p:spPr bwMode="auto">
            <a:xfrm>
              <a:off x="2612" y="3120"/>
              <a:ext cx="7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+mj-lt"/>
                </a:rPr>
                <a:t>Rt</a:t>
              </a:r>
              <a:endParaRPr lang="en-US" sz="1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7" name="Rectangle 163"/>
            <p:cNvSpPr>
              <a:spLocks noChangeArrowheads="1"/>
            </p:cNvSpPr>
            <p:nvPr/>
          </p:nvSpPr>
          <p:spPr bwMode="auto">
            <a:xfrm>
              <a:off x="2609" y="3255"/>
              <a:ext cx="7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+mj-lt"/>
                </a:rPr>
                <a:t>Rt</a:t>
              </a:r>
              <a:endParaRPr lang="en-US" sz="1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8" name="Rectangle 164"/>
            <p:cNvSpPr>
              <a:spLocks noChangeArrowheads="1"/>
            </p:cNvSpPr>
            <p:nvPr/>
          </p:nvSpPr>
          <p:spPr bwMode="auto">
            <a:xfrm>
              <a:off x="2607" y="3378"/>
              <a:ext cx="8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+mj-lt"/>
                </a:rPr>
                <a:t>Rd</a:t>
              </a:r>
              <a:endParaRPr lang="en-US" sz="1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9" name="Rectangle 165"/>
            <p:cNvSpPr>
              <a:spLocks noChangeArrowheads="1"/>
            </p:cNvSpPr>
            <p:nvPr/>
          </p:nvSpPr>
          <p:spPr bwMode="auto">
            <a:xfrm>
              <a:off x="3687" y="1416"/>
              <a:ext cx="91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>
                <a:latin typeface="+mj-lt"/>
              </a:endParaRPr>
            </a:p>
          </p:txBody>
        </p:sp>
        <p:sp>
          <p:nvSpPr>
            <p:cNvPr id="150" name="Rectangle 166"/>
            <p:cNvSpPr>
              <a:spLocks noChangeArrowheads="1"/>
            </p:cNvSpPr>
            <p:nvPr/>
          </p:nvSpPr>
          <p:spPr bwMode="auto">
            <a:xfrm>
              <a:off x="3710" y="1656"/>
              <a:ext cx="55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>
                <a:latin typeface="+mj-lt"/>
              </a:endParaRPr>
            </a:p>
          </p:txBody>
        </p:sp>
        <p:sp>
          <p:nvSpPr>
            <p:cNvPr id="151" name="Rectangle 167"/>
            <p:cNvSpPr>
              <a:spLocks noChangeArrowheads="1"/>
            </p:cNvSpPr>
            <p:nvPr/>
          </p:nvSpPr>
          <p:spPr bwMode="auto">
            <a:xfrm>
              <a:off x="4546" y="1671"/>
              <a:ext cx="91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>
                <a:latin typeface="+mj-lt"/>
              </a:endParaRPr>
            </a:p>
          </p:txBody>
        </p:sp>
        <p:sp>
          <p:nvSpPr>
            <p:cNvPr id="152" name="Rectangle 168"/>
            <p:cNvSpPr>
              <a:spLocks noChangeArrowheads="1"/>
            </p:cNvSpPr>
            <p:nvPr/>
          </p:nvSpPr>
          <p:spPr bwMode="auto">
            <a:xfrm>
              <a:off x="4033" y="3294"/>
              <a:ext cx="39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+mj-lt"/>
                </a:rPr>
                <a:t>EX/MEM.Rd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53" name="Rectangle 169"/>
            <p:cNvSpPr>
              <a:spLocks noChangeArrowheads="1"/>
            </p:cNvSpPr>
            <p:nvPr/>
          </p:nvSpPr>
          <p:spPr bwMode="auto">
            <a:xfrm>
              <a:off x="4033" y="3600"/>
              <a:ext cx="42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+mj-lt"/>
                </a:rPr>
                <a:t>MEM/WB.Rd</a:t>
              </a:r>
              <a:endParaRPr lang="en-US" sz="7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54" name="Rectangle 170"/>
            <p:cNvSpPr>
              <a:spLocks noChangeArrowheads="1"/>
            </p:cNvSpPr>
            <p:nvPr/>
          </p:nvSpPr>
          <p:spPr bwMode="auto">
            <a:xfrm>
              <a:off x="3945" y="2304"/>
              <a:ext cx="77" cy="15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5" name="Freeform 171"/>
            <p:cNvSpPr>
              <a:spLocks/>
            </p:cNvSpPr>
            <p:nvPr/>
          </p:nvSpPr>
          <p:spPr bwMode="auto">
            <a:xfrm>
              <a:off x="1817" y="816"/>
              <a:ext cx="411" cy="576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6" name="Freeform 172"/>
            <p:cNvSpPr>
              <a:spLocks/>
            </p:cNvSpPr>
            <p:nvPr/>
          </p:nvSpPr>
          <p:spPr bwMode="auto">
            <a:xfrm>
              <a:off x="1064" y="779"/>
              <a:ext cx="316" cy="1045"/>
            </a:xfrm>
            <a:custGeom>
              <a:avLst/>
              <a:gdLst>
                <a:gd name="T0" fmla="*/ 0 w 246"/>
                <a:gd name="T1" fmla="*/ 1045 h 576"/>
                <a:gd name="T2" fmla="*/ 0 w 246"/>
                <a:gd name="T3" fmla="*/ 0 h 576"/>
                <a:gd name="T4" fmla="*/ 316 w 246"/>
                <a:gd name="T5" fmla="*/ 0 h 576"/>
                <a:gd name="T6" fmla="*/ 0 60000 65536"/>
                <a:gd name="T7" fmla="*/ 0 60000 65536"/>
                <a:gd name="T8" fmla="*/ 0 60000 65536"/>
                <a:gd name="T9" fmla="*/ 0 w 246"/>
                <a:gd name="T10" fmla="*/ 0 h 576"/>
                <a:gd name="T11" fmla="*/ 246 w 24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" h="576">
                  <a:moveTo>
                    <a:pt x="0" y="576"/>
                  </a:moveTo>
                  <a:lnTo>
                    <a:pt x="0" y="0"/>
                  </a:lnTo>
                  <a:lnTo>
                    <a:pt x="246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7" name="Freeform 173"/>
            <p:cNvSpPr>
              <a:spLocks/>
            </p:cNvSpPr>
            <p:nvPr/>
          </p:nvSpPr>
          <p:spPr bwMode="auto">
            <a:xfrm>
              <a:off x="355" y="703"/>
              <a:ext cx="1021" cy="1601"/>
            </a:xfrm>
            <a:custGeom>
              <a:avLst/>
              <a:gdLst>
                <a:gd name="T0" fmla="*/ 0 w 794"/>
                <a:gd name="T1" fmla="*/ 1601 h 925"/>
                <a:gd name="T2" fmla="*/ 0 w 794"/>
                <a:gd name="T3" fmla="*/ 0 h 925"/>
                <a:gd name="T4" fmla="*/ 1021 w 794"/>
                <a:gd name="T5" fmla="*/ 0 h 925"/>
                <a:gd name="T6" fmla="*/ 0 60000 65536"/>
                <a:gd name="T7" fmla="*/ 0 60000 65536"/>
                <a:gd name="T8" fmla="*/ 0 60000 65536"/>
                <a:gd name="T9" fmla="*/ 0 w 794"/>
                <a:gd name="T10" fmla="*/ 0 h 925"/>
                <a:gd name="T11" fmla="*/ 794 w 794"/>
                <a:gd name="T12" fmla="*/ 925 h 9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4" h="925">
                  <a:moveTo>
                    <a:pt x="0" y="925"/>
                  </a:moveTo>
                  <a:lnTo>
                    <a:pt x="0" y="0"/>
                  </a:lnTo>
                  <a:lnTo>
                    <a:pt x="794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58" name="Group 201"/>
            <p:cNvGrpSpPr>
              <a:grpSpLocks/>
            </p:cNvGrpSpPr>
            <p:nvPr/>
          </p:nvGrpSpPr>
          <p:grpSpPr bwMode="auto">
            <a:xfrm>
              <a:off x="1374" y="624"/>
              <a:ext cx="443" cy="314"/>
              <a:chOff x="1374" y="624"/>
              <a:chExt cx="443" cy="314"/>
            </a:xfrm>
          </p:grpSpPr>
          <p:sp>
            <p:nvSpPr>
              <p:cNvPr id="183" name="Freeform 175"/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Rectangle 176"/>
              <p:cNvSpPr>
                <a:spLocks noChangeArrowheads="1"/>
              </p:cNvSpPr>
              <p:nvPr/>
            </p:nvSpPr>
            <p:spPr bwMode="auto">
              <a:xfrm>
                <a:off x="1448" y="660"/>
                <a:ext cx="296" cy="2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Hazard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Detection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Unit</a:t>
                </a:r>
                <a:endParaRPr lang="en-US" sz="1200">
                  <a:latin typeface="+mj-lt"/>
                </a:endParaRPr>
              </a:p>
            </p:txBody>
          </p:sp>
        </p:grpSp>
        <p:sp>
          <p:nvSpPr>
            <p:cNvPr id="159" name="Freeform 177"/>
            <p:cNvSpPr>
              <a:spLocks/>
            </p:cNvSpPr>
            <p:nvPr/>
          </p:nvSpPr>
          <p:spPr bwMode="auto">
            <a:xfrm>
              <a:off x="2132" y="1703"/>
              <a:ext cx="37" cy="34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0" name="Line 178"/>
            <p:cNvSpPr>
              <a:spLocks noChangeShapeType="1"/>
            </p:cNvSpPr>
            <p:nvPr/>
          </p:nvSpPr>
          <p:spPr bwMode="auto">
            <a:xfrm flipH="1">
              <a:off x="2067" y="1718"/>
              <a:ext cx="81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1" name="Rectangle 179"/>
            <p:cNvSpPr>
              <a:spLocks noChangeArrowheads="1"/>
            </p:cNvSpPr>
            <p:nvPr/>
          </p:nvSpPr>
          <p:spPr bwMode="auto">
            <a:xfrm>
              <a:off x="2017" y="1683"/>
              <a:ext cx="32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0</a:t>
              </a:r>
              <a:endParaRPr lang="en-US" sz="1200">
                <a:latin typeface="+mj-lt"/>
              </a:endParaRPr>
            </a:p>
          </p:txBody>
        </p:sp>
        <p:sp>
          <p:nvSpPr>
            <p:cNvPr id="162" name="Freeform 180"/>
            <p:cNvSpPr>
              <a:spLocks/>
            </p:cNvSpPr>
            <p:nvPr/>
          </p:nvSpPr>
          <p:spPr bwMode="auto">
            <a:xfrm>
              <a:off x="2212" y="1359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3" name="Freeform 181"/>
            <p:cNvSpPr>
              <a:spLocks/>
            </p:cNvSpPr>
            <p:nvPr/>
          </p:nvSpPr>
          <p:spPr bwMode="auto">
            <a:xfrm>
              <a:off x="1843" y="720"/>
              <a:ext cx="949" cy="72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4" name="Freeform 182"/>
            <p:cNvSpPr>
              <a:spLocks/>
            </p:cNvSpPr>
            <p:nvPr/>
          </p:nvSpPr>
          <p:spPr bwMode="auto">
            <a:xfrm>
              <a:off x="2778" y="1439"/>
              <a:ext cx="35" cy="41"/>
            </a:xfrm>
            <a:custGeom>
              <a:avLst/>
              <a:gdLst>
                <a:gd name="T0" fmla="*/ 17 w 23"/>
                <a:gd name="T1" fmla="*/ 41 h 24"/>
                <a:gd name="T2" fmla="*/ 20 w 23"/>
                <a:gd name="T3" fmla="*/ 41 h 24"/>
                <a:gd name="T4" fmla="*/ 23 w 23"/>
                <a:gd name="T5" fmla="*/ 41 h 24"/>
                <a:gd name="T6" fmla="*/ 26 w 23"/>
                <a:gd name="T7" fmla="*/ 39 h 24"/>
                <a:gd name="T8" fmla="*/ 29 w 23"/>
                <a:gd name="T9" fmla="*/ 39 h 24"/>
                <a:gd name="T10" fmla="*/ 32 w 23"/>
                <a:gd name="T11" fmla="*/ 36 h 24"/>
                <a:gd name="T12" fmla="*/ 32 w 23"/>
                <a:gd name="T13" fmla="*/ 32 h 24"/>
                <a:gd name="T14" fmla="*/ 35 w 23"/>
                <a:gd name="T15" fmla="*/ 32 h 24"/>
                <a:gd name="T16" fmla="*/ 35 w 23"/>
                <a:gd name="T17" fmla="*/ 29 h 24"/>
                <a:gd name="T18" fmla="*/ 35 w 23"/>
                <a:gd name="T19" fmla="*/ 26 h 24"/>
                <a:gd name="T20" fmla="*/ 35 w 23"/>
                <a:gd name="T21" fmla="*/ 22 h 24"/>
                <a:gd name="T22" fmla="*/ 35 w 23"/>
                <a:gd name="T23" fmla="*/ 19 h 24"/>
                <a:gd name="T24" fmla="*/ 35 w 23"/>
                <a:gd name="T25" fmla="*/ 15 h 24"/>
                <a:gd name="T26" fmla="*/ 35 w 23"/>
                <a:gd name="T27" fmla="*/ 12 h 24"/>
                <a:gd name="T28" fmla="*/ 32 w 23"/>
                <a:gd name="T29" fmla="*/ 9 h 24"/>
                <a:gd name="T30" fmla="*/ 32 w 23"/>
                <a:gd name="T31" fmla="*/ 5 h 24"/>
                <a:gd name="T32" fmla="*/ 29 w 23"/>
                <a:gd name="T33" fmla="*/ 5 h 24"/>
                <a:gd name="T34" fmla="*/ 26 w 23"/>
                <a:gd name="T35" fmla="*/ 2 h 24"/>
                <a:gd name="T36" fmla="*/ 23 w 23"/>
                <a:gd name="T37" fmla="*/ 2 h 24"/>
                <a:gd name="T38" fmla="*/ 20 w 23"/>
                <a:gd name="T39" fmla="*/ 0 h 24"/>
                <a:gd name="T40" fmla="*/ 17 w 23"/>
                <a:gd name="T41" fmla="*/ 0 h 24"/>
                <a:gd name="T42" fmla="*/ 15 w 23"/>
                <a:gd name="T43" fmla="*/ 0 h 24"/>
                <a:gd name="T44" fmla="*/ 12 w 23"/>
                <a:gd name="T45" fmla="*/ 2 h 24"/>
                <a:gd name="T46" fmla="*/ 9 w 23"/>
                <a:gd name="T47" fmla="*/ 2 h 24"/>
                <a:gd name="T48" fmla="*/ 6 w 23"/>
                <a:gd name="T49" fmla="*/ 5 h 24"/>
                <a:gd name="T50" fmla="*/ 6 w 23"/>
                <a:gd name="T51" fmla="*/ 5 h 24"/>
                <a:gd name="T52" fmla="*/ 3 w 23"/>
                <a:gd name="T53" fmla="*/ 9 h 24"/>
                <a:gd name="T54" fmla="*/ 3 w 23"/>
                <a:gd name="T55" fmla="*/ 12 h 24"/>
                <a:gd name="T56" fmla="*/ 0 w 23"/>
                <a:gd name="T57" fmla="*/ 15 h 24"/>
                <a:gd name="T58" fmla="*/ 0 w 23"/>
                <a:gd name="T59" fmla="*/ 19 h 24"/>
                <a:gd name="T60" fmla="*/ 0 w 23"/>
                <a:gd name="T61" fmla="*/ 22 h 24"/>
                <a:gd name="T62" fmla="*/ 0 w 23"/>
                <a:gd name="T63" fmla="*/ 26 h 24"/>
                <a:gd name="T64" fmla="*/ 0 w 23"/>
                <a:gd name="T65" fmla="*/ 29 h 24"/>
                <a:gd name="T66" fmla="*/ 3 w 23"/>
                <a:gd name="T67" fmla="*/ 32 h 24"/>
                <a:gd name="T68" fmla="*/ 3 w 23"/>
                <a:gd name="T69" fmla="*/ 32 h 24"/>
                <a:gd name="T70" fmla="*/ 6 w 23"/>
                <a:gd name="T71" fmla="*/ 36 h 24"/>
                <a:gd name="T72" fmla="*/ 6 w 23"/>
                <a:gd name="T73" fmla="*/ 39 h 24"/>
                <a:gd name="T74" fmla="*/ 9 w 23"/>
                <a:gd name="T75" fmla="*/ 39 h 24"/>
                <a:gd name="T76" fmla="*/ 12 w 23"/>
                <a:gd name="T77" fmla="*/ 41 h 24"/>
                <a:gd name="T78" fmla="*/ 15 w 23"/>
                <a:gd name="T79" fmla="*/ 41 h 24"/>
                <a:gd name="T80" fmla="*/ 17 w 23"/>
                <a:gd name="T81" fmla="*/ 41 h 24"/>
                <a:gd name="T82" fmla="*/ 17 w 23"/>
                <a:gd name="T83" fmla="*/ 41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4"/>
                <a:gd name="T128" fmla="*/ 23 w 23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4">
                  <a:moveTo>
                    <a:pt x="11" y="24"/>
                  </a:moveTo>
                  <a:lnTo>
                    <a:pt x="13" y="24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5" name="Freeform 183"/>
            <p:cNvSpPr>
              <a:spLocks/>
            </p:cNvSpPr>
            <p:nvPr/>
          </p:nvSpPr>
          <p:spPr bwMode="auto">
            <a:xfrm>
              <a:off x="1817" y="698"/>
              <a:ext cx="35" cy="42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6" name="Rectangle 184"/>
            <p:cNvSpPr>
              <a:spLocks noChangeArrowheads="1"/>
            </p:cNvSpPr>
            <p:nvPr/>
          </p:nvSpPr>
          <p:spPr bwMode="auto">
            <a:xfrm>
              <a:off x="1994" y="624"/>
              <a:ext cx="55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ID/</a:t>
              </a:r>
              <a:r>
                <a:rPr lang="en-US" sz="1000" dirty="0" err="1">
                  <a:solidFill>
                    <a:srgbClr val="EB7500"/>
                  </a:solidFill>
                  <a:latin typeface="+mj-lt"/>
                </a:rPr>
                <a:t>EX.MemRead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67" name="Rectangle 185"/>
            <p:cNvSpPr>
              <a:spLocks noChangeArrowheads="1"/>
            </p:cNvSpPr>
            <p:nvPr/>
          </p:nvSpPr>
          <p:spPr bwMode="auto">
            <a:xfrm rot="16200000">
              <a:off x="167" y="1453"/>
              <a:ext cx="29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EB7500"/>
                  </a:solidFill>
                  <a:latin typeface="+mj-lt"/>
                </a:rPr>
                <a:t>PC Write</a:t>
              </a:r>
              <a:endParaRPr lang="en-US" sz="1000">
                <a:latin typeface="+mj-lt"/>
              </a:endParaRPr>
            </a:p>
          </p:txBody>
        </p:sp>
        <p:grpSp>
          <p:nvGrpSpPr>
            <p:cNvPr id="168" name="Group 202"/>
            <p:cNvGrpSpPr>
              <a:grpSpLocks/>
            </p:cNvGrpSpPr>
            <p:nvPr/>
          </p:nvGrpSpPr>
          <p:grpSpPr bwMode="auto">
            <a:xfrm>
              <a:off x="2172" y="1389"/>
              <a:ext cx="116" cy="407"/>
              <a:chOff x="2172" y="1389"/>
              <a:chExt cx="116" cy="407"/>
            </a:xfrm>
          </p:grpSpPr>
          <p:sp>
            <p:nvSpPr>
              <p:cNvPr id="179" name="AutoShape 187"/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Rectangle 188"/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181" name="Rectangle 189"/>
              <p:cNvSpPr>
                <a:spLocks noChangeArrowheads="1"/>
              </p:cNvSpPr>
              <p:nvPr/>
            </p:nvSpPr>
            <p:spPr bwMode="auto">
              <a:xfrm>
                <a:off x="2213" y="1512"/>
                <a:ext cx="53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182" name="Rectangle 190"/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</p:grpSp>
        <p:sp>
          <p:nvSpPr>
            <p:cNvPr id="169" name="Freeform 191"/>
            <p:cNvSpPr>
              <a:spLocks/>
            </p:cNvSpPr>
            <p:nvPr/>
          </p:nvSpPr>
          <p:spPr bwMode="auto">
            <a:xfrm>
              <a:off x="1045" y="1796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0" name="Freeform 192"/>
            <p:cNvSpPr>
              <a:spLocks/>
            </p:cNvSpPr>
            <p:nvPr/>
          </p:nvSpPr>
          <p:spPr bwMode="auto">
            <a:xfrm>
              <a:off x="340" y="2272"/>
              <a:ext cx="29" cy="36"/>
            </a:xfrm>
            <a:custGeom>
              <a:avLst/>
              <a:gdLst>
                <a:gd name="T0" fmla="*/ 29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29 w 23"/>
                <a:gd name="T7" fmla="*/ 0 h 25"/>
                <a:gd name="T8" fmla="*/ 29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1" name="Rectangle 193"/>
            <p:cNvSpPr>
              <a:spLocks noChangeArrowheads="1"/>
            </p:cNvSpPr>
            <p:nvPr/>
          </p:nvSpPr>
          <p:spPr bwMode="auto">
            <a:xfrm rot="16200000">
              <a:off x="845" y="1397"/>
              <a:ext cx="35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EB7500"/>
                  </a:solidFill>
                  <a:latin typeface="+mj-lt"/>
                </a:rPr>
                <a:t>IF/ID Write</a:t>
              </a:r>
              <a:endParaRPr lang="en-US" sz="1000">
                <a:latin typeface="+mj-lt"/>
              </a:endParaRPr>
            </a:p>
          </p:txBody>
        </p:sp>
        <p:sp>
          <p:nvSpPr>
            <p:cNvPr id="172" name="Line 194"/>
            <p:cNvSpPr>
              <a:spLocks noChangeShapeType="1"/>
            </p:cNvSpPr>
            <p:nvPr/>
          </p:nvSpPr>
          <p:spPr bwMode="auto">
            <a:xfrm>
              <a:off x="2659" y="3339"/>
              <a:ext cx="0" cy="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3" name="Line 195"/>
            <p:cNvSpPr>
              <a:spLocks noChangeShapeType="1"/>
            </p:cNvSpPr>
            <p:nvPr/>
          </p:nvSpPr>
          <p:spPr bwMode="auto">
            <a:xfrm flipH="1">
              <a:off x="1596" y="3840"/>
              <a:ext cx="1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4" name="Line 196"/>
            <p:cNvSpPr>
              <a:spLocks noChangeShapeType="1"/>
            </p:cNvSpPr>
            <p:nvPr/>
          </p:nvSpPr>
          <p:spPr bwMode="auto">
            <a:xfrm flipV="1">
              <a:off x="1596" y="945"/>
              <a:ext cx="0" cy="2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5" name="Freeform 197"/>
            <p:cNvSpPr>
              <a:spLocks/>
            </p:cNvSpPr>
            <p:nvPr/>
          </p:nvSpPr>
          <p:spPr bwMode="auto">
            <a:xfrm>
              <a:off x="2645" y="3324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6" name="Rectangle 198"/>
            <p:cNvSpPr>
              <a:spLocks noChangeArrowheads="1"/>
            </p:cNvSpPr>
            <p:nvPr/>
          </p:nvSpPr>
          <p:spPr bwMode="auto">
            <a:xfrm>
              <a:off x="1958" y="3728"/>
              <a:ext cx="32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ID/EX.Rt</a:t>
              </a:r>
            </a:p>
          </p:txBody>
        </p:sp>
        <p:sp>
          <p:nvSpPr>
            <p:cNvPr id="177" name="Line 199"/>
            <p:cNvSpPr>
              <a:spLocks noChangeShapeType="1"/>
            </p:cNvSpPr>
            <p:nvPr/>
          </p:nvSpPr>
          <p:spPr bwMode="auto">
            <a:xfrm flipV="1">
              <a:off x="1244" y="867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8" name="Line 200"/>
            <p:cNvSpPr>
              <a:spLocks noChangeShapeType="1"/>
            </p:cNvSpPr>
            <p:nvPr/>
          </p:nvSpPr>
          <p:spPr bwMode="auto">
            <a:xfrm>
              <a:off x="1241" y="864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5000" y="1295400"/>
            <a:ext cx="8229600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Example: code for (assume all variables are in memory):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latin typeface="Arial" charset="0"/>
                <a:cs typeface="Times New Roman" pitchFamily="18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b + c;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 = e – f;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 u="sng" dirty="0">
                <a:latin typeface="+mj-lt"/>
                <a:cs typeface="Times New Roman" pitchFamily="18" charset="0"/>
              </a:rPr>
              <a:t>Slow code</a:t>
            </a:r>
            <a:endParaRPr lang="en-US" b="1" dirty="0">
              <a:latin typeface="+mj-lt"/>
              <a:cs typeface="Times New Roman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latin typeface="Arial" charset="0"/>
                <a:cs typeface="Times New Roman" pitchFamily="18" charset="0"/>
              </a:rPr>
              <a:t>	</a:t>
            </a:r>
            <a:r>
              <a:rPr lang="en-US" dirty="0">
                <a:latin typeface="Arial" charset="0"/>
                <a:cs typeface="Times New Roman" pitchFamily="18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Rb,b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chemeClr val="hlink"/>
                </a:solidFill>
                <a:latin typeface="+mj-lt"/>
                <a:cs typeface="Arial" charset="0"/>
              </a:rPr>
              <a:t>Stall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ADD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Ra,Rb,</a:t>
            </a:r>
            <a:r>
              <a:rPr lang="en-US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SW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a,Ra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Re,e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chemeClr val="hlink"/>
                </a:solidFill>
                <a:latin typeface="+mj-lt"/>
                <a:cs typeface="Arial" charset="0"/>
              </a:rPr>
              <a:t>Stall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SUB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Rd,Re,</a:t>
            </a:r>
            <a:r>
              <a:rPr lang="en-US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SW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d,Rd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endParaRPr lang="en-US" dirty="0">
              <a:solidFill>
                <a:srgbClr val="008000"/>
              </a:solidFill>
              <a:latin typeface="Arial" charset="0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  <a:cs typeface="Arial" charset="0"/>
              </a:rPr>
              <a:t>Instruction order can be changed as long as the correctness is kept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48092"/>
          </a:xfrm>
          <a:noFill/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Software Scheduling to Avoid Load Hazards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513326" y="3505201"/>
            <a:ext cx="1792224" cy="638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724400" y="3871722"/>
            <a:ext cx="1581150" cy="5433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5503028" y="2661302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/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Rb,b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Rc,c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en-US" sz="2000" kern="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2000" kern="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Re,e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/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ADD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Ra,Rb,Rc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Rf,f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en-US" sz="2000" kern="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SW  	</a:t>
            </a:r>
            <a:r>
              <a:rPr lang="en-US" sz="2000" kern="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a,Ra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/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SUB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Rd,Re,Rf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SW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d,Rd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591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4676" y="3623485"/>
            <a:ext cx="8870462" cy="26776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MIPS::run(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load trace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this-&gt;PC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instr_to_run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bytes = fetch();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fetch() { return mem-&gt;read(PC);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(bytes);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read_src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-&gt;v_src1 =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-&gt;read(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…}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-&gt;execute();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execute_add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v_dst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v_src1 + v_src2;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ld_st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-&gt;write(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v_dst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2853"/>
            <a:ext cx="10515600" cy="681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Single-Cycle Implementation modeling</a:t>
            </a:r>
            <a:endParaRPr lang="ru-RU" dirty="0"/>
          </a:p>
        </p:txBody>
      </p:sp>
      <p:grpSp>
        <p:nvGrpSpPr>
          <p:cNvPr id="4" name="Group 182"/>
          <p:cNvGrpSpPr/>
          <p:nvPr/>
        </p:nvGrpSpPr>
        <p:grpSpPr>
          <a:xfrm rot="5400000">
            <a:off x="1496743" y="4918882"/>
            <a:ext cx="1476777" cy="627376"/>
            <a:chOff x="6132760" y="5539299"/>
            <a:chExt cx="1476777" cy="627376"/>
          </a:xfrm>
        </p:grpSpPr>
        <p:sp>
          <p:nvSpPr>
            <p:cNvPr id="5" name="Rectangle 165"/>
            <p:cNvSpPr/>
            <p:nvPr/>
          </p:nvSpPr>
          <p:spPr bwMode="auto">
            <a:xfrm>
              <a:off x="6132760" y="5539299"/>
              <a:ext cx="205347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F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Rectangle 166"/>
            <p:cNvSpPr/>
            <p:nvPr/>
          </p:nvSpPr>
          <p:spPr bwMode="auto">
            <a:xfrm>
              <a:off x="6338109" y="5539303"/>
              <a:ext cx="450685" cy="6273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" name="Rectangle 167"/>
            <p:cNvSpPr/>
            <p:nvPr/>
          </p:nvSpPr>
          <p:spPr bwMode="auto">
            <a:xfrm>
              <a:off x="6788794" y="5539306"/>
              <a:ext cx="187694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" name="Rectangle 168"/>
            <p:cNvSpPr/>
            <p:nvPr/>
          </p:nvSpPr>
          <p:spPr bwMode="auto">
            <a:xfrm>
              <a:off x="6976489" y="5539307"/>
              <a:ext cx="259716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M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" name="Rectangle 169"/>
            <p:cNvSpPr/>
            <p:nvPr/>
          </p:nvSpPr>
          <p:spPr bwMode="auto">
            <a:xfrm>
              <a:off x="7241902" y="5539312"/>
              <a:ext cx="367635" cy="627363"/>
            </a:xfrm>
            <a:prstGeom prst="rect">
              <a:avLst/>
            </a:prstGeom>
            <a:solidFill>
              <a:srgbClr val="DD8D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sz="16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27199" y="743575"/>
            <a:ext cx="68697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MIPS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storages of internal state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RF*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Memory* mem;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ld_st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MIPS();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run(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instr_to_run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89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255"/>
    </mc:Choice>
    <mc:Fallback xmlns="">
      <p:transition spd="slow" advTm="1282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modeling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In single-cycled MIPS every instruction is executed in 1 cycle</a:t>
            </a:r>
            <a:endParaRPr lang="en-US" dirty="0"/>
          </a:p>
          <a:p>
            <a:pPr marL="342900" indent="-342900"/>
            <a:r>
              <a:rPr lang="en-US" dirty="0" smtClean="0"/>
              <a:t>To get pipelined MIPS performance, we have to model timing of each pipeline stage of instruction due to stalls</a:t>
            </a:r>
          </a:p>
          <a:p>
            <a:pPr marL="342900" indent="-342900"/>
            <a:r>
              <a:rPr lang="en-US" dirty="0" smtClean="0"/>
              <a:t>In HW, pipeline stages are divided by latches that are updated every cycle.</a:t>
            </a:r>
          </a:p>
          <a:p>
            <a:pPr marL="342900" indent="-342900"/>
            <a:r>
              <a:rPr lang="en-US" dirty="0" smtClean="0"/>
              <a:t>Modeling of latch is possible, but its interface is complicated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more convenient solution is called </a:t>
            </a:r>
            <a:r>
              <a:rPr lang="en-US" i="1" dirty="0" smtClean="0"/>
              <a:t>ports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50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142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Ports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5025" y="971551"/>
            <a:ext cx="10233025" cy="423849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 smtClean="0"/>
              <a:t>From interface port of view, one port consists of two parts, implemented in classes </a:t>
            </a:r>
            <a:r>
              <a:rPr lang="en-US" sz="2000" dirty="0" err="1" smtClean="0"/>
              <a:t>ReadPort</a:t>
            </a:r>
            <a:r>
              <a:rPr lang="en-US" sz="2000" dirty="0" smtClean="0"/>
              <a:t> and </a:t>
            </a:r>
            <a:r>
              <a:rPr lang="en-US" sz="2000" dirty="0" err="1" smtClean="0"/>
              <a:t>WritePort</a:t>
            </a:r>
            <a:endParaRPr lang="en-US" sz="2000" dirty="0" smtClean="0"/>
          </a:p>
          <a:p>
            <a:pPr marL="342900" indent="-342900"/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24000" y="1748189"/>
            <a:ext cx="4689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Module1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Module1()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&gt;(“DATA_PORT”);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set_bandwidth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6922" y="1748189"/>
            <a:ext cx="4611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Module2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Module2()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&gt;(“DATA_PORT”);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set_latency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2825" y="3017524"/>
            <a:ext cx="389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Ports are connected by equal string key</a:t>
            </a:r>
            <a:endParaRPr lang="ru-RU" dirty="0" err="1"/>
          </a:p>
        </p:txBody>
      </p:sp>
      <p:sp>
        <p:nvSpPr>
          <p:cNvPr id="24" name="Скругленный прямоугольник 23"/>
          <p:cNvSpPr/>
          <p:nvPr/>
        </p:nvSpPr>
        <p:spPr bwMode="auto">
          <a:xfrm>
            <a:off x="4179277" y="2282925"/>
            <a:ext cx="1355969" cy="274372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 bwMode="auto">
          <a:xfrm>
            <a:off x="8598877" y="2298139"/>
            <a:ext cx="1355969" cy="274372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96746" y="3225367"/>
            <a:ext cx="4689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Module1::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do_action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cycle)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…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-&gt;write(data, cycle);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69064" y="3313352"/>
            <a:ext cx="40327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method must be run every cycle!</a:t>
            </a:r>
            <a:endParaRPr lang="en-US" sz="1200" dirty="0">
              <a:solidFill>
                <a:srgbClr val="0619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Module2::clock(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</a:t>
            </a:r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cycle)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(cycle)) {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 bwMode="auto">
          <a:xfrm>
            <a:off x="5762045" y="1820849"/>
            <a:ext cx="0" cy="450043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524000" y="4563711"/>
            <a:ext cx="46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cs typeface="Courier New" panose="02070309020205020404" pitchFamily="49" charset="0"/>
              </a:rPr>
              <a:t>Imagine that here we following functions: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-&gt;write(8, 0);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-&gt;write(9, 2);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62045" y="4566521"/>
            <a:ext cx="4905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cs typeface="Courier New" panose="02070309020205020404" pitchFamily="49" charset="0"/>
              </a:rPr>
              <a:t>Let’s look how it will be executed here: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 // data is trash, returns false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(1); // data is trash, returns false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(2); // data is trash, returns false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(3); // data is trash, returns false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(4); // data is trash, returns false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(5); // data is 8, returns true!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(6); // data is trash, returns false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is_ready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(7); // data is 9, returns true!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00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20" grpId="0"/>
      <p:bldP spid="20" grpId="1"/>
      <p:bldP spid="24" grpId="0" animBg="1"/>
      <p:bldP spid="24" grpId="1" animBg="1"/>
      <p:bldP spid="25" grpId="0" animBg="1"/>
      <p:bldP spid="25" grpId="1" animBg="1"/>
      <p:bldP spid="26" grpId="0"/>
      <p:bldP spid="27" grpId="0"/>
      <p:bldP spid="32" grpId="0"/>
      <p:bldP spid="34" grpId="0" build="p"/>
    </p:bld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decoder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994" y="1276349"/>
            <a:ext cx="8228012" cy="471646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Decoder::clock(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rp_fetch_to_decoder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is_ready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rp_fetch_to_decoder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-&gt;read(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instr.srcs_ready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wp_decoder_to_execute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-&gt;write(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wp_decoder_to_fetch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-&gt;write(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wp_decoder_to_fetch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-&gt;write(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Executor::clock(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rp_decoder_to_execute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-&gt;read(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rp_decoder_to_execute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-&gt;read(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 to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ldst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writeback</a:t>
            </a:r>
            <a:endParaRPr lang="en-US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MIPS::clock(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decoder-&gt;clock(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 smtClean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executor-&gt;clock(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4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reading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de-DE" dirty="0" smtClean="0"/>
              <a:t>Asim: A Performance Model </a:t>
            </a:r>
            <a:r>
              <a:rPr lang="de-DE" dirty="0"/>
              <a:t>Framework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de-DE" sz="1400" dirty="0" smtClean="0">
                <a:hlinkClick r:id="rId2"/>
              </a:rPr>
              <a:t>http</a:t>
            </a:r>
            <a:r>
              <a:rPr lang="de-DE" sz="1400" dirty="0">
                <a:hlinkClick r:id="rId2"/>
              </a:rPr>
              <a:t>://www.ckluk.org/ck/papers/asim_ieeecomputer.pdf</a:t>
            </a:r>
            <a:endParaRPr lang="de-DE" sz="1400" dirty="0"/>
          </a:p>
          <a:p>
            <a:pPr marL="342900" indent="-342900"/>
            <a:endParaRPr lang="ru-RU" dirty="0" smtClean="0"/>
          </a:p>
          <a:p>
            <a:pPr marL="342900" indent="-342900"/>
            <a:r>
              <a:rPr lang="de-DE" dirty="0" smtClean="0"/>
              <a:t>Manual </a:t>
            </a:r>
            <a:r>
              <a:rPr lang="de-DE" dirty="0" smtClean="0"/>
              <a:t>on MIPT-MIPS Ports</a:t>
            </a:r>
            <a:r>
              <a:rPr lang="de-DE" dirty="0"/>
              <a:t/>
            </a:r>
            <a:br>
              <a:rPr lang="de-DE" dirty="0"/>
            </a:br>
            <a:r>
              <a:rPr lang="de-DE" sz="1400" dirty="0">
                <a:hlinkClick r:id="rId3"/>
              </a:rPr>
              <a:t>https://github.com/MIPT-ILab/mipt-mips/wiki/Communication-between-modules-through-ports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767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2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3753"/>
          </a:xfrm>
        </p:spPr>
        <p:txBody>
          <a:bodyPr/>
          <a:lstStyle/>
          <a:p>
            <a:r>
              <a:rPr lang="en-US" dirty="0" smtClean="0"/>
              <a:t>Drawback of Single-Cycle Implementation</a:t>
            </a:r>
            <a:endParaRPr lang="ru-RU" dirty="0"/>
          </a:p>
        </p:txBody>
      </p:sp>
      <p:sp>
        <p:nvSpPr>
          <p:cNvPr id="60" name="Content Placeholder 59"/>
          <p:cNvSpPr>
            <a:spLocks noGrp="1"/>
          </p:cNvSpPr>
          <p:nvPr>
            <p:ph idx="1"/>
          </p:nvPr>
        </p:nvSpPr>
        <p:spPr>
          <a:xfrm>
            <a:off x="838200" y="4570288"/>
            <a:ext cx="10515600" cy="1547262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Throughput is 1 instruction per clock (8ns)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Is it efficient?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1800" dirty="0"/>
              <a:t>Most of the time stages do nothing and just wait until the other stages complete their job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Can we make it faster? </a:t>
            </a:r>
            <a:endParaRPr lang="ru-RU" sz="2200" dirty="0">
              <a:solidFill>
                <a:schemeClr val="accent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081164" y="2236546"/>
            <a:ext cx="2865791" cy="627363"/>
            <a:chOff x="1557163" y="1836495"/>
            <a:chExt cx="2865791" cy="627363"/>
          </a:xfrm>
        </p:grpSpPr>
        <p:sp>
          <p:nvSpPr>
            <p:cNvPr id="6" name="Rectangle 5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F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M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38702" y="2350171"/>
            <a:ext cx="6899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PC</a:t>
            </a:r>
            <a:endParaRPr lang="ru-RU" sz="2000" dirty="0"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946955" y="2867166"/>
            <a:ext cx="2865791" cy="627363"/>
            <a:chOff x="1557162" y="2070884"/>
            <a:chExt cx="2865791" cy="627363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557162" y="207088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F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260073" y="2070884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637695" y="207088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340606" y="207088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M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043518" y="2070884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896278" y="2980791"/>
            <a:ext cx="1032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PC + 4</a:t>
            </a:r>
            <a:endParaRPr lang="ru-RU" sz="2000" dirty="0">
              <a:latin typeface="+mj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812746" y="3380903"/>
            <a:ext cx="2676073" cy="915325"/>
            <a:chOff x="7288745" y="2980852"/>
            <a:chExt cx="2676073" cy="915325"/>
          </a:xfrm>
        </p:grpSpPr>
        <p:grpSp>
          <p:nvGrpSpPr>
            <p:cNvPr id="30" name="Group 29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+mj-lt"/>
                    <a:cs typeface="Arial" pitchFamily="34" charset="0"/>
                  </a:rPr>
                  <a:t>F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+mj-lt"/>
                    <a:cs typeface="Arial" pitchFamily="34" charset="0"/>
                  </a:rPr>
                  <a:t>D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+mj-lt"/>
                    <a:cs typeface="Arial" pitchFamily="34" charset="0"/>
                  </a:rPr>
                  <a:t>E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+mj-lt"/>
                    <a:cs typeface="Arial" pitchFamily="34" charset="0"/>
                  </a:rPr>
                  <a:t>M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3000">
                  <a:srgbClr val="FFFFFF"/>
                </a:gs>
                <a:gs pos="17000">
                  <a:schemeClr val="bg1">
                    <a:alpha val="55000"/>
                  </a:scheme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896278" y="3638509"/>
            <a:ext cx="1032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PC + 8</a:t>
            </a:r>
            <a:endParaRPr lang="ru-RU" sz="2000" dirty="0"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27439" y="1256813"/>
            <a:ext cx="7731568" cy="646331"/>
            <a:chOff x="403439" y="856762"/>
            <a:chExt cx="7731568" cy="646331"/>
          </a:xfrm>
        </p:grpSpPr>
        <p:sp>
          <p:nvSpPr>
            <p:cNvPr id="44" name="Freeform 43"/>
            <p:cNvSpPr/>
            <p:nvPr/>
          </p:nvSpPr>
          <p:spPr bwMode="auto">
            <a:xfrm flipV="1"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3439" y="856762"/>
              <a:ext cx="1201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081163" y="1858617"/>
            <a:ext cx="7315110" cy="2437611"/>
            <a:chOff x="1557163" y="1458566"/>
            <a:chExt cx="7315110" cy="2437611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 rot="16200000">
              <a:off x="1123528" y="3050773"/>
              <a:ext cx="1273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instructions</a:t>
              </a:r>
              <a:endParaRPr lang="ru-RU" dirty="0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53193" y="1458566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time</a:t>
              </a:r>
              <a:endParaRPr lang="ru-RU" dirty="0">
                <a:latin typeface="+mj-lt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734635" y="1493779"/>
              <a:ext cx="513281" cy="394155"/>
              <a:chOff x="5288675" y="3647495"/>
              <a:chExt cx="513281" cy="394155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288675" y="3647495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4ns</a:t>
                </a:r>
                <a:endParaRPr lang="ru-RU" dirty="0">
                  <a:latin typeface="+mj-lt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171891" y="1496119"/>
              <a:ext cx="513281" cy="394155"/>
              <a:chOff x="5288674" y="3647495"/>
              <a:chExt cx="513281" cy="394155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288674" y="3647495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8ns</a:t>
                </a:r>
                <a:endParaRPr lang="ru-RU" dirty="0">
                  <a:latin typeface="+mj-lt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551119" y="1483009"/>
              <a:ext cx="630301" cy="394155"/>
              <a:chOff x="5230165" y="3647495"/>
              <a:chExt cx="630301" cy="394155"/>
            </a:xfrm>
          </p:grpSpPr>
          <p:sp>
            <p:nvSpPr>
              <p:cNvPr id="53" name="Oval 5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230165" y="3647495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12ns</a:t>
                </a:r>
                <a:endParaRPr lang="ru-RU" dirty="0">
                  <a:latin typeface="+mj-lt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000171" y="1487463"/>
              <a:ext cx="630301" cy="394155"/>
              <a:chOff x="5230165" y="3647495"/>
              <a:chExt cx="630301" cy="394155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30165" y="3647495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16ns</a:t>
                </a:r>
                <a:endParaRPr lang="ru-RU" dirty="0">
                  <a:latin typeface="+mj-lt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2932560" y="4915414"/>
            <a:ext cx="851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</a:rPr>
              <a:t>–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NO!</a:t>
            </a:r>
            <a:endParaRPr lang="ru-RU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29968" y="5648728"/>
            <a:ext cx="377539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kern="0" dirty="0">
                <a:solidFill>
                  <a:srgbClr val="061922"/>
                </a:solidFill>
                <a:latin typeface="+mj-lt"/>
              </a:rPr>
              <a:t>– </a:t>
            </a:r>
            <a:r>
              <a:rPr lang="en-US" sz="2200" kern="0" dirty="0">
                <a:solidFill>
                  <a:srgbClr val="00B050"/>
                </a:solidFill>
                <a:latin typeface="+mj-lt"/>
              </a:rPr>
              <a:t>YES</a:t>
            </a:r>
            <a:r>
              <a:rPr lang="en-US" sz="2200" kern="0" dirty="0">
                <a:solidFill>
                  <a:srgbClr val="061922"/>
                </a:solidFill>
                <a:latin typeface="+mj-lt"/>
              </a:rPr>
              <a:t>, with </a:t>
            </a:r>
            <a:r>
              <a:rPr lang="en-US" sz="2200" kern="0" dirty="0">
                <a:solidFill>
                  <a:srgbClr val="0071C5"/>
                </a:solidFill>
                <a:latin typeface="+mj-lt"/>
              </a:rPr>
              <a:t>pipelined execution </a:t>
            </a:r>
            <a:endParaRPr lang="ru-RU" sz="22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64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6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  <p:bldP spid="37" grpId="0"/>
      <p:bldP spid="61" grpId="0"/>
      <p:bldP spid="62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pipelining?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1"/>
            <a:ext cx="10515600" cy="444938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chemeClr val="accent1"/>
                </a:solidFill>
              </a:rPr>
              <a:t>The main idea: </a:t>
            </a:r>
            <a:r>
              <a:rPr lang="en-US" dirty="0" smtClean="0"/>
              <a:t>try to keep everyone busy with useful work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/>
              <a:t>Pipelining is a general-purpose technique of increasing efficiency: it is not specific for processors only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How to organize the pipeline?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/>
              <a:t>Split the process into independent parts (</a:t>
            </a:r>
            <a:r>
              <a:rPr lang="en-US" sz="2000" dirty="0">
                <a:solidFill>
                  <a:schemeClr val="accent1"/>
                </a:solidFill>
              </a:rPr>
              <a:t>stages</a:t>
            </a:r>
            <a:r>
              <a:rPr lang="en-US" sz="2000" dirty="0"/>
              <a:t>)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/>
              <a:t>Allow a stage starts execute the next workload event if the following stages are still processing the previous ones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There are many examples of pipelines in the real life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/>
              <a:t>Assembly line (car, electronics, etc.)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2000" dirty="0"/>
              <a:t>Security control in an airport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69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7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Processor Pipeline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056139"/>
            <a:ext cx="10515600" cy="156127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It is hard to build HW that identifies whether the next stage is busy and stop the pipeline if it is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alternative is making all stages the same length as the longest one</a:t>
            </a:r>
          </a:p>
          <a:p>
            <a:pPr marL="688975" lvl="1" indent="-342900">
              <a:spcBef>
                <a:spcPts val="600"/>
              </a:spcBef>
            </a:pPr>
            <a:r>
              <a:rPr lang="en-US" sz="1800" dirty="0"/>
              <a:t>It makes the pipeline control easier as the next stage is always ready</a:t>
            </a:r>
            <a:endParaRPr lang="ru-RU" sz="1800" dirty="0"/>
          </a:p>
        </p:txBody>
      </p:sp>
      <p:sp>
        <p:nvSpPr>
          <p:cNvPr id="191" name="Content Placeholder 3"/>
          <p:cNvSpPr txBox="1">
            <a:spLocks/>
          </p:cNvSpPr>
          <p:nvPr/>
        </p:nvSpPr>
        <p:spPr bwMode="auto">
          <a:xfrm>
            <a:off x="838200" y="5714507"/>
            <a:ext cx="10515600" cy="54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+mn-lt"/>
                <a:cs typeface="+mn-cs"/>
              </a:rPr>
              <a:t>Throughput is still 1 instruction per clock, but the clock cycle is 4 times less (2ns vs. 8 ns)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6942" y="3337159"/>
            <a:ext cx="3538382" cy="627363"/>
            <a:chOff x="1552942" y="2224644"/>
            <a:chExt cx="3538382" cy="627363"/>
          </a:xfrm>
        </p:grpSpPr>
        <p:sp>
          <p:nvSpPr>
            <p:cNvPr id="130" name="TextBox 129"/>
            <p:cNvSpPr txBox="1"/>
            <p:nvPr/>
          </p:nvSpPr>
          <p:spPr>
            <a:xfrm rot="16200000">
              <a:off x="2558997" y="238767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F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255853" y="2224644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M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4691503" y="238741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784925" y="3964121"/>
            <a:ext cx="3538382" cy="627363"/>
            <a:chOff x="1552942" y="2224644"/>
            <a:chExt cx="3538382" cy="627363"/>
          </a:xfrm>
        </p:grpSpPr>
        <p:sp>
          <p:nvSpPr>
            <p:cNvPr id="100" name="TextBox 99"/>
            <p:cNvSpPr txBox="1"/>
            <p:nvPr/>
          </p:nvSpPr>
          <p:spPr>
            <a:xfrm rot="16200000">
              <a:off x="2558997" y="238767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F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261604" y="2224644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M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16200000">
              <a:off x="4691503" y="238741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494241" y="4594366"/>
            <a:ext cx="3538382" cy="627363"/>
            <a:chOff x="1552942" y="2224644"/>
            <a:chExt cx="3538382" cy="627363"/>
          </a:xfrm>
        </p:grpSpPr>
        <p:sp>
          <p:nvSpPr>
            <p:cNvPr id="112" name="TextBox 111"/>
            <p:cNvSpPr txBox="1"/>
            <p:nvPr/>
          </p:nvSpPr>
          <p:spPr>
            <a:xfrm rot="16200000">
              <a:off x="2558997" y="238767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F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261604" y="2224644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M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 rot="16200000">
              <a:off x="4691503" y="2387417"/>
              <a:ext cx="491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96278" y="2770372"/>
            <a:ext cx="8488273" cy="2351107"/>
            <a:chOff x="372277" y="2770371"/>
            <a:chExt cx="8488273" cy="2351107"/>
          </a:xfrm>
        </p:grpSpPr>
        <p:sp>
          <p:nvSpPr>
            <p:cNvPr id="95" name="TextBox 94"/>
            <p:cNvSpPr txBox="1"/>
            <p:nvPr/>
          </p:nvSpPr>
          <p:spPr>
            <a:xfrm>
              <a:off x="714702" y="3433030"/>
              <a:ext cx="68997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>
                  <a:latin typeface="+mj-lt"/>
                </a:rPr>
                <a:t>PC</a:t>
              </a:r>
              <a:endParaRPr lang="ru-RU" sz="20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2277" y="4063650"/>
              <a:ext cx="1032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>
                  <a:latin typeface="+mj-lt"/>
                </a:rPr>
                <a:t>PC + 4</a:t>
              </a:r>
              <a:endParaRPr lang="ru-RU" sz="20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2277" y="4721368"/>
              <a:ext cx="1032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>
                  <a:latin typeface="+mj-lt"/>
                </a:rPr>
                <a:t>PC + 8</a:t>
              </a:r>
              <a:endParaRPr lang="ru-RU" sz="2000" dirty="0">
                <a:latin typeface="+mj-l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545440" y="2770371"/>
              <a:ext cx="7315110" cy="431708"/>
              <a:chOff x="1545440" y="2770371"/>
              <a:chExt cx="7315110" cy="431708"/>
            </a:xfrm>
          </p:grpSpPr>
          <p:cxnSp>
            <p:nvCxnSpPr>
              <p:cNvPr id="119" name="Straight Arrow Connector 118"/>
              <p:cNvCxnSpPr/>
              <p:nvPr/>
            </p:nvCxnSpPr>
            <p:spPr bwMode="auto">
              <a:xfrm>
                <a:off x="1545440" y="3160023"/>
                <a:ext cx="7292547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120" name="TextBox 119"/>
              <p:cNvSpPr txBox="1"/>
              <p:nvPr/>
            </p:nvSpPr>
            <p:spPr>
              <a:xfrm>
                <a:off x="8241470" y="2770371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time</a:t>
                </a:r>
                <a:endParaRPr lang="ru-RU" dirty="0">
                  <a:latin typeface="+mj-lt"/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2722912" y="2805584"/>
                <a:ext cx="513281" cy="394155"/>
                <a:chOff x="5288675" y="3647495"/>
                <a:chExt cx="513281" cy="394155"/>
              </a:xfrm>
            </p:grpSpPr>
            <p:sp>
              <p:nvSpPr>
                <p:cNvPr id="124" name="Oval 123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5288675" y="3647495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4ns</a:t>
                  </a:r>
                  <a:endParaRPr lang="ru-RU" dirty="0">
                    <a:latin typeface="+mj-lt"/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4148445" y="2807924"/>
                <a:ext cx="513281" cy="394155"/>
                <a:chOff x="5288674" y="3647495"/>
                <a:chExt cx="513281" cy="394155"/>
              </a:xfrm>
            </p:grpSpPr>
            <p:sp>
              <p:nvSpPr>
                <p:cNvPr id="128" name="Oval 127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5288674" y="3647495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8ns</a:t>
                  </a:r>
                  <a:endParaRPr lang="ru-RU" dirty="0">
                    <a:latin typeface="+mj-lt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5515950" y="2794814"/>
                <a:ext cx="630301" cy="394155"/>
                <a:chOff x="5230165" y="3647495"/>
                <a:chExt cx="630301" cy="394155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5230165" y="3647495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12ns</a:t>
                  </a:r>
                  <a:endParaRPr lang="ru-RU" dirty="0">
                    <a:latin typeface="+mj-lt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6953279" y="2799268"/>
                <a:ext cx="630301" cy="394155"/>
                <a:chOff x="5230165" y="3647495"/>
                <a:chExt cx="630301" cy="394155"/>
              </a:xfrm>
            </p:grpSpPr>
            <p:sp>
              <p:nvSpPr>
                <p:cNvPr id="136" name="Oval 135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5230165" y="3647495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16ns</a:t>
                  </a:r>
                  <a:endParaRPr lang="ru-RU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3070014" y="3210555"/>
            <a:ext cx="5696578" cy="2176981"/>
            <a:chOff x="1546014" y="3210554"/>
            <a:chExt cx="5696578" cy="2387577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260610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2972335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3678034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4385626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1546014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" name="Group 2"/>
            <p:cNvGrpSpPr/>
            <p:nvPr/>
          </p:nvGrpSpPr>
          <p:grpSpPr>
            <a:xfrm>
              <a:off x="5098340" y="3212484"/>
              <a:ext cx="1417424" cy="2362200"/>
              <a:chOff x="2413010" y="2250440"/>
              <a:chExt cx="1417424" cy="2362200"/>
            </a:xfrm>
          </p:grpSpPr>
          <p:cxnSp>
            <p:nvCxnSpPr>
              <p:cNvPr id="88" name="Straight Connector 87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8" name="Straight Connector 137"/>
            <p:cNvCxnSpPr/>
            <p:nvPr/>
          </p:nvCxnSpPr>
          <p:spPr bwMode="auto">
            <a:xfrm>
              <a:off x="7242592" y="3235931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1915716" y="2229528"/>
            <a:ext cx="6841418" cy="646331"/>
            <a:chOff x="391716" y="2229527"/>
            <a:chExt cx="6841418" cy="646331"/>
          </a:xfrm>
        </p:grpSpPr>
        <p:sp>
          <p:nvSpPr>
            <p:cNvPr id="122" name="TextBox 121"/>
            <p:cNvSpPr txBox="1"/>
            <p:nvPr/>
          </p:nvSpPr>
          <p:spPr>
            <a:xfrm>
              <a:off x="391716" y="2229527"/>
              <a:ext cx="1201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dirty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47446" y="2392679"/>
              <a:ext cx="5685688" cy="433754"/>
              <a:chOff x="1547446" y="4818185"/>
              <a:chExt cx="5685688" cy="433754"/>
            </a:xfrm>
          </p:grpSpPr>
          <p:sp>
            <p:nvSpPr>
              <p:cNvPr id="6" name="Freeform 5"/>
              <p:cNvSpPr/>
              <p:nvPr/>
            </p:nvSpPr>
            <p:spPr bwMode="auto">
              <a:xfrm flipV="1"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39" name="Freeform 138"/>
              <p:cNvSpPr/>
              <p:nvPr/>
            </p:nvSpPr>
            <p:spPr bwMode="auto">
              <a:xfrm flipV="1"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41" name="Freeform 140"/>
              <p:cNvSpPr/>
              <p:nvPr/>
            </p:nvSpPr>
            <p:spPr bwMode="auto">
              <a:xfrm flipV="1"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5" name="Freeform 154"/>
              <p:cNvSpPr/>
              <p:nvPr/>
            </p:nvSpPr>
            <p:spPr bwMode="auto">
              <a:xfrm flipV="1"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6" name="Freeform 155"/>
              <p:cNvSpPr/>
              <p:nvPr/>
            </p:nvSpPr>
            <p:spPr bwMode="auto">
              <a:xfrm flipV="1"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7" name="Freeform 156"/>
              <p:cNvSpPr/>
              <p:nvPr/>
            </p:nvSpPr>
            <p:spPr bwMode="auto">
              <a:xfrm flipV="1"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8" name="Freeform 157"/>
              <p:cNvSpPr/>
              <p:nvPr/>
            </p:nvSpPr>
            <p:spPr bwMode="auto">
              <a:xfrm flipV="1"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9" name="Freeform 158"/>
              <p:cNvSpPr/>
              <p:nvPr/>
            </p:nvSpPr>
            <p:spPr bwMode="auto">
              <a:xfrm flipV="1"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83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6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338"/>
          </a:xfrm>
        </p:spPr>
        <p:txBody>
          <a:bodyPr>
            <a:noAutofit/>
          </a:bodyPr>
          <a:lstStyle/>
          <a:p>
            <a:r>
              <a:rPr lang="en-US" sz="4000" dirty="0"/>
              <a:t>Pipelined vs. Non-Pipelined MIPS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2579688" y="152400"/>
            <a:ext cx="703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endParaRPr lang="en-US" sz="3600" b="1" dirty="0">
              <a:solidFill>
                <a:srgbClr val="114FFB"/>
              </a:solidFill>
              <a:latin typeface="+mj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94394" y="1166190"/>
            <a:ext cx="8192562" cy="4910874"/>
            <a:chOff x="356334" y="856762"/>
            <a:chExt cx="9608484" cy="6340523"/>
          </a:xfrm>
        </p:grpSpPr>
        <p:sp>
          <p:nvSpPr>
            <p:cNvPr id="217" name="Rectangle 216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14701" y="1933596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</a:t>
              </a:r>
              <a:endParaRPr lang="ru-RU" dirty="0">
                <a:latin typeface="+mj-lt"/>
              </a:endParaRPr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4422954" y="2467115"/>
              <a:ext cx="2865791" cy="627363"/>
              <a:chOff x="1557162" y="2070884"/>
              <a:chExt cx="2865791" cy="627363"/>
            </a:xfrm>
          </p:grpSpPr>
          <p:sp>
            <p:nvSpPr>
              <p:cNvPr id="224" name="Rectangle 223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 bwMode="auto">
              <a:xfrm>
                <a:off x="4043518" y="207088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29" name="TextBox 228"/>
            <p:cNvSpPr txBox="1"/>
            <p:nvPr/>
          </p:nvSpPr>
          <p:spPr>
            <a:xfrm>
              <a:off x="372277" y="256421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+ 4</a:t>
              </a:r>
              <a:endParaRPr lang="ru-RU" dirty="0">
                <a:latin typeface="+mj-lt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231" name="Rectangle 230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35" name="Rectangle 234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3000">
                  <a:srgbClr val="FFFFFF"/>
                </a:gs>
                <a:gs pos="17000">
                  <a:schemeClr val="bg1">
                    <a:alpha val="55000"/>
                  </a:scheme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72277" y="3221932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+ 8</a:t>
              </a:r>
              <a:endParaRPr lang="ru-RU" dirty="0">
                <a:latin typeface="+mj-lt"/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238" name="Straight Arrow Connector 237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39" name="TextBox 238"/>
            <p:cNvSpPr txBox="1"/>
            <p:nvPr/>
          </p:nvSpPr>
          <p:spPr>
            <a:xfrm rot="16200000">
              <a:off x="1078042" y="3036907"/>
              <a:ext cx="1364465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instructions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253193" y="1458566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time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241" name="Freeform 240"/>
            <p:cNvSpPr/>
            <p:nvPr/>
          </p:nvSpPr>
          <p:spPr bwMode="auto">
            <a:xfrm flipV="1"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 sz="1600"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68057" y="856762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sz="1600" dirty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2711901" y="1493779"/>
              <a:ext cx="558750" cy="397066"/>
              <a:chOff x="5265941" y="3647495"/>
              <a:chExt cx="558750" cy="397066"/>
            </a:xfrm>
          </p:grpSpPr>
          <p:sp>
            <p:nvSpPr>
              <p:cNvPr id="244" name="Oval 24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4ns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4149157" y="1496119"/>
              <a:ext cx="558751" cy="397066"/>
              <a:chOff x="5265940" y="3647495"/>
              <a:chExt cx="558751" cy="397066"/>
            </a:xfrm>
          </p:grpSpPr>
          <p:sp>
            <p:nvSpPr>
              <p:cNvPr id="247" name="Oval 246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5525791" y="1483009"/>
              <a:ext cx="680955" cy="397066"/>
              <a:chOff x="5204837" y="3647495"/>
              <a:chExt cx="680955" cy="397066"/>
            </a:xfrm>
          </p:grpSpPr>
          <p:sp>
            <p:nvSpPr>
              <p:cNvPr id="250" name="Oval 24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12ns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6974843" y="1487463"/>
              <a:ext cx="680955" cy="397066"/>
              <a:chOff x="5204837" y="3647495"/>
              <a:chExt cx="680955" cy="397066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16ns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1552942" y="5146908"/>
              <a:ext cx="3546932" cy="627363"/>
              <a:chOff x="1552942" y="2224644"/>
              <a:chExt cx="3546932" cy="627363"/>
            </a:xfrm>
          </p:grpSpPr>
          <p:sp>
            <p:nvSpPr>
              <p:cNvPr id="256" name="TextBox 255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2255853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sp>
          <p:nvSpPr>
            <p:cNvPr id="263" name="TextBox 262"/>
            <p:cNvSpPr txBox="1"/>
            <p:nvPr/>
          </p:nvSpPr>
          <p:spPr>
            <a:xfrm>
              <a:off x="714701" y="5226254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</a:t>
              </a:r>
              <a:endParaRPr lang="ru-RU" dirty="0">
                <a:latin typeface="+mj-lt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2277" y="585687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+ 4</a:t>
              </a:r>
              <a:endParaRPr lang="ru-RU" dirty="0">
                <a:latin typeface="+mj-lt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72277" y="6514591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+ 8</a:t>
              </a:r>
              <a:endParaRPr lang="ru-RU" dirty="0">
                <a:latin typeface="+mj-lt"/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2260925" y="5773870"/>
              <a:ext cx="3546932" cy="627363"/>
              <a:chOff x="1552942" y="2224644"/>
              <a:chExt cx="3546932" cy="627363"/>
            </a:xfrm>
          </p:grpSpPr>
          <p:sp>
            <p:nvSpPr>
              <p:cNvPr id="267" name="TextBox 266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70241" y="6404115"/>
              <a:ext cx="3546932" cy="627363"/>
              <a:chOff x="1552942" y="2224644"/>
              <a:chExt cx="3546932" cy="627363"/>
            </a:xfrm>
          </p:grpSpPr>
          <p:sp>
            <p:nvSpPr>
              <p:cNvPr id="275" name="TextBox 274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 bwMode="auto">
            <a:xfrm>
              <a:off x="1545440" y="4969773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83" name="TextBox 282"/>
            <p:cNvSpPr txBox="1"/>
            <p:nvPr/>
          </p:nvSpPr>
          <p:spPr>
            <a:xfrm>
              <a:off x="8241470" y="4580120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time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56334" y="4039277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sz="1600" dirty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2700178" y="4615334"/>
              <a:ext cx="558750" cy="397066"/>
              <a:chOff x="5265941" y="3647495"/>
              <a:chExt cx="558750" cy="397066"/>
            </a:xfrm>
          </p:grpSpPr>
          <p:sp>
            <p:nvSpPr>
              <p:cNvPr id="286" name="Oval 28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4ns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4125711" y="4617674"/>
              <a:ext cx="558751" cy="397066"/>
              <a:chOff x="5265940" y="3647495"/>
              <a:chExt cx="558751" cy="397066"/>
            </a:xfrm>
          </p:grpSpPr>
          <p:sp>
            <p:nvSpPr>
              <p:cNvPr id="289" name="Oval 288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5490622" y="4604564"/>
              <a:ext cx="680955" cy="397066"/>
              <a:chOff x="5204837" y="3647495"/>
              <a:chExt cx="680955" cy="397066"/>
            </a:xfrm>
          </p:grpSpPr>
          <p:sp>
            <p:nvSpPr>
              <p:cNvPr id="292" name="Oval 29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12ns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6927951" y="4609018"/>
              <a:ext cx="680955" cy="397066"/>
              <a:chOff x="5204837" y="3647495"/>
              <a:chExt cx="680955" cy="397066"/>
            </a:xfrm>
          </p:grpSpPr>
          <p:sp>
            <p:nvSpPr>
              <p:cNvPr id="295" name="Oval 294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16ns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1546014" y="5020304"/>
              <a:ext cx="5696578" cy="2176981"/>
              <a:chOff x="1546014" y="3210554"/>
              <a:chExt cx="5696578" cy="2387577"/>
            </a:xfrm>
          </p:grpSpPr>
          <p:cxnSp>
            <p:nvCxnSpPr>
              <p:cNvPr id="298" name="Straight Connector 297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Straight Connector 298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Straight Connector 299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Straight Connector 300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Straight Connector 301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03" name="Group 302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305" name="Straight Connector 304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6" name="Straight Connector 305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7" name="Straight Connector 306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4" name="Straight Connector 303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08" name="Group 307"/>
            <p:cNvGrpSpPr/>
            <p:nvPr/>
          </p:nvGrpSpPr>
          <p:grpSpPr>
            <a:xfrm>
              <a:off x="1547446" y="4202429"/>
              <a:ext cx="5685688" cy="433754"/>
              <a:chOff x="1547446" y="4818185"/>
              <a:chExt cx="5685688" cy="433754"/>
            </a:xfrm>
          </p:grpSpPr>
          <p:sp>
            <p:nvSpPr>
              <p:cNvPr id="309" name="Freeform 308"/>
              <p:cNvSpPr/>
              <p:nvPr/>
            </p:nvSpPr>
            <p:spPr bwMode="auto">
              <a:xfrm flipV="1"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0" name="Freeform 309"/>
              <p:cNvSpPr/>
              <p:nvPr/>
            </p:nvSpPr>
            <p:spPr bwMode="auto">
              <a:xfrm flipV="1"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1" name="Freeform 310"/>
              <p:cNvSpPr/>
              <p:nvPr/>
            </p:nvSpPr>
            <p:spPr bwMode="auto">
              <a:xfrm flipV="1"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2" name="Freeform 311"/>
              <p:cNvSpPr/>
              <p:nvPr/>
            </p:nvSpPr>
            <p:spPr bwMode="auto">
              <a:xfrm flipV="1"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3" name="Freeform 312"/>
              <p:cNvSpPr/>
              <p:nvPr/>
            </p:nvSpPr>
            <p:spPr bwMode="auto">
              <a:xfrm flipV="1"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4" name="Freeform 313"/>
              <p:cNvSpPr/>
              <p:nvPr/>
            </p:nvSpPr>
            <p:spPr bwMode="auto">
              <a:xfrm flipV="1"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5" name="Freeform 314"/>
              <p:cNvSpPr/>
              <p:nvPr/>
            </p:nvSpPr>
            <p:spPr bwMode="auto">
              <a:xfrm flipV="1"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6" name="Freeform 315"/>
              <p:cNvSpPr/>
              <p:nvPr/>
            </p:nvSpPr>
            <p:spPr bwMode="auto">
              <a:xfrm flipV="1"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 rot="16200000">
            <a:off x="337723" y="4819038"/>
            <a:ext cx="1497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rgbClr val="00B050"/>
                </a:solidFill>
                <a:latin typeface="+mj-lt"/>
                <a:ea typeface="+mj-ea"/>
              </a:rPr>
              <a:t>Pipelined </a:t>
            </a:r>
            <a:endParaRPr lang="ru-RU" sz="14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17" name="Rectangle 316"/>
          <p:cNvSpPr/>
          <p:nvPr/>
        </p:nvSpPr>
        <p:spPr>
          <a:xfrm rot="16200000">
            <a:off x="29931" y="1981526"/>
            <a:ext cx="2078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rgbClr val="FF0000"/>
                </a:solidFill>
                <a:latin typeface="+mj-lt"/>
                <a:ea typeface="+mj-ea"/>
              </a:rPr>
              <a:t>Non-Pipelined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7806212" y="4792698"/>
                <a:ext cx="4206536" cy="7091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Speedup</m:t>
                      </m:r>
                      <m:r>
                        <a:rPr lang="en-US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Workload</m:t>
                              </m:r>
                              <m: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Slowest</m:t>
                              </m:r>
                              <m: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Stage</m:t>
                              </m:r>
                              <m: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b="1" dirty="0">
                  <a:solidFill>
                    <a:srgbClr val="061922"/>
                  </a:solidFill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212" y="4792698"/>
                <a:ext cx="4206536" cy="7091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290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traight Connector 225"/>
          <p:cNvCxnSpPr>
            <a:stCxn id="151" idx="3"/>
            <a:endCxn id="204" idx="2"/>
          </p:cNvCxnSpPr>
          <p:nvPr/>
        </p:nvCxnSpPr>
        <p:spPr bwMode="auto">
          <a:xfrm>
            <a:off x="5556358" y="3689346"/>
            <a:ext cx="701875" cy="260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MIPS</a:t>
            </a:r>
            <a:endParaRPr lang="ru-RU" dirty="0"/>
          </a:p>
        </p:txBody>
      </p:sp>
      <p:grpSp>
        <p:nvGrpSpPr>
          <p:cNvPr id="46" name="Group 45"/>
          <p:cNvGrpSpPr/>
          <p:nvPr/>
        </p:nvGrpSpPr>
        <p:grpSpPr>
          <a:xfrm>
            <a:off x="2184747" y="2193740"/>
            <a:ext cx="381836" cy="470570"/>
            <a:chOff x="102806" y="1514471"/>
            <a:chExt cx="507649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02806" y="1514471"/>
              <a:ext cx="507649" cy="625620"/>
              <a:chOff x="2891579" y="2694759"/>
              <a:chExt cx="668596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891579" y="2872568"/>
                <a:ext cx="668596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47" name="Straight Arrow Connector 46"/>
          <p:cNvCxnSpPr>
            <a:stCxn id="82" idx="2"/>
            <a:endCxn id="48" idx="0"/>
          </p:cNvCxnSpPr>
          <p:nvPr/>
        </p:nvCxnSpPr>
        <p:spPr bwMode="auto">
          <a:xfrm flipH="1">
            <a:off x="2375410" y="2664311"/>
            <a:ext cx="256" cy="13572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2348155" y="280004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>
            <a:stCxn id="48" idx="4"/>
          </p:cNvCxnSpPr>
          <p:nvPr/>
        </p:nvCxnSpPr>
        <p:spPr bwMode="auto">
          <a:xfrm flipH="1">
            <a:off x="2375410" y="2854551"/>
            <a:ext cx="1" cy="17327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2375667" y="1985849"/>
            <a:ext cx="5568081" cy="1928517"/>
            <a:chOff x="851666" y="1071448"/>
            <a:chExt cx="5568081" cy="1928517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5017165" y="1611765"/>
              <a:ext cx="358662" cy="20600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 dirty="0">
                  <a:latin typeface="Neo Sans Intel Medium" panose="020B0604020202020204" pitchFamily="34" charset="0"/>
                  <a:cs typeface="Arial" pitchFamily="34" charset="0"/>
                </a:rPr>
                <a:t>&lt;&lt; 2</a:t>
              </a:r>
            </a:p>
          </p:txBody>
        </p:sp>
        <p:cxnSp>
          <p:nvCxnSpPr>
            <p:cNvPr id="42" name="Elbow Connector 41"/>
            <p:cNvCxnSpPr>
              <a:endCxn id="39" idx="1"/>
            </p:cNvCxnSpPr>
            <p:nvPr/>
          </p:nvCxnSpPr>
          <p:spPr bwMode="auto">
            <a:xfrm rot="5400000" flipH="1" flipV="1">
              <a:off x="4302086" y="2284886"/>
              <a:ext cx="1285197" cy="1449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3" name="Group 42"/>
            <p:cNvGrpSpPr/>
            <p:nvPr/>
          </p:nvGrpSpPr>
          <p:grpSpPr>
            <a:xfrm>
              <a:off x="5557334" y="1238477"/>
              <a:ext cx="301925" cy="597512"/>
              <a:chOff x="6728724" y="3121968"/>
              <a:chExt cx="727535" cy="1439797"/>
            </a:xfrm>
          </p:grpSpPr>
          <p:sp>
            <p:nvSpPr>
              <p:cNvPr id="88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294740" y="3626947"/>
                <a:ext cx="157801" cy="407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US" sz="1100" dirty="0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728724" y="3319972"/>
                <a:ext cx="155483" cy="407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4152247"/>
                <a:ext cx="155483" cy="407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844187" y="3472835"/>
                <a:ext cx="496611" cy="333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900" dirty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</p:grpSp>
        <p:cxnSp>
          <p:nvCxnSpPr>
            <p:cNvPr id="44" name="Straight Arrow Connector 43"/>
            <p:cNvCxnSpPr>
              <a:stCxn id="39" idx="3"/>
            </p:cNvCxnSpPr>
            <p:nvPr/>
          </p:nvCxnSpPr>
          <p:spPr bwMode="auto">
            <a:xfrm>
              <a:off x="5375827" y="1714768"/>
              <a:ext cx="18150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5" name="Group 44"/>
            <p:cNvGrpSpPr/>
            <p:nvPr/>
          </p:nvGrpSpPr>
          <p:grpSpPr>
            <a:xfrm>
              <a:off x="2587925" y="1074174"/>
              <a:ext cx="301925" cy="597512"/>
              <a:chOff x="6728724" y="3121968"/>
              <a:chExt cx="727535" cy="1439797"/>
            </a:xfrm>
          </p:grpSpPr>
          <p:sp>
            <p:nvSpPr>
              <p:cNvPr id="84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315159" y="3626947"/>
                <a:ext cx="137382" cy="407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US" sz="1100" dirty="0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28724" y="3319972"/>
                <a:ext cx="155483" cy="407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4152247"/>
                <a:ext cx="155483" cy="407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848563" y="3469705"/>
                <a:ext cx="496611" cy="333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900" dirty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</p:grpSp>
        <p:cxnSp>
          <p:nvCxnSpPr>
            <p:cNvPr id="49" name="Elbow Connector 48"/>
            <p:cNvCxnSpPr>
              <a:stCxn id="48" idx="6"/>
              <a:endCxn id="87" idx="1"/>
            </p:cNvCxnSpPr>
            <p:nvPr/>
          </p:nvCxnSpPr>
          <p:spPr bwMode="auto">
            <a:xfrm flipV="1">
              <a:off x="878665" y="1586376"/>
              <a:ext cx="1709260" cy="326519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2159200" y="1071448"/>
              <a:ext cx="2744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>
              <a:off x="2365645" y="1209948"/>
              <a:ext cx="219659" cy="250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3" name="Straight Arrow Connector 52"/>
            <p:cNvCxnSpPr>
              <a:stCxn id="85" idx="3"/>
              <a:endCxn id="56" idx="2"/>
            </p:cNvCxnSpPr>
            <p:nvPr/>
          </p:nvCxnSpPr>
          <p:spPr bwMode="auto">
            <a:xfrm>
              <a:off x="2888307" y="1368378"/>
              <a:ext cx="2277143" cy="40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4" name="Group 53"/>
            <p:cNvGrpSpPr/>
            <p:nvPr/>
          </p:nvGrpSpPr>
          <p:grpSpPr>
            <a:xfrm>
              <a:off x="6094157" y="1083728"/>
              <a:ext cx="135684" cy="542463"/>
              <a:chOff x="3390792" y="3616965"/>
              <a:chExt cx="180391" cy="643543"/>
            </a:xfrm>
          </p:grpSpPr>
          <p:sp>
            <p:nvSpPr>
              <p:cNvPr id="76" name="Trapezoid 75"/>
              <p:cNvSpPr/>
              <p:nvPr/>
            </p:nvSpPr>
            <p:spPr bwMode="auto">
              <a:xfrm rot="5400000">
                <a:off x="3159216" y="3848541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77" name="Rectangle 158"/>
              <p:cNvSpPr>
                <a:spLocks noChangeArrowheads="1"/>
              </p:cNvSpPr>
              <p:nvPr/>
            </p:nvSpPr>
            <p:spPr bwMode="auto">
              <a:xfrm flipH="1">
                <a:off x="3395877" y="3678301"/>
                <a:ext cx="105703" cy="12779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78" name="Rectangle 159"/>
              <p:cNvSpPr>
                <a:spLocks noChangeArrowheads="1"/>
              </p:cNvSpPr>
              <p:nvPr/>
            </p:nvSpPr>
            <p:spPr bwMode="auto">
              <a:xfrm flipH="1">
                <a:off x="3395877" y="4086639"/>
                <a:ext cx="105704" cy="12779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</p:grpSp>
        <p:cxnSp>
          <p:nvCxnSpPr>
            <p:cNvPr id="55" name="Straight Arrow Connector 54"/>
            <p:cNvCxnSpPr>
              <a:stCxn id="89" idx="3"/>
              <a:endCxn id="78" idx="3"/>
            </p:cNvCxnSpPr>
            <p:nvPr/>
          </p:nvCxnSpPr>
          <p:spPr bwMode="auto">
            <a:xfrm>
              <a:off x="5857716" y="1532681"/>
              <a:ext cx="240266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5165450" y="1341530"/>
              <a:ext cx="54511" cy="54511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7" name="Straight Arrow Connector 56"/>
            <p:cNvCxnSpPr>
              <a:stCxn id="56" idx="6"/>
            </p:cNvCxnSpPr>
            <p:nvPr/>
          </p:nvCxnSpPr>
          <p:spPr bwMode="auto">
            <a:xfrm flipV="1">
              <a:off x="5219961" y="1367632"/>
              <a:ext cx="337373" cy="115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Elbow Connector 57"/>
            <p:cNvCxnSpPr>
              <a:stCxn id="56" idx="0"/>
              <a:endCxn id="77" idx="3"/>
            </p:cNvCxnSpPr>
            <p:nvPr/>
          </p:nvCxnSpPr>
          <p:spPr bwMode="auto">
            <a:xfrm rot="5400000" flipH="1" flipV="1">
              <a:off x="5569225" y="812773"/>
              <a:ext cx="152239" cy="905276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Elbow Connector 58"/>
            <p:cNvCxnSpPr>
              <a:stCxn id="76" idx="0"/>
              <a:endCxn id="82" idx="0"/>
            </p:cNvCxnSpPr>
            <p:nvPr/>
          </p:nvCxnSpPr>
          <p:spPr bwMode="auto">
            <a:xfrm flipH="1" flipV="1">
              <a:off x="851666" y="1279340"/>
              <a:ext cx="5378176" cy="75621"/>
            </a:xfrm>
            <a:prstGeom prst="bentConnector4">
              <a:avLst>
                <a:gd name="adj1" fmla="val -3096"/>
                <a:gd name="adj2" fmla="val 5466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>
              <a:off x="5938525" y="1579191"/>
              <a:ext cx="481222" cy="375454"/>
              <a:chOff x="6648243" y="4283249"/>
              <a:chExt cx="639782" cy="499164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648243" y="4495981"/>
                <a:ext cx="639782" cy="2864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PCSrc</a:t>
                </a:r>
                <a:endParaRPr lang="en-US" sz="800" dirty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36" name="Group 135"/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64669" y="3598108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cxnSp>
        <p:nvCxnSpPr>
          <p:cNvPr id="141" name="Straight Arrow Connector 140"/>
          <p:cNvCxnSpPr>
            <a:endCxn id="170" idx="2"/>
          </p:cNvCxnSpPr>
          <p:nvPr/>
        </p:nvCxnSpPr>
        <p:spPr bwMode="auto">
          <a:xfrm>
            <a:off x="3117361" y="3191934"/>
            <a:ext cx="600555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2" name="Group 141"/>
          <p:cNvGrpSpPr/>
          <p:nvPr/>
        </p:nvGrpSpPr>
        <p:grpSpPr>
          <a:xfrm>
            <a:off x="4058492" y="3712205"/>
            <a:ext cx="135684" cy="484051"/>
            <a:chOff x="3390790" y="3616963"/>
            <a:chExt cx="180391" cy="643543"/>
          </a:xfrm>
        </p:grpSpPr>
        <p:sp>
          <p:nvSpPr>
            <p:cNvPr id="143" name="Trapezoid 14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44" name="Rectangle 158"/>
            <p:cNvSpPr>
              <a:spLocks noChangeArrowheads="1"/>
            </p:cNvSpPr>
            <p:nvPr/>
          </p:nvSpPr>
          <p:spPr bwMode="auto">
            <a:xfrm flipH="1">
              <a:off x="3398409" y="3689587"/>
              <a:ext cx="11138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5" name="Rectangle 159"/>
            <p:cNvSpPr>
              <a:spLocks noChangeArrowheads="1"/>
            </p:cNvSpPr>
            <p:nvPr/>
          </p:nvSpPr>
          <p:spPr bwMode="auto">
            <a:xfrm flipH="1">
              <a:off x="3400943" y="4034895"/>
              <a:ext cx="9453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80654" y="3030552"/>
            <a:ext cx="1167978" cy="1418904"/>
            <a:chOff x="4488101" y="3657632"/>
            <a:chExt cx="1552821" cy="1886426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92305" y="3741384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52523" y="3702375"/>
              <a:ext cx="88399" cy="3478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66812" y="4328901"/>
              <a:ext cx="1251432" cy="409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92305" y="4215468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02089" y="4406640"/>
              <a:ext cx="137145" cy="34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8101" y="4754853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88101" y="5196249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59" name="Straight Connector 158"/>
          <p:cNvCxnSpPr>
            <a:endCxn id="147" idx="0"/>
          </p:cNvCxnSpPr>
          <p:nvPr/>
        </p:nvCxnSpPr>
        <p:spPr bwMode="auto">
          <a:xfrm>
            <a:off x="5065368" y="2904450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Arrow Connector 159"/>
          <p:cNvCxnSpPr>
            <a:stCxn id="149" idx="3"/>
            <a:endCxn id="165" idx="1"/>
          </p:cNvCxnSpPr>
          <p:nvPr/>
        </p:nvCxnSpPr>
        <p:spPr bwMode="auto">
          <a:xfrm flipV="1">
            <a:off x="5648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6778665" y="2958564"/>
            <a:ext cx="547227" cy="1082965"/>
            <a:chOff x="6728724" y="3121968"/>
            <a:chExt cx="727535" cy="1439797"/>
          </a:xfrm>
        </p:grpSpPr>
        <p:sp>
          <p:nvSpPr>
            <p:cNvPr id="162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69" name="Elbow Connector 168"/>
          <p:cNvCxnSpPr>
            <a:stCxn id="200" idx="0"/>
            <a:endCxn id="157" idx="1"/>
          </p:cNvCxnSpPr>
          <p:nvPr/>
        </p:nvCxnSpPr>
        <p:spPr bwMode="auto">
          <a:xfrm flipH="1">
            <a:off x="4480655" y="3449801"/>
            <a:ext cx="5689587" cy="868850"/>
          </a:xfrm>
          <a:prstGeom prst="bentConnector5">
            <a:avLst>
              <a:gd name="adj1" fmla="val -4018"/>
              <a:gd name="adj2" fmla="val 175007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0" name="Oval 169"/>
          <p:cNvSpPr/>
          <p:nvPr/>
        </p:nvSpPr>
        <p:spPr bwMode="auto">
          <a:xfrm>
            <a:off x="3717916" y="31646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1" name="Straight Arrow Connector 170"/>
          <p:cNvCxnSpPr>
            <a:stCxn id="170" idx="6"/>
          </p:cNvCxnSpPr>
          <p:nvPr/>
        </p:nvCxnSpPr>
        <p:spPr bwMode="auto">
          <a:xfrm flipV="1">
            <a:off x="3772427" y="3191911"/>
            <a:ext cx="704317" cy="2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2" name="Elbow Connector 171"/>
          <p:cNvCxnSpPr>
            <a:stCxn id="170" idx="4"/>
            <a:endCxn id="178" idx="2"/>
          </p:cNvCxnSpPr>
          <p:nvPr/>
        </p:nvCxnSpPr>
        <p:spPr bwMode="auto">
          <a:xfrm rot="16200000" flipH="1">
            <a:off x="3638724" y="3325637"/>
            <a:ext cx="332737" cy="119840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Elbow Connector 173"/>
          <p:cNvCxnSpPr>
            <a:stCxn id="170" idx="4"/>
            <a:endCxn id="145" idx="3"/>
          </p:cNvCxnSpPr>
          <p:nvPr/>
        </p:nvCxnSpPr>
        <p:spPr bwMode="auto">
          <a:xfrm rot="16200000" flipH="1">
            <a:off x="3475035" y="3489325"/>
            <a:ext cx="861230" cy="320958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6807684" y="4056404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177" name="Straight Connector 176"/>
          <p:cNvCxnSpPr>
            <a:endCxn id="176" idx="0"/>
          </p:cNvCxnSpPr>
          <p:nvPr/>
        </p:nvCxnSpPr>
        <p:spPr bwMode="auto">
          <a:xfrm>
            <a:off x="7057663" y="3868018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Oval 177"/>
          <p:cNvSpPr/>
          <p:nvPr/>
        </p:nvSpPr>
        <p:spPr bwMode="auto">
          <a:xfrm>
            <a:off x="3865012" y="3524671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9" name="Elbow Connector 178"/>
          <p:cNvCxnSpPr>
            <a:stCxn id="178" idx="4"/>
            <a:endCxn id="144" idx="3"/>
          </p:cNvCxnSpPr>
          <p:nvPr/>
        </p:nvCxnSpPr>
        <p:spPr bwMode="auto">
          <a:xfrm rot="16200000" flipH="1">
            <a:off x="3857492" y="3613957"/>
            <a:ext cx="241509" cy="171956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0" name="Straight Arrow Connector 179"/>
          <p:cNvCxnSpPr>
            <a:stCxn id="143" idx="0"/>
          </p:cNvCxnSpPr>
          <p:nvPr/>
        </p:nvCxnSpPr>
        <p:spPr bwMode="auto">
          <a:xfrm>
            <a:off x="4194177" y="3954232"/>
            <a:ext cx="282567" cy="312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82" name="Rounded Rectangle 181"/>
          <p:cNvSpPr/>
          <p:nvPr/>
        </p:nvSpPr>
        <p:spPr bwMode="auto">
          <a:xfrm>
            <a:off x="4726986" y="4589504"/>
            <a:ext cx="717323" cy="2060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183" name="Elbow Connector 182"/>
          <p:cNvCxnSpPr>
            <a:stCxn id="170" idx="4"/>
            <a:endCxn id="182" idx="1"/>
          </p:cNvCxnSpPr>
          <p:nvPr/>
        </p:nvCxnSpPr>
        <p:spPr bwMode="auto">
          <a:xfrm rot="16200000" flipH="1">
            <a:off x="3499419" y="3464941"/>
            <a:ext cx="1473318" cy="98181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4" name="Group 183"/>
          <p:cNvGrpSpPr/>
          <p:nvPr/>
        </p:nvGrpSpPr>
        <p:grpSpPr>
          <a:xfrm>
            <a:off x="6519062" y="3577626"/>
            <a:ext cx="135684" cy="484051"/>
            <a:chOff x="3390790" y="3616963"/>
            <a:chExt cx="180391" cy="643543"/>
          </a:xfrm>
        </p:grpSpPr>
        <p:sp>
          <p:nvSpPr>
            <p:cNvPr id="185" name="Trapezoid 18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86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7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188" name="Straight Arrow Connector 187"/>
          <p:cNvCxnSpPr>
            <a:stCxn id="185" idx="0"/>
            <a:endCxn id="166" idx="1"/>
          </p:cNvCxnSpPr>
          <p:nvPr/>
        </p:nvCxnSpPr>
        <p:spPr bwMode="auto">
          <a:xfrm>
            <a:off x="6654746" y="3819651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9" name="Elbow Connector 188"/>
          <p:cNvCxnSpPr>
            <a:stCxn id="182" idx="3"/>
            <a:endCxn id="210" idx="4"/>
          </p:cNvCxnSpPr>
          <p:nvPr/>
        </p:nvCxnSpPr>
        <p:spPr bwMode="auto">
          <a:xfrm flipV="1">
            <a:off x="5444309" y="3968877"/>
            <a:ext cx="951895" cy="7236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0" name="Group 189"/>
          <p:cNvGrpSpPr/>
          <p:nvPr/>
        </p:nvGrpSpPr>
        <p:grpSpPr>
          <a:xfrm>
            <a:off x="8401457" y="3139648"/>
            <a:ext cx="912843" cy="874968"/>
            <a:chOff x="3124738" y="3598050"/>
            <a:chExt cx="1447262" cy="1387214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124738" y="3606109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71874" y="3710170"/>
              <a:ext cx="200126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227302" y="4040440"/>
              <a:ext cx="1316992" cy="487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26747" y="4073408"/>
              <a:ext cx="102130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28166" y="4570496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98" name="Straight Arrow Connector 197"/>
          <p:cNvCxnSpPr>
            <a:stCxn id="193" idx="3"/>
            <a:endCxn id="201" idx="3"/>
          </p:cNvCxnSpPr>
          <p:nvPr/>
        </p:nvCxnSpPr>
        <p:spPr bwMode="auto">
          <a:xfrm flipV="1">
            <a:off x="9314300" y="3341005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9" name="Group 198"/>
          <p:cNvGrpSpPr/>
          <p:nvPr/>
        </p:nvGrpSpPr>
        <p:grpSpPr>
          <a:xfrm>
            <a:off x="10034556" y="3207775"/>
            <a:ext cx="135684" cy="484051"/>
            <a:chOff x="3390790" y="3616963"/>
            <a:chExt cx="180391" cy="643543"/>
          </a:xfrm>
        </p:grpSpPr>
        <p:sp>
          <p:nvSpPr>
            <p:cNvPr id="200" name="Trapezoid 199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01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202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03" name="Straight Arrow Connector 202"/>
          <p:cNvCxnSpPr>
            <a:stCxn id="168" idx="3"/>
            <a:endCxn id="208" idx="2"/>
          </p:cNvCxnSpPr>
          <p:nvPr/>
        </p:nvCxnSpPr>
        <p:spPr bwMode="auto">
          <a:xfrm flipV="1">
            <a:off x="7321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Oval 203"/>
          <p:cNvSpPr/>
          <p:nvPr/>
        </p:nvSpPr>
        <p:spPr bwMode="auto">
          <a:xfrm>
            <a:off x="6258233" y="366469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108680" y="4444825"/>
            <a:ext cx="7186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06" name="Elbow Connector 205"/>
          <p:cNvCxnSpPr>
            <a:stCxn id="204" idx="4"/>
            <a:endCxn id="205" idx="1"/>
          </p:cNvCxnSpPr>
          <p:nvPr/>
        </p:nvCxnSpPr>
        <p:spPr bwMode="auto">
          <a:xfrm rot="16200000" flipH="1">
            <a:off x="6303499" y="3701199"/>
            <a:ext cx="787171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7" name="Elbow Connector 206"/>
          <p:cNvCxnSpPr>
            <a:stCxn id="205" idx="1"/>
            <a:endCxn id="197" idx="1"/>
          </p:cNvCxnSpPr>
          <p:nvPr/>
        </p:nvCxnSpPr>
        <p:spPr bwMode="auto">
          <a:xfrm rot="10800000" flipH="1">
            <a:off x="7108679" y="3883811"/>
            <a:ext cx="1294939" cy="622570"/>
          </a:xfrm>
          <a:prstGeom prst="bentConnector3">
            <a:avLst>
              <a:gd name="adj1" fmla="val 2548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8" name="Oval 207"/>
          <p:cNvSpPr/>
          <p:nvPr/>
        </p:nvSpPr>
        <p:spPr bwMode="auto">
          <a:xfrm>
            <a:off x="8108207" y="353998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9" name="Elbow Connector 208"/>
          <p:cNvCxnSpPr>
            <a:stCxn id="208" idx="4"/>
            <a:endCxn id="202" idx="3"/>
          </p:cNvCxnSpPr>
          <p:nvPr/>
        </p:nvCxnSpPr>
        <p:spPr bwMode="auto">
          <a:xfrm rot="5400000" flipH="1" flipV="1">
            <a:off x="9075543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0" name="Oval 209"/>
          <p:cNvSpPr/>
          <p:nvPr/>
        </p:nvSpPr>
        <p:spPr bwMode="auto">
          <a:xfrm>
            <a:off x="6368948" y="3914366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1" name="Straight Arrow Connector 210"/>
          <p:cNvCxnSpPr>
            <a:stCxn id="210" idx="6"/>
          </p:cNvCxnSpPr>
          <p:nvPr/>
        </p:nvCxnSpPr>
        <p:spPr bwMode="auto">
          <a:xfrm flipV="1">
            <a:off x="6423459" y="3940658"/>
            <a:ext cx="95602" cy="96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08" idx="0"/>
            <a:endCxn id="192" idx="1"/>
          </p:cNvCxnSpPr>
          <p:nvPr/>
        </p:nvCxnSpPr>
        <p:spPr bwMode="auto">
          <a:xfrm rot="5400000" flipH="1" flipV="1">
            <a:off x="8136239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6320112" y="4177186"/>
            <a:ext cx="53893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4" name="Straight Connector 213"/>
          <p:cNvCxnSpPr>
            <a:stCxn id="185" idx="3"/>
            <a:endCxn id="213" idx="0"/>
          </p:cNvCxnSpPr>
          <p:nvPr/>
        </p:nvCxnSpPr>
        <p:spPr bwMode="auto">
          <a:xfrm>
            <a:off x="6586905" y="4025374"/>
            <a:ext cx="2672" cy="15181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8532940" y="2788909"/>
            <a:ext cx="65114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6" name="Straight Connector 215"/>
          <p:cNvCxnSpPr>
            <a:stCxn id="215" idx="2"/>
            <a:endCxn id="191" idx="0"/>
          </p:cNvCxnSpPr>
          <p:nvPr/>
        </p:nvCxnSpPr>
        <p:spPr bwMode="auto">
          <a:xfrm>
            <a:off x="8858510" y="3004354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3763332" y="429464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9" name="Straight Connector 218"/>
          <p:cNvCxnSpPr>
            <a:stCxn id="143" idx="3"/>
          </p:cNvCxnSpPr>
          <p:nvPr/>
        </p:nvCxnSpPr>
        <p:spPr bwMode="auto">
          <a:xfrm flipH="1">
            <a:off x="4124749" y="4159952"/>
            <a:ext cx="1586" cy="12750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9740170" y="2812385"/>
            <a:ext cx="72167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21" name="Straight Connector 220"/>
          <p:cNvCxnSpPr>
            <a:stCxn id="220" idx="2"/>
            <a:endCxn id="200" idx="1"/>
          </p:cNvCxnSpPr>
          <p:nvPr/>
        </p:nvCxnSpPr>
        <p:spPr bwMode="auto">
          <a:xfrm>
            <a:off x="10101007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>
            <a:stCxn id="178" idx="6"/>
          </p:cNvCxnSpPr>
          <p:nvPr/>
        </p:nvCxnSpPr>
        <p:spPr bwMode="auto">
          <a:xfrm>
            <a:off x="3919523" y="3551927"/>
            <a:ext cx="557227" cy="89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5" name="Straight Connector 224"/>
          <p:cNvCxnSpPr>
            <a:stCxn id="204" idx="6"/>
            <a:endCxn id="186" idx="3"/>
          </p:cNvCxnSpPr>
          <p:nvPr/>
        </p:nvCxnSpPr>
        <p:spPr bwMode="auto">
          <a:xfrm>
            <a:off x="6312740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7" name="Straight Connector 226"/>
          <p:cNvCxnSpPr>
            <a:stCxn id="208" idx="6"/>
            <a:endCxn id="195" idx="1"/>
          </p:cNvCxnSpPr>
          <p:nvPr/>
        </p:nvCxnSpPr>
        <p:spPr bwMode="auto">
          <a:xfrm>
            <a:off x="8162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3745172" y="3219188"/>
            <a:ext cx="836660" cy="2442510"/>
            <a:chOff x="2221172" y="3219188"/>
            <a:chExt cx="836660" cy="2442510"/>
          </a:xfrm>
        </p:grpSpPr>
        <p:sp>
          <p:nvSpPr>
            <p:cNvPr id="222" name="Oval 221"/>
            <p:cNvSpPr/>
            <p:nvPr/>
          </p:nvSpPr>
          <p:spPr bwMode="auto">
            <a:xfrm>
              <a:off x="2432367" y="5188974"/>
              <a:ext cx="449913" cy="47272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cxnSp>
          <p:nvCxnSpPr>
            <p:cNvPr id="223" name="Elbow Connector 222"/>
            <p:cNvCxnSpPr>
              <a:stCxn id="170" idx="4"/>
              <a:endCxn id="222" idx="2"/>
            </p:cNvCxnSpPr>
            <p:nvPr/>
          </p:nvCxnSpPr>
          <p:spPr bwMode="auto">
            <a:xfrm rot="16200000" flipH="1">
              <a:off x="1223696" y="4216664"/>
              <a:ext cx="2206147" cy="211196"/>
            </a:xfrm>
            <a:prstGeom prst="bent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28" name="Straight Arrow Connector 227"/>
            <p:cNvCxnSpPr>
              <a:stCxn id="222" idx="6"/>
            </p:cNvCxnSpPr>
            <p:nvPr/>
          </p:nvCxnSpPr>
          <p:spPr bwMode="auto">
            <a:xfrm>
              <a:off x="2882280" y="5425336"/>
              <a:ext cx="17555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229" name="Group 228"/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230" name="Rectangle 229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364669" y="3598108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4759033" y="2689005"/>
            <a:ext cx="61266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8438209" y="1141183"/>
            <a:ext cx="1902859" cy="1051978"/>
          </a:xfrm>
          <a:prstGeom prst="wedgeRoundRectCallout">
            <a:avLst>
              <a:gd name="adj1" fmla="val -72953"/>
              <a:gd name="adj2" fmla="val 3932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Let’s also postpone branches for a separate lecture on control hazards</a:t>
            </a:r>
            <a:endParaRPr lang="ru-RU" sz="14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5" name="Rounded Rectangular Callout 234"/>
          <p:cNvSpPr/>
          <p:nvPr/>
        </p:nvSpPr>
        <p:spPr bwMode="auto">
          <a:xfrm>
            <a:off x="1936753" y="5425336"/>
            <a:ext cx="1632866" cy="730804"/>
          </a:xfrm>
          <a:prstGeom prst="wedgeRoundRectCallout">
            <a:avLst>
              <a:gd name="adj1" fmla="val 71722"/>
              <a:gd name="adj2" fmla="val -35636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Let’s postpone the control signals for a while</a:t>
            </a:r>
            <a:endParaRPr lang="ru-RU" sz="14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86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35" grpId="0" animBg="1"/>
      <p:bldP spid="235" grpId="1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traight Connector 225"/>
          <p:cNvCxnSpPr>
            <a:stCxn id="151" idx="3"/>
            <a:endCxn id="204" idx="2"/>
          </p:cNvCxnSpPr>
          <p:nvPr/>
        </p:nvCxnSpPr>
        <p:spPr bwMode="auto">
          <a:xfrm>
            <a:off x="5556358" y="3689346"/>
            <a:ext cx="701875" cy="260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2184747" y="2193740"/>
            <a:ext cx="381836" cy="470570"/>
            <a:chOff x="102806" y="1514471"/>
            <a:chExt cx="507649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02806" y="1514471"/>
              <a:ext cx="507649" cy="625620"/>
              <a:chOff x="2891579" y="2694759"/>
              <a:chExt cx="668596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891579" y="2872568"/>
                <a:ext cx="668596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50" name="Straight Arrow Connector 49"/>
          <p:cNvCxnSpPr>
            <a:stCxn id="82" idx="2"/>
          </p:cNvCxnSpPr>
          <p:nvPr/>
        </p:nvCxnSpPr>
        <p:spPr bwMode="auto">
          <a:xfrm>
            <a:off x="2375665" y="2664310"/>
            <a:ext cx="823" cy="3635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64669" y="3598108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cxnSp>
        <p:nvCxnSpPr>
          <p:cNvPr id="141" name="Straight Arrow Connector 140"/>
          <p:cNvCxnSpPr>
            <a:endCxn id="170" idx="2"/>
          </p:cNvCxnSpPr>
          <p:nvPr/>
        </p:nvCxnSpPr>
        <p:spPr bwMode="auto">
          <a:xfrm>
            <a:off x="3111553" y="3191934"/>
            <a:ext cx="606363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2" name="Group 141"/>
          <p:cNvGrpSpPr/>
          <p:nvPr/>
        </p:nvGrpSpPr>
        <p:grpSpPr>
          <a:xfrm>
            <a:off x="4058492" y="3712205"/>
            <a:ext cx="135684" cy="484051"/>
            <a:chOff x="3390790" y="3616963"/>
            <a:chExt cx="180391" cy="643543"/>
          </a:xfrm>
        </p:grpSpPr>
        <p:sp>
          <p:nvSpPr>
            <p:cNvPr id="143" name="Trapezoid 14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44" name="Rectangle 158"/>
            <p:cNvSpPr>
              <a:spLocks noChangeArrowheads="1"/>
            </p:cNvSpPr>
            <p:nvPr/>
          </p:nvSpPr>
          <p:spPr bwMode="auto">
            <a:xfrm flipH="1">
              <a:off x="3398409" y="3689587"/>
              <a:ext cx="11138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5" name="Rectangle 159"/>
            <p:cNvSpPr>
              <a:spLocks noChangeArrowheads="1"/>
            </p:cNvSpPr>
            <p:nvPr/>
          </p:nvSpPr>
          <p:spPr bwMode="auto">
            <a:xfrm flipH="1">
              <a:off x="3400943" y="4034895"/>
              <a:ext cx="9453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80654" y="3030552"/>
            <a:ext cx="1167978" cy="1418904"/>
            <a:chOff x="4488101" y="3657632"/>
            <a:chExt cx="1552821" cy="1886426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92305" y="3741384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52523" y="3702375"/>
              <a:ext cx="88399" cy="3478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66812" y="4328901"/>
              <a:ext cx="1251432" cy="409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92305" y="4215468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02089" y="4406640"/>
              <a:ext cx="137145" cy="34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8101" y="4754853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88101" y="5196249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59" name="Straight Connector 158"/>
          <p:cNvCxnSpPr>
            <a:endCxn id="147" idx="0"/>
          </p:cNvCxnSpPr>
          <p:nvPr/>
        </p:nvCxnSpPr>
        <p:spPr bwMode="auto">
          <a:xfrm>
            <a:off x="5065368" y="2904450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Arrow Connector 159"/>
          <p:cNvCxnSpPr>
            <a:stCxn id="149" idx="3"/>
            <a:endCxn id="165" idx="1"/>
          </p:cNvCxnSpPr>
          <p:nvPr/>
        </p:nvCxnSpPr>
        <p:spPr bwMode="auto">
          <a:xfrm flipV="1">
            <a:off x="5648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6778665" y="2958564"/>
            <a:ext cx="547227" cy="1082965"/>
            <a:chOff x="6728724" y="3121968"/>
            <a:chExt cx="727535" cy="1439797"/>
          </a:xfrm>
        </p:grpSpPr>
        <p:sp>
          <p:nvSpPr>
            <p:cNvPr id="162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69" name="Elbow Connector 168"/>
          <p:cNvCxnSpPr>
            <a:stCxn id="200" idx="0"/>
            <a:endCxn id="157" idx="1"/>
          </p:cNvCxnSpPr>
          <p:nvPr/>
        </p:nvCxnSpPr>
        <p:spPr bwMode="auto">
          <a:xfrm flipH="1">
            <a:off x="4480655" y="3449801"/>
            <a:ext cx="5689587" cy="868850"/>
          </a:xfrm>
          <a:prstGeom prst="bentConnector5">
            <a:avLst>
              <a:gd name="adj1" fmla="val -4018"/>
              <a:gd name="adj2" fmla="val 175967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0" name="Oval 169"/>
          <p:cNvSpPr/>
          <p:nvPr/>
        </p:nvSpPr>
        <p:spPr bwMode="auto">
          <a:xfrm>
            <a:off x="3717916" y="31646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1" name="Straight Arrow Connector 170"/>
          <p:cNvCxnSpPr>
            <a:stCxn id="170" idx="6"/>
          </p:cNvCxnSpPr>
          <p:nvPr/>
        </p:nvCxnSpPr>
        <p:spPr bwMode="auto">
          <a:xfrm flipV="1">
            <a:off x="3772427" y="3191934"/>
            <a:ext cx="708227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2" name="Elbow Connector 171"/>
          <p:cNvCxnSpPr>
            <a:stCxn id="170" idx="4"/>
            <a:endCxn id="178" idx="2"/>
          </p:cNvCxnSpPr>
          <p:nvPr/>
        </p:nvCxnSpPr>
        <p:spPr bwMode="auto">
          <a:xfrm rot="16200000" flipH="1">
            <a:off x="3638724" y="3325637"/>
            <a:ext cx="332737" cy="119840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Elbow Connector 173"/>
          <p:cNvCxnSpPr>
            <a:stCxn id="170" idx="4"/>
            <a:endCxn id="145" idx="3"/>
          </p:cNvCxnSpPr>
          <p:nvPr/>
        </p:nvCxnSpPr>
        <p:spPr bwMode="auto">
          <a:xfrm rot="16200000" flipH="1">
            <a:off x="3475035" y="3489325"/>
            <a:ext cx="861230" cy="320958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6807684" y="4056404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177" name="Straight Connector 176"/>
          <p:cNvCxnSpPr>
            <a:endCxn id="176" idx="0"/>
          </p:cNvCxnSpPr>
          <p:nvPr/>
        </p:nvCxnSpPr>
        <p:spPr bwMode="auto">
          <a:xfrm>
            <a:off x="7057663" y="3868018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Oval 177"/>
          <p:cNvSpPr/>
          <p:nvPr/>
        </p:nvSpPr>
        <p:spPr bwMode="auto">
          <a:xfrm>
            <a:off x="3865012" y="3524671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9" name="Elbow Connector 178"/>
          <p:cNvCxnSpPr>
            <a:stCxn id="178" idx="4"/>
            <a:endCxn id="144" idx="3"/>
          </p:cNvCxnSpPr>
          <p:nvPr/>
        </p:nvCxnSpPr>
        <p:spPr bwMode="auto">
          <a:xfrm rot="16200000" flipH="1">
            <a:off x="3857492" y="3613957"/>
            <a:ext cx="241509" cy="171956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0" name="Straight Arrow Connector 179"/>
          <p:cNvCxnSpPr>
            <a:stCxn id="143" idx="0"/>
          </p:cNvCxnSpPr>
          <p:nvPr/>
        </p:nvCxnSpPr>
        <p:spPr bwMode="auto">
          <a:xfrm>
            <a:off x="4194177" y="3954232"/>
            <a:ext cx="286477" cy="134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82" name="Rounded Rectangle 181"/>
          <p:cNvSpPr/>
          <p:nvPr/>
        </p:nvSpPr>
        <p:spPr bwMode="auto">
          <a:xfrm>
            <a:off x="4726986" y="4589504"/>
            <a:ext cx="717323" cy="2060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183" name="Elbow Connector 182"/>
          <p:cNvCxnSpPr>
            <a:stCxn id="170" idx="4"/>
            <a:endCxn id="182" idx="1"/>
          </p:cNvCxnSpPr>
          <p:nvPr/>
        </p:nvCxnSpPr>
        <p:spPr bwMode="auto">
          <a:xfrm rot="16200000" flipH="1">
            <a:off x="3499419" y="3464941"/>
            <a:ext cx="1473318" cy="98181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4" name="Group 183"/>
          <p:cNvGrpSpPr/>
          <p:nvPr/>
        </p:nvGrpSpPr>
        <p:grpSpPr>
          <a:xfrm>
            <a:off x="6519062" y="3577626"/>
            <a:ext cx="135684" cy="484051"/>
            <a:chOff x="3390790" y="3616963"/>
            <a:chExt cx="180391" cy="643543"/>
          </a:xfrm>
        </p:grpSpPr>
        <p:sp>
          <p:nvSpPr>
            <p:cNvPr id="185" name="Trapezoid 18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86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7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188" name="Straight Arrow Connector 187"/>
          <p:cNvCxnSpPr>
            <a:stCxn id="185" idx="0"/>
            <a:endCxn id="166" idx="1"/>
          </p:cNvCxnSpPr>
          <p:nvPr/>
        </p:nvCxnSpPr>
        <p:spPr bwMode="auto">
          <a:xfrm>
            <a:off x="6654746" y="3819651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9" name="Elbow Connector 188"/>
          <p:cNvCxnSpPr>
            <a:stCxn id="182" idx="3"/>
            <a:endCxn id="210" idx="4"/>
          </p:cNvCxnSpPr>
          <p:nvPr/>
        </p:nvCxnSpPr>
        <p:spPr bwMode="auto">
          <a:xfrm flipV="1">
            <a:off x="5444309" y="3968877"/>
            <a:ext cx="951895" cy="7236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0" name="Group 189"/>
          <p:cNvGrpSpPr/>
          <p:nvPr/>
        </p:nvGrpSpPr>
        <p:grpSpPr>
          <a:xfrm>
            <a:off x="8401457" y="3139650"/>
            <a:ext cx="912843" cy="874969"/>
            <a:chOff x="3124738" y="3598050"/>
            <a:chExt cx="1447262" cy="1387215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124738" y="3606109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71874" y="3710170"/>
              <a:ext cx="200126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227302" y="4040440"/>
              <a:ext cx="1316992" cy="487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26747" y="4073408"/>
              <a:ext cx="102130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28166" y="4570497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98" name="Straight Arrow Connector 197"/>
          <p:cNvCxnSpPr>
            <a:stCxn id="193" idx="3"/>
            <a:endCxn id="201" idx="3"/>
          </p:cNvCxnSpPr>
          <p:nvPr/>
        </p:nvCxnSpPr>
        <p:spPr bwMode="auto">
          <a:xfrm flipV="1">
            <a:off x="9314300" y="3341005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9" name="Group 198"/>
          <p:cNvGrpSpPr/>
          <p:nvPr/>
        </p:nvGrpSpPr>
        <p:grpSpPr>
          <a:xfrm>
            <a:off x="10034556" y="3207775"/>
            <a:ext cx="135684" cy="484051"/>
            <a:chOff x="3390790" y="3616963"/>
            <a:chExt cx="180391" cy="643543"/>
          </a:xfrm>
        </p:grpSpPr>
        <p:sp>
          <p:nvSpPr>
            <p:cNvPr id="200" name="Trapezoid 199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01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202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03" name="Straight Arrow Connector 202"/>
          <p:cNvCxnSpPr>
            <a:stCxn id="168" idx="3"/>
            <a:endCxn id="208" idx="2"/>
          </p:cNvCxnSpPr>
          <p:nvPr/>
        </p:nvCxnSpPr>
        <p:spPr bwMode="auto">
          <a:xfrm flipV="1">
            <a:off x="7321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Oval 203"/>
          <p:cNvSpPr/>
          <p:nvPr/>
        </p:nvSpPr>
        <p:spPr bwMode="auto">
          <a:xfrm>
            <a:off x="6258233" y="366469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108680" y="4444825"/>
            <a:ext cx="7186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06" name="Elbow Connector 205"/>
          <p:cNvCxnSpPr>
            <a:stCxn id="204" idx="4"/>
            <a:endCxn id="205" idx="1"/>
          </p:cNvCxnSpPr>
          <p:nvPr/>
        </p:nvCxnSpPr>
        <p:spPr bwMode="auto">
          <a:xfrm rot="16200000" flipH="1">
            <a:off x="6303499" y="3701199"/>
            <a:ext cx="787171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7" name="Elbow Connector 206"/>
          <p:cNvCxnSpPr>
            <a:stCxn id="205" idx="1"/>
            <a:endCxn id="197" idx="1"/>
          </p:cNvCxnSpPr>
          <p:nvPr/>
        </p:nvCxnSpPr>
        <p:spPr bwMode="auto">
          <a:xfrm rot="10800000" flipH="1">
            <a:off x="7108679" y="3883815"/>
            <a:ext cx="1294939" cy="622567"/>
          </a:xfrm>
          <a:prstGeom prst="bentConnector3">
            <a:avLst>
              <a:gd name="adj1" fmla="val 2503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8" name="Oval 207"/>
          <p:cNvSpPr/>
          <p:nvPr/>
        </p:nvSpPr>
        <p:spPr bwMode="auto">
          <a:xfrm>
            <a:off x="8108207" y="353998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9" name="Elbow Connector 208"/>
          <p:cNvCxnSpPr>
            <a:stCxn id="208" idx="4"/>
            <a:endCxn id="202" idx="3"/>
          </p:cNvCxnSpPr>
          <p:nvPr/>
        </p:nvCxnSpPr>
        <p:spPr bwMode="auto">
          <a:xfrm rot="5400000" flipH="1" flipV="1">
            <a:off x="9075543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0" name="Oval 209"/>
          <p:cNvSpPr/>
          <p:nvPr/>
        </p:nvSpPr>
        <p:spPr bwMode="auto">
          <a:xfrm>
            <a:off x="6368948" y="3914366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1" name="Straight Arrow Connector 210"/>
          <p:cNvCxnSpPr>
            <a:stCxn id="210" idx="6"/>
          </p:cNvCxnSpPr>
          <p:nvPr/>
        </p:nvCxnSpPr>
        <p:spPr bwMode="auto">
          <a:xfrm flipV="1">
            <a:off x="6423459" y="3936206"/>
            <a:ext cx="95603" cy="541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08" idx="0"/>
            <a:endCxn id="192" idx="1"/>
          </p:cNvCxnSpPr>
          <p:nvPr/>
        </p:nvCxnSpPr>
        <p:spPr bwMode="auto">
          <a:xfrm rot="5400000" flipH="1" flipV="1">
            <a:off x="8136239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6320112" y="4177186"/>
            <a:ext cx="53893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4" name="Straight Connector 213"/>
          <p:cNvCxnSpPr>
            <a:stCxn id="185" idx="3"/>
            <a:endCxn id="213" idx="0"/>
          </p:cNvCxnSpPr>
          <p:nvPr/>
        </p:nvCxnSpPr>
        <p:spPr bwMode="auto">
          <a:xfrm>
            <a:off x="6586905" y="4025374"/>
            <a:ext cx="2672" cy="15181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8532940" y="2788909"/>
            <a:ext cx="65114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6" name="Straight Connector 215"/>
          <p:cNvCxnSpPr>
            <a:stCxn id="215" idx="2"/>
            <a:endCxn id="191" idx="0"/>
          </p:cNvCxnSpPr>
          <p:nvPr/>
        </p:nvCxnSpPr>
        <p:spPr bwMode="auto">
          <a:xfrm>
            <a:off x="8858510" y="3004353"/>
            <a:ext cx="0" cy="1352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3763332" y="429464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9" name="Straight Connector 218"/>
          <p:cNvCxnSpPr>
            <a:stCxn id="143" idx="3"/>
          </p:cNvCxnSpPr>
          <p:nvPr/>
        </p:nvCxnSpPr>
        <p:spPr bwMode="auto">
          <a:xfrm flipH="1">
            <a:off x="4124749" y="4159952"/>
            <a:ext cx="1586" cy="12750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9740170" y="2812385"/>
            <a:ext cx="72167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21" name="Straight Connector 220"/>
          <p:cNvCxnSpPr>
            <a:stCxn id="220" idx="2"/>
            <a:endCxn id="200" idx="1"/>
          </p:cNvCxnSpPr>
          <p:nvPr/>
        </p:nvCxnSpPr>
        <p:spPr bwMode="auto">
          <a:xfrm>
            <a:off x="10101007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>
            <a:stCxn id="178" idx="6"/>
          </p:cNvCxnSpPr>
          <p:nvPr/>
        </p:nvCxnSpPr>
        <p:spPr bwMode="auto">
          <a:xfrm flipV="1">
            <a:off x="3919523" y="3551926"/>
            <a:ext cx="561131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5" name="Straight Connector 224"/>
          <p:cNvCxnSpPr>
            <a:stCxn id="204" idx="6"/>
            <a:endCxn id="186" idx="3"/>
          </p:cNvCxnSpPr>
          <p:nvPr/>
        </p:nvCxnSpPr>
        <p:spPr bwMode="auto">
          <a:xfrm>
            <a:off x="6312740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7" name="Straight Connector 226"/>
          <p:cNvCxnSpPr>
            <a:stCxn id="208" idx="6"/>
            <a:endCxn id="195" idx="1"/>
          </p:cNvCxnSpPr>
          <p:nvPr/>
        </p:nvCxnSpPr>
        <p:spPr bwMode="auto">
          <a:xfrm>
            <a:off x="8162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9" name="Group 228"/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230" name="Rectangle 229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364669" y="3598108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4759033" y="2689005"/>
            <a:ext cx="61266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307770" y="2519798"/>
            <a:ext cx="208020" cy="3195202"/>
            <a:chOff x="1740012" y="3281856"/>
            <a:chExt cx="180287" cy="2367290"/>
          </a:xfrm>
        </p:grpSpPr>
        <p:sp>
          <p:nvSpPr>
            <p:cNvPr id="150" name="Rectangle 149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3" name="Isosceles Triangle 152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5845175" y="2497004"/>
            <a:ext cx="208020" cy="3195202"/>
            <a:chOff x="1740012" y="3281856"/>
            <a:chExt cx="180287" cy="236729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7" name="Isosceles Triangle 166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7651358" y="2519798"/>
            <a:ext cx="208020" cy="3195202"/>
            <a:chOff x="1740012" y="3281856"/>
            <a:chExt cx="180287" cy="2367290"/>
          </a:xfrm>
        </p:grpSpPr>
        <p:sp>
          <p:nvSpPr>
            <p:cNvPr id="175" name="Rectangle 174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8" name="Isosceles Triangle 21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9477000" y="2510064"/>
            <a:ext cx="208020" cy="3195202"/>
            <a:chOff x="1740012" y="3281856"/>
            <a:chExt cx="180287" cy="2367290"/>
          </a:xfrm>
        </p:grpSpPr>
        <p:sp>
          <p:nvSpPr>
            <p:cNvPr id="237" name="Rectangle 236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8" name="Isosceles Triangle 23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07" name="Rounded Rectangular Callout 106"/>
          <p:cNvSpPr/>
          <p:nvPr/>
        </p:nvSpPr>
        <p:spPr bwMode="auto">
          <a:xfrm>
            <a:off x="2799807" y="1206403"/>
            <a:ext cx="2265561" cy="1025914"/>
          </a:xfrm>
          <a:prstGeom prst="wedgeRoundRectCallout">
            <a:avLst>
              <a:gd name="adj1" fmla="val -66752"/>
              <a:gd name="adj2" fmla="val 49268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PC is also a pipeline latch, as it separates stages: </a:t>
            </a:r>
            <a:r>
              <a:rPr lang="en-US" sz="1200" dirty="0">
                <a:solidFill>
                  <a:schemeClr val="tx2"/>
                </a:solidFill>
                <a:latin typeface="+mj-lt"/>
                <a:cs typeface="Arial" pitchFamily="34" charset="0"/>
              </a:rPr>
              <a:t>fetch of the current and the next instructions</a:t>
            </a:r>
            <a:endParaRPr lang="ru-RU" sz="1200" dirty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2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0.7|6.2|42.7|70.2|21.3|48|135.3|13.3|62.9|65.6|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9.4|64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2|0.2|1.1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|77.5|9.7|11.4|19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.3|1.8|41.6|1.9|7.1|1.8|25.1|3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7|29.2|17.8|76|6.7|5.6|1.7|1.9|1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2|6.4|7.1|6.5|1.2|0.6|0.4|0.3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3.7|1.7|1.7|2.4|2.9|5|4.8|7.2|7.5|6.3|7.8|8|15.1|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5.5|40.6|31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.5|0.9|39.3|13.3|1.1|8.3|203.2|15.1|1.4|0.1|2.2|8.2|4.8|4.3|415.9|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5|43.2|23.4|0.9|12.5|3.6|13.8|9.3|1|22.6|41.3|0.8|4.5|2.4|9.1|1.6|2.6|1|3.2|6.6|1.7|9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57.3|72.6|5.5|37.1|49.9|5|1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0.2|52.4|20.7|22.5|53.2|121.6|79.9|9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|0.8|8.4|0.8|0.5|0.5|0.4|1|15.6|8.9|8.5|0.8|116.7|0.6|0.5|0.5|0.5|0.4|6|19|2.8|12.1|0.4|0.4|0.2|0.2|0.2|0.2|0.2|0.1|0.3|0.2|0.1|0.1|0.3|0.2|0.5|3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2.3|3.2|1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0.5|214.6|38.4|2.8|41.9|357.5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3532</Words>
  <Application>Microsoft Office PowerPoint</Application>
  <PresentationFormat>Widescreen</PresentationFormat>
  <Paragraphs>2094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Cambria Math</vt:lpstr>
      <vt:lpstr>Courier New</vt:lpstr>
      <vt:lpstr>Neo Sans Intel</vt:lpstr>
      <vt:lpstr>Neo Sans Intel Medium</vt:lpstr>
      <vt:lpstr>Symbol</vt:lpstr>
      <vt:lpstr>Times</vt:lpstr>
      <vt:lpstr>Times New Roman</vt:lpstr>
      <vt:lpstr>Verdana</vt:lpstr>
      <vt:lpstr>Wingdings</vt:lpstr>
      <vt:lpstr>2_Office Theme</vt:lpstr>
      <vt:lpstr>Pipelining</vt:lpstr>
      <vt:lpstr>Acknowledgments</vt:lpstr>
      <vt:lpstr>Refresher: MIPS Single-Cycle Implementation</vt:lpstr>
      <vt:lpstr>Drawback of Single-Cycle Implementation</vt:lpstr>
      <vt:lpstr>What is pipelining?</vt:lpstr>
      <vt:lpstr>Processor Pipeline</vt:lpstr>
      <vt:lpstr>Pipelined vs. Non-Pipelined MIPS</vt:lpstr>
      <vt:lpstr>Pipelining MIPS</vt:lpstr>
      <vt:lpstr>PowerPoint Presentation</vt:lpstr>
      <vt:lpstr>Stages</vt:lpstr>
      <vt:lpstr>Pipelined CPU with Control</vt:lpstr>
      <vt:lpstr>Pipelined execution: Load (cycle 1 – Fetch)</vt:lpstr>
      <vt:lpstr>Pipelined execution: Load (cycle 2 – Dec)</vt:lpstr>
      <vt:lpstr>Pipelined execution: Load (cycle 3 – EXE)</vt:lpstr>
      <vt:lpstr>Pipelined execution: Load (cycle 4 – MEM)</vt:lpstr>
      <vt:lpstr>Pipelined execution: Load (cycle 5 – WB)</vt:lpstr>
      <vt:lpstr>Pipelined execution: cycle 1</vt:lpstr>
      <vt:lpstr>Pipelined execution: cycle 2</vt:lpstr>
      <vt:lpstr>Pipelined execution: cycle 3</vt:lpstr>
      <vt:lpstr>Pipelined execution: cycle 4</vt:lpstr>
      <vt:lpstr>Pipeline hazards: Data Hazard</vt:lpstr>
      <vt:lpstr>Data Hazard</vt:lpstr>
      <vt:lpstr>Data Hazard: HW Solution 1 - Add Stalls</vt:lpstr>
      <vt:lpstr>Data Hazard: HW Solution 2 - Forwarding</vt:lpstr>
      <vt:lpstr>Forwarding Hardware</vt:lpstr>
      <vt:lpstr>Forwarding Control</vt:lpstr>
      <vt:lpstr>Forwarding Hardware Example:  bypassing from EXE to Src1 and from WB to Src2</vt:lpstr>
      <vt:lpstr>Can't always forward</vt:lpstr>
      <vt:lpstr>Stalling</vt:lpstr>
      <vt:lpstr>Hazard Detection (Stall) Logic</vt:lpstr>
      <vt:lpstr>Forwarding + Hazard Detection Unit</vt:lpstr>
      <vt:lpstr>Software Scheduling to Avoid Load Hazards</vt:lpstr>
      <vt:lpstr>Pipeline modeling</vt:lpstr>
      <vt:lpstr>Single-Cycle Implementation modeling</vt:lpstr>
      <vt:lpstr>Performance modeling</vt:lpstr>
      <vt:lpstr>Ports</vt:lpstr>
      <vt:lpstr>Example: decoder</vt:lpstr>
      <vt:lpstr>Extra reading</vt:lpstr>
      <vt:lpstr>Thank You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Smirnov, Igor</cp:lastModifiedBy>
  <cp:revision>247</cp:revision>
  <dcterms:created xsi:type="dcterms:W3CDTF">2018-09-18T18:10:21Z</dcterms:created>
  <dcterms:modified xsi:type="dcterms:W3CDTF">2018-11-15T10:01:16Z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2018-11-15 10:01:15Z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