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4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8" r:id="rId12"/>
    <p:sldId id="28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5" r:id="rId24"/>
    <p:sldId id="275" r:id="rId25"/>
    <p:sldId id="276" r:id="rId26"/>
    <p:sldId id="277" r:id="rId27"/>
    <p:sldId id="284" r:id="rId28"/>
    <p:sldId id="280" r:id="rId29"/>
    <p:sldId id="281" r:id="rId30"/>
    <p:sldId id="282" r:id="rId31"/>
    <p:sldId id="279" r:id="rId32"/>
    <p:sldId id="286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6433" autoAdjust="0"/>
  </p:normalViewPr>
  <p:slideViewPr>
    <p:cSldViewPr snapToGrid="0">
      <p:cViewPr varScale="1">
        <p:scale>
          <a:sx n="111" d="100"/>
          <a:sy n="111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55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68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4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26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08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4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96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6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6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  <p:sldLayoutId id="2147483692" r:id="rId13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kjellkod.wordpress.com/2012/02/25/why-you-should-never-ever-ever-use-linked-list-in-your-code-agai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451207"/>
            <a:ext cx="9144000" cy="105875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000" dirty="0"/>
              <a:t> </a:t>
            </a:r>
            <a:r>
              <a:rPr lang="en-US" dirty="0" smtClean="0"/>
              <a:t>Caches: part 1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err="1" smtClean="0"/>
              <a:t>Alexandr</a:t>
            </a:r>
            <a:r>
              <a:rPr lang="en-US" dirty="0" smtClean="0"/>
              <a:t> </a:t>
            </a:r>
            <a:r>
              <a:rPr lang="en-US" dirty="0" err="1" smtClean="0"/>
              <a:t>Misevich</a:t>
            </a:r>
            <a:endParaRPr lang="en-US" dirty="0" smtClean="0"/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>25 November 2019</a:t>
            </a:r>
          </a:p>
        </p:txBody>
      </p:sp>
    </p:spTree>
    <p:extLst>
      <p:ext uri="{BB962C8B-B14F-4D97-AF65-F5344CB8AC3E}">
        <p14:creationId xmlns:p14="http://schemas.microsoft.com/office/powerpoint/2010/main" val="11376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Work?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Temporal Locality (Locality in Time):</a:t>
            </a:r>
          </a:p>
          <a:p>
            <a:pPr marL="1082675" lvl="1">
              <a:defRPr/>
            </a:pPr>
            <a:r>
              <a:rPr lang="en-US" sz="2200" dirty="0">
                <a:solidFill>
                  <a:sysClr val="windowText" lastClr="000000"/>
                </a:solidFill>
              </a:rPr>
              <a:t>If an item is accessed, it will tend to be accessed again soon</a:t>
            </a:r>
          </a:p>
          <a:p>
            <a:pPr marL="1082675" lvl="1">
              <a:defRPr/>
            </a:pPr>
            <a:r>
              <a:rPr lang="en-US" sz="2200" dirty="0">
                <a:solidFill>
                  <a:sysClr val="windowText" lastClr="000000"/>
                </a:solidFill>
              </a:rPr>
              <a:t>Example: code and variables in loops</a:t>
            </a:r>
          </a:p>
          <a:p>
            <a:pPr marL="746125" indent="-350838">
              <a:buNone/>
              <a:defRPr/>
            </a:pPr>
            <a:r>
              <a:rPr lang="en-US" sz="2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→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Keep recently accessed data closer to the processor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>
              <a:spcBef>
                <a:spcPts val="2400"/>
              </a:spcBef>
              <a:defRPr/>
            </a:pPr>
            <a:r>
              <a:rPr lang="en-US" dirty="0" smtClean="0"/>
              <a:t>Spatial </a:t>
            </a:r>
            <a:r>
              <a:rPr lang="en-US" dirty="0"/>
              <a:t>Locality (Locality in Space):</a:t>
            </a:r>
          </a:p>
          <a:p>
            <a:pPr marL="1082675" lvl="1">
              <a:defRPr/>
            </a:pPr>
            <a:r>
              <a:rPr lang="en-US" sz="2200" dirty="0"/>
              <a:t>If an item is accessed, nearby items tend to be accessed soon</a:t>
            </a:r>
          </a:p>
          <a:p>
            <a:pPr marL="1082675" lvl="1">
              <a:defRPr/>
            </a:pPr>
            <a:r>
              <a:rPr lang="en-US" sz="2200" dirty="0"/>
              <a:t>Example: scanning an </a:t>
            </a:r>
            <a:r>
              <a:rPr lang="en-US" sz="2200" dirty="0" smtClean="0"/>
              <a:t>array</a:t>
            </a:r>
          </a:p>
          <a:p>
            <a:pPr marL="746125" indent="-350838">
              <a:buNone/>
              <a:defRPr/>
            </a:pPr>
            <a:r>
              <a:rPr lang="en-US" sz="2400" b="1" dirty="0" smtClean="0">
                <a:latin typeface="Calibri" panose="020F0502020204030204" pitchFamily="34" charset="0"/>
              </a:rPr>
              <a:t>→</a:t>
            </a:r>
            <a:r>
              <a:rPr lang="en-US" sz="2400" dirty="0" smtClean="0">
                <a:latin typeface="Calibri" panose="020F0502020204030204" pitchFamily="34" charset="0"/>
              </a:rPr>
              <a:t> Move contiguous blocks closer to the processor</a:t>
            </a:r>
          </a:p>
          <a:p>
            <a:pPr marL="746125" indent="-350838">
              <a:buNone/>
              <a:defRPr/>
            </a:pPr>
            <a:endParaRPr lang="en-US" sz="1600" dirty="0" smtClean="0">
              <a:solidFill>
                <a:sysClr val="windowText" lastClr="000000"/>
              </a:solidFill>
            </a:endParaRPr>
          </a:p>
          <a:p>
            <a:pPr>
              <a:spcBef>
                <a:spcPts val="2400"/>
              </a:spcBef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Locality </a:t>
            </a:r>
            <a:r>
              <a:rPr lang="en-US" dirty="0">
                <a:solidFill>
                  <a:sysClr val="windowText" lastClr="000000"/>
                </a:solidFill>
              </a:rPr>
              <a:t>+ smaller HW is faster memory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→ </a:t>
            </a:r>
            <a:r>
              <a:rPr lang="en-US" dirty="0" smtClean="0">
                <a:solidFill>
                  <a:sysClr val="windowText" lastClr="000000"/>
                </a:solidFill>
              </a:rPr>
              <a:t>hierarchy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2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Localities are usually contradicting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Read of a </a:t>
            </a:r>
            <a:r>
              <a:rPr lang="en-US" dirty="0">
                <a:solidFill>
                  <a:prstClr val="black"/>
                </a:solidFill>
              </a:rPr>
              <a:t>large data array (data size &gt;&gt; cache size</a:t>
            </a:r>
            <a:r>
              <a:rPr lang="en-US" dirty="0" smtClean="0">
                <a:solidFill>
                  <a:prstClr val="black"/>
                </a:solidFill>
              </a:rPr>
              <a:t>) has spatial locality, but no temporal locality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 of a single variable has temporal locality, but no spatial locality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2448" y="2767741"/>
            <a:ext cx="4103077" cy="6617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++i)</a:t>
            </a: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+= a[i];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2447" y="4352358"/>
            <a:ext cx="4103077" cy="6617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++i)</a:t>
            </a: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+ *a;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implementation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Cache: Main Idea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07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cache holds a small part of the entire memory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Need to map parts of the memory into the cache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Main memory is virtually partitioned into lines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Typical block size is 32 to 64 bytes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Blocks are aligned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The cache holds data by lines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prstClr val="black"/>
                </a:solidFill>
              </a:rPr>
              <a:t>Only a subset of the blocks is </a:t>
            </a:r>
            <a:r>
              <a:rPr lang="en-US" dirty="0" smtClean="0">
                <a:solidFill>
                  <a:prstClr val="black"/>
                </a:solidFill>
              </a:rPr>
              <a:t>mapped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to </a:t>
            </a:r>
            <a:r>
              <a:rPr lang="en-US" dirty="0">
                <a:solidFill>
                  <a:prstClr val="black"/>
                </a:solidFill>
              </a:rPr>
              <a:t>the cache at a given time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prstClr val="black"/>
                </a:solidFill>
              </a:rPr>
              <a:t>Address of lines is used as a key</a:t>
            </a:r>
          </a:p>
          <a:p>
            <a:endParaRPr lang="ru-RU" dirty="0"/>
          </a:p>
        </p:txBody>
      </p:sp>
      <p:graphicFrame>
        <p:nvGraphicFramePr>
          <p:cNvPr id="21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513305"/>
              </p:ext>
            </p:extLst>
          </p:nvPr>
        </p:nvGraphicFramePr>
        <p:xfrm>
          <a:off x="8927776" y="2990448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2" name="Content Placeholder 59"/>
          <p:cNvSpPr txBox="1">
            <a:spLocks/>
          </p:cNvSpPr>
          <p:nvPr/>
        </p:nvSpPr>
        <p:spPr bwMode="auto">
          <a:xfrm>
            <a:off x="1981200" y="889449"/>
            <a:ext cx="8229600" cy="149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67045" y="2320053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Memory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88601" y="3282432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Cache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38444" y="2668827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#line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55574" y="362452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#line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594144" y="3507028"/>
            <a:ext cx="749300" cy="1336655"/>
            <a:chOff x="6972300" y="4044639"/>
            <a:chExt cx="749300" cy="133665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972300" y="4044639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>
            <a:xfrm>
              <a:off x="6972300" y="4438797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>
            <a:xfrm>
              <a:off x="6972300" y="4626882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72300" y="4771694"/>
              <a:ext cx="749300" cy="6096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graphicFrame>
        <p:nvGraphicFramePr>
          <p:cNvPr id="33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383116"/>
              </p:ext>
            </p:extLst>
          </p:nvPr>
        </p:nvGraphicFramePr>
        <p:xfrm>
          <a:off x="8927776" y="2990448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4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594638"/>
              </p:ext>
            </p:extLst>
          </p:nvPr>
        </p:nvGraphicFramePr>
        <p:xfrm>
          <a:off x="8610276" y="2990448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78285"/>
              </p:ext>
            </p:extLst>
          </p:nvPr>
        </p:nvGraphicFramePr>
        <p:xfrm>
          <a:off x="10744200" y="395579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60148"/>
              </p:ext>
            </p:extLst>
          </p:nvPr>
        </p:nvGraphicFramePr>
        <p:xfrm>
          <a:off x="10744200" y="395579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24552"/>
              </p:ext>
            </p:extLst>
          </p:nvPr>
        </p:nvGraphicFramePr>
        <p:xfrm>
          <a:off x="10744200" y="395579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87939"/>
              </p:ext>
            </p:extLst>
          </p:nvPr>
        </p:nvGraphicFramePr>
        <p:xfrm>
          <a:off x="10388600" y="3955793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5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Lookup</a:t>
            </a:r>
            <a:endParaRPr lang="ru-RU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Case 1: </a:t>
            </a:r>
            <a:r>
              <a:rPr lang="en-US" dirty="0">
                <a:solidFill>
                  <a:srgbClr val="00B050"/>
                </a:solidFill>
              </a:rPr>
              <a:t>Cache Hit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requested line is in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cache returns the requested line (fast)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Case 2: </a:t>
            </a:r>
            <a:r>
              <a:rPr lang="en-US" dirty="0">
                <a:solidFill>
                  <a:srgbClr val="FF0000"/>
                </a:solidFill>
              </a:rPr>
              <a:t>Cache Miss</a:t>
            </a:r>
          </a:p>
          <a:p>
            <a:endParaRPr lang="ru-RU" dirty="0"/>
          </a:p>
        </p:txBody>
      </p:sp>
      <p:sp>
        <p:nvSpPr>
          <p:cNvPr id="3" name="U-Turn Arrow 2"/>
          <p:cNvSpPr/>
          <p:nvPr/>
        </p:nvSpPr>
        <p:spPr>
          <a:xfrm>
            <a:off x="9373822" y="3886749"/>
            <a:ext cx="678565" cy="880931"/>
          </a:xfrm>
          <a:prstGeom prst="utur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189156" y="3272517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67601" y="1636777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Memory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9157" y="259915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Cache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198555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56130" y="294125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0" name="Content Placeholder 39"/>
          <p:cNvGraphicFramePr>
            <a:graphicFrameLocks/>
          </p:cNvGraphicFramePr>
          <p:nvPr>
            <p:extLst/>
          </p:nvPr>
        </p:nvGraphicFramePr>
        <p:xfrm>
          <a:off x="7410832" y="2307172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304017" y="4726760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4?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30949" y="36264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77217" y="3052310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30637" y="2941250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55710" y="3676344"/>
            <a:ext cx="585216" cy="18514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 rot="922656">
            <a:off x="9128437" y="3575974"/>
            <a:ext cx="454841" cy="417585"/>
            <a:chOff x="7039011" y="3613666"/>
            <a:chExt cx="580989" cy="533400"/>
          </a:xfrm>
        </p:grpSpPr>
        <p:sp>
          <p:nvSpPr>
            <p:cNvPr id="17" name="Explosion 2 16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20664369">
              <a:off x="7039011" y="3627327"/>
              <a:ext cx="487736" cy="39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hit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296998" y="5005975"/>
            <a:ext cx="990002" cy="1138773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CPU</a:t>
            </a:r>
          </a:p>
          <a:p>
            <a:pPr>
              <a:defRPr/>
            </a:pPr>
            <a:endParaRPr lang="en-US" sz="2400" b="1" kern="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ru-RU" sz="20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67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6296E-6 L -3.05556E-6 0.25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8" grpId="0"/>
      <p:bldP spid="9" grpId="0"/>
      <p:bldP spid="11" grpId="0"/>
      <p:bldP spid="12" grpId="0"/>
      <p:bldP spid="12" grpId="1"/>
      <p:bldP spid="15" grpId="0" animBg="1"/>
      <p:bldP spid="15" grpId="1" animBg="1"/>
      <p:bldP spid="19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Lookup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Case 1: </a:t>
            </a:r>
            <a:r>
              <a:rPr lang="en-US" dirty="0">
                <a:solidFill>
                  <a:srgbClr val="00B050"/>
                </a:solidFill>
              </a:rPr>
              <a:t>Cache Hit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requested line is in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cache returns the requested line (fast)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Case 2: </a:t>
            </a:r>
            <a:r>
              <a:rPr lang="en-US" dirty="0">
                <a:solidFill>
                  <a:srgbClr val="FF0000"/>
                </a:solidFill>
              </a:rPr>
              <a:t>Cache Miss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requested line is </a:t>
            </a:r>
            <a:r>
              <a:rPr lang="en-US" b="1" dirty="0">
                <a:solidFill>
                  <a:sysClr val="windowText" lastClr="000000"/>
                </a:solidFill>
              </a:rPr>
              <a:t>not </a:t>
            </a:r>
            <a:r>
              <a:rPr lang="en-US" dirty="0">
                <a:solidFill>
                  <a:sysClr val="windowText" lastClr="000000"/>
                </a:solidFill>
              </a:rPr>
              <a:t>in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Need to fetch it from the main memory (</a:t>
            </a:r>
            <a:r>
              <a:rPr lang="en-US" dirty="0" smtClean="0">
                <a:solidFill>
                  <a:sysClr val="windowText" lastClr="000000"/>
                </a:solidFill>
              </a:rPr>
              <a:t>slow)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and </a:t>
            </a:r>
            <a:r>
              <a:rPr lang="en-US" dirty="0">
                <a:solidFill>
                  <a:sysClr val="windowText" lastClr="000000"/>
                </a:solidFill>
              </a:rPr>
              <a:t>fill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May need to evict another line </a:t>
            </a:r>
            <a:r>
              <a:rPr lang="en-US" dirty="0" smtClean="0">
                <a:solidFill>
                  <a:sysClr val="windowText" lastClr="000000"/>
                </a:solidFill>
              </a:rPr>
              <a:t>from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the </a:t>
            </a:r>
            <a:r>
              <a:rPr lang="en-US" dirty="0">
                <a:solidFill>
                  <a:sysClr val="windowText" lastClr="000000"/>
                </a:solidFill>
              </a:rPr>
              <a:t>cache to free space for the new one</a:t>
            </a:r>
          </a:p>
          <a:p>
            <a:endParaRPr lang="ru-RU" dirty="0"/>
          </a:p>
        </p:txBody>
      </p:sp>
      <p:sp>
        <p:nvSpPr>
          <p:cNvPr id="20" name="U-Turn Arrow 19"/>
          <p:cNvSpPr/>
          <p:nvPr/>
        </p:nvSpPr>
        <p:spPr>
          <a:xfrm rot="16200000">
            <a:off x="8224766" y="3338106"/>
            <a:ext cx="549372" cy="529229"/>
          </a:xfrm>
          <a:prstGeom prst="uturnArrow">
            <a:avLst>
              <a:gd name="adj1" fmla="val 29722"/>
              <a:gd name="adj2" fmla="val 25000"/>
              <a:gd name="adj3" fmla="val 25000"/>
              <a:gd name="adj4" fmla="val 43750"/>
              <a:gd name="adj5" fmla="val 98263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U-Turn Arrow 20"/>
          <p:cNvSpPr/>
          <p:nvPr/>
        </p:nvSpPr>
        <p:spPr>
          <a:xfrm>
            <a:off x="9373822" y="3890178"/>
            <a:ext cx="678565" cy="880931"/>
          </a:xfrm>
          <a:prstGeom prst="utur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9189156" y="3275946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467601" y="1640206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Memory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89157" y="26025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Cache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39000" y="198898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56130" y="294467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7" name="Content Placeholder 39"/>
          <p:cNvGraphicFramePr>
            <a:graphicFrameLocks/>
          </p:cNvGraphicFramePr>
          <p:nvPr>
            <p:extLst/>
          </p:nvPr>
        </p:nvGraphicFramePr>
        <p:xfrm>
          <a:off x="7410832" y="2310601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249407" y="473018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93?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30949" y="363999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77217" y="305573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30637" y="2944679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555710" y="3679773"/>
            <a:ext cx="585216" cy="18514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3" name="Group 32"/>
          <p:cNvGrpSpPr/>
          <p:nvPr/>
        </p:nvGrpSpPr>
        <p:grpSpPr>
          <a:xfrm rot="180444">
            <a:off x="9082728" y="3422998"/>
            <a:ext cx="582187" cy="496391"/>
            <a:chOff x="7086600" y="3613666"/>
            <a:chExt cx="533400" cy="533400"/>
          </a:xfrm>
        </p:grpSpPr>
        <p:sp>
          <p:nvSpPr>
            <p:cNvPr id="34" name="Explosion 2 33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1236044">
              <a:off x="7099111" y="3690878"/>
              <a:ext cx="467332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miss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9549995" y="3282597"/>
            <a:ext cx="596686" cy="191216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72782" y="3283600"/>
            <a:ext cx="192711" cy="184666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>
            <a:spAutoFit/>
          </a:bodyPr>
          <a:lstStyle/>
          <a:p>
            <a:pPr algn="ctr" fontAlgn="b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66201" y="3284095"/>
            <a:ext cx="192711" cy="184666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>
            <a:spAutoFit/>
          </a:bodyPr>
          <a:lstStyle/>
          <a:p>
            <a:pPr algn="ctr" fontAlgn="b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93</a:t>
            </a:r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25833" y="363270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93?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33880" y="4508419"/>
            <a:ext cx="596686" cy="191216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33880" y="4508419"/>
            <a:ext cx="596686" cy="191216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96998" y="5009404"/>
            <a:ext cx="990002" cy="120032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CPU</a:t>
            </a:r>
          </a:p>
          <a:p>
            <a:pPr>
              <a:defRPr/>
            </a:pPr>
            <a:endParaRPr lang="en-US" sz="2400" b="1" kern="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ru-RU" sz="24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80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047 L 4.44444E-6 0.00023 L 4.44444E-6 -0.05926 C 4.44444E-6 -0.06968 0.00017 -0.0801 0.00034 -0.09051 C 0.00121 -0.10278 0.00225 -0.11482 0.00312 -0.12686 L 0.01076 -0.14283 L 0.01875 -0.1544 L 0.03333 -0.16343 L 0.05017 -0.16875 L 0.07326 -0.16945 C 0.0842 -0.16991 0.09513 -0.17824 0.11666 -0.1801 C 0.13802 -0.18195 0.18368 -0.18033 0.19809 -0.17963 " pathEditMode="relative" rAng="0" ptsTypes="AAAAAAAAAAAA">
                                      <p:cBhvr>
                                        <p:cTn id="5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09 -0.17963 L 0.19826 0.11504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/>
      <p:bldP spid="36" grpId="0" animBg="1"/>
      <p:bldP spid="37" grpId="0" animBg="1"/>
      <p:bldP spid="38" grpId="0" animBg="1"/>
      <p:bldP spid="39" grpId="0"/>
      <p:bldP spid="39" grpId="1"/>
      <p:bldP spid="40" grpId="0" animBg="1"/>
      <p:bldP spid="41" grpId="0" animBg="1"/>
      <p:bldP spid="41" grpId="1" animBg="1"/>
      <p:bldP spid="41" grpId="2" animBg="1"/>
      <p:bldP spid="41" grpId="3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</a:t>
            </a:r>
            <a:r>
              <a:rPr lang="en-US" dirty="0"/>
              <a:t>A</a:t>
            </a:r>
            <a:r>
              <a:rPr lang="en-US" dirty="0" smtClean="0"/>
              <a:t>ssociative Cache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may be mapped to any cache entry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Lookup line in all entries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Address is partitioned to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Offset within a line (byte#)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# (so-called </a:t>
            </a:r>
            <a:r>
              <a:rPr lang="en-US" i="1" dirty="0">
                <a:solidFill>
                  <a:sysClr val="windowText" lastClr="000000"/>
                </a:solidFill>
              </a:rPr>
              <a:t>tag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  <a:p>
            <a:pPr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Each cache entry has a tag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All tags are compared to the line# in parallel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If one of the tags matches the line#, we have a hit</a:t>
            </a: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61706"/>
              </p:ext>
            </p:extLst>
          </p:nvPr>
        </p:nvGraphicFramePr>
        <p:xfrm>
          <a:off x="10008262" y="2421584"/>
          <a:ext cx="1503680" cy="2312830"/>
        </p:xfrm>
        <a:graphic>
          <a:graphicData uri="http://schemas.openxmlformats.org/drawingml/2006/table">
            <a:tbl>
              <a:tblPr/>
              <a:tblGrid>
                <a:gridCol w="150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10447544" y="4734414"/>
            <a:ext cx="599716" cy="1131335"/>
            <a:chOff x="3662542" y="5181597"/>
            <a:chExt cx="599716" cy="1131335"/>
          </a:xfrm>
        </p:grpSpPr>
        <p:sp>
          <p:nvSpPr>
            <p:cNvPr id="53" name="Line 128"/>
            <p:cNvSpPr>
              <a:spLocks noChangeShapeType="1"/>
            </p:cNvSpPr>
            <p:nvPr/>
          </p:nvSpPr>
          <p:spPr bwMode="auto">
            <a:xfrm flipH="1" flipV="1">
              <a:off x="3962400" y="5181597"/>
              <a:ext cx="0" cy="752477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data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893531" y="2113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298341" y="21274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227940" y="2455718"/>
            <a:ext cx="942887" cy="3410030"/>
            <a:chOff x="6405337" y="2863375"/>
            <a:chExt cx="942887" cy="3410030"/>
          </a:xfrm>
        </p:grpSpPr>
        <p:sp>
          <p:nvSpPr>
            <p:cNvPr id="59" name="Line 114"/>
            <p:cNvSpPr>
              <a:spLocks noChangeShapeType="1"/>
            </p:cNvSpPr>
            <p:nvPr/>
          </p:nvSpPr>
          <p:spPr bwMode="auto">
            <a:xfrm>
              <a:off x="6713060" y="2886553"/>
              <a:ext cx="0" cy="248126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Line 115"/>
            <p:cNvSpPr>
              <a:spLocks noChangeShapeType="1"/>
            </p:cNvSpPr>
            <p:nvPr/>
          </p:nvSpPr>
          <p:spPr bwMode="auto">
            <a:xfrm>
              <a:off x="6780370" y="3115153"/>
              <a:ext cx="0" cy="225266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Line 116"/>
            <p:cNvSpPr>
              <a:spLocks noChangeShapeType="1"/>
            </p:cNvSpPr>
            <p:nvPr/>
          </p:nvSpPr>
          <p:spPr bwMode="auto">
            <a:xfrm flipH="1">
              <a:off x="6992597" y="4948715"/>
              <a:ext cx="0" cy="41751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Oval 117"/>
            <p:cNvSpPr>
              <a:spLocks noChangeAspect="1" noChangeArrowheads="1"/>
            </p:cNvSpPr>
            <p:nvPr/>
          </p:nvSpPr>
          <p:spPr bwMode="auto">
            <a:xfrm>
              <a:off x="6686708" y="2863375"/>
              <a:ext cx="52388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Oval 118"/>
            <p:cNvSpPr>
              <a:spLocks noChangeAspect="1" noChangeArrowheads="1"/>
            </p:cNvSpPr>
            <p:nvPr/>
          </p:nvSpPr>
          <p:spPr bwMode="auto">
            <a:xfrm>
              <a:off x="6754335" y="3083403"/>
              <a:ext cx="50800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val 119"/>
            <p:cNvSpPr>
              <a:spLocks noChangeAspect="1" noChangeArrowheads="1"/>
            </p:cNvSpPr>
            <p:nvPr/>
          </p:nvSpPr>
          <p:spPr bwMode="auto">
            <a:xfrm>
              <a:off x="6965473" y="4916965"/>
              <a:ext cx="52388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Line 126"/>
            <p:cNvSpPr>
              <a:spLocks noChangeShapeType="1"/>
            </p:cNvSpPr>
            <p:nvPr/>
          </p:nvSpPr>
          <p:spPr bwMode="auto">
            <a:xfrm flipH="1" flipV="1">
              <a:off x="6862920" y="5657375"/>
              <a:ext cx="0" cy="22860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13061" y="49106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…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05337" y="5904073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hit/miss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lowchart: Delay 18"/>
            <p:cNvSpPr/>
            <p:nvPr/>
          </p:nvSpPr>
          <p:spPr bwMode="auto">
            <a:xfrm rot="5400000" flipH="1">
              <a:off x="6653742" y="5207498"/>
              <a:ext cx="393971" cy="51064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F2F2F2"/>
            </a:solidFill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endParaRPr lang="en-US" sz="2000" b="1" kern="0" dirty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819701" y="1565766"/>
            <a:ext cx="1179647" cy="3089592"/>
            <a:chOff x="5997098" y="1973423"/>
            <a:chExt cx="1179647" cy="3089592"/>
          </a:xfrm>
        </p:grpSpPr>
        <p:sp>
          <p:nvSpPr>
            <p:cNvPr id="70" name="Line 95"/>
            <p:cNvSpPr>
              <a:spLocks noChangeShapeType="1"/>
            </p:cNvSpPr>
            <p:nvPr/>
          </p:nvSpPr>
          <p:spPr bwMode="auto">
            <a:xfrm>
              <a:off x="6219348" y="1973423"/>
              <a:ext cx="0" cy="2937193"/>
            </a:xfrm>
            <a:prstGeom prst="line">
              <a:avLst/>
            </a:prstGeom>
            <a:noFill/>
            <a:ln w="12700">
              <a:solidFill>
                <a:srgbClr val="9BBB59">
                  <a:lumMod val="75000"/>
                </a:srgbClr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1" name="Group 96"/>
            <p:cNvGrpSpPr>
              <a:grpSpLocks/>
            </p:cNvGrpSpPr>
            <p:nvPr/>
          </p:nvGrpSpPr>
          <p:grpSpPr bwMode="auto">
            <a:xfrm>
              <a:off x="5997098" y="2777015"/>
              <a:ext cx="644525" cy="228600"/>
              <a:chOff x="3719" y="1824"/>
              <a:chExt cx="406" cy="144"/>
            </a:xfrm>
          </p:grpSpPr>
          <p:sp>
            <p:nvSpPr>
              <p:cNvPr id="87" name="AutoShape 97"/>
              <p:cNvSpPr>
                <a:spLocks noChangeArrowheads="1"/>
              </p:cNvSpPr>
              <p:nvPr/>
            </p:nvSpPr>
            <p:spPr bwMode="auto">
              <a:xfrm rot="5400000" flipV="1">
                <a:off x="4009" y="1851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algn="ctr">
                  <a:defRPr/>
                </a:pPr>
                <a:r>
                  <a:rPr lang="en-US" sz="1200" b="1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</a:p>
            </p:txBody>
          </p:sp>
          <p:sp>
            <p:nvSpPr>
              <p:cNvPr id="88" name="Line 98"/>
              <p:cNvSpPr>
                <a:spLocks noChangeShapeType="1"/>
              </p:cNvSpPr>
              <p:nvPr/>
            </p:nvSpPr>
            <p:spPr bwMode="auto">
              <a:xfrm>
                <a:off x="3852" y="1852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9" name="Oval 99"/>
              <p:cNvSpPr>
                <a:spLocks noChangeAspect="1" noChangeArrowheads="1"/>
              </p:cNvSpPr>
              <p:nvPr/>
            </p:nvSpPr>
            <p:spPr bwMode="auto">
              <a:xfrm>
                <a:off x="3842" y="1834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0" name="Line 100"/>
              <p:cNvSpPr>
                <a:spLocks noChangeShapeType="1"/>
              </p:cNvSpPr>
              <p:nvPr/>
            </p:nvSpPr>
            <p:spPr bwMode="auto">
              <a:xfrm>
                <a:off x="3719" y="1936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72" name="Group 101"/>
            <p:cNvGrpSpPr>
              <a:grpSpLocks/>
            </p:cNvGrpSpPr>
            <p:nvPr/>
          </p:nvGrpSpPr>
          <p:grpSpPr bwMode="auto">
            <a:xfrm>
              <a:off x="5997098" y="3005615"/>
              <a:ext cx="644525" cy="228600"/>
              <a:chOff x="3719" y="1968"/>
              <a:chExt cx="406" cy="144"/>
            </a:xfrm>
          </p:grpSpPr>
          <p:sp>
            <p:nvSpPr>
              <p:cNvPr id="83" name="AutoShape 102"/>
              <p:cNvSpPr>
                <a:spLocks noChangeArrowheads="1"/>
              </p:cNvSpPr>
              <p:nvPr/>
            </p:nvSpPr>
            <p:spPr bwMode="auto">
              <a:xfrm rot="5400000" flipV="1">
                <a:off x="4009" y="1995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algn="ctr">
                  <a:defRPr/>
                </a:pPr>
                <a:r>
                  <a:rPr lang="en-US" sz="1200" b="1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</a:p>
            </p:txBody>
          </p:sp>
          <p:sp>
            <p:nvSpPr>
              <p:cNvPr id="84" name="Line 103"/>
              <p:cNvSpPr>
                <a:spLocks noChangeShapeType="1"/>
              </p:cNvSpPr>
              <p:nvPr/>
            </p:nvSpPr>
            <p:spPr bwMode="auto">
              <a:xfrm>
                <a:off x="3852" y="1996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5" name="Oval 104"/>
              <p:cNvSpPr>
                <a:spLocks noChangeAspect="1" noChangeArrowheads="1"/>
              </p:cNvSpPr>
              <p:nvPr/>
            </p:nvSpPr>
            <p:spPr bwMode="auto">
              <a:xfrm>
                <a:off x="3841" y="1978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6" name="Line 105"/>
              <p:cNvSpPr>
                <a:spLocks noChangeShapeType="1"/>
              </p:cNvSpPr>
              <p:nvPr/>
            </p:nvSpPr>
            <p:spPr bwMode="auto">
              <a:xfrm>
                <a:off x="3719" y="2080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73" name="Group 106"/>
            <p:cNvGrpSpPr>
              <a:grpSpLocks/>
            </p:cNvGrpSpPr>
            <p:nvPr/>
          </p:nvGrpSpPr>
          <p:grpSpPr bwMode="auto">
            <a:xfrm>
              <a:off x="5997098" y="4834415"/>
              <a:ext cx="644525" cy="228600"/>
              <a:chOff x="3719" y="3120"/>
              <a:chExt cx="406" cy="144"/>
            </a:xfrm>
          </p:grpSpPr>
          <p:sp>
            <p:nvSpPr>
              <p:cNvPr id="79" name="AutoShape 107"/>
              <p:cNvSpPr>
                <a:spLocks noChangeArrowheads="1"/>
              </p:cNvSpPr>
              <p:nvPr/>
            </p:nvSpPr>
            <p:spPr bwMode="auto">
              <a:xfrm rot="5400000" flipV="1">
                <a:off x="4009" y="3147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algn="ctr">
                  <a:defRPr/>
                </a:pPr>
                <a:r>
                  <a:rPr lang="en-US" sz="1200" b="1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</a:p>
            </p:txBody>
          </p:sp>
          <p:sp>
            <p:nvSpPr>
              <p:cNvPr id="80" name="Line 108"/>
              <p:cNvSpPr>
                <a:spLocks noChangeShapeType="1"/>
              </p:cNvSpPr>
              <p:nvPr/>
            </p:nvSpPr>
            <p:spPr bwMode="auto">
              <a:xfrm>
                <a:off x="3852" y="3158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1" name="Oval 109"/>
              <p:cNvSpPr>
                <a:spLocks noChangeAspect="1" noChangeArrowheads="1"/>
              </p:cNvSpPr>
              <p:nvPr/>
            </p:nvSpPr>
            <p:spPr bwMode="auto">
              <a:xfrm>
                <a:off x="3842" y="3141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2" name="Line 110"/>
              <p:cNvSpPr>
                <a:spLocks noChangeShapeType="1"/>
              </p:cNvSpPr>
              <p:nvPr/>
            </p:nvSpPr>
            <p:spPr bwMode="auto">
              <a:xfrm>
                <a:off x="3719" y="3232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74" name="Line 111"/>
            <p:cNvSpPr>
              <a:spLocks noChangeShapeType="1"/>
            </p:cNvSpPr>
            <p:nvPr/>
          </p:nvSpPr>
          <p:spPr bwMode="auto">
            <a:xfrm>
              <a:off x="6641623" y="494871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Line 112"/>
            <p:cNvSpPr>
              <a:spLocks noChangeShapeType="1"/>
            </p:cNvSpPr>
            <p:nvPr/>
          </p:nvSpPr>
          <p:spPr bwMode="auto">
            <a:xfrm>
              <a:off x="6641623" y="289131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Line 113"/>
            <p:cNvSpPr>
              <a:spLocks noChangeShapeType="1"/>
            </p:cNvSpPr>
            <p:nvPr/>
          </p:nvSpPr>
          <p:spPr bwMode="auto">
            <a:xfrm>
              <a:off x="6641623" y="311356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24900" y="3252095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…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68647" y="3252095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…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56020" y="1705208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Tag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39210" y="1705208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Data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91057"/>
              </p:ext>
            </p:extLst>
          </p:nvPr>
        </p:nvGraphicFramePr>
        <p:xfrm>
          <a:off x="8166616" y="1049511"/>
          <a:ext cx="2933700" cy="510540"/>
        </p:xfrm>
        <a:graphic>
          <a:graphicData uri="http://schemas.openxmlformats.org/drawingml/2006/table">
            <a:tbl>
              <a:tblPr/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 = line#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8693995" y="771411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0793123" y="1558302"/>
            <a:ext cx="449139" cy="3187542"/>
            <a:chOff x="7970520" y="1965959"/>
            <a:chExt cx="449139" cy="3187542"/>
          </a:xfrm>
        </p:grpSpPr>
        <p:cxnSp>
          <p:nvCxnSpPr>
            <p:cNvPr id="96" name="Elbow Connector 95"/>
            <p:cNvCxnSpPr/>
            <p:nvPr/>
          </p:nvCxnSpPr>
          <p:spPr>
            <a:xfrm rot="16200000" flipH="1">
              <a:off x="7767337" y="2169142"/>
              <a:ext cx="855505" cy="449139"/>
            </a:xfrm>
            <a:prstGeom prst="bentConnector3">
              <a:avLst>
                <a:gd name="adj1" fmla="val 19716"/>
              </a:avLst>
            </a:prstGeom>
            <a:noFill/>
            <a:ln w="9525" cap="flat" cmpd="sng" algn="ctr">
              <a:solidFill>
                <a:srgbClr val="F79646"/>
              </a:solidFill>
              <a:prstDash val="solid"/>
              <a:tailEnd type="triangle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>
            <a:xfrm>
              <a:off x="8419659" y="2840000"/>
              <a:ext cx="0" cy="2313501"/>
            </a:xfrm>
            <a:prstGeom prst="line">
              <a:avLst/>
            </a:prstGeom>
            <a:noFill/>
            <a:ln w="9525" cap="flat" cmpd="sng" algn="ctr">
              <a:solidFill>
                <a:srgbClr val="F79646"/>
              </a:solidFill>
              <a:prstDash val="dash"/>
            </a:ln>
            <a:effectLst/>
          </p:spPr>
        </p:cxnSp>
      </p:grp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30105"/>
              </p:ext>
            </p:extLst>
          </p:nvPr>
        </p:nvGraphicFramePr>
        <p:xfrm>
          <a:off x="7920382" y="2420160"/>
          <a:ext cx="901700" cy="231283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00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6" grpId="0"/>
      <p:bldP spid="57" grpId="0"/>
      <p:bldP spid="91" grpId="0"/>
      <p:bldP spid="92" grpId="0"/>
      <p:bldP spid="94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is mapped to the fixed entry only</a:t>
            </a: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Lookup line in one entry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Address is partitioned to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Offset within a line (byte #)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Set (fixed cache entry #)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Tag (works as a key)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Conflicts are possible</a:t>
            </a: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If several lines are </a:t>
            </a:r>
            <a:r>
              <a:rPr lang="en-US" dirty="0" smtClean="0">
                <a:solidFill>
                  <a:sysClr val="windowText" lastClr="000000"/>
                </a:solidFill>
              </a:rPr>
              <a:t>mapped to </a:t>
            </a:r>
            <a:r>
              <a:rPr lang="en-US" dirty="0">
                <a:solidFill>
                  <a:sysClr val="windowText" lastClr="000000"/>
                </a:solidFill>
              </a:rPr>
              <a:t>the same </a:t>
            </a:r>
            <a:r>
              <a:rPr lang="en-US" dirty="0" smtClean="0">
                <a:solidFill>
                  <a:sysClr val="windowText" lastClr="000000"/>
                </a:solidFill>
              </a:rPr>
              <a:t>entry,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only one can </a:t>
            </a:r>
            <a:r>
              <a:rPr lang="en-US" dirty="0">
                <a:solidFill>
                  <a:sysClr val="windowText" lastClr="000000"/>
                </a:solidFill>
              </a:rPr>
              <a:t>reside in the cache</a:t>
            </a:r>
          </a:p>
          <a:p>
            <a:pPr marL="457200" lvl="1" indent="0">
              <a:buNone/>
              <a:defRPr/>
            </a:pP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851274" y="4731044"/>
            <a:ext cx="599716" cy="1217057"/>
            <a:chOff x="3662542" y="5095875"/>
            <a:chExt cx="599716" cy="1217057"/>
          </a:xfrm>
        </p:grpSpPr>
        <p:sp>
          <p:nvSpPr>
            <p:cNvPr id="43" name="Line 128"/>
            <p:cNvSpPr>
              <a:spLocks noChangeShapeType="1"/>
            </p:cNvSpPr>
            <p:nvPr/>
          </p:nvSpPr>
          <p:spPr bwMode="auto">
            <a:xfrm flipH="1" flipV="1">
              <a:off x="3962400" y="5095875"/>
              <a:ext cx="0" cy="83820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data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63830"/>
              </p:ext>
            </p:extLst>
          </p:nvPr>
        </p:nvGraphicFramePr>
        <p:xfrm>
          <a:off x="8331732" y="2503936"/>
          <a:ext cx="3352800" cy="231283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0297261" y="219548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463244" y="22098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96748" y="1948503"/>
            <a:ext cx="167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41340" y="1787560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Data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97725" y="853763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187707" y="1649800"/>
            <a:ext cx="224604" cy="3178397"/>
            <a:chOff x="8211425" y="1975104"/>
            <a:chExt cx="224604" cy="3178397"/>
          </a:xfrm>
        </p:grpSpPr>
        <p:cxnSp>
          <p:nvCxnSpPr>
            <p:cNvPr id="52" name="Elbow Connector 51"/>
            <p:cNvCxnSpPr/>
            <p:nvPr/>
          </p:nvCxnSpPr>
          <p:spPr>
            <a:xfrm rot="16200000" flipH="1">
              <a:off x="7900547" y="2285982"/>
              <a:ext cx="846360" cy="224603"/>
            </a:xfrm>
            <a:prstGeom prst="bentConnector3">
              <a:avLst>
                <a:gd name="adj1" fmla="val 17288"/>
              </a:avLst>
            </a:prstGeom>
            <a:noFill/>
            <a:ln w="9525" cap="flat" cmpd="sng" algn="ctr">
              <a:solidFill>
                <a:srgbClr val="F79646"/>
              </a:solidFill>
              <a:prstDash val="solid"/>
              <a:tailEnd type="triangle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>
            <a:xfrm>
              <a:off x="8436029" y="2840000"/>
              <a:ext cx="0" cy="2313501"/>
            </a:xfrm>
            <a:prstGeom prst="line">
              <a:avLst/>
            </a:prstGeom>
            <a:noFill/>
            <a:ln w="9525" cap="flat" cmpd="sng" algn="ctr">
              <a:solidFill>
                <a:srgbClr val="F79646"/>
              </a:solidFill>
              <a:prstDash val="dash"/>
            </a:ln>
            <a:effectLst/>
          </p:spPr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16239"/>
              </p:ext>
            </p:extLst>
          </p:nvPr>
        </p:nvGraphicFramePr>
        <p:xfrm>
          <a:off x="8564690" y="1142815"/>
          <a:ext cx="2933554" cy="502920"/>
        </p:xfrm>
        <a:graphic>
          <a:graphicData uri="http://schemas.openxmlformats.org/drawingml/2006/table">
            <a:tbl>
              <a:tblPr/>
              <a:tblGrid>
                <a:gridCol w="135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8214514" y="2510797"/>
            <a:ext cx="453038" cy="2309750"/>
            <a:chOff x="4805302" y="2836102"/>
            <a:chExt cx="453038" cy="2309750"/>
          </a:xfrm>
        </p:grpSpPr>
        <p:sp>
          <p:nvSpPr>
            <p:cNvPr id="56" name="Trapezoid 55"/>
            <p:cNvSpPr/>
            <p:nvPr/>
          </p:nvSpPr>
          <p:spPr bwMode="auto">
            <a:xfrm rot="5400000" flipV="1">
              <a:off x="3730697" y="3910707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>
            <a:xfrm>
              <a:off x="4973832" y="5046661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TextBox 59"/>
          <p:cNvSpPr txBox="1"/>
          <p:nvPr/>
        </p:nvSpPr>
        <p:spPr>
          <a:xfrm>
            <a:off x="10080802" y="29137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…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9940636" y="2510797"/>
            <a:ext cx="445104" cy="2309750"/>
            <a:chOff x="6714304" y="2800381"/>
            <a:chExt cx="445104" cy="2309750"/>
          </a:xfrm>
        </p:grpSpPr>
        <p:sp>
          <p:nvSpPr>
            <p:cNvPr id="62" name="Trapezoid 61"/>
            <p:cNvSpPr/>
            <p:nvPr/>
          </p:nvSpPr>
          <p:spPr bwMode="auto">
            <a:xfrm rot="5400000" flipV="1">
              <a:off x="5639699" y="3874986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874900" y="2921792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>
            <a:xfrm>
              <a:off x="6874900" y="31495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>
            <a:xfrm>
              <a:off x="6874900" y="49720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6" name="Freeform 65"/>
          <p:cNvSpPr/>
          <p:nvPr/>
        </p:nvSpPr>
        <p:spPr>
          <a:xfrm>
            <a:off x="7899932" y="1647134"/>
            <a:ext cx="1327785" cy="3544457"/>
          </a:xfrm>
          <a:custGeom>
            <a:avLst/>
            <a:gdLst>
              <a:gd name="connsiteX0" fmla="*/ 1493520 w 1719072"/>
              <a:gd name="connsiteY0" fmla="*/ 0 h 3505200"/>
              <a:gd name="connsiteX1" fmla="*/ 1493520 w 1719072"/>
              <a:gd name="connsiteY1" fmla="*/ 0 h 3505200"/>
              <a:gd name="connsiteX2" fmla="*/ 1493520 w 1719072"/>
              <a:gd name="connsiteY2" fmla="*/ 140208 h 3505200"/>
              <a:gd name="connsiteX3" fmla="*/ 0 w 1719072"/>
              <a:gd name="connsiteY3" fmla="*/ 140208 h 3505200"/>
              <a:gd name="connsiteX4" fmla="*/ 0 w 1719072"/>
              <a:gd name="connsiteY4" fmla="*/ 3413760 h 3505200"/>
              <a:gd name="connsiteX5" fmla="*/ 1719072 w 1719072"/>
              <a:gd name="connsiteY5" fmla="*/ 3413760 h 3505200"/>
              <a:gd name="connsiteX6" fmla="*/ 1719072 w 1719072"/>
              <a:gd name="connsiteY6" fmla="*/ 3505200 h 3505200"/>
              <a:gd name="connsiteX0" fmla="*/ 1493520 w 1719072"/>
              <a:gd name="connsiteY0" fmla="*/ 0 h 3413760"/>
              <a:gd name="connsiteX1" fmla="*/ 1493520 w 1719072"/>
              <a:gd name="connsiteY1" fmla="*/ 0 h 3413760"/>
              <a:gd name="connsiteX2" fmla="*/ 1493520 w 1719072"/>
              <a:gd name="connsiteY2" fmla="*/ 140208 h 3413760"/>
              <a:gd name="connsiteX3" fmla="*/ 0 w 1719072"/>
              <a:gd name="connsiteY3" fmla="*/ 140208 h 3413760"/>
              <a:gd name="connsiteX4" fmla="*/ 0 w 1719072"/>
              <a:gd name="connsiteY4" fmla="*/ 3413760 h 3413760"/>
              <a:gd name="connsiteX5" fmla="*/ 1719072 w 1719072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6" fmla="*/ 1239774 w 1493520"/>
              <a:gd name="connsiteY6" fmla="*/ 3409188 h 3413760"/>
              <a:gd name="connsiteX0" fmla="*/ 1493520 w 1493520"/>
              <a:gd name="connsiteY0" fmla="*/ 0 h 3508255"/>
              <a:gd name="connsiteX1" fmla="*/ 1493520 w 1493520"/>
              <a:gd name="connsiteY1" fmla="*/ 0 h 3508255"/>
              <a:gd name="connsiteX2" fmla="*/ 1493520 w 1493520"/>
              <a:gd name="connsiteY2" fmla="*/ 140208 h 3508255"/>
              <a:gd name="connsiteX3" fmla="*/ 0 w 1493520"/>
              <a:gd name="connsiteY3" fmla="*/ 140208 h 3508255"/>
              <a:gd name="connsiteX4" fmla="*/ 0 w 1493520"/>
              <a:gd name="connsiteY4" fmla="*/ 3413760 h 3508255"/>
              <a:gd name="connsiteX5" fmla="*/ 1231392 w 1493520"/>
              <a:gd name="connsiteY5" fmla="*/ 3413760 h 3508255"/>
              <a:gd name="connsiteX6" fmla="*/ 1243584 w 1493520"/>
              <a:gd name="connsiteY6" fmla="*/ 3508248 h 3508255"/>
              <a:gd name="connsiteX0" fmla="*/ 1493520 w 1493520"/>
              <a:gd name="connsiteY0" fmla="*/ 0 h 3508340"/>
              <a:gd name="connsiteX1" fmla="*/ 1493520 w 1493520"/>
              <a:gd name="connsiteY1" fmla="*/ 0 h 3508340"/>
              <a:gd name="connsiteX2" fmla="*/ 1493520 w 1493520"/>
              <a:gd name="connsiteY2" fmla="*/ 140208 h 3508340"/>
              <a:gd name="connsiteX3" fmla="*/ 0 w 1493520"/>
              <a:gd name="connsiteY3" fmla="*/ 140208 h 3508340"/>
              <a:gd name="connsiteX4" fmla="*/ 0 w 1493520"/>
              <a:gd name="connsiteY4" fmla="*/ 3413760 h 3508340"/>
              <a:gd name="connsiteX5" fmla="*/ 1231392 w 1493520"/>
              <a:gd name="connsiteY5" fmla="*/ 3413760 h 3508340"/>
              <a:gd name="connsiteX6" fmla="*/ 1243584 w 1493520"/>
              <a:gd name="connsiteY6" fmla="*/ 3508248 h 3508340"/>
              <a:gd name="connsiteX0" fmla="*/ 1493520 w 1493520"/>
              <a:gd name="connsiteY0" fmla="*/ 0 h 3508261"/>
              <a:gd name="connsiteX1" fmla="*/ 1493520 w 1493520"/>
              <a:gd name="connsiteY1" fmla="*/ 0 h 3508261"/>
              <a:gd name="connsiteX2" fmla="*/ 1493520 w 1493520"/>
              <a:gd name="connsiteY2" fmla="*/ 140208 h 3508261"/>
              <a:gd name="connsiteX3" fmla="*/ 0 w 1493520"/>
              <a:gd name="connsiteY3" fmla="*/ 140208 h 3508261"/>
              <a:gd name="connsiteX4" fmla="*/ 0 w 1493520"/>
              <a:gd name="connsiteY4" fmla="*/ 3413760 h 3508261"/>
              <a:gd name="connsiteX5" fmla="*/ 1231392 w 1493520"/>
              <a:gd name="connsiteY5" fmla="*/ 3413760 h 3508261"/>
              <a:gd name="connsiteX6" fmla="*/ 1243584 w 1493520"/>
              <a:gd name="connsiteY6" fmla="*/ 3508248 h 3508261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024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786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2154 w 1493520"/>
              <a:gd name="connsiteY6" fmla="*/ 3510153 h 3510166"/>
              <a:gd name="connsiteX0" fmla="*/ 1493520 w 1493520"/>
              <a:gd name="connsiteY0" fmla="*/ 0 h 3510272"/>
              <a:gd name="connsiteX1" fmla="*/ 1493520 w 1493520"/>
              <a:gd name="connsiteY1" fmla="*/ 0 h 3510272"/>
              <a:gd name="connsiteX2" fmla="*/ 1493520 w 1493520"/>
              <a:gd name="connsiteY2" fmla="*/ 140208 h 3510272"/>
              <a:gd name="connsiteX3" fmla="*/ 0 w 1493520"/>
              <a:gd name="connsiteY3" fmla="*/ 140208 h 3510272"/>
              <a:gd name="connsiteX4" fmla="*/ 0 w 1493520"/>
              <a:gd name="connsiteY4" fmla="*/ 3413760 h 3510272"/>
              <a:gd name="connsiteX5" fmla="*/ 1231392 w 1493520"/>
              <a:gd name="connsiteY5" fmla="*/ 3413760 h 3510272"/>
              <a:gd name="connsiteX6" fmla="*/ 1232154 w 1493520"/>
              <a:gd name="connsiteY6" fmla="*/ 3510153 h 351027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493520 w 1493520"/>
              <a:gd name="connsiteY2" fmla="*/ 140208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327785 w 1493520"/>
              <a:gd name="connsiteY1" fmla="*/ 9525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327785 w 1327785"/>
              <a:gd name="connsiteY0" fmla="*/ 0 h 3544457"/>
              <a:gd name="connsiteX1" fmla="*/ 1327785 w 1327785"/>
              <a:gd name="connsiteY1" fmla="*/ 132588 h 3544457"/>
              <a:gd name="connsiteX2" fmla="*/ 0 w 1327785"/>
              <a:gd name="connsiteY2" fmla="*/ 130683 h 3544457"/>
              <a:gd name="connsiteX3" fmla="*/ 0 w 1327785"/>
              <a:gd name="connsiteY3" fmla="*/ 3404235 h 3544457"/>
              <a:gd name="connsiteX4" fmla="*/ 1231392 w 1327785"/>
              <a:gd name="connsiteY4" fmla="*/ 3404235 h 3544457"/>
              <a:gd name="connsiteX5" fmla="*/ 1232154 w 1327785"/>
              <a:gd name="connsiteY5" fmla="*/ 3544443 h 3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7785" h="3544457">
                <a:moveTo>
                  <a:pt x="1327785" y="0"/>
                </a:moveTo>
                <a:lnTo>
                  <a:pt x="1327785" y="132588"/>
                </a:lnTo>
                <a:lnTo>
                  <a:pt x="0" y="130683"/>
                </a:lnTo>
                <a:lnTo>
                  <a:pt x="0" y="3404235"/>
                </a:lnTo>
                <a:lnTo>
                  <a:pt x="1231392" y="3404235"/>
                </a:lnTo>
                <a:cubicBezTo>
                  <a:pt x="1233678" y="3499104"/>
                  <a:pt x="1230408" y="3545396"/>
                  <a:pt x="1232154" y="3544443"/>
                </a:cubicBez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048776" y="1648783"/>
            <a:ext cx="2340356" cy="2030984"/>
            <a:chOff x="5072494" y="1974088"/>
            <a:chExt cx="2340356" cy="2030984"/>
          </a:xfrm>
        </p:grpSpPr>
        <p:sp>
          <p:nvSpPr>
            <p:cNvPr id="68" name="Freeform 67"/>
            <p:cNvSpPr/>
            <p:nvPr/>
          </p:nvSpPr>
          <p:spPr>
            <a:xfrm>
              <a:off x="5072494" y="1974088"/>
              <a:ext cx="2340356" cy="2030984"/>
            </a:xfrm>
            <a:custGeom>
              <a:avLst/>
              <a:gdLst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5" fmla="*/ 164592 w 2535936"/>
                <a:gd name="connsiteY5" fmla="*/ 2017776 h 2036064"/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535936 w 2535936"/>
                <a:gd name="connsiteY0" fmla="*/ 0 h 2036064"/>
                <a:gd name="connsiteX1" fmla="*/ 2340356 w 2535936"/>
                <a:gd name="connsiteY1" fmla="*/ 33172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340356 w 2340356"/>
                <a:gd name="connsiteY0" fmla="*/ 0 h 2030984"/>
                <a:gd name="connsiteX1" fmla="*/ 2340356 w 2340356"/>
                <a:gd name="connsiteY1" fmla="*/ 326644 h 2030984"/>
                <a:gd name="connsiteX2" fmla="*/ 0 w 2340356"/>
                <a:gd name="connsiteY2" fmla="*/ 324104 h 2030984"/>
                <a:gd name="connsiteX3" fmla="*/ 0 w 2340356"/>
                <a:gd name="connsiteY3" fmla="*/ 2030984 h 2030984"/>
                <a:gd name="connsiteX4" fmla="*/ 164592 w 2340356"/>
                <a:gd name="connsiteY4" fmla="*/ 2030984 h 203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356" h="2030984">
                  <a:moveTo>
                    <a:pt x="2340356" y="0"/>
                  </a:moveTo>
                  <a:lnTo>
                    <a:pt x="2340356" y="326644"/>
                  </a:lnTo>
                  <a:lnTo>
                    <a:pt x="0" y="324104"/>
                  </a:lnTo>
                  <a:lnTo>
                    <a:pt x="0" y="2030984"/>
                  </a:lnTo>
                  <a:lnTo>
                    <a:pt x="164592" y="203098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6803250" y="2304288"/>
              <a:ext cx="152400" cy="1670304"/>
            </a:xfrm>
            <a:custGeom>
              <a:avLst/>
              <a:gdLst>
                <a:gd name="connsiteX0" fmla="*/ 0 w 152400"/>
                <a:gd name="connsiteY0" fmla="*/ 0 h 1670304"/>
                <a:gd name="connsiteX1" fmla="*/ 0 w 152400"/>
                <a:gd name="connsiteY1" fmla="*/ 1670304 h 1670304"/>
                <a:gd name="connsiteX2" fmla="*/ 152400 w 152400"/>
                <a:gd name="connsiteY2" fmla="*/ 1670304 h 16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670304">
                  <a:moveTo>
                    <a:pt x="0" y="0"/>
                  </a:moveTo>
                  <a:lnTo>
                    <a:pt x="0" y="1670304"/>
                  </a:lnTo>
                  <a:lnTo>
                    <a:pt x="152400" y="167030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Oval 119"/>
            <p:cNvSpPr>
              <a:spLocks noChangeAspect="1" noChangeArrowheads="1"/>
            </p:cNvSpPr>
            <p:nvPr/>
          </p:nvSpPr>
          <p:spPr bwMode="auto">
            <a:xfrm>
              <a:off x="6779343" y="2269238"/>
              <a:ext cx="52388" cy="55563"/>
            </a:xfrm>
            <a:prstGeom prst="ellipse">
              <a:avLst/>
            </a:prstGeom>
            <a:solidFill>
              <a:srgbClr val="4F81BD">
                <a:lumMod val="75000"/>
              </a:srgbClr>
            </a:solidFill>
            <a:ln w="12700">
              <a:solidFill>
                <a:srgbClr val="4F81BD">
                  <a:lumMod val="75000"/>
                </a:srgbClr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730416" y="5100553"/>
            <a:ext cx="942887" cy="853779"/>
            <a:chOff x="5754133" y="5425857"/>
            <a:chExt cx="942887" cy="853779"/>
          </a:xfrm>
        </p:grpSpPr>
        <p:sp>
          <p:nvSpPr>
            <p:cNvPr id="72" name="Line 126"/>
            <p:cNvSpPr>
              <a:spLocks noChangeShapeType="1"/>
            </p:cNvSpPr>
            <p:nvPr/>
          </p:nvSpPr>
          <p:spPr bwMode="auto">
            <a:xfrm flipH="1" flipV="1">
              <a:off x="6211715" y="5663606"/>
              <a:ext cx="0" cy="2286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54133" y="5910304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hit/miss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072020" y="5425857"/>
              <a:ext cx="274434" cy="307777"/>
              <a:chOff x="5639090" y="5425857"/>
              <a:chExt cx="274434" cy="307777"/>
            </a:xfrm>
          </p:grpSpPr>
          <p:sp>
            <p:nvSpPr>
              <p:cNvPr id="75" name="AutoShape 107"/>
              <p:cNvSpPr>
                <a:spLocks noChangeArrowheads="1"/>
              </p:cNvSpPr>
              <p:nvPr/>
            </p:nvSpPr>
            <p:spPr bwMode="auto">
              <a:xfrm rot="10800000" flipV="1">
                <a:off x="5658198" y="5516895"/>
                <a:ext cx="228600" cy="141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92075" tIns="46038" rIns="92075" bIns="46038" anchor="ctr"/>
              <a:lstStyle/>
              <a:p>
                <a:pPr algn="ctr">
                  <a:defRPr/>
                </a:pPr>
                <a:endParaRPr lang="en-US" sz="1200" b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639090" y="542585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  <a:endParaRPr lang="ru-RU" sz="140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77" name="Line 126"/>
          <p:cNvSpPr>
            <a:spLocks noChangeShapeType="1"/>
          </p:cNvSpPr>
          <p:nvPr/>
        </p:nvSpPr>
        <p:spPr bwMode="auto">
          <a:xfrm flipH="1" flipV="1">
            <a:off x="9227082" y="4816766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461495" y="2253416"/>
            <a:ext cx="537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47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/>
      <p:bldP spid="47" grpId="0"/>
      <p:bldP spid="48" grpId="0"/>
      <p:bldP spid="49" grpId="0"/>
      <p:bldP spid="50" grpId="0"/>
      <p:bldP spid="60" grpId="0"/>
      <p:bldP spid="66" grpId="0" animBg="1"/>
      <p:bldP spid="77" grpId="0" animBg="1"/>
      <p:bldP spid="78" grpId="0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Layout: Direct Mapped Cache</a:t>
            </a:r>
            <a:endParaRPr lang="ru-RU" dirty="0"/>
          </a:p>
        </p:txBody>
      </p:sp>
      <p:sp>
        <p:nvSpPr>
          <p:cNvPr id="74" name="Content Placeholder 7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Memory is virtually partitioned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into lines</a:t>
            </a: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size = 2 ^ </a:t>
            </a:r>
            <a:r>
              <a:rPr lang="en-US" dirty="0" err="1">
                <a:solidFill>
                  <a:sysClr val="windowText" lastClr="000000"/>
                </a:solidFill>
              </a:rPr>
              <a:t>offset_size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lines grouped into slices</a:t>
            </a: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# of lines in slices = 2 ^ </a:t>
            </a:r>
            <a:r>
              <a:rPr lang="en-US" dirty="0" err="1">
                <a:solidFill>
                  <a:sysClr val="windowText" lastClr="000000"/>
                </a:solidFill>
              </a:rPr>
              <a:t>set_size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slice size = # of lines in slice * </a:t>
            </a:r>
            <a:r>
              <a:rPr lang="en-US" dirty="0" err="1">
                <a:solidFill>
                  <a:sysClr val="windowText" lastClr="000000"/>
                </a:solidFill>
              </a:rPr>
              <a:t>line_size</a:t>
            </a:r>
            <a:r>
              <a:rPr lang="en-US" dirty="0">
                <a:solidFill>
                  <a:sysClr val="windowText" lastClr="000000"/>
                </a:solidFill>
              </a:rPr>
              <a:t> = cache size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slice # = </a:t>
            </a:r>
            <a:r>
              <a:rPr lang="en-US" dirty="0">
                <a:solidFill>
                  <a:srgbClr val="9BBB59">
                    <a:lumMod val="75000"/>
                  </a:srgbClr>
                </a:solidFill>
              </a:rPr>
              <a:t>tag </a:t>
            </a:r>
            <a:r>
              <a:rPr lang="en-US" dirty="0">
                <a:solidFill>
                  <a:sysClr val="windowText" lastClr="000000"/>
                </a:solidFill>
              </a:rPr>
              <a:t>value 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# inside a slice = 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</a:rPr>
              <a:t>set </a:t>
            </a:r>
            <a:r>
              <a:rPr lang="en-US" dirty="0" smtClean="0">
                <a:solidFill>
                  <a:sysClr val="windowText" lastClr="000000"/>
                </a:solidFill>
              </a:rPr>
              <a:t>value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prstClr val="black"/>
                </a:solidFill>
              </a:rPr>
              <a:t>Disadvantage is line evictions due to set conflicts</a:t>
            </a:r>
          </a:p>
          <a:p>
            <a:pPr>
              <a:spcBef>
                <a:spcPts val="1200"/>
              </a:spcBef>
              <a:defRPr/>
            </a:pPr>
            <a:endParaRPr lang="en-US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19455"/>
              </p:ext>
            </p:extLst>
          </p:nvPr>
        </p:nvGraphicFramePr>
        <p:xfrm>
          <a:off x="10760189" y="2059897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70607"/>
              </p:ext>
            </p:extLst>
          </p:nvPr>
        </p:nvGraphicFramePr>
        <p:xfrm>
          <a:off x="10760189" y="2059897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43224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455316" y="3626050"/>
            <a:ext cx="1130216" cy="253916"/>
            <a:chOff x="6407902" y="3909717"/>
            <a:chExt cx="1130216" cy="253916"/>
          </a:xfrm>
        </p:grpSpPr>
        <p:sp>
          <p:nvSpPr>
            <p:cNvPr id="7" name="Rectangle 6"/>
            <p:cNvSpPr/>
            <p:nvPr/>
          </p:nvSpPr>
          <p:spPr>
            <a:xfrm flipH="1">
              <a:off x="6407902" y="3909717"/>
              <a:ext cx="504689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tag#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>
              <a:off x="6912591" y="4036675"/>
              <a:ext cx="625527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sm" len="sm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9455316" y="3626050"/>
            <a:ext cx="1130216" cy="25391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45235"/>
              </p:ext>
            </p:extLst>
          </p:nvPr>
        </p:nvGraphicFramePr>
        <p:xfrm>
          <a:off x="10760189" y="2059897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10674703" y="459537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…</a:t>
            </a:r>
            <a:endParaRPr lang="ru-RU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9239" y="2961183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89239" y="2961183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89239" y="2961183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45825"/>
              </p:ext>
            </p:extLst>
          </p:nvPr>
        </p:nvGraphicFramePr>
        <p:xfrm>
          <a:off x="10760189" y="2585994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89651"/>
              </p:ext>
            </p:extLst>
          </p:nvPr>
        </p:nvGraphicFramePr>
        <p:xfrm>
          <a:off x="10760189" y="3428004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89176"/>
              </p:ext>
            </p:extLst>
          </p:nvPr>
        </p:nvGraphicFramePr>
        <p:xfrm>
          <a:off x="10760189" y="4271919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560061"/>
              </p:ext>
            </p:extLst>
          </p:nvPr>
        </p:nvGraphicFramePr>
        <p:xfrm>
          <a:off x="10760189" y="5638597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 flipH="1">
            <a:off x="11242790" y="2067009"/>
            <a:ext cx="852105" cy="791213"/>
            <a:chOff x="5229970" y="1474467"/>
            <a:chExt cx="852105" cy="791213"/>
          </a:xfrm>
        </p:grpSpPr>
        <p:sp>
          <p:nvSpPr>
            <p:cNvPr id="21" name="Left Brace 20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flipH="1">
            <a:off x="11242790" y="2919337"/>
            <a:ext cx="852105" cy="791213"/>
            <a:chOff x="5229970" y="1474467"/>
            <a:chExt cx="852105" cy="791213"/>
          </a:xfrm>
        </p:grpSpPr>
        <p:sp>
          <p:nvSpPr>
            <p:cNvPr id="24" name="Left Brace 23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11242790" y="3771665"/>
            <a:ext cx="852105" cy="791213"/>
            <a:chOff x="5229970" y="1474467"/>
            <a:chExt cx="852105" cy="791213"/>
          </a:xfrm>
        </p:grpSpPr>
        <p:sp>
          <p:nvSpPr>
            <p:cNvPr id="27" name="Left Brace 26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11242790" y="5138062"/>
            <a:ext cx="852105" cy="791213"/>
            <a:chOff x="5229970" y="1474467"/>
            <a:chExt cx="852105" cy="791213"/>
          </a:xfrm>
        </p:grpSpPr>
        <p:sp>
          <p:nvSpPr>
            <p:cNvPr id="30" name="Left Brace 29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911548" y="1567449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Memory Space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1293589" y="2059896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34" name="Group 33"/>
          <p:cNvGrpSpPr/>
          <p:nvPr/>
        </p:nvGrpSpPr>
        <p:grpSpPr>
          <a:xfrm flipH="1">
            <a:off x="10152781" y="2067249"/>
            <a:ext cx="560699" cy="526097"/>
            <a:chOff x="7877175" y="1437958"/>
            <a:chExt cx="560699" cy="526097"/>
          </a:xfrm>
        </p:grpSpPr>
        <p:grpSp>
          <p:nvGrpSpPr>
            <p:cNvPr id="35" name="Group 34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36" name="Rectangle 35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10152781" y="2907217"/>
            <a:ext cx="560699" cy="526097"/>
            <a:chOff x="7877175" y="1437958"/>
            <a:chExt cx="560699" cy="526097"/>
          </a:xfrm>
        </p:grpSpPr>
        <p:grpSp>
          <p:nvGrpSpPr>
            <p:cNvPr id="40" name="Group 39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41" name="Rectangle 40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10152781" y="3753174"/>
            <a:ext cx="560699" cy="526097"/>
            <a:chOff x="7877175" y="1437958"/>
            <a:chExt cx="560699" cy="526097"/>
          </a:xfrm>
        </p:grpSpPr>
        <p:grpSp>
          <p:nvGrpSpPr>
            <p:cNvPr id="45" name="Group 44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46" name="Rectangle 45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flipH="1">
            <a:off x="10152781" y="5112345"/>
            <a:ext cx="560699" cy="526097"/>
            <a:chOff x="7877175" y="1437958"/>
            <a:chExt cx="560699" cy="526097"/>
          </a:xfrm>
        </p:grpSpPr>
        <p:grpSp>
          <p:nvGrpSpPr>
            <p:cNvPr id="50" name="Group 49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51" name="Rectangle 50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4" name="Oval 53"/>
          <p:cNvSpPr/>
          <p:nvPr/>
        </p:nvSpPr>
        <p:spPr>
          <a:xfrm>
            <a:off x="10737330" y="261017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381415" y="3957569"/>
            <a:ext cx="1419863" cy="646331"/>
            <a:chOff x="5334000" y="3508350"/>
            <a:chExt cx="1419863" cy="646331"/>
          </a:xfrm>
        </p:grpSpPr>
        <p:sp>
          <p:nvSpPr>
            <p:cNvPr id="56" name="TextBox 55"/>
            <p:cNvSpPr txBox="1"/>
            <p:nvPr/>
          </p:nvSpPr>
          <p:spPr>
            <a:xfrm>
              <a:off x="5334000" y="3508350"/>
              <a:ext cx="1419863" cy="646331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Mapped to the same set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708144" y="3609660"/>
              <a:ext cx="45719" cy="397823"/>
              <a:chOff x="6708144" y="3628710"/>
              <a:chExt cx="45719" cy="397823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6708144" y="3628710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708144" y="3746078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708144" y="3863446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708144" y="3980814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62" name="Oval 61"/>
          <p:cNvSpPr/>
          <p:nvPr/>
        </p:nvSpPr>
        <p:spPr>
          <a:xfrm>
            <a:off x="10737329" y="4303754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3" name="Elbow Connector 62"/>
          <p:cNvCxnSpPr>
            <a:stCxn id="54" idx="2"/>
            <a:endCxn id="58" idx="6"/>
          </p:cNvCxnSpPr>
          <p:nvPr/>
        </p:nvCxnSpPr>
        <p:spPr>
          <a:xfrm rot="10800000" flipV="1">
            <a:off x="9801277" y="2633035"/>
            <a:ext cx="936052" cy="1448703"/>
          </a:xfrm>
          <a:prstGeom prst="bentConnector3">
            <a:avLst>
              <a:gd name="adj1" fmla="val 76050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sp>
        <p:nvSpPr>
          <p:cNvPr id="64" name="Oval 63"/>
          <p:cNvSpPr/>
          <p:nvPr/>
        </p:nvSpPr>
        <p:spPr>
          <a:xfrm>
            <a:off x="10734853" y="3455748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5" name="Elbow Connector 64"/>
          <p:cNvCxnSpPr>
            <a:stCxn id="64" idx="2"/>
            <a:endCxn id="59" idx="6"/>
          </p:cNvCxnSpPr>
          <p:nvPr/>
        </p:nvCxnSpPr>
        <p:spPr>
          <a:xfrm rot="10800000" flipV="1">
            <a:off x="9801279" y="3478607"/>
            <a:ext cx="933575" cy="720499"/>
          </a:xfrm>
          <a:prstGeom prst="bentConnector3">
            <a:avLst>
              <a:gd name="adj1" fmla="val 63060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6" name="Straight Arrow Connector 65"/>
          <p:cNvCxnSpPr>
            <a:stCxn id="62" idx="2"/>
            <a:endCxn id="60" idx="6"/>
          </p:cNvCxnSpPr>
          <p:nvPr/>
        </p:nvCxnSpPr>
        <p:spPr>
          <a:xfrm flipH="1" flipV="1">
            <a:off x="9801278" y="4316475"/>
            <a:ext cx="936051" cy="101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7" name="Elbow Connector 66"/>
          <p:cNvCxnSpPr>
            <a:stCxn id="19" idx="1"/>
            <a:endCxn id="61" idx="6"/>
          </p:cNvCxnSpPr>
          <p:nvPr/>
        </p:nvCxnSpPr>
        <p:spPr>
          <a:xfrm rot="10800000">
            <a:off x="9801277" y="4433844"/>
            <a:ext cx="958912" cy="1257381"/>
          </a:xfrm>
          <a:prstGeom prst="bentConnector3">
            <a:avLst>
              <a:gd name="adj1" fmla="val 77018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65471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68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74708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09954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9338417" y="16636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91533" y="166368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64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1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uiExpand="1" build="p"/>
      <p:bldP spid="9" grpId="0" animBg="1"/>
      <p:bldP spid="12" grpId="0"/>
      <p:bldP spid="32" grpId="0"/>
      <p:bldP spid="71" grpId="0"/>
      <p:bldP spid="72" grpId="0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 Associative Cache</a:t>
            </a:r>
            <a:endParaRPr lang="ru-RU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Conflicts are harmful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ysClr val="windowText" lastClr="000000"/>
                </a:solidFill>
              </a:rPr>
              <a:t> multi-ways cache is a solution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Each set holds two entries (way 0 and way 1)</a:t>
            </a: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Each line can be mapped into one of two entries in the appropriate set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49276" y="3101179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13245"/>
              </p:ext>
            </p:extLst>
          </p:nvPr>
        </p:nvGraphicFramePr>
        <p:xfrm>
          <a:off x="4416241" y="3390231"/>
          <a:ext cx="2933554" cy="502920"/>
        </p:xfrm>
        <a:graphic>
          <a:graphicData uri="http://schemas.openxmlformats.org/drawingml/2006/table">
            <a:tbl>
              <a:tblPr/>
              <a:tblGrid>
                <a:gridCol w="151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709534"/>
              </p:ext>
            </p:extLst>
          </p:nvPr>
        </p:nvGraphicFramePr>
        <p:xfrm>
          <a:off x="5972966" y="5108717"/>
          <a:ext cx="2159672" cy="115641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99705" y="480990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7745" y="48200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1082" y="4493473"/>
            <a:ext cx="91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2603" y="4538913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Data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7037191" y="3461757"/>
            <a:ext cx="214126" cy="2062112"/>
          </a:xfrm>
          <a:prstGeom prst="leftBrace">
            <a:avLst>
              <a:gd name="adj1" fmla="val 23263"/>
              <a:gd name="adj2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6596" y="4029433"/>
            <a:ext cx="9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12163" y="4859639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74341"/>
              </p:ext>
            </p:extLst>
          </p:nvPr>
        </p:nvGraphicFramePr>
        <p:xfrm>
          <a:off x="3511653" y="5109097"/>
          <a:ext cx="2159672" cy="115641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38392" y="48102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6432" y="48204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9769" y="4493853"/>
            <a:ext cx="91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1290" y="4539293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Data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4575878" y="3461757"/>
            <a:ext cx="214126" cy="2062112"/>
          </a:xfrm>
          <a:prstGeom prst="leftBrace">
            <a:avLst>
              <a:gd name="adj1" fmla="val 23263"/>
              <a:gd name="adj2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5283" y="4029813"/>
            <a:ext cx="9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50850" y="4860019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46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4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32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Memory Wall</a:t>
            </a:r>
          </a:p>
          <a:p>
            <a:r>
              <a:rPr lang="en-US" dirty="0" smtClean="0"/>
              <a:t>Spatial and temporal locality</a:t>
            </a:r>
          </a:p>
          <a:p>
            <a:r>
              <a:rPr lang="en-US" dirty="0" smtClean="0"/>
              <a:t>Hardware implementations</a:t>
            </a:r>
          </a:p>
          <a:p>
            <a:r>
              <a:rPr lang="en-US" dirty="0" smtClean="0"/>
              <a:t>Performance metrics</a:t>
            </a:r>
          </a:p>
          <a:p>
            <a:r>
              <a:rPr lang="en-US" dirty="0" smtClean="0"/>
              <a:t>Software optimizations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 optimizations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Prefetching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Replacement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Multi-level cache organization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Modeling in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simulator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 Associative Cache</a:t>
            </a:r>
            <a:endParaRPr lang="ru-RU" dirty="0"/>
          </a:p>
        </p:txBody>
      </p:sp>
      <p:sp>
        <p:nvSpPr>
          <p:cNvPr id="64" name="Line 126"/>
          <p:cNvSpPr>
            <a:spLocks noChangeShapeType="1"/>
          </p:cNvSpPr>
          <p:nvPr/>
        </p:nvSpPr>
        <p:spPr bwMode="auto">
          <a:xfrm flipH="1" flipV="1">
            <a:off x="3530743" y="5934144"/>
            <a:ext cx="0" cy="22860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Line 126"/>
          <p:cNvSpPr>
            <a:spLocks noChangeShapeType="1"/>
          </p:cNvSpPr>
          <p:nvPr/>
        </p:nvSpPr>
        <p:spPr bwMode="auto">
          <a:xfrm flipH="1" flipV="1">
            <a:off x="3234600" y="4678120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Line 126"/>
          <p:cNvSpPr>
            <a:spLocks noChangeShapeType="1"/>
          </p:cNvSpPr>
          <p:nvPr/>
        </p:nvSpPr>
        <p:spPr bwMode="auto">
          <a:xfrm flipH="1" flipV="1">
            <a:off x="3921349" y="4672902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64620" y="1518390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27537"/>
              </p:ext>
            </p:extLst>
          </p:nvPr>
        </p:nvGraphicFramePr>
        <p:xfrm>
          <a:off x="3731585" y="1807442"/>
          <a:ext cx="2933554" cy="502920"/>
        </p:xfrm>
        <a:graphic>
          <a:graphicData uri="http://schemas.openxmlformats.org/drawingml/2006/table">
            <a:tbl>
              <a:tblPr/>
              <a:tblGrid>
                <a:gridCol w="151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07704"/>
              </p:ext>
            </p:extLst>
          </p:nvPr>
        </p:nvGraphicFramePr>
        <p:xfrm>
          <a:off x="2560297" y="3526308"/>
          <a:ext cx="901700" cy="115641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134671" y="323511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17064" y="32452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45553" y="3063184"/>
            <a:ext cx="91981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64462" y="3063184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99494" y="3277230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190243" y="3516171"/>
            <a:ext cx="453037" cy="1159429"/>
            <a:chOff x="4805303" y="2836102"/>
            <a:chExt cx="453037" cy="1159429"/>
          </a:xfrm>
        </p:grpSpPr>
        <p:sp>
          <p:nvSpPr>
            <p:cNvPr id="76" name="Trapezoid 75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3056761" y="615462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hit/miss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044390" y="4961907"/>
            <a:ext cx="274434" cy="307777"/>
            <a:chOff x="5639090" y="5425857"/>
            <a:chExt cx="274434" cy="307777"/>
          </a:xfrm>
        </p:grpSpPr>
        <p:sp>
          <p:nvSpPr>
            <p:cNvPr id="82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39090" y="542585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=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65643"/>
              </p:ext>
            </p:extLst>
          </p:nvPr>
        </p:nvGraphicFramePr>
        <p:xfrm>
          <a:off x="5847842" y="3521706"/>
          <a:ext cx="1371600" cy="1156415"/>
        </p:xfrm>
        <a:graphic>
          <a:graphicData uri="http://schemas.openxmlformats.org/drawingml/2006/table">
            <a:tbl>
              <a:tblPr/>
              <a:tblGrid>
                <a:gridCol w="37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744810" y="3269602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454529" y="3516171"/>
            <a:ext cx="453037" cy="1159429"/>
            <a:chOff x="4805303" y="2836102"/>
            <a:chExt cx="453037" cy="1159429"/>
          </a:xfrm>
        </p:grpSpPr>
        <p:sp>
          <p:nvSpPr>
            <p:cNvPr id="87" name="Trapezoid 86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70654"/>
              </p:ext>
            </p:extLst>
          </p:nvPr>
        </p:nvGraphicFramePr>
        <p:xfrm>
          <a:off x="3673768" y="3526308"/>
          <a:ext cx="482600" cy="1156415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3478022" y="3063184"/>
            <a:ext cx="91981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738759" y="4960499"/>
            <a:ext cx="274434" cy="307777"/>
            <a:chOff x="5639090" y="5425857"/>
            <a:chExt cx="274434" cy="307777"/>
          </a:xfrm>
        </p:grpSpPr>
        <p:sp>
          <p:nvSpPr>
            <p:cNvPr id="94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39090" y="542585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=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348982" y="3241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205975" y="32511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71843" y="3063184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66933"/>
              </p:ext>
            </p:extLst>
          </p:nvPr>
        </p:nvGraphicFramePr>
        <p:xfrm>
          <a:off x="7420102" y="3521706"/>
          <a:ext cx="995680" cy="1156415"/>
        </p:xfrm>
        <a:graphic>
          <a:graphicData uri="http://schemas.openxmlformats.org/drawingml/2006/table">
            <a:tbl>
              <a:tblPr/>
              <a:tblGrid>
                <a:gridCol w="99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2967316" y="2737494"/>
            <a:ext cx="118905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37888" y="2737494"/>
            <a:ext cx="144355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Data 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1824482" y="2315305"/>
            <a:ext cx="2651760" cy="2735580"/>
          </a:xfrm>
          <a:custGeom>
            <a:avLst/>
            <a:gdLst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  <a:gd name="connsiteX6" fmla="*/ 1310640 w 2651760"/>
              <a:gd name="connsiteY6" fmla="*/ 2735580 h 2735580"/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1760" h="2735580">
                <a:moveTo>
                  <a:pt x="2651760" y="0"/>
                </a:moveTo>
                <a:lnTo>
                  <a:pt x="2651760" y="160020"/>
                </a:lnTo>
                <a:lnTo>
                  <a:pt x="0" y="160020"/>
                </a:lnTo>
                <a:lnTo>
                  <a:pt x="0" y="2560320"/>
                </a:lnTo>
                <a:lnTo>
                  <a:pt x="1295400" y="2560320"/>
                </a:lnTo>
                <a:lnTo>
                  <a:pt x="1295400" y="2735580"/>
                </a:ln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val 119"/>
          <p:cNvSpPr>
            <a:spLocks noChangeAspect="1" noChangeArrowheads="1"/>
          </p:cNvSpPr>
          <p:nvPr/>
        </p:nvSpPr>
        <p:spPr bwMode="auto">
          <a:xfrm>
            <a:off x="3092851" y="4849149"/>
            <a:ext cx="52388" cy="55563"/>
          </a:xfrm>
          <a:prstGeom prst="ellipse">
            <a:avLst/>
          </a:prstGeom>
          <a:solidFill>
            <a:srgbClr val="9BBB59">
              <a:lumMod val="75000"/>
            </a:srgbClr>
          </a:solidFill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3108453" y="4875626"/>
            <a:ext cx="706755" cy="169545"/>
          </a:xfrm>
          <a:custGeom>
            <a:avLst/>
            <a:gdLst>
              <a:gd name="connsiteX0" fmla="*/ 0 w 706755"/>
              <a:gd name="connsiteY0" fmla="*/ 0 h 169545"/>
              <a:gd name="connsiteX1" fmla="*/ 706755 w 706755"/>
              <a:gd name="connsiteY1" fmla="*/ 0 h 169545"/>
              <a:gd name="connsiteX2" fmla="*/ 706755 w 706755"/>
              <a:gd name="connsiteY2" fmla="*/ 169545 h 16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755" h="169545">
                <a:moveTo>
                  <a:pt x="0" y="0"/>
                </a:moveTo>
                <a:lnTo>
                  <a:pt x="706755" y="0"/>
                </a:lnTo>
                <a:lnTo>
                  <a:pt x="706755" y="169545"/>
                </a:ln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019927" y="2310870"/>
            <a:ext cx="3639312" cy="1773936"/>
            <a:chOff x="1517904" y="2164080"/>
            <a:chExt cx="3639312" cy="1773936"/>
          </a:xfrm>
        </p:grpSpPr>
        <p:sp>
          <p:nvSpPr>
            <p:cNvPr id="106" name="Freeform 105"/>
            <p:cNvSpPr/>
            <p:nvPr/>
          </p:nvSpPr>
          <p:spPr>
            <a:xfrm>
              <a:off x="1517904" y="2164080"/>
              <a:ext cx="3639312" cy="1773936"/>
            </a:xfrm>
            <a:custGeom>
              <a:avLst/>
              <a:gdLst>
                <a:gd name="connsiteX0" fmla="*/ 3639312 w 3639312"/>
                <a:gd name="connsiteY0" fmla="*/ 0 h 1773936"/>
                <a:gd name="connsiteX1" fmla="*/ 3639312 w 3639312"/>
                <a:gd name="connsiteY1" fmla="*/ 353568 h 1773936"/>
                <a:gd name="connsiteX2" fmla="*/ 0 w 3639312"/>
                <a:gd name="connsiteY2" fmla="*/ 353568 h 1773936"/>
                <a:gd name="connsiteX3" fmla="*/ 0 w 3639312"/>
                <a:gd name="connsiteY3" fmla="*/ 1773936 h 1773936"/>
                <a:gd name="connsiteX4" fmla="*/ 176784 w 3639312"/>
                <a:gd name="connsiteY4" fmla="*/ 1773936 h 177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9312" h="1773936">
                  <a:moveTo>
                    <a:pt x="3639312" y="0"/>
                  </a:moveTo>
                  <a:lnTo>
                    <a:pt x="3639312" y="353568"/>
                  </a:lnTo>
                  <a:lnTo>
                    <a:pt x="0" y="353568"/>
                  </a:lnTo>
                  <a:lnTo>
                    <a:pt x="0" y="1773936"/>
                  </a:lnTo>
                  <a:lnTo>
                    <a:pt x="176784" y="1773936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545806" y="2490370"/>
              <a:ext cx="404146" cy="1447646"/>
              <a:chOff x="4545806" y="2490370"/>
              <a:chExt cx="404146" cy="1447646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4572000" y="2511552"/>
                <a:ext cx="377952" cy="1426464"/>
              </a:xfrm>
              <a:custGeom>
                <a:avLst/>
                <a:gdLst>
                  <a:gd name="connsiteX0" fmla="*/ 0 w 377952"/>
                  <a:gd name="connsiteY0" fmla="*/ 0 h 1426464"/>
                  <a:gd name="connsiteX1" fmla="*/ 0 w 377952"/>
                  <a:gd name="connsiteY1" fmla="*/ 1426464 h 1426464"/>
                  <a:gd name="connsiteX2" fmla="*/ 377952 w 377952"/>
                  <a:gd name="connsiteY2" fmla="*/ 1426464 h 142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7952" h="1426464">
                    <a:moveTo>
                      <a:pt x="0" y="0"/>
                    </a:moveTo>
                    <a:lnTo>
                      <a:pt x="0" y="1426464"/>
                    </a:lnTo>
                    <a:lnTo>
                      <a:pt x="377952" y="1426464"/>
                    </a:lnTo>
                  </a:path>
                </a:pathLst>
              </a:custGeom>
              <a:noFill/>
              <a:ln w="12700">
                <a:solidFill>
                  <a:srgbClr val="4F81BD">
                    <a:lumMod val="75000"/>
                  </a:srgbClr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9" name="Oval 119"/>
              <p:cNvSpPr>
                <a:spLocks noChangeAspect="1" noChangeArrowheads="1"/>
              </p:cNvSpPr>
              <p:nvPr/>
            </p:nvSpPr>
            <p:spPr bwMode="auto">
              <a:xfrm>
                <a:off x="4545806" y="2490370"/>
                <a:ext cx="52388" cy="55563"/>
              </a:xfrm>
              <a:prstGeom prst="ellipse">
                <a:avLst/>
              </a:prstGeom>
              <a:solidFill>
                <a:srgbClr val="376092"/>
              </a:solidFill>
              <a:ln w="12700">
                <a:solidFill>
                  <a:srgbClr val="37609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110" name="Group 109"/>
          <p:cNvGrpSpPr/>
          <p:nvPr/>
        </p:nvGrpSpPr>
        <p:grpSpPr>
          <a:xfrm>
            <a:off x="6940793" y="5179693"/>
            <a:ext cx="812099" cy="307778"/>
            <a:chOff x="4650631" y="5075185"/>
            <a:chExt cx="681490" cy="258278"/>
          </a:xfrm>
        </p:grpSpPr>
        <p:sp>
          <p:nvSpPr>
            <p:cNvPr id="111" name="Trapezoid 110"/>
            <p:cNvSpPr/>
            <p:nvPr/>
          </p:nvSpPr>
          <p:spPr bwMode="auto">
            <a:xfrm flipV="1">
              <a:off x="4650631" y="5101274"/>
              <a:ext cx="681490" cy="206101"/>
            </a:xfrm>
            <a:prstGeom prst="trapezoid">
              <a:avLst>
                <a:gd name="adj" fmla="val 53513"/>
              </a:avLst>
            </a:pr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61886" y="5075185"/>
              <a:ext cx="458980" cy="2582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MUX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3" name="Freeform 112"/>
          <p:cNvSpPr/>
          <p:nvPr/>
        </p:nvSpPr>
        <p:spPr>
          <a:xfrm>
            <a:off x="6719943" y="4676118"/>
            <a:ext cx="426720" cy="53465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Freeform 113"/>
          <p:cNvSpPr/>
          <p:nvPr/>
        </p:nvSpPr>
        <p:spPr>
          <a:xfrm flipH="1">
            <a:off x="7501155" y="4676118"/>
            <a:ext cx="426720" cy="53465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H="1" flipV="1">
            <a:off x="7346844" y="5457135"/>
            <a:ext cx="0" cy="705609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036423" y="6154623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data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Flowchart: Delay 18"/>
          <p:cNvSpPr/>
          <p:nvPr/>
        </p:nvSpPr>
        <p:spPr bwMode="auto">
          <a:xfrm rot="5400000" flipH="1">
            <a:off x="3326140" y="5572173"/>
            <a:ext cx="393971" cy="40109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solidFill>
              <a:srgbClr val="000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2000" b="1" kern="0" dirty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3184086" y="5196730"/>
            <a:ext cx="255327" cy="46884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Freeform 118"/>
          <p:cNvSpPr/>
          <p:nvPr/>
        </p:nvSpPr>
        <p:spPr>
          <a:xfrm flipH="1">
            <a:off x="3618171" y="5196730"/>
            <a:ext cx="255327" cy="46884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Oval 119"/>
          <p:cNvSpPr>
            <a:spLocks noChangeAspect="1" noChangeArrowheads="1"/>
          </p:cNvSpPr>
          <p:nvPr/>
        </p:nvSpPr>
        <p:spPr bwMode="auto">
          <a:xfrm>
            <a:off x="3158786" y="5255151"/>
            <a:ext cx="52388" cy="55563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Oval 119"/>
          <p:cNvSpPr>
            <a:spLocks noChangeAspect="1" noChangeArrowheads="1"/>
          </p:cNvSpPr>
          <p:nvPr/>
        </p:nvSpPr>
        <p:spPr bwMode="auto">
          <a:xfrm>
            <a:off x="3845298" y="5379535"/>
            <a:ext cx="52388" cy="55563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3205460" y="5284837"/>
            <a:ext cx="3767849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3" name="Straight Arrow Connector 122"/>
          <p:cNvCxnSpPr>
            <a:stCxn id="121" idx="6"/>
          </p:cNvCxnSpPr>
          <p:nvPr/>
        </p:nvCxnSpPr>
        <p:spPr>
          <a:xfrm>
            <a:off x="3897687" y="5407316"/>
            <a:ext cx="313873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3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Layout: Multi-Way Cache</a:t>
            </a:r>
            <a:endParaRPr lang="ru-RU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969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Memory is virtually partitioned </a:t>
            </a:r>
            <a:r>
              <a:rPr lang="en-US" dirty="0" smtClean="0">
                <a:solidFill>
                  <a:sysClr val="windowText" lastClr="000000"/>
                </a:solidFill>
              </a:rPr>
              <a:t>almost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the </a:t>
            </a:r>
            <a:r>
              <a:rPr lang="en-US" dirty="0">
                <a:solidFill>
                  <a:sysClr val="windowText" lastClr="000000"/>
                </a:solidFill>
              </a:rPr>
              <a:t>same as in direct map cache</a:t>
            </a:r>
          </a:p>
          <a:p>
            <a:pPr lvl="1">
              <a:spcBef>
                <a:spcPts val="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only difference is slice size</a:t>
            </a: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slice size = cache size / # of ways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Compared to direct map cache</a:t>
            </a:r>
          </a:p>
          <a:p>
            <a:pPr lvl="1">
              <a:spcBef>
                <a:spcPts val="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Decrease slice size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→ </a:t>
            </a:r>
            <a:r>
              <a:rPr lang="en-US" dirty="0">
                <a:solidFill>
                  <a:sysClr val="windowText" lastClr="000000"/>
                </a:solidFill>
              </a:rPr>
              <a:t>increase # of slices</a:t>
            </a:r>
            <a:r>
              <a:rPr lang="en-US" dirty="0">
                <a:solidFill>
                  <a:sysClr val="windowText" lastClr="000000"/>
                </a:solidFill>
                <a:cs typeface="Tahoma" pitchFamily="34" charset="0"/>
                <a:sym typeface="Symbol" pitchFamily="18" charset="2"/>
              </a:rPr>
              <a:t/>
            </a:r>
            <a:br>
              <a:rPr lang="en-US" dirty="0">
                <a:solidFill>
                  <a:sysClr val="windowText" lastClr="000000"/>
                </a:solidFill>
                <a:cs typeface="Tahoma" pitchFamily="34" charset="0"/>
                <a:sym typeface="Symbol" pitchFamily="18" charset="2"/>
              </a:rPr>
            </a:b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 → increase # of lines mapped to the same set</a:t>
            </a:r>
          </a:p>
          <a:p>
            <a:pPr lvl="1">
              <a:spcBef>
                <a:spcPts val="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But in each set we can have multiple </a:t>
            </a:r>
            <a:r>
              <a:rPr lang="en-US" dirty="0" smtClean="0">
                <a:solidFill>
                  <a:sysClr val="windowText" lastClr="000000"/>
                </a:solidFill>
                <a:sym typeface="Symbol" pitchFamily="18" charset="2"/>
              </a:rPr>
              <a:t>lines</a:t>
            </a:r>
            <a:br>
              <a:rPr lang="en-US" dirty="0" smtClean="0">
                <a:solidFill>
                  <a:sysClr val="windowText" lastClr="000000"/>
                </a:solidFill>
                <a:sym typeface="Symbol" pitchFamily="18" charset="2"/>
              </a:rPr>
            </a:br>
            <a:r>
              <a:rPr lang="en-US" dirty="0" smtClean="0">
                <a:solidFill>
                  <a:sysClr val="windowText" lastClr="000000"/>
                </a:solidFill>
                <a:sym typeface="Symbol" pitchFamily="18" charset="2"/>
              </a:rPr>
              <a:t>(= </a:t>
            </a: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# of ways) at a given time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prstClr val="black"/>
                </a:solidFill>
              </a:rPr>
              <a:t>Example: </a:t>
            </a:r>
            <a:r>
              <a:rPr lang="en-US" sz="2400" dirty="0">
                <a:solidFill>
                  <a:prstClr val="black"/>
                </a:solidFill>
              </a:rPr>
              <a:t>32KB, 8 ways, 64B </a:t>
            </a:r>
            <a:r>
              <a:rPr lang="en-US" sz="2400" dirty="0" smtClean="0">
                <a:solidFill>
                  <a:prstClr val="black"/>
                </a:solidFill>
              </a:rPr>
              <a:t>line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way size = 32KB / 8 = 4KB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# of sets = 4KB / 64B = 64</a:t>
            </a:r>
            <a:endParaRPr lang="ru-RU" sz="1800" dirty="0">
              <a:solidFill>
                <a:prstClr val="black"/>
              </a:solidFill>
            </a:endParaRPr>
          </a:p>
          <a:p>
            <a:pPr lvl="1">
              <a:spcBef>
                <a:spcPts val="1200"/>
              </a:spcBef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64139"/>
              </p:ext>
            </p:extLst>
          </p:nvPr>
        </p:nvGraphicFramePr>
        <p:xfrm>
          <a:off x="10658591" y="1067205"/>
          <a:ext cx="444410" cy="3368160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10588000" y="316999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…</a:t>
            </a:r>
            <a:endParaRPr lang="ru-RU" sz="28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46537"/>
              </p:ext>
            </p:extLst>
          </p:nvPr>
        </p:nvGraphicFramePr>
        <p:xfrm>
          <a:off x="10658591" y="1278285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92669"/>
              </p:ext>
            </p:extLst>
          </p:nvPr>
        </p:nvGraphicFramePr>
        <p:xfrm>
          <a:off x="10658591" y="2540568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23089"/>
              </p:ext>
            </p:extLst>
          </p:nvPr>
        </p:nvGraphicFramePr>
        <p:xfrm>
          <a:off x="10658591" y="1699498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1715"/>
              </p:ext>
            </p:extLst>
          </p:nvPr>
        </p:nvGraphicFramePr>
        <p:xfrm>
          <a:off x="10658128" y="4273574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1165321" y="1062909"/>
            <a:ext cx="665414" cy="429886"/>
            <a:chOff x="8365771" y="1870539"/>
            <a:chExt cx="665414" cy="429886"/>
          </a:xfrm>
        </p:grpSpPr>
        <p:sp>
          <p:nvSpPr>
            <p:cNvPr id="11" name="Left Brace 10"/>
            <p:cNvSpPr/>
            <p:nvPr/>
          </p:nvSpPr>
          <p:spPr>
            <a:xfrm flipH="1">
              <a:off x="8365771" y="1870539"/>
              <a:ext cx="124550" cy="429886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8476350" y="1878325"/>
              <a:ext cx="554835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way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809950" y="574758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Memory Space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191991" y="1067205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15" name="Group 14"/>
          <p:cNvGrpSpPr/>
          <p:nvPr/>
        </p:nvGrpSpPr>
        <p:grpSpPr>
          <a:xfrm flipH="1">
            <a:off x="10027978" y="1058062"/>
            <a:ext cx="560699" cy="253916"/>
            <a:chOff x="7877175" y="1436186"/>
            <a:chExt cx="560699" cy="253916"/>
          </a:xfrm>
        </p:grpSpPr>
        <p:grpSp>
          <p:nvGrpSpPr>
            <p:cNvPr id="16" name="Group 15"/>
            <p:cNvGrpSpPr/>
            <p:nvPr/>
          </p:nvGrpSpPr>
          <p:grpSpPr>
            <a:xfrm>
              <a:off x="7877175" y="1437958"/>
              <a:ext cx="91440" cy="218450"/>
              <a:chOff x="7877175" y="1437958"/>
              <a:chExt cx="91440" cy="21845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H="1">
                <a:off x="7922895" y="1437958"/>
                <a:ext cx="0" cy="21845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>
            <a:xfrm>
              <a:off x="7943187" y="1436186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10638400" y="130520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39734" y="2151343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658592" y="1728429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63147"/>
              </p:ext>
            </p:extLst>
          </p:nvPr>
        </p:nvGraphicFramePr>
        <p:xfrm>
          <a:off x="10658591" y="2119697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438350" y="2119697"/>
            <a:ext cx="1504074" cy="646331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Mapped to the same set</a:t>
            </a:r>
          </a:p>
        </p:txBody>
      </p:sp>
      <p:sp>
        <p:nvSpPr>
          <p:cNvPr id="25" name="Oval 24"/>
          <p:cNvSpPr/>
          <p:nvPr/>
        </p:nvSpPr>
        <p:spPr>
          <a:xfrm>
            <a:off x="9907564" y="219037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9907564" y="2300600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907564" y="2410824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907564" y="2521048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907564" y="2631273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921658" y="1299156"/>
            <a:ext cx="705310" cy="2998135"/>
            <a:chOff x="8429283" y="1713073"/>
            <a:chExt cx="705310" cy="2998135"/>
          </a:xfrm>
        </p:grpSpPr>
        <p:cxnSp>
          <p:nvCxnSpPr>
            <p:cNvPr id="31" name="Elbow Connector 30"/>
            <p:cNvCxnSpPr>
              <a:stCxn id="20" idx="2"/>
              <a:endCxn id="25" idx="6"/>
            </p:cNvCxnSpPr>
            <p:nvPr/>
          </p:nvCxnSpPr>
          <p:spPr>
            <a:xfrm rot="10800000" flipV="1">
              <a:off x="8429284" y="1713073"/>
              <a:ext cx="685117" cy="88517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2" name="Elbow Connector 31"/>
            <p:cNvCxnSpPr>
              <a:stCxn id="22" idx="2"/>
              <a:endCxn id="26" idx="6"/>
            </p:cNvCxnSpPr>
            <p:nvPr/>
          </p:nvCxnSpPr>
          <p:spPr>
            <a:xfrm rot="10800000" flipV="1">
              <a:off x="8429284" y="2136295"/>
              <a:ext cx="705309" cy="57217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3" name="Elbow Connector 32"/>
            <p:cNvCxnSpPr>
              <a:stCxn id="7" idx="1"/>
              <a:endCxn id="28" idx="6"/>
            </p:cNvCxnSpPr>
            <p:nvPr/>
          </p:nvCxnSpPr>
          <p:spPr>
            <a:xfrm rot="10800000">
              <a:off x="8429283" y="2928916"/>
              <a:ext cx="705308" cy="4928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4" name="Elbow Connector 33"/>
            <p:cNvCxnSpPr>
              <a:stCxn id="23" idx="1"/>
              <a:endCxn id="27" idx="6"/>
            </p:cNvCxnSpPr>
            <p:nvPr/>
          </p:nvCxnSpPr>
          <p:spPr>
            <a:xfrm rot="10800000" flipV="1">
              <a:off x="8429283" y="2557331"/>
              <a:ext cx="705308" cy="26136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5" name="Elbow Connector 34"/>
            <p:cNvCxnSpPr>
              <a:stCxn id="9" idx="1"/>
              <a:endCxn id="29" idx="6"/>
            </p:cNvCxnSpPr>
            <p:nvPr/>
          </p:nvCxnSpPr>
          <p:spPr>
            <a:xfrm rot="10800000">
              <a:off x="8429284" y="3039140"/>
              <a:ext cx="704845" cy="167206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672"/>
              </p:ext>
            </p:extLst>
          </p:nvPr>
        </p:nvGraphicFramePr>
        <p:xfrm>
          <a:off x="8271286" y="5108330"/>
          <a:ext cx="3101195" cy="594360"/>
        </p:xfrm>
        <a:graphic>
          <a:graphicData uri="http://schemas.openxmlformats.org/drawingml/2006/table">
            <a:tbl>
              <a:tblPr/>
              <a:tblGrid>
                <a:gridCol w="143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9312955" y="4739393"/>
            <a:ext cx="101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04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  <p:bldP spid="5" grpId="0"/>
      <p:bldP spid="13" grpId="0"/>
      <p:bldP spid="24" grpId="0" animBg="1"/>
      <p:bldP spid="42" grpId="0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Layout: Multi-Way Cache</a:t>
            </a:r>
            <a:endParaRPr lang="ru-RU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 bwMode="auto">
          <a:xfrm>
            <a:off x="1706794" y="1817130"/>
            <a:ext cx="4729054" cy="232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Slice is </a:t>
            </a:r>
            <a:r>
              <a:rPr lang="en-US" sz="2000" dirty="0" err="1">
                <a:solidFill>
                  <a:sysClr val="windowText" lastClr="000000"/>
                </a:solidFill>
                <a:latin typeface="Calibri"/>
              </a:rPr>
              <a:t>Nx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 smaller</a:t>
            </a:r>
            <a:endParaRPr lang="ru-RU" sz="2000" dirty="0">
              <a:solidFill>
                <a:sysClr val="windowText" lastClr="000000"/>
              </a:solidFill>
              <a:latin typeface="Calibri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prstClr val="black"/>
                </a:solidFill>
              </a:rPr>
              <a:t>For fully-associative cache N is equal to cache size in lines</a:t>
            </a:r>
            <a:endParaRPr lang="ru-RU" sz="20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prstClr val="black"/>
                </a:solidFill>
              </a:rPr>
              <a:t>For direct mapped cache N == 1</a:t>
            </a:r>
            <a:endParaRPr lang="ru-RU" sz="20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prstClr val="black"/>
                </a:solidFill>
              </a:rPr>
              <a:t>Address partitioning formulas:</a:t>
            </a:r>
            <a:endParaRPr lang="en-US" sz="1800" dirty="0">
              <a:solidFill>
                <a:prstClr val="black"/>
              </a:solidFill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ru-RU" dirty="0">
              <a:solidFill>
                <a:sysClr val="windowText" lastClr="000000"/>
              </a:solidFill>
              <a:latin typeface="Calibri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4257532" y="4410771"/>
          <a:ext cx="3101195" cy="453390"/>
        </p:xfrm>
        <a:graphic>
          <a:graphicData uri="http://schemas.openxmlformats.org/drawingml/2006/table">
            <a:tbl>
              <a:tblPr/>
              <a:tblGrid>
                <a:gridCol w="143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5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57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57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625283" y="4898341"/>
            <a:ext cx="3227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alibri"/>
              </a:rPr>
              <a:t>X = log(</a:t>
            </a:r>
            <a:r>
              <a:rPr lang="en-US" sz="2200" i="1" dirty="0" err="1">
                <a:solidFill>
                  <a:prstClr val="black"/>
                </a:solidFill>
                <a:latin typeface="Calibri"/>
              </a:rPr>
              <a:t>block_size</a:t>
            </a:r>
            <a:r>
              <a:rPr lang="en-US" sz="2200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alibri"/>
              </a:rPr>
              <a:t>Y = log(</a:t>
            </a:r>
            <a:r>
              <a:rPr lang="en-US" sz="2200" i="1" dirty="0" err="1">
                <a:solidFill>
                  <a:prstClr val="black"/>
                </a:solidFill>
                <a:latin typeface="Calibri"/>
              </a:rPr>
              <a:t>cache_size</a:t>
            </a:r>
            <a:r>
              <a:rPr lang="en-US" sz="2200" i="1" dirty="0">
                <a:solidFill>
                  <a:prstClr val="black"/>
                </a:solidFill>
                <a:latin typeface="Calibri"/>
              </a:rPr>
              <a:t> / N</a:t>
            </a:r>
            <a:r>
              <a:rPr lang="en-US" sz="2200" dirty="0">
                <a:solidFill>
                  <a:prstClr val="black"/>
                </a:solidFill>
                <a:latin typeface="Calibri"/>
              </a:rPr>
              <a:t>)</a:t>
            </a:r>
            <a:endParaRPr lang="ru-RU" sz="22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9383041" y="2347077"/>
          <a:ext cx="444410" cy="3368160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 rot="16200000">
            <a:off x="9312450" y="444986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…</a:t>
            </a:r>
            <a:endParaRPr lang="ru-RU" sz="28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/>
          </p:nvPr>
        </p:nvGraphicFramePr>
        <p:xfrm>
          <a:off x="9383041" y="2558158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9383041" y="3820441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9383041" y="2979371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9382578" y="5553447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9889771" y="2342781"/>
            <a:ext cx="665414" cy="429886"/>
            <a:chOff x="8365771" y="1870539"/>
            <a:chExt cx="665414" cy="429886"/>
          </a:xfrm>
        </p:grpSpPr>
        <p:sp>
          <p:nvSpPr>
            <p:cNvPr id="95" name="Left Brace 94"/>
            <p:cNvSpPr/>
            <p:nvPr/>
          </p:nvSpPr>
          <p:spPr>
            <a:xfrm flipH="1">
              <a:off x="8365771" y="1870539"/>
              <a:ext cx="124550" cy="429886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 flipH="1">
              <a:off x="8476350" y="1955622"/>
              <a:ext cx="554835" cy="2609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slice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98" name="Straight Connector 97"/>
          <p:cNvCxnSpPr/>
          <p:nvPr/>
        </p:nvCxnSpPr>
        <p:spPr>
          <a:xfrm>
            <a:off x="9916441" y="2347077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99" name="Group 98"/>
          <p:cNvGrpSpPr/>
          <p:nvPr/>
        </p:nvGrpSpPr>
        <p:grpSpPr>
          <a:xfrm flipH="1">
            <a:off x="8731912" y="2337934"/>
            <a:ext cx="581215" cy="253916"/>
            <a:chOff x="7877175" y="1436186"/>
            <a:chExt cx="581215" cy="253916"/>
          </a:xfrm>
        </p:grpSpPr>
        <p:grpSp>
          <p:nvGrpSpPr>
            <p:cNvPr id="100" name="Group 99"/>
            <p:cNvGrpSpPr/>
            <p:nvPr/>
          </p:nvGrpSpPr>
          <p:grpSpPr>
            <a:xfrm>
              <a:off x="7877175" y="1437958"/>
              <a:ext cx="91440" cy="218450"/>
              <a:chOff x="7877175" y="1437958"/>
              <a:chExt cx="91440" cy="218450"/>
            </a:xfrm>
          </p:grpSpPr>
          <p:cxnSp>
            <p:nvCxnSpPr>
              <p:cNvPr id="102" name="Straight Arrow Connector 101"/>
              <p:cNvCxnSpPr/>
              <p:nvPr/>
            </p:nvCxnSpPr>
            <p:spPr>
              <a:xfrm flipH="1">
                <a:off x="7922895" y="1437958"/>
                <a:ext cx="0" cy="21845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101" name="Rectangle 100"/>
            <p:cNvSpPr/>
            <p:nvPr/>
          </p:nvSpPr>
          <p:spPr>
            <a:xfrm>
              <a:off x="7922666" y="1436186"/>
              <a:ext cx="535724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 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4" name="Oval 103"/>
          <p:cNvSpPr/>
          <p:nvPr/>
        </p:nvSpPr>
        <p:spPr>
          <a:xfrm>
            <a:off x="9362851" y="2585079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9364185" y="343121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9383043" y="3008302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/>
          </p:nvPr>
        </p:nvGraphicFramePr>
        <p:xfrm>
          <a:off x="9383041" y="3399570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6848354" y="3399570"/>
            <a:ext cx="1818520" cy="646331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Mapped to N cache lines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8632015" y="3470249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8632015" y="3580473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8632015" y="3690697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8632015" y="3800921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8632015" y="391114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8677732" y="2591897"/>
            <a:ext cx="705310" cy="3014177"/>
            <a:chOff x="7153732" y="2119653"/>
            <a:chExt cx="705310" cy="3014177"/>
          </a:xfrm>
        </p:grpSpPr>
        <p:cxnSp>
          <p:nvCxnSpPr>
            <p:cNvPr id="115" name="Elbow Connector 114"/>
            <p:cNvCxnSpPr>
              <a:stCxn id="104" idx="2"/>
              <a:endCxn id="109" idx="6"/>
            </p:cNvCxnSpPr>
            <p:nvPr/>
          </p:nvCxnSpPr>
          <p:spPr>
            <a:xfrm rot="10800000" flipV="1">
              <a:off x="7153733" y="2119653"/>
              <a:ext cx="685117" cy="88517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6" name="Elbow Connector 115"/>
            <p:cNvCxnSpPr>
              <a:stCxn id="106" idx="2"/>
              <a:endCxn id="110" idx="6"/>
            </p:cNvCxnSpPr>
            <p:nvPr/>
          </p:nvCxnSpPr>
          <p:spPr>
            <a:xfrm rot="10800000" flipV="1">
              <a:off x="7153733" y="2542875"/>
              <a:ext cx="705309" cy="57217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7" name="Elbow Connector 116"/>
            <p:cNvCxnSpPr>
              <a:stCxn id="91" idx="1"/>
              <a:endCxn id="112" idx="6"/>
            </p:cNvCxnSpPr>
            <p:nvPr/>
          </p:nvCxnSpPr>
          <p:spPr>
            <a:xfrm rot="10800000">
              <a:off x="7153733" y="3335496"/>
              <a:ext cx="705309" cy="4928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8" name="Elbow Connector 117"/>
            <p:cNvCxnSpPr>
              <a:stCxn id="107" idx="1"/>
              <a:endCxn id="111" idx="6"/>
            </p:cNvCxnSpPr>
            <p:nvPr/>
          </p:nvCxnSpPr>
          <p:spPr>
            <a:xfrm rot="10800000" flipV="1">
              <a:off x="7153733" y="2963911"/>
              <a:ext cx="705309" cy="26136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9" name="Elbow Connector 118"/>
            <p:cNvCxnSpPr>
              <a:stCxn id="93" idx="1"/>
              <a:endCxn id="113" idx="6"/>
            </p:cNvCxnSpPr>
            <p:nvPr/>
          </p:nvCxnSpPr>
          <p:spPr>
            <a:xfrm rot="10800000">
              <a:off x="7153732" y="3461762"/>
              <a:ext cx="704846" cy="167206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26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08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Performance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Terms: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Miss Rate = Misses / total CPU request 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Hit Rate = Hits / total CPU request = 1 – Miss Rate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Cache goal is decreasing average memory access time (AMAT)</a:t>
            </a:r>
          </a:p>
          <a:p>
            <a:pPr lvl="1">
              <a:lnSpc>
                <a:spcPct val="85000"/>
              </a:lnSpc>
              <a:defRPr/>
            </a:pPr>
            <a:r>
              <a:rPr lang="ru-RU" sz="2000" dirty="0">
                <a:solidFill>
                  <a:sysClr val="windowText" lastClr="000000"/>
                </a:solidFill>
              </a:rPr>
              <a:t>AMAT = </a:t>
            </a:r>
            <a:r>
              <a:rPr lang="en-US" sz="2000" dirty="0">
                <a:solidFill>
                  <a:sysClr val="windowText" lastClr="000000"/>
                </a:solidFill>
              </a:rPr>
              <a:t>Hit Rate  *	</a:t>
            </a:r>
            <a:r>
              <a:rPr lang="ru-RU" sz="2000" dirty="0">
                <a:solidFill>
                  <a:sysClr val="windowText" lastClr="000000"/>
                </a:solidFill>
              </a:rPr>
              <a:t>Hit Time + Miss Rate * Miss Penalt</a:t>
            </a:r>
            <a:r>
              <a:rPr lang="en-GB" sz="2000" dirty="0">
                <a:solidFill>
                  <a:sysClr val="windowText" lastClr="000000"/>
                </a:solidFill>
              </a:rPr>
              <a:t>y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pPr lvl="1">
              <a:lnSpc>
                <a:spcPct val="85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AMAT </a:t>
            </a:r>
            <a:r>
              <a:rPr lang="en-GB" sz="2000" dirty="0">
                <a:solidFill>
                  <a:sysClr val="windowText" lastClr="000000"/>
                </a:solidFill>
              </a:rPr>
              <a:t>≈ 		</a:t>
            </a:r>
            <a:r>
              <a:rPr lang="ru-RU" sz="2000" dirty="0">
                <a:solidFill>
                  <a:sysClr val="windowText" lastClr="000000"/>
                </a:solidFill>
              </a:rPr>
              <a:t>Hit Time + Miss Rate * Miss Penalt</a:t>
            </a:r>
            <a:r>
              <a:rPr lang="en-GB" sz="2000" dirty="0">
                <a:solidFill>
                  <a:sysClr val="windowText" lastClr="000000"/>
                </a:solidFill>
              </a:rPr>
              <a:t>y</a:t>
            </a: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Example:</a:t>
            </a:r>
          </a:p>
          <a:p>
            <a:pPr lvl="1">
              <a:defRPr/>
            </a:pPr>
            <a:r>
              <a:rPr lang="en-GB" sz="2000" dirty="0" err="1">
                <a:solidFill>
                  <a:sysClr val="windowText" lastClr="000000"/>
                </a:solidFill>
              </a:rPr>
              <a:t>HitRate</a:t>
            </a:r>
            <a:r>
              <a:rPr lang="en-GB" sz="2000" dirty="0">
                <a:solidFill>
                  <a:sysClr val="windowText" lastClr="000000"/>
                </a:solidFill>
              </a:rPr>
              <a:t> ≈ 0.9, </a:t>
            </a:r>
            <a:r>
              <a:rPr lang="en-GB" sz="2000" dirty="0" err="1">
                <a:solidFill>
                  <a:sysClr val="windowText" lastClr="000000"/>
                </a:solidFill>
              </a:rPr>
              <a:t>HitTime</a:t>
            </a:r>
            <a:r>
              <a:rPr lang="en-GB" sz="2000" dirty="0">
                <a:solidFill>
                  <a:sysClr val="windowText" lastClr="000000"/>
                </a:solidFill>
              </a:rPr>
              <a:t> ≈ 4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r>
              <a:rPr lang="en-GB" sz="2000" dirty="0">
                <a:solidFill>
                  <a:sysClr val="windowText" lastClr="000000"/>
                </a:solidFill>
              </a:rPr>
              <a:t>, </a:t>
            </a:r>
            <a:r>
              <a:rPr lang="en-GB" sz="2000" dirty="0" err="1">
                <a:solidFill>
                  <a:sysClr val="windowText" lastClr="000000"/>
                </a:solidFill>
              </a:rPr>
              <a:t>MissRate</a:t>
            </a:r>
            <a:r>
              <a:rPr lang="en-GB" sz="2000" dirty="0">
                <a:solidFill>
                  <a:sysClr val="windowText" lastClr="000000"/>
                </a:solidFill>
              </a:rPr>
              <a:t> ≈ 0.1, </a:t>
            </a:r>
            <a:r>
              <a:rPr lang="en-GB" sz="2000" dirty="0" err="1">
                <a:solidFill>
                  <a:sysClr val="windowText" lastClr="000000"/>
                </a:solidFill>
              </a:rPr>
              <a:t>MissPenalty</a:t>
            </a:r>
            <a:r>
              <a:rPr lang="en-GB" sz="2000" dirty="0">
                <a:solidFill>
                  <a:sysClr val="windowText" lastClr="000000"/>
                </a:solidFill>
              </a:rPr>
              <a:t> ≈ 200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r>
              <a:rPr lang="en-GB" sz="2000" dirty="0">
                <a:solidFill>
                  <a:sysClr val="windowText" lastClr="000000"/>
                </a:solidFill>
              </a:rPr>
              <a:t>, then…</a:t>
            </a:r>
          </a:p>
          <a:p>
            <a:pPr lvl="1">
              <a:defRPr/>
            </a:pPr>
            <a:r>
              <a:rPr lang="en-GB" sz="2000" dirty="0">
                <a:solidFill>
                  <a:sysClr val="windowText" lastClr="000000"/>
                </a:solidFill>
              </a:rPr>
              <a:t>AMAT = 0.9 * 4 + 0.1 * 200 = 23.6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endParaRPr lang="en-GB" sz="2000" dirty="0">
              <a:solidFill>
                <a:sysClr val="windowText" lastClr="000000"/>
              </a:solidFill>
            </a:endParaRPr>
          </a:p>
          <a:p>
            <a:pPr lvl="1">
              <a:defRPr/>
            </a:pPr>
            <a:r>
              <a:rPr lang="en-GB" sz="2000" dirty="0">
                <a:solidFill>
                  <a:sysClr val="windowText" lastClr="000000"/>
                </a:solidFill>
              </a:rPr>
              <a:t>AMAT w/o cache = 200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endParaRPr lang="en-GB" sz="2000" dirty="0">
              <a:solidFill>
                <a:sysClr val="windowText" lastClr="000000"/>
              </a:solidFill>
            </a:endParaRPr>
          </a:p>
          <a:p>
            <a:pPr lvl="1">
              <a:defRPr/>
            </a:pPr>
            <a:r>
              <a:rPr lang="en-GB" sz="2000" dirty="0">
                <a:solidFill>
                  <a:sysClr val="windowText" lastClr="000000"/>
                </a:solidFill>
              </a:rPr>
              <a:t>About 10x improve!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5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multi-level caches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solidFill>
                  <a:sysClr val="windowText" lastClr="000000"/>
                </a:solidFill>
              </a:rPr>
              <a:t>L1 cache: </a:t>
            </a:r>
            <a:r>
              <a:rPr lang="it-IT" sz="2000" dirty="0">
                <a:solidFill>
                  <a:sysClr val="windowText" lastClr="000000"/>
                </a:solidFill>
              </a:rPr>
              <a:t>AMAT ≈ HitTimeL1 + MissRateL1 * MissPenaltyL1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L2 </a:t>
            </a:r>
            <a:r>
              <a:rPr lang="en-US" sz="2400" dirty="0"/>
              <a:t>reduces L1 miss penalty – saves access to memory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Now, on L1 miss we access L2, but not memory</a:t>
            </a:r>
          </a:p>
          <a:p>
            <a:pPr lvl="1">
              <a:spcBef>
                <a:spcPts val="600"/>
              </a:spcBef>
              <a:defRPr/>
            </a:pPr>
            <a:r>
              <a:rPr lang="ru-RU" sz="2000" dirty="0">
                <a:solidFill>
                  <a:sysClr val="windowText" lastClr="000000"/>
                </a:solidFill>
              </a:rPr>
              <a:t>MissPenaltyL1 ≈ HitTimeL2 + MissRateL2 * MissPenaltyL2</a:t>
            </a:r>
            <a:endParaRPr lang="en-US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L2 Cache is larger (better </a:t>
            </a:r>
            <a:r>
              <a:rPr lang="en-US" sz="2400" dirty="0" err="1">
                <a:solidFill>
                  <a:sysClr val="windowText" lastClr="000000"/>
                </a:solidFill>
              </a:rPr>
              <a:t>HitRate</a:t>
            </a:r>
            <a:r>
              <a:rPr lang="en-US" sz="2400" dirty="0">
                <a:solidFill>
                  <a:sysClr val="windowText" lastClr="000000"/>
                </a:solidFill>
              </a:rPr>
              <a:t>), but has higher latency</a:t>
            </a:r>
          </a:p>
          <a:p>
            <a:pPr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Example:</a:t>
            </a:r>
            <a:endParaRPr lang="ru-RU" sz="2400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603" y="4146092"/>
            <a:ext cx="6509518" cy="2539688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90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Cache Misses (3-C)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278995"/>
            <a:ext cx="10515600" cy="4128707"/>
          </a:xfrm>
        </p:spPr>
        <p:txBody>
          <a:bodyPr/>
          <a:lstStyle/>
          <a:p>
            <a:pPr marL="342900" indent="-342900">
              <a:buClr>
                <a:schemeClr val="tx1"/>
              </a:buClr>
            </a:pPr>
            <a:r>
              <a:rPr lang="en-US" dirty="0" smtClean="0">
                <a:solidFill>
                  <a:schemeClr val="accent1"/>
                </a:solidFill>
              </a:rPr>
              <a:t>Compulsory</a:t>
            </a:r>
            <a:r>
              <a:rPr lang="en-US" dirty="0" smtClean="0"/>
              <a:t> </a:t>
            </a:r>
            <a:r>
              <a:rPr lang="en-US" dirty="0"/>
              <a:t>misses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Those that occurs even in a infinite cache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First access to data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So-called cold misses</a:t>
            </a:r>
          </a:p>
          <a:p>
            <a:pPr marL="342900" indent="-342900">
              <a:buClr>
                <a:schemeClr val="tx1"/>
              </a:buClr>
            </a:pPr>
            <a:r>
              <a:rPr lang="en-US" dirty="0" smtClean="0">
                <a:solidFill>
                  <a:schemeClr val="accent6"/>
                </a:solidFill>
              </a:rPr>
              <a:t>Capacity</a:t>
            </a:r>
            <a:r>
              <a:rPr lang="en-US" dirty="0" smtClean="0"/>
              <a:t> misses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Those that occurs in an fully associative cache</a:t>
            </a:r>
            <a:endParaRPr lang="ru-RU" sz="2000" dirty="0"/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 err="1"/>
              <a:t>Workset</a:t>
            </a:r>
            <a:r>
              <a:rPr lang="en-US" sz="2000" dirty="0"/>
              <a:t> is larger than the cache </a:t>
            </a:r>
            <a:r>
              <a:rPr lang="en-US" sz="2000" dirty="0" smtClean="0"/>
              <a:t>size</a:t>
            </a:r>
          </a:p>
          <a:p>
            <a:pPr marL="342900" indent="-342900">
              <a:buClr>
                <a:schemeClr val="tx1"/>
              </a:buClr>
            </a:pPr>
            <a:r>
              <a:rPr lang="en-US" kern="0" dirty="0">
                <a:solidFill>
                  <a:srgbClr val="C00000"/>
                </a:solidFill>
              </a:rPr>
              <a:t>Conflict</a:t>
            </a:r>
            <a:r>
              <a:rPr lang="en-US" kern="0" dirty="0">
                <a:solidFill>
                  <a:srgbClr val="061922"/>
                </a:solidFill>
              </a:rPr>
              <a:t> misses</a:t>
            </a:r>
          </a:p>
          <a:p>
            <a:pPr marL="688975" lvl="1" indent="-342900">
              <a:spcBef>
                <a:spcPts val="600"/>
              </a:spcBef>
              <a:buClr>
                <a:srgbClr val="061922"/>
              </a:buClr>
              <a:buFont typeface="Calibri" panose="020F0502020204030204" pitchFamily="34" charset="0"/>
              <a:buChar char="–"/>
            </a:pPr>
            <a:r>
              <a:rPr lang="en-US" sz="2000" kern="0" dirty="0">
                <a:solidFill>
                  <a:srgbClr val="061922"/>
                </a:solidFill>
              </a:rPr>
              <a:t>Difference between fully associate and direct mapped cache</a:t>
            </a:r>
          </a:p>
          <a:p>
            <a:pPr marL="688975" lvl="1" indent="-342900">
              <a:spcBef>
                <a:spcPts val="600"/>
              </a:spcBef>
              <a:buClr>
                <a:srgbClr val="061922"/>
              </a:buClr>
              <a:buFont typeface="Calibri" panose="020F0502020204030204" pitchFamily="34" charset="0"/>
              <a:buChar char="–"/>
            </a:pPr>
            <a:r>
              <a:rPr lang="en-US" sz="2000" kern="0" dirty="0">
                <a:solidFill>
                  <a:srgbClr val="061922"/>
                </a:solidFill>
              </a:rPr>
              <a:t>The size of the cache is enough, but the problem is in line mapping to </a:t>
            </a:r>
            <a:r>
              <a:rPr lang="en-US" sz="2000" kern="0" dirty="0" smtClean="0">
                <a:solidFill>
                  <a:srgbClr val="061922"/>
                </a:solidFill>
              </a:rPr>
              <a:t>sets</a:t>
            </a:r>
            <a:endParaRPr lang="ru-RU" sz="2000" kern="0" dirty="0">
              <a:solidFill>
                <a:srgbClr val="061922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879305" y="4651080"/>
            <a:ext cx="8375015" cy="121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700" y="1494387"/>
            <a:ext cx="5227449" cy="399785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7512436" y="4427590"/>
            <a:ext cx="4308736" cy="238858"/>
          </a:xfrm>
          <a:prstGeom prst="roundRect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8694785" y="2548572"/>
            <a:ext cx="1889634" cy="1613620"/>
          </a:xfrm>
          <a:custGeom>
            <a:avLst/>
            <a:gdLst>
              <a:gd name="connsiteX0" fmla="*/ 0 w 1808480"/>
              <a:gd name="connsiteY0" fmla="*/ 5080 h 1544320"/>
              <a:gd name="connsiteX1" fmla="*/ 0 w 1808480"/>
              <a:gd name="connsiteY1" fmla="*/ 294640 h 1544320"/>
              <a:gd name="connsiteX2" fmla="*/ 579120 w 1808480"/>
              <a:gd name="connsiteY2" fmla="*/ 294640 h 1544320"/>
              <a:gd name="connsiteX3" fmla="*/ 579120 w 1808480"/>
              <a:gd name="connsiteY3" fmla="*/ 1285240 h 1544320"/>
              <a:gd name="connsiteX4" fmla="*/ 1158240 w 1808480"/>
              <a:gd name="connsiteY4" fmla="*/ 1285240 h 1544320"/>
              <a:gd name="connsiteX5" fmla="*/ 1158240 w 1808480"/>
              <a:gd name="connsiteY5" fmla="*/ 1544320 h 1544320"/>
              <a:gd name="connsiteX6" fmla="*/ 1808480 w 1808480"/>
              <a:gd name="connsiteY6" fmla="*/ 1544320 h 1544320"/>
              <a:gd name="connsiteX7" fmla="*/ 1808480 w 1808480"/>
              <a:gd name="connsiteY7" fmla="*/ 1102360 h 1544320"/>
              <a:gd name="connsiteX8" fmla="*/ 1234440 w 1808480"/>
              <a:gd name="connsiteY8" fmla="*/ 1102360 h 1544320"/>
              <a:gd name="connsiteX9" fmla="*/ 1234440 w 1808480"/>
              <a:gd name="connsiteY9" fmla="*/ 353060 h 1544320"/>
              <a:gd name="connsiteX10" fmla="*/ 647700 w 1808480"/>
              <a:gd name="connsiteY10" fmla="*/ 353060 h 1544320"/>
              <a:gd name="connsiteX11" fmla="*/ 647700 w 1808480"/>
              <a:gd name="connsiteY11" fmla="*/ 0 h 1544320"/>
              <a:gd name="connsiteX12" fmla="*/ 0 w 1808480"/>
              <a:gd name="connsiteY12" fmla="*/ 5080 h 154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8480" h="1544320">
                <a:moveTo>
                  <a:pt x="0" y="5080"/>
                </a:moveTo>
                <a:lnTo>
                  <a:pt x="0" y="294640"/>
                </a:lnTo>
                <a:lnTo>
                  <a:pt x="579120" y="294640"/>
                </a:lnTo>
                <a:lnTo>
                  <a:pt x="579120" y="1285240"/>
                </a:lnTo>
                <a:lnTo>
                  <a:pt x="1158240" y="1285240"/>
                </a:lnTo>
                <a:lnTo>
                  <a:pt x="1158240" y="1544320"/>
                </a:lnTo>
                <a:lnTo>
                  <a:pt x="1808480" y="1544320"/>
                </a:lnTo>
                <a:lnTo>
                  <a:pt x="1808480" y="1102360"/>
                </a:lnTo>
                <a:lnTo>
                  <a:pt x="1234440" y="1102360"/>
                </a:lnTo>
                <a:lnTo>
                  <a:pt x="1234440" y="353060"/>
                </a:lnTo>
                <a:lnTo>
                  <a:pt x="647700" y="353060"/>
                </a:lnTo>
                <a:lnTo>
                  <a:pt x="647700" y="0"/>
                </a:lnTo>
                <a:lnTo>
                  <a:pt x="0" y="5080"/>
                </a:lnTo>
                <a:close/>
              </a:path>
            </a:pathLst>
          </a:custGeom>
          <a:noFill/>
          <a:ln w="12700" cap="rnd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rgbClr val="F37021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cs typeface="Arial" pitchFamily="34" charset="0"/>
            </a:endParaRPr>
          </a:p>
        </p:txBody>
      </p:sp>
      <p:sp>
        <p:nvSpPr>
          <p:cNvPr id="13" name="Line Callout 1 (No Border) 12"/>
          <p:cNvSpPr/>
          <p:nvPr/>
        </p:nvSpPr>
        <p:spPr bwMode="auto">
          <a:xfrm flipH="1">
            <a:off x="10730529" y="3035874"/>
            <a:ext cx="1057275" cy="851611"/>
          </a:xfrm>
          <a:prstGeom prst="callout1">
            <a:avLst>
              <a:gd name="adj1" fmla="val 80266"/>
              <a:gd name="adj2" fmla="val 51127"/>
              <a:gd name="adj3" fmla="val 152765"/>
              <a:gd name="adj4" fmla="val 61667"/>
            </a:avLst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Compulsory</a:t>
            </a:r>
            <a:endParaRPr lang="ru-RU" sz="20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4" name="Line Callout 1 (No Border) 13"/>
          <p:cNvSpPr/>
          <p:nvPr/>
        </p:nvSpPr>
        <p:spPr bwMode="auto">
          <a:xfrm flipH="1">
            <a:off x="9295424" y="1637021"/>
            <a:ext cx="1057275" cy="851611"/>
          </a:xfrm>
          <a:prstGeom prst="callout1">
            <a:avLst>
              <a:gd name="adj1" fmla="val 72436"/>
              <a:gd name="adj2" fmla="val 52928"/>
              <a:gd name="adj3" fmla="val 141580"/>
              <a:gd name="adj4" fmla="val 62568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>
            <a:glow rad="63500">
              <a:srgbClr val="F37021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Conflict</a:t>
            </a:r>
            <a:endParaRPr lang="ru-RU" sz="2000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80537" y="3461679"/>
            <a:ext cx="11576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accent6"/>
                </a:solidFill>
                <a:effectLst>
                  <a:glow rad="101600">
                    <a:schemeClr val="tx1">
                      <a:alpha val="39000"/>
                    </a:schemeClr>
                  </a:glow>
                </a:effectLst>
              </a:rPr>
              <a:t>Capacity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15364" y="1436965"/>
            <a:ext cx="4693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Miss Rate = F(Cache Capacity, Associativity)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545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 animBg="1"/>
      <p:bldP spid="14" grpId="0" animBg="1"/>
      <p:bldP spid="15" grpId="0"/>
      <p:bldP spid="16" grpId="0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Optimizations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r>
              <a:rPr lang="en-US" dirty="0"/>
              <a:t>Fusion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Combine loops that have same looping and work with the same memory</a:t>
            </a:r>
            <a:endParaRPr lang="en-US" dirty="0">
              <a:solidFill>
                <a:sysClr val="windowText" lastClr="000000"/>
              </a:solidFill>
              <a:cs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Assume each element is 8 bytes, 32KB cache, 64 B/line</a:t>
            </a:r>
          </a:p>
          <a:p>
            <a:pPr marL="1260475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lvl="1">
              <a:spcBef>
                <a:spcPct val="500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Fuse the loops </a:t>
            </a:r>
          </a:p>
          <a:p>
            <a:pPr marL="1260475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Improves temporal </a:t>
            </a:r>
            <a:r>
              <a:rPr lang="en-US" dirty="0" smtClean="0">
                <a:solidFill>
                  <a:sysClr val="windowText" lastClr="000000"/>
                </a:solidFill>
              </a:rPr>
              <a:t>locality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67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r>
              <a:rPr lang="en-US" dirty="0"/>
              <a:t>Interchange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Change loops nesting to access data in order stored in memory</a:t>
            </a:r>
            <a:endParaRPr lang="en-US" dirty="0">
              <a:solidFill>
                <a:sysClr val="windowText" lastClr="000000"/>
              </a:solidFill>
              <a:cs typeface="Arial" charset="0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Two dimensional array in memory:</a:t>
            </a:r>
          </a:p>
          <a:p>
            <a:pPr marL="1262063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x[0][0] x[0][1] … x[0][99] x[1][0] x[1][1] … 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</a:rPr>
              <a:t>Before:</a:t>
            </a:r>
          </a:p>
          <a:p>
            <a:pPr marL="741363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600" dirty="0" err="1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1363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1363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x[i][j]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  <a:endParaRPr lang="en-US" sz="1600" dirty="0">
              <a:solidFill>
                <a:srgbClr val="4F81BD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Improves spatial locality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Sequential accesses instead of striding through memory every 100 words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5711201" y="3576857"/>
            <a:ext cx="3657600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kern="0" dirty="0">
              <a:solidFill>
                <a:srgbClr val="4F81BD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3582" y="3141517"/>
            <a:ext cx="899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1200"/>
              </a:spcBef>
            </a:pPr>
            <a:r>
              <a:rPr lang="en-US" sz="24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After: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1562" y="3884651"/>
            <a:ext cx="3207461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9712" y="4216121"/>
            <a:ext cx="2765501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1201" y="3576858"/>
            <a:ext cx="3657600" cy="98488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x[i][j]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827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0493 0.0439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219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04914 -0.0451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-22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 animBg="1"/>
      <p:bldP spid="7" grpId="1" animBg="1"/>
      <p:bldP spid="8" grpId="0" animBg="1"/>
      <p:bldP spid="9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 Slow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6" y="1165788"/>
            <a:ext cx="7810488" cy="46093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58910" y="1608659"/>
            <a:ext cx="87876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CPU</a:t>
            </a:r>
            <a:endParaRPr lang="ru-RU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0" y="4053339"/>
            <a:ext cx="12490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DRAM</a:t>
            </a:r>
            <a:endParaRPr lang="ru-RU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714" y="1928737"/>
            <a:ext cx="246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60% per year</a:t>
            </a:r>
          </a:p>
          <a:p>
            <a:pPr algn="ctr"/>
            <a:r>
              <a:rPr lang="en-US" dirty="0">
                <a:solidFill>
                  <a:srgbClr val="4F81BD"/>
                </a:solidFill>
                <a:latin typeface="Calibri"/>
              </a:rPr>
              <a:t>(Doubles every 1.5 year)</a:t>
            </a:r>
            <a:endParaRPr lang="ru-RU" dirty="0">
              <a:solidFill>
                <a:srgbClr val="4F81BD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368" y="3909630"/>
            <a:ext cx="240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9% per year</a:t>
            </a:r>
          </a:p>
          <a:p>
            <a:pPr algn="ctr"/>
            <a:r>
              <a:rPr lang="en-US" dirty="0">
                <a:solidFill>
                  <a:srgbClr val="4F81BD"/>
                </a:solidFill>
                <a:latin typeface="Calibri"/>
              </a:rPr>
              <a:t>(Doubles every 10 year)</a:t>
            </a:r>
            <a:endParaRPr lang="ru-RU" dirty="0">
              <a:solidFill>
                <a:srgbClr val="4F81BD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7913637" y="3122740"/>
            <a:ext cx="1959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Performance gap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13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“Stop using linked lists”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015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Linked lists have no spatial locality  </a:t>
            </a:r>
            <a:endParaRPr lang="ru-RU" sz="2000" dirty="0"/>
          </a:p>
          <a:p>
            <a:pPr marL="457200" lvl="1" indent="0">
              <a:buNone/>
            </a:pPr>
            <a:r>
              <a:rPr lang="ru-RU" sz="1800" dirty="0"/>
              <a:t>→ </a:t>
            </a:r>
            <a:r>
              <a:rPr lang="en-US" sz="1800" dirty="0"/>
              <a:t>cache handles them worse than arrays</a:t>
            </a:r>
            <a:endParaRPr lang="ru-RU" sz="1600" dirty="0"/>
          </a:p>
          <a:p>
            <a:pPr marL="457200" lvl="1" indent="0">
              <a:buNone/>
            </a:pPr>
            <a:r>
              <a:rPr lang="ru-RU" sz="1800" dirty="0"/>
              <a:t>→ </a:t>
            </a:r>
            <a:r>
              <a:rPr lang="en-US" sz="1800" dirty="0"/>
              <a:t>O(N)</a:t>
            </a:r>
            <a:r>
              <a:rPr lang="ru-RU" sz="1800" dirty="0"/>
              <a:t> </a:t>
            </a:r>
            <a:r>
              <a:rPr lang="en-US" sz="1800" dirty="0"/>
              <a:t>operation with array is much faster than O(N) operation with list</a:t>
            </a:r>
            <a:endParaRPr lang="ru-RU" sz="1800" dirty="0"/>
          </a:p>
          <a:p>
            <a:pPr marL="342900" indent="-342900"/>
            <a:r>
              <a:rPr lang="en-US" sz="2200" dirty="0"/>
              <a:t>Example: random insert after linear search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endParaRPr lang="ru-RU" sz="1800" dirty="0"/>
          </a:p>
          <a:p>
            <a:endParaRPr lang="ru-RU" sz="1100" dirty="0"/>
          </a:p>
          <a:p>
            <a:endParaRPr lang="en-US" sz="1400" dirty="0">
              <a:hlinkClick r:id="rId2"/>
            </a:endParaRPr>
          </a:p>
          <a:p>
            <a:endParaRPr lang="en-US" sz="1400" dirty="0">
              <a:hlinkClick r:id="rId2"/>
            </a:endParaRPr>
          </a:p>
          <a:p>
            <a:endParaRPr lang="en-US" sz="1400" dirty="0">
              <a:hlinkClick r:id=""/>
            </a:endParaRPr>
          </a:p>
          <a:p>
            <a:endParaRPr lang="en-US" sz="1400" dirty="0" smtClean="0">
              <a:hlinkClick r:id=""/>
            </a:endParaRPr>
          </a:p>
          <a:p>
            <a:r>
              <a:rPr lang="en-US" sz="1400" dirty="0" smtClean="0">
                <a:hlinkClick r:id=""/>
              </a:rPr>
              <a:t>https</a:t>
            </a:r>
            <a:r>
              <a:rPr lang="en-US" sz="1400" dirty="0">
                <a:hlinkClick r:id="rId2"/>
              </a:rPr>
              <a:t>://kjellkod.wordpress.com/2012/02/25/why-you-should-never-ever-ever-use-linked-list-in-your-code-again</a:t>
            </a:r>
            <a:endParaRPr lang="ru-RU" sz="1400" dirty="0"/>
          </a:p>
        </p:txBody>
      </p:sp>
      <p:pic>
        <p:nvPicPr>
          <p:cNvPr id="1026" name="Picture 2" descr="https://kjellkod.files.wordpress.com/2012/02/linux_insert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5" y="3165723"/>
            <a:ext cx="5324670" cy="292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vs </a:t>
            </a:r>
            <a:r>
              <a:rPr lang="en-US" dirty="0" err="1" smtClean="0"/>
              <a:t>SoA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Array of structures (</a:t>
            </a:r>
            <a:r>
              <a:rPr lang="en-US" dirty="0" err="1">
                <a:solidFill>
                  <a:sysClr val="windowText" lastClr="000000"/>
                </a:solidFill>
              </a:rPr>
              <a:t>AoS</a:t>
            </a:r>
            <a:r>
              <a:rPr lang="en-US" dirty="0" smtClean="0">
                <a:solidFill>
                  <a:sysClr val="windowText" lastClr="000000"/>
                </a:solidFill>
              </a:rPr>
              <a:t>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en-US" sz="1600" dirty="0" err="1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60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merged_array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[SIZE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>
              <a:defRPr/>
            </a:pPr>
            <a:endParaRPr lang="en-US" dirty="0" smtClean="0">
              <a:solidFill>
                <a:sysClr val="windowText" lastClr="000000"/>
              </a:solidFill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1800" dirty="0" smtClean="0">
                <a:solidFill>
                  <a:sysClr val="windowText" lastClr="000000"/>
                </a:solidFill>
                <a:cs typeface="Consolas" panose="020B0609020204030204" pitchFamily="49" charset="0"/>
              </a:rPr>
              <a:t>Locality if value and key are used together</a:t>
            </a:r>
          </a:p>
          <a:p>
            <a:pPr>
              <a:defRPr/>
            </a:pPr>
            <a:r>
              <a:rPr lang="en-US" sz="1800" dirty="0" smtClean="0">
                <a:solidFill>
                  <a:sysClr val="windowText" lastClr="000000"/>
                </a:solidFill>
                <a:cs typeface="Consolas" panose="020B0609020204030204" pitchFamily="49" charset="0"/>
              </a:rPr>
              <a:t>Worse utilization otherwise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Structure of arrays (</a:t>
            </a:r>
            <a:r>
              <a:rPr lang="en-US" dirty="0" err="1">
                <a:solidFill>
                  <a:sysClr val="windowText" lastClr="000000"/>
                </a:solidFill>
              </a:rPr>
              <a:t>SoA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en-US" sz="18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 {</a:t>
            </a:r>
            <a:endParaRPr lang="en-US" sz="1800" dirty="0">
              <a:solidFill>
                <a:srgbClr val="4F81BD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sz="180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[SIZE];</a:t>
            </a:r>
          </a:p>
          <a:p>
            <a:pPr marL="0" indent="0">
              <a:buNone/>
              <a:defRPr/>
            </a:pPr>
            <a:r>
              <a:rPr lang="en-US" sz="180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key[SIZE</a:t>
            </a:r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merged_struct</a:t>
            </a:r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180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Locality if value and key are </a:t>
            </a:r>
            <a:r>
              <a:rPr lang="en-US" sz="1800" dirty="0" smtClean="0">
                <a:solidFill>
                  <a:sysClr val="windowText" lastClr="000000"/>
                </a:solidFill>
                <a:cs typeface="Consolas" panose="020B0609020204030204" pitchFamily="49" charset="0"/>
              </a:rPr>
              <a:t>used independently</a:t>
            </a:r>
          </a:p>
          <a:p>
            <a:pPr>
              <a:defRPr/>
            </a:pPr>
            <a:r>
              <a:rPr lang="en-US" sz="1800" dirty="0" smtClean="0">
                <a:solidFill>
                  <a:sysClr val="windowText" lastClr="000000"/>
                </a:solidFill>
                <a:cs typeface="Consolas" panose="020B0609020204030204" pitchFamily="49" charset="0"/>
              </a:rPr>
              <a:t>Possible inter-set conflicts between values</a:t>
            </a:r>
            <a:endParaRPr lang="en-US" sz="1800" dirty="0">
              <a:solidFill>
                <a:sysClr val="windowText" lastClr="000000"/>
              </a:solidFill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91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alignment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cache line size is 64 bytes, we load 4 bytes by address 0x3c</a:t>
            </a:r>
          </a:p>
          <a:p>
            <a:pPr lvl="1"/>
            <a:r>
              <a:rPr lang="en-US" dirty="0" smtClean="0"/>
              <a:t>How many cache lines has to be looked up?</a:t>
            </a:r>
          </a:p>
          <a:p>
            <a:pPr lvl="1"/>
            <a:r>
              <a:rPr lang="en-US" dirty="0" smtClean="0"/>
              <a:t>What if the first is hit and the second is miss?</a:t>
            </a:r>
          </a:p>
          <a:p>
            <a:r>
              <a:rPr lang="en-US" dirty="0" smtClean="0"/>
              <a:t>Preferable solution: align memory access in a cache line</a:t>
            </a:r>
          </a:p>
          <a:p>
            <a:pPr lvl="1"/>
            <a:r>
              <a:rPr lang="en-US" dirty="0" smtClean="0"/>
              <a:t>Required by many ISA, e.g. MIPS, RISC-V, x86 vector extensions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>
                <a:latin typeface="Courier" pitchFamily="49" charset="0"/>
              </a:rPr>
              <a:t>sizeof</a:t>
            </a:r>
            <a:r>
              <a:rPr lang="en-US" dirty="0" smtClean="0">
                <a:latin typeface="Courier" pitchFamily="49" charset="0"/>
              </a:rPr>
              <a:t>(long double)</a:t>
            </a:r>
            <a:r>
              <a:rPr lang="en-US" dirty="0" smtClean="0"/>
              <a:t> alignment guaranteed by C </a:t>
            </a:r>
          </a:p>
          <a:p>
            <a:r>
              <a:rPr lang="en-US" dirty="0" smtClean="0"/>
              <a:t>Alternative solution: add HW to make two accesses</a:t>
            </a:r>
          </a:p>
          <a:p>
            <a:pPr lvl="1"/>
            <a:r>
              <a:rPr lang="en-US" dirty="0" smtClean="0"/>
              <a:t>Handles legacy cases and has worse performance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Amhdal’s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law)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5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memory slow?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A1: Memory uses DRAM technology, while registers are SRAM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688975" lvl="1" indent="-342900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688975" lvl="1" indent="-34290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DRAM is slower, but cheaper</a:t>
            </a:r>
          </a:p>
          <a:p>
            <a:pPr marL="688975" lvl="1" indent="-34290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This is not the answer: may we use SRAM for memory?</a:t>
            </a:r>
          </a:p>
          <a:p>
            <a:pPr marL="342900" indent="-342900"/>
            <a:r>
              <a:rPr lang="en-US" dirty="0" smtClean="0"/>
              <a:t>A2: Memory transistors are smaller, therefore they are slower</a:t>
            </a:r>
          </a:p>
          <a:p>
            <a:pPr marL="688975" lvl="1" indent="-34290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Again: may we use big transistors for memory?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357728" y="2367781"/>
            <a:ext cx="3168202" cy="1769558"/>
            <a:chOff x="1262130" y="1696453"/>
            <a:chExt cx="3168202" cy="1769558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1262130" y="2189408"/>
              <a:ext cx="316820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1687132" y="1816994"/>
              <a:ext cx="0" cy="141560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2492777" y="2189409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2207295" y="2534455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2207295" y="2599200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012941" y="3216947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012941" y="3281692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2782550" y="2534455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V="1">
              <a:off x="2207295" y="2534455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687132" y="2869841"/>
              <a:ext cx="52016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oval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2778259" y="2869841"/>
              <a:ext cx="52016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3298423" y="2869841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V="1">
              <a:off x="3300652" y="3281692"/>
              <a:ext cx="0" cy="18431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3262526" y="3394217"/>
              <a:ext cx="71794" cy="717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58979" y="1696453"/>
              <a:ext cx="1771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DRAM cell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499636" y="2236601"/>
            <a:ext cx="2593266" cy="2273750"/>
            <a:chOff x="7289798" y="3386949"/>
            <a:chExt cx="2593266" cy="22737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7289798" y="3469340"/>
              <a:ext cx="2571377" cy="2191359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0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8505475" y="3386949"/>
              <a:ext cx="1377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SRAM cell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6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Oval 85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answer is: density/latency balance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2751"/>
          </a:xfrm>
        </p:spPr>
        <p:txBody>
          <a:bodyPr/>
          <a:lstStyle/>
          <a:p>
            <a:pPr marL="342900" indent="-342900"/>
            <a:r>
              <a:rPr lang="en-US" dirty="0" smtClean="0"/>
              <a:t>Large memory arrays have large area, so wires have to be long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algn="ctr"/>
            <a:r>
              <a:rPr lang="en-US" b="1" dirty="0" smtClean="0"/>
              <a:t>Large memory cannot be fast.</a:t>
            </a:r>
            <a:br>
              <a:rPr lang="en-US" b="1" dirty="0" smtClean="0"/>
            </a:br>
            <a:r>
              <a:rPr lang="en-US" b="1" dirty="0" smtClean="0"/>
              <a:t>Fast memory cannot be large.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3" y="2304769"/>
            <a:ext cx="6412832" cy="3111226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 bwMode="auto">
          <a:xfrm rot="6883864">
            <a:off x="5986199" y="977183"/>
            <a:ext cx="372979" cy="5656088"/>
          </a:xfrm>
          <a:prstGeom prst="downArrow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Pipeline limitations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Max speed of the pipeline is one instruction per clock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It is rare achievable in in-order processors due to dependencies among instructions and </a:t>
            </a:r>
            <a:r>
              <a:rPr lang="en-US" b="1" dirty="0">
                <a:solidFill>
                  <a:sysClr val="windowText" lastClr="000000"/>
                </a:solidFill>
              </a:rPr>
              <a:t>long latency operations</a:t>
            </a:r>
          </a:p>
          <a:p>
            <a:endParaRPr lang="ru-RU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028950" y="4840650"/>
          <a:ext cx="4878340" cy="116397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99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9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895600" y="3581400"/>
            <a:ext cx="6781800" cy="2743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3028950" y="3678570"/>
          <a:ext cx="4878340" cy="116397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ru-RU" dirty="0"/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9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495800" y="4841905"/>
          <a:ext cx="1951336" cy="116397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Stall</a:t>
                      </a:r>
                      <a:endParaRPr lang="ru-RU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 smtClean="0">
                        <a:latin typeface="+mj-lt"/>
                      </a:endParaRPr>
                    </a:p>
                  </a:txBody>
                  <a:tcPr marL="94216" marR="94216" marT="47109" marB="47109" anchor="ctr"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 smtClean="0">
                        <a:latin typeface="+mj-lt"/>
                      </a:endParaRPr>
                    </a:p>
                  </a:txBody>
                  <a:tcPr marL="94216" marR="94216" marT="47109" marB="47109" anchor="ctr"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448425" y="4843175"/>
          <a:ext cx="2927004" cy="116397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5472565" y="4453915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1951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W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ounded Rectangular Callout 20"/>
          <p:cNvSpPr/>
          <p:nvPr/>
        </p:nvSpPr>
        <p:spPr>
          <a:xfrm>
            <a:off x="6286500" y="3569494"/>
            <a:ext cx="1424940" cy="642702"/>
          </a:xfrm>
          <a:prstGeom prst="wedgeRoundRectCallout">
            <a:avLst>
              <a:gd name="adj1" fmla="val -34218"/>
              <a:gd name="adj2" fmla="val 94267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Load from the memory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92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ru-RU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Main memory is large, but too slow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Small memory is fast, but cannot hold all required data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Solution: take the best of both and combine</a:t>
            </a:r>
          </a:p>
          <a:p>
            <a:pPr>
              <a:defRPr/>
            </a:pPr>
            <a:r>
              <a:rPr lang="en-US" b="1" dirty="0">
                <a:solidFill>
                  <a:sysClr val="windowText" lastClr="000000"/>
                </a:solidFill>
              </a:rPr>
              <a:t>Memory hierarchy</a:t>
            </a:r>
            <a:r>
              <a:rPr lang="en-US" dirty="0">
                <a:solidFill>
                  <a:sysClr val="windowText" lastClr="000000"/>
                </a:solidFill>
              </a:rPr>
              <a:t> provides visibility that memory is usually fast</a:t>
            </a: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1981200" y="926432"/>
            <a:ext cx="8077200" cy="156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  <a:defRPr/>
            </a:pPr>
            <a:endParaRPr lang="en-US" sz="280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72225" y="3742184"/>
            <a:ext cx="5633544" cy="1761291"/>
            <a:chOff x="2148225" y="3742183"/>
            <a:chExt cx="5633544" cy="176129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014876" y="4376155"/>
              <a:ext cx="615340" cy="569571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L1</a:t>
              </a:r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2347322" y="4309490"/>
              <a:ext cx="444095" cy="743699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27286" y="4289091"/>
              <a:ext cx="803460" cy="743699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L2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066157" y="4128262"/>
              <a:ext cx="1100529" cy="10186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cs typeface="Arial" charset="0"/>
                </a:rPr>
                <a:t>L3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cs typeface="Arial" charset="0"/>
                </a:rPr>
                <a:t>Cache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802341" y="4545338"/>
              <a:ext cx="210799" cy="254982"/>
              <a:chOff x="2138998" y="4419600"/>
              <a:chExt cx="437515" cy="304800"/>
            </a:xfrm>
          </p:grpSpPr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2138998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2154238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638122" y="4545338"/>
              <a:ext cx="275302" cy="254982"/>
              <a:chOff x="3558052" y="4419600"/>
              <a:chExt cx="432435" cy="304800"/>
            </a:xfrm>
          </p:grpSpPr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558052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3568212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30745" y="4545338"/>
              <a:ext cx="329955" cy="254982"/>
              <a:chOff x="4619539" y="4419600"/>
              <a:chExt cx="432435" cy="304800"/>
            </a:xfrm>
          </p:grpSpPr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148225" y="4494879"/>
              <a:ext cx="5741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CPU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166686" y="4533449"/>
              <a:ext cx="329955" cy="254982"/>
              <a:chOff x="4619539" y="4419600"/>
              <a:chExt cx="432435" cy="304800"/>
            </a:xfrm>
          </p:grpSpPr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 rot="10800000">
              <a:off x="6502094" y="3742183"/>
              <a:ext cx="833346" cy="1761291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rgbClr val="F79646">
                    <a:lumMod val="40000"/>
                    <a:lumOff val="60000"/>
                  </a:srgbClr>
                </a:gs>
                <a:gs pos="100000">
                  <a:srgbClr val="F79646">
                    <a:lumMod val="60000"/>
                    <a:lumOff val="40000"/>
                  </a:srgb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59730" y="4223395"/>
              <a:ext cx="1122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Calibri"/>
                </a:rPr>
                <a:t>Main Memory</a:t>
              </a:r>
              <a:endParaRPr lang="ru-RU" sz="20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4" name="Rounded Rectangular Callout 23"/>
          <p:cNvSpPr/>
          <p:nvPr/>
        </p:nvSpPr>
        <p:spPr>
          <a:xfrm>
            <a:off x="3909164" y="5205254"/>
            <a:ext cx="1259426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smallest, but fastest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7098283" y="5629291"/>
            <a:ext cx="1612580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slowest, but largest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26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6226" y="68264"/>
            <a:ext cx="8410575" cy="757237"/>
          </a:xfrm>
        </p:spPr>
        <p:txBody>
          <a:bodyPr/>
          <a:lstStyle/>
          <a:p>
            <a:pPr eaLnBrk="1" hangingPunct="1"/>
            <a:r>
              <a:rPr lang="en-GB" dirty="0" smtClean="0"/>
              <a:t>Real life example: Logistics</a:t>
            </a:r>
            <a:endParaRPr lang="ru-RU" dirty="0" smtClean="0"/>
          </a:p>
        </p:txBody>
      </p:sp>
      <p:sp>
        <p:nvSpPr>
          <p:cNvPr id="728073" name="Freeform 9"/>
          <p:cNvSpPr>
            <a:spLocks/>
          </p:cNvSpPr>
          <p:nvPr/>
        </p:nvSpPr>
        <p:spPr bwMode="auto">
          <a:xfrm>
            <a:off x="3265489" y="1377951"/>
            <a:ext cx="4378325" cy="3694113"/>
          </a:xfrm>
          <a:custGeom>
            <a:avLst/>
            <a:gdLst/>
            <a:ahLst/>
            <a:cxnLst>
              <a:cxn ang="0">
                <a:pos x="240" y="2444"/>
              </a:cxn>
              <a:cxn ang="0">
                <a:pos x="324" y="2306"/>
              </a:cxn>
              <a:cxn ang="0">
                <a:pos x="414" y="2114"/>
              </a:cxn>
              <a:cxn ang="0">
                <a:pos x="492" y="2024"/>
              </a:cxn>
              <a:cxn ang="0">
                <a:pos x="612" y="1934"/>
              </a:cxn>
              <a:cxn ang="0">
                <a:pos x="690" y="1862"/>
              </a:cxn>
              <a:cxn ang="0">
                <a:pos x="792" y="1766"/>
              </a:cxn>
              <a:cxn ang="0">
                <a:pos x="876" y="1604"/>
              </a:cxn>
              <a:cxn ang="0">
                <a:pos x="1020" y="1352"/>
              </a:cxn>
              <a:cxn ang="0">
                <a:pos x="936" y="1148"/>
              </a:cxn>
              <a:cxn ang="0">
                <a:pos x="852" y="1094"/>
              </a:cxn>
              <a:cxn ang="0">
                <a:pos x="738" y="974"/>
              </a:cxn>
              <a:cxn ang="0">
                <a:pos x="84" y="830"/>
              </a:cxn>
              <a:cxn ang="0">
                <a:pos x="504" y="866"/>
              </a:cxn>
              <a:cxn ang="0">
                <a:pos x="762" y="926"/>
              </a:cxn>
              <a:cxn ang="0">
                <a:pos x="834" y="992"/>
              </a:cxn>
              <a:cxn ang="0">
                <a:pos x="936" y="1004"/>
              </a:cxn>
              <a:cxn ang="0">
                <a:pos x="858" y="602"/>
              </a:cxn>
              <a:cxn ang="0">
                <a:pos x="678" y="374"/>
              </a:cxn>
              <a:cxn ang="0">
                <a:pos x="570" y="278"/>
              </a:cxn>
              <a:cxn ang="0">
                <a:pos x="492" y="146"/>
              </a:cxn>
              <a:cxn ang="0">
                <a:pos x="504" y="62"/>
              </a:cxn>
              <a:cxn ang="0">
                <a:pos x="570" y="224"/>
              </a:cxn>
              <a:cxn ang="0">
                <a:pos x="726" y="350"/>
              </a:cxn>
              <a:cxn ang="0">
                <a:pos x="852" y="530"/>
              </a:cxn>
              <a:cxn ang="0">
                <a:pos x="912" y="578"/>
              </a:cxn>
              <a:cxn ang="0">
                <a:pos x="1014" y="776"/>
              </a:cxn>
              <a:cxn ang="0">
                <a:pos x="1002" y="1136"/>
              </a:cxn>
              <a:cxn ang="0">
                <a:pos x="1086" y="1190"/>
              </a:cxn>
              <a:cxn ang="0">
                <a:pos x="1284" y="1340"/>
              </a:cxn>
              <a:cxn ang="0">
                <a:pos x="1518" y="1418"/>
              </a:cxn>
              <a:cxn ang="0">
                <a:pos x="1566" y="1484"/>
              </a:cxn>
              <a:cxn ang="0">
                <a:pos x="1812" y="1580"/>
              </a:cxn>
              <a:cxn ang="0">
                <a:pos x="2154" y="1706"/>
              </a:cxn>
              <a:cxn ang="0">
                <a:pos x="2484" y="1802"/>
              </a:cxn>
              <a:cxn ang="0">
                <a:pos x="2556" y="1868"/>
              </a:cxn>
              <a:cxn ang="0">
                <a:pos x="2634" y="1982"/>
              </a:cxn>
              <a:cxn ang="0">
                <a:pos x="2898" y="2192"/>
              </a:cxn>
              <a:cxn ang="0">
                <a:pos x="2910" y="2282"/>
              </a:cxn>
              <a:cxn ang="0">
                <a:pos x="2736" y="2168"/>
              </a:cxn>
              <a:cxn ang="0">
                <a:pos x="2610" y="2048"/>
              </a:cxn>
              <a:cxn ang="0">
                <a:pos x="2574" y="2000"/>
              </a:cxn>
              <a:cxn ang="0">
                <a:pos x="2292" y="1796"/>
              </a:cxn>
              <a:cxn ang="0">
                <a:pos x="1968" y="1706"/>
              </a:cxn>
              <a:cxn ang="0">
                <a:pos x="1842" y="1652"/>
              </a:cxn>
              <a:cxn ang="0">
                <a:pos x="1572" y="1550"/>
              </a:cxn>
              <a:cxn ang="0">
                <a:pos x="1458" y="1460"/>
              </a:cxn>
              <a:cxn ang="0">
                <a:pos x="1176" y="1400"/>
              </a:cxn>
              <a:cxn ang="0">
                <a:pos x="942" y="1556"/>
              </a:cxn>
              <a:cxn ang="0">
                <a:pos x="882" y="1736"/>
              </a:cxn>
              <a:cxn ang="0">
                <a:pos x="648" y="1970"/>
              </a:cxn>
              <a:cxn ang="0">
                <a:pos x="540" y="2060"/>
              </a:cxn>
              <a:cxn ang="0">
                <a:pos x="462" y="2114"/>
              </a:cxn>
              <a:cxn ang="0">
                <a:pos x="351" y="2321"/>
              </a:cxn>
              <a:cxn ang="0">
                <a:pos x="276" y="2576"/>
              </a:cxn>
            </a:cxnLst>
            <a:rect l="0" t="0" r="r" b="b"/>
            <a:pathLst>
              <a:path w="2920" h="2576">
                <a:moveTo>
                  <a:pt x="276" y="2576"/>
                </a:moveTo>
                <a:cubicBezTo>
                  <a:pt x="244" y="2555"/>
                  <a:pt x="231" y="2523"/>
                  <a:pt x="192" y="2510"/>
                </a:cubicBezTo>
                <a:cubicBezTo>
                  <a:pt x="200" y="2486"/>
                  <a:pt x="225" y="2467"/>
                  <a:pt x="240" y="2444"/>
                </a:cubicBezTo>
                <a:cubicBezTo>
                  <a:pt x="247" y="2433"/>
                  <a:pt x="245" y="2419"/>
                  <a:pt x="252" y="2408"/>
                </a:cubicBezTo>
                <a:cubicBezTo>
                  <a:pt x="271" y="2379"/>
                  <a:pt x="283" y="2343"/>
                  <a:pt x="312" y="2324"/>
                </a:cubicBezTo>
                <a:cubicBezTo>
                  <a:pt x="316" y="2318"/>
                  <a:pt x="319" y="2311"/>
                  <a:pt x="324" y="2306"/>
                </a:cubicBezTo>
                <a:cubicBezTo>
                  <a:pt x="329" y="2301"/>
                  <a:pt x="337" y="2300"/>
                  <a:pt x="342" y="2294"/>
                </a:cubicBezTo>
                <a:cubicBezTo>
                  <a:pt x="345" y="2290"/>
                  <a:pt x="353" y="2254"/>
                  <a:pt x="354" y="2252"/>
                </a:cubicBezTo>
                <a:cubicBezTo>
                  <a:pt x="366" y="2211"/>
                  <a:pt x="377" y="2139"/>
                  <a:pt x="414" y="2114"/>
                </a:cubicBezTo>
                <a:cubicBezTo>
                  <a:pt x="422" y="2090"/>
                  <a:pt x="429" y="2080"/>
                  <a:pt x="450" y="2066"/>
                </a:cubicBezTo>
                <a:cubicBezTo>
                  <a:pt x="484" y="2014"/>
                  <a:pt x="439" y="2075"/>
                  <a:pt x="480" y="2042"/>
                </a:cubicBezTo>
                <a:cubicBezTo>
                  <a:pt x="486" y="2037"/>
                  <a:pt x="487" y="2029"/>
                  <a:pt x="492" y="2024"/>
                </a:cubicBezTo>
                <a:cubicBezTo>
                  <a:pt x="509" y="2009"/>
                  <a:pt x="528" y="1997"/>
                  <a:pt x="546" y="1982"/>
                </a:cubicBezTo>
                <a:cubicBezTo>
                  <a:pt x="562" y="1968"/>
                  <a:pt x="582" y="1964"/>
                  <a:pt x="600" y="1952"/>
                </a:cubicBezTo>
                <a:cubicBezTo>
                  <a:pt x="604" y="1946"/>
                  <a:pt x="607" y="1939"/>
                  <a:pt x="612" y="1934"/>
                </a:cubicBezTo>
                <a:cubicBezTo>
                  <a:pt x="617" y="1929"/>
                  <a:pt x="625" y="1927"/>
                  <a:pt x="630" y="1922"/>
                </a:cubicBezTo>
                <a:cubicBezTo>
                  <a:pt x="639" y="1911"/>
                  <a:pt x="642" y="1894"/>
                  <a:pt x="654" y="1886"/>
                </a:cubicBezTo>
                <a:cubicBezTo>
                  <a:pt x="666" y="1878"/>
                  <a:pt x="690" y="1862"/>
                  <a:pt x="690" y="1862"/>
                </a:cubicBezTo>
                <a:cubicBezTo>
                  <a:pt x="704" y="1841"/>
                  <a:pt x="701" y="1828"/>
                  <a:pt x="726" y="1820"/>
                </a:cubicBezTo>
                <a:cubicBezTo>
                  <a:pt x="746" y="1790"/>
                  <a:pt x="732" y="1806"/>
                  <a:pt x="774" y="1778"/>
                </a:cubicBezTo>
                <a:cubicBezTo>
                  <a:pt x="780" y="1774"/>
                  <a:pt x="792" y="1766"/>
                  <a:pt x="792" y="1766"/>
                </a:cubicBezTo>
                <a:cubicBezTo>
                  <a:pt x="813" y="1735"/>
                  <a:pt x="821" y="1697"/>
                  <a:pt x="852" y="1676"/>
                </a:cubicBezTo>
                <a:cubicBezTo>
                  <a:pt x="858" y="1658"/>
                  <a:pt x="864" y="1640"/>
                  <a:pt x="870" y="1622"/>
                </a:cubicBezTo>
                <a:cubicBezTo>
                  <a:pt x="872" y="1616"/>
                  <a:pt x="876" y="1604"/>
                  <a:pt x="876" y="1604"/>
                </a:cubicBezTo>
                <a:cubicBezTo>
                  <a:pt x="880" y="1561"/>
                  <a:pt x="875" y="1521"/>
                  <a:pt x="912" y="1496"/>
                </a:cubicBezTo>
                <a:cubicBezTo>
                  <a:pt x="927" y="1474"/>
                  <a:pt x="950" y="1451"/>
                  <a:pt x="972" y="1436"/>
                </a:cubicBezTo>
                <a:cubicBezTo>
                  <a:pt x="992" y="1405"/>
                  <a:pt x="989" y="1373"/>
                  <a:pt x="1020" y="1352"/>
                </a:cubicBezTo>
                <a:cubicBezTo>
                  <a:pt x="1037" y="1326"/>
                  <a:pt x="1058" y="1317"/>
                  <a:pt x="1068" y="1286"/>
                </a:cubicBezTo>
                <a:cubicBezTo>
                  <a:pt x="1062" y="1254"/>
                  <a:pt x="1059" y="1244"/>
                  <a:pt x="1032" y="1226"/>
                </a:cubicBezTo>
                <a:cubicBezTo>
                  <a:pt x="1008" y="1189"/>
                  <a:pt x="973" y="1169"/>
                  <a:pt x="936" y="1148"/>
                </a:cubicBezTo>
                <a:cubicBezTo>
                  <a:pt x="923" y="1141"/>
                  <a:pt x="914" y="1129"/>
                  <a:pt x="900" y="1124"/>
                </a:cubicBezTo>
                <a:cubicBezTo>
                  <a:pt x="888" y="1120"/>
                  <a:pt x="864" y="1112"/>
                  <a:pt x="864" y="1112"/>
                </a:cubicBezTo>
                <a:cubicBezTo>
                  <a:pt x="860" y="1106"/>
                  <a:pt x="857" y="1099"/>
                  <a:pt x="852" y="1094"/>
                </a:cubicBezTo>
                <a:cubicBezTo>
                  <a:pt x="847" y="1089"/>
                  <a:pt x="839" y="1087"/>
                  <a:pt x="834" y="1082"/>
                </a:cubicBezTo>
                <a:cubicBezTo>
                  <a:pt x="785" y="1026"/>
                  <a:pt x="833" y="1061"/>
                  <a:pt x="792" y="1034"/>
                </a:cubicBezTo>
                <a:cubicBezTo>
                  <a:pt x="784" y="1010"/>
                  <a:pt x="759" y="988"/>
                  <a:pt x="738" y="974"/>
                </a:cubicBezTo>
                <a:cubicBezTo>
                  <a:pt x="691" y="903"/>
                  <a:pt x="460" y="927"/>
                  <a:pt x="438" y="926"/>
                </a:cubicBezTo>
                <a:cubicBezTo>
                  <a:pt x="283" y="874"/>
                  <a:pt x="193" y="888"/>
                  <a:pt x="0" y="884"/>
                </a:cubicBezTo>
                <a:cubicBezTo>
                  <a:pt x="9" y="810"/>
                  <a:pt x="11" y="827"/>
                  <a:pt x="84" y="830"/>
                </a:cubicBezTo>
                <a:cubicBezTo>
                  <a:pt x="152" y="833"/>
                  <a:pt x="220" y="834"/>
                  <a:pt x="288" y="836"/>
                </a:cubicBezTo>
                <a:cubicBezTo>
                  <a:pt x="334" y="851"/>
                  <a:pt x="384" y="846"/>
                  <a:pt x="432" y="854"/>
                </a:cubicBezTo>
                <a:cubicBezTo>
                  <a:pt x="456" y="858"/>
                  <a:pt x="481" y="858"/>
                  <a:pt x="504" y="866"/>
                </a:cubicBezTo>
                <a:cubicBezTo>
                  <a:pt x="517" y="870"/>
                  <a:pt x="527" y="883"/>
                  <a:pt x="540" y="884"/>
                </a:cubicBezTo>
                <a:cubicBezTo>
                  <a:pt x="590" y="889"/>
                  <a:pt x="640" y="888"/>
                  <a:pt x="690" y="890"/>
                </a:cubicBezTo>
                <a:cubicBezTo>
                  <a:pt x="716" y="899"/>
                  <a:pt x="737" y="915"/>
                  <a:pt x="762" y="926"/>
                </a:cubicBezTo>
                <a:cubicBezTo>
                  <a:pt x="774" y="931"/>
                  <a:pt x="798" y="938"/>
                  <a:pt x="798" y="938"/>
                </a:cubicBezTo>
                <a:cubicBezTo>
                  <a:pt x="806" y="950"/>
                  <a:pt x="814" y="962"/>
                  <a:pt x="822" y="974"/>
                </a:cubicBezTo>
                <a:cubicBezTo>
                  <a:pt x="826" y="980"/>
                  <a:pt x="834" y="992"/>
                  <a:pt x="834" y="992"/>
                </a:cubicBezTo>
                <a:cubicBezTo>
                  <a:pt x="839" y="1012"/>
                  <a:pt x="837" y="1022"/>
                  <a:pt x="858" y="1034"/>
                </a:cubicBezTo>
                <a:cubicBezTo>
                  <a:pt x="869" y="1040"/>
                  <a:pt x="894" y="1046"/>
                  <a:pt x="894" y="1046"/>
                </a:cubicBezTo>
                <a:cubicBezTo>
                  <a:pt x="930" y="1037"/>
                  <a:pt x="916" y="1033"/>
                  <a:pt x="936" y="1004"/>
                </a:cubicBezTo>
                <a:cubicBezTo>
                  <a:pt x="965" y="890"/>
                  <a:pt x="965" y="925"/>
                  <a:pt x="942" y="704"/>
                </a:cubicBezTo>
                <a:cubicBezTo>
                  <a:pt x="940" y="681"/>
                  <a:pt x="913" y="666"/>
                  <a:pt x="900" y="650"/>
                </a:cubicBezTo>
                <a:cubicBezTo>
                  <a:pt x="862" y="602"/>
                  <a:pt x="893" y="625"/>
                  <a:pt x="858" y="602"/>
                </a:cubicBezTo>
                <a:cubicBezTo>
                  <a:pt x="846" y="565"/>
                  <a:pt x="819" y="522"/>
                  <a:pt x="786" y="500"/>
                </a:cubicBezTo>
                <a:cubicBezTo>
                  <a:pt x="776" y="471"/>
                  <a:pt x="763" y="451"/>
                  <a:pt x="738" y="434"/>
                </a:cubicBezTo>
                <a:cubicBezTo>
                  <a:pt x="723" y="412"/>
                  <a:pt x="700" y="389"/>
                  <a:pt x="678" y="374"/>
                </a:cubicBezTo>
                <a:cubicBezTo>
                  <a:pt x="650" y="332"/>
                  <a:pt x="666" y="346"/>
                  <a:pt x="636" y="326"/>
                </a:cubicBezTo>
                <a:cubicBezTo>
                  <a:pt x="614" y="293"/>
                  <a:pt x="637" y="319"/>
                  <a:pt x="606" y="302"/>
                </a:cubicBezTo>
                <a:cubicBezTo>
                  <a:pt x="593" y="295"/>
                  <a:pt x="570" y="278"/>
                  <a:pt x="570" y="278"/>
                </a:cubicBezTo>
                <a:cubicBezTo>
                  <a:pt x="568" y="272"/>
                  <a:pt x="568" y="264"/>
                  <a:pt x="564" y="260"/>
                </a:cubicBezTo>
                <a:cubicBezTo>
                  <a:pt x="554" y="250"/>
                  <a:pt x="528" y="236"/>
                  <a:pt x="528" y="236"/>
                </a:cubicBezTo>
                <a:cubicBezTo>
                  <a:pt x="518" y="205"/>
                  <a:pt x="502" y="177"/>
                  <a:pt x="492" y="146"/>
                </a:cubicBezTo>
                <a:cubicBezTo>
                  <a:pt x="487" y="132"/>
                  <a:pt x="476" y="122"/>
                  <a:pt x="468" y="110"/>
                </a:cubicBezTo>
                <a:cubicBezTo>
                  <a:pt x="464" y="104"/>
                  <a:pt x="456" y="92"/>
                  <a:pt x="456" y="92"/>
                </a:cubicBezTo>
                <a:cubicBezTo>
                  <a:pt x="457" y="89"/>
                  <a:pt x="459" y="0"/>
                  <a:pt x="504" y="62"/>
                </a:cubicBezTo>
                <a:cubicBezTo>
                  <a:pt x="516" y="78"/>
                  <a:pt x="507" y="102"/>
                  <a:pt x="510" y="122"/>
                </a:cubicBezTo>
                <a:cubicBezTo>
                  <a:pt x="514" y="145"/>
                  <a:pt x="528" y="158"/>
                  <a:pt x="546" y="170"/>
                </a:cubicBezTo>
                <a:cubicBezTo>
                  <a:pt x="565" y="199"/>
                  <a:pt x="556" y="181"/>
                  <a:pt x="570" y="224"/>
                </a:cubicBezTo>
                <a:cubicBezTo>
                  <a:pt x="576" y="241"/>
                  <a:pt x="642" y="260"/>
                  <a:pt x="660" y="272"/>
                </a:cubicBezTo>
                <a:cubicBezTo>
                  <a:pt x="674" y="313"/>
                  <a:pt x="655" y="269"/>
                  <a:pt x="684" y="302"/>
                </a:cubicBezTo>
                <a:cubicBezTo>
                  <a:pt x="733" y="358"/>
                  <a:pt x="686" y="323"/>
                  <a:pt x="726" y="350"/>
                </a:cubicBezTo>
                <a:cubicBezTo>
                  <a:pt x="739" y="388"/>
                  <a:pt x="755" y="410"/>
                  <a:pt x="792" y="422"/>
                </a:cubicBezTo>
                <a:cubicBezTo>
                  <a:pt x="823" y="469"/>
                  <a:pt x="811" y="444"/>
                  <a:pt x="828" y="494"/>
                </a:cubicBezTo>
                <a:cubicBezTo>
                  <a:pt x="833" y="508"/>
                  <a:pt x="847" y="516"/>
                  <a:pt x="852" y="530"/>
                </a:cubicBezTo>
                <a:cubicBezTo>
                  <a:pt x="854" y="536"/>
                  <a:pt x="854" y="544"/>
                  <a:pt x="858" y="548"/>
                </a:cubicBezTo>
                <a:cubicBezTo>
                  <a:pt x="862" y="552"/>
                  <a:pt x="870" y="551"/>
                  <a:pt x="876" y="554"/>
                </a:cubicBezTo>
                <a:cubicBezTo>
                  <a:pt x="889" y="561"/>
                  <a:pt x="912" y="578"/>
                  <a:pt x="912" y="578"/>
                </a:cubicBezTo>
                <a:cubicBezTo>
                  <a:pt x="941" y="621"/>
                  <a:pt x="953" y="667"/>
                  <a:pt x="990" y="704"/>
                </a:cubicBezTo>
                <a:cubicBezTo>
                  <a:pt x="996" y="722"/>
                  <a:pt x="1002" y="740"/>
                  <a:pt x="1008" y="758"/>
                </a:cubicBezTo>
                <a:cubicBezTo>
                  <a:pt x="1010" y="764"/>
                  <a:pt x="1014" y="776"/>
                  <a:pt x="1014" y="776"/>
                </a:cubicBezTo>
                <a:cubicBezTo>
                  <a:pt x="1005" y="1071"/>
                  <a:pt x="1027" y="906"/>
                  <a:pt x="990" y="1016"/>
                </a:cubicBezTo>
                <a:cubicBezTo>
                  <a:pt x="992" y="1050"/>
                  <a:pt x="993" y="1084"/>
                  <a:pt x="996" y="1118"/>
                </a:cubicBezTo>
                <a:cubicBezTo>
                  <a:pt x="997" y="1124"/>
                  <a:pt x="997" y="1132"/>
                  <a:pt x="1002" y="1136"/>
                </a:cubicBezTo>
                <a:cubicBezTo>
                  <a:pt x="1012" y="1143"/>
                  <a:pt x="1038" y="1148"/>
                  <a:pt x="1038" y="1148"/>
                </a:cubicBezTo>
                <a:cubicBezTo>
                  <a:pt x="1042" y="1154"/>
                  <a:pt x="1045" y="1161"/>
                  <a:pt x="1050" y="1166"/>
                </a:cubicBezTo>
                <a:cubicBezTo>
                  <a:pt x="1061" y="1175"/>
                  <a:pt x="1086" y="1190"/>
                  <a:pt x="1086" y="1190"/>
                </a:cubicBezTo>
                <a:cubicBezTo>
                  <a:pt x="1103" y="1216"/>
                  <a:pt x="1102" y="1238"/>
                  <a:pt x="1128" y="1256"/>
                </a:cubicBezTo>
                <a:cubicBezTo>
                  <a:pt x="1132" y="1268"/>
                  <a:pt x="1128" y="1288"/>
                  <a:pt x="1140" y="1292"/>
                </a:cubicBezTo>
                <a:cubicBezTo>
                  <a:pt x="1188" y="1308"/>
                  <a:pt x="1236" y="1324"/>
                  <a:pt x="1284" y="1340"/>
                </a:cubicBezTo>
                <a:cubicBezTo>
                  <a:pt x="1297" y="1344"/>
                  <a:pt x="1307" y="1356"/>
                  <a:pt x="1320" y="1358"/>
                </a:cubicBezTo>
                <a:cubicBezTo>
                  <a:pt x="1350" y="1363"/>
                  <a:pt x="1380" y="1362"/>
                  <a:pt x="1410" y="1364"/>
                </a:cubicBezTo>
                <a:cubicBezTo>
                  <a:pt x="1446" y="1376"/>
                  <a:pt x="1486" y="1397"/>
                  <a:pt x="1518" y="1418"/>
                </a:cubicBezTo>
                <a:cubicBezTo>
                  <a:pt x="1522" y="1424"/>
                  <a:pt x="1525" y="1431"/>
                  <a:pt x="1530" y="1436"/>
                </a:cubicBezTo>
                <a:cubicBezTo>
                  <a:pt x="1535" y="1441"/>
                  <a:pt x="1543" y="1442"/>
                  <a:pt x="1548" y="1448"/>
                </a:cubicBezTo>
                <a:cubicBezTo>
                  <a:pt x="1572" y="1478"/>
                  <a:pt x="1532" y="1454"/>
                  <a:pt x="1566" y="1484"/>
                </a:cubicBezTo>
                <a:cubicBezTo>
                  <a:pt x="1577" y="1493"/>
                  <a:pt x="1602" y="1508"/>
                  <a:pt x="1602" y="1508"/>
                </a:cubicBezTo>
                <a:cubicBezTo>
                  <a:pt x="1638" y="1562"/>
                  <a:pt x="1680" y="1552"/>
                  <a:pt x="1752" y="1556"/>
                </a:cubicBezTo>
                <a:cubicBezTo>
                  <a:pt x="1776" y="1562"/>
                  <a:pt x="1790" y="1571"/>
                  <a:pt x="1812" y="1580"/>
                </a:cubicBezTo>
                <a:cubicBezTo>
                  <a:pt x="1863" y="1602"/>
                  <a:pt x="1921" y="1610"/>
                  <a:pt x="1974" y="1628"/>
                </a:cubicBezTo>
                <a:cubicBezTo>
                  <a:pt x="1994" y="1643"/>
                  <a:pt x="2013" y="1650"/>
                  <a:pt x="2034" y="1664"/>
                </a:cubicBezTo>
                <a:cubicBezTo>
                  <a:pt x="2061" y="1705"/>
                  <a:pt x="2107" y="1702"/>
                  <a:pt x="2154" y="1706"/>
                </a:cubicBezTo>
                <a:cubicBezTo>
                  <a:pt x="2217" y="1727"/>
                  <a:pt x="2177" y="1717"/>
                  <a:pt x="2274" y="1724"/>
                </a:cubicBezTo>
                <a:cubicBezTo>
                  <a:pt x="2325" y="1741"/>
                  <a:pt x="2378" y="1753"/>
                  <a:pt x="2430" y="1766"/>
                </a:cubicBezTo>
                <a:cubicBezTo>
                  <a:pt x="2448" y="1778"/>
                  <a:pt x="2466" y="1790"/>
                  <a:pt x="2484" y="1802"/>
                </a:cubicBezTo>
                <a:cubicBezTo>
                  <a:pt x="2496" y="1810"/>
                  <a:pt x="2520" y="1826"/>
                  <a:pt x="2520" y="1826"/>
                </a:cubicBezTo>
                <a:cubicBezTo>
                  <a:pt x="2524" y="1832"/>
                  <a:pt x="2527" y="1839"/>
                  <a:pt x="2532" y="1844"/>
                </a:cubicBezTo>
                <a:cubicBezTo>
                  <a:pt x="2539" y="1853"/>
                  <a:pt x="2549" y="1859"/>
                  <a:pt x="2556" y="1868"/>
                </a:cubicBezTo>
                <a:cubicBezTo>
                  <a:pt x="2560" y="1873"/>
                  <a:pt x="2558" y="1881"/>
                  <a:pt x="2562" y="1886"/>
                </a:cubicBezTo>
                <a:cubicBezTo>
                  <a:pt x="2567" y="1893"/>
                  <a:pt x="2574" y="1898"/>
                  <a:pt x="2580" y="1904"/>
                </a:cubicBezTo>
                <a:cubicBezTo>
                  <a:pt x="2590" y="1933"/>
                  <a:pt x="2604" y="1972"/>
                  <a:pt x="2634" y="1982"/>
                </a:cubicBezTo>
                <a:cubicBezTo>
                  <a:pt x="2675" y="2023"/>
                  <a:pt x="2730" y="2052"/>
                  <a:pt x="2778" y="2084"/>
                </a:cubicBezTo>
                <a:cubicBezTo>
                  <a:pt x="2795" y="2095"/>
                  <a:pt x="2818" y="2106"/>
                  <a:pt x="2832" y="2120"/>
                </a:cubicBezTo>
                <a:cubicBezTo>
                  <a:pt x="2858" y="2146"/>
                  <a:pt x="2877" y="2160"/>
                  <a:pt x="2898" y="2192"/>
                </a:cubicBezTo>
                <a:cubicBezTo>
                  <a:pt x="2905" y="2203"/>
                  <a:pt x="2906" y="2216"/>
                  <a:pt x="2910" y="2228"/>
                </a:cubicBezTo>
                <a:cubicBezTo>
                  <a:pt x="2912" y="2234"/>
                  <a:pt x="2916" y="2246"/>
                  <a:pt x="2916" y="2246"/>
                </a:cubicBezTo>
                <a:cubicBezTo>
                  <a:pt x="2914" y="2258"/>
                  <a:pt x="2920" y="2275"/>
                  <a:pt x="2910" y="2282"/>
                </a:cubicBezTo>
                <a:cubicBezTo>
                  <a:pt x="2900" y="2289"/>
                  <a:pt x="2885" y="2281"/>
                  <a:pt x="2874" y="2276"/>
                </a:cubicBezTo>
                <a:cubicBezTo>
                  <a:pt x="2846" y="2264"/>
                  <a:pt x="2805" y="2235"/>
                  <a:pt x="2784" y="2210"/>
                </a:cubicBezTo>
                <a:cubicBezTo>
                  <a:pt x="2770" y="2194"/>
                  <a:pt x="2736" y="2168"/>
                  <a:pt x="2736" y="2168"/>
                </a:cubicBezTo>
                <a:cubicBezTo>
                  <a:pt x="2715" y="2136"/>
                  <a:pt x="2682" y="2119"/>
                  <a:pt x="2658" y="2090"/>
                </a:cubicBezTo>
                <a:cubicBezTo>
                  <a:pt x="2653" y="2084"/>
                  <a:pt x="2651" y="2077"/>
                  <a:pt x="2646" y="2072"/>
                </a:cubicBezTo>
                <a:cubicBezTo>
                  <a:pt x="2635" y="2063"/>
                  <a:pt x="2610" y="2048"/>
                  <a:pt x="2610" y="2048"/>
                </a:cubicBezTo>
                <a:cubicBezTo>
                  <a:pt x="2606" y="2042"/>
                  <a:pt x="2603" y="2035"/>
                  <a:pt x="2598" y="2030"/>
                </a:cubicBezTo>
                <a:cubicBezTo>
                  <a:pt x="2593" y="2025"/>
                  <a:pt x="2585" y="2024"/>
                  <a:pt x="2580" y="2018"/>
                </a:cubicBezTo>
                <a:cubicBezTo>
                  <a:pt x="2576" y="2013"/>
                  <a:pt x="2577" y="2006"/>
                  <a:pt x="2574" y="2000"/>
                </a:cubicBezTo>
                <a:cubicBezTo>
                  <a:pt x="2557" y="1970"/>
                  <a:pt x="2542" y="1952"/>
                  <a:pt x="2514" y="1934"/>
                </a:cubicBezTo>
                <a:cubicBezTo>
                  <a:pt x="2478" y="1880"/>
                  <a:pt x="2435" y="1873"/>
                  <a:pt x="2382" y="1844"/>
                </a:cubicBezTo>
                <a:cubicBezTo>
                  <a:pt x="2357" y="1830"/>
                  <a:pt x="2322" y="1799"/>
                  <a:pt x="2292" y="1796"/>
                </a:cubicBezTo>
                <a:cubicBezTo>
                  <a:pt x="2260" y="1793"/>
                  <a:pt x="2228" y="1792"/>
                  <a:pt x="2196" y="1790"/>
                </a:cubicBezTo>
                <a:cubicBezTo>
                  <a:pt x="2164" y="1779"/>
                  <a:pt x="2134" y="1761"/>
                  <a:pt x="2106" y="1742"/>
                </a:cubicBezTo>
                <a:cubicBezTo>
                  <a:pt x="2085" y="1728"/>
                  <a:pt x="1996" y="1715"/>
                  <a:pt x="1968" y="1706"/>
                </a:cubicBezTo>
                <a:cubicBezTo>
                  <a:pt x="1952" y="1701"/>
                  <a:pt x="1928" y="1697"/>
                  <a:pt x="1914" y="1688"/>
                </a:cubicBezTo>
                <a:cubicBezTo>
                  <a:pt x="1902" y="1680"/>
                  <a:pt x="1892" y="1669"/>
                  <a:pt x="1878" y="1664"/>
                </a:cubicBezTo>
                <a:cubicBezTo>
                  <a:pt x="1866" y="1660"/>
                  <a:pt x="1842" y="1652"/>
                  <a:pt x="1842" y="1652"/>
                </a:cubicBezTo>
                <a:cubicBezTo>
                  <a:pt x="1792" y="1602"/>
                  <a:pt x="1714" y="1613"/>
                  <a:pt x="1650" y="1610"/>
                </a:cubicBezTo>
                <a:cubicBezTo>
                  <a:pt x="1627" y="1602"/>
                  <a:pt x="1622" y="1587"/>
                  <a:pt x="1602" y="1574"/>
                </a:cubicBezTo>
                <a:cubicBezTo>
                  <a:pt x="1575" y="1534"/>
                  <a:pt x="1607" y="1573"/>
                  <a:pt x="1572" y="1550"/>
                </a:cubicBezTo>
                <a:cubicBezTo>
                  <a:pt x="1527" y="1520"/>
                  <a:pt x="1577" y="1545"/>
                  <a:pt x="1542" y="1514"/>
                </a:cubicBezTo>
                <a:cubicBezTo>
                  <a:pt x="1531" y="1505"/>
                  <a:pt x="1506" y="1490"/>
                  <a:pt x="1506" y="1490"/>
                </a:cubicBezTo>
                <a:cubicBezTo>
                  <a:pt x="1487" y="1461"/>
                  <a:pt x="1501" y="1474"/>
                  <a:pt x="1458" y="1460"/>
                </a:cubicBezTo>
                <a:cubicBezTo>
                  <a:pt x="1451" y="1458"/>
                  <a:pt x="1447" y="1451"/>
                  <a:pt x="1440" y="1448"/>
                </a:cubicBezTo>
                <a:cubicBezTo>
                  <a:pt x="1399" y="1431"/>
                  <a:pt x="1351" y="1423"/>
                  <a:pt x="1308" y="1418"/>
                </a:cubicBezTo>
                <a:cubicBezTo>
                  <a:pt x="1242" y="1396"/>
                  <a:pt x="1285" y="1407"/>
                  <a:pt x="1176" y="1400"/>
                </a:cubicBezTo>
                <a:cubicBezTo>
                  <a:pt x="1134" y="1372"/>
                  <a:pt x="1125" y="1383"/>
                  <a:pt x="1062" y="1388"/>
                </a:cubicBezTo>
                <a:cubicBezTo>
                  <a:pt x="1005" y="1407"/>
                  <a:pt x="1021" y="1493"/>
                  <a:pt x="972" y="1526"/>
                </a:cubicBezTo>
                <a:cubicBezTo>
                  <a:pt x="964" y="1538"/>
                  <a:pt x="949" y="1544"/>
                  <a:pt x="942" y="1556"/>
                </a:cubicBezTo>
                <a:cubicBezTo>
                  <a:pt x="930" y="1576"/>
                  <a:pt x="923" y="1653"/>
                  <a:pt x="912" y="1664"/>
                </a:cubicBezTo>
                <a:cubicBezTo>
                  <a:pt x="908" y="1668"/>
                  <a:pt x="900" y="1668"/>
                  <a:pt x="894" y="1670"/>
                </a:cubicBezTo>
                <a:cubicBezTo>
                  <a:pt x="880" y="1711"/>
                  <a:pt x="896" y="1661"/>
                  <a:pt x="882" y="1736"/>
                </a:cubicBezTo>
                <a:cubicBezTo>
                  <a:pt x="877" y="1764"/>
                  <a:pt x="828" y="1822"/>
                  <a:pt x="804" y="1838"/>
                </a:cubicBezTo>
                <a:cubicBezTo>
                  <a:pt x="780" y="1874"/>
                  <a:pt x="737" y="1881"/>
                  <a:pt x="702" y="1904"/>
                </a:cubicBezTo>
                <a:cubicBezTo>
                  <a:pt x="683" y="1932"/>
                  <a:pt x="675" y="1952"/>
                  <a:pt x="648" y="1970"/>
                </a:cubicBezTo>
                <a:cubicBezTo>
                  <a:pt x="637" y="1986"/>
                  <a:pt x="637" y="1992"/>
                  <a:pt x="618" y="2000"/>
                </a:cubicBezTo>
                <a:cubicBezTo>
                  <a:pt x="606" y="2005"/>
                  <a:pt x="582" y="2012"/>
                  <a:pt x="582" y="2012"/>
                </a:cubicBezTo>
                <a:cubicBezTo>
                  <a:pt x="554" y="2054"/>
                  <a:pt x="570" y="2040"/>
                  <a:pt x="540" y="2060"/>
                </a:cubicBezTo>
                <a:cubicBezTo>
                  <a:pt x="536" y="2066"/>
                  <a:pt x="531" y="2072"/>
                  <a:pt x="528" y="2078"/>
                </a:cubicBezTo>
                <a:cubicBezTo>
                  <a:pt x="525" y="2084"/>
                  <a:pt x="527" y="2092"/>
                  <a:pt x="522" y="2096"/>
                </a:cubicBezTo>
                <a:cubicBezTo>
                  <a:pt x="514" y="2102"/>
                  <a:pt x="475" y="2111"/>
                  <a:pt x="462" y="2114"/>
                </a:cubicBezTo>
                <a:cubicBezTo>
                  <a:pt x="441" y="2146"/>
                  <a:pt x="432" y="2167"/>
                  <a:pt x="420" y="2204"/>
                </a:cubicBezTo>
                <a:cubicBezTo>
                  <a:pt x="410" y="2233"/>
                  <a:pt x="410" y="2253"/>
                  <a:pt x="384" y="2270"/>
                </a:cubicBezTo>
                <a:cubicBezTo>
                  <a:pt x="373" y="2302"/>
                  <a:pt x="376" y="2307"/>
                  <a:pt x="351" y="2321"/>
                </a:cubicBezTo>
                <a:cubicBezTo>
                  <a:pt x="338" y="2328"/>
                  <a:pt x="350" y="2346"/>
                  <a:pt x="336" y="2351"/>
                </a:cubicBezTo>
                <a:cubicBezTo>
                  <a:pt x="324" y="2355"/>
                  <a:pt x="315" y="2378"/>
                  <a:pt x="315" y="2378"/>
                </a:cubicBezTo>
                <a:cubicBezTo>
                  <a:pt x="293" y="2443"/>
                  <a:pt x="258" y="2511"/>
                  <a:pt x="276" y="2576"/>
                </a:cubicBez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grpSp>
        <p:nvGrpSpPr>
          <p:cNvPr id="8196" name="Group 20"/>
          <p:cNvGrpSpPr>
            <a:grpSpLocks/>
          </p:cNvGrpSpPr>
          <p:nvPr/>
        </p:nvGrpSpPr>
        <p:grpSpPr bwMode="auto">
          <a:xfrm>
            <a:off x="2370138" y="1011238"/>
            <a:ext cx="6413500" cy="4221162"/>
            <a:chOff x="309" y="745"/>
            <a:chExt cx="4278" cy="2943"/>
          </a:xfrm>
        </p:grpSpPr>
        <p:sp>
          <p:nvSpPr>
            <p:cNvPr id="728074" name="Freeform 10"/>
            <p:cNvSpPr>
              <a:spLocks/>
            </p:cNvSpPr>
            <p:nvPr/>
          </p:nvSpPr>
          <p:spPr bwMode="auto">
            <a:xfrm>
              <a:off x="2126" y="838"/>
              <a:ext cx="1048" cy="1421"/>
            </a:xfrm>
            <a:custGeom>
              <a:avLst/>
              <a:gdLst/>
              <a:ahLst/>
              <a:cxnLst>
                <a:cxn ang="0">
                  <a:pos x="1048" y="0"/>
                </a:cxn>
                <a:cxn ang="0">
                  <a:pos x="988" y="37"/>
                </a:cxn>
                <a:cxn ang="0">
                  <a:pos x="920" y="75"/>
                </a:cxn>
                <a:cxn ang="0">
                  <a:pos x="898" y="97"/>
                </a:cxn>
                <a:cxn ang="0">
                  <a:pos x="868" y="142"/>
                </a:cxn>
                <a:cxn ang="0">
                  <a:pos x="861" y="224"/>
                </a:cxn>
                <a:cxn ang="0">
                  <a:pos x="793" y="277"/>
                </a:cxn>
                <a:cxn ang="0">
                  <a:pos x="763" y="321"/>
                </a:cxn>
                <a:cxn ang="0">
                  <a:pos x="719" y="351"/>
                </a:cxn>
                <a:cxn ang="0">
                  <a:pos x="674" y="411"/>
                </a:cxn>
                <a:cxn ang="0">
                  <a:pos x="591" y="531"/>
                </a:cxn>
                <a:cxn ang="0">
                  <a:pos x="532" y="643"/>
                </a:cxn>
                <a:cxn ang="0">
                  <a:pos x="517" y="688"/>
                </a:cxn>
                <a:cxn ang="0">
                  <a:pos x="427" y="733"/>
                </a:cxn>
                <a:cxn ang="0">
                  <a:pos x="382" y="823"/>
                </a:cxn>
                <a:cxn ang="0">
                  <a:pos x="277" y="897"/>
                </a:cxn>
                <a:cxn ang="0">
                  <a:pos x="232" y="957"/>
                </a:cxn>
                <a:cxn ang="0">
                  <a:pos x="217" y="1062"/>
                </a:cxn>
                <a:cxn ang="0">
                  <a:pos x="157" y="1114"/>
                </a:cxn>
                <a:cxn ang="0">
                  <a:pos x="128" y="1159"/>
                </a:cxn>
                <a:cxn ang="0">
                  <a:pos x="60" y="1286"/>
                </a:cxn>
                <a:cxn ang="0">
                  <a:pos x="15" y="1376"/>
                </a:cxn>
                <a:cxn ang="0">
                  <a:pos x="0" y="1421"/>
                </a:cxn>
              </a:cxnLst>
              <a:rect l="0" t="0" r="r" b="b"/>
              <a:pathLst>
                <a:path w="1048" h="1421">
                  <a:moveTo>
                    <a:pt x="1048" y="0"/>
                  </a:moveTo>
                  <a:cubicBezTo>
                    <a:pt x="1018" y="9"/>
                    <a:pt x="1018" y="28"/>
                    <a:pt x="988" y="37"/>
                  </a:cubicBezTo>
                  <a:cubicBezTo>
                    <a:pt x="936" y="72"/>
                    <a:pt x="960" y="61"/>
                    <a:pt x="920" y="75"/>
                  </a:cubicBezTo>
                  <a:cubicBezTo>
                    <a:pt x="913" y="82"/>
                    <a:pt x="904" y="89"/>
                    <a:pt x="898" y="97"/>
                  </a:cubicBezTo>
                  <a:cubicBezTo>
                    <a:pt x="887" y="111"/>
                    <a:pt x="868" y="142"/>
                    <a:pt x="868" y="142"/>
                  </a:cubicBezTo>
                  <a:cubicBezTo>
                    <a:pt x="866" y="169"/>
                    <a:pt x="869" y="198"/>
                    <a:pt x="861" y="224"/>
                  </a:cubicBezTo>
                  <a:cubicBezTo>
                    <a:pt x="853" y="252"/>
                    <a:pt x="793" y="277"/>
                    <a:pt x="793" y="277"/>
                  </a:cubicBezTo>
                  <a:cubicBezTo>
                    <a:pt x="783" y="292"/>
                    <a:pt x="778" y="311"/>
                    <a:pt x="763" y="321"/>
                  </a:cubicBezTo>
                  <a:cubicBezTo>
                    <a:pt x="748" y="331"/>
                    <a:pt x="719" y="351"/>
                    <a:pt x="719" y="351"/>
                  </a:cubicBezTo>
                  <a:cubicBezTo>
                    <a:pt x="702" y="377"/>
                    <a:pt x="700" y="393"/>
                    <a:pt x="674" y="411"/>
                  </a:cubicBezTo>
                  <a:cubicBezTo>
                    <a:pt x="647" y="452"/>
                    <a:pt x="621" y="492"/>
                    <a:pt x="591" y="531"/>
                  </a:cubicBezTo>
                  <a:cubicBezTo>
                    <a:pt x="578" y="571"/>
                    <a:pt x="554" y="608"/>
                    <a:pt x="532" y="643"/>
                  </a:cubicBezTo>
                  <a:cubicBezTo>
                    <a:pt x="523" y="656"/>
                    <a:pt x="530" y="679"/>
                    <a:pt x="517" y="688"/>
                  </a:cubicBezTo>
                  <a:cubicBezTo>
                    <a:pt x="479" y="713"/>
                    <a:pt x="467" y="719"/>
                    <a:pt x="427" y="733"/>
                  </a:cubicBezTo>
                  <a:cubicBezTo>
                    <a:pt x="393" y="766"/>
                    <a:pt x="401" y="784"/>
                    <a:pt x="382" y="823"/>
                  </a:cubicBezTo>
                  <a:cubicBezTo>
                    <a:pt x="364" y="860"/>
                    <a:pt x="316" y="885"/>
                    <a:pt x="277" y="897"/>
                  </a:cubicBezTo>
                  <a:cubicBezTo>
                    <a:pt x="251" y="915"/>
                    <a:pt x="250" y="931"/>
                    <a:pt x="232" y="957"/>
                  </a:cubicBezTo>
                  <a:cubicBezTo>
                    <a:pt x="230" y="986"/>
                    <a:pt x="233" y="1031"/>
                    <a:pt x="217" y="1062"/>
                  </a:cubicBezTo>
                  <a:cubicBezTo>
                    <a:pt x="205" y="1085"/>
                    <a:pt x="157" y="1114"/>
                    <a:pt x="157" y="1114"/>
                  </a:cubicBezTo>
                  <a:cubicBezTo>
                    <a:pt x="148" y="1129"/>
                    <a:pt x="135" y="1143"/>
                    <a:pt x="128" y="1159"/>
                  </a:cubicBezTo>
                  <a:cubicBezTo>
                    <a:pt x="106" y="1209"/>
                    <a:pt x="110" y="1256"/>
                    <a:pt x="60" y="1286"/>
                  </a:cubicBezTo>
                  <a:cubicBezTo>
                    <a:pt x="35" y="1323"/>
                    <a:pt x="28" y="1336"/>
                    <a:pt x="15" y="1376"/>
                  </a:cubicBezTo>
                  <a:cubicBezTo>
                    <a:pt x="10" y="1391"/>
                    <a:pt x="0" y="1421"/>
                    <a:pt x="0" y="142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5" name="Freeform 11"/>
            <p:cNvSpPr>
              <a:spLocks/>
            </p:cNvSpPr>
            <p:nvPr/>
          </p:nvSpPr>
          <p:spPr bwMode="auto">
            <a:xfrm>
              <a:off x="2695" y="1280"/>
              <a:ext cx="1331" cy="157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97" y="141"/>
                </a:cxn>
                <a:cxn ang="0">
                  <a:pos x="142" y="156"/>
                </a:cxn>
                <a:cxn ang="0">
                  <a:pos x="524" y="111"/>
                </a:cxn>
                <a:cxn ang="0">
                  <a:pos x="868" y="134"/>
                </a:cxn>
                <a:cxn ang="0">
                  <a:pos x="972" y="119"/>
                </a:cxn>
                <a:cxn ang="0">
                  <a:pos x="1017" y="81"/>
                </a:cxn>
                <a:cxn ang="0">
                  <a:pos x="1331" y="37"/>
                </a:cxn>
              </a:cxnLst>
              <a:rect l="0" t="0" r="r" b="b"/>
              <a:pathLst>
                <a:path w="1331" h="157">
                  <a:moveTo>
                    <a:pt x="0" y="134"/>
                  </a:moveTo>
                  <a:cubicBezTo>
                    <a:pt x="32" y="136"/>
                    <a:pt x="65" y="136"/>
                    <a:pt x="97" y="141"/>
                  </a:cubicBezTo>
                  <a:cubicBezTo>
                    <a:pt x="113" y="143"/>
                    <a:pt x="142" y="156"/>
                    <a:pt x="142" y="156"/>
                  </a:cubicBezTo>
                  <a:cubicBezTo>
                    <a:pt x="296" y="152"/>
                    <a:pt x="392" y="157"/>
                    <a:pt x="524" y="111"/>
                  </a:cubicBezTo>
                  <a:cubicBezTo>
                    <a:pt x="662" y="115"/>
                    <a:pt x="755" y="95"/>
                    <a:pt x="868" y="134"/>
                  </a:cubicBezTo>
                  <a:cubicBezTo>
                    <a:pt x="903" y="131"/>
                    <a:pt x="945" y="141"/>
                    <a:pt x="972" y="119"/>
                  </a:cubicBezTo>
                  <a:cubicBezTo>
                    <a:pt x="1042" y="62"/>
                    <a:pt x="919" y="130"/>
                    <a:pt x="1017" y="81"/>
                  </a:cubicBezTo>
                  <a:cubicBezTo>
                    <a:pt x="1072" y="0"/>
                    <a:pt x="1294" y="37"/>
                    <a:pt x="1331" y="37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6" name="Freeform 12"/>
            <p:cNvSpPr>
              <a:spLocks/>
            </p:cNvSpPr>
            <p:nvPr/>
          </p:nvSpPr>
          <p:spPr bwMode="auto">
            <a:xfrm>
              <a:off x="368" y="1885"/>
              <a:ext cx="2195" cy="920"/>
            </a:xfrm>
            <a:custGeom>
              <a:avLst/>
              <a:gdLst/>
              <a:ahLst/>
              <a:cxnLst>
                <a:cxn ang="0">
                  <a:pos x="1983" y="0"/>
                </a:cxn>
                <a:cxn ang="0">
                  <a:pos x="1998" y="23"/>
                </a:cxn>
                <a:cxn ang="0">
                  <a:pos x="2043" y="37"/>
                </a:cxn>
                <a:cxn ang="0">
                  <a:pos x="2065" y="82"/>
                </a:cxn>
                <a:cxn ang="0">
                  <a:pos x="2132" y="172"/>
                </a:cxn>
                <a:cxn ang="0">
                  <a:pos x="2147" y="397"/>
                </a:cxn>
                <a:cxn ang="0">
                  <a:pos x="2125" y="441"/>
                </a:cxn>
                <a:cxn ang="0">
                  <a:pos x="2110" y="486"/>
                </a:cxn>
                <a:cxn ang="0">
                  <a:pos x="2035" y="606"/>
                </a:cxn>
                <a:cxn ang="0">
                  <a:pos x="1990" y="696"/>
                </a:cxn>
                <a:cxn ang="0">
                  <a:pos x="1915" y="771"/>
                </a:cxn>
                <a:cxn ang="0">
                  <a:pos x="1886" y="778"/>
                </a:cxn>
                <a:cxn ang="0">
                  <a:pos x="1841" y="793"/>
                </a:cxn>
                <a:cxn ang="0">
                  <a:pos x="1467" y="786"/>
                </a:cxn>
                <a:cxn ang="0">
                  <a:pos x="1452" y="763"/>
                </a:cxn>
                <a:cxn ang="0">
                  <a:pos x="1399" y="703"/>
                </a:cxn>
                <a:cxn ang="0">
                  <a:pos x="1295" y="681"/>
                </a:cxn>
                <a:cxn ang="0">
                  <a:pos x="1145" y="606"/>
                </a:cxn>
                <a:cxn ang="0">
                  <a:pos x="734" y="599"/>
                </a:cxn>
                <a:cxn ang="0">
                  <a:pos x="576" y="606"/>
                </a:cxn>
                <a:cxn ang="0">
                  <a:pos x="509" y="643"/>
                </a:cxn>
                <a:cxn ang="0">
                  <a:pos x="427" y="711"/>
                </a:cxn>
                <a:cxn ang="0">
                  <a:pos x="389" y="756"/>
                </a:cxn>
                <a:cxn ang="0">
                  <a:pos x="150" y="815"/>
                </a:cxn>
                <a:cxn ang="0">
                  <a:pos x="68" y="875"/>
                </a:cxn>
                <a:cxn ang="0">
                  <a:pos x="15" y="890"/>
                </a:cxn>
                <a:cxn ang="0">
                  <a:pos x="0" y="920"/>
                </a:cxn>
              </a:cxnLst>
              <a:rect l="0" t="0" r="r" b="b"/>
              <a:pathLst>
                <a:path w="2195" h="920">
                  <a:moveTo>
                    <a:pt x="1983" y="0"/>
                  </a:moveTo>
                  <a:cubicBezTo>
                    <a:pt x="1988" y="8"/>
                    <a:pt x="1990" y="18"/>
                    <a:pt x="1998" y="23"/>
                  </a:cubicBezTo>
                  <a:cubicBezTo>
                    <a:pt x="2011" y="31"/>
                    <a:pt x="2043" y="37"/>
                    <a:pt x="2043" y="37"/>
                  </a:cubicBezTo>
                  <a:cubicBezTo>
                    <a:pt x="2065" y="111"/>
                    <a:pt x="2031" y="7"/>
                    <a:pt x="2065" y="82"/>
                  </a:cubicBezTo>
                  <a:cubicBezTo>
                    <a:pt x="2091" y="140"/>
                    <a:pt x="2068" y="152"/>
                    <a:pt x="2132" y="172"/>
                  </a:cubicBezTo>
                  <a:cubicBezTo>
                    <a:pt x="2195" y="213"/>
                    <a:pt x="2165" y="334"/>
                    <a:pt x="2147" y="397"/>
                  </a:cubicBezTo>
                  <a:cubicBezTo>
                    <a:pt x="2129" y="458"/>
                    <a:pt x="2153" y="378"/>
                    <a:pt x="2125" y="441"/>
                  </a:cubicBezTo>
                  <a:cubicBezTo>
                    <a:pt x="2119" y="455"/>
                    <a:pt x="2110" y="486"/>
                    <a:pt x="2110" y="486"/>
                  </a:cubicBezTo>
                  <a:cubicBezTo>
                    <a:pt x="2102" y="588"/>
                    <a:pt x="2121" y="593"/>
                    <a:pt x="2035" y="606"/>
                  </a:cubicBezTo>
                  <a:cubicBezTo>
                    <a:pt x="2022" y="646"/>
                    <a:pt x="2026" y="672"/>
                    <a:pt x="1990" y="696"/>
                  </a:cubicBezTo>
                  <a:cubicBezTo>
                    <a:pt x="1978" y="714"/>
                    <a:pt x="1934" y="763"/>
                    <a:pt x="1915" y="771"/>
                  </a:cubicBezTo>
                  <a:cubicBezTo>
                    <a:pt x="1906" y="775"/>
                    <a:pt x="1896" y="775"/>
                    <a:pt x="1886" y="778"/>
                  </a:cubicBezTo>
                  <a:cubicBezTo>
                    <a:pt x="1871" y="783"/>
                    <a:pt x="1841" y="793"/>
                    <a:pt x="1841" y="793"/>
                  </a:cubicBezTo>
                  <a:cubicBezTo>
                    <a:pt x="1716" y="791"/>
                    <a:pt x="1591" y="796"/>
                    <a:pt x="1467" y="786"/>
                  </a:cubicBezTo>
                  <a:cubicBezTo>
                    <a:pt x="1458" y="785"/>
                    <a:pt x="1456" y="771"/>
                    <a:pt x="1452" y="763"/>
                  </a:cubicBezTo>
                  <a:cubicBezTo>
                    <a:pt x="1441" y="741"/>
                    <a:pt x="1423" y="716"/>
                    <a:pt x="1399" y="703"/>
                  </a:cubicBezTo>
                  <a:cubicBezTo>
                    <a:pt x="1368" y="686"/>
                    <a:pt x="1329" y="685"/>
                    <a:pt x="1295" y="681"/>
                  </a:cubicBezTo>
                  <a:cubicBezTo>
                    <a:pt x="1248" y="665"/>
                    <a:pt x="1195" y="608"/>
                    <a:pt x="1145" y="606"/>
                  </a:cubicBezTo>
                  <a:cubicBezTo>
                    <a:pt x="1008" y="602"/>
                    <a:pt x="871" y="601"/>
                    <a:pt x="734" y="599"/>
                  </a:cubicBezTo>
                  <a:cubicBezTo>
                    <a:pt x="681" y="601"/>
                    <a:pt x="629" y="602"/>
                    <a:pt x="576" y="606"/>
                  </a:cubicBezTo>
                  <a:cubicBezTo>
                    <a:pt x="551" y="608"/>
                    <a:pt x="509" y="643"/>
                    <a:pt x="509" y="643"/>
                  </a:cubicBezTo>
                  <a:cubicBezTo>
                    <a:pt x="488" y="676"/>
                    <a:pt x="454" y="685"/>
                    <a:pt x="427" y="711"/>
                  </a:cubicBezTo>
                  <a:cubicBezTo>
                    <a:pt x="413" y="725"/>
                    <a:pt x="404" y="743"/>
                    <a:pt x="389" y="756"/>
                  </a:cubicBezTo>
                  <a:cubicBezTo>
                    <a:pt x="323" y="815"/>
                    <a:pt x="233" y="810"/>
                    <a:pt x="150" y="815"/>
                  </a:cubicBezTo>
                  <a:cubicBezTo>
                    <a:pt x="113" y="829"/>
                    <a:pt x="112" y="863"/>
                    <a:pt x="68" y="875"/>
                  </a:cubicBezTo>
                  <a:cubicBezTo>
                    <a:pt x="30" y="885"/>
                    <a:pt x="48" y="880"/>
                    <a:pt x="15" y="890"/>
                  </a:cubicBezTo>
                  <a:cubicBezTo>
                    <a:pt x="7" y="916"/>
                    <a:pt x="14" y="908"/>
                    <a:pt x="0" y="920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7" name="Freeform 13"/>
            <p:cNvSpPr>
              <a:spLocks/>
            </p:cNvSpPr>
            <p:nvPr/>
          </p:nvSpPr>
          <p:spPr bwMode="auto">
            <a:xfrm>
              <a:off x="2126" y="2252"/>
              <a:ext cx="599" cy="13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7"/>
                </a:cxn>
                <a:cxn ang="0">
                  <a:pos x="30" y="30"/>
                </a:cxn>
                <a:cxn ang="0">
                  <a:pos x="98" y="112"/>
                </a:cxn>
                <a:cxn ang="0">
                  <a:pos x="113" y="224"/>
                </a:cxn>
                <a:cxn ang="0">
                  <a:pos x="143" y="269"/>
                </a:cxn>
                <a:cxn ang="0">
                  <a:pos x="187" y="404"/>
                </a:cxn>
                <a:cxn ang="0">
                  <a:pos x="217" y="448"/>
                </a:cxn>
                <a:cxn ang="0">
                  <a:pos x="255" y="501"/>
                </a:cxn>
                <a:cxn ang="0">
                  <a:pos x="359" y="665"/>
                </a:cxn>
                <a:cxn ang="0">
                  <a:pos x="367" y="830"/>
                </a:cxn>
                <a:cxn ang="0">
                  <a:pos x="487" y="1024"/>
                </a:cxn>
                <a:cxn ang="0">
                  <a:pos x="546" y="1114"/>
                </a:cxn>
                <a:cxn ang="0">
                  <a:pos x="576" y="1159"/>
                </a:cxn>
                <a:cxn ang="0">
                  <a:pos x="591" y="1182"/>
                </a:cxn>
                <a:cxn ang="0">
                  <a:pos x="599" y="1376"/>
                </a:cxn>
              </a:cxnLst>
              <a:rect l="0" t="0" r="r" b="b"/>
              <a:pathLst>
                <a:path w="599" h="1376">
                  <a:moveTo>
                    <a:pt x="0" y="0"/>
                  </a:moveTo>
                  <a:cubicBezTo>
                    <a:pt x="8" y="2"/>
                    <a:pt x="17" y="1"/>
                    <a:pt x="23" y="7"/>
                  </a:cubicBezTo>
                  <a:cubicBezTo>
                    <a:pt x="29" y="13"/>
                    <a:pt x="26" y="23"/>
                    <a:pt x="30" y="30"/>
                  </a:cubicBezTo>
                  <a:cubicBezTo>
                    <a:pt x="49" y="65"/>
                    <a:pt x="66" y="91"/>
                    <a:pt x="98" y="112"/>
                  </a:cubicBezTo>
                  <a:cubicBezTo>
                    <a:pt x="99" y="129"/>
                    <a:pt x="96" y="195"/>
                    <a:pt x="113" y="224"/>
                  </a:cubicBezTo>
                  <a:cubicBezTo>
                    <a:pt x="122" y="240"/>
                    <a:pt x="143" y="269"/>
                    <a:pt x="143" y="269"/>
                  </a:cubicBezTo>
                  <a:cubicBezTo>
                    <a:pt x="156" y="311"/>
                    <a:pt x="166" y="366"/>
                    <a:pt x="187" y="404"/>
                  </a:cubicBezTo>
                  <a:cubicBezTo>
                    <a:pt x="196" y="420"/>
                    <a:pt x="211" y="431"/>
                    <a:pt x="217" y="448"/>
                  </a:cubicBezTo>
                  <a:cubicBezTo>
                    <a:pt x="235" y="501"/>
                    <a:pt x="217" y="488"/>
                    <a:pt x="255" y="501"/>
                  </a:cubicBezTo>
                  <a:cubicBezTo>
                    <a:pt x="291" y="555"/>
                    <a:pt x="323" y="612"/>
                    <a:pt x="359" y="665"/>
                  </a:cubicBezTo>
                  <a:cubicBezTo>
                    <a:pt x="362" y="720"/>
                    <a:pt x="363" y="775"/>
                    <a:pt x="367" y="830"/>
                  </a:cubicBezTo>
                  <a:cubicBezTo>
                    <a:pt x="373" y="908"/>
                    <a:pt x="435" y="974"/>
                    <a:pt x="487" y="1024"/>
                  </a:cubicBezTo>
                  <a:cubicBezTo>
                    <a:pt x="497" y="1056"/>
                    <a:pt x="526" y="1088"/>
                    <a:pt x="546" y="1114"/>
                  </a:cubicBezTo>
                  <a:cubicBezTo>
                    <a:pt x="557" y="1128"/>
                    <a:pt x="566" y="1144"/>
                    <a:pt x="576" y="1159"/>
                  </a:cubicBezTo>
                  <a:cubicBezTo>
                    <a:pt x="581" y="1167"/>
                    <a:pt x="591" y="1182"/>
                    <a:pt x="591" y="1182"/>
                  </a:cubicBezTo>
                  <a:cubicBezTo>
                    <a:pt x="599" y="1366"/>
                    <a:pt x="599" y="1301"/>
                    <a:pt x="599" y="1376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8" name="Freeform 14"/>
            <p:cNvSpPr>
              <a:spLocks/>
            </p:cNvSpPr>
            <p:nvPr/>
          </p:nvSpPr>
          <p:spPr bwMode="auto">
            <a:xfrm>
              <a:off x="1221" y="745"/>
              <a:ext cx="913" cy="1484"/>
            </a:xfrm>
            <a:custGeom>
              <a:avLst/>
              <a:gdLst/>
              <a:ahLst/>
              <a:cxnLst>
                <a:cxn ang="0">
                  <a:pos x="913" y="1484"/>
                </a:cxn>
                <a:cxn ang="0">
                  <a:pos x="831" y="1379"/>
                </a:cxn>
                <a:cxn ang="0">
                  <a:pos x="808" y="1312"/>
                </a:cxn>
                <a:cxn ang="0">
                  <a:pos x="703" y="893"/>
                </a:cxn>
                <a:cxn ang="0">
                  <a:pos x="673" y="826"/>
                </a:cxn>
                <a:cxn ang="0">
                  <a:pos x="666" y="646"/>
                </a:cxn>
                <a:cxn ang="0">
                  <a:pos x="554" y="527"/>
                </a:cxn>
                <a:cxn ang="0">
                  <a:pos x="472" y="444"/>
                </a:cxn>
                <a:cxn ang="0">
                  <a:pos x="419" y="385"/>
                </a:cxn>
                <a:cxn ang="0">
                  <a:pos x="322" y="250"/>
                </a:cxn>
                <a:cxn ang="0">
                  <a:pos x="292" y="183"/>
                </a:cxn>
                <a:cxn ang="0">
                  <a:pos x="217" y="78"/>
                </a:cxn>
                <a:cxn ang="0">
                  <a:pos x="180" y="48"/>
                </a:cxn>
                <a:cxn ang="0">
                  <a:pos x="45" y="11"/>
                </a:cxn>
                <a:cxn ang="0">
                  <a:pos x="0" y="3"/>
                </a:cxn>
              </a:cxnLst>
              <a:rect l="0" t="0" r="r" b="b"/>
              <a:pathLst>
                <a:path w="913" h="1484">
                  <a:moveTo>
                    <a:pt x="913" y="1484"/>
                  </a:moveTo>
                  <a:cubicBezTo>
                    <a:pt x="887" y="1446"/>
                    <a:pt x="848" y="1426"/>
                    <a:pt x="831" y="1379"/>
                  </a:cubicBezTo>
                  <a:cubicBezTo>
                    <a:pt x="823" y="1357"/>
                    <a:pt x="808" y="1312"/>
                    <a:pt x="808" y="1312"/>
                  </a:cubicBezTo>
                  <a:cubicBezTo>
                    <a:pt x="805" y="1180"/>
                    <a:pt x="838" y="981"/>
                    <a:pt x="703" y="893"/>
                  </a:cubicBezTo>
                  <a:cubicBezTo>
                    <a:pt x="695" y="869"/>
                    <a:pt x="682" y="850"/>
                    <a:pt x="673" y="826"/>
                  </a:cubicBezTo>
                  <a:cubicBezTo>
                    <a:pt x="671" y="766"/>
                    <a:pt x="670" y="706"/>
                    <a:pt x="666" y="646"/>
                  </a:cubicBezTo>
                  <a:cubicBezTo>
                    <a:pt x="663" y="596"/>
                    <a:pt x="591" y="552"/>
                    <a:pt x="554" y="527"/>
                  </a:cubicBezTo>
                  <a:cubicBezTo>
                    <a:pt x="531" y="492"/>
                    <a:pt x="497" y="476"/>
                    <a:pt x="472" y="444"/>
                  </a:cubicBezTo>
                  <a:cubicBezTo>
                    <a:pt x="427" y="386"/>
                    <a:pt x="462" y="413"/>
                    <a:pt x="419" y="385"/>
                  </a:cubicBezTo>
                  <a:cubicBezTo>
                    <a:pt x="388" y="339"/>
                    <a:pt x="361" y="289"/>
                    <a:pt x="322" y="250"/>
                  </a:cubicBezTo>
                  <a:cubicBezTo>
                    <a:pt x="304" y="197"/>
                    <a:pt x="316" y="218"/>
                    <a:pt x="292" y="183"/>
                  </a:cubicBezTo>
                  <a:cubicBezTo>
                    <a:pt x="279" y="140"/>
                    <a:pt x="254" y="102"/>
                    <a:pt x="217" y="78"/>
                  </a:cubicBezTo>
                  <a:cubicBezTo>
                    <a:pt x="189" y="35"/>
                    <a:pt x="218" y="69"/>
                    <a:pt x="180" y="48"/>
                  </a:cubicBezTo>
                  <a:cubicBezTo>
                    <a:pt x="93" y="0"/>
                    <a:pt x="181" y="22"/>
                    <a:pt x="45" y="11"/>
                  </a:cubicBezTo>
                  <a:cubicBezTo>
                    <a:pt x="16" y="0"/>
                    <a:pt x="31" y="3"/>
                    <a:pt x="0" y="3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9" name="Freeform 15"/>
            <p:cNvSpPr>
              <a:spLocks/>
            </p:cNvSpPr>
            <p:nvPr/>
          </p:nvSpPr>
          <p:spPr bwMode="auto">
            <a:xfrm>
              <a:off x="309" y="1556"/>
              <a:ext cx="1832" cy="681"/>
            </a:xfrm>
            <a:custGeom>
              <a:avLst/>
              <a:gdLst/>
              <a:ahLst/>
              <a:cxnLst>
                <a:cxn ang="0">
                  <a:pos x="1832" y="681"/>
                </a:cxn>
                <a:cxn ang="0">
                  <a:pos x="1683" y="673"/>
                </a:cxn>
                <a:cxn ang="0">
                  <a:pos x="1608" y="628"/>
                </a:cxn>
                <a:cxn ang="0">
                  <a:pos x="1563" y="613"/>
                </a:cxn>
                <a:cxn ang="0">
                  <a:pos x="1473" y="568"/>
                </a:cxn>
                <a:cxn ang="0">
                  <a:pos x="1428" y="554"/>
                </a:cxn>
                <a:cxn ang="0">
                  <a:pos x="1024" y="583"/>
                </a:cxn>
                <a:cxn ang="0">
                  <a:pos x="950" y="613"/>
                </a:cxn>
                <a:cxn ang="0">
                  <a:pos x="905" y="628"/>
                </a:cxn>
                <a:cxn ang="0">
                  <a:pos x="703" y="621"/>
                </a:cxn>
                <a:cxn ang="0">
                  <a:pos x="613" y="576"/>
                </a:cxn>
                <a:cxn ang="0">
                  <a:pos x="501" y="509"/>
                </a:cxn>
                <a:cxn ang="0">
                  <a:pos x="441" y="449"/>
                </a:cxn>
                <a:cxn ang="0">
                  <a:pos x="351" y="366"/>
                </a:cxn>
                <a:cxn ang="0">
                  <a:pos x="336" y="344"/>
                </a:cxn>
                <a:cxn ang="0">
                  <a:pos x="314" y="329"/>
                </a:cxn>
                <a:cxn ang="0">
                  <a:pos x="269" y="269"/>
                </a:cxn>
                <a:cxn ang="0">
                  <a:pos x="217" y="209"/>
                </a:cxn>
                <a:cxn ang="0">
                  <a:pos x="187" y="172"/>
                </a:cxn>
                <a:cxn ang="0">
                  <a:pos x="134" y="112"/>
                </a:cxn>
                <a:cxn ang="0">
                  <a:pos x="119" y="90"/>
                </a:cxn>
                <a:cxn ang="0">
                  <a:pos x="74" y="60"/>
                </a:cxn>
                <a:cxn ang="0">
                  <a:pos x="0" y="0"/>
                </a:cxn>
              </a:cxnLst>
              <a:rect l="0" t="0" r="r" b="b"/>
              <a:pathLst>
                <a:path w="1832" h="681">
                  <a:moveTo>
                    <a:pt x="1832" y="681"/>
                  </a:moveTo>
                  <a:cubicBezTo>
                    <a:pt x="1782" y="678"/>
                    <a:pt x="1732" y="680"/>
                    <a:pt x="1683" y="673"/>
                  </a:cubicBezTo>
                  <a:cubicBezTo>
                    <a:pt x="1660" y="670"/>
                    <a:pt x="1629" y="638"/>
                    <a:pt x="1608" y="628"/>
                  </a:cubicBezTo>
                  <a:cubicBezTo>
                    <a:pt x="1554" y="602"/>
                    <a:pt x="1615" y="640"/>
                    <a:pt x="1563" y="613"/>
                  </a:cubicBezTo>
                  <a:cubicBezTo>
                    <a:pt x="1534" y="598"/>
                    <a:pt x="1503" y="581"/>
                    <a:pt x="1473" y="568"/>
                  </a:cubicBezTo>
                  <a:cubicBezTo>
                    <a:pt x="1459" y="562"/>
                    <a:pt x="1428" y="554"/>
                    <a:pt x="1428" y="554"/>
                  </a:cubicBezTo>
                  <a:cubicBezTo>
                    <a:pt x="1300" y="558"/>
                    <a:pt x="1149" y="545"/>
                    <a:pt x="1024" y="583"/>
                  </a:cubicBezTo>
                  <a:cubicBezTo>
                    <a:pt x="998" y="601"/>
                    <a:pt x="980" y="604"/>
                    <a:pt x="950" y="613"/>
                  </a:cubicBezTo>
                  <a:cubicBezTo>
                    <a:pt x="935" y="617"/>
                    <a:pt x="905" y="628"/>
                    <a:pt x="905" y="628"/>
                  </a:cubicBezTo>
                  <a:cubicBezTo>
                    <a:pt x="838" y="626"/>
                    <a:pt x="770" y="625"/>
                    <a:pt x="703" y="621"/>
                  </a:cubicBezTo>
                  <a:cubicBezTo>
                    <a:pt x="670" y="619"/>
                    <a:pt x="645" y="586"/>
                    <a:pt x="613" y="576"/>
                  </a:cubicBezTo>
                  <a:cubicBezTo>
                    <a:pt x="577" y="552"/>
                    <a:pt x="538" y="534"/>
                    <a:pt x="501" y="509"/>
                  </a:cubicBezTo>
                  <a:cubicBezTo>
                    <a:pt x="476" y="492"/>
                    <a:pt x="466" y="466"/>
                    <a:pt x="441" y="449"/>
                  </a:cubicBezTo>
                  <a:cubicBezTo>
                    <a:pt x="419" y="416"/>
                    <a:pt x="384" y="388"/>
                    <a:pt x="351" y="366"/>
                  </a:cubicBezTo>
                  <a:cubicBezTo>
                    <a:pt x="346" y="359"/>
                    <a:pt x="342" y="350"/>
                    <a:pt x="336" y="344"/>
                  </a:cubicBezTo>
                  <a:cubicBezTo>
                    <a:pt x="330" y="338"/>
                    <a:pt x="320" y="336"/>
                    <a:pt x="314" y="329"/>
                  </a:cubicBezTo>
                  <a:cubicBezTo>
                    <a:pt x="293" y="303"/>
                    <a:pt x="306" y="294"/>
                    <a:pt x="269" y="269"/>
                  </a:cubicBezTo>
                  <a:cubicBezTo>
                    <a:pt x="234" y="217"/>
                    <a:pt x="254" y="234"/>
                    <a:pt x="217" y="209"/>
                  </a:cubicBezTo>
                  <a:cubicBezTo>
                    <a:pt x="199" y="158"/>
                    <a:pt x="224" y="215"/>
                    <a:pt x="187" y="172"/>
                  </a:cubicBezTo>
                  <a:cubicBezTo>
                    <a:pt x="128" y="104"/>
                    <a:pt x="184" y="145"/>
                    <a:pt x="134" y="112"/>
                  </a:cubicBezTo>
                  <a:cubicBezTo>
                    <a:pt x="129" y="105"/>
                    <a:pt x="126" y="96"/>
                    <a:pt x="119" y="90"/>
                  </a:cubicBezTo>
                  <a:cubicBezTo>
                    <a:pt x="105" y="78"/>
                    <a:pt x="74" y="60"/>
                    <a:pt x="74" y="60"/>
                  </a:cubicBezTo>
                  <a:cubicBezTo>
                    <a:pt x="55" y="31"/>
                    <a:pt x="25" y="2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0" name="Freeform 16"/>
            <p:cNvSpPr>
              <a:spLocks/>
            </p:cNvSpPr>
            <p:nvPr/>
          </p:nvSpPr>
          <p:spPr bwMode="auto">
            <a:xfrm>
              <a:off x="1341" y="2297"/>
              <a:ext cx="823" cy="1391"/>
            </a:xfrm>
            <a:custGeom>
              <a:avLst/>
              <a:gdLst/>
              <a:ahLst/>
              <a:cxnLst>
                <a:cxn ang="0">
                  <a:pos x="823" y="0"/>
                </a:cxn>
                <a:cxn ang="0">
                  <a:pos x="770" y="14"/>
                </a:cxn>
                <a:cxn ang="0">
                  <a:pos x="703" y="52"/>
                </a:cxn>
                <a:cxn ang="0">
                  <a:pos x="651" y="112"/>
                </a:cxn>
                <a:cxn ang="0">
                  <a:pos x="591" y="276"/>
                </a:cxn>
                <a:cxn ang="0">
                  <a:pos x="568" y="344"/>
                </a:cxn>
                <a:cxn ang="0">
                  <a:pos x="561" y="366"/>
                </a:cxn>
                <a:cxn ang="0">
                  <a:pos x="524" y="508"/>
                </a:cxn>
                <a:cxn ang="0">
                  <a:pos x="486" y="553"/>
                </a:cxn>
                <a:cxn ang="0">
                  <a:pos x="404" y="658"/>
                </a:cxn>
                <a:cxn ang="0">
                  <a:pos x="359" y="748"/>
                </a:cxn>
                <a:cxn ang="0">
                  <a:pos x="224" y="972"/>
                </a:cxn>
                <a:cxn ang="0">
                  <a:pos x="179" y="1039"/>
                </a:cxn>
                <a:cxn ang="0">
                  <a:pos x="90" y="1166"/>
                </a:cxn>
                <a:cxn ang="0">
                  <a:pos x="37" y="1279"/>
                </a:cxn>
                <a:cxn ang="0">
                  <a:pos x="15" y="1346"/>
                </a:cxn>
                <a:cxn ang="0">
                  <a:pos x="7" y="1368"/>
                </a:cxn>
                <a:cxn ang="0">
                  <a:pos x="0" y="1391"/>
                </a:cxn>
              </a:cxnLst>
              <a:rect l="0" t="0" r="r" b="b"/>
              <a:pathLst>
                <a:path w="823" h="1391">
                  <a:moveTo>
                    <a:pt x="823" y="0"/>
                  </a:moveTo>
                  <a:cubicBezTo>
                    <a:pt x="818" y="1"/>
                    <a:pt x="777" y="10"/>
                    <a:pt x="770" y="14"/>
                  </a:cubicBezTo>
                  <a:cubicBezTo>
                    <a:pt x="687" y="60"/>
                    <a:pt x="757" y="33"/>
                    <a:pt x="703" y="52"/>
                  </a:cubicBezTo>
                  <a:cubicBezTo>
                    <a:pt x="668" y="104"/>
                    <a:pt x="688" y="87"/>
                    <a:pt x="651" y="112"/>
                  </a:cubicBezTo>
                  <a:cubicBezTo>
                    <a:pt x="619" y="159"/>
                    <a:pt x="609" y="223"/>
                    <a:pt x="591" y="276"/>
                  </a:cubicBezTo>
                  <a:cubicBezTo>
                    <a:pt x="583" y="299"/>
                    <a:pt x="576" y="321"/>
                    <a:pt x="568" y="344"/>
                  </a:cubicBezTo>
                  <a:cubicBezTo>
                    <a:pt x="566" y="351"/>
                    <a:pt x="561" y="366"/>
                    <a:pt x="561" y="366"/>
                  </a:cubicBezTo>
                  <a:cubicBezTo>
                    <a:pt x="556" y="430"/>
                    <a:pt x="573" y="475"/>
                    <a:pt x="524" y="508"/>
                  </a:cubicBezTo>
                  <a:cubicBezTo>
                    <a:pt x="474" y="585"/>
                    <a:pt x="549" y="473"/>
                    <a:pt x="486" y="553"/>
                  </a:cubicBezTo>
                  <a:cubicBezTo>
                    <a:pt x="457" y="590"/>
                    <a:pt x="443" y="631"/>
                    <a:pt x="404" y="658"/>
                  </a:cubicBezTo>
                  <a:cubicBezTo>
                    <a:pt x="393" y="689"/>
                    <a:pt x="377" y="721"/>
                    <a:pt x="359" y="748"/>
                  </a:cubicBezTo>
                  <a:cubicBezTo>
                    <a:pt x="333" y="830"/>
                    <a:pt x="317" y="944"/>
                    <a:pt x="224" y="972"/>
                  </a:cubicBezTo>
                  <a:cubicBezTo>
                    <a:pt x="214" y="1002"/>
                    <a:pt x="202" y="1017"/>
                    <a:pt x="179" y="1039"/>
                  </a:cubicBezTo>
                  <a:cubicBezTo>
                    <a:pt x="165" y="1084"/>
                    <a:pt x="131" y="1140"/>
                    <a:pt x="90" y="1166"/>
                  </a:cubicBezTo>
                  <a:cubicBezTo>
                    <a:pt x="67" y="1202"/>
                    <a:pt x="60" y="1243"/>
                    <a:pt x="37" y="1279"/>
                  </a:cubicBezTo>
                  <a:cubicBezTo>
                    <a:pt x="20" y="1331"/>
                    <a:pt x="27" y="1309"/>
                    <a:pt x="15" y="1346"/>
                  </a:cubicBezTo>
                  <a:cubicBezTo>
                    <a:pt x="13" y="1353"/>
                    <a:pt x="9" y="1361"/>
                    <a:pt x="7" y="1368"/>
                  </a:cubicBezTo>
                  <a:cubicBezTo>
                    <a:pt x="4" y="1376"/>
                    <a:pt x="0" y="1391"/>
                    <a:pt x="0" y="139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1" name="Freeform 17"/>
            <p:cNvSpPr>
              <a:spLocks/>
            </p:cNvSpPr>
            <p:nvPr/>
          </p:nvSpPr>
          <p:spPr bwMode="auto">
            <a:xfrm>
              <a:off x="1305" y="1174"/>
              <a:ext cx="1615" cy="2038"/>
            </a:xfrm>
            <a:custGeom>
              <a:avLst/>
              <a:gdLst/>
              <a:ahLst/>
              <a:cxnLst>
                <a:cxn ang="0">
                  <a:pos x="1457" y="120"/>
                </a:cxn>
                <a:cxn ang="0">
                  <a:pos x="1390" y="83"/>
                </a:cxn>
                <a:cxn ang="0">
                  <a:pos x="1300" y="30"/>
                </a:cxn>
                <a:cxn ang="0">
                  <a:pos x="1188" y="0"/>
                </a:cxn>
                <a:cxn ang="0">
                  <a:pos x="978" y="23"/>
                </a:cxn>
                <a:cxn ang="0">
                  <a:pos x="851" y="68"/>
                </a:cxn>
                <a:cxn ang="0">
                  <a:pos x="784" y="98"/>
                </a:cxn>
                <a:cxn ang="0">
                  <a:pos x="552" y="113"/>
                </a:cxn>
                <a:cxn ang="0">
                  <a:pos x="492" y="158"/>
                </a:cxn>
                <a:cxn ang="0">
                  <a:pos x="425" y="232"/>
                </a:cxn>
                <a:cxn ang="0">
                  <a:pos x="402" y="277"/>
                </a:cxn>
                <a:cxn ang="0">
                  <a:pos x="335" y="285"/>
                </a:cxn>
                <a:cxn ang="0">
                  <a:pos x="260" y="442"/>
                </a:cxn>
                <a:cxn ang="0">
                  <a:pos x="230" y="509"/>
                </a:cxn>
                <a:cxn ang="0">
                  <a:pos x="163" y="659"/>
                </a:cxn>
                <a:cxn ang="0">
                  <a:pos x="81" y="704"/>
                </a:cxn>
                <a:cxn ang="0">
                  <a:pos x="51" y="748"/>
                </a:cxn>
                <a:cxn ang="0">
                  <a:pos x="43" y="988"/>
                </a:cxn>
                <a:cxn ang="0">
                  <a:pos x="21" y="1003"/>
                </a:cxn>
                <a:cxn ang="0">
                  <a:pos x="36" y="1220"/>
                </a:cxn>
                <a:cxn ang="0">
                  <a:pos x="51" y="1265"/>
                </a:cxn>
                <a:cxn ang="0">
                  <a:pos x="81" y="1310"/>
                </a:cxn>
                <a:cxn ang="0">
                  <a:pos x="148" y="1564"/>
                </a:cxn>
                <a:cxn ang="0">
                  <a:pos x="223" y="1594"/>
                </a:cxn>
                <a:cxn ang="0">
                  <a:pos x="290" y="1736"/>
                </a:cxn>
                <a:cxn ang="0">
                  <a:pos x="305" y="1758"/>
                </a:cxn>
                <a:cxn ang="0">
                  <a:pos x="320" y="1803"/>
                </a:cxn>
                <a:cxn ang="0">
                  <a:pos x="552" y="1833"/>
                </a:cxn>
                <a:cxn ang="0">
                  <a:pos x="649" y="1856"/>
                </a:cxn>
                <a:cxn ang="0">
                  <a:pos x="702" y="1968"/>
                </a:cxn>
                <a:cxn ang="0">
                  <a:pos x="754" y="2020"/>
                </a:cxn>
                <a:cxn ang="0">
                  <a:pos x="799" y="2035"/>
                </a:cxn>
                <a:cxn ang="0">
                  <a:pos x="1053" y="2028"/>
                </a:cxn>
                <a:cxn ang="0">
                  <a:pos x="1143" y="1968"/>
                </a:cxn>
                <a:cxn ang="0">
                  <a:pos x="1263" y="1945"/>
                </a:cxn>
                <a:cxn ang="0">
                  <a:pos x="1330" y="1915"/>
                </a:cxn>
                <a:cxn ang="0">
                  <a:pos x="1375" y="1886"/>
                </a:cxn>
                <a:cxn ang="0">
                  <a:pos x="1405" y="1841"/>
                </a:cxn>
                <a:cxn ang="0">
                  <a:pos x="1412" y="1818"/>
                </a:cxn>
                <a:cxn ang="0">
                  <a:pos x="1487" y="1691"/>
                </a:cxn>
                <a:cxn ang="0">
                  <a:pos x="1532" y="1631"/>
                </a:cxn>
                <a:cxn ang="0">
                  <a:pos x="1562" y="1422"/>
                </a:cxn>
                <a:cxn ang="0">
                  <a:pos x="1577" y="771"/>
                </a:cxn>
                <a:cxn ang="0">
                  <a:pos x="1584" y="517"/>
                </a:cxn>
                <a:cxn ang="0">
                  <a:pos x="1599" y="472"/>
                </a:cxn>
                <a:cxn ang="0">
                  <a:pos x="1547" y="247"/>
                </a:cxn>
                <a:cxn ang="0">
                  <a:pos x="1510" y="158"/>
                </a:cxn>
                <a:cxn ang="0">
                  <a:pos x="1465" y="128"/>
                </a:cxn>
                <a:cxn ang="0">
                  <a:pos x="1457" y="120"/>
                </a:cxn>
              </a:cxnLst>
              <a:rect l="0" t="0" r="r" b="b"/>
              <a:pathLst>
                <a:path w="1615" h="2038">
                  <a:moveTo>
                    <a:pt x="1457" y="120"/>
                  </a:moveTo>
                  <a:cubicBezTo>
                    <a:pt x="1429" y="111"/>
                    <a:pt x="1418" y="92"/>
                    <a:pt x="1390" y="83"/>
                  </a:cubicBezTo>
                  <a:cubicBezTo>
                    <a:pt x="1360" y="63"/>
                    <a:pt x="1332" y="46"/>
                    <a:pt x="1300" y="30"/>
                  </a:cubicBezTo>
                  <a:cubicBezTo>
                    <a:pt x="1265" y="13"/>
                    <a:pt x="1224" y="13"/>
                    <a:pt x="1188" y="0"/>
                  </a:cubicBezTo>
                  <a:cubicBezTo>
                    <a:pt x="1075" y="6"/>
                    <a:pt x="1058" y="2"/>
                    <a:pt x="978" y="23"/>
                  </a:cubicBezTo>
                  <a:cubicBezTo>
                    <a:pt x="938" y="50"/>
                    <a:pt x="896" y="56"/>
                    <a:pt x="851" y="68"/>
                  </a:cubicBezTo>
                  <a:cubicBezTo>
                    <a:pt x="827" y="75"/>
                    <a:pt x="808" y="94"/>
                    <a:pt x="784" y="98"/>
                  </a:cubicBezTo>
                  <a:cubicBezTo>
                    <a:pt x="708" y="112"/>
                    <a:pt x="629" y="108"/>
                    <a:pt x="552" y="113"/>
                  </a:cubicBezTo>
                  <a:cubicBezTo>
                    <a:pt x="523" y="122"/>
                    <a:pt x="517" y="141"/>
                    <a:pt x="492" y="158"/>
                  </a:cubicBezTo>
                  <a:cubicBezTo>
                    <a:pt x="467" y="194"/>
                    <a:pt x="443" y="180"/>
                    <a:pt x="425" y="232"/>
                  </a:cubicBezTo>
                  <a:cubicBezTo>
                    <a:pt x="422" y="241"/>
                    <a:pt x="413" y="273"/>
                    <a:pt x="402" y="277"/>
                  </a:cubicBezTo>
                  <a:cubicBezTo>
                    <a:pt x="381" y="285"/>
                    <a:pt x="357" y="282"/>
                    <a:pt x="335" y="285"/>
                  </a:cubicBezTo>
                  <a:cubicBezTo>
                    <a:pt x="311" y="359"/>
                    <a:pt x="341" y="414"/>
                    <a:pt x="260" y="442"/>
                  </a:cubicBezTo>
                  <a:cubicBezTo>
                    <a:pt x="245" y="464"/>
                    <a:pt x="239" y="484"/>
                    <a:pt x="230" y="509"/>
                  </a:cubicBezTo>
                  <a:cubicBezTo>
                    <a:pt x="221" y="566"/>
                    <a:pt x="214" y="626"/>
                    <a:pt x="163" y="659"/>
                  </a:cubicBezTo>
                  <a:cubicBezTo>
                    <a:pt x="149" y="702"/>
                    <a:pt x="125" y="697"/>
                    <a:pt x="81" y="704"/>
                  </a:cubicBezTo>
                  <a:cubicBezTo>
                    <a:pt x="71" y="719"/>
                    <a:pt x="61" y="733"/>
                    <a:pt x="51" y="748"/>
                  </a:cubicBezTo>
                  <a:cubicBezTo>
                    <a:pt x="6" y="814"/>
                    <a:pt x="52" y="909"/>
                    <a:pt x="43" y="988"/>
                  </a:cubicBezTo>
                  <a:cubicBezTo>
                    <a:pt x="42" y="997"/>
                    <a:pt x="28" y="998"/>
                    <a:pt x="21" y="1003"/>
                  </a:cubicBezTo>
                  <a:cubicBezTo>
                    <a:pt x="0" y="1062"/>
                    <a:pt x="17" y="1158"/>
                    <a:pt x="36" y="1220"/>
                  </a:cubicBezTo>
                  <a:cubicBezTo>
                    <a:pt x="41" y="1235"/>
                    <a:pt x="42" y="1252"/>
                    <a:pt x="51" y="1265"/>
                  </a:cubicBezTo>
                  <a:cubicBezTo>
                    <a:pt x="61" y="1280"/>
                    <a:pt x="81" y="1310"/>
                    <a:pt x="81" y="1310"/>
                  </a:cubicBezTo>
                  <a:cubicBezTo>
                    <a:pt x="84" y="1376"/>
                    <a:pt x="65" y="1522"/>
                    <a:pt x="148" y="1564"/>
                  </a:cubicBezTo>
                  <a:cubicBezTo>
                    <a:pt x="173" y="1577"/>
                    <a:pt x="197" y="1584"/>
                    <a:pt x="223" y="1594"/>
                  </a:cubicBezTo>
                  <a:cubicBezTo>
                    <a:pt x="239" y="1643"/>
                    <a:pt x="234" y="1716"/>
                    <a:pt x="290" y="1736"/>
                  </a:cubicBezTo>
                  <a:cubicBezTo>
                    <a:pt x="295" y="1743"/>
                    <a:pt x="301" y="1750"/>
                    <a:pt x="305" y="1758"/>
                  </a:cubicBezTo>
                  <a:cubicBezTo>
                    <a:pt x="311" y="1772"/>
                    <a:pt x="305" y="1798"/>
                    <a:pt x="320" y="1803"/>
                  </a:cubicBezTo>
                  <a:cubicBezTo>
                    <a:pt x="393" y="1828"/>
                    <a:pt x="476" y="1827"/>
                    <a:pt x="552" y="1833"/>
                  </a:cubicBezTo>
                  <a:cubicBezTo>
                    <a:pt x="584" y="1842"/>
                    <a:pt x="617" y="1845"/>
                    <a:pt x="649" y="1856"/>
                  </a:cubicBezTo>
                  <a:cubicBezTo>
                    <a:pt x="665" y="1900"/>
                    <a:pt x="656" y="1952"/>
                    <a:pt x="702" y="1968"/>
                  </a:cubicBezTo>
                  <a:cubicBezTo>
                    <a:pt x="712" y="1999"/>
                    <a:pt x="709" y="2005"/>
                    <a:pt x="754" y="2020"/>
                  </a:cubicBezTo>
                  <a:cubicBezTo>
                    <a:pt x="769" y="2025"/>
                    <a:pt x="799" y="2035"/>
                    <a:pt x="799" y="2035"/>
                  </a:cubicBezTo>
                  <a:cubicBezTo>
                    <a:pt x="884" y="2033"/>
                    <a:pt x="969" y="2038"/>
                    <a:pt x="1053" y="2028"/>
                  </a:cubicBezTo>
                  <a:cubicBezTo>
                    <a:pt x="1072" y="2026"/>
                    <a:pt x="1123" y="1981"/>
                    <a:pt x="1143" y="1968"/>
                  </a:cubicBezTo>
                  <a:cubicBezTo>
                    <a:pt x="1172" y="1948"/>
                    <a:pt x="1237" y="1948"/>
                    <a:pt x="1263" y="1945"/>
                  </a:cubicBezTo>
                  <a:cubicBezTo>
                    <a:pt x="1285" y="1930"/>
                    <a:pt x="1307" y="1928"/>
                    <a:pt x="1330" y="1915"/>
                  </a:cubicBezTo>
                  <a:cubicBezTo>
                    <a:pt x="1346" y="1906"/>
                    <a:pt x="1375" y="1886"/>
                    <a:pt x="1375" y="1886"/>
                  </a:cubicBezTo>
                  <a:cubicBezTo>
                    <a:pt x="1385" y="1871"/>
                    <a:pt x="1395" y="1856"/>
                    <a:pt x="1405" y="1841"/>
                  </a:cubicBezTo>
                  <a:cubicBezTo>
                    <a:pt x="1409" y="1834"/>
                    <a:pt x="1409" y="1826"/>
                    <a:pt x="1412" y="1818"/>
                  </a:cubicBezTo>
                  <a:cubicBezTo>
                    <a:pt x="1429" y="1768"/>
                    <a:pt x="1442" y="1722"/>
                    <a:pt x="1487" y="1691"/>
                  </a:cubicBezTo>
                  <a:cubicBezTo>
                    <a:pt x="1504" y="1666"/>
                    <a:pt x="1523" y="1660"/>
                    <a:pt x="1532" y="1631"/>
                  </a:cubicBezTo>
                  <a:cubicBezTo>
                    <a:pt x="1541" y="1448"/>
                    <a:pt x="1528" y="1515"/>
                    <a:pt x="1562" y="1422"/>
                  </a:cubicBezTo>
                  <a:cubicBezTo>
                    <a:pt x="1555" y="1218"/>
                    <a:pt x="1506" y="967"/>
                    <a:pt x="1577" y="771"/>
                  </a:cubicBezTo>
                  <a:cubicBezTo>
                    <a:pt x="1579" y="686"/>
                    <a:pt x="1578" y="601"/>
                    <a:pt x="1584" y="517"/>
                  </a:cubicBezTo>
                  <a:cubicBezTo>
                    <a:pt x="1585" y="501"/>
                    <a:pt x="1599" y="472"/>
                    <a:pt x="1599" y="472"/>
                  </a:cubicBezTo>
                  <a:cubicBezTo>
                    <a:pt x="1590" y="278"/>
                    <a:pt x="1615" y="351"/>
                    <a:pt x="1547" y="247"/>
                  </a:cubicBezTo>
                  <a:cubicBezTo>
                    <a:pt x="1539" y="224"/>
                    <a:pt x="1532" y="177"/>
                    <a:pt x="1510" y="158"/>
                  </a:cubicBezTo>
                  <a:cubicBezTo>
                    <a:pt x="1496" y="146"/>
                    <a:pt x="1478" y="141"/>
                    <a:pt x="1465" y="128"/>
                  </a:cubicBezTo>
                  <a:cubicBezTo>
                    <a:pt x="1462" y="125"/>
                    <a:pt x="1460" y="123"/>
                    <a:pt x="1457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2" name="Freeform 18"/>
            <p:cNvSpPr>
              <a:spLocks/>
            </p:cNvSpPr>
            <p:nvPr/>
          </p:nvSpPr>
          <p:spPr bwMode="auto">
            <a:xfrm>
              <a:off x="2149" y="2229"/>
              <a:ext cx="2319" cy="329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321" y="30"/>
                </a:cxn>
                <a:cxn ang="0">
                  <a:pos x="389" y="0"/>
                </a:cxn>
                <a:cxn ang="0">
                  <a:pos x="681" y="8"/>
                </a:cxn>
                <a:cxn ang="0">
                  <a:pos x="733" y="15"/>
                </a:cxn>
                <a:cxn ang="0">
                  <a:pos x="897" y="120"/>
                </a:cxn>
                <a:cxn ang="0">
                  <a:pos x="942" y="150"/>
                </a:cxn>
                <a:cxn ang="0">
                  <a:pos x="1010" y="180"/>
                </a:cxn>
                <a:cxn ang="0">
                  <a:pos x="1114" y="210"/>
                </a:cxn>
                <a:cxn ang="0">
                  <a:pos x="2057" y="217"/>
                </a:cxn>
                <a:cxn ang="0">
                  <a:pos x="2147" y="269"/>
                </a:cxn>
                <a:cxn ang="0">
                  <a:pos x="2319" y="329"/>
                </a:cxn>
              </a:cxnLst>
              <a:rect l="0" t="0" r="r" b="b"/>
              <a:pathLst>
                <a:path w="2319" h="329">
                  <a:moveTo>
                    <a:pt x="0" y="38"/>
                  </a:moveTo>
                  <a:cubicBezTo>
                    <a:pt x="107" y="35"/>
                    <a:pt x="214" y="37"/>
                    <a:pt x="321" y="30"/>
                  </a:cubicBezTo>
                  <a:cubicBezTo>
                    <a:pt x="346" y="28"/>
                    <a:pt x="389" y="0"/>
                    <a:pt x="389" y="0"/>
                  </a:cubicBezTo>
                  <a:cubicBezTo>
                    <a:pt x="486" y="3"/>
                    <a:pt x="584" y="4"/>
                    <a:pt x="681" y="8"/>
                  </a:cubicBezTo>
                  <a:cubicBezTo>
                    <a:pt x="698" y="9"/>
                    <a:pt x="717" y="9"/>
                    <a:pt x="733" y="15"/>
                  </a:cubicBezTo>
                  <a:cubicBezTo>
                    <a:pt x="771" y="29"/>
                    <a:pt x="861" y="96"/>
                    <a:pt x="897" y="120"/>
                  </a:cubicBezTo>
                  <a:cubicBezTo>
                    <a:pt x="912" y="130"/>
                    <a:pt x="925" y="145"/>
                    <a:pt x="942" y="150"/>
                  </a:cubicBezTo>
                  <a:cubicBezTo>
                    <a:pt x="968" y="158"/>
                    <a:pt x="986" y="168"/>
                    <a:pt x="1010" y="180"/>
                  </a:cubicBezTo>
                  <a:cubicBezTo>
                    <a:pt x="1041" y="195"/>
                    <a:pt x="1081" y="198"/>
                    <a:pt x="1114" y="210"/>
                  </a:cubicBezTo>
                  <a:cubicBezTo>
                    <a:pt x="1114" y="210"/>
                    <a:pt x="1925" y="175"/>
                    <a:pt x="2057" y="217"/>
                  </a:cubicBezTo>
                  <a:cubicBezTo>
                    <a:pt x="2088" y="238"/>
                    <a:pt x="2112" y="258"/>
                    <a:pt x="2147" y="269"/>
                  </a:cubicBezTo>
                  <a:cubicBezTo>
                    <a:pt x="2205" y="308"/>
                    <a:pt x="2245" y="329"/>
                    <a:pt x="2319" y="329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3" name="Freeform 19"/>
            <p:cNvSpPr>
              <a:spLocks/>
            </p:cNvSpPr>
            <p:nvPr/>
          </p:nvSpPr>
          <p:spPr bwMode="auto">
            <a:xfrm>
              <a:off x="3443" y="1734"/>
              <a:ext cx="1144" cy="696"/>
            </a:xfrm>
            <a:custGeom>
              <a:avLst/>
              <a:gdLst/>
              <a:ahLst/>
              <a:cxnLst>
                <a:cxn ang="0">
                  <a:pos x="0" y="697"/>
                </a:cxn>
                <a:cxn ang="0">
                  <a:pos x="45" y="637"/>
                </a:cxn>
                <a:cxn ang="0">
                  <a:pos x="112" y="555"/>
                </a:cxn>
                <a:cxn ang="0">
                  <a:pos x="157" y="495"/>
                </a:cxn>
                <a:cxn ang="0">
                  <a:pos x="187" y="420"/>
                </a:cxn>
                <a:cxn ang="0">
                  <a:pos x="344" y="226"/>
                </a:cxn>
                <a:cxn ang="0">
                  <a:pos x="524" y="203"/>
                </a:cxn>
                <a:cxn ang="0">
                  <a:pos x="628" y="174"/>
                </a:cxn>
                <a:cxn ang="0">
                  <a:pos x="770" y="84"/>
                </a:cxn>
                <a:cxn ang="0">
                  <a:pos x="838" y="61"/>
                </a:cxn>
                <a:cxn ang="0">
                  <a:pos x="913" y="31"/>
                </a:cxn>
                <a:cxn ang="0">
                  <a:pos x="1085" y="16"/>
                </a:cxn>
                <a:cxn ang="0">
                  <a:pos x="1144" y="1"/>
                </a:cxn>
              </a:cxnLst>
              <a:rect l="0" t="0" r="r" b="b"/>
              <a:pathLst>
                <a:path w="1144" h="697">
                  <a:moveTo>
                    <a:pt x="0" y="697"/>
                  </a:moveTo>
                  <a:cubicBezTo>
                    <a:pt x="9" y="668"/>
                    <a:pt x="28" y="662"/>
                    <a:pt x="45" y="637"/>
                  </a:cubicBezTo>
                  <a:cubicBezTo>
                    <a:pt x="58" y="596"/>
                    <a:pt x="83" y="584"/>
                    <a:pt x="112" y="555"/>
                  </a:cubicBezTo>
                  <a:cubicBezTo>
                    <a:pt x="123" y="526"/>
                    <a:pt x="131" y="512"/>
                    <a:pt x="157" y="495"/>
                  </a:cubicBezTo>
                  <a:cubicBezTo>
                    <a:pt x="165" y="466"/>
                    <a:pt x="170" y="445"/>
                    <a:pt x="187" y="420"/>
                  </a:cubicBezTo>
                  <a:cubicBezTo>
                    <a:pt x="214" y="335"/>
                    <a:pt x="250" y="251"/>
                    <a:pt x="344" y="226"/>
                  </a:cubicBezTo>
                  <a:cubicBezTo>
                    <a:pt x="402" y="210"/>
                    <a:pt x="524" y="203"/>
                    <a:pt x="524" y="203"/>
                  </a:cubicBezTo>
                  <a:cubicBezTo>
                    <a:pt x="559" y="195"/>
                    <a:pt x="594" y="185"/>
                    <a:pt x="628" y="174"/>
                  </a:cubicBezTo>
                  <a:cubicBezTo>
                    <a:pt x="675" y="142"/>
                    <a:pt x="723" y="116"/>
                    <a:pt x="770" y="84"/>
                  </a:cubicBezTo>
                  <a:cubicBezTo>
                    <a:pt x="790" y="71"/>
                    <a:pt x="818" y="74"/>
                    <a:pt x="838" y="61"/>
                  </a:cubicBezTo>
                  <a:cubicBezTo>
                    <a:pt x="862" y="45"/>
                    <a:pt x="884" y="36"/>
                    <a:pt x="913" y="31"/>
                  </a:cubicBezTo>
                  <a:cubicBezTo>
                    <a:pt x="967" y="21"/>
                    <a:pt x="1035" y="19"/>
                    <a:pt x="1085" y="16"/>
                  </a:cubicBezTo>
                  <a:cubicBezTo>
                    <a:pt x="1134" y="0"/>
                    <a:pt x="1114" y="1"/>
                    <a:pt x="1144" y="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</p:grpSp>
      <p:sp>
        <p:nvSpPr>
          <p:cNvPr id="728069" name="Freeform 5"/>
          <p:cNvSpPr>
            <a:spLocks/>
          </p:cNvSpPr>
          <p:nvPr/>
        </p:nvSpPr>
        <p:spPr bwMode="auto">
          <a:xfrm>
            <a:off x="3670300" y="958850"/>
            <a:ext cx="4065588" cy="3925888"/>
          </a:xfrm>
          <a:custGeom>
            <a:avLst/>
            <a:gdLst/>
            <a:ahLst/>
            <a:cxnLst>
              <a:cxn ang="0">
                <a:pos x="516" y="2652"/>
              </a:cxn>
              <a:cxn ang="0">
                <a:pos x="372" y="2514"/>
              </a:cxn>
              <a:cxn ang="0">
                <a:pos x="312" y="2448"/>
              </a:cxn>
              <a:cxn ang="0">
                <a:pos x="228" y="2316"/>
              </a:cxn>
              <a:cxn ang="0">
                <a:pos x="108" y="2118"/>
              </a:cxn>
              <a:cxn ang="0">
                <a:pos x="0" y="1914"/>
              </a:cxn>
              <a:cxn ang="0">
                <a:pos x="24" y="1302"/>
              </a:cxn>
              <a:cxn ang="0">
                <a:pos x="120" y="1134"/>
              </a:cxn>
              <a:cxn ang="0">
                <a:pos x="222" y="906"/>
              </a:cxn>
              <a:cxn ang="0">
                <a:pos x="342" y="810"/>
              </a:cxn>
              <a:cxn ang="0">
                <a:pos x="516" y="564"/>
              </a:cxn>
              <a:cxn ang="0">
                <a:pos x="600" y="444"/>
              </a:cxn>
              <a:cxn ang="0">
                <a:pos x="750" y="204"/>
              </a:cxn>
              <a:cxn ang="0">
                <a:pos x="900" y="54"/>
              </a:cxn>
              <a:cxn ang="0">
                <a:pos x="1200" y="6"/>
              </a:cxn>
              <a:cxn ang="0">
                <a:pos x="1272" y="30"/>
              </a:cxn>
              <a:cxn ang="0">
                <a:pos x="1578" y="246"/>
              </a:cxn>
              <a:cxn ang="0">
                <a:pos x="1722" y="486"/>
              </a:cxn>
              <a:cxn ang="0">
                <a:pos x="1824" y="594"/>
              </a:cxn>
              <a:cxn ang="0">
                <a:pos x="1968" y="840"/>
              </a:cxn>
              <a:cxn ang="0">
                <a:pos x="2058" y="1014"/>
              </a:cxn>
              <a:cxn ang="0">
                <a:pos x="2388" y="1248"/>
              </a:cxn>
              <a:cxn ang="0">
                <a:pos x="2472" y="1344"/>
              </a:cxn>
              <a:cxn ang="0">
                <a:pos x="2568" y="1602"/>
              </a:cxn>
              <a:cxn ang="0">
                <a:pos x="2628" y="1680"/>
              </a:cxn>
              <a:cxn ang="0">
                <a:pos x="2712" y="1812"/>
              </a:cxn>
              <a:cxn ang="0">
                <a:pos x="2670" y="1962"/>
              </a:cxn>
              <a:cxn ang="0">
                <a:pos x="2442" y="2148"/>
              </a:cxn>
              <a:cxn ang="0">
                <a:pos x="2376" y="2202"/>
              </a:cxn>
              <a:cxn ang="0">
                <a:pos x="2202" y="2280"/>
              </a:cxn>
              <a:cxn ang="0">
                <a:pos x="2124" y="2358"/>
              </a:cxn>
              <a:cxn ang="0">
                <a:pos x="1962" y="2520"/>
              </a:cxn>
              <a:cxn ang="0">
                <a:pos x="1746" y="2652"/>
              </a:cxn>
              <a:cxn ang="0">
                <a:pos x="1392" y="2682"/>
              </a:cxn>
              <a:cxn ang="0">
                <a:pos x="1290" y="2652"/>
              </a:cxn>
              <a:cxn ang="0">
                <a:pos x="780" y="2736"/>
              </a:cxn>
              <a:cxn ang="0">
                <a:pos x="546" y="2712"/>
              </a:cxn>
            </a:cxnLst>
            <a:rect l="0" t="0" r="r" b="b"/>
            <a:pathLst>
              <a:path w="2712" h="2738">
                <a:moveTo>
                  <a:pt x="564" y="2718"/>
                </a:moveTo>
                <a:cubicBezTo>
                  <a:pt x="537" y="2700"/>
                  <a:pt x="532" y="2676"/>
                  <a:pt x="516" y="2652"/>
                </a:cubicBezTo>
                <a:cubicBezTo>
                  <a:pt x="501" y="2629"/>
                  <a:pt x="453" y="2565"/>
                  <a:pt x="426" y="2556"/>
                </a:cubicBezTo>
                <a:cubicBezTo>
                  <a:pt x="398" y="2528"/>
                  <a:pt x="415" y="2543"/>
                  <a:pt x="372" y="2514"/>
                </a:cubicBezTo>
                <a:cubicBezTo>
                  <a:pt x="366" y="2510"/>
                  <a:pt x="354" y="2502"/>
                  <a:pt x="354" y="2502"/>
                </a:cubicBezTo>
                <a:cubicBezTo>
                  <a:pt x="343" y="2485"/>
                  <a:pt x="327" y="2461"/>
                  <a:pt x="312" y="2448"/>
                </a:cubicBezTo>
                <a:cubicBezTo>
                  <a:pt x="301" y="2439"/>
                  <a:pt x="276" y="2424"/>
                  <a:pt x="276" y="2424"/>
                </a:cubicBezTo>
                <a:cubicBezTo>
                  <a:pt x="252" y="2388"/>
                  <a:pt x="241" y="2356"/>
                  <a:pt x="228" y="2316"/>
                </a:cubicBezTo>
                <a:cubicBezTo>
                  <a:pt x="219" y="2290"/>
                  <a:pt x="189" y="2270"/>
                  <a:pt x="180" y="2244"/>
                </a:cubicBezTo>
                <a:cubicBezTo>
                  <a:pt x="164" y="2197"/>
                  <a:pt x="151" y="2147"/>
                  <a:pt x="108" y="2118"/>
                </a:cubicBezTo>
                <a:cubicBezTo>
                  <a:pt x="94" y="2076"/>
                  <a:pt x="45" y="2054"/>
                  <a:pt x="30" y="2010"/>
                </a:cubicBezTo>
                <a:cubicBezTo>
                  <a:pt x="19" y="1978"/>
                  <a:pt x="11" y="1946"/>
                  <a:pt x="0" y="1914"/>
                </a:cubicBezTo>
                <a:cubicBezTo>
                  <a:pt x="6" y="1768"/>
                  <a:pt x="10" y="1655"/>
                  <a:pt x="6" y="1506"/>
                </a:cubicBezTo>
                <a:cubicBezTo>
                  <a:pt x="6" y="1493"/>
                  <a:pt x="1" y="1352"/>
                  <a:pt x="24" y="1302"/>
                </a:cubicBezTo>
                <a:cubicBezTo>
                  <a:pt x="42" y="1263"/>
                  <a:pt x="78" y="1229"/>
                  <a:pt x="102" y="1194"/>
                </a:cubicBezTo>
                <a:cubicBezTo>
                  <a:pt x="113" y="1178"/>
                  <a:pt x="114" y="1152"/>
                  <a:pt x="120" y="1134"/>
                </a:cubicBezTo>
                <a:cubicBezTo>
                  <a:pt x="124" y="1061"/>
                  <a:pt x="113" y="1015"/>
                  <a:pt x="162" y="966"/>
                </a:cubicBezTo>
                <a:cubicBezTo>
                  <a:pt x="171" y="940"/>
                  <a:pt x="199" y="921"/>
                  <a:pt x="222" y="906"/>
                </a:cubicBezTo>
                <a:cubicBezTo>
                  <a:pt x="241" y="878"/>
                  <a:pt x="278" y="856"/>
                  <a:pt x="306" y="834"/>
                </a:cubicBezTo>
                <a:cubicBezTo>
                  <a:pt x="317" y="825"/>
                  <a:pt x="342" y="810"/>
                  <a:pt x="342" y="810"/>
                </a:cubicBezTo>
                <a:cubicBezTo>
                  <a:pt x="365" y="776"/>
                  <a:pt x="392" y="731"/>
                  <a:pt x="426" y="708"/>
                </a:cubicBezTo>
                <a:cubicBezTo>
                  <a:pt x="458" y="660"/>
                  <a:pt x="475" y="605"/>
                  <a:pt x="516" y="564"/>
                </a:cubicBezTo>
                <a:cubicBezTo>
                  <a:pt x="525" y="537"/>
                  <a:pt x="547" y="513"/>
                  <a:pt x="570" y="498"/>
                </a:cubicBezTo>
                <a:cubicBezTo>
                  <a:pt x="598" y="457"/>
                  <a:pt x="589" y="476"/>
                  <a:pt x="600" y="444"/>
                </a:cubicBezTo>
                <a:cubicBezTo>
                  <a:pt x="606" y="403"/>
                  <a:pt x="608" y="376"/>
                  <a:pt x="636" y="348"/>
                </a:cubicBezTo>
                <a:cubicBezTo>
                  <a:pt x="652" y="285"/>
                  <a:pt x="707" y="247"/>
                  <a:pt x="750" y="204"/>
                </a:cubicBezTo>
                <a:cubicBezTo>
                  <a:pt x="771" y="183"/>
                  <a:pt x="785" y="131"/>
                  <a:pt x="810" y="114"/>
                </a:cubicBezTo>
                <a:cubicBezTo>
                  <a:pt x="841" y="94"/>
                  <a:pt x="867" y="69"/>
                  <a:pt x="900" y="54"/>
                </a:cubicBezTo>
                <a:cubicBezTo>
                  <a:pt x="961" y="27"/>
                  <a:pt x="1033" y="16"/>
                  <a:pt x="1098" y="0"/>
                </a:cubicBezTo>
                <a:cubicBezTo>
                  <a:pt x="1132" y="2"/>
                  <a:pt x="1166" y="2"/>
                  <a:pt x="1200" y="6"/>
                </a:cubicBezTo>
                <a:cubicBezTo>
                  <a:pt x="1200" y="6"/>
                  <a:pt x="1245" y="21"/>
                  <a:pt x="1254" y="24"/>
                </a:cubicBezTo>
                <a:cubicBezTo>
                  <a:pt x="1260" y="26"/>
                  <a:pt x="1272" y="30"/>
                  <a:pt x="1272" y="30"/>
                </a:cubicBezTo>
                <a:cubicBezTo>
                  <a:pt x="1293" y="61"/>
                  <a:pt x="1343" y="75"/>
                  <a:pt x="1374" y="96"/>
                </a:cubicBezTo>
                <a:cubicBezTo>
                  <a:pt x="1444" y="143"/>
                  <a:pt x="1508" y="199"/>
                  <a:pt x="1578" y="246"/>
                </a:cubicBezTo>
                <a:cubicBezTo>
                  <a:pt x="1633" y="282"/>
                  <a:pt x="1631" y="353"/>
                  <a:pt x="1674" y="396"/>
                </a:cubicBezTo>
                <a:cubicBezTo>
                  <a:pt x="1685" y="428"/>
                  <a:pt x="1697" y="461"/>
                  <a:pt x="1722" y="486"/>
                </a:cubicBezTo>
                <a:cubicBezTo>
                  <a:pt x="1734" y="498"/>
                  <a:pt x="1748" y="508"/>
                  <a:pt x="1758" y="522"/>
                </a:cubicBezTo>
                <a:cubicBezTo>
                  <a:pt x="1777" y="548"/>
                  <a:pt x="1798" y="576"/>
                  <a:pt x="1824" y="594"/>
                </a:cubicBezTo>
                <a:cubicBezTo>
                  <a:pt x="1855" y="640"/>
                  <a:pt x="1896" y="678"/>
                  <a:pt x="1926" y="726"/>
                </a:cubicBezTo>
                <a:cubicBezTo>
                  <a:pt x="1948" y="761"/>
                  <a:pt x="1950" y="803"/>
                  <a:pt x="1968" y="840"/>
                </a:cubicBezTo>
                <a:cubicBezTo>
                  <a:pt x="1974" y="874"/>
                  <a:pt x="1981" y="903"/>
                  <a:pt x="1992" y="936"/>
                </a:cubicBezTo>
                <a:cubicBezTo>
                  <a:pt x="2002" y="966"/>
                  <a:pt x="2035" y="994"/>
                  <a:pt x="2058" y="1014"/>
                </a:cubicBezTo>
                <a:cubicBezTo>
                  <a:pt x="2131" y="1077"/>
                  <a:pt x="2207" y="1133"/>
                  <a:pt x="2292" y="1176"/>
                </a:cubicBezTo>
                <a:cubicBezTo>
                  <a:pt x="2306" y="1198"/>
                  <a:pt x="2363" y="1240"/>
                  <a:pt x="2388" y="1248"/>
                </a:cubicBezTo>
                <a:cubicBezTo>
                  <a:pt x="2406" y="1266"/>
                  <a:pt x="2412" y="1282"/>
                  <a:pt x="2436" y="1290"/>
                </a:cubicBezTo>
                <a:cubicBezTo>
                  <a:pt x="2450" y="1311"/>
                  <a:pt x="2454" y="1326"/>
                  <a:pt x="2472" y="1344"/>
                </a:cubicBezTo>
                <a:cubicBezTo>
                  <a:pt x="2483" y="1411"/>
                  <a:pt x="2499" y="1478"/>
                  <a:pt x="2520" y="1542"/>
                </a:cubicBezTo>
                <a:cubicBezTo>
                  <a:pt x="2528" y="1565"/>
                  <a:pt x="2553" y="1584"/>
                  <a:pt x="2568" y="1602"/>
                </a:cubicBezTo>
                <a:cubicBezTo>
                  <a:pt x="2584" y="1622"/>
                  <a:pt x="2594" y="1649"/>
                  <a:pt x="2610" y="1668"/>
                </a:cubicBezTo>
                <a:cubicBezTo>
                  <a:pt x="2615" y="1674"/>
                  <a:pt x="2622" y="1675"/>
                  <a:pt x="2628" y="1680"/>
                </a:cubicBezTo>
                <a:cubicBezTo>
                  <a:pt x="2635" y="1685"/>
                  <a:pt x="2641" y="1691"/>
                  <a:pt x="2646" y="1698"/>
                </a:cubicBezTo>
                <a:cubicBezTo>
                  <a:pt x="2671" y="1731"/>
                  <a:pt x="2699" y="1773"/>
                  <a:pt x="2712" y="1812"/>
                </a:cubicBezTo>
                <a:cubicBezTo>
                  <a:pt x="2710" y="1842"/>
                  <a:pt x="2711" y="1872"/>
                  <a:pt x="2706" y="1902"/>
                </a:cubicBezTo>
                <a:cubicBezTo>
                  <a:pt x="2704" y="1914"/>
                  <a:pt x="2672" y="1959"/>
                  <a:pt x="2670" y="1962"/>
                </a:cubicBezTo>
                <a:cubicBezTo>
                  <a:pt x="2643" y="2002"/>
                  <a:pt x="2603" y="2054"/>
                  <a:pt x="2556" y="2070"/>
                </a:cubicBezTo>
                <a:cubicBezTo>
                  <a:pt x="2535" y="2091"/>
                  <a:pt x="2470" y="2139"/>
                  <a:pt x="2442" y="2148"/>
                </a:cubicBezTo>
                <a:cubicBezTo>
                  <a:pt x="2415" y="2188"/>
                  <a:pt x="2447" y="2149"/>
                  <a:pt x="2412" y="2172"/>
                </a:cubicBezTo>
                <a:cubicBezTo>
                  <a:pt x="2372" y="2199"/>
                  <a:pt x="2415" y="2182"/>
                  <a:pt x="2376" y="2202"/>
                </a:cubicBezTo>
                <a:cubicBezTo>
                  <a:pt x="2328" y="2226"/>
                  <a:pt x="2271" y="2245"/>
                  <a:pt x="2220" y="2262"/>
                </a:cubicBezTo>
                <a:cubicBezTo>
                  <a:pt x="2214" y="2268"/>
                  <a:pt x="2209" y="2275"/>
                  <a:pt x="2202" y="2280"/>
                </a:cubicBezTo>
                <a:cubicBezTo>
                  <a:pt x="2191" y="2289"/>
                  <a:pt x="2166" y="2304"/>
                  <a:pt x="2166" y="2304"/>
                </a:cubicBezTo>
                <a:cubicBezTo>
                  <a:pt x="2152" y="2326"/>
                  <a:pt x="2146" y="2343"/>
                  <a:pt x="2124" y="2358"/>
                </a:cubicBezTo>
                <a:cubicBezTo>
                  <a:pt x="2113" y="2392"/>
                  <a:pt x="2097" y="2410"/>
                  <a:pt x="2070" y="2430"/>
                </a:cubicBezTo>
                <a:cubicBezTo>
                  <a:pt x="2060" y="2459"/>
                  <a:pt x="1991" y="2510"/>
                  <a:pt x="1962" y="2520"/>
                </a:cubicBezTo>
                <a:cubicBezTo>
                  <a:pt x="1930" y="2552"/>
                  <a:pt x="1855" y="2602"/>
                  <a:pt x="1812" y="2616"/>
                </a:cubicBezTo>
                <a:cubicBezTo>
                  <a:pt x="1788" y="2634"/>
                  <a:pt x="1775" y="2645"/>
                  <a:pt x="1746" y="2652"/>
                </a:cubicBezTo>
                <a:cubicBezTo>
                  <a:pt x="1710" y="2676"/>
                  <a:pt x="1657" y="2680"/>
                  <a:pt x="1614" y="2694"/>
                </a:cubicBezTo>
                <a:cubicBezTo>
                  <a:pt x="1502" y="2690"/>
                  <a:pt x="1470" y="2700"/>
                  <a:pt x="1392" y="2682"/>
                </a:cubicBezTo>
                <a:cubicBezTo>
                  <a:pt x="1343" y="2671"/>
                  <a:pt x="1351" y="2672"/>
                  <a:pt x="1308" y="2658"/>
                </a:cubicBezTo>
                <a:cubicBezTo>
                  <a:pt x="1302" y="2656"/>
                  <a:pt x="1290" y="2652"/>
                  <a:pt x="1290" y="2652"/>
                </a:cubicBezTo>
                <a:cubicBezTo>
                  <a:pt x="1230" y="2654"/>
                  <a:pt x="1170" y="2654"/>
                  <a:pt x="1110" y="2658"/>
                </a:cubicBezTo>
                <a:cubicBezTo>
                  <a:pt x="1000" y="2665"/>
                  <a:pt x="887" y="2709"/>
                  <a:pt x="780" y="2736"/>
                </a:cubicBezTo>
                <a:cubicBezTo>
                  <a:pt x="704" y="2734"/>
                  <a:pt x="628" y="2738"/>
                  <a:pt x="552" y="2730"/>
                </a:cubicBezTo>
                <a:cubicBezTo>
                  <a:pt x="546" y="2729"/>
                  <a:pt x="542" y="2716"/>
                  <a:pt x="546" y="2712"/>
                </a:cubicBezTo>
                <a:cubicBezTo>
                  <a:pt x="550" y="2708"/>
                  <a:pt x="558" y="2716"/>
                  <a:pt x="564" y="271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70" name="Freeform 6"/>
          <p:cNvSpPr>
            <a:spLocks/>
          </p:cNvSpPr>
          <p:nvPr/>
        </p:nvSpPr>
        <p:spPr bwMode="auto">
          <a:xfrm>
            <a:off x="4257676" y="2368551"/>
            <a:ext cx="2246313" cy="1749425"/>
          </a:xfrm>
          <a:custGeom>
            <a:avLst/>
            <a:gdLst/>
            <a:ahLst/>
            <a:cxnLst>
              <a:cxn ang="0">
                <a:pos x="16" y="631"/>
              </a:cxn>
              <a:cxn ang="0">
                <a:pos x="22" y="505"/>
              </a:cxn>
              <a:cxn ang="0">
                <a:pos x="28" y="487"/>
              </a:cxn>
              <a:cxn ang="0">
                <a:pos x="100" y="295"/>
              </a:cxn>
              <a:cxn ang="0">
                <a:pos x="166" y="193"/>
              </a:cxn>
              <a:cxn ang="0">
                <a:pos x="436" y="187"/>
              </a:cxn>
              <a:cxn ang="0">
                <a:pos x="526" y="103"/>
              </a:cxn>
              <a:cxn ang="0">
                <a:pos x="616" y="37"/>
              </a:cxn>
              <a:cxn ang="0">
                <a:pos x="664" y="7"/>
              </a:cxn>
              <a:cxn ang="0">
                <a:pos x="682" y="1"/>
              </a:cxn>
              <a:cxn ang="0">
                <a:pos x="856" y="7"/>
              </a:cxn>
              <a:cxn ang="0">
                <a:pos x="868" y="25"/>
              </a:cxn>
              <a:cxn ang="0">
                <a:pos x="886" y="37"/>
              </a:cxn>
              <a:cxn ang="0">
                <a:pos x="976" y="67"/>
              </a:cxn>
              <a:cxn ang="0">
                <a:pos x="1072" y="97"/>
              </a:cxn>
              <a:cxn ang="0">
                <a:pos x="1108" y="109"/>
              </a:cxn>
              <a:cxn ang="0">
                <a:pos x="1126" y="115"/>
              </a:cxn>
              <a:cxn ang="0">
                <a:pos x="1210" y="229"/>
              </a:cxn>
              <a:cxn ang="0">
                <a:pos x="1228" y="247"/>
              </a:cxn>
              <a:cxn ang="0">
                <a:pos x="1276" y="259"/>
              </a:cxn>
              <a:cxn ang="0">
                <a:pos x="1348" y="289"/>
              </a:cxn>
              <a:cxn ang="0">
                <a:pos x="1384" y="313"/>
              </a:cxn>
              <a:cxn ang="0">
                <a:pos x="1402" y="349"/>
              </a:cxn>
              <a:cxn ang="0">
                <a:pos x="1408" y="391"/>
              </a:cxn>
              <a:cxn ang="0">
                <a:pos x="1420" y="427"/>
              </a:cxn>
              <a:cxn ang="0">
                <a:pos x="1432" y="481"/>
              </a:cxn>
              <a:cxn ang="0">
                <a:pos x="1492" y="571"/>
              </a:cxn>
              <a:cxn ang="0">
                <a:pos x="1486" y="685"/>
              </a:cxn>
              <a:cxn ang="0">
                <a:pos x="1414" y="709"/>
              </a:cxn>
              <a:cxn ang="0">
                <a:pos x="1318" y="757"/>
              </a:cxn>
              <a:cxn ang="0">
                <a:pos x="1228" y="799"/>
              </a:cxn>
              <a:cxn ang="0">
                <a:pos x="1174" y="865"/>
              </a:cxn>
              <a:cxn ang="0">
                <a:pos x="1078" y="985"/>
              </a:cxn>
              <a:cxn ang="0">
                <a:pos x="946" y="1009"/>
              </a:cxn>
              <a:cxn ang="0">
                <a:pos x="868" y="1057"/>
              </a:cxn>
              <a:cxn ang="0">
                <a:pos x="820" y="1105"/>
              </a:cxn>
              <a:cxn ang="0">
                <a:pos x="472" y="1159"/>
              </a:cxn>
              <a:cxn ang="0">
                <a:pos x="310" y="1141"/>
              </a:cxn>
              <a:cxn ang="0">
                <a:pos x="268" y="1093"/>
              </a:cxn>
              <a:cxn ang="0">
                <a:pos x="202" y="1045"/>
              </a:cxn>
              <a:cxn ang="0">
                <a:pos x="166" y="1015"/>
              </a:cxn>
              <a:cxn ang="0">
                <a:pos x="136" y="955"/>
              </a:cxn>
              <a:cxn ang="0">
                <a:pos x="130" y="919"/>
              </a:cxn>
              <a:cxn ang="0">
                <a:pos x="118" y="883"/>
              </a:cxn>
              <a:cxn ang="0">
                <a:pos x="82" y="799"/>
              </a:cxn>
              <a:cxn ang="0">
                <a:pos x="52" y="727"/>
              </a:cxn>
              <a:cxn ang="0">
                <a:pos x="34" y="673"/>
              </a:cxn>
              <a:cxn ang="0">
                <a:pos x="16" y="631"/>
              </a:cxn>
            </a:cxnLst>
            <a:rect l="0" t="0" r="r" b="b"/>
            <a:pathLst>
              <a:path w="1498" h="1220">
                <a:moveTo>
                  <a:pt x="16" y="631"/>
                </a:moveTo>
                <a:cubicBezTo>
                  <a:pt x="18" y="589"/>
                  <a:pt x="19" y="547"/>
                  <a:pt x="22" y="505"/>
                </a:cubicBezTo>
                <a:cubicBezTo>
                  <a:pt x="23" y="499"/>
                  <a:pt x="27" y="493"/>
                  <a:pt x="28" y="487"/>
                </a:cubicBezTo>
                <a:cubicBezTo>
                  <a:pt x="36" y="403"/>
                  <a:pt x="26" y="344"/>
                  <a:pt x="100" y="295"/>
                </a:cubicBezTo>
                <a:cubicBezTo>
                  <a:pt x="115" y="273"/>
                  <a:pt x="129" y="195"/>
                  <a:pt x="166" y="193"/>
                </a:cubicBezTo>
                <a:cubicBezTo>
                  <a:pt x="256" y="187"/>
                  <a:pt x="346" y="189"/>
                  <a:pt x="436" y="187"/>
                </a:cubicBezTo>
                <a:cubicBezTo>
                  <a:pt x="451" y="142"/>
                  <a:pt x="489" y="128"/>
                  <a:pt x="526" y="103"/>
                </a:cubicBezTo>
                <a:cubicBezTo>
                  <a:pt x="557" y="82"/>
                  <a:pt x="585" y="58"/>
                  <a:pt x="616" y="37"/>
                </a:cubicBezTo>
                <a:cubicBezTo>
                  <a:pt x="635" y="8"/>
                  <a:pt x="621" y="21"/>
                  <a:pt x="664" y="7"/>
                </a:cubicBezTo>
                <a:cubicBezTo>
                  <a:pt x="670" y="5"/>
                  <a:pt x="682" y="1"/>
                  <a:pt x="682" y="1"/>
                </a:cubicBezTo>
                <a:cubicBezTo>
                  <a:pt x="740" y="3"/>
                  <a:pt x="798" y="0"/>
                  <a:pt x="856" y="7"/>
                </a:cubicBezTo>
                <a:cubicBezTo>
                  <a:pt x="863" y="8"/>
                  <a:pt x="863" y="20"/>
                  <a:pt x="868" y="25"/>
                </a:cubicBezTo>
                <a:cubicBezTo>
                  <a:pt x="873" y="30"/>
                  <a:pt x="879" y="34"/>
                  <a:pt x="886" y="37"/>
                </a:cubicBezTo>
                <a:cubicBezTo>
                  <a:pt x="914" y="50"/>
                  <a:pt x="947" y="57"/>
                  <a:pt x="976" y="67"/>
                </a:cubicBezTo>
                <a:cubicBezTo>
                  <a:pt x="1008" y="78"/>
                  <a:pt x="1040" y="86"/>
                  <a:pt x="1072" y="97"/>
                </a:cubicBezTo>
                <a:cubicBezTo>
                  <a:pt x="1084" y="101"/>
                  <a:pt x="1096" y="105"/>
                  <a:pt x="1108" y="109"/>
                </a:cubicBezTo>
                <a:cubicBezTo>
                  <a:pt x="1114" y="111"/>
                  <a:pt x="1126" y="115"/>
                  <a:pt x="1126" y="115"/>
                </a:cubicBezTo>
                <a:cubicBezTo>
                  <a:pt x="1139" y="168"/>
                  <a:pt x="1154" y="210"/>
                  <a:pt x="1210" y="229"/>
                </a:cubicBezTo>
                <a:cubicBezTo>
                  <a:pt x="1216" y="235"/>
                  <a:pt x="1220" y="243"/>
                  <a:pt x="1228" y="247"/>
                </a:cubicBezTo>
                <a:cubicBezTo>
                  <a:pt x="1243" y="254"/>
                  <a:pt x="1276" y="259"/>
                  <a:pt x="1276" y="259"/>
                </a:cubicBezTo>
                <a:cubicBezTo>
                  <a:pt x="1298" y="274"/>
                  <a:pt x="1327" y="275"/>
                  <a:pt x="1348" y="289"/>
                </a:cubicBezTo>
                <a:cubicBezTo>
                  <a:pt x="1360" y="297"/>
                  <a:pt x="1384" y="313"/>
                  <a:pt x="1384" y="313"/>
                </a:cubicBezTo>
                <a:cubicBezTo>
                  <a:pt x="1388" y="326"/>
                  <a:pt x="1398" y="336"/>
                  <a:pt x="1402" y="349"/>
                </a:cubicBezTo>
                <a:cubicBezTo>
                  <a:pt x="1406" y="363"/>
                  <a:pt x="1405" y="377"/>
                  <a:pt x="1408" y="391"/>
                </a:cubicBezTo>
                <a:cubicBezTo>
                  <a:pt x="1411" y="403"/>
                  <a:pt x="1418" y="415"/>
                  <a:pt x="1420" y="427"/>
                </a:cubicBezTo>
                <a:cubicBezTo>
                  <a:pt x="1422" y="437"/>
                  <a:pt x="1425" y="468"/>
                  <a:pt x="1432" y="481"/>
                </a:cubicBezTo>
                <a:cubicBezTo>
                  <a:pt x="1450" y="514"/>
                  <a:pt x="1480" y="535"/>
                  <a:pt x="1492" y="571"/>
                </a:cubicBezTo>
                <a:cubicBezTo>
                  <a:pt x="1490" y="609"/>
                  <a:pt x="1498" y="649"/>
                  <a:pt x="1486" y="685"/>
                </a:cubicBezTo>
                <a:cubicBezTo>
                  <a:pt x="1485" y="688"/>
                  <a:pt x="1424" y="706"/>
                  <a:pt x="1414" y="709"/>
                </a:cubicBezTo>
                <a:cubicBezTo>
                  <a:pt x="1376" y="718"/>
                  <a:pt x="1351" y="735"/>
                  <a:pt x="1318" y="757"/>
                </a:cubicBezTo>
                <a:cubicBezTo>
                  <a:pt x="1294" y="773"/>
                  <a:pt x="1255" y="781"/>
                  <a:pt x="1228" y="799"/>
                </a:cubicBezTo>
                <a:cubicBezTo>
                  <a:pt x="1211" y="825"/>
                  <a:pt x="1192" y="837"/>
                  <a:pt x="1174" y="865"/>
                </a:cubicBezTo>
                <a:cubicBezTo>
                  <a:pt x="1147" y="906"/>
                  <a:pt x="1122" y="960"/>
                  <a:pt x="1078" y="985"/>
                </a:cubicBezTo>
                <a:cubicBezTo>
                  <a:pt x="1042" y="1006"/>
                  <a:pt x="986" y="1003"/>
                  <a:pt x="946" y="1009"/>
                </a:cubicBezTo>
                <a:cubicBezTo>
                  <a:pt x="932" y="1014"/>
                  <a:pt x="879" y="1046"/>
                  <a:pt x="868" y="1057"/>
                </a:cubicBezTo>
                <a:cubicBezTo>
                  <a:pt x="847" y="1078"/>
                  <a:pt x="848" y="1096"/>
                  <a:pt x="820" y="1105"/>
                </a:cubicBezTo>
                <a:cubicBezTo>
                  <a:pt x="743" y="1220"/>
                  <a:pt x="642" y="1156"/>
                  <a:pt x="472" y="1159"/>
                </a:cubicBezTo>
                <a:cubicBezTo>
                  <a:pt x="418" y="1177"/>
                  <a:pt x="357" y="1172"/>
                  <a:pt x="310" y="1141"/>
                </a:cubicBezTo>
                <a:cubicBezTo>
                  <a:pt x="282" y="1099"/>
                  <a:pt x="298" y="1113"/>
                  <a:pt x="268" y="1093"/>
                </a:cubicBezTo>
                <a:cubicBezTo>
                  <a:pt x="249" y="1065"/>
                  <a:pt x="228" y="1071"/>
                  <a:pt x="202" y="1045"/>
                </a:cubicBezTo>
                <a:cubicBezTo>
                  <a:pt x="179" y="1022"/>
                  <a:pt x="191" y="1032"/>
                  <a:pt x="166" y="1015"/>
                </a:cubicBezTo>
                <a:cubicBezTo>
                  <a:pt x="153" y="995"/>
                  <a:pt x="149" y="975"/>
                  <a:pt x="136" y="955"/>
                </a:cubicBezTo>
                <a:cubicBezTo>
                  <a:pt x="134" y="943"/>
                  <a:pt x="133" y="931"/>
                  <a:pt x="130" y="919"/>
                </a:cubicBezTo>
                <a:cubicBezTo>
                  <a:pt x="127" y="907"/>
                  <a:pt x="118" y="883"/>
                  <a:pt x="118" y="883"/>
                </a:cubicBezTo>
                <a:cubicBezTo>
                  <a:pt x="112" y="835"/>
                  <a:pt x="113" y="830"/>
                  <a:pt x="82" y="799"/>
                </a:cubicBezTo>
                <a:cubicBezTo>
                  <a:pt x="73" y="773"/>
                  <a:pt x="61" y="753"/>
                  <a:pt x="52" y="727"/>
                </a:cubicBezTo>
                <a:cubicBezTo>
                  <a:pt x="47" y="711"/>
                  <a:pt x="43" y="687"/>
                  <a:pt x="34" y="673"/>
                </a:cubicBezTo>
                <a:cubicBezTo>
                  <a:pt x="8" y="635"/>
                  <a:pt x="0" y="647"/>
                  <a:pt x="16" y="631"/>
                </a:cubicBezTo>
                <a:close/>
              </a:path>
            </a:pathLst>
          </a:custGeom>
          <a:pattFill prst="dkVert">
            <a:fgClr>
              <a:srgbClr val="FFFF00">
                <a:alpha val="30000"/>
              </a:srgbClr>
            </a:fgClr>
            <a:bgClr>
              <a:schemeClr val="bg1">
                <a:alpha val="30000"/>
              </a:schemeClr>
            </a:bgClr>
          </a:pattFill>
          <a:ln w="19050" cap="flat" cmpd="sng">
            <a:solidFill>
              <a:srgbClr val="FFFF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72" name="Freeform 8" descr="Wide downward diagonal"/>
          <p:cNvSpPr>
            <a:spLocks/>
          </p:cNvSpPr>
          <p:nvPr/>
        </p:nvSpPr>
        <p:spPr bwMode="auto">
          <a:xfrm>
            <a:off x="4830764" y="2946400"/>
            <a:ext cx="617537" cy="590550"/>
          </a:xfrm>
          <a:custGeom>
            <a:avLst/>
            <a:gdLst/>
            <a:ahLst/>
            <a:cxnLst>
              <a:cxn ang="0">
                <a:pos x="180" y="402"/>
              </a:cxn>
              <a:cxn ang="0">
                <a:pos x="114" y="354"/>
              </a:cxn>
              <a:cxn ang="0">
                <a:pos x="78" y="342"/>
              </a:cxn>
              <a:cxn ang="0">
                <a:pos x="42" y="318"/>
              </a:cxn>
              <a:cxn ang="0">
                <a:pos x="24" y="306"/>
              </a:cxn>
              <a:cxn ang="0">
                <a:pos x="0" y="246"/>
              </a:cxn>
              <a:cxn ang="0">
                <a:pos x="42" y="66"/>
              </a:cxn>
              <a:cxn ang="0">
                <a:pos x="90" y="6"/>
              </a:cxn>
              <a:cxn ang="0">
                <a:pos x="252" y="0"/>
              </a:cxn>
              <a:cxn ang="0">
                <a:pos x="318" y="12"/>
              </a:cxn>
              <a:cxn ang="0">
                <a:pos x="354" y="36"/>
              </a:cxn>
              <a:cxn ang="0">
                <a:pos x="396" y="180"/>
              </a:cxn>
              <a:cxn ang="0">
                <a:pos x="330" y="306"/>
              </a:cxn>
              <a:cxn ang="0">
                <a:pos x="294" y="402"/>
              </a:cxn>
              <a:cxn ang="0">
                <a:pos x="234" y="408"/>
              </a:cxn>
              <a:cxn ang="0">
                <a:pos x="180" y="402"/>
              </a:cxn>
            </a:cxnLst>
            <a:rect l="0" t="0" r="r" b="b"/>
            <a:pathLst>
              <a:path w="412" h="412">
                <a:moveTo>
                  <a:pt x="180" y="402"/>
                </a:moveTo>
                <a:cubicBezTo>
                  <a:pt x="149" y="392"/>
                  <a:pt x="150" y="366"/>
                  <a:pt x="114" y="354"/>
                </a:cubicBezTo>
                <a:cubicBezTo>
                  <a:pt x="102" y="350"/>
                  <a:pt x="89" y="349"/>
                  <a:pt x="78" y="342"/>
                </a:cubicBezTo>
                <a:cubicBezTo>
                  <a:pt x="66" y="334"/>
                  <a:pt x="54" y="326"/>
                  <a:pt x="42" y="318"/>
                </a:cubicBezTo>
                <a:cubicBezTo>
                  <a:pt x="36" y="314"/>
                  <a:pt x="24" y="306"/>
                  <a:pt x="24" y="306"/>
                </a:cubicBezTo>
                <a:cubicBezTo>
                  <a:pt x="10" y="286"/>
                  <a:pt x="6" y="270"/>
                  <a:pt x="0" y="246"/>
                </a:cubicBezTo>
                <a:cubicBezTo>
                  <a:pt x="7" y="118"/>
                  <a:pt x="4" y="152"/>
                  <a:pt x="42" y="66"/>
                </a:cubicBezTo>
                <a:cubicBezTo>
                  <a:pt x="53" y="41"/>
                  <a:pt x="54" y="8"/>
                  <a:pt x="90" y="6"/>
                </a:cubicBezTo>
                <a:cubicBezTo>
                  <a:pt x="144" y="2"/>
                  <a:pt x="198" y="2"/>
                  <a:pt x="252" y="0"/>
                </a:cubicBezTo>
                <a:cubicBezTo>
                  <a:pt x="262" y="1"/>
                  <a:pt x="302" y="3"/>
                  <a:pt x="318" y="12"/>
                </a:cubicBezTo>
                <a:cubicBezTo>
                  <a:pt x="331" y="19"/>
                  <a:pt x="354" y="36"/>
                  <a:pt x="354" y="36"/>
                </a:cubicBezTo>
                <a:cubicBezTo>
                  <a:pt x="359" y="94"/>
                  <a:pt x="364" y="133"/>
                  <a:pt x="396" y="180"/>
                </a:cubicBezTo>
                <a:cubicBezTo>
                  <a:pt x="390" y="276"/>
                  <a:pt x="412" y="292"/>
                  <a:pt x="330" y="306"/>
                </a:cubicBezTo>
                <a:cubicBezTo>
                  <a:pt x="288" y="334"/>
                  <a:pt x="319" y="377"/>
                  <a:pt x="294" y="402"/>
                </a:cubicBezTo>
                <a:cubicBezTo>
                  <a:pt x="284" y="412"/>
                  <a:pt x="236" y="408"/>
                  <a:pt x="234" y="408"/>
                </a:cubicBezTo>
                <a:lnTo>
                  <a:pt x="180" y="402"/>
                </a:lnTo>
                <a:close/>
              </a:path>
            </a:pathLst>
          </a:custGeom>
          <a:pattFill prst="wdDnDiag">
            <a:fgClr>
              <a:srgbClr val="800000">
                <a:alpha val="30000"/>
              </a:srgbClr>
            </a:fgClr>
            <a:bgClr>
              <a:schemeClr val="bg1">
                <a:alpha val="30000"/>
              </a:schemeClr>
            </a:bgClr>
          </a:pattFill>
          <a:ln w="19050" cap="flat" cmpd="sng">
            <a:solidFill>
              <a:srgbClr val="CC33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86" name="AutoShape 22"/>
          <p:cNvSpPr>
            <a:spLocks noChangeArrowheads="1"/>
          </p:cNvSpPr>
          <p:nvPr/>
        </p:nvSpPr>
        <p:spPr bwMode="auto">
          <a:xfrm>
            <a:off x="3725863" y="2292351"/>
            <a:ext cx="1173162" cy="473075"/>
          </a:xfrm>
          <a:prstGeom prst="wedgeRoundRectCallout">
            <a:avLst>
              <a:gd name="adj1" fmla="val 57171"/>
              <a:gd name="adj2" fmla="val 12986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Your shop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88" name="AutoShape 24"/>
          <p:cNvSpPr>
            <a:spLocks noChangeArrowheads="1"/>
          </p:cNvSpPr>
          <p:nvPr/>
        </p:nvSpPr>
        <p:spPr bwMode="auto">
          <a:xfrm>
            <a:off x="8507414" y="1554164"/>
            <a:ext cx="1203325" cy="439737"/>
          </a:xfrm>
          <a:prstGeom prst="wedgeRoundRectCallout">
            <a:avLst>
              <a:gd name="adj1" fmla="val -50130"/>
              <a:gd name="adj2" fmla="val 121120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Factory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89" name="Oval 25"/>
          <p:cNvSpPr>
            <a:spLocks noChangeArrowheads="1"/>
          </p:cNvSpPr>
          <p:nvPr/>
        </p:nvSpPr>
        <p:spPr bwMode="auto">
          <a:xfrm>
            <a:off x="4911726" y="3028951"/>
            <a:ext cx="112713" cy="119063"/>
          </a:xfrm>
          <a:prstGeom prst="ellipse">
            <a:avLst/>
          </a:prstGeom>
          <a:solidFill>
            <a:srgbClr val="0033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2" name="Rectangle 28"/>
          <p:cNvSpPr>
            <a:spLocks noChangeArrowheads="1"/>
          </p:cNvSpPr>
          <p:nvPr/>
        </p:nvSpPr>
        <p:spPr bwMode="auto">
          <a:xfrm>
            <a:off x="8255001" y="2259014"/>
            <a:ext cx="314325" cy="365125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4" name="AutoShape 30"/>
          <p:cNvSpPr>
            <a:spLocks noChangeArrowheads="1"/>
          </p:cNvSpPr>
          <p:nvPr/>
        </p:nvSpPr>
        <p:spPr bwMode="auto">
          <a:xfrm>
            <a:off x="5026025" y="2208214"/>
            <a:ext cx="1244600" cy="503237"/>
          </a:xfrm>
          <a:prstGeom prst="wedgeRoundRectCallout">
            <a:avLst>
              <a:gd name="adj1" fmla="val -49745"/>
              <a:gd name="adj2" fmla="val 11530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Shop store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95" name="AutoShape 31"/>
          <p:cNvSpPr>
            <a:spLocks noChangeArrowheads="1"/>
          </p:cNvSpPr>
          <p:nvPr/>
        </p:nvSpPr>
        <p:spPr bwMode="auto">
          <a:xfrm>
            <a:off x="4879975" y="3786188"/>
            <a:ext cx="1358900" cy="488950"/>
          </a:xfrm>
          <a:prstGeom prst="wedgeRoundRectCallout">
            <a:avLst>
              <a:gd name="adj1" fmla="val 46380"/>
              <a:gd name="adj2" fmla="val -16136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Storehouse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96" name="AutoShape 32"/>
          <p:cNvSpPr>
            <a:spLocks noChangeArrowheads="1"/>
          </p:cNvSpPr>
          <p:nvPr/>
        </p:nvSpPr>
        <p:spPr bwMode="auto">
          <a:xfrm>
            <a:off x="7248526" y="3641725"/>
            <a:ext cx="1338263" cy="534988"/>
          </a:xfrm>
          <a:prstGeom prst="wedgeRoundRectCallout">
            <a:avLst>
              <a:gd name="adj1" fmla="val -46440"/>
              <a:gd name="adj2" fmla="val -115282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Large storehouse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90" name="Oval 26"/>
          <p:cNvSpPr>
            <a:spLocks noChangeArrowheads="1"/>
          </p:cNvSpPr>
          <p:nvPr/>
        </p:nvSpPr>
        <p:spPr bwMode="auto">
          <a:xfrm>
            <a:off x="7031038" y="2978150"/>
            <a:ext cx="373062" cy="38735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1" name="Oval 27"/>
          <p:cNvSpPr>
            <a:spLocks noChangeArrowheads="1"/>
          </p:cNvSpPr>
          <p:nvPr/>
        </p:nvSpPr>
        <p:spPr bwMode="auto">
          <a:xfrm>
            <a:off x="6089651" y="3073400"/>
            <a:ext cx="214313" cy="215900"/>
          </a:xfrm>
          <a:prstGeom prst="ellipse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3" name="Oval 29"/>
          <p:cNvSpPr>
            <a:spLocks noChangeArrowheads="1"/>
          </p:cNvSpPr>
          <p:nvPr/>
        </p:nvSpPr>
        <p:spPr bwMode="auto">
          <a:xfrm>
            <a:off x="4962526" y="3009901"/>
            <a:ext cx="123825" cy="123825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101" name="Line 37"/>
          <p:cNvSpPr>
            <a:spLocks noChangeShapeType="1"/>
          </p:cNvSpPr>
          <p:nvPr/>
        </p:nvSpPr>
        <p:spPr bwMode="auto">
          <a:xfrm flipH="1">
            <a:off x="5295900" y="5232400"/>
            <a:ext cx="345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102" name="Text Box 38"/>
          <p:cNvSpPr txBox="1">
            <a:spLocks noChangeArrowheads="1"/>
          </p:cNvSpPr>
          <p:nvPr/>
        </p:nvSpPr>
        <p:spPr bwMode="auto">
          <a:xfrm>
            <a:off x="5600700" y="5346700"/>
            <a:ext cx="27559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The delay is decreased, but the cost is increased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29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2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2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2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2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86" grpId="0" animBg="1"/>
      <p:bldP spid="728088" grpId="0" animBg="1"/>
      <p:bldP spid="728089" grpId="0" animBg="1"/>
      <p:bldP spid="728092" grpId="0" animBg="1"/>
      <p:bldP spid="728094" grpId="0" animBg="1"/>
      <p:bldP spid="728095" grpId="0" animBg="1"/>
      <p:bldP spid="728096" grpId="0" animBg="1"/>
      <p:bldP spid="728090" grpId="0" animBg="1"/>
      <p:bldP spid="728091" grpId="0" animBg="1"/>
      <p:bldP spid="728093" grpId="0" animBg="1"/>
      <p:bldP spid="728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example: bookshelf</a:t>
            </a:r>
            <a:endParaRPr lang="ru-RU" dirty="0"/>
          </a:p>
        </p:txBody>
      </p:sp>
      <p:graphicFrame>
        <p:nvGraphicFramePr>
          <p:cNvPr id="4" name="Group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287250"/>
              </p:ext>
            </p:extLst>
          </p:nvPr>
        </p:nvGraphicFramePr>
        <p:xfrm>
          <a:off x="3805239" y="1892104"/>
          <a:ext cx="4503737" cy="1060647"/>
        </p:xfrm>
        <a:graphic>
          <a:graphicData uri="http://schemas.openxmlformats.org/drawingml/2006/table">
            <a:tbl>
              <a:tblPr/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8509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A-B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C-D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E-F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G-H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I-J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Y-Z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Box 105"/>
          <p:cNvSpPr txBox="1">
            <a:spLocks noChangeArrowheads="1"/>
          </p:cNvSpPr>
          <p:nvPr/>
        </p:nvSpPr>
        <p:spPr bwMode="auto">
          <a:xfrm>
            <a:off x="1901825" y="2598738"/>
            <a:ext cx="18415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dirty="0">
                <a:latin typeface="+mj-lt"/>
              </a:rPr>
              <a:t>The first letter in the name of the author</a:t>
            </a:r>
            <a:endParaRPr lang="ru-RU" sz="1400" dirty="0">
              <a:latin typeface="+mj-lt"/>
            </a:endParaRPr>
          </a:p>
        </p:txBody>
      </p:sp>
      <p:sp>
        <p:nvSpPr>
          <p:cNvPr id="6" name="Text Box 106"/>
          <p:cNvSpPr txBox="1">
            <a:spLocks noChangeArrowheads="1"/>
          </p:cNvSpPr>
          <p:nvPr/>
        </p:nvSpPr>
        <p:spPr bwMode="auto">
          <a:xfrm>
            <a:off x="1901825" y="1901825"/>
            <a:ext cx="1841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latin typeface="+mj-lt"/>
              </a:rPr>
              <a:t>Places for books</a:t>
            </a:r>
            <a:endParaRPr lang="ru-RU" sz="1400">
              <a:latin typeface="+mj-lt"/>
            </a:endParaRPr>
          </a:p>
        </p:txBody>
      </p:sp>
      <p:sp>
        <p:nvSpPr>
          <p:cNvPr id="7" name="Rectangle 107"/>
          <p:cNvSpPr>
            <a:spLocks noChangeArrowheads="1"/>
          </p:cNvSpPr>
          <p:nvPr/>
        </p:nvSpPr>
        <p:spPr bwMode="auto">
          <a:xfrm>
            <a:off x="2660650" y="4400550"/>
            <a:ext cx="1879600" cy="9271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>
                <a:latin typeface="+mj-lt"/>
              </a:rPr>
              <a:t>Your table</a:t>
            </a:r>
            <a:endParaRPr lang="ru-RU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46614" y="4361782"/>
            <a:ext cx="2036763" cy="1047750"/>
            <a:chOff x="3122613" y="4361782"/>
            <a:chExt cx="2036763" cy="1047750"/>
          </a:xfrm>
        </p:grpSpPr>
        <p:sp>
          <p:nvSpPr>
            <p:cNvPr id="11" name="AutoShape 113"/>
            <p:cNvSpPr>
              <a:spLocks noChangeArrowheads="1"/>
            </p:cNvSpPr>
            <p:nvPr/>
          </p:nvSpPr>
          <p:spPr bwMode="auto">
            <a:xfrm>
              <a:off x="3122613" y="4580857"/>
              <a:ext cx="2036763" cy="669925"/>
            </a:xfrm>
            <a:prstGeom prst="leftRightArrow">
              <a:avLst>
                <a:gd name="adj1" fmla="val 50000"/>
                <a:gd name="adj2" fmla="val 60806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12" name="AutoShape 114"/>
            <p:cNvSpPr>
              <a:spLocks noChangeArrowheads="1"/>
            </p:cNvSpPr>
            <p:nvPr/>
          </p:nvSpPr>
          <p:spPr bwMode="auto">
            <a:xfrm>
              <a:off x="3671888" y="4361782"/>
              <a:ext cx="963613" cy="1047750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06814" y="3317875"/>
            <a:ext cx="1450975" cy="668338"/>
            <a:chOff x="2182813" y="3317875"/>
            <a:chExt cx="1450975" cy="668338"/>
          </a:xfrm>
        </p:grpSpPr>
        <p:sp>
          <p:nvSpPr>
            <p:cNvPr id="9" name="AutoShape 110"/>
            <p:cNvSpPr>
              <a:spLocks noChangeArrowheads="1"/>
            </p:cNvSpPr>
            <p:nvPr/>
          </p:nvSpPr>
          <p:spPr bwMode="auto">
            <a:xfrm rot="-2579235">
              <a:off x="2366963" y="3449638"/>
              <a:ext cx="1266825" cy="536575"/>
            </a:xfrm>
            <a:prstGeom prst="leftRightArrow">
              <a:avLst>
                <a:gd name="adj1" fmla="val 50000"/>
                <a:gd name="adj2" fmla="val 47219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13" name="Text Box 115"/>
            <p:cNvSpPr txBox="1">
              <a:spLocks noChangeArrowheads="1"/>
            </p:cNvSpPr>
            <p:nvPr/>
          </p:nvSpPr>
          <p:spPr bwMode="auto">
            <a:xfrm>
              <a:off x="2182813" y="3317875"/>
              <a:ext cx="9398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600">
                  <a:solidFill>
                    <a:srgbClr val="003366"/>
                  </a:solidFill>
                  <a:latin typeface="+mj-lt"/>
                </a:rPr>
                <a:t>fast</a:t>
              </a:r>
              <a:endParaRPr lang="ru-RU" sz="1600">
                <a:solidFill>
                  <a:srgbClr val="003366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32651" y="3257550"/>
            <a:ext cx="1546225" cy="679450"/>
            <a:chOff x="5708650" y="3257550"/>
            <a:chExt cx="1546225" cy="679450"/>
          </a:xfrm>
        </p:grpSpPr>
        <p:sp>
          <p:nvSpPr>
            <p:cNvPr id="10" name="AutoShape 111"/>
            <p:cNvSpPr>
              <a:spLocks noChangeArrowheads="1"/>
            </p:cNvSpPr>
            <p:nvPr/>
          </p:nvSpPr>
          <p:spPr bwMode="auto">
            <a:xfrm rot="2246311">
              <a:off x="5708650" y="3400425"/>
              <a:ext cx="1266825" cy="536575"/>
            </a:xfrm>
            <a:prstGeom prst="leftRightArrow">
              <a:avLst>
                <a:gd name="adj1" fmla="val 50000"/>
                <a:gd name="adj2" fmla="val 47219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14" name="Text Box 116"/>
            <p:cNvSpPr txBox="1">
              <a:spLocks noChangeArrowheads="1"/>
            </p:cNvSpPr>
            <p:nvPr/>
          </p:nvSpPr>
          <p:spPr bwMode="auto">
            <a:xfrm>
              <a:off x="6315075" y="3257550"/>
              <a:ext cx="9398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600">
                  <a:solidFill>
                    <a:srgbClr val="003366"/>
                  </a:solidFill>
                  <a:latin typeface="+mj-lt"/>
                </a:rPr>
                <a:t>slow</a:t>
              </a:r>
              <a:endParaRPr lang="ru-RU" sz="1600">
                <a:solidFill>
                  <a:srgbClr val="003366"/>
                </a:solidFill>
                <a:latin typeface="+mj-lt"/>
              </a:endParaRPr>
            </a:p>
          </p:txBody>
        </p:sp>
      </p:grpSp>
      <p:sp>
        <p:nvSpPr>
          <p:cNvPr id="15" name="Text Box 117"/>
          <p:cNvSpPr txBox="1">
            <a:spLocks noChangeArrowheads="1"/>
          </p:cNvSpPr>
          <p:nvPr/>
        </p:nvSpPr>
        <p:spPr bwMode="auto">
          <a:xfrm>
            <a:off x="5372102" y="1506537"/>
            <a:ext cx="2622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dirty="0">
                <a:latin typeface="+mj-lt"/>
              </a:rPr>
              <a:t>Your bookshelf</a:t>
            </a:r>
            <a:endParaRPr lang="ru-RU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938211" y="4262115"/>
            <a:ext cx="3565380" cy="1775643"/>
            <a:chOff x="5414211" y="4262114"/>
            <a:chExt cx="3565380" cy="1775643"/>
          </a:xfrm>
        </p:grpSpPr>
        <p:pic>
          <p:nvPicPr>
            <p:cNvPr id="1026" name="Picture 2" descr="http://dic.academic.ru/pictures/bse/jpg/029287499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211" y="4262114"/>
              <a:ext cx="3565380" cy="1404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6653463" y="5668425"/>
              <a:ext cx="1672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City library</a:t>
              </a:r>
              <a:endParaRPr lang="ru-RU" dirty="0">
                <a:latin typeface="+mj-lt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25.11.2019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7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0.5|2|5.8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67.1|21.2|1.3|1.2|301|3.6|9.4|1.6|1.1|1.8|50.4|3.3|30|66.4|86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2|9|1.3|1|6.6|13.4|2.5|6.1|8.1|16.5|76.9|48|5.7|16.9|2.7|15|1.7|39.9|23.4|3.4|13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4|1.1|12.7|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.3|7.7|35.8|1.3|1.6|20.3|1.6|39.2|9.2|25.9|84.9|28.7|27.6|58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.3|7.7|35.8|1.3|1.6|20.3|1.6|39.2|9.2|25.9|84.9|28.7|27.6|58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4|28.3|184.6|19.7|32.4|1.9|24.6|12.6|1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39|50.8|3.4|91.7|14|2.3|76.8|35.5|23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57.1|40.4|42.4|20.4|6.2|46.7|6|140|48.7|16.8|21.3|7.2|328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|17.1|18.2|64|70.2|10.4|42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7.5|50.9|174.5|43.4|59.5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8|30|61|27.3|23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2|8.5|55.5|38.8|1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0.2|35.2|17.4|12.9|49.7|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20.5|22.9|41.6|12|17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|16.2|46.9|54.2|41.7|19.3|61.3|35.1|9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15.6|5.8|24|23.7|3.1|34.7|15.1|36.6|3.2|18.5|1.8|97.1|28.9|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8.2|9.6|6.5|1.1|21.1|4.3|2.9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6|19.2|2.1|41.3|3.1|1.9|51.2|9.6|8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26.6|53.1|17.6|18|32.7|26.1|1.6|22.9|1.5|46.2|1.3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7599</TotalTime>
  <Words>1871</Words>
  <Application>Microsoft Office PowerPoint</Application>
  <PresentationFormat>Widescreen</PresentationFormat>
  <Paragraphs>1024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ＭＳ Ｐゴシック</vt:lpstr>
      <vt:lpstr>Arial</vt:lpstr>
      <vt:lpstr>Calibri</vt:lpstr>
      <vt:lpstr>Calibri Light</vt:lpstr>
      <vt:lpstr>Consolas</vt:lpstr>
      <vt:lpstr>Courier</vt:lpstr>
      <vt:lpstr>Courier New</vt:lpstr>
      <vt:lpstr>Neo Sans Intel</vt:lpstr>
      <vt:lpstr>Neo Sans Intel Medium</vt:lpstr>
      <vt:lpstr>Symbol</vt:lpstr>
      <vt:lpstr>Tahoma</vt:lpstr>
      <vt:lpstr>Verdana</vt:lpstr>
      <vt:lpstr>Wingdings</vt:lpstr>
      <vt:lpstr>2_Office Theme</vt:lpstr>
      <vt:lpstr> Caches: part 1</vt:lpstr>
      <vt:lpstr>Agenda</vt:lpstr>
      <vt:lpstr>Memory Is Slow</vt:lpstr>
      <vt:lpstr>Why is memory slow?</vt:lpstr>
      <vt:lpstr>Correct answer is: density/latency balance</vt:lpstr>
      <vt:lpstr>Refresher: Pipeline limitations</vt:lpstr>
      <vt:lpstr>Memory Hierarchy</vt:lpstr>
      <vt:lpstr>Real life example: Logistics</vt:lpstr>
      <vt:lpstr>Real life example: bookshelf</vt:lpstr>
      <vt:lpstr>Why Does It Work?</vt:lpstr>
      <vt:lpstr>Localities are usually contradicting</vt:lpstr>
      <vt:lpstr>Cache implementation</vt:lpstr>
      <vt:lpstr>Cache: Main Idea</vt:lpstr>
      <vt:lpstr>Cache Lookup</vt:lpstr>
      <vt:lpstr>Cache Lookup</vt:lpstr>
      <vt:lpstr>Fully Associative Cache</vt:lpstr>
      <vt:lpstr>Direct Mapped Cache</vt:lpstr>
      <vt:lpstr>Memory Layout: Direct Mapped Cache</vt:lpstr>
      <vt:lpstr>2-Way Set Associative Cache</vt:lpstr>
      <vt:lpstr>2-Way Set Associative Cache</vt:lpstr>
      <vt:lpstr>Memory Layout: Multi-Way Cache</vt:lpstr>
      <vt:lpstr>Memory Layout: Multi-Way Cache</vt:lpstr>
      <vt:lpstr>Performance metrics</vt:lpstr>
      <vt:lpstr>Cache Performance</vt:lpstr>
      <vt:lpstr>Motivation for multi-level caches</vt:lpstr>
      <vt:lpstr>Three Types of Cache Misses (3-C)</vt:lpstr>
      <vt:lpstr>Software Optimizations</vt:lpstr>
      <vt:lpstr>Loop Fusion</vt:lpstr>
      <vt:lpstr>Loop Interchange</vt:lpstr>
      <vt:lpstr>“Stop using linked lists”</vt:lpstr>
      <vt:lpstr>AoS vs SoA</vt:lpstr>
      <vt:lpstr>Data alignment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Пользователь Windows</cp:lastModifiedBy>
  <cp:revision>374</cp:revision>
  <dcterms:created xsi:type="dcterms:W3CDTF">2018-09-18T18:10:21Z</dcterms:created>
  <dcterms:modified xsi:type="dcterms:W3CDTF">2020-02-16T12:06:33Z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2019-02-15 18:21:09Z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