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303" r:id="rId3"/>
    <p:sldId id="309" r:id="rId4"/>
    <p:sldId id="296" r:id="rId5"/>
    <p:sldId id="290" r:id="rId6"/>
    <p:sldId id="291" r:id="rId7"/>
    <p:sldId id="292" r:id="rId8"/>
    <p:sldId id="293" r:id="rId9"/>
    <p:sldId id="294" r:id="rId10"/>
    <p:sldId id="295" r:id="rId11"/>
    <p:sldId id="302" r:id="rId12"/>
    <p:sldId id="299" r:id="rId13"/>
    <p:sldId id="300" r:id="rId14"/>
    <p:sldId id="301" r:id="rId15"/>
    <p:sldId id="308" r:id="rId16"/>
    <p:sldId id="304" r:id="rId17"/>
    <p:sldId id="289" r:id="rId18"/>
    <p:sldId id="305" r:id="rId19"/>
    <p:sldId id="30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F4F4"/>
    <a:srgbClr val="FA8282"/>
    <a:srgbClr val="FFC000"/>
    <a:srgbClr val="F8BAAE"/>
    <a:srgbClr val="F8CBAD"/>
    <a:srgbClr val="FFCC99"/>
    <a:srgbClr val="EEC6F1"/>
    <a:srgbClr val="000000"/>
    <a:srgbClr val="ADE9FF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433" autoAdjust="0"/>
  </p:normalViewPr>
  <p:slideViewPr>
    <p:cSldViewPr snapToGrid="0">
      <p:cViewPr varScale="1">
        <p:scale>
          <a:sx n="111" d="100"/>
          <a:sy n="111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4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9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4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0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08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8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 smtClean="0"/>
              <a:t>Caches: part 2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err="1" smtClean="0"/>
              <a:t>Alexandr</a:t>
            </a:r>
            <a:r>
              <a:rPr lang="en-US" i="1" dirty="0" smtClean="0"/>
              <a:t> </a:t>
            </a:r>
            <a:r>
              <a:rPr lang="en-US" i="1" dirty="0" err="1" smtClean="0"/>
              <a:t>Misevich</a:t>
            </a:r>
            <a:endParaRPr lang="en-US" i="1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2 December 2019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detection (2)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20" y="1619885"/>
            <a:ext cx="10515600" cy="41287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Stream detection without repetitive step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ysClr val="windowText" lastClr="000000"/>
                </a:solidFill>
              </a:rPr>
              <a:t>load </a:t>
            </a:r>
            <a:r>
              <a:rPr lang="en-US" sz="2000" dirty="0">
                <a:solidFill>
                  <a:sysClr val="windowText" lastClr="000000"/>
                </a:solidFill>
              </a:rPr>
              <a:t>pattern not found,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only direction – load </a:t>
            </a:r>
            <a:r>
              <a:rPr lang="en-US" sz="2000" dirty="0">
                <a:solidFill>
                  <a:sysClr val="windowText" lastClr="000000"/>
                </a:solidFill>
              </a:rPr>
              <a:t>everything following this direction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Prefetch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Highly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timeliness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046" y="2565241"/>
            <a:ext cx="1324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4с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6075" y="4394619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0xba20560</a:t>
            </a:r>
            <a:endParaRPr lang="en-US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0xba205a0</a:t>
            </a:r>
          </a:p>
          <a:p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6" name="Стрелка вправо 7"/>
          <p:cNvSpPr/>
          <p:nvPr/>
        </p:nvSpPr>
        <p:spPr>
          <a:xfrm>
            <a:off x="4485517" y="316281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0157"/>
              </p:ext>
            </p:extLst>
          </p:nvPr>
        </p:nvGraphicFramePr>
        <p:xfrm>
          <a:off x="5075638" y="272327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ru-RU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????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трелка вправо 7"/>
          <p:cNvSpPr/>
          <p:nvPr/>
        </p:nvSpPr>
        <p:spPr>
          <a:xfrm rot="5400000">
            <a:off x="8719820" y="399868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1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  <p:bldP spid="16" grpId="0" animBg="1"/>
      <p:bldP spid="18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Replacement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/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When miss occurs need to free space in a cache for a new line</a:t>
            </a:r>
            <a:endParaRPr lang="en-US" kern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Direct mapped cache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 new line is mapped to a single entry → evict old line from the entry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N-way 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set associative cache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Choose a victim from all ways in the appropriate set, but how?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>
                <a:solidFill>
                  <a:prstClr val="black"/>
                </a:solidFill>
                <a:latin typeface="Calibri"/>
                <a:cs typeface="+mn-cs"/>
              </a:rPr>
              <a:t>FIFO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 (First In First Out</a:t>
            </a: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) replacement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Easy to implement in HW, but can violate temporal locality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 smtClean="0">
                <a:solidFill>
                  <a:prstClr val="black"/>
                </a:solidFill>
                <a:latin typeface="Calibri"/>
                <a:cs typeface="+mn-cs"/>
              </a:rPr>
              <a:t>LRU</a:t>
            </a:r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 (Least Recently Used) replacement</a:t>
            </a:r>
            <a:endParaRPr lang="ru-RU" kern="1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Evict the most unused line (was not accessed longer than other)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Good temporal locality, but complex HW → use simplified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pseudo-LRU</a:t>
            </a:r>
            <a:endParaRPr lang="en-US" b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1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Pseudo-LRU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2322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kern="1200" dirty="0" smtClean="0">
                <a:solidFill>
                  <a:prstClr val="black"/>
                </a:solidFill>
                <a:latin typeface="Calibri"/>
                <a:cs typeface="+mn-cs"/>
              </a:rPr>
              <a:t>Pseudo-LRU is a good approximation of LRU with a binary tree</a:t>
            </a:r>
          </a:p>
          <a:p>
            <a:pPr marL="342900" indent="-342900"/>
            <a:r>
              <a:rPr lang="en-US" kern="1200" dirty="0">
                <a:solidFill>
                  <a:prstClr val="black"/>
                </a:solidFill>
                <a:cs typeface="+mn-cs"/>
              </a:rPr>
              <a:t>Each node stores information about which of the descendants was </a:t>
            </a:r>
            <a:r>
              <a:rPr lang="en-US" kern="1200" dirty="0" smtClean="0">
                <a:solidFill>
                  <a:prstClr val="black"/>
                </a:solidFill>
                <a:cs typeface="+mn-cs"/>
              </a:rPr>
              <a:t>recently used</a:t>
            </a:r>
            <a:endParaRPr lang="ru-RU" kern="1200" dirty="0" smtClean="0">
              <a:solidFill>
                <a:prstClr val="black"/>
              </a:solidFill>
              <a:cs typeface="+mn-cs"/>
            </a:endParaRPr>
          </a:p>
          <a:p>
            <a:pPr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12612" y="4035645"/>
            <a:ext cx="1448109" cy="1390509"/>
            <a:chOff x="789828" y="2522858"/>
            <a:chExt cx="1448109" cy="1390509"/>
          </a:xfrm>
        </p:grpSpPr>
        <p:sp>
          <p:nvSpPr>
            <p:cNvPr id="57" name="Овал 4"/>
            <p:cNvSpPr/>
            <p:nvPr/>
          </p:nvSpPr>
          <p:spPr>
            <a:xfrm>
              <a:off x="1369562" y="2522858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58" name="Овал 5"/>
            <p:cNvSpPr/>
            <p:nvPr/>
          </p:nvSpPr>
          <p:spPr>
            <a:xfrm>
              <a:off x="982777" y="3045445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59" name="Овал 6"/>
            <p:cNvSpPr/>
            <p:nvPr/>
          </p:nvSpPr>
          <p:spPr>
            <a:xfrm>
              <a:off x="1737974" y="3019556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60" name="Прямоугольник 7"/>
            <p:cNvSpPr/>
            <p:nvPr/>
          </p:nvSpPr>
          <p:spPr>
            <a:xfrm>
              <a:off x="789828" y="360989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61" name="Прямоугольник 10"/>
            <p:cNvSpPr/>
            <p:nvPr/>
          </p:nvSpPr>
          <p:spPr>
            <a:xfrm>
              <a:off x="1164510" y="3611217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62" name="Прямоугольник 11"/>
            <p:cNvSpPr/>
            <p:nvPr/>
          </p:nvSpPr>
          <p:spPr>
            <a:xfrm>
              <a:off x="1551473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63" name="Прямоугольник 12"/>
            <p:cNvSpPr/>
            <p:nvPr/>
          </p:nvSpPr>
          <p:spPr>
            <a:xfrm>
              <a:off x="1935787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64" name="Прямая со стрелкой 14"/>
            <p:cNvCxnSpPr>
              <a:stCxn id="57" idx="3"/>
              <a:endCxn id="58" idx="7"/>
            </p:cNvCxnSpPr>
            <p:nvPr/>
          </p:nvCxnSpPr>
          <p:spPr>
            <a:xfrm flipH="1">
              <a:off x="1247465" y="2787546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Прямая со стрелкой 16"/>
            <p:cNvCxnSpPr>
              <a:stCxn id="57" idx="5"/>
              <a:endCxn id="59" idx="1"/>
            </p:cNvCxnSpPr>
            <p:nvPr/>
          </p:nvCxnSpPr>
          <p:spPr>
            <a:xfrm>
              <a:off x="1634250" y="2787546"/>
              <a:ext cx="149137" cy="277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Прямая со стрелкой 18"/>
            <p:cNvCxnSpPr>
              <a:stCxn id="59" idx="3"/>
              <a:endCxn id="62" idx="0"/>
            </p:cNvCxnSpPr>
            <p:nvPr/>
          </p:nvCxnSpPr>
          <p:spPr>
            <a:xfrm flipH="1">
              <a:off x="1702548" y="3284244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Прямая со стрелкой 20"/>
            <p:cNvCxnSpPr>
              <a:stCxn id="59" idx="5"/>
              <a:endCxn id="63" idx="0"/>
            </p:cNvCxnSpPr>
            <p:nvPr/>
          </p:nvCxnSpPr>
          <p:spPr>
            <a:xfrm>
              <a:off x="2002662" y="3284244"/>
              <a:ext cx="84200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Прямая со стрелкой 23"/>
            <p:cNvCxnSpPr>
              <a:stCxn id="58" idx="5"/>
              <a:endCxn id="61" idx="0"/>
            </p:cNvCxnSpPr>
            <p:nvPr/>
          </p:nvCxnSpPr>
          <p:spPr>
            <a:xfrm>
              <a:off x="1247465" y="3310133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Прямая со стрелкой 25"/>
            <p:cNvCxnSpPr>
              <a:stCxn id="58" idx="3"/>
              <a:endCxn id="60" idx="0"/>
            </p:cNvCxnSpPr>
            <p:nvPr/>
          </p:nvCxnSpPr>
          <p:spPr>
            <a:xfrm flipH="1">
              <a:off x="940903" y="3310133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048503" y="4035006"/>
            <a:ext cx="1448109" cy="1390509"/>
            <a:chOff x="2825719" y="2522219"/>
            <a:chExt cx="1448109" cy="1390509"/>
          </a:xfrm>
        </p:grpSpPr>
        <p:sp>
          <p:nvSpPr>
            <p:cNvPr id="44" name="Овал 50"/>
            <p:cNvSpPr/>
            <p:nvPr/>
          </p:nvSpPr>
          <p:spPr>
            <a:xfrm>
              <a:off x="3405453" y="2522219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45" name="Овал 51"/>
            <p:cNvSpPr/>
            <p:nvPr/>
          </p:nvSpPr>
          <p:spPr>
            <a:xfrm>
              <a:off x="3018668" y="3044806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46" name="Овал 52"/>
            <p:cNvSpPr/>
            <p:nvPr/>
          </p:nvSpPr>
          <p:spPr>
            <a:xfrm>
              <a:off x="3773865" y="301891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47" name="Прямоугольник 53"/>
            <p:cNvSpPr/>
            <p:nvPr/>
          </p:nvSpPr>
          <p:spPr>
            <a:xfrm>
              <a:off x="2825719" y="3609253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8" name="Прямоугольник 54"/>
            <p:cNvSpPr/>
            <p:nvPr/>
          </p:nvSpPr>
          <p:spPr>
            <a:xfrm>
              <a:off x="3200401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49" name="Прямоугольник 55"/>
            <p:cNvSpPr/>
            <p:nvPr/>
          </p:nvSpPr>
          <p:spPr>
            <a:xfrm>
              <a:off x="3587364" y="3610578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50" name="Прямоугольник 56"/>
            <p:cNvSpPr/>
            <p:nvPr/>
          </p:nvSpPr>
          <p:spPr>
            <a:xfrm>
              <a:off x="3971678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51" name="Прямая со стрелкой 57"/>
            <p:cNvCxnSpPr>
              <a:stCxn id="44" idx="3"/>
              <a:endCxn id="45" idx="7"/>
            </p:cNvCxnSpPr>
            <p:nvPr/>
          </p:nvCxnSpPr>
          <p:spPr>
            <a:xfrm flipH="1">
              <a:off x="3283356" y="2786907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Прямая со стрелкой 58"/>
            <p:cNvCxnSpPr>
              <a:stCxn id="44" idx="5"/>
              <a:endCxn id="46" idx="1"/>
            </p:cNvCxnSpPr>
            <p:nvPr/>
          </p:nvCxnSpPr>
          <p:spPr>
            <a:xfrm>
              <a:off x="3670141" y="2786907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Прямая со стрелкой 59"/>
            <p:cNvCxnSpPr>
              <a:stCxn id="46" idx="3"/>
              <a:endCxn id="49" idx="0"/>
            </p:cNvCxnSpPr>
            <p:nvPr/>
          </p:nvCxnSpPr>
          <p:spPr>
            <a:xfrm flipH="1">
              <a:off x="3738439" y="3283605"/>
              <a:ext cx="80839" cy="3269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Прямая со стрелкой 60"/>
            <p:cNvCxnSpPr>
              <a:stCxn id="46" idx="5"/>
              <a:endCxn id="50" idx="0"/>
            </p:cNvCxnSpPr>
            <p:nvPr/>
          </p:nvCxnSpPr>
          <p:spPr>
            <a:xfrm>
              <a:off x="4038553" y="3283605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Прямая со стрелкой 61"/>
            <p:cNvCxnSpPr>
              <a:stCxn id="45" idx="5"/>
              <a:endCxn id="48" idx="0"/>
            </p:cNvCxnSpPr>
            <p:nvPr/>
          </p:nvCxnSpPr>
          <p:spPr>
            <a:xfrm>
              <a:off x="3283356" y="3309494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Прямая со стрелкой 62"/>
            <p:cNvCxnSpPr>
              <a:stCxn id="45" idx="3"/>
              <a:endCxn id="47" idx="0"/>
            </p:cNvCxnSpPr>
            <p:nvPr/>
          </p:nvCxnSpPr>
          <p:spPr>
            <a:xfrm flipH="1">
              <a:off x="2976794" y="3309494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184804" y="3662390"/>
            <a:ext cx="1341136" cy="758043"/>
            <a:chOff x="1962021" y="2149603"/>
            <a:chExt cx="1341136" cy="758043"/>
          </a:xfrm>
        </p:grpSpPr>
        <p:sp>
          <p:nvSpPr>
            <p:cNvPr id="42" name="Стрелка вправо 63"/>
            <p:cNvSpPr/>
            <p:nvPr/>
          </p:nvSpPr>
          <p:spPr>
            <a:xfrm>
              <a:off x="2237937" y="2465888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62021" y="2149603"/>
              <a:ext cx="1341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B»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47391" y="4051067"/>
            <a:ext cx="1448109" cy="1390509"/>
            <a:chOff x="7424607" y="2538280"/>
            <a:chExt cx="1448109" cy="1390509"/>
          </a:xfrm>
        </p:grpSpPr>
        <p:sp>
          <p:nvSpPr>
            <p:cNvPr id="29" name="Овал 67"/>
            <p:cNvSpPr/>
            <p:nvPr/>
          </p:nvSpPr>
          <p:spPr>
            <a:xfrm>
              <a:off x="8004341" y="2538280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30" name="Овал 68"/>
            <p:cNvSpPr/>
            <p:nvPr/>
          </p:nvSpPr>
          <p:spPr>
            <a:xfrm>
              <a:off x="7617556" y="306086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31" name="Овал 69"/>
            <p:cNvSpPr/>
            <p:nvPr/>
          </p:nvSpPr>
          <p:spPr>
            <a:xfrm>
              <a:off x="8372753" y="3034978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32" name="Прямоугольник 70"/>
            <p:cNvSpPr/>
            <p:nvPr/>
          </p:nvSpPr>
          <p:spPr>
            <a:xfrm>
              <a:off x="7424607" y="3625314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3" name="Прямоугольник 71"/>
            <p:cNvSpPr/>
            <p:nvPr/>
          </p:nvSpPr>
          <p:spPr>
            <a:xfrm>
              <a:off x="7799289" y="3626639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4" name="Прямоугольник 72"/>
            <p:cNvSpPr/>
            <p:nvPr/>
          </p:nvSpPr>
          <p:spPr>
            <a:xfrm>
              <a:off x="8186252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35" name="Прямоугольник 73"/>
            <p:cNvSpPr/>
            <p:nvPr/>
          </p:nvSpPr>
          <p:spPr>
            <a:xfrm>
              <a:off x="8570566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36" name="Прямая со стрелкой 74"/>
            <p:cNvCxnSpPr>
              <a:stCxn id="29" idx="3"/>
              <a:endCxn id="30" idx="7"/>
            </p:cNvCxnSpPr>
            <p:nvPr/>
          </p:nvCxnSpPr>
          <p:spPr>
            <a:xfrm flipH="1">
              <a:off x="7882244" y="2802968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Прямая со стрелкой 75"/>
            <p:cNvCxnSpPr>
              <a:stCxn id="29" idx="5"/>
              <a:endCxn id="31" idx="1"/>
            </p:cNvCxnSpPr>
            <p:nvPr/>
          </p:nvCxnSpPr>
          <p:spPr>
            <a:xfrm>
              <a:off x="8269029" y="2802968"/>
              <a:ext cx="149137" cy="2774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Прямая со стрелкой 76"/>
            <p:cNvCxnSpPr>
              <a:stCxn id="31" idx="3"/>
              <a:endCxn id="34" idx="0"/>
            </p:cNvCxnSpPr>
            <p:nvPr/>
          </p:nvCxnSpPr>
          <p:spPr>
            <a:xfrm flipH="1">
              <a:off x="8337327" y="3299666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Прямая со стрелкой 77"/>
            <p:cNvCxnSpPr>
              <a:stCxn id="31" idx="5"/>
              <a:endCxn id="35" idx="0"/>
            </p:cNvCxnSpPr>
            <p:nvPr/>
          </p:nvCxnSpPr>
          <p:spPr>
            <a:xfrm>
              <a:off x="8637441" y="3299666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Прямая со стрелкой 78"/>
            <p:cNvCxnSpPr>
              <a:stCxn id="30" idx="5"/>
              <a:endCxn id="33" idx="0"/>
            </p:cNvCxnSpPr>
            <p:nvPr/>
          </p:nvCxnSpPr>
          <p:spPr>
            <a:xfrm>
              <a:off x="7882244" y="3325555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Прямая со стрелкой 79"/>
            <p:cNvCxnSpPr>
              <a:stCxn id="30" idx="3"/>
              <a:endCxn id="32" idx="0"/>
            </p:cNvCxnSpPr>
            <p:nvPr/>
          </p:nvCxnSpPr>
          <p:spPr>
            <a:xfrm flipH="1">
              <a:off x="7575682" y="3325555"/>
              <a:ext cx="87287" cy="299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359352" y="4040600"/>
            <a:ext cx="1448109" cy="1390509"/>
            <a:chOff x="5136568" y="2527813"/>
            <a:chExt cx="1448109" cy="1390509"/>
          </a:xfrm>
        </p:grpSpPr>
        <p:sp>
          <p:nvSpPr>
            <p:cNvPr id="16" name="Овал 81"/>
            <p:cNvSpPr/>
            <p:nvPr/>
          </p:nvSpPr>
          <p:spPr>
            <a:xfrm>
              <a:off x="5716302" y="2527813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17" name="Овал 82"/>
            <p:cNvSpPr/>
            <p:nvPr/>
          </p:nvSpPr>
          <p:spPr>
            <a:xfrm>
              <a:off x="5329517" y="3050400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18" name="Овал 83"/>
            <p:cNvSpPr/>
            <p:nvPr/>
          </p:nvSpPr>
          <p:spPr>
            <a:xfrm>
              <a:off x="6084714" y="3024511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19" name="Прямоугольник 84"/>
            <p:cNvSpPr/>
            <p:nvPr/>
          </p:nvSpPr>
          <p:spPr>
            <a:xfrm>
              <a:off x="5136568" y="361484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0" name="Прямоугольник 85"/>
            <p:cNvSpPr/>
            <p:nvPr/>
          </p:nvSpPr>
          <p:spPr>
            <a:xfrm>
              <a:off x="5511250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1" name="Прямоугольник 86"/>
            <p:cNvSpPr/>
            <p:nvPr/>
          </p:nvSpPr>
          <p:spPr>
            <a:xfrm>
              <a:off x="5898213" y="3616172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2" name="Прямоугольник 87"/>
            <p:cNvSpPr/>
            <p:nvPr/>
          </p:nvSpPr>
          <p:spPr>
            <a:xfrm>
              <a:off x="6282527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23" name="Прямая со стрелкой 88"/>
            <p:cNvCxnSpPr>
              <a:stCxn id="16" idx="3"/>
              <a:endCxn id="17" idx="7"/>
            </p:cNvCxnSpPr>
            <p:nvPr/>
          </p:nvCxnSpPr>
          <p:spPr>
            <a:xfrm flipH="1">
              <a:off x="5594205" y="2792501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Прямая со стрелкой 89"/>
            <p:cNvCxnSpPr>
              <a:stCxn id="16" idx="5"/>
              <a:endCxn id="18" idx="1"/>
            </p:cNvCxnSpPr>
            <p:nvPr/>
          </p:nvCxnSpPr>
          <p:spPr>
            <a:xfrm>
              <a:off x="5980990" y="2792501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Прямая со стрелкой 90"/>
            <p:cNvCxnSpPr>
              <a:stCxn id="18" idx="3"/>
              <a:endCxn id="21" idx="0"/>
            </p:cNvCxnSpPr>
            <p:nvPr/>
          </p:nvCxnSpPr>
          <p:spPr>
            <a:xfrm flipH="1">
              <a:off x="6049288" y="3289199"/>
              <a:ext cx="80839" cy="3269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Прямая со стрелкой 91"/>
            <p:cNvCxnSpPr>
              <a:stCxn id="18" idx="5"/>
              <a:endCxn id="22" idx="0"/>
            </p:cNvCxnSpPr>
            <p:nvPr/>
          </p:nvCxnSpPr>
          <p:spPr>
            <a:xfrm>
              <a:off x="6349402" y="3289199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Прямая со стрелкой 92"/>
            <p:cNvCxnSpPr>
              <a:stCxn id="17" idx="5"/>
              <a:endCxn id="20" idx="0"/>
            </p:cNvCxnSpPr>
            <p:nvPr/>
          </p:nvCxnSpPr>
          <p:spPr>
            <a:xfrm>
              <a:off x="5594205" y="3315088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Прямая со стрелкой 93"/>
            <p:cNvCxnSpPr>
              <a:stCxn id="17" idx="3"/>
              <a:endCxn id="19" idx="0"/>
            </p:cNvCxnSpPr>
            <p:nvPr/>
          </p:nvCxnSpPr>
          <p:spPr>
            <a:xfrm flipH="1">
              <a:off x="5287643" y="3315088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93284" y="3609342"/>
            <a:ext cx="1347548" cy="801592"/>
            <a:chOff x="4170501" y="2096556"/>
            <a:chExt cx="1347548" cy="801592"/>
          </a:xfrm>
        </p:grpSpPr>
        <p:sp>
          <p:nvSpPr>
            <p:cNvPr id="14" name="Стрелка вправо 95"/>
            <p:cNvSpPr/>
            <p:nvPr/>
          </p:nvSpPr>
          <p:spPr>
            <a:xfrm>
              <a:off x="4455295" y="245639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5" name="TextBox 96"/>
            <p:cNvSpPr txBox="1"/>
            <p:nvPr/>
          </p:nvSpPr>
          <p:spPr>
            <a:xfrm>
              <a:off x="4170501" y="2096556"/>
              <a:ext cx="1347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A»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93193" y="3599844"/>
            <a:ext cx="1329916" cy="806940"/>
            <a:chOff x="6470410" y="2087058"/>
            <a:chExt cx="1329916" cy="806940"/>
          </a:xfrm>
        </p:grpSpPr>
        <p:sp>
          <p:nvSpPr>
            <p:cNvPr id="12" name="Стрелка вправо 97"/>
            <p:cNvSpPr/>
            <p:nvPr/>
          </p:nvSpPr>
          <p:spPr>
            <a:xfrm>
              <a:off x="6710814" y="245224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3" name="TextBox 98"/>
            <p:cNvSpPr txBox="1"/>
            <p:nvPr/>
          </p:nvSpPr>
          <p:spPr>
            <a:xfrm>
              <a:off x="6470410" y="2087058"/>
              <a:ext cx="1329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E»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6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 smtClean="0">
                <a:solidFill>
                  <a:prstClr val="black"/>
                </a:solidFill>
              </a:rPr>
              <a:t>Sometimes there is no temporal locality</a:t>
            </a:r>
            <a:endParaRPr lang="en-US" kern="12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Example: read of large data array (data size &gt;&gt; cache size)</a:t>
            </a:r>
            <a:endParaRPr lang="en-US" kern="1200" dirty="0" smtClean="0">
              <a:solidFill>
                <a:prstClr val="black"/>
              </a:solidFill>
              <a:cs typeface="+mn-cs"/>
            </a:endParaRPr>
          </a:p>
          <a:p>
            <a:pPr marL="342900" indent="-342900"/>
            <a:r>
              <a:rPr lang="en-US" kern="1200" dirty="0" smtClean="0">
                <a:solidFill>
                  <a:prstClr val="black"/>
                </a:solidFill>
                <a:cs typeface="+mn-cs"/>
              </a:rPr>
              <a:t>In case of LRU the second loop will always ‘miss’</a:t>
            </a:r>
          </a:p>
          <a:p>
            <a:pPr marL="342900" indent="-342900"/>
            <a:r>
              <a:rPr lang="en-US" kern="1200" dirty="0" smtClean="0">
                <a:solidFill>
                  <a:prstClr val="black"/>
                </a:solidFill>
                <a:cs typeface="+mn-cs"/>
              </a:rPr>
              <a:t>If data eviction follows MRU policy (most-recently used) the second loop will start with ‘hit’</a:t>
            </a:r>
            <a:endParaRPr lang="ru-RU" kern="1200" dirty="0" smtClean="0">
              <a:solidFill>
                <a:prstClr val="black"/>
              </a:solidFill>
              <a:cs typeface="+mn-cs"/>
            </a:endParaRPr>
          </a:p>
          <a:p>
            <a:pPr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63229" y="4028429"/>
            <a:ext cx="4103077" cy="269304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average = sum / N;</a:t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-= average;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9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handling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write policies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Memory writes (store instructions) also need to update a cache</a:t>
            </a:r>
          </a:p>
          <a:p>
            <a:pPr>
              <a:spcBef>
                <a:spcPts val="600"/>
              </a:spcBef>
            </a:pP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WriteThrough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: always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update both memory and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cache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accent6"/>
                </a:solidFill>
                <a:latin typeface="Calibri"/>
              </a:rPr>
              <a:t>+ </a:t>
            </a:r>
            <a:r>
              <a:rPr lang="en-US" dirty="0">
                <a:solidFill>
                  <a:schemeClr val="accent6"/>
                </a:solidFill>
                <a:latin typeface="Calibri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Calibri"/>
              </a:rPr>
              <a:t>oherence: cache and memory are always in the same state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- Higher utilization of memory bandwidth</a:t>
            </a:r>
            <a:endParaRPr lang="en-US" dirty="0">
              <a:solidFill>
                <a:srgbClr val="FF0000"/>
              </a:solidFill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WriteBack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: update only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cache, update memory at line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eviction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accent6"/>
                </a:solidFill>
                <a:latin typeface="Calibri"/>
              </a:rPr>
              <a:t>+ Low store latency and memory bandwidth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- Risk of data loss, requires snoops – coherency checks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5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 organization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361" y="1781572"/>
            <a:ext cx="10515600" cy="2869237"/>
          </a:xfrm>
        </p:spPr>
        <p:txBody>
          <a:bodyPr>
            <a:normAutofit lnSpcReduction="10000"/>
          </a:bodyPr>
          <a:lstStyle/>
          <a:p>
            <a:r>
              <a:rPr lang="it-IT" sz="2400" dirty="0" smtClean="0">
                <a:solidFill>
                  <a:sysClr val="windowText" lastClr="000000"/>
                </a:solidFill>
              </a:rPr>
              <a:t>Only L1 </a:t>
            </a:r>
            <a:r>
              <a:rPr lang="it-IT" sz="2400" dirty="0">
                <a:solidFill>
                  <a:sysClr val="windowText" lastClr="000000"/>
                </a:solidFill>
              </a:rPr>
              <a:t>cache: </a:t>
            </a:r>
            <a:r>
              <a:rPr lang="it-IT" sz="2400" dirty="0" smtClean="0">
                <a:solidFill>
                  <a:sysClr val="windowText" lastClr="000000"/>
                </a:solidFill>
              </a:rPr>
              <a:t>a large miss penalty</a:t>
            </a:r>
            <a:br>
              <a:rPr lang="it-IT" sz="2400" dirty="0" smtClean="0">
                <a:solidFill>
                  <a:sysClr val="windowText" lastClr="000000"/>
                </a:solidFill>
              </a:rPr>
            </a:br>
            <a:r>
              <a:rPr lang="it-IT" sz="2400" dirty="0" smtClean="0">
                <a:solidFill>
                  <a:sysClr val="windowText" lastClr="000000"/>
                </a:solidFill>
              </a:rPr>
              <a:t>due to memory access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ysClr val="windowText" lastClr="000000"/>
                </a:solidFill>
              </a:rPr>
              <a:t>With L2 cache: </a:t>
            </a:r>
            <a:r>
              <a:rPr lang="en-US" sz="2400" dirty="0" smtClean="0"/>
              <a:t>L1 </a:t>
            </a:r>
            <a:r>
              <a:rPr lang="en-US" sz="2400" dirty="0"/>
              <a:t>miss </a:t>
            </a:r>
            <a:r>
              <a:rPr lang="en-US" sz="2400" dirty="0" smtClean="0"/>
              <a:t>penalty is reduced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Now, on L1 miss we access L2,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not </a:t>
            </a:r>
            <a:r>
              <a:rPr lang="en-US" sz="2000" dirty="0">
                <a:solidFill>
                  <a:sysClr val="windowText" lastClr="000000"/>
                </a:solidFill>
              </a:rPr>
              <a:t>memory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ysClr val="windowText" lastClr="000000"/>
                </a:solidFill>
              </a:rPr>
              <a:t>L2 </a:t>
            </a:r>
            <a:r>
              <a:rPr lang="en-US" sz="2400" dirty="0">
                <a:solidFill>
                  <a:sysClr val="windowText" lastClr="000000"/>
                </a:solidFill>
              </a:rPr>
              <a:t>Cache is larger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(lower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MissRate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),</a:t>
            </a:r>
            <a:br>
              <a:rPr lang="en-US" sz="2400" dirty="0" smtClean="0">
                <a:solidFill>
                  <a:sysClr val="windowText" lastClr="000000"/>
                </a:solidFill>
              </a:rPr>
            </a:br>
            <a:r>
              <a:rPr lang="en-US" sz="2400" dirty="0" smtClean="0">
                <a:solidFill>
                  <a:sysClr val="windowText" lastClr="000000"/>
                </a:solidFill>
              </a:rPr>
              <a:t>but </a:t>
            </a:r>
            <a:r>
              <a:rPr lang="en-US" sz="2400" dirty="0">
                <a:solidFill>
                  <a:sysClr val="windowText" lastClr="000000"/>
                </a:solidFill>
              </a:rPr>
              <a:t>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542953" y="1882118"/>
            <a:ext cx="1092551" cy="743699"/>
            <a:chOff x="5075114" y="4289091"/>
            <a:chExt cx="1092551" cy="74369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64205" y="4289091"/>
              <a:ext cx="803460" cy="74369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75114" y="4504220"/>
              <a:ext cx="275302" cy="304800"/>
              <a:chOff x="5815108" y="3656121"/>
              <a:chExt cx="432426" cy="304800"/>
            </a:xfrm>
          </p:grpSpPr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5815108" y="3960921"/>
                <a:ext cx="422274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5825268" y="3656121"/>
                <a:ext cx="422266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167541" y="3400631"/>
            <a:ext cx="378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T_L1hit</a:t>
            </a:r>
            <a:r>
              <a:rPr lang="it-IT" dirty="0">
                <a:solidFill>
                  <a:sysClr val="windowText" lastClr="000000"/>
                </a:solidFill>
              </a:rPr>
              <a:t> + MissRateL1 * </a:t>
            </a:r>
            <a:r>
              <a:rPr lang="it-IT" b="1" dirty="0" smtClean="0">
                <a:solidFill>
                  <a:srgbClr val="FF0000"/>
                </a:solidFill>
              </a:rPr>
              <a:t>T_mem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7177" y="3878546"/>
            <a:ext cx="603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T_L1hit</a:t>
            </a:r>
            <a:r>
              <a:rPr lang="it-IT" dirty="0">
                <a:solidFill>
                  <a:sysClr val="windowText" lastClr="000000"/>
                </a:solidFill>
              </a:rPr>
              <a:t> + MissRateL1 * </a:t>
            </a:r>
            <a:r>
              <a:rPr lang="it-IT" dirty="0" smtClean="0">
                <a:solidFill>
                  <a:sysClr val="windowText" lastClr="000000"/>
                </a:solidFill>
              </a:rPr>
              <a:t>(</a:t>
            </a:r>
            <a:r>
              <a:rPr lang="it-IT" b="1" dirty="0" smtClean="0">
                <a:solidFill>
                  <a:srgbClr val="FFC000"/>
                </a:solidFill>
              </a:rPr>
              <a:t>T_L2hit</a:t>
            </a:r>
            <a:r>
              <a:rPr lang="it-IT" dirty="0" smtClean="0">
                <a:solidFill>
                  <a:sysClr val="windowText" lastClr="000000"/>
                </a:solidFill>
              </a:rPr>
              <a:t> + MissRateL2 * </a:t>
            </a:r>
            <a:r>
              <a:rPr lang="it-IT" b="1" dirty="0" smtClean="0">
                <a:solidFill>
                  <a:srgbClr val="FF0000"/>
                </a:solidFill>
              </a:rPr>
              <a:t>T_mem</a:t>
            </a:r>
            <a:r>
              <a:rPr lang="it-IT" dirty="0" smtClean="0">
                <a:solidFill>
                  <a:sysClr val="windowText" lastClr="000000"/>
                </a:solidFill>
              </a:rPr>
              <a:t>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5380" y="456728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 smtClean="0">
                <a:solidFill>
                  <a:srgbClr val="00B050"/>
                </a:solidFill>
              </a:rPr>
              <a:t>3</a:t>
            </a:r>
            <a:r>
              <a:rPr lang="it-IT" dirty="0" smtClean="0">
                <a:solidFill>
                  <a:sysClr val="windowText" lastClr="000000"/>
                </a:solidFill>
              </a:rPr>
              <a:t> + 0.08 * </a:t>
            </a:r>
            <a:r>
              <a:rPr lang="it-IT" b="1" dirty="0" smtClean="0">
                <a:solidFill>
                  <a:srgbClr val="FF0000"/>
                </a:solidFill>
              </a:rPr>
              <a:t>200                      </a:t>
            </a:r>
            <a:r>
              <a:rPr lang="it-IT" dirty="0" smtClean="0"/>
              <a:t>= </a:t>
            </a:r>
            <a:r>
              <a:rPr lang="it-IT" b="1" dirty="0" smtClean="0"/>
              <a:t>19 clk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5685" y="5045204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3</a:t>
            </a:r>
            <a:r>
              <a:rPr lang="it-IT" dirty="0" smtClean="0">
                <a:solidFill>
                  <a:sysClr val="windowText" lastClr="000000"/>
                </a:solidFill>
              </a:rPr>
              <a:t> </a:t>
            </a:r>
            <a:r>
              <a:rPr lang="it-IT" dirty="0">
                <a:solidFill>
                  <a:sysClr val="windowText" lastClr="000000"/>
                </a:solidFill>
              </a:rPr>
              <a:t>+ </a:t>
            </a:r>
            <a:r>
              <a:rPr lang="it-IT" dirty="0" smtClean="0">
                <a:solidFill>
                  <a:sysClr val="windowText" lastClr="000000"/>
                </a:solidFill>
              </a:rPr>
              <a:t>0.08 </a:t>
            </a:r>
            <a:r>
              <a:rPr lang="it-IT" dirty="0">
                <a:solidFill>
                  <a:sysClr val="windowText" lastClr="000000"/>
                </a:solidFill>
              </a:rPr>
              <a:t>* </a:t>
            </a:r>
            <a:r>
              <a:rPr lang="it-IT" dirty="0" smtClean="0">
                <a:solidFill>
                  <a:sysClr val="windowText" lastClr="000000"/>
                </a:solidFill>
              </a:rPr>
              <a:t>(</a:t>
            </a:r>
            <a:r>
              <a:rPr lang="it-IT" b="1" dirty="0">
                <a:solidFill>
                  <a:srgbClr val="FFC000"/>
                </a:solidFill>
              </a:rPr>
              <a:t>6</a:t>
            </a:r>
            <a:r>
              <a:rPr lang="it-IT" dirty="0" smtClean="0">
                <a:solidFill>
                  <a:sysClr val="windowText" lastClr="000000"/>
                </a:solidFill>
              </a:rPr>
              <a:t> + 0.03 * 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b="1" dirty="0" smtClean="0">
                <a:solidFill>
                  <a:srgbClr val="FF0000"/>
                </a:solidFill>
              </a:rPr>
              <a:t>00</a:t>
            </a:r>
            <a:r>
              <a:rPr lang="it-IT" dirty="0" smtClean="0">
                <a:solidFill>
                  <a:sysClr val="windowText" lastClr="000000"/>
                </a:solidFill>
              </a:rPr>
              <a:t>) = </a:t>
            </a:r>
            <a:r>
              <a:rPr lang="it-IT" b="1" dirty="0" smtClean="0">
                <a:solidFill>
                  <a:sysClr val="windowText" lastClr="000000"/>
                </a:solidFill>
              </a:rPr>
              <a:t>3.96 clk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24035" y="4730785"/>
            <a:ext cx="6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5 !</a:t>
            </a:r>
            <a:endParaRPr lang="ru-RU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3970421" y="4567289"/>
            <a:ext cx="953614" cy="847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8154662" y="1902518"/>
            <a:ext cx="1481991" cy="743699"/>
            <a:chOff x="3585144" y="4309490"/>
            <a:chExt cx="1481991" cy="743699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451795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3784241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239257" y="4545338"/>
              <a:ext cx="210803" cy="254982"/>
              <a:chOff x="5121342" y="4419600"/>
              <a:chExt cx="437525" cy="304800"/>
            </a:xfrm>
          </p:grpSpPr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5121342" y="4724400"/>
                <a:ext cx="422284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>
                <a:off x="5136581" y="4419600"/>
                <a:ext cx="422286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5144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635504" y="1335497"/>
            <a:ext cx="1615083" cy="1761291"/>
            <a:chOff x="6166686" y="3742181"/>
            <a:chExt cx="1615083" cy="1761291"/>
          </a:xfrm>
        </p:grpSpPr>
        <p:grpSp>
          <p:nvGrpSpPr>
            <p:cNvPr id="59" name="Group 58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 rot="10800000">
              <a:off x="6502094" y="3742181"/>
              <a:ext cx="78927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50000">
                  <a:srgbClr val="FA8282"/>
                </a:gs>
                <a:gs pos="100000">
                  <a:srgbClr val="FF0000"/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02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9102 -1.48148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31" grpId="0"/>
      <p:bldP spid="32" grpId="0"/>
      <p:bldP spid="33" grpId="0"/>
      <p:bldP spid="34" grpId="0"/>
      <p:bldP spid="35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inclusion policies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299" y="1690508"/>
            <a:ext cx="19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Inclusive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28814" y="1690508"/>
            <a:ext cx="19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Exclusive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021051" y="1690688"/>
            <a:ext cx="37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Non-Inclusive/Non-Exclusive (NINE)</a:t>
            </a:r>
            <a:endParaRPr lang="ru-RU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619933" y="2195483"/>
            <a:ext cx="1730235" cy="2456729"/>
            <a:chOff x="619933" y="2379966"/>
            <a:chExt cx="1730235" cy="2456729"/>
          </a:xfrm>
        </p:grpSpPr>
        <p:sp>
          <p:nvSpPr>
            <p:cNvPr id="12" name="Rectangle 11"/>
            <p:cNvSpPr/>
            <p:nvPr/>
          </p:nvSpPr>
          <p:spPr>
            <a:xfrm>
              <a:off x="679503" y="2379966"/>
              <a:ext cx="836475" cy="8364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9504" y="3400927"/>
              <a:ext cx="1670664" cy="10809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97862" y="3526978"/>
              <a:ext cx="836475" cy="836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933" y="4045359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9414" y="2757918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2" name="Elbow Connector 31"/>
            <p:cNvCxnSpPr>
              <a:stCxn id="13" idx="1"/>
              <a:endCxn id="12" idx="1"/>
            </p:cNvCxnSpPr>
            <p:nvPr/>
          </p:nvCxnSpPr>
          <p:spPr>
            <a:xfrm rot="10800000">
              <a:off x="679504" y="2798204"/>
              <a:ext cx="1" cy="1143192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3"/>
              <a:endCxn id="14" idx="0"/>
            </p:cNvCxnSpPr>
            <p:nvPr/>
          </p:nvCxnSpPr>
          <p:spPr>
            <a:xfrm>
              <a:off x="1515978" y="2798204"/>
              <a:ext cx="300122" cy="72877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304998" y="4479970"/>
              <a:ext cx="0" cy="3567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82081" y="4479968"/>
              <a:ext cx="0" cy="3567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8528688" y="2195483"/>
            <a:ext cx="1727303" cy="2188613"/>
            <a:chOff x="8231911" y="2379966"/>
            <a:chExt cx="1727303" cy="2188613"/>
          </a:xfrm>
        </p:grpSpPr>
        <p:sp>
          <p:nvSpPr>
            <p:cNvPr id="24" name="Rectangle 23"/>
            <p:cNvSpPr/>
            <p:nvPr/>
          </p:nvSpPr>
          <p:spPr>
            <a:xfrm>
              <a:off x="8291481" y="2379966"/>
              <a:ext cx="836475" cy="41823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91482" y="3400927"/>
              <a:ext cx="1667732" cy="10790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9672" y="3523353"/>
              <a:ext cx="836475" cy="4170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31911" y="4045359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60" name="Elbow Connector 59"/>
            <p:cNvCxnSpPr>
              <a:stCxn id="65" idx="3"/>
              <a:endCxn id="26" idx="0"/>
            </p:cNvCxnSpPr>
            <p:nvPr/>
          </p:nvCxnSpPr>
          <p:spPr>
            <a:xfrm>
              <a:off x="9127955" y="3007322"/>
              <a:ext cx="309955" cy="51603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291480" y="2798203"/>
              <a:ext cx="836475" cy="4182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Elbow Connector 72"/>
            <p:cNvCxnSpPr>
              <a:stCxn id="24" idx="1"/>
              <a:endCxn id="25" idx="1"/>
            </p:cNvCxnSpPr>
            <p:nvPr/>
          </p:nvCxnSpPr>
          <p:spPr>
            <a:xfrm rot="10800000" flipH="1" flipV="1">
              <a:off x="8291480" y="2589085"/>
              <a:ext cx="1" cy="1351362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231911" y="2766063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703805" y="2478080"/>
            <a:ext cx="1144551" cy="2388208"/>
            <a:chOff x="1703805" y="2478080"/>
            <a:chExt cx="1144551" cy="2388208"/>
          </a:xfrm>
        </p:grpSpPr>
        <p:sp>
          <p:nvSpPr>
            <p:cNvPr id="109" name="TextBox 108"/>
            <p:cNvSpPr txBox="1"/>
            <p:nvPr/>
          </p:nvSpPr>
          <p:spPr>
            <a:xfrm>
              <a:off x="1787293" y="2478080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3805" y="4281513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641279" y="2503030"/>
            <a:ext cx="3031388" cy="2377229"/>
            <a:chOff x="3641279" y="2503030"/>
            <a:chExt cx="3031388" cy="2377229"/>
          </a:xfrm>
        </p:grpSpPr>
        <p:sp>
          <p:nvSpPr>
            <p:cNvPr id="110" name="TextBox 109"/>
            <p:cNvSpPr txBox="1"/>
            <p:nvPr/>
          </p:nvSpPr>
          <p:spPr>
            <a:xfrm>
              <a:off x="3641279" y="2503030"/>
              <a:ext cx="106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M/NM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11604" y="4295484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89284" y="5005137"/>
            <a:ext cx="256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+ low bandwidth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lines duplications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71811" y="5005137"/>
            <a:ext cx="31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+ effective cache </a:t>
            </a:r>
            <a:r>
              <a:rPr lang="en-US" dirty="0">
                <a:solidFill>
                  <a:schemeClr val="accent6"/>
                </a:solidFill>
              </a:rPr>
              <a:t>u</a:t>
            </a:r>
            <a:r>
              <a:rPr lang="en-US" dirty="0" smtClean="0">
                <a:solidFill>
                  <a:schemeClr val="accent6"/>
                </a:solidFill>
              </a:rPr>
              <a:t>sage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higher bandwidth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4510138" y="2195483"/>
            <a:ext cx="1730236" cy="2456729"/>
            <a:chOff x="4510138" y="2195483"/>
            <a:chExt cx="1730236" cy="2456729"/>
          </a:xfrm>
        </p:grpSpPr>
        <p:sp>
          <p:nvSpPr>
            <p:cNvPr id="18" name="Rectangle 17"/>
            <p:cNvSpPr/>
            <p:nvPr/>
          </p:nvSpPr>
          <p:spPr>
            <a:xfrm>
              <a:off x="4569708" y="2195483"/>
              <a:ext cx="836475" cy="8364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69709" y="3216445"/>
              <a:ext cx="1670665" cy="108093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10138" y="3860876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619" y="2573435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76871" y="4303180"/>
              <a:ext cx="0" cy="349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18" idx="3"/>
            </p:cNvCxnSpPr>
            <p:nvPr/>
          </p:nvCxnSpPr>
          <p:spPr>
            <a:xfrm rot="16200000" flipV="1">
              <a:off x="5405619" y="2614286"/>
              <a:ext cx="602723" cy="601594"/>
            </a:xfrm>
            <a:prstGeom prst="bent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8" idx="1"/>
              <a:endCxn id="19" idx="1"/>
            </p:cNvCxnSpPr>
            <p:nvPr/>
          </p:nvCxnSpPr>
          <p:spPr>
            <a:xfrm rot="10800000" flipH="1" flipV="1">
              <a:off x="4569707" y="2613720"/>
              <a:ext cx="1" cy="1143193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5181485" y="4297085"/>
              <a:ext cx="0" cy="35512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8356361" y="5005137"/>
            <a:ext cx="31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combination of 2 policies</a:t>
            </a:r>
            <a:endParaRPr lang="ru-RU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627640" y="2307306"/>
            <a:ext cx="3158882" cy="878011"/>
            <a:chOff x="7627640" y="2307306"/>
            <a:chExt cx="3158882" cy="878011"/>
          </a:xfrm>
        </p:grpSpPr>
        <p:sp>
          <p:nvSpPr>
            <p:cNvPr id="138" name="TextBox 137"/>
            <p:cNvSpPr txBox="1"/>
            <p:nvPr/>
          </p:nvSpPr>
          <p:spPr>
            <a:xfrm>
              <a:off x="7627640" y="2307306"/>
              <a:ext cx="106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M/NM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25459" y="2600542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5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8" grpId="0"/>
      <p:bldP spid="119" grpId="0"/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Agenda, part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205"/>
            <a:ext cx="10515600" cy="44532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Memory Wall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Spatial and temporal locality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Hardware implementations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Performance metrics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Software optimizations</a:t>
            </a:r>
          </a:p>
          <a:p>
            <a:r>
              <a:rPr lang="en-US" dirty="0" smtClean="0"/>
              <a:t>Hardware optimizations</a:t>
            </a:r>
          </a:p>
          <a:p>
            <a:pPr lvl="1"/>
            <a:r>
              <a:rPr lang="en-US" dirty="0" smtClean="0"/>
              <a:t>Prefetching</a:t>
            </a:r>
          </a:p>
          <a:p>
            <a:pPr lvl="1"/>
            <a:r>
              <a:rPr lang="en-US" dirty="0" smtClean="0"/>
              <a:t>Replacement</a:t>
            </a:r>
          </a:p>
          <a:p>
            <a:r>
              <a:rPr lang="en-US" dirty="0" smtClean="0"/>
              <a:t>Write handling</a:t>
            </a:r>
          </a:p>
          <a:p>
            <a:r>
              <a:rPr lang="en-US" dirty="0" smtClean="0"/>
              <a:t>Multi-level cache organization</a:t>
            </a:r>
          </a:p>
          <a:p>
            <a:r>
              <a:rPr lang="en-US" dirty="0"/>
              <a:t>Modeling in </a:t>
            </a:r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592879"/>
            <a:ext cx="10515600" cy="4128707"/>
          </a:xfrm>
        </p:spPr>
        <p:txBody>
          <a:bodyPr/>
          <a:lstStyle/>
          <a:p>
            <a:r>
              <a:rPr lang="en-US" dirty="0"/>
              <a:t>Main memory is large, but </a:t>
            </a:r>
            <a:r>
              <a:rPr lang="en-US" dirty="0" smtClean="0"/>
              <a:t>slow</a:t>
            </a:r>
            <a:endParaRPr lang="en-US" dirty="0"/>
          </a:p>
          <a:p>
            <a:r>
              <a:rPr lang="en-US" dirty="0" smtClean="0"/>
              <a:t>Solution: memory hierarchy with caches 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/>
              <a:t>temporal and spatial </a:t>
            </a:r>
            <a:r>
              <a:rPr lang="en-US" dirty="0" smtClean="0"/>
              <a:t>locality of workloads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visibility that memory is usually </a:t>
            </a:r>
            <a:r>
              <a:rPr lang="en-US" dirty="0" smtClean="0"/>
              <a:t>fast</a:t>
            </a:r>
          </a:p>
          <a:p>
            <a:r>
              <a:rPr lang="en-US" dirty="0" smtClean="0"/>
              <a:t>Bad scenario: cache misses</a:t>
            </a:r>
          </a:p>
          <a:p>
            <a:pPr lvl="1"/>
            <a:r>
              <a:rPr lang="en-US" dirty="0" smtClean="0"/>
              <a:t>Compulsory</a:t>
            </a:r>
          </a:p>
          <a:p>
            <a:pPr lvl="1"/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Conflict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41" y="949152"/>
            <a:ext cx="3481174" cy="205286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444012" y="3364666"/>
            <a:ext cx="5633544" cy="1761291"/>
            <a:chOff x="2148225" y="3742183"/>
            <a:chExt cx="5633544" cy="1761291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Rounded Rectangular Callout 66"/>
          <p:cNvSpPr/>
          <p:nvPr/>
        </p:nvSpPr>
        <p:spPr>
          <a:xfrm>
            <a:off x="5680951" y="4827736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8941758" y="5331983"/>
            <a:ext cx="1469204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0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  <p:bldP spid="68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Prefetching: main idea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Prefetching – predict future memory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accesses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 smtClean="0">
                <a:solidFill>
                  <a:sysClr val="windowText" lastClr="000000"/>
                </a:solidFill>
              </a:rPr>
              <a:t>A useful 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prefetch</a:t>
            </a:r>
            <a:r>
              <a:rPr lang="en-US" sz="2000" dirty="0" smtClean="0">
                <a:solidFill>
                  <a:sysClr val="windowText" lastClr="000000"/>
                </a:solidFill>
              </a:rPr>
              <a:t> eliminates a potential cache miss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ysClr val="windowText" lastClr="000000"/>
                </a:solidFill>
              </a:rPr>
              <a:t>2 types of prefetching: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ysClr val="windowText" lastClr="000000"/>
                </a:solidFill>
              </a:rPr>
              <a:t>Software </a:t>
            </a:r>
            <a:r>
              <a:rPr lang="en-US" sz="2000" dirty="0">
                <a:solidFill>
                  <a:sysClr val="windowText" lastClr="000000"/>
                </a:solidFill>
              </a:rPr>
              <a:t>Prefetching: special prefetching instructions </a:t>
            </a:r>
            <a:endParaRPr lang="en-US" sz="2000" dirty="0" smtClean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ysClr val="windowText" lastClr="000000"/>
                </a:solidFill>
              </a:rPr>
              <a:t>Hardware Prefetching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Code prefetching is performed by a branch </a:t>
            </a:r>
            <a:r>
              <a:rPr lang="en-US" sz="2400" dirty="0" smtClean="0"/>
              <a:t>predictor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Prefetch Limitations</a:t>
            </a:r>
          </a:p>
          <a:p>
            <a:pPr lvl="1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Prefetching relies on extra memory bandwidth </a:t>
            </a:r>
          </a:p>
          <a:p>
            <a:pPr lvl="1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Too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aggressive/inaccurate </a:t>
            </a:r>
            <a:r>
              <a:rPr lang="en-US" sz="2000" dirty="0">
                <a:solidFill>
                  <a:sysClr val="windowText" lastClr="000000"/>
                </a:solidFill>
              </a:rPr>
              <a:t>prefetching slows down demand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fetches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8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metrics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Portion of prefetched lines which eventually become demand-hits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Coverage</a:t>
            </a:r>
          </a:p>
          <a:p>
            <a:pPr lvl="1"/>
            <a:r>
              <a:rPr lang="en-US" sz="2000" dirty="0" smtClean="0">
                <a:solidFill>
                  <a:sysClr val="windowText" lastClr="000000"/>
                </a:solidFill>
              </a:rPr>
              <a:t>Portion of cache misses removed by prefetching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Timeliness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Reduction of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cache </a:t>
            </a:r>
            <a:r>
              <a:rPr lang="en-US" sz="2000" dirty="0">
                <a:solidFill>
                  <a:sysClr val="windowText" lastClr="000000"/>
                </a:solidFill>
              </a:rPr>
              <a:t>miss time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For L1 cache prefetch schemes with high accuracy are used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Bigger caches usually leverage schemes with higher coverage</a:t>
            </a:r>
          </a:p>
          <a:p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9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sequential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On a cache miss, prefetch sequential cache line (± 64 bytes)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Prefetch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Moderate 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Lack of timeliness (prefetch performed too late)</a:t>
            </a:r>
          </a:p>
          <a:p>
            <a:pPr marL="0" indent="0">
              <a:buNone/>
            </a:pPr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Simple HW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Works well for instructions prefetch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“Fallback" if more complex methods not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available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4631" y="2371152"/>
            <a:ext cx="22574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 $t0, 0x0($t1)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4731" y="233878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0x</a:t>
            </a:r>
            <a:r>
              <a:rPr lang="ru-RU" dirty="0">
                <a:latin typeface="Consolas" panose="020B0609020204030204" pitchFamily="49" charset="0"/>
                <a:cs typeface="Courier New" panose="02070309020205020404" pitchFamily="49" charset="0"/>
              </a:rPr>
              <a:t>40(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$t1)</a:t>
            </a:r>
          </a:p>
        </p:txBody>
      </p:sp>
      <p:sp>
        <p:nvSpPr>
          <p:cNvPr id="7" name="Стрелка вправо 7"/>
          <p:cNvSpPr/>
          <p:nvPr/>
        </p:nvSpPr>
        <p:spPr>
          <a:xfrm>
            <a:off x="5933517" y="2338785"/>
            <a:ext cx="71121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0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detection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HW detects the repetitive step of a load and prefetch data in advance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endParaRPr lang="en-US" sz="2400" dirty="0" smtClean="0">
              <a:solidFill>
                <a:sysClr val="windowText" lastClr="000000"/>
              </a:solidFill>
            </a:endParaRPr>
          </a:p>
          <a:p>
            <a:r>
              <a:rPr lang="en-US" sz="2400" dirty="0" err="1" smtClean="0">
                <a:solidFill>
                  <a:sysClr val="windowText" lastClr="000000"/>
                </a:solidFill>
              </a:rPr>
              <a:t>Prefetch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 accuracy (for long loops)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Highly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timeliness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Issues with unrolled loops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Initially single load operation occupies multiple entries in detector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55502" y="2230522"/>
            <a:ext cx="3657598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0x00402f0: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 $t0, 0x20($t1)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0x00402f4: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add  $t2, $t2, $t0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0x00402f8: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$t1, $t1, 0x100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0x00402fc: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$t1, $t3, -4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Стрелка вправо 7"/>
          <p:cNvSpPr/>
          <p:nvPr/>
        </p:nvSpPr>
        <p:spPr>
          <a:xfrm>
            <a:off x="5717875" y="266361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55335"/>
              </p:ext>
            </p:extLst>
          </p:nvPr>
        </p:nvGraphicFramePr>
        <p:xfrm>
          <a:off x="6184601" y="2456593"/>
          <a:ext cx="3938918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0x00402f0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0x100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0x00f4180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 rot="5400000">
            <a:off x="8523617" y="3805672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491574" y="4182982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0x00f4280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0x00f4380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ru-RU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9983" y="2092705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Detector</a:t>
            </a:r>
            <a:endParaRPr lang="ru-RU" b="1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74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1" grpId="0" animBg="1"/>
      <p:bldP spid="12" grpId="0"/>
      <p:bldP spid="13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detection (1)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HW detects stream with the repetitive step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Similar to the previous technique, but without reference to IP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67174" y="295463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3с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8346" y="4686808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prefetch  </a:t>
            </a:r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0xba20ac0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0x3cf1040</a:t>
            </a:r>
          </a:p>
          <a:p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Стрелка вправо 7"/>
          <p:cNvSpPr/>
          <p:nvPr/>
        </p:nvSpPr>
        <p:spPr>
          <a:xfrm>
            <a:off x="4638192" y="347269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95694"/>
              </p:ext>
            </p:extLst>
          </p:nvPr>
        </p:nvGraphicFramePr>
        <p:xfrm>
          <a:off x="5184858" y="303315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+0x1c0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</a:t>
                      </a:r>
                      <a:r>
                        <a:rPr lang="ru-RU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US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0x3cf1140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−0x40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трелка вправо 7"/>
          <p:cNvSpPr/>
          <p:nvPr/>
        </p:nvSpPr>
        <p:spPr>
          <a:xfrm rot="5400000">
            <a:off x="6358703" y="428675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02.12.2019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174" y="295463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r>
              <a:rPr lang="ru-RU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3с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</a:p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9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4" grpId="1"/>
      <p:bldP spid="15" grpId="0"/>
      <p:bldP spid="16" grpId="0" animBg="1"/>
      <p:bldP spid="18" grpId="0" animBg="1"/>
      <p:bldP spid="12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2.5|9.4|9.5|12.7|2.8|7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1.6|9.9|4.5|24.5|12.2|6|7.8|2.4|2.6|20|2.1|8.4|15.3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8134</TotalTime>
  <Words>947</Words>
  <Application>Microsoft Office PowerPoint</Application>
  <PresentationFormat>Widescreen</PresentationFormat>
  <Paragraphs>302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Consolas</vt:lpstr>
      <vt:lpstr>Courier New</vt:lpstr>
      <vt:lpstr>Neo Sans Intel</vt:lpstr>
      <vt:lpstr>Verdana</vt:lpstr>
      <vt:lpstr>Wingdings</vt:lpstr>
      <vt:lpstr>2_Office Theme</vt:lpstr>
      <vt:lpstr> Caches: part 2</vt:lpstr>
      <vt:lpstr>Agenda, part 2</vt:lpstr>
      <vt:lpstr>Refresher</vt:lpstr>
      <vt:lpstr>Prefetching</vt:lpstr>
      <vt:lpstr>Prefetching: main idea</vt:lpstr>
      <vt:lpstr>Quality metrics</vt:lpstr>
      <vt:lpstr>Next sequential</vt:lpstr>
      <vt:lpstr>Stride detection</vt:lpstr>
      <vt:lpstr>Stream detection (1)</vt:lpstr>
      <vt:lpstr>Stream detection (2)</vt:lpstr>
      <vt:lpstr>Replacement</vt:lpstr>
      <vt:lpstr>Cache Line Replacement</vt:lpstr>
      <vt:lpstr>Pseudo-LRU</vt:lpstr>
      <vt:lpstr>Counterexample</vt:lpstr>
      <vt:lpstr>Write handling</vt:lpstr>
      <vt:lpstr>Cache write policies </vt:lpstr>
      <vt:lpstr>Multi-level cache organization</vt:lpstr>
      <vt:lpstr>Motivation for multi-level caches</vt:lpstr>
      <vt:lpstr>Multi-level inclusion policies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438</cp:revision>
  <dcterms:created xsi:type="dcterms:W3CDTF">2018-09-18T18:10:21Z</dcterms:created>
  <dcterms:modified xsi:type="dcterms:W3CDTF">2020-02-16T12:06:38Z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2019-02-22 15:05:36Z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