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7" r:id="rId2"/>
  </p:sldMasterIdLst>
  <p:notesMasterIdLst>
    <p:notesMasterId r:id="rId29"/>
  </p:notesMasterIdLst>
  <p:sldIdLst>
    <p:sldId id="390" r:id="rId3"/>
    <p:sldId id="391" r:id="rId4"/>
    <p:sldId id="358" r:id="rId5"/>
    <p:sldId id="399" r:id="rId6"/>
    <p:sldId id="400" r:id="rId7"/>
    <p:sldId id="360" r:id="rId8"/>
    <p:sldId id="404" r:id="rId9"/>
    <p:sldId id="361" r:id="rId10"/>
    <p:sldId id="403" r:id="rId11"/>
    <p:sldId id="401" r:id="rId12"/>
    <p:sldId id="409" r:id="rId13"/>
    <p:sldId id="405" r:id="rId14"/>
    <p:sldId id="406" r:id="rId15"/>
    <p:sldId id="407" r:id="rId16"/>
    <p:sldId id="411" r:id="rId17"/>
    <p:sldId id="408" r:id="rId18"/>
    <p:sldId id="410" r:id="rId19"/>
    <p:sldId id="412" r:id="rId20"/>
    <p:sldId id="413" r:id="rId21"/>
    <p:sldId id="417" r:id="rId22"/>
    <p:sldId id="355" r:id="rId23"/>
    <p:sldId id="402" r:id="rId24"/>
    <p:sldId id="415" r:id="rId25"/>
    <p:sldId id="414" r:id="rId26"/>
    <p:sldId id="416" r:id="rId27"/>
    <p:sldId id="397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F9933"/>
    <a:srgbClr val="DD8DE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6" autoAdjust="0"/>
    <p:restoredTop sz="96433" autoAdjust="0"/>
  </p:normalViewPr>
  <p:slideViewPr>
    <p:cSldViewPr snapToGrid="0">
      <p:cViewPr varScale="1">
        <p:scale>
          <a:sx n="123" d="100"/>
          <a:sy n="123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14.10.2019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01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557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963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>
                <a:solidFill>
                  <a:prstClr val="black"/>
                </a:solidFill>
              </a:rPr>
              <a:pPr/>
              <a:t>26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198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3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14.10.2019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6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14.10.2019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80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14.10.2019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14.10.2019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14.10.2019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14.10.2019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14.10.2019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14.10.2019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14.10.2019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14.10.2019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760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14.10.2019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14.10.2019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14.10.2019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Click To Edit Section Divider title Style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359" y="6049962"/>
            <a:ext cx="1138082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18727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46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14.10.2019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6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14.10.2019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2019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14.10.2019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2019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1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14.10.2019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2019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89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14.10.2019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2019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7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14.10.2019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2019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3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14.10.2019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2019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14.10.2019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MIPT-V 2019</a:t>
            </a:r>
            <a:endParaRPr lang="ru-RU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14.10.2019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scv/educational-materials" TargetMode="External"/><Relationship Id="rId2" Type="http://schemas.openxmlformats.org/officeDocument/2006/relationships/hyperlink" Target="https://riscv.org/specification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urses.cs.washington.edu/courses/cse378/09wi/lectures.html" TargetMode="External"/><Relationship Id="rId5" Type="http://schemas.openxmlformats.org/officeDocument/2006/relationships/hyperlink" Target="https://passlab.github.io/CSE564/" TargetMode="External"/><Relationship Id="rId4" Type="http://schemas.openxmlformats.org/officeDocument/2006/relationships/hyperlink" Target="http://csg.csail.mit.edu/6.375/6_375_2016_www/handouts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88hudson/git-flight-rules" TargetMode="External"/><Relationship Id="rId3" Type="http://schemas.openxmlformats.org/officeDocument/2006/relationships/hyperlink" Target="https://github.com/MIPT-ILab/mipt-mips/wiki" TargetMode="External"/><Relationship Id="rId7" Type="http://schemas.openxmlformats.org/officeDocument/2006/relationships/hyperlink" Target="https://git-scm.com/book/en/v2" TargetMode="External"/><Relationship Id="rId2" Type="http://schemas.openxmlformats.org/officeDocument/2006/relationships/hyperlink" Target="https://github.com/MIPT-ILab/mipt-mip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downloads" TargetMode="External"/><Relationship Id="rId5" Type="http://schemas.openxmlformats.org/officeDocument/2006/relationships/hyperlink" Target="https://git-scm.com/doc" TargetMode="External"/><Relationship Id="rId4" Type="http://schemas.openxmlformats.org/officeDocument/2006/relationships/hyperlink" Target="https://git-scm.com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720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Step into Microarchitecture world…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83577" y="1617785"/>
            <a:ext cx="5398477" cy="4336547"/>
          </a:xfrm>
        </p:spPr>
        <p:txBody>
          <a:bodyPr>
            <a:normAutofit/>
          </a:bodyPr>
          <a:lstStyle/>
          <a:p>
            <a:r>
              <a:rPr lang="en-US" sz="2400" dirty="0"/>
              <a:t>2 next lectures will be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More detailed overview of</a:t>
            </a:r>
            <a:br>
              <a:rPr lang="en-US" sz="2000" dirty="0"/>
            </a:br>
            <a:r>
              <a:rPr lang="en-US" sz="2000" dirty="0"/>
              <a:t>RISC-V ISA (today)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The simplest </a:t>
            </a:r>
            <a:r>
              <a:rPr lang="en-US" sz="2000" dirty="0" err="1"/>
              <a:t>uArch</a:t>
            </a:r>
            <a:r>
              <a:rPr lang="en-US" sz="2000" dirty="0"/>
              <a:t> implementation of RISC-V ISA (next week)</a:t>
            </a:r>
          </a:p>
          <a:p>
            <a:r>
              <a:rPr lang="en-US" sz="2400" dirty="0"/>
              <a:t>The simulator overview along the way</a:t>
            </a:r>
          </a:p>
          <a:p>
            <a:pPr lvl="1"/>
            <a:r>
              <a:rPr lang="en-US" sz="2000" dirty="0"/>
              <a:t>How to build/run/contribute to</a:t>
            </a:r>
            <a:br>
              <a:rPr lang="en-US" sz="2000" dirty="0"/>
            </a:br>
            <a:r>
              <a:rPr lang="en-US" sz="2000" dirty="0"/>
              <a:t>the GitHub project</a:t>
            </a:r>
          </a:p>
          <a:p>
            <a:r>
              <a:rPr lang="en-US" sz="2400" dirty="0"/>
              <a:t>The final goal: a new RISC-V instruction is added to the simulator</a:t>
            </a:r>
          </a:p>
          <a:p>
            <a:pPr lvl="1"/>
            <a:r>
              <a:rPr lang="en-US" sz="2000" dirty="0"/>
              <a:t>Your home task after the 2</a:t>
            </a:r>
            <a:r>
              <a:rPr lang="en-US" sz="2000" baseline="30000" dirty="0"/>
              <a:t>nd</a:t>
            </a:r>
            <a:r>
              <a:rPr lang="en-US" sz="2000" dirty="0"/>
              <a:t> lecture</a:t>
            </a:r>
          </a:p>
          <a:p>
            <a:endParaRPr lang="ru-RU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14.10.2019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2019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  <p:sp>
        <p:nvSpPr>
          <p:cNvPr id="16" name="Left Brace 15"/>
          <p:cNvSpPr/>
          <p:nvPr/>
        </p:nvSpPr>
        <p:spPr bwMode="auto">
          <a:xfrm>
            <a:off x="6133202" y="3443997"/>
            <a:ext cx="179358" cy="986688"/>
          </a:xfrm>
          <a:prstGeom prst="leftBrace">
            <a:avLst>
              <a:gd name="adj1" fmla="val 38114"/>
              <a:gd name="adj2" fmla="val 50000"/>
            </a:avLst>
          </a:prstGeom>
          <a:ln w="38100"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354262" y="1416908"/>
            <a:ext cx="5127490" cy="3002316"/>
            <a:chOff x="2300535" y="1039903"/>
            <a:chExt cx="4632576" cy="3257794"/>
          </a:xfrm>
        </p:grpSpPr>
        <p:sp>
          <p:nvSpPr>
            <p:cNvPr id="22" name="Rounded Rectangle 21"/>
            <p:cNvSpPr/>
            <p:nvPr/>
          </p:nvSpPr>
          <p:spPr bwMode="auto">
            <a:xfrm>
              <a:off x="2300535" y="103990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Application</a:t>
              </a: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2300535" y="158668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Algorithms</a:t>
              </a: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2300535" y="213347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2300535" y="2680261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Operating System</a:t>
              </a: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2300535" y="3227047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Instruction Set Architecture</a:t>
              </a: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2300535" y="377383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Microarchitecture (</a:t>
              </a:r>
              <a:r>
                <a:rPr lang="en-US" sz="2200" b="1" dirty="0" err="1">
                  <a:cs typeface="Arial" pitchFamily="34" charset="0"/>
                </a:rPr>
                <a:t>uArch</a:t>
              </a:r>
              <a:r>
                <a:rPr lang="en-US" sz="2200" b="1" dirty="0">
                  <a:cs typeface="Arial" pitchFamily="34" charset="0"/>
                </a:rPr>
                <a:t>)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354262" y="4434337"/>
            <a:ext cx="5127490" cy="1490595"/>
            <a:chOff x="2300535" y="4320619"/>
            <a:chExt cx="4632576" cy="1617435"/>
          </a:xfrm>
        </p:grpSpPr>
        <p:sp>
          <p:nvSpPr>
            <p:cNvPr id="29" name="Rounded Rectangle 28"/>
            <p:cNvSpPr/>
            <p:nvPr/>
          </p:nvSpPr>
          <p:spPr bwMode="auto">
            <a:xfrm>
              <a:off x="2300535" y="432061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Neo Sans Intel" pitchFamily="34" charset="0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2300535" y="486740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Neo Sans Intel" pitchFamily="34" charset="0"/>
                  <a:cs typeface="Arial" pitchFamily="34" charset="0"/>
                </a:rPr>
                <a:t>Circuits</a:t>
              </a: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2300535" y="5414190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Neo Sans Intel" pitchFamily="34" charset="0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6296605" y="1406346"/>
            <a:ext cx="5242803" cy="2015627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312560" y="4432111"/>
            <a:ext cx="5242803" cy="1728586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0607" y="3455010"/>
            <a:ext cx="5011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1.</a:t>
            </a:r>
            <a:endParaRPr lang="ru-RU" sz="22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20607" y="3969144"/>
            <a:ext cx="5011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2.</a:t>
            </a:r>
            <a:endParaRPr lang="ru-RU" sz="22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038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24"/>
    </mc:Choice>
    <mc:Fallback xmlns="">
      <p:transition spd="slow" advTm="294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6" grpId="0" animBg="1"/>
      <p:bldP spid="32" grpId="0" animBg="1"/>
      <p:bldP spid="34" grpId="0" animBg="1"/>
      <p:bldP spid="7" grpId="0"/>
      <p:bldP spid="35" grpId="0"/>
    </p:bld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RV32I</a:t>
            </a:r>
            <a:r>
              <a:rPr lang="en-US" dirty="0"/>
              <a:t>: instruction formats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core instruction formats: </a:t>
            </a:r>
            <a:r>
              <a:rPr lang="en-US" dirty="0">
                <a:latin typeface="Consolas" panose="020B0609020204030204" pitchFamily="49" charset="0"/>
              </a:rPr>
              <a:t>R, I, S, U</a:t>
            </a:r>
          </a:p>
          <a:p>
            <a:pPr lvl="1"/>
            <a:r>
              <a:rPr lang="en-US" dirty="0"/>
              <a:t>+2 more variants with </a:t>
            </a:r>
            <a:r>
              <a:rPr lang="en-US" dirty="0" err="1"/>
              <a:t>immediates</a:t>
            </a:r>
            <a:r>
              <a:rPr lang="en-US" dirty="0"/>
              <a:t>:</a:t>
            </a:r>
            <a:r>
              <a:rPr lang="en-US" dirty="0">
                <a:latin typeface="Consolas" panose="020B0609020204030204" pitchFamily="49" charset="0"/>
              </a:rPr>
              <a:t> B &amp; J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14.10.2019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713073"/>
              </p:ext>
            </p:extLst>
          </p:nvPr>
        </p:nvGraphicFramePr>
        <p:xfrm>
          <a:off x="1488000" y="2957053"/>
          <a:ext cx="9216000" cy="30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382657"/>
                  </a:ext>
                </a:extLst>
              </a:tr>
              <a:tr h="288000"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funct7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009747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426601"/>
                  </a:ext>
                </a:extLst>
              </a:tr>
              <a:tr h="288000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imm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[11:0]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7076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411109"/>
                  </a:ext>
                </a:extLst>
              </a:tr>
              <a:tr h="2880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imm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[11:5]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imm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[4:0]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4067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10905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imm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[10:5]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imm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[4:1]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048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231754"/>
                  </a:ext>
                </a:extLst>
              </a:tr>
              <a:tr h="288000">
                <a:tc gridSpan="20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imm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[31:12]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71975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0763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imm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[10:1]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imm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[19:12]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38275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775633" y="3174961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75633" y="3692009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75633" y="4209057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75633" y="5202355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U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75633" y="4698086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B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75633" y="5706624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J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14725" y="2667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source reg. 2</a:t>
            </a:r>
            <a:endParaRPr lang="ru-RU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83675" y="2667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reg. 1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68612" y="2667000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destination reg.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57275" y="4578389"/>
            <a:ext cx="10296525" cy="623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1200151" y="5594928"/>
            <a:ext cx="10023158" cy="479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56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/>
      <p:bldP spid="11" grpId="0"/>
      <p:bldP spid="12" grpId="0"/>
      <p:bldP spid="13" grpId="0"/>
      <p:bldP spid="16" grpId="0"/>
      <p:bldP spid="17" grpId="0"/>
      <p:bldP spid="18" grpId="0"/>
      <p:bldP spid="19" grpId="0" animBg="1"/>
      <p:bldP spid="19" grpId="1" animBg="1"/>
      <p:bldP spid="20" grpId="0" animBg="1"/>
      <p:bldP spid="2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RV32I:</a:t>
            </a:r>
            <a:r>
              <a:rPr lang="en-US" dirty="0"/>
              <a:t> arithmetic</a:t>
            </a:r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14.10.2019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463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RV32I</a:t>
            </a:r>
            <a:r>
              <a:rPr lang="en-US" dirty="0"/>
              <a:t>: reg-reg (</a:t>
            </a:r>
            <a:r>
              <a:rPr lang="en-US" dirty="0">
                <a:latin typeface="Consolas" panose="020B0609020204030204" pitchFamily="49" charset="0"/>
              </a:rPr>
              <a:t>R</a:t>
            </a:r>
            <a:r>
              <a:rPr lang="en-US" dirty="0"/>
              <a:t>-type) arithmetic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4151"/>
            <a:ext cx="10515600" cy="311588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OP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, r1, r2</a:t>
            </a:r>
          </a:p>
          <a:p>
            <a:pPr lvl="1"/>
            <a:r>
              <a:rPr lang="en-US" dirty="0"/>
              <a:t>Reads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r1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r2</a:t>
            </a:r>
            <a:r>
              <a:rPr lang="en-US" dirty="0"/>
              <a:t> registers, writes the result to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rd</a:t>
            </a:r>
            <a:r>
              <a:rPr lang="en-US" dirty="0"/>
              <a:t> register</a:t>
            </a:r>
          </a:p>
          <a:p>
            <a:r>
              <a:rPr lang="en-US" dirty="0"/>
              <a:t>All basic arithmetic operations: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ADD, SUB, AND, OR, XOR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SLT/SLTU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(Set Less Than):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1 if rs1 &lt; rs2 else 0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SLL/SRL/SRA</a:t>
            </a:r>
            <a:r>
              <a:rPr lang="en-US" dirty="0"/>
              <a:t> (Shift Left/Right Logical/Arithmetical)</a:t>
            </a:r>
          </a:p>
          <a:p>
            <a:r>
              <a:rPr lang="en-US" dirty="0"/>
              <a:t>Example: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ADD x10, x10, x0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x10 += 0</a:t>
            </a:r>
          </a:p>
          <a:p>
            <a:pPr lvl="1"/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14.10.2019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879126"/>
              </p:ext>
            </p:extLst>
          </p:nvPr>
        </p:nvGraphicFramePr>
        <p:xfrm>
          <a:off x="1488000" y="1804705"/>
          <a:ext cx="921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382657"/>
                  </a:ext>
                </a:extLst>
              </a:tr>
              <a:tr h="288000"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funct7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009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04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RV32I</a:t>
            </a:r>
            <a:r>
              <a:rPr lang="en-US" dirty="0"/>
              <a:t>: reg-</a:t>
            </a:r>
            <a:r>
              <a:rPr lang="en-US" dirty="0" err="1"/>
              <a:t>imm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I/U</a:t>
            </a:r>
            <a:r>
              <a:rPr lang="en-US" dirty="0"/>
              <a:t>-type) arithmetic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76575"/>
            <a:ext cx="10515600" cy="2877757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/>
              <a:t>-type: </a:t>
            </a:r>
            <a:r>
              <a:rPr lang="en-US" dirty="0">
                <a:solidFill>
                  <a:srgbClr val="C00000"/>
                </a:solidFill>
              </a:rPr>
              <a:t>OP </a:t>
            </a:r>
            <a:r>
              <a:rPr lang="en-US" dirty="0" err="1">
                <a:solidFill>
                  <a:srgbClr val="C00000"/>
                </a:solidFill>
              </a:rPr>
              <a:t>rd</a:t>
            </a:r>
            <a:r>
              <a:rPr lang="en-US" dirty="0">
                <a:solidFill>
                  <a:srgbClr val="C00000"/>
                </a:solidFill>
              </a:rPr>
              <a:t>, rs1, </a:t>
            </a:r>
            <a:r>
              <a:rPr lang="en-US" dirty="0" err="1">
                <a:solidFill>
                  <a:srgbClr val="C00000"/>
                </a:solidFill>
              </a:rPr>
              <a:t>imm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1 source register is replaced by a value from the instruction code – </a:t>
            </a:r>
            <a:r>
              <a:rPr lang="en-US" b="1" dirty="0"/>
              <a:t>immediate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ADDI, SLTI/SLTIU, ANDI/ORI/XORI, SLLI/SRLI/SRAI</a:t>
            </a:r>
          </a:p>
          <a:p>
            <a:r>
              <a:rPr lang="en-US" dirty="0">
                <a:latin typeface="Consolas" panose="020B0609020204030204" pitchFamily="49" charset="0"/>
              </a:rPr>
              <a:t>U</a:t>
            </a:r>
            <a:r>
              <a:rPr lang="en-US" dirty="0"/>
              <a:t>-type: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OP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imm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1 immediate operand only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LUI</a:t>
            </a:r>
            <a:r>
              <a:rPr lang="en-US" dirty="0"/>
              <a:t> = Load Upper Immediate – loads 20 upper bits, fills 12 lower bits with 0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AUIPC</a:t>
            </a:r>
            <a:r>
              <a:rPr lang="en-US" dirty="0"/>
              <a:t> = Add Upper Immediate to PC – don’t change pc register itself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14.10.2019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13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112477"/>
              </p:ext>
            </p:extLst>
          </p:nvPr>
        </p:nvGraphicFramePr>
        <p:xfrm>
          <a:off x="1488000" y="1552705"/>
          <a:ext cx="9216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382657"/>
                  </a:ext>
                </a:extLst>
              </a:tr>
              <a:tr h="288000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imm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[11:0]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7076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411109"/>
                  </a:ext>
                </a:extLst>
              </a:tr>
              <a:tr h="288000">
                <a:tc gridSpan="20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imm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[31:12]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71975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805062" y="1792364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05061" y="2263373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U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29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RV32I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NOP</a:t>
            </a:r>
            <a:r>
              <a:rPr lang="en-US" dirty="0"/>
              <a:t> instruction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NOP</a:t>
            </a:r>
            <a:r>
              <a:rPr lang="en-US" dirty="0"/>
              <a:t> = No Operation – instruction which does nothing</a:t>
            </a:r>
          </a:p>
          <a:p>
            <a:r>
              <a:rPr lang="en-US" dirty="0"/>
              <a:t>In MIPS: 32 zeroes</a:t>
            </a:r>
          </a:p>
          <a:p>
            <a:r>
              <a:rPr lang="en-US" dirty="0"/>
              <a:t>In RISC-V: 32 zeros is invalid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ADDI x0, x0, 0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used as a proxy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14.10.2019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02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RV32I:</a:t>
            </a:r>
            <a:r>
              <a:rPr lang="en-US" dirty="0"/>
              <a:t> </a:t>
            </a:r>
            <a:r>
              <a:rPr lang="en-US" dirty="0">
                <a:cs typeface="Arial" panose="020B0604020202020204" pitchFamily="34" charset="0"/>
              </a:rPr>
              <a:t>memory access</a:t>
            </a:r>
            <a:endParaRPr lang="ru-RU" dirty="0">
              <a:cs typeface="Arial" panose="020B060402020202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14.10.2019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697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RV32I</a:t>
            </a:r>
            <a:r>
              <a:rPr lang="en-US" dirty="0"/>
              <a:t>: Load and Store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14.10.2019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16</a:t>
            </a:fld>
            <a:endParaRPr lang="ru-RU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903279"/>
              </p:ext>
            </p:extLst>
          </p:nvPr>
        </p:nvGraphicFramePr>
        <p:xfrm>
          <a:off x="1589061" y="1552705"/>
          <a:ext cx="9216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382657"/>
                  </a:ext>
                </a:extLst>
              </a:tr>
              <a:tr h="288000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offset[11:0]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7076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411109"/>
                  </a:ext>
                </a:extLst>
              </a:tr>
              <a:tr h="2880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offset[11:5]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offset[4:0]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4067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805062" y="1792364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05061" y="2263373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8700" y="2838450"/>
            <a:ext cx="951547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only instructions that may access the main memory: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L[WHB][U]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= Load form memory to a register (I-type):</a:t>
            </a:r>
            <a:br>
              <a:rPr lang="en-US" sz="2000" dirty="0"/>
            </a:b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rd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= memory[rs1 + offset]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S[WHB][U]</a:t>
            </a:r>
            <a:r>
              <a:rPr lang="en-US" sz="2000" dirty="0"/>
              <a:t> = Store to memory from a register (S-type):</a:t>
            </a:r>
            <a:br>
              <a:rPr lang="en-US" sz="2000" dirty="0"/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memory[rs1 + offset] = rs2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12-bit offset is split in 2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Differs by a size of transferred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W</a:t>
            </a:r>
            <a:r>
              <a:rPr lang="en-US" sz="2000" dirty="0"/>
              <a:t> = Word = 32 bits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H</a:t>
            </a:r>
            <a:r>
              <a:rPr lang="en-US" sz="2000" dirty="0"/>
              <a:t> = Half Word = 16 bits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/>
              <a:t> = Byte = 8 bits</a:t>
            </a:r>
          </a:p>
        </p:txBody>
      </p:sp>
    </p:spTree>
    <p:extLst>
      <p:ext uri="{BB962C8B-B14F-4D97-AF65-F5344CB8AC3E}">
        <p14:creationId xmlns:p14="http://schemas.microsoft.com/office/powerpoint/2010/main" val="16182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RV32I:</a:t>
            </a:r>
            <a:r>
              <a:rPr lang="en-US" dirty="0"/>
              <a:t> control transfer</a:t>
            </a:r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14.10.2019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179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RV32I</a:t>
            </a:r>
            <a:r>
              <a:rPr lang="en-US" dirty="0"/>
              <a:t>: Unconditional jumps</a:t>
            </a: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2878268"/>
            <a:ext cx="10515600" cy="3076064"/>
          </a:xfrm>
        </p:spPr>
        <p:txBody>
          <a:bodyPr/>
          <a:lstStyle/>
          <a:p>
            <a:r>
              <a:rPr lang="en-US" dirty="0"/>
              <a:t>2 instructions: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JAL</a:t>
            </a:r>
            <a:r>
              <a:rPr lang="en-US" dirty="0"/>
              <a:t> = Jump And Link (</a:t>
            </a:r>
            <a:r>
              <a:rPr lang="en-US" dirty="0">
                <a:latin typeface="Consolas" panose="020B0609020204030204" pitchFamily="49" charset="0"/>
              </a:rPr>
              <a:t>U</a:t>
            </a:r>
            <a:r>
              <a:rPr lang="en-US" dirty="0"/>
              <a:t>-type):</a:t>
            </a:r>
            <a:br>
              <a:rPr lang="en-US" dirty="0"/>
            </a:b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= pc + 4; target pc = pc + (offset &lt;&lt; 1)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JALR</a:t>
            </a:r>
            <a:r>
              <a:rPr lang="en-US" dirty="0"/>
              <a:t> = Jump And Link Register (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/>
              <a:t>-type):</a:t>
            </a:r>
            <a:br>
              <a:rPr lang="en-US" dirty="0"/>
            </a:b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= pc + 4; target pc = rs1 + offset</a:t>
            </a:r>
          </a:p>
          <a:p>
            <a:r>
              <a:rPr lang="en-US" dirty="0"/>
              <a:t>Used for procedures calls</a:t>
            </a:r>
          </a:p>
          <a:p>
            <a:pPr lvl="1"/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rd</a:t>
            </a:r>
            <a:r>
              <a:rPr lang="en-US" dirty="0"/>
              <a:t> contains a “return” address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14.10.2019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18</a:t>
            </a:fld>
            <a:endParaRPr lang="ru-RU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978322"/>
              </p:ext>
            </p:extLst>
          </p:nvPr>
        </p:nvGraphicFramePr>
        <p:xfrm>
          <a:off x="1488000" y="1552705"/>
          <a:ext cx="9216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382657"/>
                  </a:ext>
                </a:extLst>
              </a:tr>
              <a:tr h="288000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offset[11:0]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7076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411109"/>
                  </a:ext>
                </a:extLst>
              </a:tr>
              <a:tr h="288000">
                <a:tc gridSpan="20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offset[31:12]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71975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805062" y="1792364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05061" y="2263373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U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82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RV32I</a:t>
            </a:r>
            <a:r>
              <a:rPr lang="en-US" dirty="0"/>
              <a:t>: Conditional branches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67194"/>
            <a:ext cx="10515600" cy="3287138"/>
          </a:xfrm>
        </p:spPr>
        <p:txBody>
          <a:bodyPr>
            <a:normAutofit fontScale="92500"/>
          </a:bodyPr>
          <a:lstStyle/>
          <a:p>
            <a:r>
              <a:rPr lang="en-US" dirty="0"/>
              <a:t>Compares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rs1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rs2</a:t>
            </a:r>
            <a:r>
              <a:rPr lang="en-US" dirty="0"/>
              <a:t> and jumps to a target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pc</a:t>
            </a:r>
            <a:r>
              <a:rPr lang="en-US" dirty="0"/>
              <a:t>, if a condition is met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target pc = pc + (offset &lt;&lt; 1)</a:t>
            </a:r>
          </a:p>
          <a:p>
            <a:pPr lvl="1"/>
            <a:r>
              <a:rPr lang="en-US" dirty="0"/>
              <a:t>Uses S-type encoding</a:t>
            </a:r>
          </a:p>
          <a:p>
            <a:r>
              <a:rPr lang="en-US" dirty="0"/>
              <a:t>4 different conditions =&gt; 4 instructions: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BEQ</a:t>
            </a:r>
            <a:r>
              <a:rPr lang="en-US" dirty="0"/>
              <a:t> = Branch, if equal 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rs1 = rs2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BNE</a:t>
            </a:r>
            <a:r>
              <a:rPr lang="en-US" dirty="0"/>
              <a:t> = Branch, if not equal 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rs1 ≠ rs2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BLT[U]</a:t>
            </a:r>
            <a:r>
              <a:rPr lang="en-US" dirty="0"/>
              <a:t> = Branch, if Less Than 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rs1 &lt; rs2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BGE[U]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= Branch, if Greater or Equal 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rs1 ≥ rs2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14.10.2019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19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04431"/>
              </p:ext>
            </p:extLst>
          </p:nvPr>
        </p:nvGraphicFramePr>
        <p:xfrm>
          <a:off x="1488000" y="1402688"/>
          <a:ext cx="921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382657"/>
                  </a:ext>
                </a:extLst>
              </a:tr>
              <a:tr h="2880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offset[11:5]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offset[4:0]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4067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805062" y="1650022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90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RISC-V ISA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Kirill </a:t>
            </a:r>
            <a:r>
              <a:rPr lang="en-US" i="1" dirty="0" err="1">
                <a:latin typeface="+mj-lt"/>
              </a:rPr>
              <a:t>Korolev</a:t>
            </a:r>
            <a:endParaRPr lang="en-US" i="1" dirty="0">
              <a:latin typeface="+mj-lt"/>
            </a:endParaRP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14 October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406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 Simulation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ALU class</a:t>
            </a:r>
          </a:p>
          <a:p>
            <a:pPr lvl="1"/>
            <a:r>
              <a:rPr lang="en-US" dirty="0"/>
              <a:t>A collection of methods representing the target ISA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Decoder class</a:t>
            </a:r>
          </a:p>
          <a:p>
            <a:pPr lvl="1"/>
            <a:r>
              <a:rPr lang="en-US" dirty="0"/>
              <a:t>takes raw 32 bit instruction</a:t>
            </a:r>
          </a:p>
          <a:p>
            <a:pPr lvl="1"/>
            <a:r>
              <a:rPr lang="en-US" dirty="0"/>
              <a:t>provides instruction parameters (reg. ids, </a:t>
            </a:r>
            <a:r>
              <a:rPr lang="en-US" dirty="0" err="1"/>
              <a:t>imm</a:t>
            </a:r>
            <a:r>
              <a:rPr lang="en-US" dirty="0"/>
              <a:t>…) according to operation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Instructions database</a:t>
            </a:r>
          </a:p>
          <a:p>
            <a:pPr lvl="1"/>
            <a:r>
              <a:rPr lang="en-US" dirty="0"/>
              <a:t>Connection between the decoded opcode and </a:t>
            </a:r>
            <a:r>
              <a:rPr lang="en-US"/>
              <a:t>ALU class method </a:t>
            </a:r>
            <a:r>
              <a:rPr lang="en-US" dirty="0"/>
              <a:t>to call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14.10.2019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542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materials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4675" indent="-342900"/>
            <a:r>
              <a:rPr lang="en-US" dirty="0"/>
              <a:t>RISC-V </a:t>
            </a:r>
            <a:r>
              <a:rPr lang="en-US" dirty="0">
                <a:hlinkClick r:id="rId2"/>
              </a:rPr>
              <a:t>specifications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learning materials</a:t>
            </a:r>
            <a:endParaRPr lang="en-US" dirty="0"/>
          </a:p>
          <a:p>
            <a:pPr marL="574675" indent="-342900"/>
            <a:r>
              <a:rPr lang="en-US" dirty="0"/>
              <a:t>Lectures:</a:t>
            </a:r>
          </a:p>
          <a:p>
            <a:pPr marL="1031875" lvl="1" indent="-342900"/>
            <a:r>
              <a:rPr lang="en-US" dirty="0"/>
              <a:t>RISC-V-based: </a:t>
            </a:r>
            <a:r>
              <a:rPr lang="en-US" dirty="0">
                <a:hlinkClick r:id="rId4"/>
              </a:rPr>
              <a:t>6.375</a:t>
            </a:r>
            <a:r>
              <a:rPr lang="en-US" dirty="0"/>
              <a:t> (MIT) L9, </a:t>
            </a:r>
            <a:r>
              <a:rPr lang="en-US" dirty="0">
                <a:hlinkClick r:id="rId5"/>
              </a:rPr>
              <a:t>CSE564</a:t>
            </a:r>
            <a:r>
              <a:rPr lang="en-US" dirty="0"/>
              <a:t> (OU) L7-8</a:t>
            </a:r>
          </a:p>
          <a:p>
            <a:pPr marL="1031875" lvl="1" indent="-342900"/>
            <a:r>
              <a:rPr lang="en-US" dirty="0"/>
              <a:t>MIPS-based: </a:t>
            </a:r>
            <a:r>
              <a:rPr lang="en-US" dirty="0">
                <a:hlinkClick r:id="rId6"/>
              </a:rPr>
              <a:t>CS378</a:t>
            </a:r>
            <a:r>
              <a:rPr lang="en-US" dirty="0"/>
              <a:t> (UW) L6-7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14.10.2019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63206"/>
      </p:ext>
    </p:extLst>
  </p:cSld>
  <p:clrMapOvr>
    <a:masterClrMapping/>
  </p:clrMapOvr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/GitHub basics</a:t>
            </a:r>
            <a:endParaRPr lang="ru-RU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22</a:t>
            </a:fld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977900" cy="365125"/>
          </a:xfrm>
        </p:spPr>
        <p:txBody>
          <a:bodyPr/>
          <a:lstStyle/>
          <a:p>
            <a:r>
              <a:rPr lang="ru-RU"/>
              <a:t>14.10.2019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447800" cy="365125"/>
          </a:xfrm>
        </p:spPr>
        <p:txBody>
          <a:bodyPr/>
          <a:lstStyle/>
          <a:p>
            <a:r>
              <a:rPr lang="en-US"/>
              <a:t>MIPT-V 2019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866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with the repository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122" y="1791082"/>
            <a:ext cx="5221551" cy="4128707"/>
          </a:xfrm>
        </p:spPr>
        <p:txBody>
          <a:bodyPr>
            <a:normAutofit/>
          </a:bodyPr>
          <a:lstStyle/>
          <a:p>
            <a:r>
              <a:rPr lang="en-US" dirty="0"/>
              <a:t>5 basic 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Clone to/update your local repository</a:t>
            </a:r>
            <a:endParaRPr lang="en-US" b="1" dirty="0">
              <a:solidFill>
                <a:srgbClr val="CC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Make your changes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Choose changes for a commit</a:t>
            </a:r>
            <a:endParaRPr lang="en-US" b="1" dirty="0">
              <a:solidFill>
                <a:srgbClr val="CC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new commit</a:t>
            </a:r>
            <a:endParaRPr lang="en-US" b="1" dirty="0">
              <a:solidFill>
                <a:srgbClr val="CC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Send your commits to original repository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26.09.2018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23</a:t>
            </a:fld>
            <a:endParaRPr lang="ru-RU"/>
          </a:p>
        </p:txBody>
      </p:sp>
      <p:grpSp>
        <p:nvGrpSpPr>
          <p:cNvPr id="23" name="Group 22"/>
          <p:cNvGrpSpPr/>
          <p:nvPr/>
        </p:nvGrpSpPr>
        <p:grpSpPr>
          <a:xfrm>
            <a:off x="10438915" y="1669121"/>
            <a:ext cx="2315698" cy="4228946"/>
            <a:chOff x="10438915" y="1669121"/>
            <a:chExt cx="2315698" cy="4228946"/>
          </a:xfrm>
        </p:grpSpPr>
        <p:sp>
          <p:nvSpPr>
            <p:cNvPr id="8" name="Rounded Rectangle 7"/>
            <p:cNvSpPr/>
            <p:nvPr/>
          </p:nvSpPr>
          <p:spPr>
            <a:xfrm rot="5400000">
              <a:off x="9482291" y="2625745"/>
              <a:ext cx="4228946" cy="23156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438915" y="3275466"/>
              <a:ext cx="146610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the original remote repository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25312" y="1668966"/>
            <a:ext cx="3878679" cy="4229100"/>
            <a:chOff x="6225312" y="1668966"/>
            <a:chExt cx="3878679" cy="4229100"/>
          </a:xfrm>
        </p:grpSpPr>
        <p:sp>
          <p:nvSpPr>
            <p:cNvPr id="9" name="Rounded Rectangle 8"/>
            <p:cNvSpPr/>
            <p:nvPr/>
          </p:nvSpPr>
          <p:spPr>
            <a:xfrm rot="16200000">
              <a:off x="6050102" y="1844176"/>
              <a:ext cx="4229100" cy="3878679"/>
            </a:xfrm>
            <a:prstGeom prst="roundRect">
              <a:avLst>
                <a:gd name="adj" fmla="val 9999"/>
              </a:avLst>
            </a:prstGeom>
            <a:solidFill>
              <a:schemeClr val="bg1">
                <a:lumMod val="95000"/>
              </a:schemeClr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CC0066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52402" y="1690688"/>
              <a:ext cx="22163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2060"/>
                  </a:solidFill>
                </a:rPr>
                <a:t>a local copy of the original repository</a:t>
              </a:r>
              <a:endParaRPr lang="ru-RU" sz="20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7021617" y="3088949"/>
            <a:ext cx="2876620" cy="47047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2. make your changes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08687" y="3703260"/>
            <a:ext cx="2889550" cy="47047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add [file1, file2...]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08687" y="4316690"/>
            <a:ext cx="2889550" cy="47047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4.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commit –m “...”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503858" y="4931001"/>
            <a:ext cx="1519795" cy="47047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5.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push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503858" y="2149624"/>
            <a:ext cx="1519795" cy="84490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0.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clone</a:t>
            </a:r>
          </a:p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pull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9319161" y="5379818"/>
            <a:ext cx="2239508" cy="47710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ight Arrow 20"/>
          <p:cNvSpPr/>
          <p:nvPr/>
        </p:nvSpPr>
        <p:spPr>
          <a:xfrm flipH="1">
            <a:off x="8984238" y="1714944"/>
            <a:ext cx="2239508" cy="47710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75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26.09.2018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24</a:t>
            </a:fld>
            <a:endParaRPr lang="ru-RU"/>
          </a:p>
        </p:txBody>
      </p:sp>
      <p:grpSp>
        <p:nvGrpSpPr>
          <p:cNvPr id="35" name="Group 34"/>
          <p:cNvGrpSpPr/>
          <p:nvPr/>
        </p:nvGrpSpPr>
        <p:grpSpPr>
          <a:xfrm>
            <a:off x="479351" y="1645393"/>
            <a:ext cx="7369249" cy="4168667"/>
            <a:chOff x="479351" y="1645393"/>
            <a:chExt cx="7369249" cy="4168667"/>
          </a:xfrm>
        </p:grpSpPr>
        <p:sp>
          <p:nvSpPr>
            <p:cNvPr id="15" name="Rectangle 14"/>
            <p:cNvSpPr/>
            <p:nvPr/>
          </p:nvSpPr>
          <p:spPr>
            <a:xfrm>
              <a:off x="479351" y="1676400"/>
              <a:ext cx="7293050" cy="41376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46520" y="1645393"/>
              <a:ext cx="1402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GitHub</a:t>
              </a:r>
              <a:endParaRPr lang="ru-RU" sz="28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848600" y="1645393"/>
            <a:ext cx="4015740" cy="4168667"/>
            <a:chOff x="7848600" y="1645393"/>
            <a:chExt cx="4015740" cy="4168667"/>
          </a:xfrm>
        </p:grpSpPr>
        <p:sp>
          <p:nvSpPr>
            <p:cNvPr id="16" name="Rectangle 15"/>
            <p:cNvSpPr/>
            <p:nvPr/>
          </p:nvSpPr>
          <p:spPr>
            <a:xfrm>
              <a:off x="7848600" y="1676400"/>
              <a:ext cx="4015740" cy="413766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886344" y="1645393"/>
              <a:ext cx="27283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 machine</a:t>
              </a:r>
              <a:endParaRPr lang="ru-RU" sz="2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049697" y="2233739"/>
            <a:ext cx="1794217" cy="890897"/>
            <a:chOff x="3049697" y="4008763"/>
            <a:chExt cx="1794217" cy="890897"/>
          </a:xfrm>
        </p:grpSpPr>
        <p:sp>
          <p:nvSpPr>
            <p:cNvPr id="7" name="Right Arrow 6"/>
            <p:cNvSpPr/>
            <p:nvPr/>
          </p:nvSpPr>
          <p:spPr>
            <a:xfrm>
              <a:off x="3049697" y="4160520"/>
              <a:ext cx="1794217" cy="73914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fork</a:t>
              </a:r>
              <a:endParaRPr lang="ru-RU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29414" y="4008763"/>
              <a:ext cx="855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create</a:t>
              </a:r>
              <a:endParaRPr lang="ru-RU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89237" y="2233739"/>
            <a:ext cx="1794217" cy="890897"/>
            <a:chOff x="6989237" y="4008763"/>
            <a:chExt cx="1794217" cy="890897"/>
          </a:xfrm>
        </p:grpSpPr>
        <p:sp>
          <p:nvSpPr>
            <p:cNvPr id="11" name="Right Arrow 10"/>
            <p:cNvSpPr/>
            <p:nvPr/>
          </p:nvSpPr>
          <p:spPr>
            <a:xfrm>
              <a:off x="6989237" y="4160520"/>
              <a:ext cx="1794217" cy="73914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git</a:t>
              </a:r>
              <a:r>
                <a:rPr lang="en-US" b="1" dirty="0"/>
                <a:t> clone</a:t>
              </a:r>
              <a:endParaRPr lang="ru-RU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68954" y="4008763"/>
              <a:ext cx="855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create</a:t>
              </a:r>
              <a:endParaRPr lang="ru-RU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49697" y="3342270"/>
            <a:ext cx="1794217" cy="885706"/>
            <a:chOff x="3049697" y="3342270"/>
            <a:chExt cx="1794217" cy="885706"/>
          </a:xfrm>
        </p:grpSpPr>
        <p:sp>
          <p:nvSpPr>
            <p:cNvPr id="17" name="Left Arrow 16"/>
            <p:cNvSpPr/>
            <p:nvPr/>
          </p:nvSpPr>
          <p:spPr>
            <a:xfrm>
              <a:off x="3049697" y="3526936"/>
              <a:ext cx="1794217" cy="701040"/>
            </a:xfrm>
            <a:prstGeom prst="lef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pull request</a:t>
              </a:r>
              <a:endParaRPr lang="ru-RU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69727" y="3342270"/>
              <a:ext cx="855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update</a:t>
              </a:r>
              <a:endParaRPr lang="ru-RU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989236" y="3342270"/>
            <a:ext cx="1794217" cy="885706"/>
            <a:chOff x="6989236" y="3342270"/>
            <a:chExt cx="1794217" cy="885706"/>
          </a:xfrm>
        </p:grpSpPr>
        <p:sp>
          <p:nvSpPr>
            <p:cNvPr id="18" name="Left Arrow 17"/>
            <p:cNvSpPr/>
            <p:nvPr/>
          </p:nvSpPr>
          <p:spPr>
            <a:xfrm>
              <a:off x="6989236" y="3526936"/>
              <a:ext cx="1794217" cy="701040"/>
            </a:xfrm>
            <a:prstGeom prst="lef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git</a:t>
              </a:r>
              <a:r>
                <a:rPr lang="en-US" b="1" dirty="0"/>
                <a:t> push</a:t>
              </a:r>
              <a:endParaRPr lang="ru-RU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886344" y="3342270"/>
              <a:ext cx="855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update</a:t>
              </a:r>
              <a:endParaRPr lang="ru-RU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843914" y="2202180"/>
            <a:ext cx="2183423" cy="3261946"/>
            <a:chOff x="4843914" y="2026920"/>
            <a:chExt cx="2183423" cy="3261946"/>
          </a:xfrm>
        </p:grpSpPr>
        <p:sp>
          <p:nvSpPr>
            <p:cNvPr id="9" name="Rounded Rectangle 8"/>
            <p:cNvSpPr/>
            <p:nvPr/>
          </p:nvSpPr>
          <p:spPr>
            <a:xfrm>
              <a:off x="4843914" y="2026920"/>
              <a:ext cx="2145323" cy="326194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99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82015" y="2123576"/>
              <a:ext cx="214532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990099"/>
                  </a:solidFill>
                </a:rPr>
                <a:t>a copy of</a:t>
              </a:r>
              <a:br>
                <a:rPr lang="en-US" sz="2400" b="1" dirty="0">
                  <a:solidFill>
                    <a:srgbClr val="990099"/>
                  </a:solidFill>
                </a:rPr>
              </a:br>
              <a:r>
                <a:rPr lang="en-US" sz="2400" b="1" dirty="0">
                  <a:solidFill>
                    <a:srgbClr val="990099"/>
                  </a:solidFill>
                </a:rPr>
                <a:t>the main repository</a:t>
              </a:r>
              <a:br>
                <a:rPr lang="en-US" sz="2400" b="1" dirty="0">
                  <a:solidFill>
                    <a:srgbClr val="990099"/>
                  </a:solidFill>
                </a:rPr>
              </a:br>
              <a:r>
                <a:rPr lang="en-US" sz="2400" b="1" dirty="0">
                  <a:solidFill>
                    <a:srgbClr val="990099"/>
                  </a:solidFill>
                </a:rPr>
                <a:t>on </a:t>
              </a:r>
              <a:r>
                <a:rPr lang="en-US" sz="2400" b="1" dirty="0" err="1">
                  <a:solidFill>
                    <a:srgbClr val="990099"/>
                  </a:solidFill>
                </a:rPr>
                <a:t>Github</a:t>
              </a:r>
              <a:endParaRPr lang="ru-RU" sz="2400" b="1" dirty="0">
                <a:solidFill>
                  <a:srgbClr val="990099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49696" y="4524145"/>
            <a:ext cx="5733757" cy="896677"/>
            <a:chOff x="3049697" y="4148604"/>
            <a:chExt cx="5733757" cy="896677"/>
          </a:xfrm>
        </p:grpSpPr>
        <p:sp>
          <p:nvSpPr>
            <p:cNvPr id="29" name="Right Arrow 28"/>
            <p:cNvSpPr/>
            <p:nvPr/>
          </p:nvSpPr>
          <p:spPr>
            <a:xfrm>
              <a:off x="3049697" y="4306141"/>
              <a:ext cx="5733757" cy="739140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git</a:t>
              </a:r>
              <a:r>
                <a:rPr lang="en-US" b="1" dirty="0"/>
                <a:t> pull</a:t>
              </a:r>
              <a:endParaRPr lang="ru-RU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29415" y="4148604"/>
              <a:ext cx="855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update</a:t>
              </a:r>
              <a:endParaRPr lang="ru-RU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783454" y="2202180"/>
            <a:ext cx="2145323" cy="3261946"/>
            <a:chOff x="8783454" y="2026920"/>
            <a:chExt cx="2145323" cy="3261946"/>
          </a:xfrm>
        </p:grpSpPr>
        <p:sp>
          <p:nvSpPr>
            <p:cNvPr id="10" name="Rounded Rectangle 9"/>
            <p:cNvSpPr/>
            <p:nvPr/>
          </p:nvSpPr>
          <p:spPr>
            <a:xfrm>
              <a:off x="8783454" y="2026920"/>
              <a:ext cx="2145323" cy="326194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83455" y="2123576"/>
              <a:ext cx="214532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a copy of</a:t>
              </a:r>
              <a:br>
                <a:rPr lang="en-US" sz="2400" b="1" dirty="0">
                  <a:solidFill>
                    <a:srgbClr val="002060"/>
                  </a:solidFill>
                </a:rPr>
              </a:br>
              <a:r>
                <a:rPr lang="en-US" sz="2400" b="1" dirty="0">
                  <a:solidFill>
                    <a:srgbClr val="002060"/>
                  </a:solidFill>
                </a:rPr>
                <a:t>the main repository </a:t>
              </a:r>
              <a:br>
                <a:rPr lang="en-US" sz="2400" b="1" dirty="0">
                  <a:solidFill>
                    <a:srgbClr val="002060"/>
                  </a:solidFill>
                </a:rPr>
              </a:br>
              <a:r>
                <a:rPr lang="en-US" sz="2400" b="1" dirty="0">
                  <a:solidFill>
                    <a:srgbClr val="002060"/>
                  </a:solidFill>
                </a:rPr>
                <a:t>on your local machine</a:t>
              </a:r>
              <a:endParaRPr lang="ru-RU" sz="24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04373" y="2202180"/>
            <a:ext cx="2145324" cy="3261946"/>
            <a:chOff x="904373" y="2026920"/>
            <a:chExt cx="2145324" cy="3261946"/>
          </a:xfrm>
        </p:grpSpPr>
        <p:sp>
          <p:nvSpPr>
            <p:cNvPr id="8" name="Rounded Rectangle 7"/>
            <p:cNvSpPr/>
            <p:nvPr/>
          </p:nvSpPr>
          <p:spPr>
            <a:xfrm>
              <a:off x="904374" y="2026920"/>
              <a:ext cx="2145323" cy="326194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04373" y="2442890"/>
              <a:ext cx="21453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the main repository</a:t>
              </a:r>
              <a:br>
                <a:rPr lang="en-US" sz="2400" b="1" dirty="0">
                  <a:solidFill>
                    <a:srgbClr val="C00000"/>
                  </a:solidFill>
                </a:rPr>
              </a:br>
              <a:r>
                <a:rPr lang="en-US" sz="2400" b="1" dirty="0">
                  <a:solidFill>
                    <a:srgbClr val="C00000"/>
                  </a:solidFill>
                </a:rPr>
                <a:t>on GitHub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103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GitHub repository: </a:t>
            </a:r>
            <a:r>
              <a:rPr lang="en-US" sz="2400" dirty="0">
                <a:hlinkClick r:id="rId2"/>
              </a:rPr>
              <a:t>https://github.com/MIPT-ILab/mipt-mips</a:t>
            </a:r>
            <a:endParaRPr lang="en-US" sz="2400" dirty="0"/>
          </a:p>
          <a:p>
            <a:pPr lvl="1"/>
            <a:r>
              <a:rPr lang="en-US" sz="2000" dirty="0"/>
              <a:t>GitHub Wiki: </a:t>
            </a:r>
            <a:r>
              <a:rPr lang="en-US" sz="2000" dirty="0">
                <a:hlinkClick r:id="rId3"/>
              </a:rPr>
              <a:t>https://github.com/MIPT-ILab/mipt-mips/wiki</a:t>
            </a:r>
            <a:endParaRPr lang="en-US" sz="2000" dirty="0"/>
          </a:p>
          <a:p>
            <a:r>
              <a:rPr lang="en-US" sz="2400" dirty="0" err="1"/>
              <a:t>Git</a:t>
            </a:r>
            <a:r>
              <a:rPr lang="en-US" sz="2400" dirty="0"/>
              <a:t> main page: </a:t>
            </a:r>
            <a:r>
              <a:rPr lang="en-US" sz="2400" dirty="0">
                <a:hlinkClick r:id="rId4"/>
              </a:rPr>
              <a:t>https://git-scm.com/</a:t>
            </a:r>
            <a:endParaRPr lang="en-US" sz="2400" dirty="0"/>
          </a:p>
          <a:p>
            <a:pPr lvl="1"/>
            <a:r>
              <a:rPr lang="en-US" sz="2000" dirty="0"/>
              <a:t>Documentation, tutorials, cheat sheets: </a:t>
            </a:r>
            <a:r>
              <a:rPr lang="en-US" sz="2000" dirty="0">
                <a:hlinkClick r:id="rId5"/>
              </a:rPr>
              <a:t>https://git-scm.com/doc</a:t>
            </a:r>
            <a:endParaRPr lang="en-US" sz="2000" dirty="0"/>
          </a:p>
          <a:p>
            <a:pPr lvl="1"/>
            <a:r>
              <a:rPr lang="en-US" sz="2000" dirty="0"/>
              <a:t>Downloads: </a:t>
            </a:r>
            <a:r>
              <a:rPr lang="en-US" sz="2000" dirty="0">
                <a:hlinkClick r:id="rId6"/>
              </a:rPr>
              <a:t>https://git-scm.com/downloads</a:t>
            </a:r>
            <a:endParaRPr lang="en-US" sz="2000" dirty="0"/>
          </a:p>
          <a:p>
            <a:pPr lvl="1"/>
            <a:r>
              <a:rPr lang="en-US" sz="2000" dirty="0"/>
              <a:t>Pro </a:t>
            </a:r>
            <a:r>
              <a:rPr lang="en-US" sz="2000" dirty="0" err="1"/>
              <a:t>Git</a:t>
            </a:r>
            <a:r>
              <a:rPr lang="en-US" sz="2000" dirty="0"/>
              <a:t> book (EN/RU): </a:t>
            </a:r>
            <a:r>
              <a:rPr lang="en-US" sz="2000" dirty="0">
                <a:hlinkClick r:id="rId7"/>
              </a:rPr>
              <a:t>https://git-scm.com/book/en/v2</a:t>
            </a:r>
            <a:endParaRPr lang="en-US" sz="2000" dirty="0"/>
          </a:p>
          <a:p>
            <a:r>
              <a:rPr lang="en-US" sz="2400" dirty="0" err="1"/>
              <a:t>Git</a:t>
            </a:r>
            <a:r>
              <a:rPr lang="en-US" sz="2400" dirty="0"/>
              <a:t> flight rules (EN/RU): </a:t>
            </a:r>
            <a:r>
              <a:rPr lang="en-US" sz="2400" dirty="0">
                <a:hlinkClick r:id="rId8"/>
              </a:rPr>
              <a:t>https://github.com/k88hudson/git-flight-rules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26.09.2018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01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</a:t>
            </a:fld>
            <a:endParaRPr lang="en-US" altLang="ja-JP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558320"/>
      </p:ext>
    </p:extLst>
  </p:cSld>
  <p:clrMapOvr>
    <a:masterClrMapping/>
  </p:clrMapOvr>
  <p:transition>
    <p:fade/>
  </p:transition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Refresher: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2400" dirty="0">
                <a:solidFill>
                  <a:schemeClr val="accent1"/>
                </a:solidFill>
              </a:rPr>
              <a:t>Instruction Set Architecture (ISA)</a:t>
            </a:r>
            <a:r>
              <a:rPr lang="en-US" sz="2400" dirty="0"/>
              <a:t> is a precise definition of computer: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instructions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registers and memory organization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data formats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interrupts and exceptions</a:t>
            </a:r>
          </a:p>
          <a:p>
            <a:pPr marL="342900" indent="-342900"/>
            <a:r>
              <a:rPr lang="en-US" sz="2400" dirty="0"/>
              <a:t>It can be thought as an agreement between a programmer and an engineer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14.10.2019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2019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170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045"/>
            <a:ext cx="6800850" cy="446128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RISC-V</a:t>
            </a:r>
            <a:r>
              <a:rPr lang="en-US" sz="2400" dirty="0"/>
              <a:t> is an modern RISC architecture</a:t>
            </a:r>
          </a:p>
          <a:p>
            <a:pPr lvl="1"/>
            <a:r>
              <a:rPr lang="en-US" sz="2000" dirty="0"/>
              <a:t>Evolution of MIPS</a:t>
            </a:r>
          </a:p>
          <a:p>
            <a:r>
              <a:rPr lang="en-US" sz="2400" dirty="0"/>
              <a:t>Designed for </a:t>
            </a:r>
            <a:r>
              <a:rPr lang="en-US" sz="2400" dirty="0">
                <a:solidFill>
                  <a:srgbClr val="5B9BD5"/>
                </a:solidFill>
              </a:rPr>
              <a:t>customization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Modular</a:t>
            </a:r>
          </a:p>
          <a:p>
            <a:pPr lvl="1"/>
            <a:r>
              <a:rPr lang="en-US" sz="2000" dirty="0"/>
              <a:t>Expandable through a variable instruction length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Open-sourced</a:t>
            </a:r>
            <a:r>
              <a:rPr lang="en-US" sz="2400" dirty="0"/>
              <a:t> and actively evolved by community</a:t>
            </a:r>
          </a:p>
          <a:p>
            <a:pPr lvl="1"/>
            <a:r>
              <a:rPr lang="en-US" sz="2000" dirty="0"/>
              <a:t>The first 6 RISC-V CPU created</a:t>
            </a:r>
          </a:p>
          <a:p>
            <a:pPr lvl="1"/>
            <a:r>
              <a:rPr lang="en-US" sz="2000" dirty="0"/>
              <a:t>Supported by GCC and LLVM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14.10.2019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4</a:t>
            </a:fld>
            <a:endParaRPr lang="ru-R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639" y="3305908"/>
            <a:ext cx="3467250" cy="164526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8101327" y="1493044"/>
            <a:ext cx="3571875" cy="1129505"/>
            <a:chOff x="8101327" y="1493044"/>
            <a:chExt cx="3571875" cy="112950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82353" y="1493044"/>
              <a:ext cx="2409825" cy="48577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8101327" y="1976218"/>
              <a:ext cx="35718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646B72"/>
                  </a:solidFill>
                  <a:latin typeface="Open Sans"/>
                </a:rPr>
                <a:t>RISC-V: The Free and Open RISC Instruction Set Architecture</a:t>
              </a:r>
              <a:endParaRPr lang="en-US" b="0" i="0" dirty="0">
                <a:solidFill>
                  <a:srgbClr val="646B72"/>
                </a:solidFill>
                <a:effectLst/>
                <a:latin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640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RISC-V: extensions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679" y="1693253"/>
            <a:ext cx="4797669" cy="4128707"/>
          </a:xfrm>
        </p:spPr>
        <p:txBody>
          <a:bodyPr/>
          <a:lstStyle/>
          <a:p>
            <a:r>
              <a:rPr lang="en-US" dirty="0"/>
              <a:t>RISC-V is a </a:t>
            </a:r>
            <a:r>
              <a:rPr lang="en-US" dirty="0">
                <a:solidFill>
                  <a:srgbClr val="5B9BD5"/>
                </a:solidFill>
              </a:rPr>
              <a:t>modular</a:t>
            </a:r>
            <a:r>
              <a:rPr lang="en-US" dirty="0"/>
              <a:t> ISA</a:t>
            </a:r>
          </a:p>
          <a:p>
            <a:pPr lvl="1"/>
            <a:r>
              <a:rPr lang="en-US" dirty="0"/>
              <a:t>Use common naming convention for all modules</a:t>
            </a:r>
          </a:p>
          <a:p>
            <a:pPr lvl="1"/>
            <a:r>
              <a:rPr lang="en-US" dirty="0"/>
              <a:t>A base integer ISA is required to be implemented</a:t>
            </a:r>
          </a:p>
          <a:p>
            <a:pPr lvl="2"/>
            <a:r>
              <a:rPr lang="en-US" dirty="0"/>
              <a:t>40 instructions</a:t>
            </a:r>
          </a:p>
          <a:p>
            <a:pPr lvl="1"/>
            <a:r>
              <a:rPr lang="en-US" dirty="0"/>
              <a:t>Other extensions – optional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14.10.2019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5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392615" y="2673448"/>
            <a:ext cx="14067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onsolas" panose="020B0609020204030204" pitchFamily="49" charset="0"/>
                <a:cs typeface="Arial" panose="020B0604020202020204" pitchFamily="34" charset="0"/>
              </a:rPr>
              <a:t>RV</a:t>
            </a:r>
            <a:endParaRPr lang="ru-RU" sz="60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3041" y="2027117"/>
            <a:ext cx="1289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onsolas" panose="020B0609020204030204" pitchFamily="49" charset="0"/>
                <a:cs typeface="Arial" panose="020B0604020202020204" pitchFamily="34" charset="0"/>
              </a:rPr>
              <a:t>32</a:t>
            </a:r>
          </a:p>
          <a:p>
            <a:r>
              <a:rPr lang="en-US" sz="4800" dirty="0">
                <a:latin typeface="Consolas" panose="020B0609020204030204" pitchFamily="49" charset="0"/>
                <a:cs typeface="Arial" panose="020B0604020202020204" pitchFamily="34" charset="0"/>
              </a:rPr>
              <a:t>64</a:t>
            </a:r>
          </a:p>
          <a:p>
            <a:r>
              <a:rPr lang="en-US" sz="4800" dirty="0">
                <a:latin typeface="Consolas" panose="020B0609020204030204" pitchFamily="49" charset="0"/>
                <a:cs typeface="Arial" panose="020B0604020202020204" pitchFamily="34" charset="0"/>
              </a:rPr>
              <a:t>128</a:t>
            </a:r>
            <a:endParaRPr lang="ru-RU" sz="4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5346" y="365125"/>
            <a:ext cx="42291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= Integer</a:t>
            </a: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M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= Integer 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Mul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. &amp; Div.</a:t>
            </a: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F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= Floating single-precision</a:t>
            </a: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D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= Floating double-precision </a:t>
            </a: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G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= IMAFD = General</a:t>
            </a: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Q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= Floating quad-precision</a:t>
            </a: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L</a:t>
            </a: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= Compressed (16-bit ops)</a:t>
            </a: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B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= Bit manipulation</a:t>
            </a: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J</a:t>
            </a: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T</a:t>
            </a: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= Packed (SIMD instructions)</a:t>
            </a: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V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= Vector instructions</a:t>
            </a: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N</a:t>
            </a:r>
            <a:endParaRPr lang="ru-RU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2615" y="2673448"/>
            <a:ext cx="2388578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onsolas" panose="020B0609020204030204" pitchFamily="49" charset="0"/>
                <a:cs typeface="Arial" panose="020B0604020202020204" pitchFamily="34" charset="0"/>
              </a:rPr>
              <a:t>RV32I</a:t>
            </a:r>
            <a:endParaRPr lang="ru-RU" sz="60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67292" y="494444"/>
            <a:ext cx="3613639" cy="4994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9144001" y="441692"/>
            <a:ext cx="14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B9BD5"/>
                </a:solidFill>
                <a:latin typeface="Consolas" panose="020B0609020204030204" pitchFamily="49" charset="0"/>
              </a:rPr>
              <a:t>(BASIC)</a:t>
            </a:r>
            <a:endParaRPr lang="ru-RU" dirty="0">
              <a:solidFill>
                <a:srgbClr val="5B9BD5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413738" y="4335441"/>
            <a:ext cx="3112477" cy="896494"/>
            <a:chOff x="4413738" y="4335441"/>
            <a:chExt cx="3112477" cy="896494"/>
          </a:xfrm>
        </p:grpSpPr>
        <p:sp>
          <p:nvSpPr>
            <p:cNvPr id="13" name="TextBox 12"/>
            <p:cNvSpPr txBox="1"/>
            <p:nvPr/>
          </p:nvSpPr>
          <p:spPr>
            <a:xfrm>
              <a:off x="4413738" y="4585604"/>
              <a:ext cx="223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5B9BD5"/>
                  </a:solidFill>
                </a:rPr>
                <a:t>A register size in bits</a:t>
              </a:r>
            </a:p>
            <a:p>
              <a:pPr algn="r"/>
              <a:r>
                <a:rPr lang="en-US" dirty="0">
                  <a:solidFill>
                    <a:srgbClr val="5B9BD5"/>
                  </a:solidFill>
                </a:rPr>
                <a:t>Extension</a:t>
              </a:r>
              <a:endParaRPr lang="ru-RU" dirty="0">
                <a:solidFill>
                  <a:srgbClr val="5B9BD5"/>
                </a:solidFill>
              </a:endParaRPr>
            </a:p>
          </p:txBody>
        </p:sp>
        <p:cxnSp>
          <p:nvCxnSpPr>
            <p:cNvPr id="15" name="Curved Connector 14"/>
            <p:cNvCxnSpPr>
              <a:endCxn id="8" idx="2"/>
            </p:cNvCxnSpPr>
            <p:nvPr/>
          </p:nvCxnSpPr>
          <p:spPr>
            <a:xfrm flipV="1">
              <a:off x="6611815" y="4335441"/>
              <a:ext cx="465994" cy="447574"/>
            </a:xfrm>
            <a:prstGeom prst="curvedConnector2">
              <a:avLst/>
            </a:prstGeom>
            <a:ln w="38100">
              <a:solidFill>
                <a:srgbClr val="5B9BD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586904" y="5073162"/>
              <a:ext cx="939311" cy="0"/>
            </a:xfrm>
            <a:prstGeom prst="straightConnector1">
              <a:avLst/>
            </a:prstGeom>
            <a:ln w="38100">
              <a:solidFill>
                <a:srgbClr val="5B9BD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350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  <p:bldP spid="8" grpId="1"/>
      <p:bldP spid="9" grpId="0"/>
      <p:bldP spid="9" grpId="1"/>
      <p:bldP spid="10" grpId="0" animBg="1"/>
      <p:bldP spid="11" grpId="0" animBg="1"/>
      <p:bldP spid="12" grpId="0"/>
      <p:bldP spid="1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RISC-V: “load-store” three-addresses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>
                <a:latin typeface="+mn-lt"/>
              </a:rPr>
              <a:t>RISC-V is a </a:t>
            </a:r>
            <a:r>
              <a:rPr lang="en-US" dirty="0">
                <a:solidFill>
                  <a:srgbClr val="5B9BD5"/>
                </a:solidFill>
                <a:latin typeface="+mn-lt"/>
              </a:rPr>
              <a:t>load-store</a:t>
            </a:r>
            <a:r>
              <a:rPr lang="en-US" dirty="0">
                <a:latin typeface="+mn-lt"/>
              </a:rPr>
              <a:t> or </a:t>
            </a:r>
            <a:r>
              <a:rPr lang="en-US" dirty="0">
                <a:solidFill>
                  <a:srgbClr val="5B9BD5"/>
                </a:solidFill>
                <a:latin typeface="+mn-lt"/>
              </a:rPr>
              <a:t>register-to-register</a:t>
            </a:r>
            <a:r>
              <a:rPr lang="en-US" dirty="0">
                <a:latin typeface="+mn-lt"/>
              </a:rPr>
              <a:t> ISA</a:t>
            </a:r>
          </a:p>
          <a:p>
            <a:pPr marL="800100" lvl="1" indent="-342900"/>
            <a:r>
              <a:rPr lang="en-US" dirty="0"/>
              <a:t>Only special instructions like load and store access the main memory</a:t>
            </a:r>
          </a:p>
          <a:p>
            <a:pPr marL="800100" lvl="1" indent="-342900"/>
            <a:r>
              <a:rPr lang="en-US" dirty="0">
                <a:latin typeface="+mn-lt"/>
              </a:rPr>
              <a:t>All data manipulation (e. g. logic, arithmetic) occur between registers</a:t>
            </a:r>
          </a:p>
          <a:p>
            <a:pPr marL="342900" indent="-342900"/>
            <a:r>
              <a:rPr lang="en-US" dirty="0"/>
              <a:t>RISC-V</a:t>
            </a:r>
            <a:r>
              <a:rPr lang="en-US" dirty="0">
                <a:latin typeface="+mn-lt"/>
              </a:rPr>
              <a:t> uses </a:t>
            </a:r>
            <a:r>
              <a:rPr lang="en-US" dirty="0">
                <a:solidFill>
                  <a:srgbClr val="5B9BD5"/>
                </a:solidFill>
                <a:latin typeface="+mn-lt"/>
              </a:rPr>
              <a:t>three-addresses</a:t>
            </a:r>
            <a:r>
              <a:rPr lang="en-US" dirty="0">
                <a:latin typeface="+mn-lt"/>
              </a:rPr>
              <a:t> instructions for data manipulation</a:t>
            </a:r>
          </a:p>
          <a:p>
            <a:pPr marL="688975" lvl="1" indent="-342900">
              <a:buClr>
                <a:schemeClr val="bg1">
                  <a:lumMod val="75000"/>
                </a:schemeClr>
              </a:buClr>
            </a:pPr>
            <a:r>
              <a:rPr lang="en-US" sz="2000" dirty="0"/>
              <a:t>Each ALU instruction contains a destination and two sources</a:t>
            </a:r>
          </a:p>
          <a:p>
            <a:pPr marL="688975" lvl="1" indent="-342900">
              <a:buClr>
                <a:schemeClr val="bg1">
                  <a:lumMod val="75000"/>
                </a:schemeClr>
              </a:buClr>
            </a:pPr>
            <a:r>
              <a:rPr lang="en-US" sz="2000" dirty="0"/>
              <a:t>For example, an addition instruction (a = b + c) has the form: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52047" y="4778585"/>
            <a:ext cx="35642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add a, b, c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515091" y="4276048"/>
            <a:ext cx="1385936" cy="557591"/>
            <a:chOff x="3991091" y="4487062"/>
            <a:chExt cx="1385936" cy="557591"/>
          </a:xfrm>
        </p:grpSpPr>
        <p:sp>
          <p:nvSpPr>
            <p:cNvPr id="7" name="TextBox 6"/>
            <p:cNvSpPr txBox="1"/>
            <p:nvPr/>
          </p:nvSpPr>
          <p:spPr>
            <a:xfrm>
              <a:off x="4141409" y="4487062"/>
              <a:ext cx="1085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operands</a:t>
              </a:r>
            </a:p>
          </p:txBody>
        </p:sp>
        <p:sp>
          <p:nvSpPr>
            <p:cNvPr id="11" name="Left Brace 10"/>
            <p:cNvSpPr/>
            <p:nvPr/>
          </p:nvSpPr>
          <p:spPr bwMode="auto">
            <a:xfrm rot="5400000">
              <a:off x="4589929" y="4257556"/>
              <a:ext cx="188259" cy="1385936"/>
            </a:xfrm>
            <a:prstGeom prst="leftBrace">
              <a:avLst>
                <a:gd name="adj1" fmla="val 30595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22377" y="4276047"/>
            <a:ext cx="1115947" cy="557592"/>
            <a:chOff x="2698376" y="4487062"/>
            <a:chExt cx="1115947" cy="557592"/>
          </a:xfrm>
        </p:grpSpPr>
        <p:sp>
          <p:nvSpPr>
            <p:cNvPr id="6" name="TextBox 5"/>
            <p:cNvSpPr txBox="1"/>
            <p:nvPr/>
          </p:nvSpPr>
          <p:spPr>
            <a:xfrm>
              <a:off x="2698376" y="4487062"/>
              <a:ext cx="1115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operation</a:t>
              </a:r>
            </a:p>
          </p:txBody>
        </p:sp>
        <p:cxnSp>
          <p:nvCxnSpPr>
            <p:cNvPr id="13" name="Straight Arrow Connector 12"/>
            <p:cNvCxnSpPr>
              <a:stCxn id="6" idx="2"/>
            </p:cNvCxnSpPr>
            <p:nvPr/>
          </p:nvCxnSpPr>
          <p:spPr bwMode="auto">
            <a:xfrm>
              <a:off x="3256350" y="4856394"/>
              <a:ext cx="151314" cy="18826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4560218" y="5301805"/>
            <a:ext cx="1273938" cy="536534"/>
            <a:chOff x="3036218" y="5512820"/>
            <a:chExt cx="1273938" cy="536534"/>
          </a:xfrm>
        </p:grpSpPr>
        <p:sp>
          <p:nvSpPr>
            <p:cNvPr id="8" name="TextBox 7"/>
            <p:cNvSpPr txBox="1"/>
            <p:nvPr/>
          </p:nvSpPr>
          <p:spPr>
            <a:xfrm>
              <a:off x="3036218" y="5680022"/>
              <a:ext cx="127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destination</a:t>
              </a:r>
            </a:p>
          </p:txBody>
        </p:sp>
        <p:cxnSp>
          <p:nvCxnSpPr>
            <p:cNvPr id="15" name="Straight Arrow Connector 14"/>
            <p:cNvCxnSpPr>
              <a:stCxn id="8" idx="0"/>
            </p:cNvCxnSpPr>
            <p:nvPr/>
          </p:nvCxnSpPr>
          <p:spPr bwMode="auto">
            <a:xfrm flipV="1">
              <a:off x="3673187" y="5512820"/>
              <a:ext cx="228253" cy="16720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5945752" y="5301806"/>
            <a:ext cx="977960" cy="542172"/>
            <a:chOff x="4421752" y="5512821"/>
            <a:chExt cx="977960" cy="542172"/>
          </a:xfrm>
        </p:grpSpPr>
        <p:sp>
          <p:nvSpPr>
            <p:cNvPr id="9" name="TextBox 8"/>
            <p:cNvSpPr txBox="1"/>
            <p:nvPr/>
          </p:nvSpPr>
          <p:spPr>
            <a:xfrm>
              <a:off x="4421752" y="5685661"/>
              <a:ext cx="977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source 1</a:t>
              </a:r>
            </a:p>
          </p:txBody>
        </p:sp>
        <p:cxnSp>
          <p:nvCxnSpPr>
            <p:cNvPr id="17" name="Straight Arrow Connector 16"/>
            <p:cNvCxnSpPr>
              <a:stCxn id="9" idx="0"/>
            </p:cNvCxnSpPr>
            <p:nvPr/>
          </p:nvCxnSpPr>
          <p:spPr bwMode="auto">
            <a:xfrm flipH="1" flipV="1">
              <a:off x="4809745" y="5512821"/>
              <a:ext cx="100987" cy="17284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6968981" y="5252080"/>
            <a:ext cx="1138208" cy="369332"/>
            <a:chOff x="5444981" y="5463095"/>
            <a:chExt cx="113820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605229" y="5463095"/>
              <a:ext cx="977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source 2</a:t>
              </a:r>
            </a:p>
          </p:txBody>
        </p:sp>
        <p:cxnSp>
          <p:nvCxnSpPr>
            <p:cNvPr id="19" name="Straight Arrow Connector 18"/>
            <p:cNvCxnSpPr>
              <a:stCxn id="10" idx="1"/>
            </p:cNvCxnSpPr>
            <p:nvPr/>
          </p:nvCxnSpPr>
          <p:spPr bwMode="auto">
            <a:xfrm flipH="1" flipV="1">
              <a:off x="5444981" y="5463095"/>
              <a:ext cx="160248" cy="18466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14.10.2019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2019</a:t>
            </a:r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6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37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RISC-V: Memory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Little-Endian</a:t>
                </a:r>
              </a:p>
              <a:p>
                <a:r>
                  <a:rPr lang="en-US" dirty="0"/>
                  <a:t>Byte-addressable address space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𝑏𝑦𝑡𝑒𝑠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where n – a register size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for </a:t>
                </a:r>
                <a:r>
                  <a:rPr lang="en-US" dirty="0">
                    <a:latin typeface="Consolas" panose="020B0609020204030204" pitchFamily="49" charset="0"/>
                  </a:rPr>
                  <a:t>RV32I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Addressing is circular</a:t>
                </a:r>
              </a:p>
              <a:p>
                <a:pPr lvl="1"/>
                <a:r>
                  <a:rPr lang="en-US" dirty="0"/>
                  <a:t>Address calculation overflow is ignored</a:t>
                </a: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14.10.2019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956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RISC-V: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03237" indent="-342900">
              <a:buClr>
                <a:schemeClr val="bg1">
                  <a:lumMod val="75000"/>
                </a:schemeClr>
              </a:buClr>
            </a:pPr>
            <a:r>
              <a:rPr lang="en-US" sz="2400" dirty="0"/>
              <a:t>GPR = General Purpose Registers:</a:t>
            </a:r>
          </a:p>
          <a:p>
            <a:pPr marL="960437" lvl="1" indent="-342900">
              <a:buClr>
                <a:schemeClr val="bg1">
                  <a:lumMod val="75000"/>
                </a:schemeClr>
              </a:buClr>
            </a:pPr>
            <a:r>
              <a:rPr lang="en-US" sz="2000" dirty="0"/>
              <a:t>32 32-bit integer registers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x0-x31</a:t>
            </a:r>
          </a:p>
          <a:p>
            <a:pPr marL="960437" lvl="1" indent="-342900">
              <a:buClr>
                <a:schemeClr val="bg1">
                  <a:lumMod val="75000"/>
                </a:schemeClr>
              </a:buClr>
            </a:pPr>
            <a:r>
              <a:rPr lang="en-US" sz="2000" dirty="0"/>
              <a:t>32 registers =&gt; 5-bit register addresses</a:t>
            </a:r>
          </a:p>
          <a:p>
            <a:pPr marL="960437" lvl="1" indent="-342900">
              <a:buClr>
                <a:schemeClr val="bg1">
                  <a:lumMod val="75000"/>
                </a:schemeClr>
              </a:buClr>
            </a:pPr>
            <a:r>
              <a:rPr lang="en-US" sz="2000" dirty="0">
                <a:latin typeface="Consolas" panose="020B0609020204030204" pitchFamily="49" charset="0"/>
              </a:rPr>
              <a:t>x0</a:t>
            </a:r>
            <a:r>
              <a:rPr lang="en-US" sz="2000" dirty="0"/>
              <a:t> hard-wired to </a:t>
            </a:r>
            <a:r>
              <a:rPr lang="en-US" sz="2000" dirty="0">
                <a:latin typeface="Consolas" panose="020B0609020204030204" pitchFamily="49" charset="0"/>
              </a:rPr>
              <a:t>0</a:t>
            </a:r>
          </a:p>
          <a:p>
            <a:pPr marL="960437" lvl="1" indent="-342900">
              <a:buClr>
                <a:schemeClr val="bg1">
                  <a:lumMod val="75000"/>
                </a:schemeClr>
              </a:buClr>
            </a:pPr>
            <a:r>
              <a:rPr lang="en-US" sz="2000" dirty="0">
                <a:latin typeface="Consolas" panose="020B0609020204030204" pitchFamily="49" charset="0"/>
              </a:rPr>
              <a:t>F</a:t>
            </a:r>
            <a:r>
              <a:rPr lang="en-US" sz="2000" dirty="0"/>
              <a:t> extension adds 32 floating-point registers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f0-f31</a:t>
            </a:r>
          </a:p>
          <a:p>
            <a:pPr marL="503237" indent="-342900">
              <a:buClr>
                <a:schemeClr val="bg1">
                  <a:lumMod val="75000"/>
                </a:schemeClr>
              </a:buClr>
            </a:pPr>
            <a:r>
              <a:rPr lang="en-US" sz="2400" dirty="0"/>
              <a:t>CSR = Control and Status Registers</a:t>
            </a:r>
          </a:p>
          <a:p>
            <a:pPr marL="960437" lvl="1" indent="-342900">
              <a:buClr>
                <a:schemeClr val="bg1">
                  <a:lumMod val="75000"/>
                </a:schemeClr>
              </a:buClr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pc</a:t>
            </a:r>
            <a:r>
              <a:rPr lang="en-US" sz="2000" dirty="0"/>
              <a:t> = Program Counter – contains an address of the current instruction</a:t>
            </a:r>
          </a:p>
          <a:p>
            <a:pPr marL="960437" lvl="1" indent="-342900">
              <a:buClr>
                <a:schemeClr val="bg1">
                  <a:lumMod val="75000"/>
                </a:schemeClr>
              </a:buClr>
            </a:pP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fsr</a:t>
            </a:r>
            <a:r>
              <a:rPr lang="en-US" sz="2000" dirty="0"/>
              <a:t> = FP Status Register – FP rounding mode</a:t>
            </a:r>
          </a:p>
          <a:p>
            <a:pPr marL="960437" lvl="1" indent="-342900">
              <a:buClr>
                <a:schemeClr val="bg1">
                  <a:lumMod val="75000"/>
                </a:schemeClr>
              </a:buClr>
            </a:pPr>
            <a:r>
              <a:rPr lang="en-US" sz="2000" dirty="0"/>
              <a:t>…</a:t>
            </a:r>
          </a:p>
          <a:p>
            <a:pPr marL="503237" indent="-342900">
              <a:buClr>
                <a:schemeClr val="bg1">
                  <a:lumMod val="75000"/>
                </a:schemeClr>
              </a:buClr>
            </a:pPr>
            <a:r>
              <a:rPr lang="en-US" sz="2400" dirty="0"/>
              <a:t>More registers = better?</a:t>
            </a:r>
          </a:p>
          <a:p>
            <a:pPr marL="688975" lvl="1" indent="-342900">
              <a:buClr>
                <a:schemeClr val="bg1">
                  <a:lumMod val="75000"/>
                </a:schemeClr>
              </a:buClr>
            </a:pPr>
            <a:r>
              <a:rPr lang="en-US" sz="1800" dirty="0"/>
              <a:t>More registers </a:t>
            </a:r>
            <a:r>
              <a:rPr lang="en-US" sz="1800" b="1" dirty="0"/>
              <a:t>→</a:t>
            </a:r>
            <a:r>
              <a:rPr lang="en-US" sz="1800" dirty="0"/>
              <a:t> Larger decoders, multiplexers, etc. </a:t>
            </a:r>
            <a:r>
              <a:rPr lang="en-US" sz="1800" b="1" dirty="0"/>
              <a:t>→</a:t>
            </a:r>
            <a:r>
              <a:rPr lang="en-US" sz="1800" dirty="0"/>
              <a:t> larger circuits delays</a:t>
            </a:r>
          </a:p>
          <a:p>
            <a:pPr marL="688975" lvl="1" indent="-342900">
              <a:buClr>
                <a:schemeClr val="bg1">
                  <a:lumMod val="75000"/>
                </a:schemeClr>
              </a:buClr>
            </a:pPr>
            <a:r>
              <a:rPr lang="en-US" sz="1800" dirty="0"/>
              <a:t>Instruction length is affected, as need more space to encode register numbers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14.10.2019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2019</a:t>
            </a:r>
            <a:endParaRPr lang="ru-RU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8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921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RISC-V: instructions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1" y="1825625"/>
            <a:ext cx="5506329" cy="4128707"/>
          </a:xfrm>
        </p:spPr>
        <p:txBody>
          <a:bodyPr/>
          <a:lstStyle/>
          <a:p>
            <a:r>
              <a:rPr lang="en-US" dirty="0"/>
              <a:t>A RISC-V instruction is a bit “word” by default</a:t>
            </a:r>
          </a:p>
          <a:p>
            <a:pPr lvl="1"/>
            <a:r>
              <a:rPr lang="en-US" dirty="0"/>
              <a:t>Fixed 32-bit length</a:t>
            </a:r>
          </a:p>
          <a:p>
            <a:pPr lvl="1"/>
            <a:r>
              <a:rPr lang="en-US" dirty="0"/>
              <a:t>Encodes an operation &amp; operands</a:t>
            </a:r>
          </a:p>
          <a:p>
            <a:r>
              <a:rPr lang="en-US" dirty="0"/>
              <a:t>Length can be variated with</a:t>
            </a:r>
            <a:br>
              <a:rPr lang="en-US" dirty="0"/>
            </a:br>
            <a:r>
              <a:rPr lang="en-US" dirty="0"/>
              <a:t>special bits</a:t>
            </a:r>
          </a:p>
          <a:p>
            <a:pPr lvl="1"/>
            <a:r>
              <a:rPr lang="en-US" dirty="0"/>
              <a:t>Down to 16 bits (Compressed)</a:t>
            </a:r>
          </a:p>
          <a:p>
            <a:pPr lvl="1"/>
            <a:r>
              <a:rPr lang="en-US" dirty="0"/>
              <a:t>Up to 192 bits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14.10.2019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9</a:t>
            </a:fld>
            <a:endParaRPr lang="ru-RU"/>
          </a:p>
        </p:txBody>
      </p:sp>
      <p:grpSp>
        <p:nvGrpSpPr>
          <p:cNvPr id="23" name="Group 22"/>
          <p:cNvGrpSpPr/>
          <p:nvPr/>
        </p:nvGrpSpPr>
        <p:grpSpPr>
          <a:xfrm>
            <a:off x="7842739" y="2781802"/>
            <a:ext cx="3892061" cy="369332"/>
            <a:chOff x="7842739" y="2781802"/>
            <a:chExt cx="3892061" cy="369332"/>
          </a:xfrm>
        </p:grpSpPr>
        <p:sp>
          <p:nvSpPr>
            <p:cNvPr id="13" name="Rectangle 12"/>
            <p:cNvSpPr/>
            <p:nvPr/>
          </p:nvSpPr>
          <p:spPr>
            <a:xfrm>
              <a:off x="9337431" y="2853188"/>
              <a:ext cx="1494692" cy="22656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Consolas" panose="020B0609020204030204" pitchFamily="49" charset="0"/>
                </a:rPr>
                <a:t>***********bbb11</a:t>
              </a:r>
              <a:endParaRPr lang="ru-RU" sz="1100" b="1" dirty="0">
                <a:latin typeface="Consolas" panose="020B0609020204030204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42739" y="2853188"/>
              <a:ext cx="1494692" cy="22656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Consolas" panose="020B0609020204030204" pitchFamily="49" charset="0"/>
                </a:rPr>
                <a:t>****************</a:t>
              </a:r>
              <a:endParaRPr lang="ru-RU" sz="1100" b="1" dirty="0">
                <a:latin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911840" y="2781802"/>
              <a:ext cx="82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32-bit</a:t>
              </a:r>
              <a:endParaRPr lang="ru-RU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337431" y="2427973"/>
            <a:ext cx="2397369" cy="369332"/>
            <a:chOff x="9337431" y="2427973"/>
            <a:chExt cx="2397369" cy="369332"/>
          </a:xfrm>
        </p:grpSpPr>
        <p:sp>
          <p:nvSpPr>
            <p:cNvPr id="7" name="Rectangle 6"/>
            <p:cNvSpPr/>
            <p:nvPr/>
          </p:nvSpPr>
          <p:spPr>
            <a:xfrm>
              <a:off x="9337431" y="2499359"/>
              <a:ext cx="1494692" cy="22656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Consolas" panose="020B0609020204030204" pitchFamily="49" charset="0"/>
                </a:rPr>
                <a:t>**************aa</a:t>
              </a:r>
              <a:endParaRPr lang="ru-RU" sz="1100" b="1" dirty="0">
                <a:latin typeface="Consolas" panose="020B06090202040302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911840" y="2427973"/>
              <a:ext cx="82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16-bit</a:t>
              </a:r>
              <a:endParaRPr lang="ru-RU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734909" y="3135443"/>
            <a:ext cx="4999891" cy="369332"/>
            <a:chOff x="6734909" y="3135443"/>
            <a:chExt cx="4999891" cy="369332"/>
          </a:xfrm>
        </p:grpSpPr>
        <p:sp>
          <p:nvSpPr>
            <p:cNvPr id="12" name="Rectangle 11"/>
            <p:cNvSpPr/>
            <p:nvPr/>
          </p:nvSpPr>
          <p:spPr>
            <a:xfrm>
              <a:off x="6734909" y="3206829"/>
              <a:ext cx="1107830" cy="226561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5B9BD5"/>
                </a:gs>
              </a:gsLst>
              <a:lin ang="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accent5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Consolas" panose="020B0609020204030204" pitchFamily="49" charset="0"/>
                </a:rPr>
                <a:t>************</a:t>
              </a:r>
              <a:endParaRPr lang="ru-RU" sz="1100" b="1" dirty="0">
                <a:latin typeface="Consolas" panose="020B06090202040302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337431" y="3209398"/>
              <a:ext cx="1494692" cy="22656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Consolas" panose="020B0609020204030204" pitchFamily="49" charset="0"/>
                </a:rPr>
                <a:t>**********011111</a:t>
              </a:r>
              <a:endParaRPr lang="ru-RU" sz="1100" b="1" dirty="0">
                <a:latin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842739" y="3207016"/>
              <a:ext cx="1494692" cy="22656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Consolas" panose="020B0609020204030204" pitchFamily="49" charset="0"/>
                </a:rPr>
                <a:t>****************</a:t>
              </a:r>
              <a:endParaRPr lang="ru-RU" sz="1100" b="1" dirty="0">
                <a:latin typeface="Consolas" panose="020B06090202040302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911840" y="3135443"/>
              <a:ext cx="82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48-bit</a:t>
              </a:r>
              <a:endParaRPr lang="ru-RU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9532620" y="4130040"/>
            <a:ext cx="147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aa ≠ 11</a:t>
            </a:r>
          </a:p>
          <a:p>
            <a:r>
              <a:rPr lang="en-US" dirty="0" err="1">
                <a:latin typeface="Consolas" panose="020B0609020204030204" pitchFamily="49" charset="0"/>
              </a:rPr>
              <a:t>bbb</a:t>
            </a:r>
            <a:r>
              <a:rPr lang="en-US" dirty="0">
                <a:latin typeface="Consolas" panose="020B0609020204030204" pitchFamily="49" charset="0"/>
              </a:rPr>
              <a:t> ≠ 111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410700" y="3962400"/>
            <a:ext cx="1421423" cy="502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31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/>
      <p:bldP spid="2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7.6|3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7|141.2|24.6|29.3|69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69.3|18.9|11|3.6|31|1.9|7|2.7|2.8|6.3|1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83.6|13.8|9.2|119|19.5|52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2228</TotalTime>
  <Words>1622</Words>
  <Application>Microsoft Office PowerPoint</Application>
  <PresentationFormat>Widescreen</PresentationFormat>
  <Paragraphs>611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Consolas</vt:lpstr>
      <vt:lpstr>Courier New</vt:lpstr>
      <vt:lpstr>Neo Sans Intel</vt:lpstr>
      <vt:lpstr>Open Sans</vt:lpstr>
      <vt:lpstr>Office Theme</vt:lpstr>
      <vt:lpstr>2_Office Theme</vt:lpstr>
      <vt:lpstr>Step into Microarchitecture world…</vt:lpstr>
      <vt:lpstr>RISC-V ISA</vt:lpstr>
      <vt:lpstr>Refresher: ISA</vt:lpstr>
      <vt:lpstr>RISC-V: overview</vt:lpstr>
      <vt:lpstr>RISC-V: extensions</vt:lpstr>
      <vt:lpstr>RISC-V: “load-store” three-addresses design</vt:lpstr>
      <vt:lpstr>RISC-V: Memory</vt:lpstr>
      <vt:lpstr>RISC-V: registers</vt:lpstr>
      <vt:lpstr>RISC-V: instructions</vt:lpstr>
      <vt:lpstr>RV32I: instruction formats</vt:lpstr>
      <vt:lpstr>RV32I: arithmetic</vt:lpstr>
      <vt:lpstr>RV32I: reg-reg (R-type) arithmetic</vt:lpstr>
      <vt:lpstr>RV32I: reg-imm (I/U-type) arithmetic</vt:lpstr>
      <vt:lpstr>RV32I: NOP instruction</vt:lpstr>
      <vt:lpstr>RV32I: memory access</vt:lpstr>
      <vt:lpstr>RV32I: Load and Store</vt:lpstr>
      <vt:lpstr>RV32I: control transfer</vt:lpstr>
      <vt:lpstr>RV32I: Unconditional jumps</vt:lpstr>
      <vt:lpstr>RV32I: Conditional branches</vt:lpstr>
      <vt:lpstr>RISC-V Simulation</vt:lpstr>
      <vt:lpstr>Source materials</vt:lpstr>
      <vt:lpstr>Git/GitHub basics</vt:lpstr>
      <vt:lpstr>How to work with the repository</vt:lpstr>
      <vt:lpstr>Work flow</vt:lpstr>
      <vt:lpstr>Useful links</vt:lpstr>
      <vt:lpstr>Thank You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Korolev, Kirill</cp:lastModifiedBy>
  <cp:revision>287</cp:revision>
  <dcterms:created xsi:type="dcterms:W3CDTF">2018-09-18T18:10:21Z</dcterms:created>
  <dcterms:modified xsi:type="dcterms:W3CDTF">2019-10-14T11:58:14Z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2019-10-14 11:58:14Z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