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7" r:id="rId2"/>
    <p:sldId id="318" r:id="rId3"/>
    <p:sldId id="320" r:id="rId4"/>
    <p:sldId id="342" r:id="rId5"/>
    <p:sldId id="329" r:id="rId6"/>
    <p:sldId id="321" r:id="rId7"/>
    <p:sldId id="322" r:id="rId8"/>
    <p:sldId id="334" r:id="rId9"/>
    <p:sldId id="343" r:id="rId10"/>
    <p:sldId id="332" r:id="rId11"/>
    <p:sldId id="331" r:id="rId12"/>
    <p:sldId id="336" r:id="rId13"/>
    <p:sldId id="340" r:id="rId14"/>
    <p:sldId id="341" r:id="rId15"/>
    <p:sldId id="338" r:id="rId16"/>
    <p:sldId id="344" r:id="rId17"/>
    <p:sldId id="337" r:id="rId18"/>
    <p:sldId id="339" r:id="rId19"/>
    <p:sldId id="33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CCCC"/>
    <a:srgbClr val="006600"/>
    <a:srgbClr val="FF7C80"/>
    <a:srgbClr val="FBFBFB"/>
    <a:srgbClr val="CC00CC"/>
    <a:srgbClr val="0066FF"/>
    <a:srgbClr val="990099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9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C7B16-D0C8-4493-BE5E-55D91C6B1B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97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40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8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8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PT-ILab/mipt-mip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88hudson/git-flight-rules" TargetMode="External"/><Relationship Id="rId3" Type="http://schemas.openxmlformats.org/officeDocument/2006/relationships/hyperlink" Target="https://github.com/MIPT-ILab/mipt-mips/wiki" TargetMode="External"/><Relationship Id="rId7" Type="http://schemas.openxmlformats.org/officeDocument/2006/relationships/hyperlink" Target="https://git-scm.com/book/en/v2" TargetMode="External"/><Relationship Id="rId2" Type="http://schemas.openxmlformats.org/officeDocument/2006/relationships/hyperlink" Target="https://github.com/MIPT-ILab/mipt-mi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-scm.com/doc" TargetMode="External"/><Relationship Id="rId4" Type="http://schemas.openxmlformats.org/officeDocument/2006/relationships/hyperlink" Target="https://git-scm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8000" b="1" dirty="0"/>
              <a:t>Software Development</a:t>
            </a:r>
            <a:br>
              <a:rPr lang="en-US" sz="7300" b="1" dirty="0"/>
            </a:br>
            <a:br>
              <a:rPr lang="en-US" dirty="0"/>
            </a:br>
            <a:r>
              <a:rPr lang="en-US" dirty="0"/>
              <a:t>Version Control Systems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18 October 2021</a:t>
            </a:r>
          </a:p>
          <a:p>
            <a:r>
              <a:rPr lang="en-US" i="1" dirty="0"/>
              <a:t>Kirill </a:t>
            </a:r>
            <a:r>
              <a:rPr lang="en-US" i="1" dirty="0" err="1"/>
              <a:t>Korolev</a:t>
            </a:r>
            <a:endParaRPr lang="ru-RU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There are 2 ways:</a:t>
            </a:r>
          </a:p>
          <a:p>
            <a:pPr lvl="1"/>
            <a:r>
              <a:rPr lang="en-US" dirty="0"/>
              <a:t>Create a new empty repository: </a:t>
            </a:r>
          </a:p>
          <a:p>
            <a:pPr lvl="1"/>
            <a:r>
              <a:rPr lang="en-US" dirty="0"/>
              <a:t>Make a local copy of an existing repository: </a:t>
            </a:r>
            <a:r>
              <a:rPr lang="en-US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endParaRPr lang="en-US" dirty="0">
              <a:solidFill>
                <a:srgbClr val="CC0066"/>
              </a:solidFill>
            </a:endParaRPr>
          </a:p>
          <a:p>
            <a:r>
              <a:rPr lang="en-US" dirty="0"/>
              <a:t>A git workspace will be created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505450" y="2238375"/>
            <a:ext cx="172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400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2400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451" y="157633"/>
            <a:ext cx="10515600" cy="1325563"/>
          </a:xfrm>
        </p:spPr>
        <p:txBody>
          <a:bodyPr/>
          <a:lstStyle/>
          <a:p>
            <a:r>
              <a:rPr lang="en-US" dirty="0"/>
              <a:t>git state machine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sp>
        <p:nvSpPr>
          <p:cNvPr id="7" name="Untracked"/>
          <p:cNvSpPr/>
          <p:nvPr/>
        </p:nvSpPr>
        <p:spPr>
          <a:xfrm>
            <a:off x="3898314" y="1339570"/>
            <a:ext cx="1356624" cy="1335162"/>
          </a:xfrm>
          <a:prstGeom prst="rect">
            <a:avLst/>
          </a:prstGeom>
          <a:solidFill>
            <a:srgbClr val="F68A8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Untracked</a:t>
            </a:r>
            <a:br>
              <a:rPr lang="en-US" dirty="0"/>
            </a:br>
            <a:r>
              <a:rPr lang="en-US" sz="1400" i="1" dirty="0"/>
              <a:t>exist only in workspace</a:t>
            </a:r>
            <a:endParaRPr lang="ru-RU" i="1" dirty="0"/>
          </a:p>
        </p:txBody>
      </p:sp>
      <p:sp>
        <p:nvSpPr>
          <p:cNvPr id="8" name="Unmodified"/>
          <p:cNvSpPr/>
          <p:nvPr/>
        </p:nvSpPr>
        <p:spPr>
          <a:xfrm>
            <a:off x="7044657" y="1339570"/>
            <a:ext cx="1335162" cy="1335162"/>
          </a:xfrm>
          <a:prstGeom prst="rect">
            <a:avLst/>
          </a:prstGeom>
          <a:solidFill>
            <a:srgbClr val="8CECA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Unmodified</a:t>
            </a:r>
          </a:p>
          <a:p>
            <a:pPr algn="ctr"/>
            <a:r>
              <a:rPr lang="en-US" sz="1400" i="1" dirty="0"/>
              <a:t>same in workspace and commit tree</a:t>
            </a:r>
            <a:endParaRPr lang="ru-RU" sz="1400" i="1" dirty="0"/>
          </a:p>
        </p:txBody>
      </p:sp>
      <p:sp>
        <p:nvSpPr>
          <p:cNvPr id="9" name="Modified"/>
          <p:cNvSpPr/>
          <p:nvPr/>
        </p:nvSpPr>
        <p:spPr>
          <a:xfrm>
            <a:off x="7044493" y="4446950"/>
            <a:ext cx="1335326" cy="1335326"/>
          </a:xfrm>
          <a:prstGeom prst="rect">
            <a:avLst/>
          </a:prstGeom>
          <a:solidFill>
            <a:srgbClr val="F6F5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Modified</a:t>
            </a:r>
            <a:br>
              <a:rPr lang="en-US" b="1" dirty="0"/>
            </a:br>
            <a:r>
              <a:rPr lang="en-US" sz="1400" i="1" dirty="0"/>
              <a:t>different in workspace and commit tree</a:t>
            </a:r>
            <a:endParaRPr lang="ru-RU" sz="1400" i="1" dirty="0"/>
          </a:p>
        </p:txBody>
      </p:sp>
      <p:sp>
        <p:nvSpPr>
          <p:cNvPr id="10" name="Staged"/>
          <p:cNvSpPr/>
          <p:nvPr/>
        </p:nvSpPr>
        <p:spPr>
          <a:xfrm>
            <a:off x="3898314" y="4425652"/>
            <a:ext cx="1356624" cy="1356624"/>
          </a:xfrm>
          <a:prstGeom prst="rect">
            <a:avLst/>
          </a:prstGeom>
          <a:solidFill>
            <a:srgbClr val="A2B5F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Staged</a:t>
            </a:r>
            <a:endParaRPr lang="ru-RU" b="1" dirty="0"/>
          </a:p>
        </p:txBody>
      </p:sp>
      <p:grpSp>
        <p:nvGrpSpPr>
          <p:cNvPr id="11" name="Add arrow 2"/>
          <p:cNvGrpSpPr/>
          <p:nvPr/>
        </p:nvGrpSpPr>
        <p:grpSpPr>
          <a:xfrm>
            <a:off x="3413755" y="2629012"/>
            <a:ext cx="1162871" cy="1750920"/>
            <a:chOff x="6638228" y="2089327"/>
            <a:chExt cx="1162871" cy="1750920"/>
          </a:xfrm>
        </p:grpSpPr>
        <p:cxnSp>
          <p:nvCxnSpPr>
            <p:cNvPr id="12" name="Elbow Connector 18"/>
            <p:cNvCxnSpPr>
              <a:stCxn id="7" idx="2"/>
              <a:endCxn id="10" idx="0"/>
            </p:cNvCxnSpPr>
            <p:nvPr/>
          </p:nvCxnSpPr>
          <p:spPr>
            <a:xfrm>
              <a:off x="7801099" y="2089327"/>
              <a:ext cx="0" cy="1750920"/>
            </a:xfrm>
            <a:prstGeom prst="straightConnector1">
              <a:avLst/>
            </a:prstGeom>
            <a:ln w="57150">
              <a:gradFill>
                <a:gsLst>
                  <a:gs pos="0">
                    <a:srgbClr val="F68A81"/>
                  </a:gs>
                  <a:gs pos="100000">
                    <a:srgbClr val="A2B5F4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638228" y="2135047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Lucida Console" panose="020B0609040504020204" pitchFamily="49" charset="0"/>
                </a:rPr>
                <a:t>git add</a:t>
              </a:r>
              <a:endParaRPr lang="ru-RU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4" name="Rm arrow"/>
          <p:cNvGrpSpPr/>
          <p:nvPr/>
        </p:nvGrpSpPr>
        <p:grpSpPr>
          <a:xfrm>
            <a:off x="5254938" y="1961431"/>
            <a:ext cx="1817746" cy="422941"/>
            <a:chOff x="8485982" y="1447127"/>
            <a:chExt cx="1817746" cy="422941"/>
          </a:xfrm>
        </p:grpSpPr>
        <p:cxnSp>
          <p:nvCxnSpPr>
            <p:cNvPr id="15" name="Elbow Connector 18"/>
            <p:cNvCxnSpPr>
              <a:stCxn id="8" idx="1"/>
              <a:endCxn id="7" idx="3"/>
            </p:cNvCxnSpPr>
            <p:nvPr/>
          </p:nvCxnSpPr>
          <p:spPr>
            <a:xfrm flipH="1">
              <a:off x="8485982" y="1447127"/>
              <a:ext cx="1789719" cy="0"/>
            </a:xfrm>
            <a:prstGeom prst="straightConnector1">
              <a:avLst/>
            </a:prstGeom>
            <a:ln w="57150">
              <a:gradFill>
                <a:gsLst>
                  <a:gs pos="0">
                    <a:srgbClr val="8CECA7"/>
                  </a:gs>
                  <a:gs pos="100000">
                    <a:srgbClr val="F68A81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82295" y="1500736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Lucida Console" panose="020B0609040504020204" pitchFamily="49" charset="0"/>
                </a:rPr>
                <a:t>git </a:t>
              </a:r>
              <a:r>
                <a:rPr lang="en-US" dirty="0" err="1">
                  <a:latin typeface="Lucida Console" panose="020B0609040504020204" pitchFamily="49" charset="0"/>
                </a:rPr>
                <a:t>rm</a:t>
              </a:r>
              <a:endParaRPr lang="ru-RU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7" name="Add arrow 1"/>
          <p:cNvGrpSpPr/>
          <p:nvPr/>
        </p:nvGrpSpPr>
        <p:grpSpPr>
          <a:xfrm>
            <a:off x="5226747" y="4767518"/>
            <a:ext cx="1845937" cy="383355"/>
            <a:chOff x="8033965" y="4639883"/>
            <a:chExt cx="1845937" cy="383355"/>
          </a:xfrm>
        </p:grpSpPr>
        <p:cxnSp>
          <p:nvCxnSpPr>
            <p:cNvPr id="18" name="Elbow Connector 18"/>
            <p:cNvCxnSpPr/>
            <p:nvPr/>
          </p:nvCxnSpPr>
          <p:spPr>
            <a:xfrm flipH="1">
              <a:off x="8033965" y="5023238"/>
              <a:ext cx="1790038" cy="0"/>
            </a:xfrm>
            <a:prstGeom prst="straightConnector1">
              <a:avLst/>
            </a:prstGeom>
            <a:ln w="57150">
              <a:gradFill>
                <a:gsLst>
                  <a:gs pos="0">
                    <a:srgbClr val="F6F582"/>
                  </a:gs>
                  <a:gs pos="100000">
                    <a:srgbClr val="9AC3F6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719007" y="4639883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Lucida Console" panose="020B0609040504020204" pitchFamily="49" charset="0"/>
                </a:rPr>
                <a:t>git add</a:t>
              </a:r>
              <a:endParaRPr lang="ru-RU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0" name="Vim arrow"/>
          <p:cNvGrpSpPr/>
          <p:nvPr/>
        </p:nvGrpSpPr>
        <p:grpSpPr>
          <a:xfrm>
            <a:off x="7679870" y="2642003"/>
            <a:ext cx="1084054" cy="1783649"/>
            <a:chOff x="10459378" y="2688025"/>
            <a:chExt cx="1084054" cy="1783649"/>
          </a:xfrm>
        </p:grpSpPr>
        <p:cxnSp>
          <p:nvCxnSpPr>
            <p:cNvPr id="21" name="Elbow Connector 18"/>
            <p:cNvCxnSpPr/>
            <p:nvPr/>
          </p:nvCxnSpPr>
          <p:spPr>
            <a:xfrm>
              <a:off x="10459378" y="2688025"/>
              <a:ext cx="0" cy="1783649"/>
            </a:xfrm>
            <a:prstGeom prst="straightConnector1">
              <a:avLst/>
            </a:prstGeom>
            <a:ln w="57150">
              <a:gradFill>
                <a:gsLst>
                  <a:gs pos="0">
                    <a:srgbClr val="8CECA7"/>
                  </a:gs>
                  <a:gs pos="100000">
                    <a:srgbClr val="F6F582"/>
                  </a:gs>
                </a:gsLst>
                <a:lin ang="5400000" scaled="0"/>
              </a:gra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521999" y="3417833"/>
              <a:ext cx="1021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Lucida Console" panose="020B0609040504020204" pitchFamily="49" charset="0"/>
                </a:rPr>
                <a:t>text</a:t>
              </a:r>
              <a:br>
                <a:rPr lang="en-US" dirty="0">
                  <a:latin typeface="Lucida Console" panose="020B0609040504020204" pitchFamily="49" charset="0"/>
                </a:rPr>
              </a:br>
              <a:r>
                <a:rPr lang="en-US" dirty="0">
                  <a:latin typeface="Lucida Console" panose="020B0609040504020204" pitchFamily="49" charset="0"/>
                </a:rPr>
                <a:t>editor</a:t>
              </a:r>
              <a:endParaRPr lang="ru-RU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3" name="Commit arrow"/>
          <p:cNvGrpSpPr/>
          <p:nvPr/>
        </p:nvGrpSpPr>
        <p:grpSpPr>
          <a:xfrm>
            <a:off x="4799939" y="2642004"/>
            <a:ext cx="2291101" cy="1804946"/>
            <a:chOff x="7579447" y="2688026"/>
            <a:chExt cx="2291101" cy="1804946"/>
          </a:xfrm>
        </p:grpSpPr>
        <p:cxnSp>
          <p:nvCxnSpPr>
            <p:cNvPr id="24" name="Elbow Connector 18"/>
            <p:cNvCxnSpPr/>
            <p:nvPr/>
          </p:nvCxnSpPr>
          <p:spPr>
            <a:xfrm flipV="1">
              <a:off x="8012035" y="2688026"/>
              <a:ext cx="1858513" cy="1804946"/>
            </a:xfrm>
            <a:prstGeom prst="straightConnector1">
              <a:avLst/>
            </a:prstGeom>
            <a:ln w="57150">
              <a:gradFill>
                <a:gsLst>
                  <a:gs pos="0">
                    <a:srgbClr val="A2B5F4"/>
                  </a:gs>
                  <a:gs pos="100000">
                    <a:srgbClr val="8CECA7"/>
                  </a:gs>
                </a:gsLst>
                <a:lin ang="0" scaled="0"/>
              </a:gra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8900000">
              <a:off x="7579447" y="3704544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Lucida Console" panose="020B0609040504020204" pitchFamily="49" charset="0"/>
                </a:rPr>
                <a:t>git commit</a:t>
              </a:r>
              <a:endParaRPr lang="ru-RU" b="1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4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the 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22" y="1791082"/>
            <a:ext cx="5221551" cy="41287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 basic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your local repository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Make your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changes for a commit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commit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your commits to original repository</a:t>
            </a:r>
          </a:p>
          <a:p>
            <a:r>
              <a:rPr lang="en-US" dirty="0">
                <a:cs typeface="Courier New" panose="02070309020205020404" pitchFamily="49" charset="0"/>
              </a:rPr>
              <a:t>Steps 2-3 happens locally</a:t>
            </a:r>
          </a:p>
          <a:p>
            <a:r>
              <a:rPr lang="en-US" dirty="0">
                <a:cs typeface="Courier New" panose="02070309020205020404" pitchFamily="49" charset="0"/>
              </a:rPr>
              <a:t>Local and remote changes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can conflict</a:t>
            </a: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10438915" y="1669121"/>
            <a:ext cx="2315698" cy="4228946"/>
            <a:chOff x="10438915" y="1669121"/>
            <a:chExt cx="2315698" cy="422894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9482291" y="2625745"/>
              <a:ext cx="4228946" cy="2315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38915" y="3275466"/>
              <a:ext cx="14661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the original remote repository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25312" y="1668966"/>
            <a:ext cx="3878679" cy="4229100"/>
            <a:chOff x="6225312" y="1668966"/>
            <a:chExt cx="3878679" cy="4229100"/>
          </a:xfrm>
        </p:grpSpPr>
        <p:sp>
          <p:nvSpPr>
            <p:cNvPr id="9" name="Rounded Rectangle 8"/>
            <p:cNvSpPr/>
            <p:nvPr/>
          </p:nvSpPr>
          <p:spPr>
            <a:xfrm rot="16200000">
              <a:off x="6050102" y="1844176"/>
              <a:ext cx="4229100" cy="3878679"/>
            </a:xfrm>
            <a:prstGeom prst="roundRect">
              <a:avLst>
                <a:gd name="adj" fmla="val 9999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CC0066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2402" y="1690688"/>
              <a:ext cx="2216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2060"/>
                  </a:solidFill>
                </a:rPr>
                <a:t>a local copy of the original repository</a:t>
              </a:r>
              <a:endParaRPr lang="ru-RU" sz="2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021617" y="2933966"/>
            <a:ext cx="287662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2. make your changes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08687" y="3548277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add [file1, file2...]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08687" y="4161707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commit –m “...”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03858" y="4776018"/>
            <a:ext cx="1519795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push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503858" y="2320102"/>
            <a:ext cx="1519795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pull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9319161" y="5224835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 flipH="1">
            <a:off x="8984238" y="1885422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Group 25"/>
          <p:cNvGrpSpPr/>
          <p:nvPr/>
        </p:nvGrpSpPr>
        <p:grpSpPr>
          <a:xfrm>
            <a:off x="9436551" y="844008"/>
            <a:ext cx="1343384" cy="1741471"/>
            <a:chOff x="9436551" y="844008"/>
            <a:chExt cx="1343384" cy="1741471"/>
          </a:xfrm>
        </p:grpSpPr>
        <p:sp>
          <p:nvSpPr>
            <p:cNvPr id="24" name="Explosion 1 23"/>
            <p:cNvSpPr/>
            <p:nvPr/>
          </p:nvSpPr>
          <p:spPr>
            <a:xfrm>
              <a:off x="9628142" y="1433686"/>
              <a:ext cx="1151793" cy="1151793"/>
            </a:xfrm>
            <a:prstGeom prst="irregularSeal1">
              <a:avLst/>
            </a:prstGeom>
            <a:solidFill>
              <a:srgbClr val="FFFF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36551" y="844008"/>
              <a:ext cx="1037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merge conflict!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Explosion 1 26"/>
          <p:cNvSpPr/>
          <p:nvPr/>
        </p:nvSpPr>
        <p:spPr>
          <a:xfrm>
            <a:off x="9628142" y="4864935"/>
            <a:ext cx="1151793" cy="1151793"/>
          </a:xfrm>
          <a:prstGeom prst="irregularSeal1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23" y="1791082"/>
            <a:ext cx="4244968" cy="4128707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Local and remote changes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can conflict</a:t>
            </a:r>
          </a:p>
          <a:p>
            <a:r>
              <a:rPr lang="en-US" dirty="0">
                <a:cs typeface="Courier New" panose="02070309020205020404" pitchFamily="49" charset="0"/>
              </a:rPr>
              <a:t>2 ways to resolve: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cs typeface="Courier New" panose="02070309020205020404" pitchFamily="49" charset="0"/>
              </a:rPr>
              <a:t>merge - crate a “merge” commit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cs typeface="Courier New" panose="02070309020205020404" pitchFamily="49" charset="0"/>
              </a:rPr>
              <a:t>rebase - add commits one by one</a:t>
            </a: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3D960CB-37C2-4F5D-98BD-D10197E6AD40}"/>
              </a:ext>
            </a:extLst>
          </p:cNvPr>
          <p:cNvGrpSpPr/>
          <p:nvPr/>
        </p:nvGrpSpPr>
        <p:grpSpPr>
          <a:xfrm>
            <a:off x="4791323" y="1598493"/>
            <a:ext cx="2395646" cy="3121462"/>
            <a:chOff x="5086898" y="1521114"/>
            <a:chExt cx="2395646" cy="31214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0BD8E7-4453-4475-8A72-AE380F835865}"/>
                </a:ext>
              </a:extLst>
            </p:cNvPr>
            <p:cNvSpPr txBox="1"/>
            <p:nvPr/>
          </p:nvSpPr>
          <p:spPr>
            <a:xfrm>
              <a:off x="5086898" y="2840972"/>
              <a:ext cx="94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clone</a:t>
              </a:r>
            </a:p>
          </p:txBody>
        </p:sp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6E7A843A-9F35-40FB-B2E7-35929AAAD6BE}"/>
                </a:ext>
              </a:extLst>
            </p:cNvPr>
            <p:cNvSpPr/>
            <p:nvPr/>
          </p:nvSpPr>
          <p:spPr>
            <a:xfrm>
              <a:off x="6757595" y="3339850"/>
              <a:ext cx="663342" cy="642340"/>
            </a:xfrm>
            <a:prstGeom prst="roundRect">
              <a:avLst/>
            </a:prstGeom>
            <a:solidFill>
              <a:srgbClr val="FFCCCC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0AC688-17C5-4909-805D-CF4FDE5B177D}"/>
                </a:ext>
              </a:extLst>
            </p:cNvPr>
            <p:cNvCxnSpPr/>
            <p:nvPr/>
          </p:nvCxnSpPr>
          <p:spPr>
            <a:xfrm>
              <a:off x="5983871" y="3661020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6">
              <a:extLst>
                <a:ext uri="{FF2B5EF4-FFF2-40B4-BE49-F238E27FC236}">
                  <a16:creationId xmlns:a16="http://schemas.microsoft.com/office/drawing/2014/main" id="{741F9A4B-E90E-453B-8C0D-C752AF491FB6}"/>
                </a:ext>
              </a:extLst>
            </p:cNvPr>
            <p:cNvSpPr/>
            <p:nvPr/>
          </p:nvSpPr>
          <p:spPr>
            <a:xfrm>
              <a:off x="6763046" y="2148848"/>
              <a:ext cx="657891" cy="6615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0879A7-2709-49B4-AE5C-3270EE4B622B}"/>
                </a:ext>
              </a:extLst>
            </p:cNvPr>
            <p:cNvCxnSpPr/>
            <p:nvPr/>
          </p:nvCxnSpPr>
          <p:spPr>
            <a:xfrm>
              <a:off x="5989320" y="2478637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ular Callout 26">
              <a:extLst>
                <a:ext uri="{FF2B5EF4-FFF2-40B4-BE49-F238E27FC236}">
                  <a16:creationId xmlns:a16="http://schemas.microsoft.com/office/drawing/2014/main" id="{5629560B-B62E-449A-B0F6-070C8F6BFFEA}"/>
                </a:ext>
              </a:extLst>
            </p:cNvPr>
            <p:cNvSpPr/>
            <p:nvPr/>
          </p:nvSpPr>
          <p:spPr>
            <a:xfrm>
              <a:off x="5982918" y="1521114"/>
              <a:ext cx="1499626" cy="356959"/>
            </a:xfrm>
            <a:prstGeom prst="wedgeRectCallout">
              <a:avLst>
                <a:gd name="adj1" fmla="val 20800"/>
                <a:gd name="adj2" fmla="val 109972"/>
              </a:avLst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origin/main</a:t>
              </a:r>
              <a:endParaRPr lang="ru-RU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Rounded Rectangle 42">
              <a:extLst>
                <a:ext uri="{FF2B5EF4-FFF2-40B4-BE49-F238E27FC236}">
                  <a16:creationId xmlns:a16="http://schemas.microsoft.com/office/drawing/2014/main" id="{D276496F-03B4-4643-B32A-51780628FA31}"/>
                </a:ext>
              </a:extLst>
            </p:cNvPr>
            <p:cNvSpPr/>
            <p:nvPr/>
          </p:nvSpPr>
          <p:spPr>
            <a:xfrm>
              <a:off x="5718657" y="3357591"/>
              <a:ext cx="663342" cy="64234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FF2AC4-A0FE-4022-BE4B-E7EB61F35C3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280" y="2713149"/>
              <a:ext cx="0" cy="64234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39">
              <a:extLst>
                <a:ext uri="{FF2B5EF4-FFF2-40B4-BE49-F238E27FC236}">
                  <a16:creationId xmlns:a16="http://schemas.microsoft.com/office/drawing/2014/main" id="{9F30878A-1E33-4A29-82D1-9B4D59E1A383}"/>
                </a:ext>
              </a:extLst>
            </p:cNvPr>
            <p:cNvSpPr/>
            <p:nvPr/>
          </p:nvSpPr>
          <p:spPr>
            <a:xfrm>
              <a:off x="5718657" y="2146867"/>
              <a:ext cx="657889" cy="66354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36A3F4E-33E0-417D-80FE-8E1C88A43472}"/>
                </a:ext>
              </a:extLst>
            </p:cNvPr>
            <p:cNvCxnSpPr/>
            <p:nvPr/>
          </p:nvCxnSpPr>
          <p:spPr>
            <a:xfrm>
              <a:off x="5241678" y="2478637"/>
              <a:ext cx="47697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ular Callout 26">
              <a:extLst>
                <a:ext uri="{FF2B5EF4-FFF2-40B4-BE49-F238E27FC236}">
                  <a16:creationId xmlns:a16="http://schemas.microsoft.com/office/drawing/2014/main" id="{23EB9088-6AFE-4AD8-A424-E1394CDB8671}"/>
                </a:ext>
              </a:extLst>
            </p:cNvPr>
            <p:cNvSpPr/>
            <p:nvPr/>
          </p:nvSpPr>
          <p:spPr>
            <a:xfrm>
              <a:off x="6585736" y="4285619"/>
              <a:ext cx="896808" cy="356957"/>
            </a:xfrm>
            <a:prstGeom prst="wedgeRectCallout">
              <a:avLst>
                <a:gd name="adj1" fmla="val 20800"/>
                <a:gd name="adj2" fmla="val -109667"/>
              </a:avLst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main</a:t>
              </a:r>
              <a:endParaRPr lang="ru-RU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4992BE8-425C-4D6B-8789-03937B11E36F}"/>
              </a:ext>
            </a:extLst>
          </p:cNvPr>
          <p:cNvGrpSpPr/>
          <p:nvPr/>
        </p:nvGrpSpPr>
        <p:grpSpPr>
          <a:xfrm>
            <a:off x="8411232" y="424354"/>
            <a:ext cx="3274191" cy="2913349"/>
            <a:chOff x="8411232" y="424354"/>
            <a:chExt cx="3274191" cy="2913349"/>
          </a:xfrm>
        </p:grpSpPr>
        <p:sp>
          <p:nvSpPr>
            <p:cNvPr id="32" name="Rounded Rectangle 18">
              <a:extLst>
                <a:ext uri="{FF2B5EF4-FFF2-40B4-BE49-F238E27FC236}">
                  <a16:creationId xmlns:a16="http://schemas.microsoft.com/office/drawing/2014/main" id="{0BF6A57E-D729-4562-B96E-5EF36632B9DD}"/>
                </a:ext>
              </a:extLst>
            </p:cNvPr>
            <p:cNvSpPr/>
            <p:nvPr/>
          </p:nvSpPr>
          <p:spPr>
            <a:xfrm>
              <a:off x="11022081" y="2069307"/>
              <a:ext cx="663342" cy="6245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ru-RU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D8D7894-C6FA-4472-9C8D-6DBF78B045D1}"/>
                </a:ext>
              </a:extLst>
            </p:cNvPr>
            <p:cNvCxnSpPr>
              <a:cxnSpLocks/>
              <a:stCxn id="101" idx="3"/>
              <a:endCxn id="32" idx="0"/>
            </p:cNvCxnSpPr>
            <p:nvPr/>
          </p:nvCxnSpPr>
          <p:spPr>
            <a:xfrm>
              <a:off x="10716609" y="1564250"/>
              <a:ext cx="637143" cy="50505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36">
              <a:extLst>
                <a:ext uri="{FF2B5EF4-FFF2-40B4-BE49-F238E27FC236}">
                  <a16:creationId xmlns:a16="http://schemas.microsoft.com/office/drawing/2014/main" id="{BEDC4DA2-97BC-4D45-BBA1-7985659D4665}"/>
                </a:ext>
              </a:extLst>
            </p:cNvPr>
            <p:cNvSpPr/>
            <p:nvPr/>
          </p:nvSpPr>
          <p:spPr>
            <a:xfrm>
              <a:off x="10064065" y="426335"/>
              <a:ext cx="657891" cy="6615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B3B2859-0BC5-4592-88F5-1BF8F4B98520}"/>
                </a:ext>
              </a:extLst>
            </p:cNvPr>
            <p:cNvCxnSpPr/>
            <p:nvPr/>
          </p:nvCxnSpPr>
          <p:spPr>
            <a:xfrm>
              <a:off x="9290339" y="756124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0CCE68D-D495-486E-83F6-1AEACE42E5C7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>
              <a:off x="9351299" y="990636"/>
              <a:ext cx="48" cy="106980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39">
              <a:extLst>
                <a:ext uri="{FF2B5EF4-FFF2-40B4-BE49-F238E27FC236}">
                  <a16:creationId xmlns:a16="http://schemas.microsoft.com/office/drawing/2014/main" id="{A796F444-6FE2-4BB9-8B2C-618BACEC9B68}"/>
                </a:ext>
              </a:extLst>
            </p:cNvPr>
            <p:cNvSpPr/>
            <p:nvPr/>
          </p:nvSpPr>
          <p:spPr>
            <a:xfrm>
              <a:off x="9019676" y="424354"/>
              <a:ext cx="657889" cy="66354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7682EB-56E2-46D3-AAF8-76344E0BDE78}"/>
                </a:ext>
              </a:extLst>
            </p:cNvPr>
            <p:cNvCxnSpPr/>
            <p:nvPr/>
          </p:nvCxnSpPr>
          <p:spPr>
            <a:xfrm>
              <a:off x="8542697" y="756124"/>
              <a:ext cx="47697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4993AA5-190F-4625-890F-E83EE510D185}"/>
                </a:ext>
              </a:extLst>
            </p:cNvPr>
            <p:cNvCxnSpPr/>
            <p:nvPr/>
          </p:nvCxnSpPr>
          <p:spPr>
            <a:xfrm>
              <a:off x="10248357" y="2363866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30">
              <a:extLst>
                <a:ext uri="{FF2B5EF4-FFF2-40B4-BE49-F238E27FC236}">
                  <a16:creationId xmlns:a16="http://schemas.microsoft.com/office/drawing/2014/main" id="{F12DE587-D393-41C3-AE68-C8600F1D4BDC}"/>
                </a:ext>
              </a:extLst>
            </p:cNvPr>
            <p:cNvSpPr/>
            <p:nvPr/>
          </p:nvSpPr>
          <p:spPr>
            <a:xfrm>
              <a:off x="10058614" y="2042696"/>
              <a:ext cx="663342" cy="642340"/>
            </a:xfrm>
            <a:prstGeom prst="roundRect">
              <a:avLst/>
            </a:prstGeom>
            <a:solidFill>
              <a:srgbClr val="FFCCCC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C85396C-67F2-4843-8C91-CBE54DF3C972}"/>
                </a:ext>
              </a:extLst>
            </p:cNvPr>
            <p:cNvCxnSpPr/>
            <p:nvPr/>
          </p:nvCxnSpPr>
          <p:spPr>
            <a:xfrm>
              <a:off x="9284890" y="2363866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42">
              <a:extLst>
                <a:ext uri="{FF2B5EF4-FFF2-40B4-BE49-F238E27FC236}">
                  <a16:creationId xmlns:a16="http://schemas.microsoft.com/office/drawing/2014/main" id="{BBE30F31-64A6-4E28-B90F-586665989691}"/>
                </a:ext>
              </a:extLst>
            </p:cNvPr>
            <p:cNvSpPr/>
            <p:nvPr/>
          </p:nvSpPr>
          <p:spPr>
            <a:xfrm>
              <a:off x="9019676" y="2060437"/>
              <a:ext cx="663342" cy="64234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9ACB7FA-C404-4FF1-A510-2250CF86B404}"/>
                </a:ext>
              </a:extLst>
            </p:cNvPr>
            <p:cNvSpPr txBox="1"/>
            <p:nvPr/>
          </p:nvSpPr>
          <p:spPr>
            <a:xfrm>
              <a:off x="8411232" y="1321356"/>
              <a:ext cx="94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clone</a:t>
              </a:r>
            </a:p>
          </p:txBody>
        </p:sp>
        <p:sp>
          <p:nvSpPr>
            <p:cNvPr id="99" name="Rectangular Callout 26">
              <a:extLst>
                <a:ext uri="{FF2B5EF4-FFF2-40B4-BE49-F238E27FC236}">
                  <a16:creationId xmlns:a16="http://schemas.microsoft.com/office/drawing/2014/main" id="{C47DEAAE-B6B1-4CB3-8903-94E002AA7114}"/>
                </a:ext>
              </a:extLst>
            </p:cNvPr>
            <p:cNvSpPr/>
            <p:nvPr/>
          </p:nvSpPr>
          <p:spPr>
            <a:xfrm>
              <a:off x="10788615" y="2980746"/>
              <a:ext cx="896808" cy="356957"/>
            </a:xfrm>
            <a:prstGeom prst="wedgeRectCallout">
              <a:avLst>
                <a:gd name="adj1" fmla="val 20800"/>
                <a:gd name="adj2" fmla="val -109667"/>
              </a:avLst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main</a:t>
              </a:r>
              <a:endParaRPr lang="ru-RU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Rounded Rectangle 36">
              <a:extLst>
                <a:ext uri="{FF2B5EF4-FFF2-40B4-BE49-F238E27FC236}">
                  <a16:creationId xmlns:a16="http://schemas.microsoft.com/office/drawing/2014/main" id="{C732ED72-38CD-4DB4-A78B-25D14DDAC475}"/>
                </a:ext>
              </a:extLst>
            </p:cNvPr>
            <p:cNvSpPr/>
            <p:nvPr/>
          </p:nvSpPr>
          <p:spPr>
            <a:xfrm>
              <a:off x="10058718" y="1233475"/>
              <a:ext cx="657891" cy="6615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A1E6109-7119-45E9-82B7-27E19BBA1178}"/>
                </a:ext>
              </a:extLst>
            </p:cNvPr>
            <p:cNvCxnSpPr>
              <a:cxnSpLocks/>
              <a:stCxn id="74" idx="0"/>
              <a:endCxn id="101" idx="1"/>
            </p:cNvCxnSpPr>
            <p:nvPr/>
          </p:nvCxnSpPr>
          <p:spPr>
            <a:xfrm flipV="1">
              <a:off x="9351347" y="1564250"/>
              <a:ext cx="707371" cy="496187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7413D8A-9282-4FAF-A599-6CDB1B413E29}"/>
                </a:ext>
              </a:extLst>
            </p:cNvPr>
            <p:cNvSpPr txBox="1"/>
            <p:nvPr/>
          </p:nvSpPr>
          <p:spPr>
            <a:xfrm>
              <a:off x="8537350" y="2718461"/>
              <a:ext cx="136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a. merge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7B6FD69-F2E3-491F-9A68-19B8B8BEC828}"/>
              </a:ext>
            </a:extLst>
          </p:cNvPr>
          <p:cNvGrpSpPr/>
          <p:nvPr/>
        </p:nvGrpSpPr>
        <p:grpSpPr>
          <a:xfrm>
            <a:off x="8347285" y="3822467"/>
            <a:ext cx="3403019" cy="2506562"/>
            <a:chOff x="8347285" y="3822467"/>
            <a:chExt cx="3403019" cy="2506562"/>
          </a:xfrm>
        </p:grpSpPr>
        <p:sp>
          <p:nvSpPr>
            <p:cNvPr id="81" name="Rounded Rectangle 30">
              <a:extLst>
                <a:ext uri="{FF2B5EF4-FFF2-40B4-BE49-F238E27FC236}">
                  <a16:creationId xmlns:a16="http://schemas.microsoft.com/office/drawing/2014/main" id="{1FC8DE6E-5EF5-4175-A051-BA54C9463B36}"/>
                </a:ext>
              </a:extLst>
            </p:cNvPr>
            <p:cNvSpPr/>
            <p:nvPr/>
          </p:nvSpPr>
          <p:spPr>
            <a:xfrm>
              <a:off x="11086962" y="5031090"/>
              <a:ext cx="663342" cy="642340"/>
            </a:xfrm>
            <a:prstGeom prst="roundRect">
              <a:avLst/>
            </a:prstGeom>
            <a:solidFill>
              <a:srgbClr val="FFCCCC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Rounded Rectangle 36">
              <a:extLst>
                <a:ext uri="{FF2B5EF4-FFF2-40B4-BE49-F238E27FC236}">
                  <a16:creationId xmlns:a16="http://schemas.microsoft.com/office/drawing/2014/main" id="{895187CB-5137-47D8-B49B-6DFCF61D22A4}"/>
                </a:ext>
              </a:extLst>
            </p:cNvPr>
            <p:cNvSpPr/>
            <p:nvPr/>
          </p:nvSpPr>
          <p:spPr>
            <a:xfrm>
              <a:off x="10058718" y="3824448"/>
              <a:ext cx="657891" cy="6615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F7375A8-7B72-4E66-9162-BDFC279B4CE4}"/>
                </a:ext>
              </a:extLst>
            </p:cNvPr>
            <p:cNvCxnSpPr/>
            <p:nvPr/>
          </p:nvCxnSpPr>
          <p:spPr>
            <a:xfrm>
              <a:off x="9284992" y="4154237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F7BF7C6-24EB-4B3C-87B3-1B134910E558}"/>
                </a:ext>
              </a:extLst>
            </p:cNvPr>
            <p:cNvCxnSpPr>
              <a:cxnSpLocks/>
            </p:cNvCxnSpPr>
            <p:nvPr/>
          </p:nvCxnSpPr>
          <p:spPr>
            <a:xfrm>
              <a:off x="9345952" y="4388749"/>
              <a:ext cx="0" cy="64234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39">
              <a:extLst>
                <a:ext uri="{FF2B5EF4-FFF2-40B4-BE49-F238E27FC236}">
                  <a16:creationId xmlns:a16="http://schemas.microsoft.com/office/drawing/2014/main" id="{5AAA5FFD-BF84-49C2-8055-EBE00A2C412F}"/>
                </a:ext>
              </a:extLst>
            </p:cNvPr>
            <p:cNvSpPr/>
            <p:nvPr/>
          </p:nvSpPr>
          <p:spPr>
            <a:xfrm>
              <a:off x="9014329" y="3822467"/>
              <a:ext cx="657889" cy="66354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3CC04A2-674B-479B-8D09-B8E6EFC15AB1}"/>
                </a:ext>
              </a:extLst>
            </p:cNvPr>
            <p:cNvCxnSpPr/>
            <p:nvPr/>
          </p:nvCxnSpPr>
          <p:spPr>
            <a:xfrm>
              <a:off x="8537350" y="4154237"/>
              <a:ext cx="47697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571C3D2-ABDC-4CF1-A97D-3578436E88F6}"/>
                </a:ext>
              </a:extLst>
            </p:cNvPr>
            <p:cNvSpPr txBox="1"/>
            <p:nvPr/>
          </p:nvSpPr>
          <p:spPr>
            <a:xfrm>
              <a:off x="8347285" y="4494404"/>
              <a:ext cx="94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clone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D8FE7A5-8F30-47B9-B0E8-F9DA7C11E0F6}"/>
                </a:ext>
              </a:extLst>
            </p:cNvPr>
            <p:cNvCxnSpPr/>
            <p:nvPr/>
          </p:nvCxnSpPr>
          <p:spPr>
            <a:xfrm>
              <a:off x="10313238" y="5354084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36">
              <a:extLst>
                <a:ext uri="{FF2B5EF4-FFF2-40B4-BE49-F238E27FC236}">
                  <a16:creationId xmlns:a16="http://schemas.microsoft.com/office/drawing/2014/main" id="{6E7ECB3F-0D90-454F-B983-300731B12B35}"/>
                </a:ext>
              </a:extLst>
            </p:cNvPr>
            <p:cNvSpPr/>
            <p:nvPr/>
          </p:nvSpPr>
          <p:spPr>
            <a:xfrm>
              <a:off x="10053371" y="5013982"/>
              <a:ext cx="657891" cy="6615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028F43F-7D5C-49F2-8215-1D51B154D782}"/>
                </a:ext>
              </a:extLst>
            </p:cNvPr>
            <p:cNvCxnSpPr/>
            <p:nvPr/>
          </p:nvCxnSpPr>
          <p:spPr>
            <a:xfrm>
              <a:off x="9279543" y="5336620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ounded Rectangle 42">
              <a:extLst>
                <a:ext uri="{FF2B5EF4-FFF2-40B4-BE49-F238E27FC236}">
                  <a16:creationId xmlns:a16="http://schemas.microsoft.com/office/drawing/2014/main" id="{A4152909-CEF0-479C-9EAD-539B8B82ED21}"/>
                </a:ext>
              </a:extLst>
            </p:cNvPr>
            <p:cNvSpPr/>
            <p:nvPr/>
          </p:nvSpPr>
          <p:spPr>
            <a:xfrm>
              <a:off x="9014329" y="5033191"/>
              <a:ext cx="663342" cy="64234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ru-RU" sz="2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0" name="Rectangular Callout 26">
              <a:extLst>
                <a:ext uri="{FF2B5EF4-FFF2-40B4-BE49-F238E27FC236}">
                  <a16:creationId xmlns:a16="http://schemas.microsoft.com/office/drawing/2014/main" id="{A6614A3E-4FD0-4CEF-9557-8C913A74A84F}"/>
                </a:ext>
              </a:extLst>
            </p:cNvPr>
            <p:cNvSpPr/>
            <p:nvPr/>
          </p:nvSpPr>
          <p:spPr>
            <a:xfrm>
              <a:off x="10853496" y="5970963"/>
              <a:ext cx="896808" cy="356957"/>
            </a:xfrm>
            <a:prstGeom prst="wedgeRectCallout">
              <a:avLst>
                <a:gd name="adj1" fmla="val 20800"/>
                <a:gd name="adj2" fmla="val -109667"/>
              </a:avLst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main</a:t>
              </a:r>
              <a:endParaRPr lang="ru-RU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1A322F2-19D8-433F-A56C-B24DEE970C59}"/>
                </a:ext>
              </a:extLst>
            </p:cNvPr>
            <p:cNvSpPr txBox="1"/>
            <p:nvPr/>
          </p:nvSpPr>
          <p:spPr>
            <a:xfrm>
              <a:off x="8537350" y="5867364"/>
              <a:ext cx="136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b. rebase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60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C7F1-DCCD-4799-83C1-94E48E90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13E8-6C32-48A0-BF84-C4F5EB78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</a:rPr>
              <a:t>git pull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en-US" dirty="0"/>
              <a:t>is just an alias to do 2 commands at once: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</a:rPr>
              <a:t>git fetch</a:t>
            </a:r>
            <a:r>
              <a:rPr lang="en-US" dirty="0"/>
              <a:t> - just get all new commits and refs from the remote repository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</a:rPr>
              <a:t>git merge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en-US" dirty="0"/>
              <a:t>- merge local </a:t>
            </a:r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and the fetched remote </a:t>
            </a:r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</a:rPr>
              <a:t>main</a:t>
            </a:r>
          </a:p>
          <a:p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</a:rPr>
              <a:t>git pull --rebase</a:t>
            </a:r>
            <a:r>
              <a:rPr lang="en-US" dirty="0"/>
              <a:t> will call </a:t>
            </a:r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</a:rPr>
              <a:t>git rebase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en-US" dirty="0"/>
              <a:t>instead of git merge as the second command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2266-2D7B-4879-89C6-FEBC9300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BCA5C-3671-4112-9D04-75C36D6D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522A-763E-4157-BDF3-39CF7F12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43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 help &lt;command&gt; </a:t>
            </a:r>
            <a:r>
              <a:rPr lang="en-US" dirty="0"/>
              <a:t>- get info about any Git command</a:t>
            </a:r>
          </a:p>
          <a:p>
            <a:r>
              <a:rPr lang="en-US" dirty="0" err="1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status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get status of the current repository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log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view a list of commits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diff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view not committed changes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 show &lt;commit&gt;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view changes made by a commit</a:t>
            </a:r>
          </a:p>
          <a:p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 branch &lt;name&gt;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create a new branch at the current commit</a:t>
            </a:r>
          </a:p>
          <a:p>
            <a:r>
              <a:rPr lang="en-US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 checkout &lt;ref&gt;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switch to another ref (branch or tag)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7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380D-B817-4A66-ADF0-99E402EE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50850A-BA6A-46B8-AD66-B027F3A39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C6B7-3959-4BD5-9CA8-FA34282A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32AF-FDEF-42CC-AEDE-511562C6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E2FB-BA4B-4935-8315-65B009E6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86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536" y="1306884"/>
            <a:ext cx="10515600" cy="41287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a website which provides remote hosting for </a:t>
            </a:r>
            <a:r>
              <a:rPr lang="en-US" dirty="0" err="1"/>
              <a:t>Git</a:t>
            </a:r>
            <a:r>
              <a:rPr lang="en-US" dirty="0"/>
              <a:t> repositories</a:t>
            </a:r>
          </a:p>
          <a:p>
            <a:r>
              <a:rPr lang="en-US" sz="2400" dirty="0"/>
              <a:t>Our repository on GitHub: </a:t>
            </a:r>
            <a:r>
              <a:rPr lang="en-US" sz="2400" dirty="0">
                <a:hlinkClick r:id="rId2"/>
              </a:rPr>
              <a:t>https://github.com/MIPT-ILab/mipt-mips</a:t>
            </a:r>
            <a:endParaRPr lang="ru-RU" dirty="0"/>
          </a:p>
          <a:p>
            <a:r>
              <a:rPr lang="en-US" sz="2400" dirty="0"/>
              <a:t>Fork = </a:t>
            </a:r>
            <a:r>
              <a:rPr lang="en-US" sz="2400" dirty="0" err="1"/>
              <a:t>git</a:t>
            </a:r>
            <a:r>
              <a:rPr lang="en-US" sz="2400" dirty="0"/>
              <a:t> clone</a:t>
            </a:r>
          </a:p>
          <a:p>
            <a:r>
              <a:rPr lang="en-US" sz="2400" dirty="0"/>
              <a:t>Pull request = </a:t>
            </a:r>
            <a:r>
              <a:rPr lang="en-US" sz="2400" dirty="0" err="1"/>
              <a:t>git</a:t>
            </a:r>
            <a:r>
              <a:rPr lang="en-US" sz="2400" dirty="0"/>
              <a:t> push 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933" y="2578582"/>
            <a:ext cx="7504826" cy="257883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98744" y="4878704"/>
            <a:ext cx="897255" cy="2457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10905173" y="2632662"/>
            <a:ext cx="743268" cy="2457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6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grpSp>
        <p:nvGrpSpPr>
          <p:cNvPr id="35" name="Group 34"/>
          <p:cNvGrpSpPr/>
          <p:nvPr/>
        </p:nvGrpSpPr>
        <p:grpSpPr>
          <a:xfrm>
            <a:off x="479351" y="1645393"/>
            <a:ext cx="7369249" cy="4168667"/>
            <a:chOff x="479351" y="1645393"/>
            <a:chExt cx="7369249" cy="4168667"/>
          </a:xfrm>
        </p:grpSpPr>
        <p:sp>
          <p:nvSpPr>
            <p:cNvPr id="15" name="Rectangle 14"/>
            <p:cNvSpPr/>
            <p:nvPr/>
          </p:nvSpPr>
          <p:spPr>
            <a:xfrm>
              <a:off x="479351" y="1676400"/>
              <a:ext cx="7293050" cy="41376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46520" y="1645393"/>
              <a:ext cx="1402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endParaRPr lang="ru-RU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48600" y="1645393"/>
            <a:ext cx="4015740" cy="4168667"/>
            <a:chOff x="7848600" y="1645393"/>
            <a:chExt cx="4015740" cy="4168667"/>
          </a:xfrm>
        </p:grpSpPr>
        <p:sp>
          <p:nvSpPr>
            <p:cNvPr id="16" name="Rectangle 15"/>
            <p:cNvSpPr/>
            <p:nvPr/>
          </p:nvSpPr>
          <p:spPr>
            <a:xfrm>
              <a:off x="7848600" y="1676400"/>
              <a:ext cx="4015740" cy="413766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86344" y="1645393"/>
              <a:ext cx="27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machine</a:t>
              </a:r>
              <a:endParaRPr lang="ru-RU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9697" y="2233739"/>
            <a:ext cx="1794217" cy="890897"/>
            <a:chOff x="3049697" y="4008763"/>
            <a:chExt cx="1794217" cy="890897"/>
          </a:xfrm>
        </p:grpSpPr>
        <p:sp>
          <p:nvSpPr>
            <p:cNvPr id="7" name="Right Arrow 6"/>
            <p:cNvSpPr/>
            <p:nvPr/>
          </p:nvSpPr>
          <p:spPr>
            <a:xfrm>
              <a:off x="304969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fork</a:t>
              </a:r>
              <a:endParaRPr lang="ru-RU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941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89237" y="2233739"/>
            <a:ext cx="1794217" cy="890897"/>
            <a:chOff x="6989237" y="4008763"/>
            <a:chExt cx="1794217" cy="890897"/>
          </a:xfrm>
        </p:grpSpPr>
        <p:sp>
          <p:nvSpPr>
            <p:cNvPr id="11" name="Right Arrow 10"/>
            <p:cNvSpPr/>
            <p:nvPr/>
          </p:nvSpPr>
          <p:spPr>
            <a:xfrm>
              <a:off x="698923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clone</a:t>
              </a:r>
              <a:endParaRPr lang="ru-RU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6895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9697" y="3342270"/>
            <a:ext cx="1794217" cy="885706"/>
            <a:chOff x="3049697" y="3342270"/>
            <a:chExt cx="1794217" cy="885706"/>
          </a:xfrm>
        </p:grpSpPr>
        <p:sp>
          <p:nvSpPr>
            <p:cNvPr id="17" name="Left Arrow 16"/>
            <p:cNvSpPr/>
            <p:nvPr/>
          </p:nvSpPr>
          <p:spPr>
            <a:xfrm>
              <a:off x="3049697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pull request</a:t>
              </a:r>
              <a:endParaRPr lang="ru-RU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9727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89236" y="3342270"/>
            <a:ext cx="1794217" cy="885706"/>
            <a:chOff x="6989236" y="3342270"/>
            <a:chExt cx="1794217" cy="885706"/>
          </a:xfrm>
        </p:grpSpPr>
        <p:sp>
          <p:nvSpPr>
            <p:cNvPr id="18" name="Left Arrow 17"/>
            <p:cNvSpPr/>
            <p:nvPr/>
          </p:nvSpPr>
          <p:spPr>
            <a:xfrm>
              <a:off x="6989236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push</a:t>
              </a:r>
              <a:endParaRPr lang="ru-RU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6344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43914" y="2202180"/>
            <a:ext cx="2183423" cy="3261946"/>
            <a:chOff x="4843914" y="2026920"/>
            <a:chExt cx="2183423" cy="3261946"/>
          </a:xfrm>
        </p:grpSpPr>
        <p:sp>
          <p:nvSpPr>
            <p:cNvPr id="9" name="Rounded Rectangle 8"/>
            <p:cNvSpPr/>
            <p:nvPr/>
          </p:nvSpPr>
          <p:spPr>
            <a:xfrm>
              <a:off x="484391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2015" y="2123576"/>
              <a:ext cx="21453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90099"/>
                  </a:solidFill>
                </a:rPr>
                <a:t>a copy of</a:t>
              </a:r>
              <a:br>
                <a:rPr lang="en-US" sz="2400" b="1" dirty="0">
                  <a:solidFill>
                    <a:srgbClr val="990099"/>
                  </a:solidFill>
                </a:rPr>
              </a:br>
              <a:r>
                <a:rPr lang="en-US" sz="2400" b="1" dirty="0">
                  <a:solidFill>
                    <a:srgbClr val="990099"/>
                  </a:solidFill>
                </a:rPr>
                <a:t>the main repository</a:t>
              </a:r>
              <a:br>
                <a:rPr lang="en-US" sz="2400" b="1" dirty="0">
                  <a:solidFill>
                    <a:srgbClr val="990099"/>
                  </a:solidFill>
                </a:rPr>
              </a:br>
              <a:r>
                <a:rPr lang="en-US" sz="2400" b="1" dirty="0">
                  <a:solidFill>
                    <a:srgbClr val="990099"/>
                  </a:solidFill>
                </a:rPr>
                <a:t>on </a:t>
              </a:r>
              <a:r>
                <a:rPr lang="en-US" sz="2400" b="1" dirty="0" err="1">
                  <a:solidFill>
                    <a:srgbClr val="990099"/>
                  </a:solidFill>
                </a:rPr>
                <a:t>Github</a:t>
              </a:r>
              <a:endParaRPr lang="ru-RU" sz="24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9696" y="4524145"/>
            <a:ext cx="5733757" cy="896677"/>
            <a:chOff x="3049697" y="4148604"/>
            <a:chExt cx="5733757" cy="896677"/>
          </a:xfrm>
        </p:grpSpPr>
        <p:sp>
          <p:nvSpPr>
            <p:cNvPr id="29" name="Right Arrow 28"/>
            <p:cNvSpPr/>
            <p:nvPr/>
          </p:nvSpPr>
          <p:spPr>
            <a:xfrm>
              <a:off x="3049697" y="4306141"/>
              <a:ext cx="5733757" cy="73914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pull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9415" y="4148604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83454" y="2202180"/>
            <a:ext cx="2145323" cy="3261946"/>
            <a:chOff x="8783454" y="2026920"/>
            <a:chExt cx="2145323" cy="3261946"/>
          </a:xfrm>
        </p:grpSpPr>
        <p:sp>
          <p:nvSpPr>
            <p:cNvPr id="10" name="Rounded Rectangle 9"/>
            <p:cNvSpPr/>
            <p:nvPr/>
          </p:nvSpPr>
          <p:spPr>
            <a:xfrm>
              <a:off x="878345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83455" y="2123576"/>
              <a:ext cx="21453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a copy of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2400" b="1" dirty="0">
                  <a:solidFill>
                    <a:srgbClr val="002060"/>
                  </a:solidFill>
                </a:rPr>
                <a:t>the main repository 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2400" b="1" dirty="0">
                  <a:solidFill>
                    <a:srgbClr val="002060"/>
                  </a:solidFill>
                </a:rPr>
                <a:t>on your local machine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4373" y="2202180"/>
            <a:ext cx="2145324" cy="3261946"/>
            <a:chOff x="904373" y="2026920"/>
            <a:chExt cx="2145324" cy="3261946"/>
          </a:xfrm>
        </p:grpSpPr>
        <p:sp>
          <p:nvSpPr>
            <p:cNvPr id="8" name="Rounded Rectangle 7"/>
            <p:cNvSpPr/>
            <p:nvPr/>
          </p:nvSpPr>
          <p:spPr>
            <a:xfrm>
              <a:off x="90437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4373" y="2442890"/>
              <a:ext cx="21453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the main repository</a:t>
              </a:r>
              <a:br>
                <a:rPr lang="en-US" sz="2400" b="1" dirty="0">
                  <a:solidFill>
                    <a:srgbClr val="C00000"/>
                  </a:solidFill>
                </a:rPr>
              </a:br>
              <a:r>
                <a:rPr lang="en-US" sz="2400" b="1" dirty="0">
                  <a:solidFill>
                    <a:srgbClr val="C00000"/>
                  </a:solidFill>
                </a:rPr>
                <a:t>on 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 repository: </a:t>
            </a:r>
            <a:r>
              <a:rPr lang="en-US" sz="2400" dirty="0">
                <a:hlinkClick r:id="rId2"/>
              </a:rPr>
              <a:t>https://github.com/MIPT-ILab/mipt-mips</a:t>
            </a:r>
            <a:endParaRPr lang="en-US" sz="2400" dirty="0"/>
          </a:p>
          <a:p>
            <a:pPr lvl="1"/>
            <a:r>
              <a:rPr lang="en-US" sz="2000" dirty="0"/>
              <a:t>GitHub Wiki: </a:t>
            </a:r>
            <a:r>
              <a:rPr lang="en-US" sz="2000" dirty="0">
                <a:hlinkClick r:id="rId3"/>
              </a:rPr>
              <a:t>https://github.com/MIPT-ILab/mipt-mips/wiki</a:t>
            </a:r>
            <a:endParaRPr lang="en-US" sz="2000" dirty="0"/>
          </a:p>
          <a:p>
            <a:r>
              <a:rPr lang="en-US" sz="2400" dirty="0" err="1"/>
              <a:t>Git</a:t>
            </a:r>
            <a:r>
              <a:rPr lang="en-US" sz="2400" dirty="0"/>
              <a:t> main page: </a:t>
            </a:r>
            <a:r>
              <a:rPr lang="en-US" sz="2400" dirty="0">
                <a:hlinkClick r:id="rId4"/>
              </a:rPr>
              <a:t>https://git-scm.com/</a:t>
            </a:r>
            <a:endParaRPr lang="en-US" sz="2400" dirty="0"/>
          </a:p>
          <a:p>
            <a:pPr lvl="1"/>
            <a:r>
              <a:rPr lang="en-US" sz="2000" dirty="0"/>
              <a:t>Documentation, tutorials, cheat sheets: </a:t>
            </a:r>
            <a:r>
              <a:rPr lang="en-US" sz="2000" dirty="0">
                <a:hlinkClick r:id="rId5"/>
              </a:rPr>
              <a:t>https://git-scm.com/doc</a:t>
            </a:r>
            <a:endParaRPr lang="en-US" sz="2000" dirty="0"/>
          </a:p>
          <a:p>
            <a:pPr lvl="1"/>
            <a:r>
              <a:rPr lang="en-US" sz="2000" dirty="0"/>
              <a:t>Downloads: </a:t>
            </a:r>
            <a:r>
              <a:rPr lang="en-US" sz="2000" dirty="0">
                <a:hlinkClick r:id="rId6"/>
              </a:rPr>
              <a:t>https://git-scm.com/downloads</a:t>
            </a:r>
            <a:endParaRPr lang="en-US" sz="2000" dirty="0"/>
          </a:p>
          <a:p>
            <a:pPr lvl="1"/>
            <a:r>
              <a:rPr lang="en-US" sz="2000" dirty="0"/>
              <a:t>Pro </a:t>
            </a:r>
            <a:r>
              <a:rPr lang="en-US" sz="2000" dirty="0" err="1"/>
              <a:t>Git</a:t>
            </a:r>
            <a:r>
              <a:rPr lang="en-US" sz="2000" dirty="0"/>
              <a:t> book (EN/RU): </a:t>
            </a:r>
            <a:r>
              <a:rPr lang="en-US" sz="2000" dirty="0">
                <a:hlinkClick r:id="rId7"/>
              </a:rPr>
              <a:t>https://git-scm.com/book/en/v2</a:t>
            </a:r>
            <a:endParaRPr lang="en-US" sz="2000" dirty="0"/>
          </a:p>
          <a:p>
            <a:r>
              <a:rPr lang="en-US" sz="2400" dirty="0" err="1"/>
              <a:t>Git</a:t>
            </a:r>
            <a:r>
              <a:rPr lang="en-US" sz="2400" dirty="0"/>
              <a:t> flight rules (EN/RU): </a:t>
            </a:r>
            <a:r>
              <a:rPr lang="en-US" sz="2400" dirty="0">
                <a:hlinkClick r:id="rId8"/>
              </a:rPr>
              <a:t>https://github.com/k88hudson/git-flight-rules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88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5998"/>
          </a:xfrm>
        </p:spPr>
        <p:txBody>
          <a:bodyPr>
            <a:normAutofit/>
          </a:bodyPr>
          <a:lstStyle/>
          <a:p>
            <a:r>
              <a:rPr lang="en-US" dirty="0"/>
              <a:t>Management of changes to documents:</a:t>
            </a:r>
          </a:p>
          <a:p>
            <a:pPr lvl="1"/>
            <a:r>
              <a:rPr lang="en-US" dirty="0"/>
              <a:t>documents (articles, books, reports...), computer programs, images...</a:t>
            </a:r>
          </a:p>
          <a:p>
            <a:r>
              <a:rPr lang="en-US" dirty="0"/>
              <a:t>Traditionally people use revision numbering:</a:t>
            </a:r>
          </a:p>
          <a:p>
            <a:pPr lvl="1"/>
            <a:r>
              <a:rPr lang="en-US" dirty="0"/>
              <a:t>e. g. edition 1, edition 2 ...</a:t>
            </a:r>
          </a:p>
          <a:p>
            <a:r>
              <a:rPr lang="en-US" dirty="0"/>
              <a:t>This approach does not work well with software</a:t>
            </a:r>
          </a:p>
          <a:p>
            <a:pPr lvl="1"/>
            <a:r>
              <a:rPr lang="en-US" dirty="0"/>
              <a:t>There are many developers which work with many parts of the project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5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0069" cy="1325563"/>
          </a:xfrm>
        </p:spPr>
        <p:txBody>
          <a:bodyPr/>
          <a:lstStyle/>
          <a:p>
            <a:r>
              <a:rPr lang="en-US" dirty="0"/>
              <a:t>git — the best version control for software so far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Linus Torvalds to maintain changes to Linux kernel</a:t>
            </a:r>
          </a:p>
          <a:p>
            <a:pPr lvl="1"/>
            <a:r>
              <a:rPr lang="en-US" dirty="0"/>
              <a:t>First release: 7 April 2005</a:t>
            </a:r>
          </a:p>
          <a:p>
            <a:r>
              <a:rPr lang="en-US" dirty="0" err="1"/>
              <a:t>Git</a:t>
            </a:r>
            <a:r>
              <a:rPr lang="en-US" dirty="0"/>
              <a:t> is more convenient in “digital world”, but requires some mind shift</a:t>
            </a:r>
            <a:endParaRPr lang="ru-RU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CC82-E2AD-4520-819A-66D77D76067A}" type="slidenum">
              <a:rPr lang="ru-RU" smtClean="0"/>
              <a:t>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9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547378-2AD7-490F-B3D7-29C2FC06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EFB5D1-94E8-4677-8307-361206FCC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EED3-574B-4190-A15F-2CA29AB2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DB40-4A2B-478B-AD5C-92136488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C58C-47B0-4C49-B07B-93975376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46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164"/>
            <a:ext cx="10515600" cy="465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 main </a:t>
            </a:r>
            <a:r>
              <a:rPr lang="en-US" dirty="0" err="1"/>
              <a:t>Git</a:t>
            </a:r>
            <a:r>
              <a:rPr lang="en-US" dirty="0"/>
              <a:t> object</a:t>
            </a:r>
          </a:p>
          <a:p>
            <a:endParaRPr lang="en-US" dirty="0"/>
          </a:p>
          <a:p>
            <a:r>
              <a:rPr lang="en-US" dirty="0"/>
              <a:t>There are 2 ways to look at a repository:</a:t>
            </a:r>
          </a:p>
          <a:p>
            <a:pPr lvl="1"/>
            <a:r>
              <a:rPr lang="en-US" dirty="0"/>
              <a:t>Workspace – a file directory of your project</a:t>
            </a:r>
          </a:p>
          <a:p>
            <a:pPr lvl="1"/>
            <a:r>
              <a:rPr lang="en-US" dirty="0"/>
              <a:t>A database of changes made in the project</a:t>
            </a:r>
          </a:p>
          <a:p>
            <a:r>
              <a:rPr lang="en-US" dirty="0" err="1"/>
              <a:t>Git</a:t>
            </a:r>
            <a:r>
              <a:rPr lang="en-US" dirty="0"/>
              <a:t> repository is a combination of 2 visions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CC82-E2AD-4520-819A-66D77D76067A}" type="slidenum">
              <a:rPr lang="ru-RU" smtClean="0"/>
              <a:t>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6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-</a:t>
            </a:r>
            <a:r>
              <a:rPr lang="en-US" dirty="0" err="1"/>
              <a:t>ch</a:t>
            </a:r>
            <a:r>
              <a:rPr lang="en-US" dirty="0"/>
              <a:t>-</a:t>
            </a:r>
            <a:r>
              <a:rPr lang="en-US" dirty="0" err="1"/>
              <a:t>ch</a:t>
            </a:r>
            <a:r>
              <a:rPr lang="en-US" dirty="0"/>
              <a:t>-</a:t>
            </a:r>
            <a:r>
              <a:rPr lang="en-US" dirty="0" err="1"/>
              <a:t>ch</a:t>
            </a:r>
            <a:r>
              <a:rPr lang="en-US" dirty="0"/>
              <a:t>-changes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330"/>
            <a:ext cx="10515600" cy="605226"/>
          </a:xfrm>
        </p:spPr>
        <p:txBody>
          <a:bodyPr>
            <a:normAutofit/>
          </a:bodyPr>
          <a:lstStyle/>
          <a:p>
            <a:r>
              <a:rPr lang="en-US" dirty="0"/>
              <a:t>git operates with per-line changes in files instead of whole files:</a:t>
            </a:r>
          </a:p>
          <a:p>
            <a:pPr marL="0" indent="0">
              <a:buNone/>
            </a:pP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04548" y="2188162"/>
            <a:ext cx="9319844" cy="3693319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--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a/simulator/config.cpp b/simulator/config.cpp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55737c..d9855ab 10064</a:t>
            </a:r>
          </a:p>
          <a:p>
            <a:r>
              <a:rPr lang="en-US" b="1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---a/simulator/config.cpp</a:t>
            </a:r>
          </a:p>
          <a:p>
            <a:r>
              <a:rPr lang="en-US" b="1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+++b/simulator/config.cpp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-13,7 +13,7 @@ namespace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AliasedSwitch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 “h”, “help”, “print help”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/* basic method */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-void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handleArgs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+void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handleArgs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::options().parse(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00"/>
            <a:ext cx="10515600" cy="478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a group of changes with metadata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Represents a workspace state</a:t>
            </a:r>
          </a:p>
          <a:p>
            <a:r>
              <a:rPr lang="en-US" dirty="0"/>
              <a:t>Each commit includes:</a:t>
            </a:r>
          </a:p>
          <a:p>
            <a:pPr lvl="1"/>
            <a:r>
              <a:rPr lang="en-US" dirty="0"/>
              <a:t>a pointer to the previous commit</a:t>
            </a:r>
          </a:p>
          <a:p>
            <a:pPr lvl="1"/>
            <a:r>
              <a:rPr lang="en-US" dirty="0"/>
              <a:t>a description</a:t>
            </a:r>
          </a:p>
          <a:p>
            <a:pPr lvl="1"/>
            <a:r>
              <a:rPr lang="en-US" dirty="0"/>
              <a:t>author’s name and e-mail</a:t>
            </a:r>
          </a:p>
          <a:p>
            <a:pPr lvl="1"/>
            <a:r>
              <a:rPr lang="en-US" dirty="0"/>
              <a:t>a unique hash (e. g.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23fdc78f...</a:t>
            </a:r>
            <a:r>
              <a:rPr lang="en-US" dirty="0"/>
              <a:t>)</a:t>
            </a:r>
          </a:p>
          <a:p>
            <a:r>
              <a:rPr lang="en-US" dirty="0"/>
              <a:t>Merge is a commit with 2 ‘parents’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grpSp>
        <p:nvGrpSpPr>
          <p:cNvPr id="25" name="Group 24"/>
          <p:cNvGrpSpPr/>
          <p:nvPr/>
        </p:nvGrpSpPr>
        <p:grpSpPr>
          <a:xfrm>
            <a:off x="8968154" y="2198378"/>
            <a:ext cx="1459520" cy="1467109"/>
            <a:chOff x="7010765" y="3245956"/>
            <a:chExt cx="1459520" cy="1467109"/>
          </a:xfrm>
        </p:grpSpPr>
        <p:sp>
          <p:nvSpPr>
            <p:cNvPr id="19" name="Rounded Rectangle 18"/>
            <p:cNvSpPr/>
            <p:nvPr/>
          </p:nvSpPr>
          <p:spPr>
            <a:xfrm>
              <a:off x="7741625" y="3245956"/>
              <a:ext cx="728660" cy="820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010765" y="3656356"/>
              <a:ext cx="74405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101379" y="4051594"/>
              <a:ext cx="15570" cy="66147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919546" y="2204409"/>
            <a:ext cx="1207837" cy="820800"/>
            <a:chOff x="7277838" y="1197772"/>
            <a:chExt cx="1207837" cy="820800"/>
          </a:xfrm>
        </p:grpSpPr>
        <p:sp>
          <p:nvSpPr>
            <p:cNvPr id="40" name="Rounded Rectangle 39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77838" y="1619803"/>
              <a:ext cx="47697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0094855" y="2197598"/>
            <a:ext cx="1504583" cy="820800"/>
            <a:chOff x="6981092" y="1197772"/>
            <a:chExt cx="1504583" cy="820800"/>
          </a:xfrm>
        </p:grpSpPr>
        <p:sp>
          <p:nvSpPr>
            <p:cNvPr id="53" name="Rounded Rectangle 52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tree &amp; refs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0709"/>
            <a:ext cx="5774990" cy="4008197"/>
          </a:xfrm>
        </p:spPr>
        <p:txBody>
          <a:bodyPr>
            <a:normAutofit/>
          </a:bodyPr>
          <a:lstStyle/>
          <a:p>
            <a:r>
              <a:rPr lang="en-US" dirty="0"/>
              <a:t>All commits compose a </a:t>
            </a:r>
            <a:r>
              <a:rPr lang="en-US" b="1" dirty="0">
                <a:solidFill>
                  <a:srgbClr val="0070C0"/>
                </a:solidFill>
              </a:rPr>
              <a:t>commit tree</a:t>
            </a:r>
          </a:p>
          <a:p>
            <a:r>
              <a:rPr lang="en-US" dirty="0"/>
              <a:t>Some commits a labeled by </a:t>
            </a:r>
            <a:r>
              <a:rPr lang="en-US" b="1" dirty="0">
                <a:solidFill>
                  <a:srgbClr val="00B050"/>
                </a:solidFill>
              </a:rPr>
              <a:t>refs</a:t>
            </a:r>
          </a:p>
          <a:p>
            <a:pPr lvl="1"/>
            <a:r>
              <a:rPr lang="en-US" b="1" dirty="0"/>
              <a:t>main </a:t>
            </a:r>
            <a:r>
              <a:rPr lang="en-US" dirty="0"/>
              <a:t>or</a:t>
            </a:r>
            <a:r>
              <a:rPr lang="en-US" b="1" dirty="0"/>
              <a:t> master </a:t>
            </a:r>
            <a:r>
              <a:rPr lang="en-US" dirty="0"/>
              <a:t>points to the latest main version of the project</a:t>
            </a:r>
          </a:p>
          <a:p>
            <a:pPr lvl="1"/>
            <a:r>
              <a:rPr lang="en-US" b="1" dirty="0"/>
              <a:t>HEAD </a:t>
            </a:r>
            <a:r>
              <a:rPr lang="en-US" dirty="0"/>
              <a:t>points to the current</a:t>
            </a:r>
            <a:br>
              <a:rPr lang="en-US" dirty="0"/>
            </a:br>
            <a:r>
              <a:rPr lang="en-US" dirty="0"/>
              <a:t>workspace state</a:t>
            </a:r>
          </a:p>
          <a:p>
            <a:r>
              <a:rPr lang="en-US" b="1" dirty="0"/>
              <a:t>workspace + </a:t>
            </a:r>
            <a:r>
              <a:rPr lang="en-US" b="1" dirty="0">
                <a:solidFill>
                  <a:srgbClr val="0070C0"/>
                </a:solidFill>
              </a:rPr>
              <a:t>commit tree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refs</a:t>
            </a:r>
            <a:r>
              <a:rPr lang="en-US" b="1" dirty="0"/>
              <a:t> =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git repository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grpSp>
        <p:nvGrpSpPr>
          <p:cNvPr id="25" name="Group 24"/>
          <p:cNvGrpSpPr/>
          <p:nvPr/>
        </p:nvGrpSpPr>
        <p:grpSpPr>
          <a:xfrm>
            <a:off x="8968154" y="2198378"/>
            <a:ext cx="1459520" cy="1467109"/>
            <a:chOff x="7010765" y="3245956"/>
            <a:chExt cx="1459520" cy="1467109"/>
          </a:xfrm>
        </p:grpSpPr>
        <p:sp>
          <p:nvSpPr>
            <p:cNvPr id="19" name="Rounded Rectangle 18"/>
            <p:cNvSpPr/>
            <p:nvPr/>
          </p:nvSpPr>
          <p:spPr>
            <a:xfrm>
              <a:off x="7741625" y="3245956"/>
              <a:ext cx="728660" cy="820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010765" y="3656356"/>
              <a:ext cx="74405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101379" y="4051594"/>
              <a:ext cx="15570" cy="66147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25102" y="3397325"/>
            <a:ext cx="1502571" cy="820800"/>
            <a:chOff x="6981092" y="1197772"/>
            <a:chExt cx="1502571" cy="820800"/>
          </a:xfrm>
        </p:grpSpPr>
        <p:sp>
          <p:nvSpPr>
            <p:cNvPr id="31" name="Rounded Rectangle 30"/>
            <p:cNvSpPr/>
            <p:nvPr/>
          </p:nvSpPr>
          <p:spPr>
            <a:xfrm>
              <a:off x="7754817" y="1197772"/>
              <a:ext cx="728846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773868" y="2206390"/>
            <a:ext cx="1493224" cy="820800"/>
            <a:chOff x="6981092" y="1197772"/>
            <a:chExt cx="1493224" cy="820800"/>
          </a:xfrm>
        </p:grpSpPr>
        <p:sp>
          <p:nvSpPr>
            <p:cNvPr id="37" name="Rounded Rectangle 36"/>
            <p:cNvSpPr/>
            <p:nvPr/>
          </p:nvSpPr>
          <p:spPr>
            <a:xfrm>
              <a:off x="7754817" y="1197772"/>
              <a:ext cx="719499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647846" y="2901895"/>
            <a:ext cx="1619246" cy="1316230"/>
            <a:chOff x="6855070" y="702342"/>
            <a:chExt cx="1619246" cy="1316230"/>
          </a:xfrm>
        </p:grpSpPr>
        <p:sp>
          <p:nvSpPr>
            <p:cNvPr id="43" name="Rounded Rectangle 42"/>
            <p:cNvSpPr/>
            <p:nvPr/>
          </p:nvSpPr>
          <p:spPr>
            <a:xfrm>
              <a:off x="7754817" y="1197772"/>
              <a:ext cx="719499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855070" y="702342"/>
              <a:ext cx="899746" cy="91746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919546" y="2204409"/>
            <a:ext cx="1207837" cy="820800"/>
            <a:chOff x="7277838" y="1197772"/>
            <a:chExt cx="1207837" cy="820800"/>
          </a:xfrm>
        </p:grpSpPr>
        <p:sp>
          <p:nvSpPr>
            <p:cNvPr id="40" name="Rounded Rectangle 39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77838" y="1619803"/>
              <a:ext cx="47697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ular Callout 6"/>
          <p:cNvSpPr/>
          <p:nvPr/>
        </p:nvSpPr>
        <p:spPr>
          <a:xfrm>
            <a:off x="8985191" y="4596272"/>
            <a:ext cx="1496526" cy="499584"/>
          </a:xfrm>
          <a:prstGeom prst="wedgeRectCallout">
            <a:avLst>
              <a:gd name="adj1" fmla="val 21388"/>
              <a:gd name="adj2" fmla="val -108259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subproj1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10436470" y="1310337"/>
            <a:ext cx="1127619" cy="499584"/>
          </a:xfrm>
          <a:prstGeom prst="wedgeRectCallout">
            <a:avLst>
              <a:gd name="adj1" fmla="val 20800"/>
              <a:gd name="adj2" fmla="val 109972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10549390" y="3451911"/>
            <a:ext cx="963494" cy="499584"/>
          </a:xfrm>
          <a:prstGeom prst="wedgeRectCallout">
            <a:avLst>
              <a:gd name="adj1" fmla="val 20800"/>
              <a:gd name="adj2" fmla="val -118818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4907" y="1028699"/>
            <a:ext cx="5169877" cy="4378569"/>
          </a:xfrm>
          <a:prstGeom prst="roundRect">
            <a:avLst>
              <a:gd name="adj" fmla="val 7882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858735" y="1038090"/>
            <a:ext cx="204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repository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27" grpId="0" animBg="1"/>
      <p:bldP spid="29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D9B603-A9DF-4F68-AAC1-7FBE1D57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Manipulations with repository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4CF0A6-E1FF-4BDD-8B1C-22793C41C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28B0-002C-4362-BB1A-C5299229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18.10.2021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A1758-E947-462B-80C2-D44ADBF6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BEF7-1534-48FB-B826-5719C7BD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1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1000</Words>
  <Application>Microsoft Office PowerPoint</Application>
  <PresentationFormat>Widescreen</PresentationFormat>
  <Paragraphs>239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Lucida Console</vt:lpstr>
      <vt:lpstr>Office Theme</vt:lpstr>
      <vt:lpstr> Software Development  Version Control Systems</vt:lpstr>
      <vt:lpstr>What is version control</vt:lpstr>
      <vt:lpstr>git — the best version control for software so far</vt:lpstr>
      <vt:lpstr>git repository</vt:lpstr>
      <vt:lpstr>Repository</vt:lpstr>
      <vt:lpstr>Ch-ch-ch-ch-changes</vt:lpstr>
      <vt:lpstr>Commit</vt:lpstr>
      <vt:lpstr>Commit tree &amp; refs</vt:lpstr>
      <vt:lpstr>Manipulations with repository</vt:lpstr>
      <vt:lpstr>How to get a repository</vt:lpstr>
      <vt:lpstr>git state machine</vt:lpstr>
      <vt:lpstr>How to work with the repository</vt:lpstr>
      <vt:lpstr>Resolving conflicts</vt:lpstr>
      <vt:lpstr>git pull</vt:lpstr>
      <vt:lpstr>Other useful commands</vt:lpstr>
      <vt:lpstr>GitHub</vt:lpstr>
      <vt:lpstr>GitHub</vt:lpstr>
      <vt:lpstr>Workflow</vt:lpstr>
      <vt:lpstr>Useful links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276</cp:revision>
  <dcterms:created xsi:type="dcterms:W3CDTF">2018-09-18T18:10:21Z</dcterms:created>
  <dcterms:modified xsi:type="dcterms:W3CDTF">2021-10-18T12:19:52Z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2018-09-26 17:40:39Z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