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471" r:id="rId2"/>
    <p:sldId id="524" r:id="rId3"/>
    <p:sldId id="503" r:id="rId4"/>
    <p:sldId id="504" r:id="rId5"/>
    <p:sldId id="505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5" r:id="rId23"/>
    <p:sldId id="526" r:id="rId24"/>
    <p:sldId id="469" r:id="rId25"/>
    <p:sldId id="47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5576" autoAdjust="0"/>
  </p:normalViewPr>
  <p:slideViewPr>
    <p:cSldViewPr snapToGrid="0">
      <p:cViewPr varScale="1">
        <p:scale>
          <a:sx n="76" d="100"/>
          <a:sy n="76" d="100"/>
        </p:scale>
        <p:origin x="5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6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49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8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7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3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15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7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7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6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53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64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49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6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Out-of-order execution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15/03/2019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short, the larger window → the better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Find more independent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Hide longer latencies (e.g., cache misses, long operations)</a:t>
            </a:r>
          </a:p>
          <a:p>
            <a:pPr lvl="0">
              <a:spcBef>
                <a:spcPts val="1800"/>
              </a:spcBef>
              <a:defRPr/>
            </a:pPr>
            <a:r>
              <a:rPr lang="en-US" sz="2800" dirty="0"/>
              <a:t>Example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The modern CPU has a window of 200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If we want execute 4 instruction per cycle, then we can hide latency of 50 cycles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It is enough to hide L1 and L2 misses, but not L3 miss (≈200 cycles)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But, there are limitations to find independent instructions in a large window: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b="1" dirty="0" smtClean="0"/>
              <a:t>Branches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false dependencies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09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Limitation: Branches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96932" y="1725341"/>
            <a:ext cx="369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→ Using </a:t>
            </a:r>
            <a:r>
              <a:rPr lang="en-US" sz="2400" b="1" dirty="0"/>
              <a:t>branch prediction</a:t>
            </a:r>
            <a:r>
              <a:rPr lang="en-US" sz="2400" dirty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4652" y="5497240"/>
            <a:ext cx="250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39598">
                    <a:lumMod val="60000"/>
                    <a:lumOff val="40000"/>
                  </a:srgbClr>
                </a:solidFill>
              </a:rPr>
              <a:t>(e.g., (99%)^20 = 82%)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2460715" y="2615204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860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909782" y="288444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954189" y="2888158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9366" y="25727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61040" y="2538726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923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986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163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226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289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52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8848" y="2660923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8785" y="2661940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487146" y="266203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98675" y="2661019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92375" y="266092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Line Callout 2 (No Border) 62"/>
          <p:cNvSpPr/>
          <p:nvPr/>
        </p:nvSpPr>
        <p:spPr>
          <a:xfrm>
            <a:off x="6735255" y="1771893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 with unknown condition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6520" y="3968125"/>
            <a:ext cx="5594795" cy="738664"/>
            <a:chOff x="1066800" y="4099110"/>
            <a:chExt cx="5594795" cy="738664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All subsequent instructions are fetch according to prediction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3432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495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558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21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46669" y="242143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557078" y="2661019"/>
            <a:ext cx="2675478" cy="660400"/>
            <a:chOff x="3942969" y="5488902"/>
            <a:chExt cx="2675478" cy="660400"/>
          </a:xfrm>
        </p:grpSpPr>
        <p:sp>
          <p:nvSpPr>
            <p:cNvPr id="73" name="Rectangle 72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626361" y="3883829"/>
            <a:ext cx="5954818" cy="8331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Callout 2 (No Border) 78"/>
          <p:cNvSpPr/>
          <p:nvPr/>
        </p:nvSpPr>
        <p:spPr>
          <a:xfrm>
            <a:off x="6611659" y="4440597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9428"/>
              <a:gd name="adj5" fmla="val -60055"/>
              <a:gd name="adj6" fmla="val 44998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Speculatively fetched instructions can be executed too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8785" y="2662828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11659" y="4021915"/>
            <a:ext cx="1969520" cy="103133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Line Callout 2 (No Border) 81"/>
          <p:cNvSpPr/>
          <p:nvPr/>
        </p:nvSpPr>
        <p:spPr>
          <a:xfrm>
            <a:off x="8402249" y="4300389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916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the branch prediction</a:t>
            </a:r>
          </a:p>
        </p:txBody>
      </p:sp>
      <p:sp>
        <p:nvSpPr>
          <p:cNvPr id="83" name="Right Brace 82"/>
          <p:cNvSpPr/>
          <p:nvPr/>
        </p:nvSpPr>
        <p:spPr>
          <a:xfrm rot="5400000">
            <a:off x="5354095" y="1088832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Line Callout 2 (No Border) 83"/>
          <p:cNvSpPr/>
          <p:nvPr/>
        </p:nvSpPr>
        <p:spPr>
          <a:xfrm>
            <a:off x="4296409" y="4285149"/>
            <a:ext cx="2818576" cy="612648"/>
          </a:xfrm>
          <a:prstGeom prst="callout2">
            <a:avLst>
              <a:gd name="adj1" fmla="val 13507"/>
              <a:gd name="adj2" fmla="val 43362"/>
              <a:gd name="adj3" fmla="val -7784"/>
              <a:gd name="adj4" fmla="val 41251"/>
              <a:gd name="adj5" fmla="val -37668"/>
              <a:gd name="adj6" fmla="val 41013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prediction was wrong,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subsequent instructions are deleted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557482" y="2636122"/>
            <a:ext cx="3749040" cy="709116"/>
            <a:chOff x="2987762" y="3146604"/>
            <a:chExt cx="3749040" cy="709116"/>
          </a:xfrm>
        </p:grpSpPr>
        <p:sp>
          <p:nvSpPr>
            <p:cNvPr id="86" name="Rectangle 85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460715" y="3793669"/>
            <a:ext cx="7493474" cy="10964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How to fill a large window from a single sequential instruction stream in presence of branches</a:t>
            </a:r>
            <a:r>
              <a:rPr lang="en-US" sz="2400" dirty="0" smtClean="0"/>
              <a:t>?</a:t>
            </a:r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 smtClean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 smtClean="0"/>
          </a:p>
          <a:p>
            <a:pPr marL="342866" lvl="0" indent="-34286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How harmful branches are?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In average, each 5th instruction is a branch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Assume accuracy of prediction is 90%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(looks high, isn’t it?)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The probability that 100th instruction in the window will not be removed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is: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    (</a:t>
            </a:r>
            <a:r>
              <a:rPr lang="en-US" sz="2000" dirty="0">
                <a:solidFill>
                  <a:sysClr val="windowText" lastClr="000000"/>
                </a:solidFill>
              </a:rPr>
              <a:t>90%)^20 = </a:t>
            </a:r>
            <a:r>
              <a:rPr lang="en-US" sz="2000" dirty="0">
                <a:solidFill>
                  <a:srgbClr val="FF0000"/>
                </a:solidFill>
              </a:rPr>
              <a:t>12%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Accuracy of branch prediction is very important for Out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Of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Order </a:t>
            </a:r>
            <a:r>
              <a:rPr lang="en-US" sz="2400" dirty="0" smtClean="0">
                <a:solidFill>
                  <a:prstClr val="black"/>
                </a:solidFill>
              </a:rPr>
              <a:t>Execution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4.58333E-6 -2.59259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3.75E-6 -2.59259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-2.08333E-6 -2.59259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5 -0.00046 L -1.04167E-6 -1.11111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4.16667E-7 -2.59259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2.08333E-6 -2.59259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3.75E-6 -2.59259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8 0.00116 L -4.58333E-6 -2.59259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-3.125E-6 -2.59259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3 -0.00023 L -1.45833E-6 -2.59259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2.08333E-7 -2.59259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6 0.0007 L 1.875E-6 -2.59259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08333 -2.59259E-6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11111E-6 L 0.1267 -1.11111E-6 " pathEditMode="relative" rAng="0" ptsTypes="AA">
                                      <p:cBhvr>
                                        <p:cTn id="143" dur="1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08333E-6 -1.11111E-6 L 0.17084 -1.11111E-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47" grpId="0" animBg="1"/>
      <p:bldP spid="47" grpId="1" animBg="1"/>
      <p:bldP spid="47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Limitation: False Dependencies</a:t>
            </a:r>
            <a:endParaRPr lang="ru-RU" dirty="0"/>
          </a:p>
        </p:txBody>
      </p:sp>
      <p:sp>
        <p:nvSpPr>
          <p:cNvPr id="51" name="Arc 50"/>
          <p:cNvSpPr/>
          <p:nvPr/>
        </p:nvSpPr>
        <p:spPr>
          <a:xfrm>
            <a:off x="7618531" y="1704389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1630795" y="1711220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1215381" y="4152852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5962" y="1188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92202" y="1188000"/>
            <a:ext cx="3049589" cy="2803742"/>
            <a:chOff x="4959205" y="1082458"/>
            <a:chExt cx="3049589" cy="2803742"/>
          </a:xfrm>
        </p:grpSpPr>
        <p:sp>
          <p:nvSpPr>
            <p:cNvPr id="56" name="Oval 55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7" name="Rectangle 76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 Flow Graph</a:t>
              </a:r>
              <a:endPara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512810" y="5564872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512810" y="5238359"/>
            <a:ext cx="1989716" cy="327147"/>
            <a:chOff x="910830" y="5278739"/>
            <a:chExt cx="1989716" cy="327147"/>
          </a:xfrm>
        </p:grpSpPr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6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5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</p:grp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1512810" y="491272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2747273" y="491272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2586" y="241947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78580" y="319041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400136" y="2425953"/>
            <a:ext cx="543299" cy="463871"/>
            <a:chOff x="5676529" y="2125986"/>
            <a:chExt cx="543299" cy="463871"/>
          </a:xfrm>
        </p:grpSpPr>
        <p:sp>
          <p:nvSpPr>
            <p:cNvPr id="88" name="Rectangle 8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90" name="Arc 89"/>
          <p:cNvSpPr/>
          <p:nvPr/>
        </p:nvSpPr>
        <p:spPr>
          <a:xfrm rot="17919816">
            <a:off x="7996800" y="2566711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92202" y="4144142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False Dependencies: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52962" y="4680995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Write-After-Write: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76497" y="5120934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Write-After-Read: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5128906" y="5778065"/>
            <a:ext cx="3262898" cy="811642"/>
          </a:xfrm>
          <a:prstGeom prst="wedgeRoundRectCallout">
            <a:avLst>
              <a:gd name="adj1" fmla="val -48473"/>
              <a:gd name="adj2" fmla="val -8957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decrease performance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13255 -0.0011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uild="p"/>
      <p:bldP spid="53" grpId="0"/>
      <p:bldP spid="54" grpId="0"/>
      <p:bldP spid="78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 name is similar to variable name in a program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just a label to identify dependency among operations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Difference: number of register names is limited by ISA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one of the main reason of false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can contain more registers in the speculative state (i.e. more names) than ISA and perform dynamic </a:t>
            </a:r>
            <a:r>
              <a:rPr lang="en-US" sz="2400" b="1" dirty="0"/>
              <a:t>register renaming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Number of registers in arch state is not changed (= ISA)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Eliminating False Dependencies</a:t>
            </a:r>
            <a:endParaRPr lang="ru-RU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899999" y="4366260"/>
            <a:ext cx="6392341" cy="199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kern="0" dirty="0"/>
              <a:t>Requirements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and all its consumers are renamed to the same speculative register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writes to the original arch register at retirement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879100" y="4248381"/>
            <a:ext cx="2392008" cy="1519479"/>
            <a:chOff x="5770140" y="4701916"/>
            <a:chExt cx="2392008" cy="1519479"/>
          </a:xfrm>
        </p:grpSpPr>
        <p:sp>
          <p:nvSpPr>
            <p:cNvPr id="91" name="Rectangle 90"/>
            <p:cNvSpPr/>
            <p:nvPr/>
          </p:nvSpPr>
          <p:spPr>
            <a:xfrm>
              <a:off x="5770140" y="5090066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0140" y="4701916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78162" y="5852063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8162" y="546391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0071093" y="4661699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73129" y="4273781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080386" y="5421152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382422" y="5033234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Redo register allocation that was done by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Eliminate all false dependencies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Register Renaming Algorithm</a:t>
            </a:r>
            <a:endParaRPr lang="ru-RU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805857" y="2735978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039" y="22127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4539" y="2212758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1657" y="2702223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85693"/>
              </p:ext>
            </p:extLst>
          </p:nvPr>
        </p:nvGraphicFramePr>
        <p:xfrm>
          <a:off x="2531537" y="5464910"/>
          <a:ext cx="6934200" cy="792480"/>
        </p:xfrm>
        <a:graphic>
          <a:graphicData uri="http://schemas.openxmlformats.org/drawingml/2006/table">
            <a:tbl>
              <a:tblPr firstRow="1" bandRow="1"/>
              <a:tblGrid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925997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47349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56134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3877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25996" y="5854006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80613" y="58707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1637" y="273597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8901" y="308659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31637" y="3104308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7776" y="452855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31637" y="348544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655" y="417662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31637" y="383480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88041" y="417662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1637" y="418563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9773" y="454495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397" y="502785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31637" y="4550546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ROB entry saves previous register alias (history)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 flush, ROB is restores history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RAT Restore</a:t>
            </a:r>
            <a:endParaRPr lang="ru-RU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80260" y="2638187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8442" y="2114967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8942" y="2114967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76060" y="2604432"/>
            <a:ext cx="152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75093"/>
              </p:ext>
            </p:extLst>
          </p:nvPr>
        </p:nvGraphicFramePr>
        <p:xfrm>
          <a:off x="2590800" y="5563869"/>
          <a:ext cx="7234596" cy="792480"/>
        </p:xfrm>
        <a:graphic>
          <a:graphicData uri="http://schemas.openxmlformats.org/drawingml/2006/table">
            <a:tbl>
              <a:tblPr firstRow="1" bandRow="1"/>
              <a:tblGrid>
                <a:gridCol w="693420"/>
                <a:gridCol w="693420"/>
                <a:gridCol w="693420"/>
                <a:gridCol w="693420"/>
                <a:gridCol w="693420"/>
                <a:gridCol w="747459"/>
                <a:gridCol w="639381"/>
                <a:gridCol w="786748"/>
                <a:gridCol w="805343"/>
                <a:gridCol w="78856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pr20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3985260" y="5956537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91838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7018" y="5951553"/>
            <a:ext cx="694931" cy="369332"/>
          </a:xfrm>
          <a:prstGeom prst="rect">
            <a:avLst/>
          </a:prstGeom>
          <a:solidFill>
            <a:srgbClr val="D0D8E8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73140" y="5952965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5259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39876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6040" y="263818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3304" y="2988805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3006517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92179" y="4860370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06040" y="338765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7058" y="4508439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06040" y="4166624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2444" y="4508439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06040" y="4517455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176" y="4876769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8660" y="5126818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06040" y="4882364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8330756" y="2604432"/>
            <a:ext cx="1939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pr7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pr8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pr10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pr20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pr21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was pr3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30756" y="2144280"/>
            <a:ext cx="12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History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pipelined machine exceptions handling is complicated: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Speculative code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Simultaneous exceptions on different pipe stages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Cancellation of consequent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solution was to postpone handling until </a:t>
            </a:r>
            <a:r>
              <a:rPr lang="en-US" sz="2400" dirty="0" err="1"/>
              <a:t>writeback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 OOO, we have </a:t>
            </a:r>
            <a:r>
              <a:rPr lang="en-US" sz="2200" b="1" dirty="0">
                <a:solidFill>
                  <a:sysClr val="windowText" lastClr="000000"/>
                </a:solidFill>
              </a:rPr>
              <a:t>retirement </a:t>
            </a:r>
            <a:r>
              <a:rPr lang="en-US" sz="2200" dirty="0">
                <a:solidFill>
                  <a:sysClr val="windowText" lastClr="000000"/>
                </a:solidFill>
              </a:rPr>
              <a:t>instead of </a:t>
            </a:r>
            <a:r>
              <a:rPr lang="en-US" sz="2200" dirty="0" err="1">
                <a:solidFill>
                  <a:sysClr val="windowText" lastClr="000000"/>
                </a:solidFill>
              </a:rPr>
              <a:t>writeback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0" y="4070269"/>
            <a:ext cx="716342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 execution instruction that takes a fault/exception is </a:t>
            </a:r>
            <a:r>
              <a:rPr lang="en-US" sz="2400" dirty="0" smtClean="0"/>
              <a:t>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Instructions older than the marked instruction are retired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marked instruction retires – handle the </a:t>
            </a:r>
            <a:r>
              <a:rPr lang="en-US" sz="2400" dirty="0" smtClean="0"/>
              <a:t>fault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Flush the ROB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Initiate the handling code according to the type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Re-fetch the faulting instruction and the subsequent </a:t>
            </a:r>
            <a:r>
              <a:rPr lang="en-US" sz="2200" dirty="0" smtClean="0">
                <a:solidFill>
                  <a:sysClr val="windowText" lastClr="000000"/>
                </a:solidFill>
              </a:rPr>
              <a:t>instructions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Exceptions</a:t>
            </a:r>
            <a:endParaRPr lang="ru-RU" dirty="0"/>
          </a:p>
        </p:txBody>
      </p:sp>
      <p:sp>
        <p:nvSpPr>
          <p:cNvPr id="10" name="Rounded Rectangle 3"/>
          <p:cNvSpPr/>
          <p:nvPr/>
        </p:nvSpPr>
        <p:spPr>
          <a:xfrm>
            <a:off x="2429931" y="1931661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94552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5"/>
          <p:cNvSpPr/>
          <p:nvPr/>
        </p:nvSpPr>
        <p:spPr>
          <a:xfrm>
            <a:off x="1878998" y="2200901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9923405" y="2204615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8582" y="1889235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0256" y="185518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18" name="Rectangle 9"/>
          <p:cNvSpPr/>
          <p:nvPr/>
        </p:nvSpPr>
        <p:spPr>
          <a:xfrm>
            <a:off x="90615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86678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78855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74918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70981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4"/>
          <p:cNvSpPr/>
          <p:nvPr/>
        </p:nvSpPr>
        <p:spPr>
          <a:xfrm>
            <a:off x="67044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8278064" y="197738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8278001" y="1978397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9456362" y="197849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8667891" y="197747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19"/>
          <p:cNvSpPr/>
          <p:nvPr/>
        </p:nvSpPr>
        <p:spPr>
          <a:xfrm>
            <a:off x="9061591" y="1977380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Callout 2 (No Border) 20"/>
          <p:cNvSpPr/>
          <p:nvPr/>
        </p:nvSpPr>
        <p:spPr>
          <a:xfrm>
            <a:off x="6704471" y="1088350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+mn-cs"/>
              </a:rPr>
              <a:t>Instruction that caused exception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63124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59187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26"/>
          <p:cNvSpPr/>
          <p:nvPr/>
        </p:nvSpPr>
        <p:spPr>
          <a:xfrm>
            <a:off x="55250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7"/>
          <p:cNvSpPr/>
          <p:nvPr/>
        </p:nvSpPr>
        <p:spPr>
          <a:xfrm>
            <a:off x="51313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5885" y="17378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35" name="Group 29"/>
          <p:cNvGrpSpPr/>
          <p:nvPr/>
        </p:nvGrpSpPr>
        <p:grpSpPr>
          <a:xfrm>
            <a:off x="5526294" y="1977476"/>
            <a:ext cx="2675478" cy="660400"/>
            <a:chOff x="3942969" y="5488902"/>
            <a:chExt cx="2675478" cy="660400"/>
          </a:xfrm>
        </p:grpSpPr>
        <p:sp>
          <p:nvSpPr>
            <p:cNvPr id="36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37"/>
          <p:cNvSpPr/>
          <p:nvPr/>
        </p:nvSpPr>
        <p:spPr>
          <a:xfrm>
            <a:off x="8278001" y="1979285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ight Brace 40"/>
          <p:cNvSpPr/>
          <p:nvPr/>
        </p:nvSpPr>
        <p:spPr>
          <a:xfrm rot="5400000">
            <a:off x="5287753" y="130072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26698" y="1952579"/>
            <a:ext cx="3749040" cy="709116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0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-1.45833E-6 -4.07407E-6 " pathEditMode="relative" rAng="0" ptsTypes="AA">
                                      <p:cBhvr>
                                        <p:cTn id="9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2.08333E-7 -4.07407E-6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1.875E-6 -4.07407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6 -0.00046 L 2.91667E-6 -4.07407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1 -0.00046 L 4.58333E-6 -4.07407E-6 " pathEditMode="relative" rAng="0" ptsTypes="AA">
                                      <p:cBhvr>
                                        <p:cTn id="47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-3.75E-6 -4.07407E-6 " pathEditMode="relative" rAng="0" ptsTypes="AA">
                                      <p:cBhvr>
                                        <p:cTn id="52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-2.08333E-6 -4.07407E-6 " pathEditMode="relative" rAng="0" ptsTypes="AA">
                                      <p:cBhvr>
                                        <p:cTn id="57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9 0.00116 L -4.16667E-7 -4.07407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1.04167E-6 -4.07407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4 -0.00023 L 2.70833E-6 -4.07407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4.375E-6 -4.07407E-6 " pathEditMode="relative" rAng="0" ptsTypes="AA">
                                      <p:cBhvr>
                                        <p:cTn id="77" dur="3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5 0.0007 L -3.95833E-6 -4.07407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8334 -4.07407E-6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07407E-6 L 0.12669 -4.07407E-6 " pathEditMode="relative" rAng="0" ptsTypes="AA">
                                      <p:cBhvr>
                                        <p:cTn id="134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875E-6 -4.07407E-6 L 0.17083 -4.07407E-6 " pathEditMode="relative" rAng="0" ptsTypes="AA">
                                      <p:cBhvr>
                                        <p:cTn id="13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an interrupt occurs, let the oldest instruction retire, flush everything younger and proceed to handling</a:t>
            </a:r>
            <a:r>
              <a:rPr lang="en-US" sz="2400" dirty="0" smtClean="0"/>
              <a:t>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Interrupts</a:t>
            </a:r>
            <a:endParaRPr lang="ru-RU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54722" y="3194809"/>
            <a:ext cx="4492900" cy="1407106"/>
            <a:chOff x="2058412" y="3216720"/>
            <a:chExt cx="4492900" cy="160409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476630" y="3216720"/>
              <a:ext cx="886610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785381" y="4285896"/>
              <a:ext cx="765931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47371" y="2258914"/>
            <a:ext cx="5700251" cy="938452"/>
            <a:chOff x="851061" y="2148847"/>
            <a:chExt cx="5700251" cy="1069828"/>
          </a:xfrm>
        </p:grpSpPr>
        <p:sp>
          <p:nvSpPr>
            <p:cNvPr id="93" name="Rectangle 92"/>
            <p:cNvSpPr/>
            <p:nvPr/>
          </p:nvSpPr>
          <p:spPr bwMode="auto">
            <a:xfrm>
              <a:off x="851061" y="2148847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450390" y="2148847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057392" y="2148847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47936" y="2148847"/>
              <a:ext cx="1215304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363240" y="2148847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456368" y="2683761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055697" y="2683761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653437" y="2683761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867696" y="2682458"/>
              <a:ext cx="1213723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957276" y="2682458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 bwMode="auto">
          <a:xfrm>
            <a:off x="6753586" y="1907246"/>
            <a:ext cx="0" cy="319173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04" name="Group 103"/>
          <p:cNvGrpSpPr/>
          <p:nvPr/>
        </p:nvGrpSpPr>
        <p:grpSpPr>
          <a:xfrm>
            <a:off x="6753586" y="4879230"/>
            <a:ext cx="3021944" cy="1405391"/>
            <a:chOff x="2058412" y="3218675"/>
            <a:chExt cx="3021944" cy="160213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2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24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400" dirty="0" smtClean="0">
                <a:solidFill>
                  <a:sysClr val="windowText" lastClr="000000"/>
                </a:solidFill>
                <a:cs typeface="Arial" charset="0"/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two complex searches though </a:t>
            </a:r>
            <a:r>
              <a:rPr lang="en-US" sz="2400" b="1" dirty="0">
                <a:solidFill>
                  <a:sysClr val="windowText" lastClr="000000"/>
                </a:solidFill>
                <a:cs typeface="Arial" charset="0"/>
              </a:rPr>
              <a:t>all</a:t>
            </a: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 ROB entries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allocation (once per each instruction): to identify producers of the instruction sources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scheduling (every cycle): to identify ready instructions and send them to execution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larger ROB the longer search and large HW structures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Prevents from doing ROB really large -&gt; loose potential performance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ROB Complex?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Dependencies</a:t>
            </a:r>
            <a:endParaRPr lang="en-US" sz="1400" kern="0" dirty="0">
              <a:latin typeface="Calibri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Rename Registers</a:t>
            </a:r>
            <a:endParaRPr lang="en-US" sz="1400" kern="0" dirty="0">
              <a:latin typeface="Calibri"/>
              <a:cs typeface="+mn-cs"/>
            </a:endParaRP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2" grpId="0" animBg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Superscalar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272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Pipeline exploits </a:t>
            </a:r>
            <a:r>
              <a:rPr lang="en-US" sz="2800" b="1" dirty="0"/>
              <a:t>i</a:t>
            </a:r>
            <a:r>
              <a:rPr lang="en-US" sz="2800" dirty="0"/>
              <a:t>nstruction </a:t>
            </a:r>
            <a:r>
              <a:rPr lang="en-US" sz="2800" b="1" dirty="0"/>
              <a:t>l</a:t>
            </a:r>
            <a:r>
              <a:rPr lang="en-US" sz="2800" dirty="0"/>
              <a:t>evel </a:t>
            </a:r>
            <a:r>
              <a:rPr lang="en-US" sz="2800" b="1" dirty="0"/>
              <a:t>p</a:t>
            </a:r>
            <a:r>
              <a:rPr lang="en-US" sz="2800" dirty="0"/>
              <a:t>arallelism (ILP)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Can we do it better?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Need to double HW structures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Max speedup is 2 instruction per cycle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(IPC = 2)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The real speedup is less due to dependencies and in-order execution</a:t>
            </a:r>
            <a:endParaRPr lang="ru-RU" sz="2400" dirty="0"/>
          </a:p>
        </p:txBody>
      </p:sp>
      <p:graphicFrame>
        <p:nvGraphicFramePr>
          <p:cNvPr id="13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927226"/>
              </p:ext>
            </p:extLst>
          </p:nvPr>
        </p:nvGraphicFramePr>
        <p:xfrm>
          <a:off x="2832886" y="4026514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27081"/>
              </p:ext>
            </p:extLst>
          </p:nvPr>
        </p:nvGraphicFramePr>
        <p:xfrm>
          <a:off x="3325992" y="4410816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4691"/>
              </p:ext>
            </p:extLst>
          </p:nvPr>
        </p:nvGraphicFramePr>
        <p:xfrm>
          <a:off x="4296388" y="5193054"/>
          <a:ext cx="1951336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1463502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4253"/>
              </p:ext>
            </p:extLst>
          </p:nvPr>
        </p:nvGraphicFramePr>
        <p:xfrm>
          <a:off x="6252996" y="5193054"/>
          <a:ext cx="2439170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052971" y="4998079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oval" w="sm" len="sm"/>
            <a:tailEnd type="arrow" w="med" len="med"/>
          </a:ln>
          <a:effectLst>
            <a:glow rad="88900">
              <a:sysClr val="window" lastClr="FFFFFF">
                <a:alpha val="86000"/>
              </a:sys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86110"/>
              </p:ext>
            </p:extLst>
          </p:nvPr>
        </p:nvGraphicFramePr>
        <p:xfrm>
          <a:off x="6740830" y="5968359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80308"/>
              </p:ext>
            </p:extLst>
          </p:nvPr>
        </p:nvGraphicFramePr>
        <p:xfrm>
          <a:off x="3318697" y="5196067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1951336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332514" y="1945698"/>
            <a:ext cx="552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– Yes, execute instructions in </a:t>
            </a:r>
            <a:r>
              <a:rPr lang="en-US" sz="2800" dirty="0" smtClean="0"/>
              <a:t>parallel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9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405 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049 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4231 -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3971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3997 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139 L -0.08046 0.00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Dependencies</a:t>
            </a:r>
            <a:endParaRPr lang="en-US" sz="1400" kern="0" dirty="0">
              <a:latin typeface="Calibri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Rename Registers</a:t>
            </a:r>
            <a:endParaRPr lang="en-US" sz="1400" kern="0" dirty="0">
              <a:latin typeface="Calibri"/>
              <a:cs typeface="+mn-cs"/>
            </a:endParaRP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87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 smtClean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All checks (allocation and scheduling) are performed on it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Use ROB only for order reconstruction at </a:t>
            </a:r>
            <a:r>
              <a:rPr lang="en-US" sz="1800" dirty="0" smtClean="0">
                <a:cs typeface="Arial" charset="0"/>
              </a:rPr>
              <a:t>retirement</a:t>
            </a:r>
            <a:endParaRPr lang="en-US" sz="1800" dirty="0"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sp>
        <p:nvSpPr>
          <p:cNvPr id="86" name="Rectangle 85"/>
          <p:cNvSpPr/>
          <p:nvPr/>
        </p:nvSpPr>
        <p:spPr>
          <a:xfrm>
            <a:off x="5435599" y="1800166"/>
            <a:ext cx="2525683" cy="1978805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13356"/>
              </p:ext>
            </p:extLst>
          </p:nvPr>
        </p:nvGraphicFramePr>
        <p:xfrm>
          <a:off x="6174027" y="1951408"/>
          <a:ext cx="1023253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6179"/>
                <a:gridCol w="146179"/>
                <a:gridCol w="146179"/>
                <a:gridCol w="146179"/>
                <a:gridCol w="146179"/>
                <a:gridCol w="146179"/>
                <a:gridCol w="146179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5538606" y="3068845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11887" y="3068845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38606" y="2537693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 bwMode="auto">
          <a:xfrm flipH="1" flipV="1">
            <a:off x="7271327" y="2904852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Arrow Connector 91"/>
          <p:cNvCxnSpPr>
            <a:stCxn id="89" idx="1"/>
            <a:endCxn id="88" idx="3"/>
          </p:cNvCxnSpPr>
          <p:nvPr/>
        </p:nvCxnSpPr>
        <p:spPr bwMode="auto">
          <a:xfrm flipH="1">
            <a:off x="6427136" y="3262733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stCxn id="89" idx="3"/>
          </p:cNvCxnSpPr>
          <p:nvPr/>
        </p:nvCxnSpPr>
        <p:spPr bwMode="auto">
          <a:xfrm flipV="1">
            <a:off x="7836590" y="3262732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8257151" y="2479899"/>
            <a:ext cx="1464088" cy="12990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36"/>
          <p:cNvSpPr/>
          <p:nvPr/>
        </p:nvSpPr>
        <p:spPr>
          <a:xfrm>
            <a:off x="8257151" y="2479898"/>
            <a:ext cx="1464088" cy="1299073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90" idx="0"/>
            <a:endCxn id="87" idx="2"/>
          </p:cNvCxnSpPr>
          <p:nvPr/>
        </p:nvCxnSpPr>
        <p:spPr bwMode="auto">
          <a:xfrm flipH="1" flipV="1">
            <a:off x="6685653" y="2322248"/>
            <a:ext cx="1946" cy="21544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19447"/>
              </p:ext>
            </p:extLst>
          </p:nvPr>
        </p:nvGraphicFramePr>
        <p:xfrm>
          <a:off x="5592711" y="1246981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386784" y="1251110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58429" y="1949799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latin typeface="Calibri"/>
              </a:rPr>
              <a:t>S</a:t>
            </a:r>
            <a:r>
              <a:rPr lang="en-US" kern="0" dirty="0">
                <a:latin typeface="Calibri"/>
              </a:rPr>
              <a:t>Q</a:t>
            </a:r>
          </a:p>
        </p:txBody>
      </p:sp>
      <p:cxnSp>
        <p:nvCxnSpPr>
          <p:cNvPr id="100" name="Straight Arrow Connector 99"/>
          <p:cNvCxnSpPr>
            <a:stCxn id="87" idx="0"/>
            <a:endCxn id="97" idx="2"/>
          </p:cNvCxnSpPr>
          <p:nvPr/>
        </p:nvCxnSpPr>
        <p:spPr bwMode="auto">
          <a:xfrm flipH="1" flipV="1">
            <a:off x="6681883" y="1617821"/>
            <a:ext cx="3770" cy="3335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2609233" y="1273572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244450" y="1396000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344978" y="1748323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723959" y="1617821"/>
            <a:ext cx="2463875" cy="629273"/>
            <a:chOff x="2396397" y="4189141"/>
            <a:chExt cx="2463875" cy="629273"/>
          </a:xfrm>
        </p:grpSpPr>
        <p:sp>
          <p:nvSpPr>
            <p:cNvPr id="105" name="Rectangle 104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Dependencies</a:t>
              </a:r>
              <a:endParaRPr lang="en-US" sz="1400" kern="0" dirty="0">
                <a:latin typeface="Calibri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Rename Registers</a:t>
              </a:r>
              <a:endParaRPr lang="en-US" sz="1400" kern="0" dirty="0">
                <a:latin typeface="Calibri"/>
                <a:cs typeface="+mn-cs"/>
              </a:endParaRPr>
            </a:p>
          </p:txBody>
        </p:sp>
        <p:cxnSp>
          <p:nvCxnSpPr>
            <p:cNvPr id="107" name="Straight Arrow Connector 106"/>
            <p:cNvCxnSpPr>
              <a:stCxn id="106" idx="3"/>
              <a:endCxn id="105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08" name="Rectangle 107"/>
          <p:cNvSpPr/>
          <p:nvPr/>
        </p:nvSpPr>
        <p:spPr>
          <a:xfrm>
            <a:off x="9038606" y="1748323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109" name="Straight Arrow Connector 108"/>
          <p:cNvCxnSpPr>
            <a:stCxn id="108" idx="2"/>
          </p:cNvCxnSpPr>
          <p:nvPr/>
        </p:nvCxnSpPr>
        <p:spPr bwMode="auto">
          <a:xfrm>
            <a:off x="9389594" y="2132371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16200000">
            <a:off x="1680400" y="1670160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111" name="Straight Arrow Connector 110"/>
          <p:cNvCxnSpPr>
            <a:stCxn id="110" idx="2"/>
            <a:endCxn id="106" idx="1"/>
          </p:cNvCxnSpPr>
          <p:nvPr/>
        </p:nvCxnSpPr>
        <p:spPr bwMode="auto">
          <a:xfrm>
            <a:off x="2433508" y="1931770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Elbow Connector 111"/>
          <p:cNvCxnSpPr>
            <a:stCxn id="105" idx="3"/>
            <a:endCxn id="97" idx="1"/>
          </p:cNvCxnSpPr>
          <p:nvPr/>
        </p:nvCxnSpPr>
        <p:spPr bwMode="auto">
          <a:xfrm flipV="1">
            <a:off x="5187834" y="1432401"/>
            <a:ext cx="404877" cy="500057"/>
          </a:xfrm>
          <a:prstGeom prst="bentConnector3">
            <a:avLst>
              <a:gd name="adj1" fmla="val 44354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Elbow Connector 112"/>
          <p:cNvCxnSpPr>
            <a:stCxn id="105" idx="3"/>
            <a:endCxn id="87" idx="1"/>
          </p:cNvCxnSpPr>
          <p:nvPr/>
        </p:nvCxnSpPr>
        <p:spPr bwMode="auto">
          <a:xfrm>
            <a:off x="5187834" y="1932458"/>
            <a:ext cx="986193" cy="204370"/>
          </a:xfrm>
          <a:prstGeom prst="bentConnector3">
            <a:avLst>
              <a:gd name="adj1" fmla="val 18192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Elbow Connector 113"/>
          <p:cNvCxnSpPr>
            <a:endCxn id="102" idx="1"/>
          </p:cNvCxnSpPr>
          <p:nvPr/>
        </p:nvCxnSpPr>
        <p:spPr bwMode="auto">
          <a:xfrm>
            <a:off x="7777480" y="1432401"/>
            <a:ext cx="466970" cy="396903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07913"/>
              </p:ext>
            </p:extLst>
          </p:nvPr>
        </p:nvGraphicFramePr>
        <p:xfrm>
          <a:off x="6041978" y="3405754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466951"/>
                <a:gridCol w="466951"/>
                <a:gridCol w="466951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Dst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1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2658"/>
              </p:ext>
            </p:extLst>
          </p:nvPr>
        </p:nvGraphicFramePr>
        <p:xfrm>
          <a:off x="10552634" y="3397128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76341"/>
              </p:ext>
            </p:extLst>
          </p:nvPr>
        </p:nvGraphicFramePr>
        <p:xfrm>
          <a:off x="8146527" y="3147112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202175" y="2750299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71020"/>
              </p:ext>
            </p:extLst>
          </p:nvPr>
        </p:nvGraphicFramePr>
        <p:xfrm>
          <a:off x="6503117" y="1359770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8593" y="164722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98593" y="190630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5</a:t>
            </a:r>
            <a:endParaRPr lang="ru-RU" sz="1600" dirty="0" smtClean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04308" y="2178562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3</a:t>
            </a:r>
            <a:endParaRPr lang="ru-RU" sz="1600" dirty="0" smtClean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09010" y="3891412"/>
            <a:ext cx="1308236" cy="369332"/>
            <a:chOff x="4095325" y="3825408"/>
            <a:chExt cx="1308236" cy="369332"/>
          </a:xfrm>
        </p:grpSpPr>
        <p:sp>
          <p:nvSpPr>
            <p:cNvPr id="46" name="Rectangle 45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4180" y="4964074"/>
            <a:ext cx="1308236" cy="369332"/>
            <a:chOff x="4095325" y="3825408"/>
            <a:chExt cx="1308236" cy="369332"/>
          </a:xfrm>
        </p:grpSpPr>
        <p:sp>
          <p:nvSpPr>
            <p:cNvPr id="50" name="Rectangle 49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88806" y="4418020"/>
            <a:ext cx="1308236" cy="369332"/>
            <a:chOff x="4166328" y="4220127"/>
            <a:chExt cx="1308236" cy="369332"/>
          </a:xfrm>
        </p:grpSpPr>
        <p:sp>
          <p:nvSpPr>
            <p:cNvPr id="54" name="Rectangle 53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405566" y="443340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58" name="Rectangle 57"/>
          <p:cNvSpPr/>
          <p:nvPr/>
        </p:nvSpPr>
        <p:spPr>
          <a:xfrm>
            <a:off x="9499398" y="44528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95771" y="2709610"/>
            <a:ext cx="38323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At allocation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Src1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latin typeface="+mj-lt"/>
              </a:rPr>
              <a:t>Found in entry 1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Src2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</a:t>
            </a:r>
            <a:r>
              <a:rPr lang="en-US" dirty="0" smtClean="0">
                <a:latin typeface="+mj-lt"/>
              </a:rPr>
              <a:t>5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</a:t>
            </a:r>
            <a:r>
              <a:rPr lang="en-US" dirty="0" smtClean="0">
                <a:latin typeface="+mj-lt"/>
              </a:rPr>
              <a:t>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At least one is found -&gt; not ready</a:t>
            </a:r>
            <a:endParaRPr lang="en-US" dirty="0">
              <a:latin typeface="+mj-lt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6700357" y="3228228"/>
            <a:ext cx="0" cy="7211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Elbow Connector 61"/>
          <p:cNvCxnSpPr>
            <a:endCxn id="57" idx="0"/>
          </p:cNvCxnSpPr>
          <p:nvPr/>
        </p:nvCxnSpPr>
        <p:spPr bwMode="auto">
          <a:xfrm>
            <a:off x="6918096" y="4054998"/>
            <a:ext cx="1635908" cy="37841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endCxn id="50" idx="2"/>
          </p:cNvCxnSpPr>
          <p:nvPr/>
        </p:nvCxnSpPr>
        <p:spPr bwMode="auto">
          <a:xfrm flipH="1" flipV="1">
            <a:off x="6748723" y="5302628"/>
            <a:ext cx="13345" cy="7207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Elbow Connector 63"/>
          <p:cNvCxnSpPr>
            <a:endCxn id="58" idx="2"/>
          </p:cNvCxnSpPr>
          <p:nvPr/>
        </p:nvCxnSpPr>
        <p:spPr bwMode="auto">
          <a:xfrm flipV="1">
            <a:off x="6953266" y="4791409"/>
            <a:ext cx="2694570" cy="33662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8137478" y="4431214"/>
            <a:ext cx="3101528" cy="369332"/>
            <a:chOff x="5715000" y="4233321"/>
            <a:chExt cx="3101528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8197128" y="423332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 smtClean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69" name="Straight Arrow Connector 68"/>
              <p:cNvCxnSpPr>
                <a:endCxn id="66" idx="1"/>
              </p:cNvCxnSpPr>
              <p:nvPr/>
            </p:nvCxnSpPr>
            <p:spPr bwMode="auto">
              <a:xfrm flipV="1">
                <a:off x="7909560" y="4417987"/>
                <a:ext cx="287568" cy="161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44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57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8783"/>
              </p:ext>
            </p:extLst>
          </p:nvPr>
        </p:nvGraphicFramePr>
        <p:xfrm>
          <a:off x="6041978" y="3420119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466951"/>
                <a:gridCol w="466951"/>
                <a:gridCol w="466951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Dst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1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4137"/>
              </p:ext>
            </p:extLst>
          </p:nvPr>
        </p:nvGraphicFramePr>
        <p:xfrm>
          <a:off x="10552634" y="3411493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44763"/>
              </p:ext>
            </p:extLst>
          </p:nvPr>
        </p:nvGraphicFramePr>
        <p:xfrm>
          <a:off x="8146527" y="3161477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8202175" y="2764664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1038"/>
              </p:ext>
            </p:extLst>
          </p:nvPr>
        </p:nvGraphicFramePr>
        <p:xfrm>
          <a:off x="6503117" y="1374135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5" name="Rectangle 104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09010" y="3905777"/>
            <a:ext cx="1308236" cy="369332"/>
            <a:chOff x="4095325" y="3825408"/>
            <a:chExt cx="130823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544180" y="4978439"/>
            <a:ext cx="1308236" cy="369332"/>
            <a:chOff x="4095325" y="3825408"/>
            <a:chExt cx="130823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588806" y="4432385"/>
            <a:ext cx="1308236" cy="369332"/>
            <a:chOff x="4166328" y="4220127"/>
            <a:chExt cx="1308236" cy="369332"/>
          </a:xfrm>
        </p:grpSpPr>
        <p:sp>
          <p:nvSpPr>
            <p:cNvPr id="115" name="Rectangle 114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8405566" y="444777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119" name="Rectangle 118"/>
          <p:cNvSpPr/>
          <p:nvPr/>
        </p:nvSpPr>
        <p:spPr>
          <a:xfrm>
            <a:off x="9499398" y="446722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95770" y="2708836"/>
            <a:ext cx="3874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At completion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Reset dependency to all consumers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For each entry check its readiness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19606" y="44455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false</a:t>
            </a:r>
            <a:endParaRPr lang="ru-RU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 rot="16200000">
            <a:off x="7456724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 rot="16200000">
            <a:off x="8552726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141976" y="4493941"/>
            <a:ext cx="3076373" cy="307776"/>
            <a:chOff x="5715000" y="4266295"/>
            <a:chExt cx="3076373" cy="307776"/>
          </a:xfrm>
        </p:grpSpPr>
        <p:sp>
          <p:nvSpPr>
            <p:cNvPr id="126" name="TextBox 125"/>
            <p:cNvSpPr txBox="1"/>
            <p:nvPr/>
          </p:nvSpPr>
          <p:spPr>
            <a:xfrm>
              <a:off x="8212368" y="4279487"/>
              <a:ext cx="579005" cy="276999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715000" y="4266295"/>
              <a:ext cx="2497368" cy="307776"/>
              <a:chOff x="5715000" y="4266295"/>
              <a:chExt cx="2497368" cy="307776"/>
            </a:xfrm>
          </p:grpSpPr>
          <p:sp>
            <p:nvSpPr>
              <p:cNvPr id="128" name="Rounded Rectangle 12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 smtClean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29" name="Straight Arrow Connector 128"/>
              <p:cNvCxnSpPr>
                <a:endCxn id="126" idx="1"/>
              </p:cNvCxnSpPr>
              <p:nvPr/>
            </p:nvCxnSpPr>
            <p:spPr bwMode="auto">
              <a:xfrm flipV="1">
                <a:off x="7924800" y="4417987"/>
                <a:ext cx="287568" cy="1614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002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2" grpId="0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section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Is Superscalar Good Enough?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800" dirty="0"/>
              <a:t>Theoretically can execute multiple instructions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Wider pipeline → more performance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But…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Only independent subsequent instructions can be executed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Whereas subsequent instructions are often dependent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So the utilization of the second pipe is often low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Solution: </a:t>
            </a:r>
            <a:r>
              <a:rPr lang="en-US" sz="2800" b="1" dirty="0"/>
              <a:t>out-of-order</a:t>
            </a:r>
            <a:r>
              <a:rPr lang="en-US" sz="2800" dirty="0"/>
              <a:t> execution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Execute instructions based on the “data flow” graph</a:t>
            </a:r>
            <a:r>
              <a:rPr lang="en-US" sz="2400" dirty="0" smtClean="0"/>
              <a:t>, (</a:t>
            </a:r>
            <a:r>
              <a:rPr lang="en-US" sz="2400" dirty="0"/>
              <a:t>rather than program order)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Still need to keep the visibility of in-order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 algorithms are parallel and SW sees that parallelism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Initially, HW was </a:t>
            </a:r>
            <a:r>
              <a:rPr lang="en-US" sz="2400" b="1" dirty="0"/>
              <a:t>very</a:t>
            </a:r>
            <a:r>
              <a:rPr lang="en-US" sz="2400" dirty="0"/>
              <a:t> simple: sequential execution, one instruction at a time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There were no need to represent parallelism to HW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Sequential code representation seemed natural and convenient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0" name="Freeform 19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24" name="Straight Connector 23"/>
          <p:cNvCxnSpPr>
            <a:stCxn id="25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5" name="Freeform 24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Then, technology allowed building wide and parallel </a:t>
            </a:r>
            <a:r>
              <a:rPr lang="en-US" sz="2400" dirty="0" smtClean="0"/>
              <a:t>HW, but </a:t>
            </a:r>
            <a:r>
              <a:rPr lang="en-US" sz="2400" dirty="0"/>
              <a:t>the code representation had stayed sequential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Decision:</a:t>
            </a:r>
            <a:r>
              <a:rPr lang="en-US" sz="2400" dirty="0"/>
              <a:t> extract parallelism back by means of HW only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Due to compatibility still need look like sequential HW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14646" y="2451363"/>
            <a:ext cx="1628005" cy="7595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41" name="Straight Connector 4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7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7" name="Freeform 46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 flipV="1">
            <a:off x="6119372" y="3185220"/>
            <a:ext cx="2016020" cy="525780"/>
            <a:chOff x="5675100" y="1656080"/>
            <a:chExt cx="2016020" cy="1051560"/>
          </a:xfrm>
          <a:effectLst/>
        </p:grpSpPr>
        <p:cxnSp>
          <p:nvCxnSpPr>
            <p:cNvPr id="55" name="Straight Connector 5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6" name="Freeform 5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119429" y="1973513"/>
            <a:ext cx="1993103" cy="525780"/>
            <a:chOff x="5698017" y="1656080"/>
            <a:chExt cx="1993103" cy="1051560"/>
          </a:xfrm>
          <a:effectLst/>
        </p:grpSpPr>
        <p:cxnSp>
          <p:nvCxnSpPr>
            <p:cNvPr id="58" name="Straight Connector 5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9" name="Freeform 5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20419462" flipV="1">
            <a:off x="6434711" y="253954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180538">
            <a:off x="6434711" y="292673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9905" y="2350556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hardware</a:t>
            </a:r>
          </a:p>
        </p:txBody>
      </p:sp>
      <p:sp>
        <p:nvSpPr>
          <p:cNvPr id="63" name="Freeform 62"/>
          <p:cNvSpPr/>
          <p:nvPr/>
        </p:nvSpPr>
        <p:spPr>
          <a:xfrm>
            <a:off x="8094576" y="1973513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8135392" y="3185220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59778" y="2516170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</a:t>
            </a: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HW</a:t>
            </a:r>
            <a:endParaRPr lang="en-US" dirty="0">
              <a:solidFill>
                <a:srgbClr val="4F81BD">
                  <a:lumMod val="75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924454" y="2497930"/>
            <a:ext cx="1344781" cy="20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8966075" y="3185800"/>
            <a:ext cx="1303160" cy="835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68" name="Right Arrow 67"/>
          <p:cNvSpPr/>
          <p:nvPr/>
        </p:nvSpPr>
        <p:spPr>
          <a:xfrm rot="20419462" flipV="1">
            <a:off x="8340176" y="292833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ight Arrow 68"/>
          <p:cNvSpPr/>
          <p:nvPr/>
        </p:nvSpPr>
        <p:spPr>
          <a:xfrm rot="1180538">
            <a:off x="8340176" y="251605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Many mechanisms rely on original program order </a:t>
            </a:r>
            <a:r>
              <a:rPr lang="en-US" sz="2800" dirty="0">
                <a:solidFill>
                  <a:sysClr val="windowText" lastClr="000000"/>
                </a:solidFill>
              </a:rPr>
              <a:t>and unambiguous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architectural state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after instruction caused an exception can be executed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7461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r5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r7 + r6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200" b="1" dirty="0" smtClean="0">
                <a:solidFill>
                  <a:sysClr val="windowText" lastClr="000000"/>
                </a:solidFill>
                <a:latin typeface="Calibri"/>
              </a:rPr>
              <a:t>Interrupts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</a:t>
            </a:r>
            <a:r>
              <a:rPr kumimoji="0" lang="ru-RU" sz="2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 smtClean="0">
                <a:solidFill>
                  <a:sysClr val="windowText" lastClr="000000"/>
                </a:solidFill>
                <a:latin typeface="Calibri"/>
              </a:rPr>
              <a:t>need to save the arch state to be able to correctly restart the program lately</a:t>
            </a:r>
            <a:endParaRPr lang="en-US" sz="2200" dirty="0">
              <a:solidFill>
                <a:sysClr val="windowText" lastClr="000000"/>
              </a:solidFill>
              <a:latin typeface="Calibri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buNone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pPr lvl="1">
              <a:spcBef>
                <a:spcPts val="1800"/>
              </a:spcBef>
            </a:pPr>
            <a:r>
              <a:rPr lang="en-US" sz="2200" b="1" dirty="0" smtClean="0">
                <a:solidFill>
                  <a:sysClr val="windowText" lastClr="000000"/>
                </a:solidFill>
                <a:latin typeface="Calibri"/>
              </a:rPr>
              <a:t>And others…</a:t>
            </a:r>
            <a:endParaRPr lang="en-US" sz="2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632693" y="2864257"/>
            <a:ext cx="4371976" cy="1005175"/>
          </a:xfrm>
          <a:prstGeom prst="wedgeRoundRectCallout">
            <a:avLst>
              <a:gd name="adj1" fmla="val -59933"/>
              <a:gd name="adj2" fmla="val -670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were executed in the following order: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(2).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  <a:t>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hen,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led to exception.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632693" y="4581449"/>
            <a:ext cx="4381500" cy="1062882"/>
          </a:xfrm>
          <a:prstGeom prst="wedgeRoundRectCallout">
            <a:avLst>
              <a:gd name="adj1" fmla="val -60046"/>
              <a:gd name="adj2" fmla="val -3470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and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were executed, but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not. Then, interrupt occurred. </a:t>
            </a:r>
            <a:r>
              <a:rPr lang="en-US" i="1" kern="0" dirty="0" smtClean="0">
                <a:solidFill>
                  <a:schemeClr val="bg1"/>
                </a:solidFill>
                <a:latin typeface="Calibri"/>
                <a:cs typeface="+mn-cs"/>
              </a:rPr>
              <a:t>From what IP</a:t>
            </a:r>
            <a:r>
              <a:rPr lang="ru-RU" i="1" kern="0" dirty="0" smtClean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en-US" i="1" kern="0" dirty="0" smtClean="0">
                <a:solidFill>
                  <a:schemeClr val="bg1"/>
                </a:solidFill>
                <a:latin typeface="Calibri"/>
                <a:cs typeface="+mn-cs"/>
              </a:rPr>
              <a:t>to restart? What to save? 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10181" y="4498100"/>
            <a:ext cx="2401076" cy="399965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58246" y="3452475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842" y="5236899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</p:spTree>
    <p:extLst>
      <p:ext uri="{BB962C8B-B14F-4D97-AF65-F5344CB8AC3E}">
        <p14:creationId xmlns:p14="http://schemas.microsoft.com/office/powerpoint/2010/main" val="37855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b="1" dirty="0"/>
              <a:t>Solution:</a:t>
            </a:r>
            <a:r>
              <a:rPr lang="en-US" sz="2800" dirty="0"/>
              <a:t> support two state, speculative and architectural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Update arch state in program order using special buffer called ROB (</a:t>
            </a:r>
            <a:r>
              <a:rPr lang="en-US" sz="2800" b="1" dirty="0"/>
              <a:t>r</a:t>
            </a:r>
            <a:r>
              <a:rPr lang="en-US" sz="2800" dirty="0"/>
              <a:t>e</a:t>
            </a:r>
            <a:r>
              <a:rPr lang="en-US" sz="2800" b="1" dirty="0"/>
              <a:t>o</a:t>
            </a:r>
            <a:r>
              <a:rPr lang="en-US" sz="2800" dirty="0"/>
              <a:t>rder </a:t>
            </a:r>
            <a:r>
              <a:rPr lang="en-US" sz="2800" b="1" dirty="0"/>
              <a:t>b</a:t>
            </a:r>
            <a:r>
              <a:rPr lang="en-US" sz="2800" dirty="0"/>
              <a:t>uffer) or </a:t>
            </a:r>
            <a:r>
              <a:rPr lang="en-US" sz="2800" b="1" dirty="0"/>
              <a:t>instruction window</a:t>
            </a:r>
          </a:p>
          <a:p>
            <a:pPr lvl="1">
              <a:defRPr/>
            </a:pPr>
            <a:r>
              <a:rPr lang="en-US" sz="2400" dirty="0"/>
              <a:t>Instructions written and stored in-order</a:t>
            </a:r>
          </a:p>
          <a:p>
            <a:pPr lvl="1">
              <a:defRPr/>
            </a:pPr>
            <a:r>
              <a:rPr lang="en-US" sz="2400" dirty="0"/>
              <a:t>Instruction leaves ROB (retired) and update arch state only if it is the oldest one and has been executed</a:t>
            </a:r>
            <a:endParaRPr lang="ru-RU" sz="2400" dirty="0"/>
          </a:p>
        </p:txBody>
      </p:sp>
      <p:sp>
        <p:nvSpPr>
          <p:cNvPr id="43" name="Circular Arrow 42"/>
          <p:cNvSpPr/>
          <p:nvPr/>
        </p:nvSpPr>
        <p:spPr>
          <a:xfrm rot="17318471" flipH="1">
            <a:off x="5685685" y="480630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Circular Arrow 43"/>
          <p:cNvSpPr/>
          <p:nvPr/>
        </p:nvSpPr>
        <p:spPr>
          <a:xfrm rot="17571999" flipV="1">
            <a:off x="5606607" y="4853781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ircular Arrow 44"/>
          <p:cNvSpPr/>
          <p:nvPr/>
        </p:nvSpPr>
        <p:spPr>
          <a:xfrm rot="17318471" flipH="1">
            <a:off x="5684579" y="480226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Circular Arrow 45"/>
          <p:cNvSpPr/>
          <p:nvPr/>
        </p:nvSpPr>
        <p:spPr>
          <a:xfrm rot="17571999" flipV="1">
            <a:off x="5611427" y="4857128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612482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77706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68108" y="4093750"/>
            <a:ext cx="1448409" cy="8805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 window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68108" y="5444511"/>
            <a:ext cx="1446583" cy="8811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 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811384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67804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Fetch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0363" y="4210867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</a:t>
            </a:r>
          </a:p>
        </p:txBody>
      </p:sp>
      <p:sp>
        <p:nvSpPr>
          <p:cNvPr id="54" name="Notched Right Arrow 56"/>
          <p:cNvSpPr/>
          <p:nvPr/>
        </p:nvSpPr>
        <p:spPr>
          <a:xfrm>
            <a:off x="3235749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49599" y="4090054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</a:t>
            </a: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 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</a:t>
            </a:r>
          </a:p>
        </p:txBody>
      </p:sp>
      <p:sp>
        <p:nvSpPr>
          <p:cNvPr id="56" name="Notched Right Arrow 56"/>
          <p:cNvSpPr/>
          <p:nvPr/>
        </p:nvSpPr>
        <p:spPr>
          <a:xfrm>
            <a:off x="8444172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923741" y="5720627"/>
            <a:ext cx="1507078" cy="869944"/>
            <a:chOff x="7554441" y="5615506"/>
            <a:chExt cx="1507078" cy="869944"/>
          </a:xfrm>
        </p:grpSpPr>
        <p:grpSp>
          <p:nvGrpSpPr>
            <p:cNvPr id="58" name="Group 57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Out-of-order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In-order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</p:grpSp>
      <p:sp>
        <p:nvSpPr>
          <p:cNvPr id="64" name="Rounded Rectangular Callout 63"/>
          <p:cNvSpPr/>
          <p:nvPr/>
        </p:nvSpPr>
        <p:spPr>
          <a:xfrm>
            <a:off x="3530140" y="5616846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 state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202871" y="5278357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Architectural state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Dependency Checking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3623481"/>
            <a:ext cx="10980000" cy="27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For each source check readiness of its producer</a:t>
            </a:r>
          </a:p>
          <a:p>
            <a:pPr lvl="1"/>
            <a:r>
              <a:rPr lang="en-US" sz="2000" dirty="0"/>
              <a:t>If both sources are ready then instruction is ready</a:t>
            </a:r>
          </a:p>
          <a:p>
            <a:pPr lvl="1"/>
            <a:r>
              <a:rPr lang="en-US" sz="2000" dirty="0"/>
              <a:t>If a source is not ready, write the </a:t>
            </a:r>
            <a:r>
              <a:rPr lang="en-US" sz="2000" dirty="0" err="1"/>
              <a:t>instr</a:t>
            </a:r>
            <a:r>
              <a:rPr lang="en-US" sz="2000" dirty="0"/>
              <a:t># into the consumer list of producer</a:t>
            </a:r>
            <a:endParaRPr lang="ru-RU" sz="2000" dirty="0"/>
          </a:p>
          <a:p>
            <a:pPr>
              <a:defRPr/>
            </a:pPr>
            <a:r>
              <a:rPr lang="en-US" sz="2400" dirty="0"/>
              <a:t>When instruction becomes ready, it says its consumers that their sources become ready too</a:t>
            </a:r>
          </a:p>
          <a:p>
            <a:pPr>
              <a:defRPr/>
            </a:pPr>
            <a:r>
              <a:rPr lang="en-US" sz="2400" b="1" i="1" dirty="0"/>
              <a:t>Is it enough?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0000" y="5598815"/>
            <a:ext cx="10980000" cy="86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</a:t>
            </a:r>
            <a:r>
              <a:rPr lang="en-US" sz="2400" dirty="0" smtClean="0"/>
              <a:t>No</a:t>
            </a:r>
            <a:r>
              <a:rPr lang="en-US" sz="2400" dirty="0"/>
              <a:t>, need to wait until the previous value of the destination is read </a:t>
            </a:r>
            <a:r>
              <a:rPr lang="en-US" sz="2400" dirty="0" smtClean="0"/>
              <a:t>by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all </a:t>
            </a:r>
            <a:r>
              <a:rPr lang="en-US" sz="2400" dirty="0"/>
              <a:t>consumers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6992" y="5954441"/>
            <a:ext cx="32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it a real dependency?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36365" y="5954441"/>
            <a:ext cx="35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– Is it a </a:t>
            </a:r>
            <a:r>
              <a:rPr lang="en-US" sz="2400" b="1" dirty="0" smtClean="0">
                <a:solidFill>
                  <a:srgbClr val="C00000"/>
                </a:solidFill>
              </a:rPr>
              <a:t>false dependency.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83436" y="1642466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832503" y="1911706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876910" y="1915420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2087" y="16000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83761" y="1565988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8259" y="985657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HW instruction </a:t>
            </a:r>
            <a:r>
              <a:rPr lang="en-US" dirty="0" smtClean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window (ROB)</a:t>
            </a:r>
            <a:endParaRPr lang="en-US" dirty="0">
              <a:solidFill>
                <a:srgbClr val="C0504D">
                  <a:lumMod val="50000"/>
                </a:srgbClr>
              </a:solidFill>
              <a:latin typeface="Calibri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895950" y="1702162"/>
            <a:ext cx="5828877" cy="660400"/>
            <a:chOff x="2416048" y="1915890"/>
            <a:chExt cx="5828877" cy="660400"/>
          </a:xfrm>
        </p:grpSpPr>
        <p:sp>
          <p:nvSpPr>
            <p:cNvPr id="40" name="Rectangle 39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36870" y="3129208"/>
            <a:ext cx="2215285" cy="1184399"/>
            <a:chOff x="6939135" y="2923316"/>
            <a:chExt cx="2215285" cy="1184399"/>
          </a:xfrm>
        </p:grpSpPr>
        <p:sp>
          <p:nvSpPr>
            <p:cNvPr id="79" name="Rectangle 78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Ready, but not executed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5328" y="3516261"/>
              <a:ext cx="733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Executes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Not ready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503103" y="1702162"/>
            <a:ext cx="314960" cy="66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1989445" y="2576098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8" name="Rounded Rectangular Callout 87"/>
          <p:cNvSpPr/>
          <p:nvPr/>
        </p:nvSpPr>
        <p:spPr>
          <a:xfrm>
            <a:off x="4525213" y="2565010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888330" y="1263606"/>
            <a:ext cx="5828877" cy="353768"/>
            <a:chOff x="2408428" y="1477334"/>
            <a:chExt cx="5828877" cy="353768"/>
          </a:xfrm>
        </p:grpSpPr>
        <p:sp>
          <p:nvSpPr>
            <p:cNvPr id="90" name="Rectangle 89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495483" y="1263606"/>
            <a:ext cx="314960" cy="35376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8090544" y="2555910"/>
            <a:ext cx="1406118" cy="421009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…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942166" y="2566770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95766" y="2986672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92D050"/>
                </a:solidFill>
                <a:latin typeface="Calibri"/>
                <a:cs typeface="+mn-cs"/>
              </a:rPr>
              <a:t>ready</a:t>
            </a:r>
            <a:endParaRPr lang="ru-RU" sz="1600" b="1" dirty="0">
              <a:solidFill>
                <a:srgbClr val="92D050"/>
              </a:solidFill>
              <a:latin typeface="Calibri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95766" y="3217978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E46C0A"/>
                </a:solidFill>
                <a:latin typeface="Calibri"/>
                <a:cs typeface="+mn-cs"/>
              </a:rPr>
              <a:t>not ready</a:t>
            </a:r>
            <a:endParaRPr lang="ru-RU" sz="1600" b="1" dirty="0">
              <a:solidFill>
                <a:srgbClr val="E46C0A"/>
              </a:solidFill>
              <a:latin typeface="Calibri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3624" y="295823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.., #15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39855" y="2976550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79734" y="2962127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8640" y="2674208"/>
            <a:ext cx="409086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86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86" grpId="0" animBg="1"/>
      <p:bldP spid="87" grpId="0" animBg="1"/>
      <p:bldP spid="88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2168</Words>
  <Application>Microsoft Office PowerPoint</Application>
  <PresentationFormat>Widescreen</PresentationFormat>
  <Paragraphs>697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Consolas</vt:lpstr>
      <vt:lpstr>Neo Sans Intel</vt:lpstr>
      <vt:lpstr>Symbol</vt:lpstr>
      <vt:lpstr>Verdana</vt:lpstr>
      <vt:lpstr>Wingdings</vt:lpstr>
      <vt:lpstr>2_Office Theme</vt:lpstr>
      <vt:lpstr>Out-of-order execution</vt:lpstr>
      <vt:lpstr>Refresher: Superscalar</vt:lpstr>
      <vt:lpstr>Is Superscalar Good Enough?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Limitation: Branches</vt:lpstr>
      <vt:lpstr>Limitation: False Dependencies</vt:lpstr>
      <vt:lpstr>Eliminating False Dependencies</vt:lpstr>
      <vt:lpstr>Register Renaming Algorithm</vt:lpstr>
      <vt:lpstr>RAT Restore</vt:lpstr>
      <vt:lpstr>Exception Handling</vt:lpstr>
      <vt:lpstr>Exceptions</vt:lpstr>
      <vt:lpstr>Interrupts</vt:lpstr>
      <vt:lpstr>Why Is ROB Complex?</vt:lpstr>
      <vt:lpstr>Scheduler Queue</vt:lpstr>
      <vt:lpstr>Scheduler Queue</vt:lpstr>
      <vt:lpstr>SQ Operation Example</vt:lpstr>
      <vt:lpstr>SQ Operation Example</vt:lpstr>
      <vt:lpstr>Thank You</vt:lpstr>
      <vt:lpstr>Backup section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371</cp:revision>
  <dcterms:created xsi:type="dcterms:W3CDTF">2018-09-18T18:10:21Z</dcterms:created>
  <dcterms:modified xsi:type="dcterms:W3CDTF">2019-03-17T00:05:15Z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2019-03-17 00:05:14Z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