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9"/>
  </p:notesMasterIdLst>
  <p:sldIdLst>
    <p:sldId id="471" r:id="rId2"/>
    <p:sldId id="527" r:id="rId3"/>
    <p:sldId id="528" r:id="rId4"/>
    <p:sldId id="512" r:id="rId5"/>
    <p:sldId id="518" r:id="rId6"/>
    <p:sldId id="519" r:id="rId7"/>
    <p:sldId id="520" r:id="rId8"/>
    <p:sldId id="513" r:id="rId9"/>
    <p:sldId id="515" r:id="rId10"/>
    <p:sldId id="516" r:id="rId11"/>
    <p:sldId id="517" r:id="rId12"/>
    <p:sldId id="521" r:id="rId13"/>
    <p:sldId id="522" r:id="rId14"/>
    <p:sldId id="523" r:id="rId15"/>
    <p:sldId id="525" r:id="rId16"/>
    <p:sldId id="526" r:id="rId17"/>
    <p:sldId id="46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DE16"/>
    <a:srgbClr val="FFC000"/>
    <a:srgbClr val="F8BAAE"/>
    <a:srgbClr val="F8CBAD"/>
    <a:srgbClr val="FFCC99"/>
    <a:srgbClr val="EEC6F1"/>
    <a:srgbClr val="000000"/>
    <a:srgbClr val="ADE9FF"/>
    <a:srgbClr val="F9B17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5" autoAdjust="0"/>
    <p:restoredTop sz="85546" autoAdjust="0"/>
  </p:normalViewPr>
  <p:slideViewPr>
    <p:cSldViewPr snapToGrid="0">
      <p:cViewPr varScale="1">
        <p:scale>
          <a:sx n="83" d="100"/>
          <a:sy n="83" d="100"/>
        </p:scale>
        <p:origin x="4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din, Oleg" userId="37e65f59-2971-4074-92fd-420db51840ca" providerId="ADAL" clId="{A8842217-C125-4B9C-BD00-125CEB6217B4}"/>
    <pc:docChg chg="undo custSel modSld sldOrd">
      <pc:chgData name="Ladin, Oleg" userId="37e65f59-2971-4074-92fd-420db51840ca" providerId="ADAL" clId="{A8842217-C125-4B9C-BD00-125CEB6217B4}" dt="2021-03-21T15:27:17.103" v="19" actId="20578"/>
      <pc:docMkLst>
        <pc:docMk/>
      </pc:docMkLst>
      <pc:sldChg chg="modSp mod">
        <pc:chgData name="Ladin, Oleg" userId="37e65f59-2971-4074-92fd-420db51840ca" providerId="ADAL" clId="{A8842217-C125-4B9C-BD00-125CEB6217B4}" dt="2021-03-21T15:25:23.061" v="16" actId="20577"/>
        <pc:sldMkLst>
          <pc:docMk/>
          <pc:sldMk cId="3823210828" sldId="471"/>
        </pc:sldMkLst>
        <pc:spChg chg="mod">
          <ac:chgData name="Ladin, Oleg" userId="37e65f59-2971-4074-92fd-420db51840ca" providerId="ADAL" clId="{A8842217-C125-4B9C-BD00-125CEB6217B4}" dt="2021-03-21T15:25:23.061" v="16" actId="20577"/>
          <ac:spMkLst>
            <pc:docMk/>
            <pc:sldMk cId="3823210828" sldId="471"/>
            <ac:spMk id="6" creationId="{00000000-0000-0000-0000-000000000000}"/>
          </ac:spMkLst>
        </pc:spChg>
      </pc:sldChg>
      <pc:sldChg chg="ord">
        <pc:chgData name="Ladin, Oleg" userId="37e65f59-2971-4074-92fd-420db51840ca" providerId="ADAL" clId="{A8842217-C125-4B9C-BD00-125CEB6217B4}" dt="2021-03-21T15:27:17.103" v="19" actId="20578"/>
        <pc:sldMkLst>
          <pc:docMk/>
          <pc:sldMk cId="1945242157" sldId="5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7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630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14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15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153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764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49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in-order Superscalar is still not good enough?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59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the arch state?</a:t>
            </a:r>
          </a:p>
          <a:p>
            <a:r>
              <a:rPr lang="en-US" dirty="0"/>
              <a:t>How big should be the OOO window?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225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4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3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015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97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58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00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OOO – part 2</a:t>
            </a:r>
            <a:endParaRPr lang="en-US" sz="2800" dirty="0"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22.03.2021</a:t>
            </a: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Redo register allocation that was done by compiler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Eliminate all false dependencies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Register Renaming Algorithm</a:t>
            </a:r>
            <a:endParaRPr lang="ru-RU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805857" y="2735978"/>
            <a:ext cx="4127768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  r7 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 *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4039" y="2212758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34539" y="2212758"/>
            <a:ext cx="163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Renaming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01657" y="2702223"/>
            <a:ext cx="152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 ≡ </a:t>
            </a:r>
            <a:r>
              <a:rPr lang="en-US" sz="20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 ≡ </a:t>
            </a:r>
            <a:r>
              <a:rPr lang="en-US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 ≡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 ≡ 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 ≡ </a:t>
            </a:r>
            <a:r>
              <a:rPr lang="en-US" sz="2000" dirty="0">
                <a:solidFill>
                  <a:srgbClr val="C46B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 ≡ r7  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85693"/>
              </p:ext>
            </p:extLst>
          </p:nvPr>
        </p:nvGraphicFramePr>
        <p:xfrm>
          <a:off x="2531537" y="5464910"/>
          <a:ext cx="6934200" cy="792480"/>
        </p:xfrm>
        <a:graphic>
          <a:graphicData uri="http://schemas.openxmlformats.org/drawingml/2006/table">
            <a:tbl>
              <a:tblPr firstRow="1" bandRow="1"/>
              <a:tblGrid>
                <a:gridCol w="693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r5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r6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r7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r8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925997" y="585757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47349" y="585757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56134" y="585400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3877" y="585400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25996" y="5854006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80613" y="587078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31637" y="2735978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48901" y="3086596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31637" y="3104308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17776" y="4528552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31637" y="3485447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82655" y="4176621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31637" y="3834806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88041" y="4176621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1637" y="4185637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49773" y="4544951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59397" y="5027859"/>
            <a:ext cx="3023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/>
                <a:cs typeface="+mn-cs"/>
              </a:rPr>
              <a:t>Register Aliases Table (RAT)</a:t>
            </a:r>
            <a:endParaRPr lang="ru-RU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31637" y="4550546"/>
            <a:ext cx="748923" cy="400110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97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3" grpId="0"/>
      <p:bldP spid="24" grpId="0"/>
      <p:bldP spid="25" grpId="0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Each ROB entry saves previous register alias (history)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 flush, ROB restores history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RAT Restore</a:t>
            </a:r>
            <a:endParaRPr lang="ru-RU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2080260" y="2638187"/>
            <a:ext cx="4127768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+ r2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AutoNum type="arabicParenBoth" startAt="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AutoNum type="arabicParenBoth" startAt="3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(6)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(7)   r7 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 *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08442" y="2114967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08942" y="2114967"/>
            <a:ext cx="163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Renaming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76060" y="2604432"/>
            <a:ext cx="152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 ≡ </a:t>
            </a:r>
            <a:r>
              <a:rPr lang="en-US" sz="20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 ≡ </a:t>
            </a:r>
            <a:r>
              <a:rPr lang="en-US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 ≡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 ≡ 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 ≡ </a:t>
            </a:r>
            <a:r>
              <a:rPr lang="en-US" sz="2000" dirty="0">
                <a:solidFill>
                  <a:srgbClr val="C46B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 ≡ r7  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75093"/>
              </p:ext>
            </p:extLst>
          </p:nvPr>
        </p:nvGraphicFramePr>
        <p:xfrm>
          <a:off x="2590800" y="5563869"/>
          <a:ext cx="7234596" cy="792480"/>
        </p:xfrm>
        <a:graphic>
          <a:graphicData uri="http://schemas.openxmlformats.org/drawingml/2006/table">
            <a:tbl>
              <a:tblPr firstRow="1" bandRow="1"/>
              <a:tblGrid>
                <a:gridCol w="693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93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7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r5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r6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r7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r8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pr7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pr20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pr3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pr8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3985260" y="5956537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091838" y="5969748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47018" y="5951553"/>
            <a:ext cx="694931" cy="369332"/>
          </a:xfrm>
          <a:prstGeom prst="rect">
            <a:avLst/>
          </a:prstGeom>
          <a:solidFill>
            <a:srgbClr val="D0D8E8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73140" y="5952965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85259" y="5969748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39876" y="5969748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06040" y="2638187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23304" y="2988805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06040" y="3006517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692179" y="4860370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06040" y="3387656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57058" y="4508439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06040" y="4166624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62444" y="4508439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06040" y="4517455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24176" y="4876769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18660" y="5126818"/>
            <a:ext cx="3023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/>
                <a:cs typeface="+mn-cs"/>
              </a:rPr>
              <a:t>Register Aliases Table (RAT)</a:t>
            </a:r>
            <a:endParaRPr lang="ru-RU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06040" y="4882364"/>
            <a:ext cx="748923" cy="400110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3" name="Rectangle 6"/>
          <p:cNvSpPr/>
          <p:nvPr/>
        </p:nvSpPr>
        <p:spPr>
          <a:xfrm>
            <a:off x="8330756" y="2604432"/>
            <a:ext cx="1939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was pr7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was pr8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was pr10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was pr20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46B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was pr21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 was pr3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330756" y="2144280"/>
            <a:ext cx="1222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History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8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5" grpId="0" animBg="1"/>
      <p:bldP spid="4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2" grpId="0" animBg="1"/>
      <p:bldP spid="53" grpId="0" animBg="1"/>
      <p:bldP spid="54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/>
      <p:bldP spid="62" grpId="0" animBg="1"/>
      <p:bldP spid="62" grpId="1" animBg="1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endParaRPr lang="en-US" sz="24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24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24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24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24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  <a:cs typeface="Arial" charset="0"/>
              </a:rPr>
              <a:t>The two complex searches though </a:t>
            </a:r>
            <a:r>
              <a:rPr lang="en-US" sz="2400" b="1" dirty="0">
                <a:solidFill>
                  <a:sysClr val="windowText" lastClr="000000"/>
                </a:solidFill>
                <a:cs typeface="Arial" charset="0"/>
              </a:rPr>
              <a:t>all</a:t>
            </a:r>
            <a:r>
              <a:rPr lang="en-US" sz="2400" dirty="0">
                <a:solidFill>
                  <a:sysClr val="windowText" lastClr="000000"/>
                </a:solidFill>
                <a:cs typeface="Arial" charset="0"/>
              </a:rPr>
              <a:t> ROB entries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200" dirty="0">
                <a:solidFill>
                  <a:sysClr val="windowText" lastClr="000000"/>
                </a:solidFill>
                <a:cs typeface="Arial" charset="0"/>
              </a:rPr>
              <a:t>At allocation (once per each instruction): to identify producers of the instruction sources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200" dirty="0">
                <a:solidFill>
                  <a:sysClr val="windowText" lastClr="000000"/>
                </a:solidFill>
                <a:cs typeface="Arial" charset="0"/>
              </a:rPr>
              <a:t>At scheduling (every cycle): to identify ready instructions and send them to execution</a:t>
            </a: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  <a:cs typeface="Arial" charset="0"/>
              </a:rPr>
              <a:t>The larger ROB the longer search and large HW structures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200" dirty="0">
                <a:solidFill>
                  <a:sysClr val="windowText" lastClr="000000"/>
                </a:solidFill>
                <a:cs typeface="Arial" charset="0"/>
              </a:rPr>
              <a:t>Prevents from doing ROB really large -&gt; loose potential performance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Why Is ROB Complex?</a:t>
            </a:r>
            <a:endParaRPr lang="ru-RU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10080"/>
              </p:ext>
            </p:extLst>
          </p:nvPr>
        </p:nvGraphicFramePr>
        <p:xfrm>
          <a:off x="5600039" y="1750435"/>
          <a:ext cx="2178345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6375381" y="1751189"/>
            <a:ext cx="58702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ROB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35599" y="2434761"/>
            <a:ext cx="2525683" cy="1347076"/>
          </a:xfrm>
          <a:prstGeom prst="rect">
            <a:avLst/>
          </a:prstGeom>
          <a:solidFill>
            <a:srgbClr val="F5E3E3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632523"/>
                </a:solidFill>
                <a:latin typeface="Calibri"/>
                <a:cs typeface="+mn-cs"/>
              </a:rPr>
              <a:t>Out-of-order execution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38606" y="3071711"/>
            <a:ext cx="888530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PRF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11887" y="3071711"/>
            <a:ext cx="1124703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EXE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38606" y="2540559"/>
            <a:ext cx="2297985" cy="367159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Scheduler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609233" y="1276438"/>
            <a:ext cx="2693327" cy="1072164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44450" y="1398866"/>
            <a:ext cx="1666630" cy="866608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Retirement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44978" y="1751189"/>
            <a:ext cx="578550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ARF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902037" y="1620687"/>
            <a:ext cx="1285797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Check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Dependencies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723959" y="1620687"/>
            <a:ext cx="987266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Rename Registers</a:t>
            </a:r>
          </a:p>
        </p:txBody>
      </p:sp>
      <p:cxnSp>
        <p:nvCxnSpPr>
          <p:cNvPr id="52" name="Straight Arrow Connector 51"/>
          <p:cNvCxnSpPr>
            <a:stCxn id="51" idx="3"/>
            <a:endCxn id="50" idx="1"/>
          </p:cNvCxnSpPr>
          <p:nvPr/>
        </p:nvCxnSpPr>
        <p:spPr bwMode="auto">
          <a:xfrm>
            <a:off x="3711225" y="1935324"/>
            <a:ext cx="19081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3" name="Straight Arrow Connector 52"/>
          <p:cNvCxnSpPr>
            <a:stCxn id="45" idx="0"/>
          </p:cNvCxnSpPr>
          <p:nvPr/>
        </p:nvCxnSpPr>
        <p:spPr bwMode="auto">
          <a:xfrm flipH="1" flipV="1">
            <a:off x="7271327" y="2907718"/>
            <a:ext cx="2912" cy="1639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4" name="Straight Arrow Connector 53"/>
          <p:cNvCxnSpPr>
            <a:stCxn id="45" idx="1"/>
            <a:endCxn id="44" idx="3"/>
          </p:cNvCxnSpPr>
          <p:nvPr/>
        </p:nvCxnSpPr>
        <p:spPr bwMode="auto">
          <a:xfrm flipH="1">
            <a:off x="6427136" y="3265599"/>
            <a:ext cx="284751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78403E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5" name="Straight Arrow Connector 54"/>
          <p:cNvCxnSpPr>
            <a:stCxn id="50" idx="3"/>
            <a:endCxn id="41" idx="1"/>
          </p:cNvCxnSpPr>
          <p:nvPr/>
        </p:nvCxnSpPr>
        <p:spPr bwMode="auto">
          <a:xfrm>
            <a:off x="5187834" y="1935324"/>
            <a:ext cx="412205" cy="5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6" name="Straight Arrow Connector 55"/>
          <p:cNvCxnSpPr>
            <a:stCxn id="45" idx="3"/>
          </p:cNvCxnSpPr>
          <p:nvPr/>
        </p:nvCxnSpPr>
        <p:spPr bwMode="auto">
          <a:xfrm flipV="1">
            <a:off x="7836590" y="3265598"/>
            <a:ext cx="461200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8257151" y="2482764"/>
            <a:ext cx="1464088" cy="1299074"/>
            <a:chOff x="6606151" y="2228764"/>
            <a:chExt cx="1464088" cy="1299074"/>
          </a:xfrm>
        </p:grpSpPr>
        <p:sp>
          <p:nvSpPr>
            <p:cNvPr id="58" name="Rectangle 57"/>
            <p:cNvSpPr/>
            <p:nvPr/>
          </p:nvSpPr>
          <p:spPr>
            <a:xfrm>
              <a:off x="6606151" y="2228765"/>
              <a:ext cx="1464088" cy="12990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ctangle 36"/>
            <p:cNvSpPr/>
            <p:nvPr/>
          </p:nvSpPr>
          <p:spPr>
            <a:xfrm>
              <a:off x="6606151" y="2228764"/>
              <a:ext cx="1464088" cy="1299073"/>
            </a:xfrm>
            <a:custGeom>
              <a:avLst/>
              <a:gdLst>
                <a:gd name="connsiteX0" fmla="*/ 0 w 1464088"/>
                <a:gd name="connsiteY0" fmla="*/ 0 h 1299073"/>
                <a:gd name="connsiteX1" fmla="*/ 1464088 w 1464088"/>
                <a:gd name="connsiteY1" fmla="*/ 0 h 1299073"/>
                <a:gd name="connsiteX2" fmla="*/ 1464088 w 1464088"/>
                <a:gd name="connsiteY2" fmla="*/ 1299073 h 1299073"/>
                <a:gd name="connsiteX3" fmla="*/ 0 w 1464088"/>
                <a:gd name="connsiteY3" fmla="*/ 1299073 h 1299073"/>
                <a:gd name="connsiteX4" fmla="*/ 0 w 1464088"/>
                <a:gd name="connsiteY4" fmla="*/ 0 h 1299073"/>
                <a:gd name="connsiteX0" fmla="*/ 0 w 1464088"/>
                <a:gd name="connsiteY0" fmla="*/ 0 h 1299073"/>
                <a:gd name="connsiteX1" fmla="*/ 1464088 w 1464088"/>
                <a:gd name="connsiteY1" fmla="*/ 1299073 h 1299073"/>
                <a:gd name="connsiteX2" fmla="*/ 0 w 1464088"/>
                <a:gd name="connsiteY2" fmla="*/ 1299073 h 1299073"/>
                <a:gd name="connsiteX3" fmla="*/ 0 w 1464088"/>
                <a:gd name="connsiteY3" fmla="*/ 0 h 129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088" h="1299073">
                  <a:moveTo>
                    <a:pt x="0" y="0"/>
                  </a:moveTo>
                  <a:lnTo>
                    <a:pt x="1464088" y="1299073"/>
                  </a:lnTo>
                  <a:lnTo>
                    <a:pt x="0" y="1299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9B8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rgbClr val="632523"/>
                  </a:solidFill>
                  <a:latin typeface="Calibri"/>
                  <a:cs typeface="+mn-cs"/>
                </a:rPr>
                <a:t>Mem</a:t>
              </a:r>
              <a:r>
                <a:rPr lang="en-US" kern="0" dirty="0">
                  <a:solidFill>
                    <a:srgbClr val="4F81BD">
                      <a:lumMod val="50000"/>
                    </a:srgbClr>
                  </a:solidFill>
                  <a:latin typeface="Calibri"/>
                  <a:cs typeface="+mn-cs"/>
                </a:rPr>
                <a:t>ory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60" name="Straight Arrow Connector 59"/>
          <p:cNvCxnSpPr>
            <a:stCxn id="46" idx="0"/>
            <a:endCxn id="41" idx="2"/>
          </p:cNvCxnSpPr>
          <p:nvPr/>
        </p:nvCxnSpPr>
        <p:spPr bwMode="auto">
          <a:xfrm flipV="1">
            <a:off x="6687599" y="2121275"/>
            <a:ext cx="1612" cy="41928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1" name="Straight Arrow Connector 60"/>
          <p:cNvCxnSpPr>
            <a:stCxn id="41" idx="3"/>
          </p:cNvCxnSpPr>
          <p:nvPr/>
        </p:nvCxnSpPr>
        <p:spPr bwMode="auto">
          <a:xfrm flipV="1">
            <a:off x="7778384" y="1935323"/>
            <a:ext cx="566594" cy="53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9038606" y="1751189"/>
            <a:ext cx="701976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Write data</a:t>
            </a:r>
          </a:p>
        </p:txBody>
      </p:sp>
      <p:cxnSp>
        <p:nvCxnSpPr>
          <p:cNvPr id="63" name="Straight Arrow Connector 62"/>
          <p:cNvCxnSpPr>
            <a:stCxn id="62" idx="2"/>
          </p:cNvCxnSpPr>
          <p:nvPr/>
        </p:nvCxnSpPr>
        <p:spPr bwMode="auto">
          <a:xfrm>
            <a:off x="9389594" y="2135237"/>
            <a:ext cx="0" cy="4053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 rot="16200000">
            <a:off x="1680400" y="1673026"/>
            <a:ext cx="98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from decoder</a:t>
            </a:r>
            <a:endParaRPr lang="ru-RU" sz="1400" dirty="0">
              <a:latin typeface="+mj-lt"/>
            </a:endParaRPr>
          </a:p>
        </p:txBody>
      </p:sp>
      <p:cxnSp>
        <p:nvCxnSpPr>
          <p:cNvPr id="65" name="Straight Arrow Connector 64"/>
          <p:cNvCxnSpPr>
            <a:stCxn id="64" idx="2"/>
            <a:endCxn id="51" idx="1"/>
          </p:cNvCxnSpPr>
          <p:nvPr/>
        </p:nvCxnSpPr>
        <p:spPr bwMode="auto">
          <a:xfrm>
            <a:off x="2433508" y="1934636"/>
            <a:ext cx="290451" cy="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078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2" grpId="0" animBg="1"/>
      <p:bldP spid="64" grpId="0"/>
      <p:bldP spid="6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It is enough to check only not completed instructions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  <a:cs typeface="Arial" charset="0"/>
              </a:rPr>
              <a:t>Their number is usually significantly less than ROB size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(20-30%)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Decision: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  <a:cs typeface="Arial" charset="0"/>
              </a:rPr>
              <a:t>Create a smaller queue for not completed instructions only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(scheduling queue or reservation stations)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Scheduler Queue</a:t>
            </a:r>
            <a:endParaRPr lang="ru-RU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10080"/>
              </p:ext>
            </p:extLst>
          </p:nvPr>
        </p:nvGraphicFramePr>
        <p:xfrm>
          <a:off x="5600039" y="1750435"/>
          <a:ext cx="2178345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6375381" y="1751189"/>
            <a:ext cx="58702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ROB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35599" y="2434761"/>
            <a:ext cx="2525683" cy="1347076"/>
          </a:xfrm>
          <a:prstGeom prst="rect">
            <a:avLst/>
          </a:prstGeom>
          <a:solidFill>
            <a:srgbClr val="F5E3E3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632523"/>
                </a:solidFill>
                <a:latin typeface="Calibri"/>
                <a:cs typeface="+mn-cs"/>
              </a:rPr>
              <a:t>Out-of-order execution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38606" y="3071711"/>
            <a:ext cx="888530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PRF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11887" y="3071711"/>
            <a:ext cx="1124703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EXE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38606" y="2540559"/>
            <a:ext cx="2297985" cy="367159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Scheduler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609233" y="1276438"/>
            <a:ext cx="2693327" cy="1072164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44450" y="1398866"/>
            <a:ext cx="1666630" cy="866608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Retirement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44978" y="1751189"/>
            <a:ext cx="578550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ARF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902037" y="1620687"/>
            <a:ext cx="1285797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Check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Dependencies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723959" y="1620687"/>
            <a:ext cx="987266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Rename Registers</a:t>
            </a:r>
          </a:p>
        </p:txBody>
      </p:sp>
      <p:cxnSp>
        <p:nvCxnSpPr>
          <p:cNvPr id="52" name="Straight Arrow Connector 51"/>
          <p:cNvCxnSpPr>
            <a:stCxn id="51" idx="3"/>
            <a:endCxn id="50" idx="1"/>
          </p:cNvCxnSpPr>
          <p:nvPr/>
        </p:nvCxnSpPr>
        <p:spPr bwMode="auto">
          <a:xfrm>
            <a:off x="3711225" y="1935324"/>
            <a:ext cx="19081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3" name="Straight Arrow Connector 52"/>
          <p:cNvCxnSpPr>
            <a:stCxn id="45" idx="0"/>
          </p:cNvCxnSpPr>
          <p:nvPr/>
        </p:nvCxnSpPr>
        <p:spPr bwMode="auto">
          <a:xfrm flipH="1" flipV="1">
            <a:off x="7271327" y="2907718"/>
            <a:ext cx="2912" cy="1639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4" name="Straight Arrow Connector 53"/>
          <p:cNvCxnSpPr>
            <a:stCxn id="45" idx="1"/>
            <a:endCxn id="44" idx="3"/>
          </p:cNvCxnSpPr>
          <p:nvPr/>
        </p:nvCxnSpPr>
        <p:spPr bwMode="auto">
          <a:xfrm flipH="1">
            <a:off x="6427136" y="3265599"/>
            <a:ext cx="284751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78403E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5" name="Straight Arrow Connector 54"/>
          <p:cNvCxnSpPr>
            <a:stCxn id="50" idx="3"/>
            <a:endCxn id="41" idx="1"/>
          </p:cNvCxnSpPr>
          <p:nvPr/>
        </p:nvCxnSpPr>
        <p:spPr bwMode="auto">
          <a:xfrm>
            <a:off x="5187834" y="1935324"/>
            <a:ext cx="412205" cy="5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6" name="Straight Arrow Connector 55"/>
          <p:cNvCxnSpPr>
            <a:stCxn id="45" idx="3"/>
          </p:cNvCxnSpPr>
          <p:nvPr/>
        </p:nvCxnSpPr>
        <p:spPr bwMode="auto">
          <a:xfrm flipV="1">
            <a:off x="7836590" y="3265598"/>
            <a:ext cx="461200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8257151" y="2482764"/>
            <a:ext cx="1464088" cy="1299074"/>
            <a:chOff x="6606151" y="2228764"/>
            <a:chExt cx="1464088" cy="1299074"/>
          </a:xfrm>
        </p:grpSpPr>
        <p:sp>
          <p:nvSpPr>
            <p:cNvPr id="58" name="Rectangle 57"/>
            <p:cNvSpPr/>
            <p:nvPr/>
          </p:nvSpPr>
          <p:spPr>
            <a:xfrm>
              <a:off x="6606151" y="2228765"/>
              <a:ext cx="1464088" cy="12990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ctangle 36"/>
            <p:cNvSpPr/>
            <p:nvPr/>
          </p:nvSpPr>
          <p:spPr>
            <a:xfrm>
              <a:off x="6606151" y="2228764"/>
              <a:ext cx="1464088" cy="1299073"/>
            </a:xfrm>
            <a:custGeom>
              <a:avLst/>
              <a:gdLst>
                <a:gd name="connsiteX0" fmla="*/ 0 w 1464088"/>
                <a:gd name="connsiteY0" fmla="*/ 0 h 1299073"/>
                <a:gd name="connsiteX1" fmla="*/ 1464088 w 1464088"/>
                <a:gd name="connsiteY1" fmla="*/ 0 h 1299073"/>
                <a:gd name="connsiteX2" fmla="*/ 1464088 w 1464088"/>
                <a:gd name="connsiteY2" fmla="*/ 1299073 h 1299073"/>
                <a:gd name="connsiteX3" fmla="*/ 0 w 1464088"/>
                <a:gd name="connsiteY3" fmla="*/ 1299073 h 1299073"/>
                <a:gd name="connsiteX4" fmla="*/ 0 w 1464088"/>
                <a:gd name="connsiteY4" fmla="*/ 0 h 1299073"/>
                <a:gd name="connsiteX0" fmla="*/ 0 w 1464088"/>
                <a:gd name="connsiteY0" fmla="*/ 0 h 1299073"/>
                <a:gd name="connsiteX1" fmla="*/ 1464088 w 1464088"/>
                <a:gd name="connsiteY1" fmla="*/ 1299073 h 1299073"/>
                <a:gd name="connsiteX2" fmla="*/ 0 w 1464088"/>
                <a:gd name="connsiteY2" fmla="*/ 1299073 h 1299073"/>
                <a:gd name="connsiteX3" fmla="*/ 0 w 1464088"/>
                <a:gd name="connsiteY3" fmla="*/ 0 h 129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088" h="1299073">
                  <a:moveTo>
                    <a:pt x="0" y="0"/>
                  </a:moveTo>
                  <a:lnTo>
                    <a:pt x="1464088" y="1299073"/>
                  </a:lnTo>
                  <a:lnTo>
                    <a:pt x="0" y="1299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9B8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rgbClr val="632523"/>
                  </a:solidFill>
                  <a:latin typeface="Calibri"/>
                  <a:cs typeface="+mn-cs"/>
                </a:rPr>
                <a:t>Mem</a:t>
              </a:r>
              <a:r>
                <a:rPr lang="en-US" kern="0" dirty="0">
                  <a:solidFill>
                    <a:srgbClr val="4F81BD">
                      <a:lumMod val="50000"/>
                    </a:srgbClr>
                  </a:solidFill>
                  <a:latin typeface="Calibri"/>
                  <a:cs typeface="+mn-cs"/>
                </a:rPr>
                <a:t>ory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60" name="Straight Arrow Connector 59"/>
          <p:cNvCxnSpPr>
            <a:stCxn id="46" idx="0"/>
            <a:endCxn id="41" idx="2"/>
          </p:cNvCxnSpPr>
          <p:nvPr/>
        </p:nvCxnSpPr>
        <p:spPr bwMode="auto">
          <a:xfrm flipV="1">
            <a:off x="6687599" y="2121275"/>
            <a:ext cx="1612" cy="41928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1" name="Straight Arrow Connector 60"/>
          <p:cNvCxnSpPr>
            <a:stCxn id="41" idx="3"/>
          </p:cNvCxnSpPr>
          <p:nvPr/>
        </p:nvCxnSpPr>
        <p:spPr bwMode="auto">
          <a:xfrm flipV="1">
            <a:off x="7778384" y="1935323"/>
            <a:ext cx="566594" cy="53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9038606" y="1751189"/>
            <a:ext cx="701976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Write data</a:t>
            </a:r>
          </a:p>
        </p:txBody>
      </p:sp>
      <p:cxnSp>
        <p:nvCxnSpPr>
          <p:cNvPr id="63" name="Straight Arrow Connector 62"/>
          <p:cNvCxnSpPr>
            <a:stCxn id="62" idx="2"/>
          </p:cNvCxnSpPr>
          <p:nvPr/>
        </p:nvCxnSpPr>
        <p:spPr bwMode="auto">
          <a:xfrm>
            <a:off x="9389594" y="2135237"/>
            <a:ext cx="0" cy="4053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 rot="16200000">
            <a:off x="1680400" y="1673026"/>
            <a:ext cx="98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from decoder</a:t>
            </a:r>
            <a:endParaRPr lang="ru-RU" sz="1400" dirty="0">
              <a:latin typeface="+mj-lt"/>
            </a:endParaRPr>
          </a:p>
        </p:txBody>
      </p:sp>
      <p:cxnSp>
        <p:nvCxnSpPr>
          <p:cNvPr id="65" name="Straight Arrow Connector 64"/>
          <p:cNvCxnSpPr>
            <a:stCxn id="64" idx="2"/>
            <a:endCxn id="51" idx="1"/>
          </p:cNvCxnSpPr>
          <p:nvPr/>
        </p:nvCxnSpPr>
        <p:spPr bwMode="auto">
          <a:xfrm>
            <a:off x="2433508" y="1934636"/>
            <a:ext cx="290451" cy="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7877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It is enough to check only not completed instructions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  <a:cs typeface="Arial" charset="0"/>
              </a:rPr>
              <a:t>Their number is usually significantly less than ROB size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(20-30%)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Decision: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  <a:cs typeface="Arial" charset="0"/>
              </a:rPr>
              <a:t>Create a smaller queue for not completed instructions only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(scheduling queue or reservation stations)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cs typeface="Arial" charset="0"/>
              </a:rPr>
              <a:t>All checks (allocation and scheduling) are performed on it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cs typeface="Arial" charset="0"/>
              </a:rPr>
              <a:t>Use ROB only for order reconstruction at retirement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Scheduler Queue</a:t>
            </a:r>
            <a:endParaRPr lang="ru-RU" dirty="0"/>
          </a:p>
        </p:txBody>
      </p:sp>
      <p:sp>
        <p:nvSpPr>
          <p:cNvPr id="86" name="Rectangle 85"/>
          <p:cNvSpPr/>
          <p:nvPr/>
        </p:nvSpPr>
        <p:spPr>
          <a:xfrm>
            <a:off x="5435599" y="1800166"/>
            <a:ext cx="2525683" cy="1978805"/>
          </a:xfrm>
          <a:prstGeom prst="rect">
            <a:avLst/>
          </a:prstGeom>
          <a:solidFill>
            <a:srgbClr val="F5E3E3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632523"/>
                </a:solidFill>
                <a:latin typeface="Calibri"/>
                <a:cs typeface="+mn-cs"/>
              </a:rPr>
              <a:t>Out-of-order execution 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13356"/>
              </p:ext>
            </p:extLst>
          </p:nvPr>
        </p:nvGraphicFramePr>
        <p:xfrm>
          <a:off x="6174027" y="1951408"/>
          <a:ext cx="1023253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5538606" y="3068845"/>
            <a:ext cx="888530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PRF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711887" y="3068845"/>
            <a:ext cx="1124703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EXE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538606" y="2537693"/>
            <a:ext cx="2297985" cy="367159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Scheduler</a:t>
            </a:r>
          </a:p>
        </p:txBody>
      </p:sp>
      <p:cxnSp>
        <p:nvCxnSpPr>
          <p:cNvPr id="91" name="Straight Arrow Connector 90"/>
          <p:cNvCxnSpPr>
            <a:stCxn id="89" idx="0"/>
          </p:cNvCxnSpPr>
          <p:nvPr/>
        </p:nvCxnSpPr>
        <p:spPr bwMode="auto">
          <a:xfrm flipH="1" flipV="1">
            <a:off x="7271327" y="2904852"/>
            <a:ext cx="2912" cy="1639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2" name="Straight Arrow Connector 91"/>
          <p:cNvCxnSpPr>
            <a:stCxn id="89" idx="1"/>
            <a:endCxn id="88" idx="3"/>
          </p:cNvCxnSpPr>
          <p:nvPr/>
        </p:nvCxnSpPr>
        <p:spPr bwMode="auto">
          <a:xfrm flipH="1">
            <a:off x="6427136" y="3262733"/>
            <a:ext cx="284751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78403E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3" name="Straight Arrow Connector 92"/>
          <p:cNvCxnSpPr>
            <a:stCxn id="89" idx="3"/>
          </p:cNvCxnSpPr>
          <p:nvPr/>
        </p:nvCxnSpPr>
        <p:spPr bwMode="auto">
          <a:xfrm flipV="1">
            <a:off x="7836590" y="3262732"/>
            <a:ext cx="461200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4" name="Rectangle 93"/>
          <p:cNvSpPr/>
          <p:nvPr/>
        </p:nvSpPr>
        <p:spPr>
          <a:xfrm>
            <a:off x="8257151" y="2479899"/>
            <a:ext cx="1464088" cy="12990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tangle 36"/>
          <p:cNvSpPr/>
          <p:nvPr/>
        </p:nvSpPr>
        <p:spPr>
          <a:xfrm>
            <a:off x="8257151" y="2479898"/>
            <a:ext cx="1464088" cy="1299073"/>
          </a:xfrm>
          <a:custGeom>
            <a:avLst/>
            <a:gdLst>
              <a:gd name="connsiteX0" fmla="*/ 0 w 1464088"/>
              <a:gd name="connsiteY0" fmla="*/ 0 h 1299073"/>
              <a:gd name="connsiteX1" fmla="*/ 1464088 w 1464088"/>
              <a:gd name="connsiteY1" fmla="*/ 0 h 1299073"/>
              <a:gd name="connsiteX2" fmla="*/ 1464088 w 1464088"/>
              <a:gd name="connsiteY2" fmla="*/ 1299073 h 1299073"/>
              <a:gd name="connsiteX3" fmla="*/ 0 w 1464088"/>
              <a:gd name="connsiteY3" fmla="*/ 1299073 h 1299073"/>
              <a:gd name="connsiteX4" fmla="*/ 0 w 1464088"/>
              <a:gd name="connsiteY4" fmla="*/ 0 h 1299073"/>
              <a:gd name="connsiteX0" fmla="*/ 0 w 1464088"/>
              <a:gd name="connsiteY0" fmla="*/ 0 h 1299073"/>
              <a:gd name="connsiteX1" fmla="*/ 1464088 w 1464088"/>
              <a:gd name="connsiteY1" fmla="*/ 1299073 h 1299073"/>
              <a:gd name="connsiteX2" fmla="*/ 0 w 1464088"/>
              <a:gd name="connsiteY2" fmla="*/ 1299073 h 1299073"/>
              <a:gd name="connsiteX3" fmla="*/ 0 w 1464088"/>
              <a:gd name="connsiteY3" fmla="*/ 0 h 129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4088" h="1299073">
                <a:moveTo>
                  <a:pt x="0" y="0"/>
                </a:moveTo>
                <a:lnTo>
                  <a:pt x="1464088" y="1299073"/>
                </a:lnTo>
                <a:lnTo>
                  <a:pt x="0" y="1299073"/>
                </a:lnTo>
                <a:lnTo>
                  <a:pt x="0" y="0"/>
                </a:lnTo>
                <a:close/>
              </a:path>
            </a:pathLst>
          </a:custGeom>
          <a:solidFill>
            <a:srgbClr val="E6B9B8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632523"/>
                </a:solidFill>
                <a:latin typeface="Calibri"/>
                <a:cs typeface="+mn-cs"/>
              </a:rPr>
              <a:t>Mem</a:t>
            </a: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ory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6" name="Straight Arrow Connector 95"/>
          <p:cNvCxnSpPr>
            <a:stCxn id="90" idx="0"/>
            <a:endCxn id="87" idx="2"/>
          </p:cNvCxnSpPr>
          <p:nvPr/>
        </p:nvCxnSpPr>
        <p:spPr bwMode="auto">
          <a:xfrm flipH="1" flipV="1">
            <a:off x="6685653" y="2322248"/>
            <a:ext cx="1946" cy="21544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19447"/>
              </p:ext>
            </p:extLst>
          </p:nvPr>
        </p:nvGraphicFramePr>
        <p:xfrm>
          <a:off x="5592711" y="1246981"/>
          <a:ext cx="2178345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Rectangle 97"/>
          <p:cNvSpPr/>
          <p:nvPr/>
        </p:nvSpPr>
        <p:spPr>
          <a:xfrm>
            <a:off x="6386784" y="1251110"/>
            <a:ext cx="58702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ROB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458429" y="1949799"/>
            <a:ext cx="445956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latin typeface="Calibri"/>
              </a:rPr>
              <a:t>SQ</a:t>
            </a:r>
          </a:p>
        </p:txBody>
      </p:sp>
      <p:cxnSp>
        <p:nvCxnSpPr>
          <p:cNvPr id="100" name="Straight Arrow Connector 99"/>
          <p:cNvCxnSpPr>
            <a:stCxn id="87" idx="0"/>
            <a:endCxn id="97" idx="2"/>
          </p:cNvCxnSpPr>
          <p:nvPr/>
        </p:nvCxnSpPr>
        <p:spPr bwMode="auto">
          <a:xfrm flipH="1" flipV="1">
            <a:off x="6681883" y="1617821"/>
            <a:ext cx="3770" cy="3335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1" name="Rectangle 100"/>
          <p:cNvSpPr/>
          <p:nvPr/>
        </p:nvSpPr>
        <p:spPr>
          <a:xfrm>
            <a:off x="2609233" y="1273572"/>
            <a:ext cx="2693327" cy="1072164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244450" y="1396000"/>
            <a:ext cx="1666630" cy="866608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Retirement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8344978" y="1748323"/>
            <a:ext cx="578550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ARF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723959" y="1617821"/>
            <a:ext cx="2463875" cy="629273"/>
            <a:chOff x="2396397" y="4189141"/>
            <a:chExt cx="2463875" cy="629273"/>
          </a:xfrm>
        </p:grpSpPr>
        <p:sp>
          <p:nvSpPr>
            <p:cNvPr id="105" name="Rectangle 104"/>
            <p:cNvSpPr/>
            <p:nvPr/>
          </p:nvSpPr>
          <p:spPr>
            <a:xfrm>
              <a:off x="3574475" y="4189141"/>
              <a:ext cx="1285797" cy="6292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 dirty="0">
                  <a:latin typeface="Calibri"/>
                  <a:cs typeface="+mn-cs"/>
                </a:rPr>
                <a:t>Check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 dirty="0">
                  <a:latin typeface="Calibri"/>
                  <a:cs typeface="+mn-cs"/>
                </a:rPr>
                <a:t>Dependencies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396397" y="4189141"/>
              <a:ext cx="987266" cy="6292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 dirty="0">
                  <a:latin typeface="Calibri"/>
                  <a:cs typeface="+mn-cs"/>
                </a:rPr>
                <a:t>Rename Registers</a:t>
              </a:r>
            </a:p>
          </p:txBody>
        </p:sp>
        <p:cxnSp>
          <p:nvCxnSpPr>
            <p:cNvPr id="107" name="Straight Arrow Connector 106"/>
            <p:cNvCxnSpPr>
              <a:stCxn id="106" idx="3"/>
              <a:endCxn id="105" idx="1"/>
            </p:cNvCxnSpPr>
            <p:nvPr/>
          </p:nvCxnSpPr>
          <p:spPr bwMode="auto">
            <a:xfrm>
              <a:off x="3383663" y="4503778"/>
              <a:ext cx="19081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25406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108" name="Rectangle 107"/>
          <p:cNvSpPr/>
          <p:nvPr/>
        </p:nvSpPr>
        <p:spPr>
          <a:xfrm>
            <a:off x="9038606" y="1748323"/>
            <a:ext cx="701976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Write data</a:t>
            </a:r>
          </a:p>
        </p:txBody>
      </p:sp>
      <p:cxnSp>
        <p:nvCxnSpPr>
          <p:cNvPr id="109" name="Straight Arrow Connector 108"/>
          <p:cNvCxnSpPr>
            <a:stCxn id="108" idx="2"/>
          </p:cNvCxnSpPr>
          <p:nvPr/>
        </p:nvCxnSpPr>
        <p:spPr bwMode="auto">
          <a:xfrm>
            <a:off x="9389594" y="2132371"/>
            <a:ext cx="0" cy="4053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 rot="16200000">
            <a:off x="1680400" y="1670160"/>
            <a:ext cx="98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from decoder</a:t>
            </a:r>
            <a:endParaRPr lang="ru-RU" sz="1400" dirty="0">
              <a:latin typeface="+mj-lt"/>
            </a:endParaRPr>
          </a:p>
        </p:txBody>
      </p:sp>
      <p:cxnSp>
        <p:nvCxnSpPr>
          <p:cNvPr id="111" name="Straight Arrow Connector 110"/>
          <p:cNvCxnSpPr>
            <a:stCxn id="110" idx="2"/>
            <a:endCxn id="106" idx="1"/>
          </p:cNvCxnSpPr>
          <p:nvPr/>
        </p:nvCxnSpPr>
        <p:spPr bwMode="auto">
          <a:xfrm>
            <a:off x="2433508" y="1931770"/>
            <a:ext cx="290451" cy="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Elbow Connector 111"/>
          <p:cNvCxnSpPr>
            <a:stCxn id="105" idx="3"/>
            <a:endCxn id="97" idx="1"/>
          </p:cNvCxnSpPr>
          <p:nvPr/>
        </p:nvCxnSpPr>
        <p:spPr bwMode="auto">
          <a:xfrm flipV="1">
            <a:off x="5187834" y="1432401"/>
            <a:ext cx="404877" cy="500057"/>
          </a:xfrm>
          <a:prstGeom prst="bentConnector3">
            <a:avLst>
              <a:gd name="adj1" fmla="val 44354"/>
            </a:avLst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3" name="Elbow Connector 112"/>
          <p:cNvCxnSpPr>
            <a:stCxn id="105" idx="3"/>
            <a:endCxn id="87" idx="1"/>
          </p:cNvCxnSpPr>
          <p:nvPr/>
        </p:nvCxnSpPr>
        <p:spPr bwMode="auto">
          <a:xfrm>
            <a:off x="5187834" y="1932458"/>
            <a:ext cx="986193" cy="204370"/>
          </a:xfrm>
          <a:prstGeom prst="bentConnector3">
            <a:avLst>
              <a:gd name="adj1" fmla="val 18192"/>
            </a:avLst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4" name="Elbow Connector 113"/>
          <p:cNvCxnSpPr>
            <a:endCxn id="102" idx="1"/>
          </p:cNvCxnSpPr>
          <p:nvPr/>
        </p:nvCxnSpPr>
        <p:spPr bwMode="auto">
          <a:xfrm>
            <a:off x="7777480" y="1432401"/>
            <a:ext cx="466970" cy="396903"/>
          </a:xfrm>
          <a:prstGeom prst="bentConnector3">
            <a:avLst>
              <a:gd name="adj1" fmla="val 61749"/>
            </a:avLst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15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SQ Operation Example</a:t>
            </a:r>
            <a:endParaRPr lang="ru-RU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007913"/>
              </p:ext>
            </p:extLst>
          </p:nvPr>
        </p:nvGraphicFramePr>
        <p:xfrm>
          <a:off x="6041978" y="3405754"/>
          <a:ext cx="1867804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Dst</a:t>
                      </a:r>
                      <a:r>
                        <a:rPr lang="en-US" sz="1400" b="0" dirty="0">
                          <a:latin typeface="+mj-lt"/>
                        </a:rPr>
                        <a:t>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latin typeface="+mj-lt"/>
                        </a:rPr>
                        <a:t>Src</a:t>
                      </a:r>
                      <a:r>
                        <a:rPr lang="en-US" sz="1400" b="0" baseline="0" dirty="0">
                          <a:latin typeface="+mj-lt"/>
                        </a:rPr>
                        <a:t> 1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Src</a:t>
                      </a:r>
                      <a:r>
                        <a:rPr lang="en-US" sz="1400" b="0" baseline="0" dirty="0">
                          <a:latin typeface="+mj-lt"/>
                        </a:rPr>
                        <a:t> 2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42658"/>
              </p:ext>
            </p:extLst>
          </p:nvPr>
        </p:nvGraphicFramePr>
        <p:xfrm>
          <a:off x="10552634" y="3397128"/>
          <a:ext cx="746425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74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Ready?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76341"/>
              </p:ext>
            </p:extLst>
          </p:nvPr>
        </p:nvGraphicFramePr>
        <p:xfrm>
          <a:off x="8146527" y="3147112"/>
          <a:ext cx="2181016" cy="268835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7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8835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Producers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202175" y="2750299"/>
            <a:ext cx="20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Dependency Matrix</a:t>
            </a:r>
            <a:endParaRPr lang="ru-RU" dirty="0">
              <a:latin typeface="+mj-lt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71020"/>
              </p:ext>
            </p:extLst>
          </p:nvPr>
        </p:nvGraphicFramePr>
        <p:xfrm>
          <a:off x="6503117" y="1359770"/>
          <a:ext cx="976372" cy="134984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976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Free entries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1630783" y="1600513"/>
            <a:ext cx="2113472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…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98593" y="1647229"/>
            <a:ext cx="18542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98593" y="1906309"/>
            <a:ext cx="18542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5</a:t>
            </a:r>
            <a:endParaRPr lang="ru-RU" sz="16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04308" y="2178562"/>
            <a:ext cx="18542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3</a:t>
            </a:r>
            <a:endParaRPr lang="ru-RU" sz="1600" dirty="0">
              <a:latin typeface="+mj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509010" y="3891412"/>
            <a:ext cx="1308236" cy="369332"/>
            <a:chOff x="4095325" y="3825408"/>
            <a:chExt cx="1308236" cy="369332"/>
          </a:xfrm>
        </p:grpSpPr>
        <p:sp>
          <p:nvSpPr>
            <p:cNvPr id="46" name="Rectangle 45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544180" y="4964074"/>
            <a:ext cx="1308236" cy="369332"/>
            <a:chOff x="4095325" y="3825408"/>
            <a:chExt cx="1308236" cy="369332"/>
          </a:xfrm>
        </p:grpSpPr>
        <p:sp>
          <p:nvSpPr>
            <p:cNvPr id="50" name="Rectangle 49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588806" y="4418020"/>
            <a:ext cx="1308236" cy="369332"/>
            <a:chOff x="4166328" y="4220127"/>
            <a:chExt cx="1308236" cy="369332"/>
          </a:xfrm>
        </p:grpSpPr>
        <p:sp>
          <p:nvSpPr>
            <p:cNvPr id="54" name="Rectangle 53"/>
            <p:cNvSpPr/>
            <p:nvPr/>
          </p:nvSpPr>
          <p:spPr>
            <a:xfrm>
              <a:off x="5065478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66328" y="422012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11024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8405566" y="4433409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/>
          </a:p>
        </p:txBody>
      </p:sp>
      <p:sp>
        <p:nvSpPr>
          <p:cNvPr id="58" name="Rectangle 57"/>
          <p:cNvSpPr/>
          <p:nvPr/>
        </p:nvSpPr>
        <p:spPr>
          <a:xfrm>
            <a:off x="9499398" y="4452855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95772" y="1138848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95771" y="2709610"/>
            <a:ext cx="383239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At allocation of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r>
              <a:rPr lang="en-US" sz="2400" dirty="0">
                <a:latin typeface="+mj-lt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Search for Src1 producer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lphaLcPeriod"/>
            </a:pPr>
            <a:r>
              <a:rPr lang="en-US" dirty="0">
                <a:latin typeface="+mj-lt"/>
              </a:rPr>
              <a:t>Found in entry 1</a:t>
            </a:r>
          </a:p>
          <a:p>
            <a:pPr marL="1203325" lvl="2" indent="-288925">
              <a:spcBef>
                <a:spcPts val="0"/>
              </a:spcBef>
              <a:buFont typeface="+mj-lt"/>
              <a:buAutoNum type="romanLcPeriod"/>
            </a:pPr>
            <a:r>
              <a:rPr lang="en-US" dirty="0">
                <a:latin typeface="+mj-lt"/>
              </a:rPr>
              <a:t>Mark dependency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Search for Src2 producer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lphaLcPeriod"/>
            </a:pPr>
            <a:r>
              <a:rPr lang="en-US" dirty="0">
                <a:latin typeface="+mj-lt"/>
              </a:rPr>
              <a:t>Found in entry 5</a:t>
            </a:r>
          </a:p>
          <a:p>
            <a:pPr marL="1203325" lvl="2" indent="-288925">
              <a:spcBef>
                <a:spcPts val="0"/>
              </a:spcBef>
              <a:buFont typeface="+mj-lt"/>
              <a:buAutoNum type="romanLcPeriod"/>
            </a:pPr>
            <a:r>
              <a:rPr lang="en-US" dirty="0">
                <a:latin typeface="+mj-lt"/>
              </a:rPr>
              <a:t>Mark dependency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At least one is found -&gt; not ready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6700357" y="3228228"/>
            <a:ext cx="0" cy="72113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D83D3D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" name="Elbow Connector 61"/>
          <p:cNvCxnSpPr>
            <a:endCxn id="57" idx="0"/>
          </p:cNvCxnSpPr>
          <p:nvPr/>
        </p:nvCxnSpPr>
        <p:spPr bwMode="auto">
          <a:xfrm>
            <a:off x="6918096" y="4054998"/>
            <a:ext cx="1635908" cy="378411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D83D3D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3" name="Straight Arrow Connector 62"/>
          <p:cNvCxnSpPr>
            <a:endCxn id="50" idx="2"/>
          </p:cNvCxnSpPr>
          <p:nvPr/>
        </p:nvCxnSpPr>
        <p:spPr bwMode="auto">
          <a:xfrm flipH="1" flipV="1">
            <a:off x="6748723" y="5302628"/>
            <a:ext cx="13345" cy="7207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4" name="Elbow Connector 63"/>
          <p:cNvCxnSpPr>
            <a:endCxn id="58" idx="2"/>
          </p:cNvCxnSpPr>
          <p:nvPr/>
        </p:nvCxnSpPr>
        <p:spPr bwMode="auto">
          <a:xfrm flipV="1">
            <a:off x="6953266" y="4791409"/>
            <a:ext cx="2694570" cy="336624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8137478" y="4431214"/>
            <a:ext cx="3101528" cy="369332"/>
            <a:chOff x="5715000" y="4233321"/>
            <a:chExt cx="3101528" cy="369332"/>
          </a:xfrm>
        </p:grpSpPr>
        <p:sp>
          <p:nvSpPr>
            <p:cNvPr id="66" name="TextBox 65"/>
            <p:cNvSpPr txBox="1"/>
            <p:nvPr/>
          </p:nvSpPr>
          <p:spPr>
            <a:xfrm>
              <a:off x="8197128" y="4233321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+mj-lt"/>
                </a:rPr>
                <a:t>false</a:t>
              </a:r>
              <a:endParaRPr lang="ru-RU" dirty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715000" y="4266295"/>
              <a:ext cx="2482128" cy="307776"/>
              <a:chOff x="5715000" y="4266295"/>
              <a:chExt cx="2482128" cy="307776"/>
            </a:xfrm>
          </p:grpSpPr>
          <p:sp>
            <p:nvSpPr>
              <p:cNvPr id="68" name="Rounded Rectangle 67"/>
              <p:cNvSpPr/>
              <p:nvPr/>
            </p:nvSpPr>
            <p:spPr bwMode="auto">
              <a:xfrm>
                <a:off x="5715000" y="4266295"/>
                <a:ext cx="2194560" cy="307776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69" name="Straight Arrow Connector 68"/>
              <p:cNvCxnSpPr>
                <a:endCxn id="66" idx="1"/>
              </p:cNvCxnSpPr>
              <p:nvPr/>
            </p:nvCxnSpPr>
            <p:spPr bwMode="auto">
              <a:xfrm flipV="1">
                <a:off x="7909560" y="4417987"/>
                <a:ext cx="287568" cy="1613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4443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4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83 0 L -0.06632 0.00115 L -0.08906 0.02523 L -0.10452 0.05324 L -0.11997 0.09328 L -0.12448 0.1331 L -0.12899 0.18287 L -0.12813 0.23125 L -0.11997 0.28958 L -0.10452 0.31736 L -0.0809 0.33564 L -0.0809 0.33564 L -0.0809 0.33564 " pathEditMode="relative" ptsTypes="AAAAAAAAAAAA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4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-0.02934 1.85185E-6 L -0.06736 1.85185E-6 L -0.09027 0.02338 L -0.10573 0.05278 L -0.12066 0.09305 C -0.12257 0.10579 -0.12378 0.11967 -0.12569 0.13217 C -0.12708 0.1493 -0.12864 0.1662 -0.13021 0.18217 C -0.13107 0.20671 -0.13489 0.24051 -0.13698 0.2794 C -0.1368 0.31389 -0.1309 0.36157 -0.1276 0.38727 C -0.1276 0.3875 -0.11128 0.43495 -0.11128 0.43518 C -0.11128 0.43518 -0.07951 0.45555 -0.07951 0.45579 " pathEditMode="relative" rAng="0" ptsTypes="AAAAAAAAAAAA">
                                      <p:cBhvr>
                                        <p:cTn id="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58" y="22778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4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"/>
                            </p:stCondLst>
                            <p:childTnLst>
                              <p:par>
                                <p:cTn id="8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83 0 L -0.06632 0.00115 L -0.08906 0.02523 L -0.10452 0.05324 L -0.11997 0.09328 L -0.12448 0.1331 L -0.12899 0.18287 L -0.12813 0.23125 L -0.11997 0.28958 L -0.10452 0.31736 L -0.0809 0.33564 L -0.0809 0.33564 L -0.0809 0.33564 " pathEditMode="relative" ptsTypes="AAAAAAAAAAAAAA">
                                      <p:cBhvr>
                                        <p:cTn id="8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8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2" grpId="1"/>
      <p:bldP spid="42" grpId="2"/>
      <p:bldP spid="42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57" grpId="0"/>
      <p:bldP spid="58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SQ Operation Example</a:t>
            </a:r>
            <a:endParaRPr lang="ru-RU" dirty="0"/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28783"/>
              </p:ext>
            </p:extLst>
          </p:nvPr>
        </p:nvGraphicFramePr>
        <p:xfrm>
          <a:off x="6041978" y="3420119"/>
          <a:ext cx="1867804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Dst</a:t>
                      </a:r>
                      <a:r>
                        <a:rPr lang="en-US" sz="1400" b="0" dirty="0">
                          <a:latin typeface="+mj-lt"/>
                        </a:rPr>
                        <a:t>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latin typeface="+mj-lt"/>
                        </a:rPr>
                        <a:t>Src</a:t>
                      </a:r>
                      <a:r>
                        <a:rPr lang="en-US" sz="1400" b="0" baseline="0" dirty="0">
                          <a:latin typeface="+mj-lt"/>
                        </a:rPr>
                        <a:t> 1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Src</a:t>
                      </a:r>
                      <a:r>
                        <a:rPr lang="en-US" sz="1400" b="0" baseline="0" dirty="0">
                          <a:latin typeface="+mj-lt"/>
                        </a:rPr>
                        <a:t> 2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34137"/>
              </p:ext>
            </p:extLst>
          </p:nvPr>
        </p:nvGraphicFramePr>
        <p:xfrm>
          <a:off x="10552634" y="3411493"/>
          <a:ext cx="746425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74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Ready?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44763"/>
              </p:ext>
            </p:extLst>
          </p:nvPr>
        </p:nvGraphicFramePr>
        <p:xfrm>
          <a:off x="8146527" y="3161477"/>
          <a:ext cx="2181016" cy="268835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7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8835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Producers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8202175" y="2764664"/>
            <a:ext cx="20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Dependency Matrix</a:t>
            </a:r>
            <a:endParaRPr lang="ru-RU" dirty="0">
              <a:latin typeface="+mj-lt"/>
            </a:endParaRP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91038"/>
              </p:ext>
            </p:extLst>
          </p:nvPr>
        </p:nvGraphicFramePr>
        <p:xfrm>
          <a:off x="6503117" y="1374135"/>
          <a:ext cx="976372" cy="134984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976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Free entries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" name="Rectangle 104"/>
          <p:cNvSpPr/>
          <p:nvPr/>
        </p:nvSpPr>
        <p:spPr>
          <a:xfrm>
            <a:off x="1630783" y="1600513"/>
            <a:ext cx="2113472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…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6509010" y="3905777"/>
            <a:ext cx="1308236" cy="369332"/>
            <a:chOff x="4095325" y="3825408"/>
            <a:chExt cx="1308236" cy="369332"/>
          </a:xfrm>
        </p:grpSpPr>
        <p:sp>
          <p:nvSpPr>
            <p:cNvPr id="107" name="Rectangle 106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544180" y="4978439"/>
            <a:ext cx="1308236" cy="369332"/>
            <a:chOff x="4095325" y="3825408"/>
            <a:chExt cx="1308236" cy="369332"/>
          </a:xfrm>
        </p:grpSpPr>
        <p:sp>
          <p:nvSpPr>
            <p:cNvPr id="111" name="Rectangle 110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588806" y="4432385"/>
            <a:ext cx="1308236" cy="369332"/>
            <a:chOff x="4166328" y="4220127"/>
            <a:chExt cx="1308236" cy="369332"/>
          </a:xfrm>
        </p:grpSpPr>
        <p:sp>
          <p:nvSpPr>
            <p:cNvPr id="115" name="Rectangle 114"/>
            <p:cNvSpPr/>
            <p:nvPr/>
          </p:nvSpPr>
          <p:spPr>
            <a:xfrm>
              <a:off x="5065478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166328" y="422012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611024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8405566" y="444777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/>
          </a:p>
        </p:txBody>
      </p:sp>
      <p:sp>
        <p:nvSpPr>
          <p:cNvPr id="119" name="Rectangle 118"/>
          <p:cNvSpPr/>
          <p:nvPr/>
        </p:nvSpPr>
        <p:spPr>
          <a:xfrm>
            <a:off x="9499398" y="4467220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495772" y="1138848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495770" y="2708836"/>
            <a:ext cx="3874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At completion of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(1,2)</a:t>
            </a:r>
            <a:r>
              <a:rPr lang="en-US" sz="2400" dirty="0">
                <a:latin typeface="+mj-lt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Reset dependency to all consumers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For each entry check its readiness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619606" y="4445579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+mj-lt"/>
              </a:rPr>
              <a:t>false</a:t>
            </a:r>
            <a:endParaRPr lang="ru-RU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3" name="Rounded Rectangle 122"/>
          <p:cNvSpPr/>
          <p:nvPr/>
        </p:nvSpPr>
        <p:spPr bwMode="auto">
          <a:xfrm rot="16200000">
            <a:off x="7456724" y="4632589"/>
            <a:ext cx="2194560" cy="307776"/>
          </a:xfrm>
          <a:prstGeom prst="roundRect">
            <a:avLst/>
          </a:prstGeom>
          <a:noFill/>
          <a:ln w="28575" cap="flat" cmpd="sng" algn="ctr">
            <a:solidFill>
              <a:srgbClr val="D21E1E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 bwMode="auto">
          <a:xfrm rot="16200000">
            <a:off x="8552726" y="4632589"/>
            <a:ext cx="2194560" cy="307776"/>
          </a:xfrm>
          <a:prstGeom prst="roundRect">
            <a:avLst/>
          </a:prstGeom>
          <a:noFill/>
          <a:ln w="28575" cap="flat" cmpd="sng" algn="ctr">
            <a:solidFill>
              <a:srgbClr val="5757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8141976" y="4493941"/>
            <a:ext cx="3076373" cy="307776"/>
            <a:chOff x="5715000" y="4266295"/>
            <a:chExt cx="3076373" cy="307776"/>
          </a:xfrm>
        </p:grpSpPr>
        <p:sp>
          <p:nvSpPr>
            <p:cNvPr id="126" name="TextBox 125"/>
            <p:cNvSpPr txBox="1"/>
            <p:nvPr/>
          </p:nvSpPr>
          <p:spPr>
            <a:xfrm>
              <a:off x="8212368" y="4279487"/>
              <a:ext cx="579005" cy="276999"/>
            </a:xfrm>
            <a:prstGeom prst="rect">
              <a:avLst/>
            </a:prstGeom>
            <a:solidFill>
              <a:srgbClr val="E7EBF5"/>
            </a:solidFill>
          </p:spPr>
          <p:txBody>
            <a:bodyPr wrap="none" lIns="91440" tIns="0" rIns="91440" bIns="0" rtlCol="0" anchor="ctr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+mj-lt"/>
                </a:rPr>
                <a:t>true</a:t>
              </a:r>
              <a:endParaRPr lang="ru-RU" dirty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715000" y="4266295"/>
              <a:ext cx="2497368" cy="307776"/>
              <a:chOff x="5715000" y="4266295"/>
              <a:chExt cx="2497368" cy="307776"/>
            </a:xfrm>
          </p:grpSpPr>
          <p:sp>
            <p:nvSpPr>
              <p:cNvPr id="128" name="Rounded Rectangle 127"/>
              <p:cNvSpPr/>
              <p:nvPr/>
            </p:nvSpPr>
            <p:spPr bwMode="auto">
              <a:xfrm>
                <a:off x="5715000" y="4266295"/>
                <a:ext cx="2194560" cy="307776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29" name="Straight Arrow Connector 128"/>
              <p:cNvCxnSpPr>
                <a:endCxn id="126" idx="1"/>
              </p:cNvCxnSpPr>
              <p:nvPr/>
            </p:nvCxnSpPr>
            <p:spPr bwMode="auto">
              <a:xfrm flipV="1">
                <a:off x="7924800" y="4417987"/>
                <a:ext cx="287568" cy="1614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60025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22" grpId="0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54F7-ACCC-4080-8EA0-1EF21709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Parallelism and Superscalar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5A2F-9820-415F-A906-26006FDE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Paralleling is a major performance boost in modern architectures</a:t>
            </a:r>
          </a:p>
          <a:p>
            <a:r>
              <a:rPr lang="en-US" dirty="0"/>
              <a:t>Paralleling uses parallelism of 2 types:</a:t>
            </a:r>
          </a:p>
          <a:p>
            <a:pPr lvl="1"/>
            <a:r>
              <a:rPr lang="en-US" dirty="0"/>
              <a:t>ILP - independent instructions of a single process</a:t>
            </a:r>
          </a:p>
          <a:p>
            <a:pPr lvl="1"/>
            <a:r>
              <a:rPr lang="en-US" dirty="0"/>
              <a:t>TLP - independent multiple processes – threads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(in next lectures)</a:t>
            </a:r>
          </a:p>
          <a:p>
            <a:r>
              <a:rPr lang="en-US" dirty="0"/>
              <a:t>Superscalar extracts ILP</a:t>
            </a:r>
          </a:p>
          <a:p>
            <a:pPr lvl="1"/>
            <a:r>
              <a:rPr lang="en-US" dirty="0"/>
              <a:t>A wide pipeline processes &gt;1 instruction per cycle</a:t>
            </a:r>
          </a:p>
          <a:p>
            <a:pPr lvl="1"/>
            <a:r>
              <a:rPr lang="en-US" dirty="0"/>
              <a:t>Alternatives – VLIW, vectorization (e. g. SIMD)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0A24-782A-4760-B7E8-34845A2F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6E619-FC46-4F15-9768-D4F865AB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32B0F-F789-46FD-A20C-9481627C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06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3629-1E6F-47F0-B805-66F0BF6C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OOO execution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E56E-5B53-43DE-9FB9-B54CBB81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 Superscalar is limited by dependency stalls</a:t>
            </a:r>
          </a:p>
          <a:p>
            <a:r>
              <a:rPr lang="en-US" dirty="0"/>
              <a:t>Solution: execute independent instructions out of program order – Out-Of-Order execution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Put all instructions in program order into the Reorder Buffer - </a:t>
            </a:r>
            <a:r>
              <a:rPr lang="en-US" b="1" dirty="0"/>
              <a:t>ROB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Check register dependencies (both source and destination)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Execute independent instructions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Keep a separate set of registers, updating it in-order – </a:t>
            </a:r>
            <a:r>
              <a:rPr lang="en-US" b="1" dirty="0"/>
              <a:t>architectural state</a:t>
            </a:r>
          </a:p>
          <a:p>
            <a:r>
              <a:rPr lang="en-US" dirty="0"/>
              <a:t>So, a large ROB is good?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FD69-FDB7-4B72-98DA-E8097E08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B26E8-4E70-462D-B98B-FF30772B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6839D-1D44-48FD-A586-6CF7AD38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32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Limitation #1: Branches</a:t>
            </a:r>
            <a:endParaRPr lang="ru-RU" dirty="0"/>
          </a:p>
        </p:txBody>
      </p:sp>
      <p:sp>
        <p:nvSpPr>
          <p:cNvPr id="46" name="Rounded Rectangle 45"/>
          <p:cNvSpPr/>
          <p:nvPr/>
        </p:nvSpPr>
        <p:spPr>
          <a:xfrm>
            <a:off x="2460715" y="2615204"/>
            <a:ext cx="7406640" cy="768096"/>
          </a:xfrm>
          <a:prstGeom prst="roundRect">
            <a:avLst>
              <a:gd name="adj" fmla="val 9409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48607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1909782" y="2884444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9954189" y="2888158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29366" y="2572778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Fetch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861040" y="2538726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Retire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09237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69867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1635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2265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2895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3525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08848" y="2660923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308785" y="2661940"/>
            <a:ext cx="314960" cy="660400"/>
          </a:xfrm>
          <a:prstGeom prst="rect">
            <a:avLst/>
          </a:prstGeom>
          <a:pattFill prst="wdUpDiag">
            <a:fgClr>
              <a:srgbClr val="C0504D"/>
            </a:fgClr>
            <a:bgClr>
              <a:srgbClr val="C0504D">
                <a:lumMod val="20000"/>
                <a:lumOff val="80000"/>
              </a:srgbClr>
            </a:bgClr>
          </a:patt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487146" y="2662036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698675" y="2661019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092375" y="2660923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Line Callout 2 (No Border) 62"/>
          <p:cNvSpPr/>
          <p:nvPr/>
        </p:nvSpPr>
        <p:spPr>
          <a:xfrm>
            <a:off x="6735255" y="1771893"/>
            <a:ext cx="1666994" cy="612648"/>
          </a:xfrm>
          <a:prstGeom prst="callout2">
            <a:avLst>
              <a:gd name="adj1" fmla="val 91554"/>
              <a:gd name="adj2" fmla="val 96171"/>
              <a:gd name="adj3" fmla="val 101836"/>
              <a:gd name="adj4" fmla="val 100380"/>
              <a:gd name="adj5" fmla="val 133975"/>
              <a:gd name="adj6" fmla="val 102167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Branch with unknown condition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36520" y="3968125"/>
            <a:ext cx="5594795" cy="738664"/>
            <a:chOff x="1066800" y="4099110"/>
            <a:chExt cx="5594795" cy="738664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1066800" y="4236720"/>
              <a:ext cx="5594795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headEnd type="oval"/>
              <a:tailEnd type="arrow"/>
            </a:ln>
            <a:effectLst/>
          </p:spPr>
        </p:cxnSp>
        <p:sp>
          <p:nvSpPr>
            <p:cNvPr id="66" name="Rectangle 65"/>
            <p:cNvSpPr/>
            <p:nvPr/>
          </p:nvSpPr>
          <p:spPr>
            <a:xfrm>
              <a:off x="2663131" y="4099110"/>
              <a:ext cx="2659884" cy="73866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All subsequent instructions are fetch according to prediction</a:t>
              </a:r>
            </a:p>
          </p:txBody>
        </p:sp>
      </p:grpSp>
      <p:sp>
        <p:nvSpPr>
          <p:cNvPr id="67" name="Rectangle 66"/>
          <p:cNvSpPr/>
          <p:nvPr/>
        </p:nvSpPr>
        <p:spPr>
          <a:xfrm>
            <a:off x="6343237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49537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55837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162137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46669" y="2421439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+mn-cs"/>
              </a:rPr>
              <a:t>…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5557078" y="2661019"/>
            <a:ext cx="2675478" cy="660400"/>
            <a:chOff x="3942969" y="5488902"/>
            <a:chExt cx="2675478" cy="660400"/>
          </a:xfrm>
        </p:grpSpPr>
        <p:sp>
          <p:nvSpPr>
            <p:cNvPr id="73" name="Rectangle 72"/>
            <p:cNvSpPr/>
            <p:nvPr/>
          </p:nvSpPr>
          <p:spPr>
            <a:xfrm>
              <a:off x="63034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160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1223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366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9429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2626361" y="3883829"/>
            <a:ext cx="5954818" cy="83312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Line Callout 2 (No Border) 78"/>
          <p:cNvSpPr/>
          <p:nvPr/>
        </p:nvSpPr>
        <p:spPr>
          <a:xfrm>
            <a:off x="6608111" y="3885861"/>
            <a:ext cx="1666994" cy="612648"/>
          </a:xfrm>
          <a:prstGeom prst="callout2">
            <a:avLst>
              <a:gd name="adj1" fmla="val -7948"/>
              <a:gd name="adj2" fmla="val 50582"/>
              <a:gd name="adj3" fmla="val -30172"/>
              <a:gd name="adj4" fmla="val 48825"/>
              <a:gd name="adj5" fmla="val -69896"/>
              <a:gd name="adj6" fmla="val 38970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Speculatively fetched instructions can be executed too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8785" y="2662828"/>
            <a:ext cx="314960" cy="660400"/>
          </a:xfrm>
          <a:prstGeom prst="rect">
            <a:avLst/>
          </a:prstGeom>
          <a:solidFill>
            <a:srgbClr val="C0504D"/>
          </a:solid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25875" y="3470749"/>
            <a:ext cx="1969520" cy="103133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Line Callout 2 (No Border) 81"/>
          <p:cNvSpPr/>
          <p:nvPr/>
        </p:nvSpPr>
        <p:spPr>
          <a:xfrm>
            <a:off x="8367147" y="3953873"/>
            <a:ext cx="1666994" cy="612648"/>
          </a:xfrm>
          <a:prstGeom prst="callout2">
            <a:avLst>
              <a:gd name="adj1" fmla="val -2973"/>
              <a:gd name="adj2" fmla="val 13556"/>
              <a:gd name="adj3" fmla="val -26440"/>
              <a:gd name="adj4" fmla="val 6313"/>
              <a:gd name="adj5" fmla="val -78712"/>
              <a:gd name="adj6" fmla="val 5687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Verify the branch prediction</a:t>
            </a:r>
          </a:p>
        </p:txBody>
      </p:sp>
      <p:sp>
        <p:nvSpPr>
          <p:cNvPr id="83" name="Right Brace 82"/>
          <p:cNvSpPr/>
          <p:nvPr/>
        </p:nvSpPr>
        <p:spPr>
          <a:xfrm rot="5400000">
            <a:off x="5341395" y="727614"/>
            <a:ext cx="185043" cy="5640513"/>
          </a:xfrm>
          <a:prstGeom prst="rightBrace">
            <a:avLst>
              <a:gd name="adj1" fmla="val 35786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Line Callout 2 (No Border) 83"/>
          <p:cNvSpPr/>
          <p:nvPr/>
        </p:nvSpPr>
        <p:spPr>
          <a:xfrm>
            <a:off x="4011193" y="3933898"/>
            <a:ext cx="2818576" cy="612648"/>
          </a:xfrm>
          <a:prstGeom prst="callout2">
            <a:avLst>
              <a:gd name="adj1" fmla="val 15147"/>
              <a:gd name="adj2" fmla="val 50136"/>
              <a:gd name="adj3" fmla="val -6145"/>
              <a:gd name="adj4" fmla="val 50521"/>
              <a:gd name="adj5" fmla="val -42588"/>
              <a:gd name="adj6" fmla="val 49925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prediction was wrong,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subsequent instructions are deleted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557482" y="2636122"/>
            <a:ext cx="3749040" cy="709116"/>
            <a:chOff x="2987762" y="3146604"/>
            <a:chExt cx="3749040" cy="709116"/>
          </a:xfrm>
        </p:grpSpPr>
        <p:sp>
          <p:nvSpPr>
            <p:cNvPr id="86" name="Rectangle 85"/>
            <p:cNvSpPr/>
            <p:nvPr/>
          </p:nvSpPr>
          <p:spPr>
            <a:xfrm>
              <a:off x="3093672" y="3146604"/>
              <a:ext cx="3577113" cy="709116"/>
            </a:xfrm>
            <a:prstGeom prst="rect">
              <a:avLst/>
            </a:prstGeom>
            <a:solidFill>
              <a:srgbClr val="B9CDE5">
                <a:alpha val="74902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Right Arrow 86"/>
            <p:cNvSpPr/>
            <p:nvPr/>
          </p:nvSpPr>
          <p:spPr>
            <a:xfrm flipH="1">
              <a:off x="2987762" y="3278086"/>
              <a:ext cx="3749040" cy="492862"/>
            </a:xfrm>
            <a:prstGeom prst="rightArrow">
              <a:avLst/>
            </a:prstGeom>
            <a:solidFill>
              <a:srgbClr val="C0504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deleted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2450235" y="3449403"/>
            <a:ext cx="7493474" cy="109647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26096" y="1257904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/>
              <a:t>How to fill a large window with instructions, if there are branches?</a:t>
            </a:r>
          </a:p>
          <a:p>
            <a:pPr lvl="0">
              <a:defRPr/>
            </a:pPr>
            <a:endParaRPr lang="en-US" sz="2400" b="1" dirty="0"/>
          </a:p>
          <a:p>
            <a:pPr lvl="0">
              <a:defRPr/>
            </a:pPr>
            <a:endParaRPr lang="en-US" sz="2400" b="1" dirty="0"/>
          </a:p>
          <a:p>
            <a:pPr lvl="0">
              <a:defRPr/>
            </a:pPr>
            <a:endParaRPr lang="en-US" sz="2400" b="1" dirty="0"/>
          </a:p>
          <a:p>
            <a:pPr lvl="0">
              <a:defRPr/>
            </a:pPr>
            <a:endParaRPr lang="en-US" sz="2400" b="1" dirty="0"/>
          </a:p>
          <a:p>
            <a:pPr marL="342866" lvl="0" indent="-342866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Are mispredictions really harmful?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In average, each 5th instruction is a branch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Assume accuracy of prediction is 90%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(looks high, isn’t it?)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The probability that 100th instruction in the window will not be removed is: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     (90%)^20 = </a:t>
            </a:r>
            <a:r>
              <a:rPr lang="en-US" sz="2000" dirty="0">
                <a:solidFill>
                  <a:srgbClr val="FF0000"/>
                </a:solidFill>
              </a:rPr>
              <a:t>12%</a:t>
            </a:r>
          </a:p>
          <a:p>
            <a:pPr lvl="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Accuracy of branch prediction is very important for Out</a:t>
            </a:r>
            <a:r>
              <a:rPr lang="ru-RU" sz="2400" dirty="0"/>
              <a:t>‑</a:t>
            </a:r>
            <a:r>
              <a:rPr lang="en-US" sz="2400" dirty="0">
                <a:solidFill>
                  <a:prstClr val="black"/>
                </a:solidFill>
              </a:rPr>
              <a:t>Of</a:t>
            </a:r>
            <a:r>
              <a:rPr lang="ru-RU" sz="2400" dirty="0"/>
              <a:t>‑</a:t>
            </a:r>
            <a:r>
              <a:rPr lang="en-US" sz="2400" dirty="0">
                <a:solidFill>
                  <a:prstClr val="black"/>
                </a:solidFill>
              </a:rPr>
              <a:t>Order Execution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438" y="1684249"/>
            <a:ext cx="3697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→ Using </a:t>
            </a:r>
            <a:r>
              <a:rPr lang="en-US" sz="2400" b="1" dirty="0"/>
              <a:t>branch prediction</a:t>
            </a:r>
            <a:r>
              <a:rPr lang="en-US" sz="2400" dirty="0"/>
              <a:t>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12469" y="5047753"/>
            <a:ext cx="250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39598">
                    <a:lumMod val="60000"/>
                    <a:lumOff val="40000"/>
                  </a:srgbClr>
                </a:solidFill>
              </a:rPr>
              <a:t>(e.g., (99%)^20 = 82%)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280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094 -0.00046 L 4.58333E-6 -2.59259E-6 " pathEditMode="relative" rAng="0" ptsTypes="AA">
                                      <p:cBhvr>
                                        <p:cTn id="19" dur="3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47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71927 -0.00046 L -3.75E-6 -2.59259E-6 " pathEditMode="relative" rAng="0" ptsTypes="AA">
                                      <p:cBhvr>
                                        <p:cTn id="24" dur="3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64" y="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67604 -0.00046 L -2.08333E-6 -2.59259E-6 " pathEditMode="relative" rAng="0" ptsTypes="AA">
                                      <p:cBhvr>
                                        <p:cTn id="29" dur="3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02" y="2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8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63945 -0.00046 L -1.04167E-6 -1.11111E-6 " pathEditMode="relative" rAng="0" ptsTypes="AA">
                                      <p:cBhvr>
                                        <p:cTn id="34" dur="3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8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01 -0.00046 L 4.16667E-7 -2.59259E-6 " pathEditMode="relative" rAng="0" ptsTypes="AA">
                                      <p:cBhvr>
                                        <p:cTn id="62" dur="3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5" y="2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55 -0.00046 L 2.08333E-6 -2.59259E-6 " pathEditMode="relative" rAng="0" ptsTypes="AA">
                                      <p:cBhvr>
                                        <p:cTn id="67" dur="3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2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8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5069 -0.00023 L 3.75E-6 -2.59259E-6 " pathEditMode="relative" rAng="0" ptsTypes="AA">
                                      <p:cBhvr>
                                        <p:cTn id="72" dur="3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8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46028 0.00116 L -4.58333E-6 -2.59259E-6 " pathEditMode="relative" rAng="0" ptsTypes="AA">
                                      <p:cBhvr>
                                        <p:cTn id="77" dur="3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8" y="-6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0.4207 -0.00023 L -3.125E-6 -2.59259E-6 " pathEditMode="relative" rAng="0" ptsTypes="AA">
                                      <p:cBhvr>
                                        <p:cTn id="82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29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-0.37773 -0.00023 L -1.45833E-6 -2.59259E-6 " pathEditMode="relative" rAng="0" ptsTypes="AA">
                                      <p:cBhvr>
                                        <p:cTn id="87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0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0.33529 -0.00023 L 2.08333E-7 -2.59259E-6 " pathEditMode="relative" rAng="0" ptsTypes="AA">
                                      <p:cBhvr>
                                        <p:cTn id="92" dur="3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-0.29206 0.0007 L 1.875E-6 -2.59259E-6 " pathEditMode="relative" rAng="0" ptsTypes="AA">
                                      <p:cBhvr>
                                        <p:cTn id="97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9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2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8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1" grpId="0" animBg="1"/>
      <p:bldP spid="62" grpId="0" animBg="1"/>
      <p:bldP spid="63" grpId="0" animBg="1"/>
      <p:bldP spid="63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pipelined machine exceptions handling is complicated: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Speculative code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Simultaneous exceptions on different pipe stages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Cancellation of consequent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solution was to postpone handling until </a:t>
            </a:r>
            <a:r>
              <a:rPr lang="en-US" sz="2400" dirty="0" err="1"/>
              <a:t>writeback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In OOO, we have </a:t>
            </a:r>
            <a:r>
              <a:rPr lang="en-US" sz="2200" b="1" dirty="0">
                <a:solidFill>
                  <a:sysClr val="windowText" lastClr="000000"/>
                </a:solidFill>
              </a:rPr>
              <a:t>retirement </a:t>
            </a:r>
            <a:r>
              <a:rPr lang="en-US" sz="2200" dirty="0">
                <a:solidFill>
                  <a:sysClr val="windowText" lastClr="000000"/>
                </a:solidFill>
              </a:rPr>
              <a:t>instead of </a:t>
            </a:r>
            <a:r>
              <a:rPr lang="en-US" sz="2200" dirty="0" err="1">
                <a:solidFill>
                  <a:sysClr val="windowText" lastClr="000000"/>
                </a:solidFill>
              </a:rPr>
              <a:t>writeback</a:t>
            </a:r>
            <a:endParaRPr lang="en-US" sz="2200" dirty="0">
              <a:solidFill>
                <a:sysClr val="windowText" lastClr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Limitation #2: Exceptions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90" y="4070269"/>
            <a:ext cx="7163421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At execution instruction that takes a fault/exception is marked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Instructions older than the marked instruction are retired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When the marked instruction retires – handle the fault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Flush the ROB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Initiate the handling code according to the type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Re-fetch the faulting instruction and the subsequent instructions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Limitation #2: Exceptions</a:t>
            </a:r>
            <a:endParaRPr lang="ru-RU" dirty="0"/>
          </a:p>
        </p:txBody>
      </p:sp>
      <p:sp>
        <p:nvSpPr>
          <p:cNvPr id="10" name="Rounded Rectangle 3"/>
          <p:cNvSpPr/>
          <p:nvPr/>
        </p:nvSpPr>
        <p:spPr>
          <a:xfrm>
            <a:off x="2429931" y="1931661"/>
            <a:ext cx="7406640" cy="768096"/>
          </a:xfrm>
          <a:prstGeom prst="roundRect">
            <a:avLst>
              <a:gd name="adj" fmla="val 9409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945529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ight Arrow 5"/>
          <p:cNvSpPr/>
          <p:nvPr/>
        </p:nvSpPr>
        <p:spPr>
          <a:xfrm>
            <a:off x="1878998" y="2200901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ight Arrow 6"/>
          <p:cNvSpPr/>
          <p:nvPr/>
        </p:nvSpPr>
        <p:spPr>
          <a:xfrm>
            <a:off x="9923405" y="2204615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8582" y="1889235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Fetch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0256" y="1855183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Retire</a:t>
            </a:r>
          </a:p>
        </p:txBody>
      </p:sp>
      <p:sp>
        <p:nvSpPr>
          <p:cNvPr id="18" name="Rectangle 9"/>
          <p:cNvSpPr/>
          <p:nvPr/>
        </p:nvSpPr>
        <p:spPr>
          <a:xfrm>
            <a:off x="906159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0"/>
          <p:cNvSpPr/>
          <p:nvPr/>
        </p:nvSpPr>
        <p:spPr>
          <a:xfrm>
            <a:off x="866789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1"/>
          <p:cNvSpPr/>
          <p:nvPr/>
        </p:nvSpPr>
        <p:spPr>
          <a:xfrm>
            <a:off x="788557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12"/>
          <p:cNvSpPr/>
          <p:nvPr/>
        </p:nvSpPr>
        <p:spPr>
          <a:xfrm>
            <a:off x="749187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13"/>
          <p:cNvSpPr/>
          <p:nvPr/>
        </p:nvSpPr>
        <p:spPr>
          <a:xfrm>
            <a:off x="709817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14"/>
          <p:cNvSpPr/>
          <p:nvPr/>
        </p:nvSpPr>
        <p:spPr>
          <a:xfrm>
            <a:off x="670447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15"/>
          <p:cNvSpPr/>
          <p:nvPr/>
        </p:nvSpPr>
        <p:spPr>
          <a:xfrm>
            <a:off x="8278064" y="197738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16"/>
          <p:cNvSpPr/>
          <p:nvPr/>
        </p:nvSpPr>
        <p:spPr>
          <a:xfrm>
            <a:off x="8278001" y="1978397"/>
            <a:ext cx="314960" cy="660400"/>
          </a:xfrm>
          <a:prstGeom prst="rect">
            <a:avLst/>
          </a:prstGeom>
          <a:pattFill prst="wdUpDiag">
            <a:fgClr>
              <a:srgbClr val="C0504D"/>
            </a:fgClr>
            <a:bgClr>
              <a:srgbClr val="C0504D">
                <a:lumMod val="20000"/>
                <a:lumOff val="80000"/>
              </a:srgbClr>
            </a:bgClr>
          </a:patt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17"/>
          <p:cNvSpPr/>
          <p:nvPr/>
        </p:nvSpPr>
        <p:spPr>
          <a:xfrm>
            <a:off x="9456362" y="1978493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18"/>
          <p:cNvSpPr/>
          <p:nvPr/>
        </p:nvSpPr>
        <p:spPr>
          <a:xfrm>
            <a:off x="8667891" y="1977476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19"/>
          <p:cNvSpPr/>
          <p:nvPr/>
        </p:nvSpPr>
        <p:spPr>
          <a:xfrm>
            <a:off x="9061591" y="1977380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Line Callout 2 (No Border) 20"/>
          <p:cNvSpPr/>
          <p:nvPr/>
        </p:nvSpPr>
        <p:spPr>
          <a:xfrm>
            <a:off x="6704471" y="1088350"/>
            <a:ext cx="1666994" cy="612648"/>
          </a:xfrm>
          <a:prstGeom prst="callout2">
            <a:avLst>
              <a:gd name="adj1" fmla="val 91554"/>
              <a:gd name="adj2" fmla="val 96171"/>
              <a:gd name="adj3" fmla="val 101836"/>
              <a:gd name="adj4" fmla="val 100380"/>
              <a:gd name="adj5" fmla="val 133975"/>
              <a:gd name="adj6" fmla="val 102167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cs typeface="+mn-cs"/>
              </a:rPr>
              <a:t>Instruction that caused exception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4"/>
          <p:cNvSpPr/>
          <p:nvPr/>
        </p:nvSpPr>
        <p:spPr>
          <a:xfrm>
            <a:off x="6312453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25"/>
          <p:cNvSpPr/>
          <p:nvPr/>
        </p:nvSpPr>
        <p:spPr>
          <a:xfrm>
            <a:off x="5918753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26"/>
          <p:cNvSpPr/>
          <p:nvPr/>
        </p:nvSpPr>
        <p:spPr>
          <a:xfrm>
            <a:off x="5525053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27"/>
          <p:cNvSpPr/>
          <p:nvPr/>
        </p:nvSpPr>
        <p:spPr>
          <a:xfrm>
            <a:off x="5131353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15885" y="1737896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+mn-cs"/>
              </a:rPr>
              <a:t>…</a:t>
            </a:r>
          </a:p>
        </p:txBody>
      </p:sp>
      <p:grpSp>
        <p:nvGrpSpPr>
          <p:cNvPr id="35" name="Group 29"/>
          <p:cNvGrpSpPr/>
          <p:nvPr/>
        </p:nvGrpSpPr>
        <p:grpSpPr>
          <a:xfrm>
            <a:off x="5526294" y="1977476"/>
            <a:ext cx="2675478" cy="660400"/>
            <a:chOff x="3942969" y="5488902"/>
            <a:chExt cx="2675478" cy="660400"/>
          </a:xfrm>
        </p:grpSpPr>
        <p:sp>
          <p:nvSpPr>
            <p:cNvPr id="36" name="Rectangle 30"/>
            <p:cNvSpPr/>
            <p:nvPr/>
          </p:nvSpPr>
          <p:spPr>
            <a:xfrm>
              <a:off x="63034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31"/>
            <p:cNvSpPr/>
            <p:nvPr/>
          </p:nvSpPr>
          <p:spPr>
            <a:xfrm>
              <a:off x="55160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32"/>
            <p:cNvSpPr/>
            <p:nvPr/>
          </p:nvSpPr>
          <p:spPr>
            <a:xfrm>
              <a:off x="51223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43366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39429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Rectangle 37"/>
          <p:cNvSpPr/>
          <p:nvPr/>
        </p:nvSpPr>
        <p:spPr>
          <a:xfrm>
            <a:off x="8278001" y="1979285"/>
            <a:ext cx="314960" cy="660400"/>
          </a:xfrm>
          <a:prstGeom prst="rect">
            <a:avLst/>
          </a:prstGeom>
          <a:solidFill>
            <a:srgbClr val="C0504D"/>
          </a:solid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ight Brace 40"/>
          <p:cNvSpPr/>
          <p:nvPr/>
        </p:nvSpPr>
        <p:spPr>
          <a:xfrm rot="5400000">
            <a:off x="5287753" y="130072"/>
            <a:ext cx="185043" cy="5640513"/>
          </a:xfrm>
          <a:prstGeom prst="rightBrace">
            <a:avLst>
              <a:gd name="adj1" fmla="val 35786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526698" y="1952579"/>
            <a:ext cx="3749040" cy="709116"/>
            <a:chOff x="2987762" y="3146604"/>
            <a:chExt cx="3749040" cy="709116"/>
          </a:xfrm>
        </p:grpSpPr>
        <p:sp>
          <p:nvSpPr>
            <p:cNvPr id="44" name="Rectangle 43"/>
            <p:cNvSpPr/>
            <p:nvPr/>
          </p:nvSpPr>
          <p:spPr>
            <a:xfrm>
              <a:off x="3093672" y="3146604"/>
              <a:ext cx="3577113" cy="709116"/>
            </a:xfrm>
            <a:prstGeom prst="rect">
              <a:avLst/>
            </a:prstGeom>
            <a:solidFill>
              <a:srgbClr val="B9CDE5">
                <a:alpha val="74902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 flipH="1">
              <a:off x="2987762" y="3278086"/>
              <a:ext cx="3749040" cy="492862"/>
            </a:xfrm>
            <a:prstGeom prst="rightArrow">
              <a:avLst/>
            </a:prstGeom>
            <a:solidFill>
              <a:srgbClr val="C0504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deleted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0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094 -0.00046 L -1.45833E-6 -4.07407E-6 " pathEditMode="relative" rAng="0" ptsTypes="AA">
                                      <p:cBhvr>
                                        <p:cTn id="9" dur="3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47" y="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71927 -0.00046 L 2.08333E-7 -4.07407E-6 " pathEditMode="relative" rAng="0" ptsTypes="AA">
                                      <p:cBhvr>
                                        <p:cTn id="14" dur="3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64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67604 -0.00046 L 1.875E-6 -4.07407E-6 " pathEditMode="relative" rAng="0" ptsTypes="AA">
                                      <p:cBhvr>
                                        <p:cTn id="19" dur="3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02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63946 -0.00046 L 2.91667E-6 -4.07407E-6 " pathEditMode="relative" rAng="0" ptsTypes="AA">
                                      <p:cBhvr>
                                        <p:cTn id="24" dur="3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8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011 -0.00046 L 4.58333E-6 -4.07407E-6 " pathEditMode="relative" rAng="0" ptsTypes="AA">
                                      <p:cBhvr>
                                        <p:cTn id="47" dur="3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5" y="2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55 -0.00046 L -3.75E-6 -4.07407E-6 " pathEditMode="relative" rAng="0" ptsTypes="AA">
                                      <p:cBhvr>
                                        <p:cTn id="52" dur="3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2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5069 -0.00023 L -2.08333E-6 -4.07407E-6 " pathEditMode="relative" rAng="0" ptsTypes="AA">
                                      <p:cBhvr>
                                        <p:cTn id="57" dur="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9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46029 0.00116 L -4.16667E-7 -4.07407E-6 " pathEditMode="relative" rAng="0" ptsTypes="AA">
                                      <p:cBhvr>
                                        <p:cTn id="62" dur="3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8" y="-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0.4207 -0.00023 L 1.04167E-6 -4.07407E-6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29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-0.37774 -0.00023 L 2.70833E-6 -4.07407E-6 " pathEditMode="relative" rAng="0" ptsTypes="AA">
                                      <p:cBhvr>
                                        <p:cTn id="72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0.33529 -0.00023 L 4.375E-6 -4.07407E-6 " pathEditMode="relative" rAng="0" ptsTypes="AA">
                                      <p:cBhvr>
                                        <p:cTn id="77" dur="3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-0.29205 0.0007 L -3.95833E-6 -4.07407E-6 " pathEditMode="relative" rAng="0" ptsTypes="AA">
                                      <p:cBhvr>
                                        <p:cTn id="8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9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08334 -4.07407E-6 " pathEditMode="relative" rAng="0" ptsTypes="AA">
                                      <p:cBhvr>
                                        <p:cTn id="12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9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4.07407E-6 L 0.12669 -4.07407E-6 " pathEditMode="relative" rAng="0" ptsTypes="AA">
                                      <p:cBhvr>
                                        <p:cTn id="134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63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1.875E-6 -4.07407E-6 L 0.17083 -4.07407E-6 " pathEditMode="relative" rAng="0" ptsTypes="AA">
                                      <p:cBhvr>
                                        <p:cTn id="13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an interrupt occurs, let the oldest instruction retire, flush everything younger and proceed to handling: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Interrupts</a:t>
            </a:r>
            <a:endParaRPr lang="ru-RU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54722" y="3194809"/>
            <a:ext cx="4492900" cy="1407106"/>
            <a:chOff x="2058412" y="3216720"/>
            <a:chExt cx="4492900" cy="1604090"/>
          </a:xfrm>
        </p:grpSpPr>
        <p:sp>
          <p:nvSpPr>
            <p:cNvPr id="81" name="Rectangle 80"/>
            <p:cNvSpPr/>
            <p:nvPr/>
          </p:nvSpPr>
          <p:spPr bwMode="auto">
            <a:xfrm>
              <a:off x="2058412" y="3218675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57741" y="3218675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3264743" y="3218675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4476630" y="3216720"/>
              <a:ext cx="886610" cy="534914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664221" y="3753589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3263550" y="3753589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3870552" y="3753589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271072" y="4285896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3870401" y="4285896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4477403" y="4285896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5785381" y="4285896"/>
              <a:ext cx="765931" cy="534914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647371" y="2258914"/>
            <a:ext cx="5700251" cy="938452"/>
            <a:chOff x="851061" y="2148847"/>
            <a:chExt cx="5700251" cy="1069828"/>
          </a:xfrm>
        </p:grpSpPr>
        <p:sp>
          <p:nvSpPr>
            <p:cNvPr id="93" name="Rectangle 92"/>
            <p:cNvSpPr/>
            <p:nvPr/>
          </p:nvSpPr>
          <p:spPr bwMode="auto">
            <a:xfrm>
              <a:off x="851061" y="2148847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450390" y="2148847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057392" y="2148847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4147936" y="2148847"/>
              <a:ext cx="1215304" cy="534914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5363240" y="2148847"/>
              <a:ext cx="594036" cy="534914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R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456368" y="2683761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055697" y="2683761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653437" y="2683761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3867696" y="2682458"/>
              <a:ext cx="1213723" cy="534914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5957276" y="2682458"/>
              <a:ext cx="594036" cy="534914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R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cxnSp>
        <p:nvCxnSpPr>
          <p:cNvPr id="103" name="Straight Connector 102"/>
          <p:cNvCxnSpPr/>
          <p:nvPr/>
        </p:nvCxnSpPr>
        <p:spPr bwMode="auto">
          <a:xfrm>
            <a:off x="6753586" y="1907246"/>
            <a:ext cx="0" cy="319173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04" name="Group 103"/>
          <p:cNvGrpSpPr/>
          <p:nvPr/>
        </p:nvGrpSpPr>
        <p:grpSpPr>
          <a:xfrm>
            <a:off x="6753586" y="4879230"/>
            <a:ext cx="3021944" cy="1405391"/>
            <a:chOff x="2058412" y="3218675"/>
            <a:chExt cx="3021944" cy="1602135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2058412" y="3218675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657741" y="3218675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3264743" y="3218675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664221" y="3753589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263550" y="3753589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3870552" y="3753589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3271072" y="4285896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3870401" y="4285896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477403" y="4285896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24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Limitation #3: False Dependencies</a:t>
            </a:r>
            <a:endParaRPr lang="ru-RU" dirty="0"/>
          </a:p>
        </p:txBody>
      </p:sp>
      <p:sp>
        <p:nvSpPr>
          <p:cNvPr id="51" name="Arc 50"/>
          <p:cNvSpPr/>
          <p:nvPr/>
        </p:nvSpPr>
        <p:spPr>
          <a:xfrm>
            <a:off x="7618531" y="1704389"/>
            <a:ext cx="818807" cy="751778"/>
          </a:xfrm>
          <a:prstGeom prst="arc">
            <a:avLst>
              <a:gd name="adj1" fmla="val 10826372"/>
              <a:gd name="adj2" fmla="val 0"/>
            </a:avLst>
          </a:prstGeom>
          <a:noFill/>
          <a:ln w="57150" cap="flat" cmpd="sng" algn="ctr">
            <a:solidFill>
              <a:srgbClr val="C0504D"/>
            </a:solidFill>
            <a:prstDash val="sysDot"/>
            <a:headEnd type="non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1630795" y="1711220"/>
            <a:ext cx="3543185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r5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46"/>
          <p:cNvSpPr>
            <a:spLocks noChangeArrowheads="1"/>
          </p:cNvSpPr>
          <p:nvPr/>
        </p:nvSpPr>
        <p:spPr bwMode="auto">
          <a:xfrm>
            <a:off x="1215381" y="4152852"/>
            <a:ext cx="355193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Out-of-order execution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15962" y="1188000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692202" y="1188000"/>
            <a:ext cx="3049589" cy="2803742"/>
            <a:chOff x="4959205" y="1082458"/>
            <a:chExt cx="3049589" cy="2803742"/>
          </a:xfrm>
        </p:grpSpPr>
        <p:sp>
          <p:nvSpPr>
            <p:cNvPr id="56" name="Oval 55"/>
            <p:cNvSpPr/>
            <p:nvPr/>
          </p:nvSpPr>
          <p:spPr>
            <a:xfrm>
              <a:off x="5708497" y="1979456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635906" y="1979456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563315" y="1979456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139949" y="2758957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131863" y="2758957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6635906" y="3538459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676529" y="2336957"/>
              <a:ext cx="543299" cy="463871"/>
              <a:chOff x="5676529" y="2125986"/>
              <a:chExt cx="543299" cy="463871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>
                <a:off x="5972350" y="2125986"/>
                <a:ext cx="247478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CC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7" name="Rectangle 76"/>
              <p:cNvSpPr/>
              <p:nvPr/>
            </p:nvSpPr>
            <p:spPr>
              <a:xfrm>
                <a:off x="5676529" y="222052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654890" y="2318990"/>
              <a:ext cx="554561" cy="481838"/>
              <a:chOff x="6654890" y="2108019"/>
              <a:chExt cx="554561" cy="481838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>
                <a:off x="6961973" y="2108019"/>
                <a:ext cx="247478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FF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5" name="Rectangle 74"/>
              <p:cNvSpPr/>
              <p:nvPr/>
            </p:nvSpPr>
            <p:spPr>
              <a:xfrm>
                <a:off x="6654890" y="222052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</a:rPr>
                  <a:t>r5</a:t>
                </a: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402580" y="2362965"/>
              <a:ext cx="606214" cy="437863"/>
              <a:chOff x="7402580" y="2151994"/>
              <a:chExt cx="606214" cy="437863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flipH="1">
                <a:off x="7402580" y="2151994"/>
                <a:ext cx="264841" cy="387949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FF99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3" name="Rectangle 72"/>
              <p:cNvSpPr/>
              <p:nvPr/>
            </p:nvSpPr>
            <p:spPr>
              <a:xfrm>
                <a:off x="7570854" y="222052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</a:rPr>
                  <a:t>r6</a:t>
                </a: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933996" y="3123273"/>
              <a:ext cx="570785" cy="501745"/>
              <a:chOff x="6933996" y="2912302"/>
              <a:chExt cx="570785" cy="501745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flipH="1">
                <a:off x="6933996" y="2912302"/>
                <a:ext cx="274090" cy="430308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9900CC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1" name="Rectangle 70"/>
              <p:cNvSpPr/>
              <p:nvPr/>
            </p:nvSpPr>
            <p:spPr>
              <a:xfrm>
                <a:off x="7066841" y="304471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r4</a:t>
                </a: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069987" y="3105415"/>
              <a:ext cx="615493" cy="519603"/>
              <a:chOff x="6069987" y="2894444"/>
              <a:chExt cx="615493" cy="519603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6438002" y="2894444"/>
                <a:ext cx="247478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CCE0C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69" name="Rectangle 68"/>
              <p:cNvSpPr/>
              <p:nvPr/>
            </p:nvSpPr>
            <p:spPr>
              <a:xfrm>
                <a:off x="6069987" y="304471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00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r8</a:t>
                </a: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4959205" y="1082458"/>
              <a:ext cx="26095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Data Flow Graph</a:t>
              </a:r>
              <a:endPara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78" name="Text Box 33"/>
          <p:cNvSpPr txBox="1">
            <a:spLocks noChangeArrowheads="1"/>
          </p:cNvSpPr>
          <p:nvPr/>
        </p:nvSpPr>
        <p:spPr bwMode="auto">
          <a:xfrm>
            <a:off x="1512810" y="5564872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512810" y="5238359"/>
            <a:ext cx="1989716" cy="327147"/>
            <a:chOff x="910830" y="5278739"/>
            <a:chExt cx="1989716" cy="327147"/>
          </a:xfrm>
        </p:grpSpPr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>
              <a:off x="910830" y="5280449"/>
              <a:ext cx="379722" cy="32543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>
              <a:solidFill>
                <a:srgbClr val="9BBB59">
                  <a:lumMod val="50000"/>
                </a:srgbClr>
              </a:solidFill>
              <a:miter lim="800000"/>
              <a:headEnd type="none" w="sm" len="sm"/>
              <a:tailEnd type="none" w="med" len="lg"/>
            </a:ln>
          </p:spPr>
          <p:txBody>
            <a:bodyPr tIns="18288" bIns="18288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3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endParaRP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2520824" y="5279815"/>
              <a:ext cx="379722" cy="32543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>
              <a:solidFill>
                <a:srgbClr val="9BBB59">
                  <a:lumMod val="50000"/>
                </a:srgbClr>
              </a:solidFill>
              <a:miter lim="800000"/>
              <a:headEnd type="none" w="sm" len="sm"/>
              <a:tailEnd type="none" w="med" len="lg"/>
            </a:ln>
          </p:spPr>
          <p:txBody>
            <a:bodyPr tIns="18288" bIns="18288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6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endParaRPr>
            </a:p>
          </p:txBody>
        </p:sp>
        <p:sp>
          <p:nvSpPr>
            <p:cNvPr id="82" name="Text Box 31"/>
            <p:cNvSpPr txBox="1">
              <a:spLocks noChangeArrowheads="1"/>
            </p:cNvSpPr>
            <p:nvPr/>
          </p:nvSpPr>
          <p:spPr bwMode="auto">
            <a:xfrm>
              <a:off x="1290663" y="5278739"/>
              <a:ext cx="1234463" cy="32543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>
              <a:solidFill>
                <a:srgbClr val="9BBB59">
                  <a:lumMod val="50000"/>
                </a:srgbClr>
              </a:solidFill>
              <a:miter lim="800000"/>
              <a:headEnd type="none" w="sm" len="sm"/>
              <a:tailEnd type="none" w="med" len="lg"/>
            </a:ln>
          </p:spPr>
          <p:txBody>
            <a:bodyPr tIns="18288" bIns="18288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5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endParaRPr>
            </a:p>
          </p:txBody>
        </p:sp>
      </p:grp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1512810" y="4912727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84" name="Text Box 35"/>
          <p:cNvSpPr txBox="1">
            <a:spLocks noChangeArrowheads="1"/>
          </p:cNvSpPr>
          <p:nvPr/>
        </p:nvSpPr>
        <p:spPr bwMode="auto">
          <a:xfrm>
            <a:off x="2747273" y="4912727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92586" y="2419472"/>
            <a:ext cx="466794" cy="40011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kumimoji="0" lang="ru-RU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78580" y="3190412"/>
            <a:ext cx="466794" cy="40011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kumimoji="0" lang="ru-RU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400136" y="2425953"/>
            <a:ext cx="543299" cy="463871"/>
            <a:chOff x="5676529" y="2125986"/>
            <a:chExt cx="543299" cy="463871"/>
          </a:xfrm>
        </p:grpSpPr>
        <p:sp>
          <p:nvSpPr>
            <p:cNvPr id="88" name="Rectangle 87"/>
            <p:cNvSpPr/>
            <p:nvPr/>
          </p:nvSpPr>
          <p:spPr>
            <a:xfrm>
              <a:off x="5676529" y="2220525"/>
              <a:ext cx="437940" cy="369332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5972350" y="2125986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</p:grpSp>
      <p:sp>
        <p:nvSpPr>
          <p:cNvPr id="90" name="Arc 89"/>
          <p:cNvSpPr/>
          <p:nvPr/>
        </p:nvSpPr>
        <p:spPr>
          <a:xfrm rot="17919816">
            <a:off x="7996800" y="2566711"/>
            <a:ext cx="589986" cy="191540"/>
          </a:xfrm>
          <a:prstGeom prst="arc">
            <a:avLst>
              <a:gd name="adj1" fmla="val 11376253"/>
              <a:gd name="adj2" fmla="val 0"/>
            </a:avLst>
          </a:prstGeom>
          <a:noFill/>
          <a:ln w="57150" cap="flat" cmpd="sng" algn="ctr">
            <a:solidFill>
              <a:srgbClr val="C0504D"/>
            </a:solidFill>
            <a:prstDash val="solid"/>
            <a:headEnd type="non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92202" y="4144142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False Dependencies: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752962" y="4680995"/>
            <a:ext cx="38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Write-After-Write: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→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76497" y="5120934"/>
            <a:ext cx="38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Write-After-Read: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→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Rounded Rectangular Callout 93"/>
          <p:cNvSpPr/>
          <p:nvPr/>
        </p:nvSpPr>
        <p:spPr>
          <a:xfrm>
            <a:off x="5128906" y="5778065"/>
            <a:ext cx="3262898" cy="811642"/>
          </a:xfrm>
          <a:prstGeom prst="wedgeRoundRectCallout">
            <a:avLst>
              <a:gd name="adj1" fmla="val -48473"/>
              <a:gd name="adj2" fmla="val -89576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Significantly decrease performance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96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13255 -0.0011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build="p"/>
      <p:bldP spid="53" grpId="0"/>
      <p:bldP spid="54" grpId="0"/>
      <p:bldP spid="78" grpId="0" animBg="1"/>
      <p:bldP spid="83" grpId="0" animBg="1"/>
      <p:bldP spid="84" grpId="0" animBg="1"/>
      <p:bldP spid="85" grpId="0" animBg="1"/>
      <p:bldP spid="86" grpId="0" animBg="1"/>
      <p:bldP spid="90" grpId="0" animBg="1"/>
      <p:bldP spid="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Register name is similar to variable name in a program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It is just a label to identify dependency among operations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Difference: number of register names is limited by ISA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It is one of the main reason of false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HW can contain more registers in the speculative state (i.e. more names) than ISA and perform dynamic </a:t>
            </a:r>
            <a:r>
              <a:rPr lang="en-US" sz="2400" b="1" dirty="0"/>
              <a:t>register renaming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Number of registers in arch state is not changed (= ISA)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Eliminating False Dependencies</a:t>
            </a:r>
            <a:endParaRPr lang="ru-RU" dirty="0"/>
          </a:p>
        </p:txBody>
      </p:sp>
      <p:sp>
        <p:nvSpPr>
          <p:cNvPr id="89" name="Content Placeholder 2"/>
          <p:cNvSpPr txBox="1">
            <a:spLocks/>
          </p:cNvSpPr>
          <p:nvPr/>
        </p:nvSpPr>
        <p:spPr bwMode="auto">
          <a:xfrm>
            <a:off x="899999" y="4366260"/>
            <a:ext cx="6392341" cy="199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kern="0" dirty="0"/>
              <a:t>Requirements</a:t>
            </a:r>
          </a:p>
          <a:p>
            <a:pPr lvl="1">
              <a:spcBef>
                <a:spcPts val="600"/>
              </a:spcBef>
              <a:buClr>
                <a:schemeClr val="tx1"/>
              </a:buClr>
            </a:pPr>
            <a:r>
              <a:rPr lang="en-US" sz="2200" dirty="0"/>
              <a:t>Producer and all its consumers are renamed to the same speculative register</a:t>
            </a:r>
          </a:p>
          <a:p>
            <a:pPr lvl="1">
              <a:spcBef>
                <a:spcPts val="600"/>
              </a:spcBef>
              <a:buClr>
                <a:schemeClr val="tx1"/>
              </a:buClr>
            </a:pPr>
            <a:r>
              <a:rPr lang="en-US" sz="2200" dirty="0"/>
              <a:t>Producer writes to the original arch register at retirement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8879100" y="4248381"/>
            <a:ext cx="2392008" cy="1519479"/>
            <a:chOff x="5770140" y="4701916"/>
            <a:chExt cx="2392008" cy="1519479"/>
          </a:xfrm>
        </p:grpSpPr>
        <p:sp>
          <p:nvSpPr>
            <p:cNvPr id="91" name="Rectangle 90"/>
            <p:cNvSpPr/>
            <p:nvPr/>
          </p:nvSpPr>
          <p:spPr>
            <a:xfrm>
              <a:off x="5770140" y="5090066"/>
              <a:ext cx="2383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(2)  …</a:t>
              </a:r>
              <a:r>
                <a:rPr lang="en-US" kern="0" dirty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sz="1600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a</a:t>
              </a:r>
              <a:r>
                <a:rPr lang="en-US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r3</a:t>
              </a:r>
              <a:r>
                <a:rPr lang="en-US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+ 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70140" y="4701916"/>
              <a:ext cx="1765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(1)  </a:t>
              </a:r>
              <a:r>
                <a:rPr lang="en-US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ar3</a:t>
              </a:r>
              <a:r>
                <a:rPr lang="en-US" kern="0" dirty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778162" y="5852063"/>
              <a:ext cx="2383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(4)  …</a:t>
              </a:r>
              <a:r>
                <a:rPr lang="en-US" kern="0" dirty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sz="1600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a</a:t>
              </a:r>
              <a:r>
                <a:rPr lang="en-US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r3</a:t>
              </a:r>
              <a:r>
                <a:rPr lang="en-US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+ 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78162" y="5463913"/>
              <a:ext cx="1765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(3)  </a:t>
              </a:r>
              <a:r>
                <a:rPr lang="en-US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ar3</a:t>
              </a:r>
              <a:r>
                <a:rPr lang="en-US" kern="0" dirty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0071093" y="4661699"/>
            <a:ext cx="69121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sr10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373129" y="4273781"/>
            <a:ext cx="69121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sr10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080386" y="5421152"/>
            <a:ext cx="69121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382422" y="5033234"/>
            <a:ext cx="69121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sr11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8019</TotalTime>
  <Words>1444</Words>
  <Application>Microsoft Office PowerPoint</Application>
  <PresentationFormat>Widescreen</PresentationFormat>
  <Paragraphs>493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Neo Sans Intel</vt:lpstr>
      <vt:lpstr>Verdana</vt:lpstr>
      <vt:lpstr>Wingdings</vt:lpstr>
      <vt:lpstr>2_Office Theme</vt:lpstr>
      <vt:lpstr>OOO – part 2</vt:lpstr>
      <vt:lpstr>Refresher: Parallelism and Superscalar</vt:lpstr>
      <vt:lpstr>Refresher: OOO execution</vt:lpstr>
      <vt:lpstr>Limitation #1: Branches</vt:lpstr>
      <vt:lpstr>Limitation #2: Exceptions</vt:lpstr>
      <vt:lpstr>Limitation #2: Exceptions</vt:lpstr>
      <vt:lpstr>Interrupts</vt:lpstr>
      <vt:lpstr>Limitation #3: False Dependencies</vt:lpstr>
      <vt:lpstr>Eliminating False Dependencies</vt:lpstr>
      <vt:lpstr>Register Renaming Algorithm</vt:lpstr>
      <vt:lpstr>RAT Restore</vt:lpstr>
      <vt:lpstr>Why Is ROB Complex?</vt:lpstr>
      <vt:lpstr>Scheduler Queue</vt:lpstr>
      <vt:lpstr>Scheduler Queue</vt:lpstr>
      <vt:lpstr>SQ Operation Example</vt:lpstr>
      <vt:lpstr>SQ Operation Example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408</cp:revision>
  <dcterms:created xsi:type="dcterms:W3CDTF">2018-09-18T18:10:21Z</dcterms:created>
  <dcterms:modified xsi:type="dcterms:W3CDTF">2021-03-22T09:12:13Z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fdd87a5a-bced-4a2c-b1fb-9d3326e3985b</vt:lpwstr>
  </property>
  <property fmtid="{D5CDD505-2E9C-101B-9397-08002B2CF9AE}" pid="3" name="CTP_TimeStamp">
    <vt:lpwstr>2020-03-15 13:15:07Z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