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471" r:id="rId2"/>
    <p:sldId id="527" r:id="rId3"/>
    <p:sldId id="528" r:id="rId4"/>
    <p:sldId id="512" r:id="rId5"/>
    <p:sldId id="518" r:id="rId6"/>
    <p:sldId id="519" r:id="rId7"/>
    <p:sldId id="520" r:id="rId8"/>
    <p:sldId id="513" r:id="rId9"/>
    <p:sldId id="515" r:id="rId10"/>
    <p:sldId id="516" r:id="rId11"/>
    <p:sldId id="517" r:id="rId12"/>
    <p:sldId id="521" r:id="rId13"/>
    <p:sldId id="522" r:id="rId14"/>
    <p:sldId id="523" r:id="rId15"/>
    <p:sldId id="525" r:id="rId16"/>
    <p:sldId id="526" r:id="rId17"/>
    <p:sldId id="4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D8E8"/>
    <a:srgbClr val="41DE16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85546" autoAdjust="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A8842217-C125-4B9C-BD00-125CEB6217B4}"/>
    <pc:docChg chg="undo custSel modSld sldOrd">
      <pc:chgData name="Ladin, Oleg" userId="37e65f59-2971-4074-92fd-420db51840ca" providerId="ADAL" clId="{A8842217-C125-4B9C-BD00-125CEB6217B4}" dt="2021-03-21T15:27:17.103" v="19" actId="20578"/>
      <pc:docMkLst>
        <pc:docMk/>
      </pc:docMkLst>
      <pc:sldChg chg="modSp mod">
        <pc:chgData name="Ladin, Oleg" userId="37e65f59-2971-4074-92fd-420db51840ca" providerId="ADAL" clId="{A8842217-C125-4B9C-BD00-125CEB6217B4}" dt="2021-03-21T15:25:23.061" v="16" actId="20577"/>
        <pc:sldMkLst>
          <pc:docMk/>
          <pc:sldMk cId="3823210828" sldId="471"/>
        </pc:sldMkLst>
        <pc:spChg chg="mod">
          <ac:chgData name="Ladin, Oleg" userId="37e65f59-2971-4074-92fd-420db51840ca" providerId="ADAL" clId="{A8842217-C125-4B9C-BD00-125CEB6217B4}" dt="2021-03-21T15:25:23.061" v="16" actId="20577"/>
          <ac:spMkLst>
            <pc:docMk/>
            <pc:sldMk cId="3823210828" sldId="471"/>
            <ac:spMk id="6" creationId="{00000000-0000-0000-0000-000000000000}"/>
          </ac:spMkLst>
        </pc:spChg>
      </pc:sldChg>
      <pc:sldChg chg="ord">
        <pc:chgData name="Ladin, Oleg" userId="37e65f59-2971-4074-92fd-420db51840ca" providerId="ADAL" clId="{A8842217-C125-4B9C-BD00-125CEB6217B4}" dt="2021-03-21T15:27:17.103" v="19" actId="20578"/>
        <pc:sldMkLst>
          <pc:docMk/>
          <pc:sldMk cId="1945242157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3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5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53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6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4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in-order Superscalar is still not good enough?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the arch state?</a:t>
            </a:r>
          </a:p>
          <a:p>
            <a:r>
              <a:rPr lang="en-US" dirty="0"/>
              <a:t>How big should be the OOO window?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2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4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1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7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5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0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OOO – part 2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Danila Khaidukov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21.03.2022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Redo register allocation that was done by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Eliminate all false dependencies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Register Renaming Algorithm</a:t>
            </a:r>
            <a:endParaRPr lang="ru-RU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261385" y="2694002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55" y="2134694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0067" y="2170782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57185" y="2660247"/>
            <a:ext cx="15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86074"/>
              </p:ext>
            </p:extLst>
          </p:nvPr>
        </p:nvGraphicFramePr>
        <p:xfrm>
          <a:off x="2531537" y="5464910"/>
          <a:ext cx="6934200" cy="792480"/>
        </p:xfrm>
        <a:graphic>
          <a:graphicData uri="http://schemas.openxmlformats.org/drawingml/2006/table">
            <a:tbl>
              <a:tblPr firstRow="1" bandRow="1"/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pr9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933220" y="5854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57185" y="5854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5970" y="5862383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972" y="5862383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33220" y="5885955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9392" y="5862383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7165" y="2694002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04429" y="3044620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87165" y="306233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73304" y="4486576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7165" y="344347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38183" y="4134645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87165" y="3792830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3569" y="4134645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87165" y="414366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05301" y="4502975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9397" y="5027859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87165" y="4508570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92E3B4B-487A-42B7-830B-AD3C45C5EEAC}"/>
              </a:ext>
            </a:extLst>
          </p:cNvPr>
          <p:cNvSpPr txBox="1">
            <a:spLocks/>
          </p:cNvSpPr>
          <p:nvPr/>
        </p:nvSpPr>
        <p:spPr bwMode="auto">
          <a:xfrm>
            <a:off x="0" y="2699625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43AE-AB0D-46F6-9507-B147E1D51817}"/>
              </a:ext>
            </a:extLst>
          </p:cNvPr>
          <p:cNvSpPr/>
          <p:nvPr/>
        </p:nvSpPr>
        <p:spPr>
          <a:xfrm>
            <a:off x="5904120" y="2657061"/>
            <a:ext cx="60785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pr6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0251C6-A025-4FF8-83D6-77D0575D8D27}"/>
              </a:ext>
            </a:extLst>
          </p:cNvPr>
          <p:cNvSpPr/>
          <p:nvPr/>
        </p:nvSpPr>
        <p:spPr>
          <a:xfrm>
            <a:off x="6880011" y="2633811"/>
            <a:ext cx="60785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pr9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A48D-C010-4204-A010-298ABBD48069}"/>
              </a:ext>
            </a:extLst>
          </p:cNvPr>
          <p:cNvSpPr/>
          <p:nvPr/>
        </p:nvSpPr>
        <p:spPr>
          <a:xfrm>
            <a:off x="6881295" y="3067024"/>
            <a:ext cx="60785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B77C03-5923-4606-B56D-6E8ABB48A23D}"/>
              </a:ext>
            </a:extLst>
          </p:cNvPr>
          <p:cNvSpPr/>
          <p:nvPr/>
        </p:nvSpPr>
        <p:spPr>
          <a:xfrm>
            <a:off x="5904120" y="3442093"/>
            <a:ext cx="60785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pr7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420B9F-A02A-4AB2-A2E5-E7ABDABB8681}"/>
              </a:ext>
            </a:extLst>
          </p:cNvPr>
          <p:cNvSpPr/>
          <p:nvPr/>
        </p:nvSpPr>
        <p:spPr>
          <a:xfrm>
            <a:off x="5904120" y="3836193"/>
            <a:ext cx="60785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pr8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BE8403-0A18-47F3-952C-42ED95F58C5D}"/>
              </a:ext>
            </a:extLst>
          </p:cNvPr>
          <p:cNvSpPr/>
          <p:nvPr/>
        </p:nvSpPr>
        <p:spPr>
          <a:xfrm>
            <a:off x="6842706" y="3831055"/>
            <a:ext cx="60785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pr5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Each ROB entry saves previous register alias (history)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 flush, ROB restores history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RAT Restore</a:t>
            </a:r>
            <a:endParaRPr lang="ru-RU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4426621" y="2615319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 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  + 1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 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(7)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9729" y="209209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7271" y="2093359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54389" y="2582824"/>
            <a:ext cx="152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66242"/>
              </p:ext>
            </p:extLst>
          </p:nvPr>
        </p:nvGraphicFramePr>
        <p:xfrm>
          <a:off x="2590800" y="5563869"/>
          <a:ext cx="7234596" cy="792480"/>
        </p:xfrm>
        <a:graphic>
          <a:graphicData uri="http://schemas.openxmlformats.org/drawingml/2006/table">
            <a:tbl>
              <a:tblPr firstRow="1" bandRow="1"/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pr9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3986966" y="5972141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06079" y="5999452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88613" y="597981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2401" y="2615319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76822" y="2613874"/>
            <a:ext cx="60785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pr6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52401" y="2983649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38540" y="483750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52401" y="3364788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03419" y="448557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52401" y="4143756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08805" y="4485571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52401" y="4494587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70537" y="485390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8660" y="5126818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52401" y="4859496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10309085" y="2582824"/>
            <a:ext cx="1939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pr2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pr10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pr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was pr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09085" y="2122672"/>
            <a:ext cx="122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History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145BF6D-8CFC-43CF-9385-20AB77E54C40}"/>
              </a:ext>
            </a:extLst>
          </p:cNvPr>
          <p:cNvSpPr txBox="1">
            <a:spLocks/>
          </p:cNvSpPr>
          <p:nvPr/>
        </p:nvSpPr>
        <p:spPr bwMode="auto">
          <a:xfrm>
            <a:off x="369729" y="2629717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jump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(7)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79074" y="5976277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5251" y="597981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97097" y="5994216"/>
            <a:ext cx="694931" cy="369332"/>
          </a:xfrm>
          <a:prstGeom prst="rect">
            <a:avLst/>
          </a:prstGeom>
          <a:solidFill>
            <a:srgbClr val="D0D8E8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27571F-1218-4A4D-B063-043A9C88F188}"/>
              </a:ext>
            </a:extLst>
          </p:cNvPr>
          <p:cNvSpPr/>
          <p:nvPr/>
        </p:nvSpPr>
        <p:spPr>
          <a:xfrm>
            <a:off x="5973106" y="296593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DD5345-58C2-44C2-9B4E-7EAF2CFDC5D1}"/>
              </a:ext>
            </a:extLst>
          </p:cNvPr>
          <p:cNvSpPr/>
          <p:nvPr/>
        </p:nvSpPr>
        <p:spPr>
          <a:xfrm>
            <a:off x="7083444" y="2583539"/>
            <a:ext cx="60785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pr9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556CB3-E1A5-495B-A128-5108597FB21F}"/>
              </a:ext>
            </a:extLst>
          </p:cNvPr>
          <p:cNvSpPr/>
          <p:nvPr/>
        </p:nvSpPr>
        <p:spPr>
          <a:xfrm>
            <a:off x="7093238" y="3015715"/>
            <a:ext cx="60785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C01A95-27AA-46D9-99F2-78281BE45161}"/>
              </a:ext>
            </a:extLst>
          </p:cNvPr>
          <p:cNvSpPr/>
          <p:nvPr/>
        </p:nvSpPr>
        <p:spPr>
          <a:xfrm>
            <a:off x="6097556" y="3354278"/>
            <a:ext cx="60785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pr7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34B0F6-8725-4DF0-81F4-DC2C63ACABB3}"/>
              </a:ext>
            </a:extLst>
          </p:cNvPr>
          <p:cNvSpPr/>
          <p:nvPr/>
        </p:nvSpPr>
        <p:spPr>
          <a:xfrm>
            <a:off x="6093924" y="4083377"/>
            <a:ext cx="60785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pr8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8012896-4655-4FF6-BF24-2AD142B3B937}"/>
              </a:ext>
            </a:extLst>
          </p:cNvPr>
          <p:cNvSpPr/>
          <p:nvPr/>
        </p:nvSpPr>
        <p:spPr>
          <a:xfrm>
            <a:off x="7093237" y="4086211"/>
            <a:ext cx="60785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pr5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 animBg="1"/>
      <p:bldP spid="46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64" grpId="0"/>
      <p:bldP spid="48" grpId="0" animBg="1"/>
      <p:bldP spid="48" grpId="1" animBg="1"/>
      <p:bldP spid="50" grpId="0" animBg="1"/>
      <p:bldP spid="50" grpId="1" animBg="1"/>
      <p:bldP spid="47" grpId="0" animBg="1"/>
      <p:bldP spid="47" grpId="1" animBg="1"/>
      <p:bldP spid="36" grpId="0" animBg="1"/>
      <p:bldP spid="37" grpId="0" animBg="1"/>
      <p:bldP spid="38" grpId="0" animBg="1"/>
      <p:bldP spid="39" grpId="0" animBg="1"/>
      <p:bldP spid="65" grpId="0" animBg="1"/>
      <p:bldP spid="65" grpId="1" animBg="1"/>
      <p:bldP spid="66" grpId="0" animBg="1"/>
      <p:bldP spid="6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two complex searches though </a:t>
            </a:r>
            <a:r>
              <a:rPr lang="en-US" sz="2400" b="1" dirty="0">
                <a:solidFill>
                  <a:sysClr val="windowText" lastClr="000000"/>
                </a:solidFill>
                <a:cs typeface="Arial" charset="0"/>
              </a:rPr>
              <a:t>all</a:t>
            </a: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 ROB entries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allocation (once per each instruction): to identify producers of the instruction sources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scheduling (every cycle): to identify ready instructions and send them to execution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larger ROB the longer search and large HW structures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Prevents from doing ROB really large -&gt; loose potential performance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ROB Complex?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7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2" grpId="0" animBg="1"/>
      <p:bldP spid="64" grpId="0"/>
      <p:bldP spid="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87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All checks (allocation and scheduling) are performed on it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Use ROB only for order reconstruction at retirement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sp>
        <p:nvSpPr>
          <p:cNvPr id="86" name="Rectangle 85"/>
          <p:cNvSpPr/>
          <p:nvPr/>
        </p:nvSpPr>
        <p:spPr>
          <a:xfrm>
            <a:off x="5435599" y="1800166"/>
            <a:ext cx="2525683" cy="1978805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13356"/>
              </p:ext>
            </p:extLst>
          </p:nvPr>
        </p:nvGraphicFramePr>
        <p:xfrm>
          <a:off x="6174027" y="1951408"/>
          <a:ext cx="1023253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5538606" y="3068845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11887" y="3068845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38606" y="2537693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 bwMode="auto">
          <a:xfrm flipH="1" flipV="1">
            <a:off x="7271327" y="2904852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Arrow Connector 91"/>
          <p:cNvCxnSpPr>
            <a:stCxn id="89" idx="1"/>
            <a:endCxn id="88" idx="3"/>
          </p:cNvCxnSpPr>
          <p:nvPr/>
        </p:nvCxnSpPr>
        <p:spPr bwMode="auto">
          <a:xfrm flipH="1">
            <a:off x="6427136" y="3262733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>
            <a:stCxn id="89" idx="3"/>
          </p:cNvCxnSpPr>
          <p:nvPr/>
        </p:nvCxnSpPr>
        <p:spPr bwMode="auto">
          <a:xfrm flipV="1">
            <a:off x="7836590" y="3262732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8257151" y="2479899"/>
            <a:ext cx="1464088" cy="12990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36"/>
          <p:cNvSpPr/>
          <p:nvPr/>
        </p:nvSpPr>
        <p:spPr>
          <a:xfrm>
            <a:off x="8257151" y="2479898"/>
            <a:ext cx="1464088" cy="1299073"/>
          </a:xfrm>
          <a:custGeom>
            <a:avLst/>
            <a:gdLst>
              <a:gd name="connsiteX0" fmla="*/ 0 w 1464088"/>
              <a:gd name="connsiteY0" fmla="*/ 0 h 1299073"/>
              <a:gd name="connsiteX1" fmla="*/ 1464088 w 1464088"/>
              <a:gd name="connsiteY1" fmla="*/ 0 h 1299073"/>
              <a:gd name="connsiteX2" fmla="*/ 1464088 w 1464088"/>
              <a:gd name="connsiteY2" fmla="*/ 1299073 h 1299073"/>
              <a:gd name="connsiteX3" fmla="*/ 0 w 1464088"/>
              <a:gd name="connsiteY3" fmla="*/ 1299073 h 1299073"/>
              <a:gd name="connsiteX4" fmla="*/ 0 w 1464088"/>
              <a:gd name="connsiteY4" fmla="*/ 0 h 1299073"/>
              <a:gd name="connsiteX0" fmla="*/ 0 w 1464088"/>
              <a:gd name="connsiteY0" fmla="*/ 0 h 1299073"/>
              <a:gd name="connsiteX1" fmla="*/ 1464088 w 1464088"/>
              <a:gd name="connsiteY1" fmla="*/ 1299073 h 1299073"/>
              <a:gd name="connsiteX2" fmla="*/ 0 w 1464088"/>
              <a:gd name="connsiteY2" fmla="*/ 1299073 h 1299073"/>
              <a:gd name="connsiteX3" fmla="*/ 0 w 1464088"/>
              <a:gd name="connsiteY3" fmla="*/ 0 h 129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088" h="1299073">
                <a:moveTo>
                  <a:pt x="0" y="0"/>
                </a:moveTo>
                <a:lnTo>
                  <a:pt x="1464088" y="1299073"/>
                </a:lnTo>
                <a:lnTo>
                  <a:pt x="0" y="1299073"/>
                </a:lnTo>
                <a:lnTo>
                  <a:pt x="0" y="0"/>
                </a:lnTo>
                <a:close/>
              </a:path>
            </a:pathLst>
          </a:custGeom>
          <a:solidFill>
            <a:srgbClr val="E6B9B8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632523"/>
                </a:solidFill>
                <a:latin typeface="Calibri"/>
                <a:cs typeface="+mn-cs"/>
              </a:rPr>
              <a:t>Mem</a:t>
            </a: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>
            <a:stCxn id="90" idx="0"/>
            <a:endCxn id="87" idx="2"/>
          </p:cNvCxnSpPr>
          <p:nvPr/>
        </p:nvCxnSpPr>
        <p:spPr bwMode="auto">
          <a:xfrm flipH="1" flipV="1">
            <a:off x="6685653" y="2322248"/>
            <a:ext cx="1946" cy="21544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19447"/>
              </p:ext>
            </p:extLst>
          </p:nvPr>
        </p:nvGraphicFramePr>
        <p:xfrm>
          <a:off x="5592711" y="1246981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6386784" y="1251110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58429" y="1949799"/>
            <a:ext cx="44595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latin typeface="Calibri"/>
              </a:rPr>
              <a:t>SQ</a:t>
            </a:r>
          </a:p>
        </p:txBody>
      </p:sp>
      <p:cxnSp>
        <p:nvCxnSpPr>
          <p:cNvPr id="100" name="Straight Arrow Connector 99"/>
          <p:cNvCxnSpPr>
            <a:stCxn id="87" idx="0"/>
            <a:endCxn id="97" idx="2"/>
          </p:cNvCxnSpPr>
          <p:nvPr/>
        </p:nvCxnSpPr>
        <p:spPr bwMode="auto">
          <a:xfrm flipH="1" flipV="1">
            <a:off x="6681883" y="1617821"/>
            <a:ext cx="3770" cy="3335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2609233" y="1273572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244450" y="1396000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344978" y="1748323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723959" y="1617821"/>
            <a:ext cx="2463875" cy="629273"/>
            <a:chOff x="2396397" y="4189141"/>
            <a:chExt cx="2463875" cy="629273"/>
          </a:xfrm>
        </p:grpSpPr>
        <p:sp>
          <p:nvSpPr>
            <p:cNvPr id="105" name="Rectangle 104"/>
            <p:cNvSpPr/>
            <p:nvPr/>
          </p:nvSpPr>
          <p:spPr>
            <a:xfrm>
              <a:off x="3574475" y="4189141"/>
              <a:ext cx="1285797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Check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Dependencies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6397" y="4189141"/>
              <a:ext cx="987266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Rename Registers</a:t>
              </a:r>
            </a:p>
          </p:txBody>
        </p:sp>
        <p:cxnSp>
          <p:nvCxnSpPr>
            <p:cNvPr id="107" name="Straight Arrow Connector 106"/>
            <p:cNvCxnSpPr>
              <a:stCxn id="106" idx="3"/>
              <a:endCxn id="105" idx="1"/>
            </p:cNvCxnSpPr>
            <p:nvPr/>
          </p:nvCxnSpPr>
          <p:spPr bwMode="auto">
            <a:xfrm>
              <a:off x="3383663" y="4503778"/>
              <a:ext cx="19081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25406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08" name="Rectangle 107"/>
          <p:cNvSpPr/>
          <p:nvPr/>
        </p:nvSpPr>
        <p:spPr>
          <a:xfrm>
            <a:off x="9038606" y="1748323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109" name="Straight Arrow Connector 108"/>
          <p:cNvCxnSpPr>
            <a:stCxn id="108" idx="2"/>
          </p:cNvCxnSpPr>
          <p:nvPr/>
        </p:nvCxnSpPr>
        <p:spPr bwMode="auto">
          <a:xfrm>
            <a:off x="9389594" y="2132371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 rot="16200000">
            <a:off x="1680400" y="1670160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111" name="Straight Arrow Connector 110"/>
          <p:cNvCxnSpPr>
            <a:stCxn id="110" idx="2"/>
            <a:endCxn id="106" idx="1"/>
          </p:cNvCxnSpPr>
          <p:nvPr/>
        </p:nvCxnSpPr>
        <p:spPr bwMode="auto">
          <a:xfrm>
            <a:off x="2433508" y="1931770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Elbow Connector 111"/>
          <p:cNvCxnSpPr>
            <a:stCxn id="105" idx="3"/>
            <a:endCxn id="97" idx="1"/>
          </p:cNvCxnSpPr>
          <p:nvPr/>
        </p:nvCxnSpPr>
        <p:spPr bwMode="auto">
          <a:xfrm flipV="1">
            <a:off x="5187834" y="1432401"/>
            <a:ext cx="404877" cy="500057"/>
          </a:xfrm>
          <a:prstGeom prst="bentConnector3">
            <a:avLst>
              <a:gd name="adj1" fmla="val 44354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Elbow Connector 112"/>
          <p:cNvCxnSpPr>
            <a:stCxn id="105" idx="3"/>
            <a:endCxn id="87" idx="1"/>
          </p:cNvCxnSpPr>
          <p:nvPr/>
        </p:nvCxnSpPr>
        <p:spPr bwMode="auto">
          <a:xfrm>
            <a:off x="5187834" y="1932458"/>
            <a:ext cx="986193" cy="204370"/>
          </a:xfrm>
          <a:prstGeom prst="bentConnector3">
            <a:avLst>
              <a:gd name="adj1" fmla="val 18192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Elbow Connector 113"/>
          <p:cNvCxnSpPr>
            <a:endCxn id="102" idx="1"/>
          </p:cNvCxnSpPr>
          <p:nvPr/>
        </p:nvCxnSpPr>
        <p:spPr bwMode="auto">
          <a:xfrm>
            <a:off x="7777480" y="1432401"/>
            <a:ext cx="466970" cy="396903"/>
          </a:xfrm>
          <a:prstGeom prst="bentConnector3">
            <a:avLst>
              <a:gd name="adj1" fmla="val 61749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07913"/>
              </p:ext>
            </p:extLst>
          </p:nvPr>
        </p:nvGraphicFramePr>
        <p:xfrm>
          <a:off x="6041978" y="3405754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Dst</a:t>
                      </a:r>
                      <a:r>
                        <a:rPr lang="en-US" sz="1400" b="0" dirty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1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2658"/>
              </p:ext>
            </p:extLst>
          </p:nvPr>
        </p:nvGraphicFramePr>
        <p:xfrm>
          <a:off x="10552634" y="3397128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76341"/>
              </p:ext>
            </p:extLst>
          </p:nvPr>
        </p:nvGraphicFramePr>
        <p:xfrm>
          <a:off x="8146527" y="3147112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202175" y="2750299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Dependency Matrix</a:t>
            </a:r>
            <a:endParaRPr lang="ru-RU" dirty="0"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71020"/>
              </p:ext>
            </p:extLst>
          </p:nvPr>
        </p:nvGraphicFramePr>
        <p:xfrm>
          <a:off x="6503117" y="1359770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8593" y="164722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98593" y="190630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5</a:t>
            </a:r>
            <a:endParaRPr lang="ru-RU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04308" y="2178562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3</a:t>
            </a:r>
            <a:endParaRPr lang="ru-RU" sz="1600" dirty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09010" y="3891412"/>
            <a:ext cx="1308236" cy="369332"/>
            <a:chOff x="4095325" y="3825408"/>
            <a:chExt cx="1308236" cy="369332"/>
          </a:xfrm>
        </p:grpSpPr>
        <p:sp>
          <p:nvSpPr>
            <p:cNvPr id="46" name="Rectangle 45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44180" y="4964074"/>
            <a:ext cx="1308236" cy="369332"/>
            <a:chOff x="4095325" y="3825408"/>
            <a:chExt cx="1308236" cy="369332"/>
          </a:xfrm>
        </p:grpSpPr>
        <p:sp>
          <p:nvSpPr>
            <p:cNvPr id="50" name="Rectangle 49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88806" y="4418020"/>
            <a:ext cx="1308236" cy="369332"/>
            <a:chOff x="4166328" y="4220127"/>
            <a:chExt cx="1308236" cy="369332"/>
          </a:xfrm>
        </p:grpSpPr>
        <p:sp>
          <p:nvSpPr>
            <p:cNvPr id="54" name="Rectangle 53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405566" y="443340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58" name="Rectangle 57"/>
          <p:cNvSpPr/>
          <p:nvPr/>
        </p:nvSpPr>
        <p:spPr>
          <a:xfrm>
            <a:off x="9499398" y="445285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95771" y="2709610"/>
            <a:ext cx="38323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 allocation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2400" dirty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Search for Src1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1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Search for Src2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5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At least one is found -&gt; not ready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6700357" y="3228228"/>
            <a:ext cx="0" cy="7211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Elbow Connector 61"/>
          <p:cNvCxnSpPr>
            <a:endCxn id="57" idx="0"/>
          </p:cNvCxnSpPr>
          <p:nvPr/>
        </p:nvCxnSpPr>
        <p:spPr bwMode="auto">
          <a:xfrm>
            <a:off x="6918096" y="4054998"/>
            <a:ext cx="1635908" cy="37841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endCxn id="50" idx="2"/>
          </p:cNvCxnSpPr>
          <p:nvPr/>
        </p:nvCxnSpPr>
        <p:spPr bwMode="auto">
          <a:xfrm flipH="1" flipV="1">
            <a:off x="6748723" y="5302628"/>
            <a:ext cx="13345" cy="7207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" name="Elbow Connector 63"/>
          <p:cNvCxnSpPr>
            <a:endCxn id="58" idx="2"/>
          </p:cNvCxnSpPr>
          <p:nvPr/>
        </p:nvCxnSpPr>
        <p:spPr bwMode="auto">
          <a:xfrm flipV="1">
            <a:off x="6953266" y="4791409"/>
            <a:ext cx="2694570" cy="33662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8137478" y="4431214"/>
            <a:ext cx="3101528" cy="369332"/>
            <a:chOff x="5715000" y="4233321"/>
            <a:chExt cx="3101528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8197128" y="423332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false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15000" y="4266295"/>
              <a:ext cx="2482128" cy="307776"/>
              <a:chOff x="5715000" y="4266295"/>
              <a:chExt cx="2482128" cy="307776"/>
            </a:xfrm>
          </p:grpSpPr>
          <p:sp>
            <p:nvSpPr>
              <p:cNvPr id="68" name="Rounded Rectangle 6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69" name="Straight Arrow Connector 68"/>
              <p:cNvCxnSpPr>
                <a:endCxn id="66" idx="1"/>
              </p:cNvCxnSpPr>
              <p:nvPr/>
            </p:nvCxnSpPr>
            <p:spPr bwMode="auto">
              <a:xfrm flipV="1">
                <a:off x="7909560" y="4417987"/>
                <a:ext cx="287568" cy="1613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444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2934 1.85185E-6 L -0.06736 1.85185E-6 L -0.09027 0.02338 L -0.10573 0.05278 L -0.12066 0.09305 C -0.12257 0.10579 -0.12378 0.11967 -0.12569 0.13217 C -0.12708 0.1493 -0.12864 0.1662 -0.13021 0.18217 C -0.13107 0.20671 -0.13489 0.24051 -0.13698 0.2794 C -0.1368 0.31389 -0.1309 0.36157 -0.1276 0.38727 C -0.1276 0.3875 -0.11128 0.43495 -0.11128 0.43518 C -0.11128 0.43518 -0.07951 0.45555 -0.07951 0.45579 " pathEditMode="relative" rAng="0" ptsTypes="AAAAAAAAAA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227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8783"/>
              </p:ext>
            </p:extLst>
          </p:nvPr>
        </p:nvGraphicFramePr>
        <p:xfrm>
          <a:off x="6041978" y="3420119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Dst</a:t>
                      </a:r>
                      <a:r>
                        <a:rPr lang="en-US" sz="1400" b="0" dirty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1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34137"/>
              </p:ext>
            </p:extLst>
          </p:nvPr>
        </p:nvGraphicFramePr>
        <p:xfrm>
          <a:off x="10552634" y="3411493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44763"/>
              </p:ext>
            </p:extLst>
          </p:nvPr>
        </p:nvGraphicFramePr>
        <p:xfrm>
          <a:off x="8146527" y="3161477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8202175" y="2764664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Dependency Matrix</a:t>
            </a:r>
            <a:endParaRPr lang="ru-RU" dirty="0">
              <a:latin typeface="+mj-lt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91038"/>
              </p:ext>
            </p:extLst>
          </p:nvPr>
        </p:nvGraphicFramePr>
        <p:xfrm>
          <a:off x="6503117" y="1374135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Rectangle 104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09010" y="3905777"/>
            <a:ext cx="1308236" cy="369332"/>
            <a:chOff x="4095325" y="3825408"/>
            <a:chExt cx="130823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544180" y="4978439"/>
            <a:ext cx="1308236" cy="369332"/>
            <a:chOff x="4095325" y="3825408"/>
            <a:chExt cx="130823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588806" y="4432385"/>
            <a:ext cx="1308236" cy="369332"/>
            <a:chOff x="4166328" y="4220127"/>
            <a:chExt cx="1308236" cy="369332"/>
          </a:xfrm>
        </p:grpSpPr>
        <p:sp>
          <p:nvSpPr>
            <p:cNvPr id="115" name="Rectangle 114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8405566" y="444777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119" name="Rectangle 118"/>
          <p:cNvSpPr/>
          <p:nvPr/>
        </p:nvSpPr>
        <p:spPr>
          <a:xfrm>
            <a:off x="9499398" y="446722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95770" y="2708836"/>
            <a:ext cx="3874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 completion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  <a:r>
              <a:rPr lang="en-US" sz="2400" dirty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Reset dependency to all consumers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For each entry check its readiness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19606" y="444557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false</a:t>
            </a:r>
            <a:endParaRPr lang="ru-RU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 rot="16200000">
            <a:off x="7456724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D21E1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 rot="16200000">
            <a:off x="8552726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5757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141976" y="4493941"/>
            <a:ext cx="3076373" cy="307776"/>
            <a:chOff x="5715000" y="4266295"/>
            <a:chExt cx="3076373" cy="307776"/>
          </a:xfrm>
        </p:grpSpPr>
        <p:sp>
          <p:nvSpPr>
            <p:cNvPr id="126" name="TextBox 125"/>
            <p:cNvSpPr txBox="1"/>
            <p:nvPr/>
          </p:nvSpPr>
          <p:spPr>
            <a:xfrm>
              <a:off x="8212368" y="4279487"/>
              <a:ext cx="579005" cy="276999"/>
            </a:xfrm>
            <a:prstGeom prst="rect">
              <a:avLst/>
            </a:prstGeom>
            <a:solidFill>
              <a:srgbClr val="E7EBF5"/>
            </a:solidFill>
          </p:spPr>
          <p:txBody>
            <a:bodyPr wrap="none" lIns="91440" tIns="0" rIns="91440" bIns="0" rtlCol="0" anchor="ctr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true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715000" y="4266295"/>
              <a:ext cx="2497368" cy="307776"/>
              <a:chOff x="5715000" y="4266295"/>
              <a:chExt cx="2497368" cy="307776"/>
            </a:xfrm>
          </p:grpSpPr>
          <p:sp>
            <p:nvSpPr>
              <p:cNvPr id="128" name="Rounded Rectangle 12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29" name="Straight Arrow Connector 128"/>
              <p:cNvCxnSpPr>
                <a:endCxn id="126" idx="1"/>
              </p:cNvCxnSpPr>
              <p:nvPr/>
            </p:nvCxnSpPr>
            <p:spPr bwMode="auto">
              <a:xfrm flipV="1">
                <a:off x="7924800" y="4417987"/>
                <a:ext cx="287568" cy="1614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002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2" grpId="0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54F7-ACCC-4080-8EA0-1EF21709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Parallelism and Superscalar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5A2F-9820-415F-A906-26006FDE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Paralleling is a major performance boost in modern architectures</a:t>
            </a:r>
          </a:p>
          <a:p>
            <a:r>
              <a:rPr lang="en-US" dirty="0"/>
              <a:t>Paralleling uses parallelism of 2 types:</a:t>
            </a:r>
          </a:p>
          <a:p>
            <a:pPr lvl="1"/>
            <a:r>
              <a:rPr lang="en-US" dirty="0"/>
              <a:t>ILP - independent instructions of a single process</a:t>
            </a:r>
          </a:p>
          <a:p>
            <a:pPr lvl="1"/>
            <a:r>
              <a:rPr lang="en-US" dirty="0"/>
              <a:t>TLP - independent multiple processes – threads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 next lectures)</a:t>
            </a:r>
          </a:p>
          <a:p>
            <a:r>
              <a:rPr lang="en-US" dirty="0"/>
              <a:t>Superscalar extracts ILP</a:t>
            </a:r>
          </a:p>
          <a:p>
            <a:pPr lvl="1"/>
            <a:r>
              <a:rPr lang="en-US" dirty="0"/>
              <a:t>A wide pipeline processes &gt;1 instruction per cycle</a:t>
            </a:r>
          </a:p>
          <a:p>
            <a:pPr lvl="1"/>
            <a:r>
              <a:rPr lang="en-US" dirty="0"/>
              <a:t>Alternatives – VLIW, vectorization (e. g. SIMD)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0A24-782A-4760-B7E8-34845A2F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E619-FC46-4F15-9768-D4F865A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2B0F-F789-46FD-A20C-9481627C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3629-1E6F-47F0-B805-66F0BF6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OOO execution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E56E-5B53-43DE-9FB9-B54CBB81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Superscalar is limited by dependency stalls</a:t>
            </a:r>
          </a:p>
          <a:p>
            <a:r>
              <a:rPr lang="en-US" dirty="0"/>
              <a:t>Solution: execute independent instructions out of program order – Out-Of-Order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all instructions in program order into the Reorder Buffer - </a:t>
            </a:r>
            <a:r>
              <a:rPr lang="en-US" b="1" dirty="0"/>
              <a:t>ROB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register dependencies (both source and destination)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independent instructions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 a separate set of registers, updating it in-order – </a:t>
            </a:r>
            <a:r>
              <a:rPr lang="en-US" b="1" dirty="0"/>
              <a:t>architectural state</a:t>
            </a:r>
          </a:p>
          <a:p>
            <a:r>
              <a:rPr lang="en-US" dirty="0"/>
              <a:t>So, a large ROB is good?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FD69-FDB7-4B72-98DA-E8097E08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26E8-4E70-462D-B98B-FF30772B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839D-1D44-48FD-A586-6CF7AD3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#1: Branches</a:t>
            </a:r>
            <a:endParaRPr lang="ru-RU" dirty="0"/>
          </a:p>
        </p:txBody>
      </p:sp>
      <p:sp>
        <p:nvSpPr>
          <p:cNvPr id="46" name="Rounded Rectangle 45"/>
          <p:cNvSpPr/>
          <p:nvPr/>
        </p:nvSpPr>
        <p:spPr>
          <a:xfrm>
            <a:off x="2460715" y="2615204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860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909782" y="2884444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9954189" y="2888158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9366" y="25727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61040" y="2538726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923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986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163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226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289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52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8848" y="2660923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08785" y="2661940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487146" y="266203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98675" y="2661019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92375" y="266092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Line Callout 2 (No Border) 62"/>
          <p:cNvSpPr/>
          <p:nvPr/>
        </p:nvSpPr>
        <p:spPr>
          <a:xfrm>
            <a:off x="6735255" y="1771893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 with unknown condition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6520" y="3968125"/>
            <a:ext cx="5594795" cy="738664"/>
            <a:chOff x="1066800" y="4099110"/>
            <a:chExt cx="5594795" cy="738664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2663131" y="4099110"/>
              <a:ext cx="2659884" cy="73866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All subsequent instructions are fetch according to prediction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3432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495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558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21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46669" y="242143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557078" y="2661019"/>
            <a:ext cx="2675478" cy="660400"/>
            <a:chOff x="3942969" y="5488902"/>
            <a:chExt cx="2675478" cy="660400"/>
          </a:xfrm>
        </p:grpSpPr>
        <p:sp>
          <p:nvSpPr>
            <p:cNvPr id="73" name="Rectangle 72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2626361" y="3883829"/>
            <a:ext cx="5954818" cy="8331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Line Callout 2 (No Border) 78"/>
          <p:cNvSpPr/>
          <p:nvPr/>
        </p:nvSpPr>
        <p:spPr>
          <a:xfrm>
            <a:off x="6608111" y="3885861"/>
            <a:ext cx="1666994" cy="612648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8825"/>
              <a:gd name="adj5" fmla="val -69896"/>
              <a:gd name="adj6" fmla="val 3897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Speculatively fetched instructions can be executed too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8785" y="2662828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25875" y="3470749"/>
            <a:ext cx="1969520" cy="103133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Line Callout 2 (No Border) 81"/>
          <p:cNvSpPr/>
          <p:nvPr/>
        </p:nvSpPr>
        <p:spPr>
          <a:xfrm>
            <a:off x="8367147" y="3953873"/>
            <a:ext cx="1666994" cy="612648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313"/>
              <a:gd name="adj5" fmla="val -78712"/>
              <a:gd name="adj6" fmla="val 568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Verify the branch prediction</a:t>
            </a:r>
          </a:p>
        </p:txBody>
      </p:sp>
      <p:sp>
        <p:nvSpPr>
          <p:cNvPr id="83" name="Right Brace 82"/>
          <p:cNvSpPr/>
          <p:nvPr/>
        </p:nvSpPr>
        <p:spPr>
          <a:xfrm rot="5400000">
            <a:off x="5341395" y="727614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Line Callout 2 (No Border) 83"/>
          <p:cNvSpPr/>
          <p:nvPr/>
        </p:nvSpPr>
        <p:spPr>
          <a:xfrm>
            <a:off x="4011193" y="3933898"/>
            <a:ext cx="2818576" cy="612648"/>
          </a:xfrm>
          <a:prstGeom prst="callout2">
            <a:avLst>
              <a:gd name="adj1" fmla="val 15147"/>
              <a:gd name="adj2" fmla="val 50136"/>
              <a:gd name="adj3" fmla="val -6145"/>
              <a:gd name="adj4" fmla="val 50521"/>
              <a:gd name="adj5" fmla="val -42588"/>
              <a:gd name="adj6" fmla="val 49925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prediction was wrong,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subsequent instructions are deleted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557482" y="2636122"/>
            <a:ext cx="3749040" cy="709116"/>
            <a:chOff x="2987762" y="3146604"/>
            <a:chExt cx="3749040" cy="709116"/>
          </a:xfrm>
        </p:grpSpPr>
        <p:sp>
          <p:nvSpPr>
            <p:cNvPr id="86" name="Rectangle 85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450235" y="3449403"/>
            <a:ext cx="7493474" cy="10964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6096" y="1257904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How to fill a large window with instructions, if there are branches?</a:t>
            </a:r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marL="342866" lvl="0" indent="-34286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Are mispredictions really harmful?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In average, each 5th instruction is a branch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Assume accuracy of prediction is 90%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(looks high, isn’t it?)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The probability that 100th instruction in the window will not be removed is: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     (90%)^20 = </a:t>
            </a:r>
            <a:r>
              <a:rPr lang="en-US" sz="2000" dirty="0">
                <a:solidFill>
                  <a:srgbClr val="FF0000"/>
                </a:solidFill>
              </a:rPr>
              <a:t>12%</a:t>
            </a:r>
          </a:p>
          <a:p>
            <a:pPr lvl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Accuracy of branch prediction is very important for Out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Of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Order Execution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38" y="1684249"/>
            <a:ext cx="369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→ Using </a:t>
            </a:r>
            <a:r>
              <a:rPr lang="en-US" sz="2400" b="1" dirty="0"/>
              <a:t>branch prediction</a:t>
            </a:r>
            <a:r>
              <a:rPr lang="en-US" sz="2400" dirty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2469" y="5047753"/>
            <a:ext cx="250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39598">
                    <a:lumMod val="60000"/>
                    <a:lumOff val="40000"/>
                  </a:srgbClr>
                </a:solidFill>
              </a:rPr>
              <a:t>(e.g., (99%)^20 = 82%)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8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4.58333E-6 -2.59259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3.75E-6 -2.59259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-2.08333E-6 -2.59259E-6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5 -0.00046 L -1.04167E-6 -1.11111E-6 " pathEditMode="relative" rAng="0" ptsTypes="AA">
                                      <p:cBhvr>
                                        <p:cTn id="34" dur="3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4.16667E-7 -2.59259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2.08333E-6 -2.59259E-6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3.75E-6 -2.59259E-6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8 0.00116 L -4.58333E-6 -2.59259E-6 " pathEditMode="relative" rAng="0" ptsTypes="AA">
                                      <p:cBhvr>
                                        <p:cTn id="77" dur="3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-3.125E-6 -2.59259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3 -0.00023 L -1.45833E-6 -2.59259E-6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2.08333E-7 -2.59259E-6 " pathEditMode="relative" rAng="0" ptsTypes="AA">
                                      <p:cBhvr>
                                        <p:cTn id="92" dur="3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6 0.0007 L 1.875E-6 -2.59259E-6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pipelined machine exceptions handling is complicated: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Speculative code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Simultaneous exceptions on different pipe stages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Cancellation of consequent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solution was to postpone handling until </a:t>
            </a:r>
            <a:r>
              <a:rPr lang="en-US" sz="2400" dirty="0" err="1"/>
              <a:t>writeback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 OOO, we have </a:t>
            </a:r>
            <a:r>
              <a:rPr lang="en-US" sz="2200" b="1" dirty="0">
                <a:solidFill>
                  <a:sysClr val="windowText" lastClr="000000"/>
                </a:solidFill>
              </a:rPr>
              <a:t>retirement </a:t>
            </a:r>
            <a:r>
              <a:rPr lang="en-US" sz="2200" dirty="0">
                <a:solidFill>
                  <a:sysClr val="windowText" lastClr="000000"/>
                </a:solidFill>
              </a:rPr>
              <a:t>instead of </a:t>
            </a:r>
            <a:r>
              <a:rPr lang="en-US" sz="2200" dirty="0" err="1">
                <a:solidFill>
                  <a:sysClr val="windowText" lastClr="000000"/>
                </a:solidFill>
              </a:rPr>
              <a:t>writeback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#2: Exceptions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0" y="4070269"/>
            <a:ext cx="716342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At execution instruction that takes a fault/exception is marked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Instructions older than the marked instruction are retired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the marked instruction retires – handle the fault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Flush the ROB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Initiate the handling code according to the type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Re-fetch the faulting instruction and the subsequent instructions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#2: Exceptions</a:t>
            </a:r>
            <a:endParaRPr lang="ru-RU" dirty="0"/>
          </a:p>
        </p:txBody>
      </p:sp>
      <p:sp>
        <p:nvSpPr>
          <p:cNvPr id="10" name="Rounded Rectangle 3"/>
          <p:cNvSpPr/>
          <p:nvPr/>
        </p:nvSpPr>
        <p:spPr>
          <a:xfrm>
            <a:off x="2429931" y="1931661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94552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5"/>
          <p:cNvSpPr/>
          <p:nvPr/>
        </p:nvSpPr>
        <p:spPr>
          <a:xfrm>
            <a:off x="1878998" y="2200901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6"/>
          <p:cNvSpPr/>
          <p:nvPr/>
        </p:nvSpPr>
        <p:spPr>
          <a:xfrm>
            <a:off x="9923405" y="2204615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8582" y="1889235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0256" y="1855183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18" name="Rectangle 9"/>
          <p:cNvSpPr/>
          <p:nvPr/>
        </p:nvSpPr>
        <p:spPr>
          <a:xfrm>
            <a:off x="90615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86678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78855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74918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70981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4"/>
          <p:cNvSpPr/>
          <p:nvPr/>
        </p:nvSpPr>
        <p:spPr>
          <a:xfrm>
            <a:off x="67044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8278064" y="197738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8278001" y="1978397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9456362" y="197849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18"/>
          <p:cNvSpPr/>
          <p:nvPr/>
        </p:nvSpPr>
        <p:spPr>
          <a:xfrm>
            <a:off x="8667891" y="197747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19"/>
          <p:cNvSpPr/>
          <p:nvPr/>
        </p:nvSpPr>
        <p:spPr>
          <a:xfrm>
            <a:off x="9061591" y="1977380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Callout 2 (No Border) 20"/>
          <p:cNvSpPr/>
          <p:nvPr/>
        </p:nvSpPr>
        <p:spPr>
          <a:xfrm>
            <a:off x="6704471" y="1088350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+mn-cs"/>
              </a:rPr>
              <a:t>Instruction that caused exception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63124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59187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26"/>
          <p:cNvSpPr/>
          <p:nvPr/>
        </p:nvSpPr>
        <p:spPr>
          <a:xfrm>
            <a:off x="55250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7"/>
          <p:cNvSpPr/>
          <p:nvPr/>
        </p:nvSpPr>
        <p:spPr>
          <a:xfrm>
            <a:off x="51313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5885" y="17378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35" name="Group 29"/>
          <p:cNvGrpSpPr/>
          <p:nvPr/>
        </p:nvGrpSpPr>
        <p:grpSpPr>
          <a:xfrm>
            <a:off x="5526294" y="1977476"/>
            <a:ext cx="2675478" cy="660400"/>
            <a:chOff x="3942969" y="5488902"/>
            <a:chExt cx="2675478" cy="660400"/>
          </a:xfrm>
        </p:grpSpPr>
        <p:sp>
          <p:nvSpPr>
            <p:cNvPr id="36" name="Rectangle 30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1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2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37"/>
          <p:cNvSpPr/>
          <p:nvPr/>
        </p:nvSpPr>
        <p:spPr>
          <a:xfrm>
            <a:off x="8278001" y="1979285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ight Brace 40"/>
          <p:cNvSpPr/>
          <p:nvPr/>
        </p:nvSpPr>
        <p:spPr>
          <a:xfrm rot="5400000">
            <a:off x="5287753" y="130072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526698" y="1952579"/>
            <a:ext cx="3749040" cy="709116"/>
            <a:chOff x="2987762" y="3146604"/>
            <a:chExt cx="3749040" cy="709116"/>
          </a:xfrm>
        </p:grpSpPr>
        <p:sp>
          <p:nvSpPr>
            <p:cNvPr id="44" name="Rectangle 43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0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-1.45833E-6 -4.07407E-6 " pathEditMode="relative" rAng="0" ptsTypes="AA">
                                      <p:cBhvr>
                                        <p:cTn id="9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2.08333E-7 -4.07407E-6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1.875E-6 -4.07407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6 -0.00046 L 2.91667E-6 -4.07407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1 -0.00046 L 4.58333E-6 -4.07407E-6 " pathEditMode="relative" rAng="0" ptsTypes="AA">
                                      <p:cBhvr>
                                        <p:cTn id="47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-3.75E-6 -4.07407E-6 " pathEditMode="relative" rAng="0" ptsTypes="AA">
                                      <p:cBhvr>
                                        <p:cTn id="52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-2.08333E-6 -4.07407E-6 " pathEditMode="relative" rAng="0" ptsTypes="AA">
                                      <p:cBhvr>
                                        <p:cTn id="57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9 0.00116 L -4.16667E-7 -4.07407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1.04167E-6 -4.07407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4 -0.00023 L 2.70833E-6 -4.07407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4.375E-6 -4.07407E-6 " pathEditMode="relative" rAng="0" ptsTypes="AA">
                                      <p:cBhvr>
                                        <p:cTn id="77" dur="3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5 0.0007 L -3.95833E-6 -4.07407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8334 -4.07407E-6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07407E-6 L 0.12669 -4.07407E-6 " pathEditMode="relative" rAng="0" ptsTypes="AA">
                                      <p:cBhvr>
                                        <p:cTn id="134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875E-6 -4.07407E-6 L 0.17083 -4.07407E-6 " pathEditMode="relative" rAng="0" ptsTypes="AA">
                                      <p:cBhvr>
                                        <p:cTn id="13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an interrupt occurs, let the oldest instruction retire, flush everything younger and proceed to handling: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Interrupts</a:t>
            </a:r>
            <a:endParaRPr lang="ru-RU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54722" y="3194809"/>
            <a:ext cx="4492900" cy="1407106"/>
            <a:chOff x="2058412" y="3216720"/>
            <a:chExt cx="4492900" cy="160409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476630" y="3216720"/>
              <a:ext cx="886610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785381" y="4285896"/>
              <a:ext cx="765931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47371" y="2258914"/>
            <a:ext cx="5700251" cy="938452"/>
            <a:chOff x="851061" y="2148847"/>
            <a:chExt cx="5700251" cy="1069828"/>
          </a:xfrm>
        </p:grpSpPr>
        <p:sp>
          <p:nvSpPr>
            <p:cNvPr id="93" name="Rectangle 92"/>
            <p:cNvSpPr/>
            <p:nvPr/>
          </p:nvSpPr>
          <p:spPr bwMode="auto">
            <a:xfrm>
              <a:off x="851061" y="2148847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450390" y="2148847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057392" y="2148847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47936" y="2148847"/>
              <a:ext cx="1215304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5363240" y="2148847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456368" y="2683761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055697" y="2683761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653437" y="2683761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867696" y="2682458"/>
              <a:ext cx="1213723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957276" y="2682458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 bwMode="auto">
          <a:xfrm>
            <a:off x="6753586" y="1907246"/>
            <a:ext cx="0" cy="319173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04" name="Group 103"/>
          <p:cNvGrpSpPr/>
          <p:nvPr/>
        </p:nvGrpSpPr>
        <p:grpSpPr>
          <a:xfrm>
            <a:off x="6753586" y="4879230"/>
            <a:ext cx="3021944" cy="1405391"/>
            <a:chOff x="2058412" y="3218675"/>
            <a:chExt cx="3021944" cy="160213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2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#3: False Dependencies</a:t>
            </a:r>
            <a:endParaRPr lang="ru-RU" dirty="0"/>
          </a:p>
        </p:txBody>
      </p:sp>
      <p:sp>
        <p:nvSpPr>
          <p:cNvPr id="51" name="Arc 50"/>
          <p:cNvSpPr/>
          <p:nvPr/>
        </p:nvSpPr>
        <p:spPr>
          <a:xfrm>
            <a:off x="7618531" y="1704389"/>
            <a:ext cx="818807" cy="751778"/>
          </a:xfrm>
          <a:prstGeom prst="arc">
            <a:avLst>
              <a:gd name="adj1" fmla="val 10826372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ysDot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1630795" y="1711220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1215381" y="4152852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15962" y="118800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92202" y="1188000"/>
            <a:ext cx="3049589" cy="2803742"/>
            <a:chOff x="4959205" y="1082458"/>
            <a:chExt cx="3049589" cy="2803742"/>
          </a:xfrm>
        </p:grpSpPr>
        <p:sp>
          <p:nvSpPr>
            <p:cNvPr id="56" name="Oval 55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131863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76529" y="2336957"/>
              <a:ext cx="543299" cy="463871"/>
              <a:chOff x="5676529" y="2125986"/>
              <a:chExt cx="543299" cy="463871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7" name="Rectangle 76"/>
              <p:cNvSpPr/>
              <p:nvPr/>
            </p:nvSpPr>
            <p:spPr>
              <a:xfrm>
                <a:off x="5676529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54890" y="2318990"/>
              <a:ext cx="554561" cy="481838"/>
              <a:chOff x="6654890" y="2108019"/>
              <a:chExt cx="554561" cy="481838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6654890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402580" y="2362965"/>
              <a:ext cx="606214" cy="437863"/>
              <a:chOff x="7402580" y="2151994"/>
              <a:chExt cx="606214" cy="437863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H="1">
                <a:off x="7402580" y="2151994"/>
                <a:ext cx="264841" cy="3879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99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7570854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933996" y="3123273"/>
              <a:ext cx="570785" cy="501745"/>
              <a:chOff x="6933996" y="2912302"/>
              <a:chExt cx="570785" cy="501745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H="1">
                <a:off x="6933996" y="2912302"/>
                <a:ext cx="274090" cy="43030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9900C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7066841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69987" y="3105415"/>
              <a:ext cx="615493" cy="519603"/>
              <a:chOff x="6069987" y="2894444"/>
              <a:chExt cx="615493" cy="519603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CCE0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6069987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959205" y="1082458"/>
              <a:ext cx="2609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 Flow Graph</a:t>
              </a:r>
              <a:endPara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1512810" y="5564872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512810" y="5238359"/>
            <a:ext cx="1989716" cy="327147"/>
            <a:chOff x="910830" y="5278739"/>
            <a:chExt cx="1989716" cy="327147"/>
          </a:xfrm>
        </p:grpSpPr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910830" y="5280449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2520824" y="5279815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1290663" y="5278739"/>
              <a:ext cx="1234463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</p:grp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1512810" y="491272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2747273" y="491272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92586" y="241947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78580" y="319041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400136" y="2425953"/>
            <a:ext cx="543299" cy="463871"/>
            <a:chOff x="5676529" y="2125986"/>
            <a:chExt cx="543299" cy="463871"/>
          </a:xfrm>
        </p:grpSpPr>
        <p:sp>
          <p:nvSpPr>
            <p:cNvPr id="88" name="Rectangle 87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</p:grpSp>
      <p:sp>
        <p:nvSpPr>
          <p:cNvPr id="90" name="Arc 89"/>
          <p:cNvSpPr/>
          <p:nvPr/>
        </p:nvSpPr>
        <p:spPr>
          <a:xfrm rot="17919816">
            <a:off x="7996800" y="2566711"/>
            <a:ext cx="589986" cy="191540"/>
          </a:xfrm>
          <a:prstGeom prst="arc">
            <a:avLst>
              <a:gd name="adj1" fmla="val 11376253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92202" y="4144142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False Dependencies: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52962" y="4680995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Write-After-Write: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76497" y="5120934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Write-After-Read: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5128906" y="5778065"/>
            <a:ext cx="3262898" cy="811642"/>
          </a:xfrm>
          <a:prstGeom prst="wedgeRoundRectCallout">
            <a:avLst>
              <a:gd name="adj1" fmla="val -48473"/>
              <a:gd name="adj2" fmla="val -8957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Significantly decrease performance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13255 -0.0011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build="p"/>
      <p:bldP spid="53" grpId="0"/>
      <p:bldP spid="54" grpId="0"/>
      <p:bldP spid="78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 name is similar to variable name in a program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just a label to identify dependency among operations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Difference: number of register names is limited by ISA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one of the main reason of false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can contain more registers in the speculative state (i.e. more names) than ISA and perform dynamic </a:t>
            </a:r>
            <a:r>
              <a:rPr lang="en-US" sz="2400" b="1" dirty="0"/>
              <a:t>register renaming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Number of registers in arch state is not changed (= ISA)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Eliminating False Dependencies</a:t>
            </a:r>
            <a:endParaRPr lang="ru-RU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899999" y="4366260"/>
            <a:ext cx="6392341" cy="199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kern="0" dirty="0"/>
              <a:t>Requirements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and all its consumers are renamed to the same physical register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writes to the original arch register at retirement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8879100" y="4248381"/>
            <a:ext cx="2392008" cy="1519479"/>
            <a:chOff x="5770140" y="4701916"/>
            <a:chExt cx="2392008" cy="1519479"/>
          </a:xfrm>
        </p:grpSpPr>
        <p:sp>
          <p:nvSpPr>
            <p:cNvPr id="91" name="Rectangle 90"/>
            <p:cNvSpPr/>
            <p:nvPr/>
          </p:nvSpPr>
          <p:spPr>
            <a:xfrm>
              <a:off x="5770140" y="5090066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(2)  …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0140" y="4701916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(1)  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78162" y="5852063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(4)  …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8162" y="5463913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(3)  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0071093" y="4661699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73129" y="4273781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080386" y="5421152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382422" y="5033234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8928</TotalTime>
  <Words>1571</Words>
  <Application>Microsoft Office PowerPoint</Application>
  <PresentationFormat>Widescreen</PresentationFormat>
  <Paragraphs>527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Wingdings</vt:lpstr>
      <vt:lpstr>2_Office Theme</vt:lpstr>
      <vt:lpstr>OOO – part 2</vt:lpstr>
      <vt:lpstr>Refresher: Parallelism and Superscalar</vt:lpstr>
      <vt:lpstr>Refresher: OOO execution</vt:lpstr>
      <vt:lpstr>Limitation #1: Branches</vt:lpstr>
      <vt:lpstr>Limitation #2: Exceptions</vt:lpstr>
      <vt:lpstr>Limitation #2: Exceptions</vt:lpstr>
      <vt:lpstr>Interrupts</vt:lpstr>
      <vt:lpstr>Limitation #3: False Dependencies</vt:lpstr>
      <vt:lpstr>Eliminating False Dependencies</vt:lpstr>
      <vt:lpstr>Register Renaming Algorithm</vt:lpstr>
      <vt:lpstr>RAT Restore</vt:lpstr>
      <vt:lpstr>Why Is ROB Complex?</vt:lpstr>
      <vt:lpstr>Scheduler Queue</vt:lpstr>
      <vt:lpstr>Scheduler Queue</vt:lpstr>
      <vt:lpstr>SQ Operation Example</vt:lpstr>
      <vt:lpstr>SQ Operation Example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Khaidukov, Danila</cp:lastModifiedBy>
  <cp:revision>430</cp:revision>
  <dcterms:created xsi:type="dcterms:W3CDTF">2018-09-18T18:10:21Z</dcterms:created>
  <dcterms:modified xsi:type="dcterms:W3CDTF">2022-03-21T09:23:10Z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fdd87a5a-bced-4a2c-b1fb-9d3326e3985b</vt:lpwstr>
  </property>
  <property fmtid="{D5CDD505-2E9C-101B-9397-08002B2CF9AE}" pid="3" name="CTP_TimeStamp">
    <vt:lpwstr>2020-03-15 13:15:07Z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