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446" r:id="rId2"/>
    <p:sldId id="447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4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4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69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8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3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issues/639" TargetMode="External"/><Relationship Id="rId2" Type="http://schemas.openxmlformats.org/officeDocument/2006/relationships/hyperlink" Target="https://github.com/MIPT-ILab/mipt-mips/issues/6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issues/6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PT-ILab/mipt-mips/issues/72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PT-ILab/mipt-mips/issues/64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issues/3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course.cs.technion.ac.il/234267/Winter2012-2013/ho/WCFiles/L2_pipeline_2012.ppt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issues/57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issues/21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issues/614" TargetMode="External"/><Relationship Id="rId2" Type="http://schemas.openxmlformats.org/officeDocument/2006/relationships/hyperlink" Target="https://github.com/MIPT-ILab/mipt-mips/issues/9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PT-ILab/mipt-mips/issues/613" TargetMode="External"/><Relationship Id="rId13" Type="http://schemas.openxmlformats.org/officeDocument/2006/relationships/hyperlink" Target="https://github.com/MIPT-ILab/mipt-mips/issues/724" TargetMode="External"/><Relationship Id="rId3" Type="http://schemas.openxmlformats.org/officeDocument/2006/relationships/hyperlink" Target="https://github.com/MIPT-ILab/mipt-mips/issues/36" TargetMode="External"/><Relationship Id="rId7" Type="http://schemas.openxmlformats.org/officeDocument/2006/relationships/hyperlink" Target="https://github.com/MIPT-ILab/mipt-mips/issues/587" TargetMode="External"/><Relationship Id="rId12" Type="http://schemas.openxmlformats.org/officeDocument/2006/relationships/hyperlink" Target="https://github.com/MIPT-ILab/mipt-mips/issues/649" TargetMode="External"/><Relationship Id="rId2" Type="http://schemas.openxmlformats.org/officeDocument/2006/relationships/hyperlink" Target="https://github.com/MIPT-ILab/mipt-mips/issues?q=is:issue+is:open+label:%22S1+%E2%80%94+Branch+prediction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PT-ILab/mipt-mips/issues/577" TargetMode="External"/><Relationship Id="rId11" Type="http://schemas.openxmlformats.org/officeDocument/2006/relationships/hyperlink" Target="https://github.com/MIPT-ILab/mipt-mips/issues/639" TargetMode="External"/><Relationship Id="rId5" Type="http://schemas.openxmlformats.org/officeDocument/2006/relationships/hyperlink" Target="https://github.com/MIPT-ILab/mipt-mips/issues/212" TargetMode="External"/><Relationship Id="rId10" Type="http://schemas.openxmlformats.org/officeDocument/2006/relationships/hyperlink" Target="https://github.com/MIPT-ILab/mipt-mips/issues/626" TargetMode="External"/><Relationship Id="rId4" Type="http://schemas.openxmlformats.org/officeDocument/2006/relationships/hyperlink" Target="https://github.com/MIPT-ILab/mipt-mips/issues/91" TargetMode="External"/><Relationship Id="rId9" Type="http://schemas.openxmlformats.org/officeDocument/2006/relationships/hyperlink" Target="https://github.com/MIPT-ILab/mipt-mips/issues/61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Branch prediction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Oleg Ladin</a:t>
            </a:r>
          </a:p>
          <a:p>
            <a:r>
              <a:rPr lang="en-US" i="1" dirty="0" smtClean="0">
                <a:latin typeface="+mj-lt"/>
              </a:rPr>
              <a:t>28 November 2018</a:t>
            </a:r>
            <a:endParaRPr lang="ru-RU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lang="en-US" dirty="0"/>
              <a:t>Decision 3: Delayed </a:t>
            </a:r>
            <a:r>
              <a:rPr lang="en-US" dirty="0" smtClean="0"/>
              <a:t>Branches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2"/>
              </a:rPr>
              <a:t>#</a:t>
            </a:r>
            <a:r>
              <a:rPr lang="en-US" kern="0" dirty="0" smtClean="0">
                <a:solidFill>
                  <a:srgbClr val="061922"/>
                </a:solidFill>
                <a:latin typeface="Calibri"/>
                <a:hlinkClick r:id="rId2"/>
              </a:rPr>
              <a:t>626</a:t>
            </a:r>
            <a:r>
              <a:rPr lang="en-US" kern="0" dirty="0" smtClean="0">
                <a:solidFill>
                  <a:srgbClr val="061922"/>
                </a:solidFill>
                <a:latin typeface="Calibri"/>
              </a:rPr>
              <a:t>,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3"/>
              </a:rPr>
              <a:t>#639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838199" y="1248318"/>
            <a:ext cx="1059180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Maybe ask the software (SW) to help?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Need to change </a:t>
            </a: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ISA to give it such possibility </a:t>
            </a:r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Define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AFTER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following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instructions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Hardware (HW) executes </a:t>
            </a:r>
            <a:r>
              <a:rPr lang="en-US" sz="1600" b="1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</a:t>
            </a: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following the branch regardless of branch is taken or not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SW puts in the n slots following the branch instructions that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can be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executed regardless of branch resolution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that are before the branch instruction, or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from the converged path after the branch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cannot find independent instructions, put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NOPs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8" name="Прямая соединительная линия 12"/>
          <p:cNvCxnSpPr>
            <a:endCxn id="10" idx="3"/>
          </p:cNvCxnSpPr>
          <p:nvPr/>
        </p:nvCxnSpPr>
        <p:spPr bwMode="auto">
          <a:xfrm>
            <a:off x="3610279" y="4548277"/>
            <a:ext cx="0" cy="48491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14"/>
          <p:cNvCxnSpPr>
            <a:stCxn id="10" idx="0"/>
          </p:cNvCxnSpPr>
          <p:nvPr/>
        </p:nvCxnSpPr>
        <p:spPr bwMode="auto">
          <a:xfrm>
            <a:off x="3610279" y="579519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Шестиугольник 15"/>
          <p:cNvSpPr/>
          <p:nvPr/>
        </p:nvSpPr>
        <p:spPr bwMode="auto">
          <a:xfrm rot="5400000">
            <a:off x="3229279" y="514749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" name="Овал 19"/>
          <p:cNvSpPr/>
          <p:nvPr/>
        </p:nvSpPr>
        <p:spPr bwMode="auto">
          <a:xfrm>
            <a:off x="3524054" y="4972766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Овал 20"/>
          <p:cNvSpPr/>
          <p:nvPr/>
        </p:nvSpPr>
        <p:spPr bwMode="auto">
          <a:xfrm>
            <a:off x="3572179" y="480459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3" name="Овал 21"/>
          <p:cNvSpPr/>
          <p:nvPr/>
        </p:nvSpPr>
        <p:spPr bwMode="auto">
          <a:xfrm>
            <a:off x="3572179" y="463441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4" name="Овал 23"/>
          <p:cNvSpPr/>
          <p:nvPr/>
        </p:nvSpPr>
        <p:spPr bwMode="auto">
          <a:xfrm>
            <a:off x="3305479" y="55742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5" name="Овал 24"/>
          <p:cNvSpPr/>
          <p:nvPr/>
        </p:nvSpPr>
        <p:spPr bwMode="auto">
          <a:xfrm>
            <a:off x="3305479" y="53964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6" name="Овал 25"/>
          <p:cNvSpPr/>
          <p:nvPr/>
        </p:nvSpPr>
        <p:spPr bwMode="auto">
          <a:xfrm>
            <a:off x="3305479" y="522623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7" name="Овал 27"/>
          <p:cNvSpPr/>
          <p:nvPr/>
        </p:nvSpPr>
        <p:spPr bwMode="auto">
          <a:xfrm>
            <a:off x="3838879" y="54649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8" name="Овал 28"/>
          <p:cNvSpPr/>
          <p:nvPr/>
        </p:nvSpPr>
        <p:spPr bwMode="auto">
          <a:xfrm>
            <a:off x="3838879" y="525925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9" name="Овал 30"/>
          <p:cNvSpPr/>
          <p:nvPr/>
        </p:nvSpPr>
        <p:spPr bwMode="auto">
          <a:xfrm>
            <a:off x="3567099" y="606443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0" name="Овал 31"/>
          <p:cNvSpPr/>
          <p:nvPr/>
        </p:nvSpPr>
        <p:spPr bwMode="auto">
          <a:xfrm>
            <a:off x="3567099" y="589425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159" y="5113885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Not Taken path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6359" y="511134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Taken 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6933" y="5795191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Converged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path</a:t>
            </a:r>
          </a:p>
        </p:txBody>
      </p:sp>
      <p:cxnSp>
        <p:nvCxnSpPr>
          <p:cNvPr id="24" name="Прямая соединительная линия 53"/>
          <p:cNvCxnSpPr>
            <a:endCxn id="26" idx="3"/>
          </p:cNvCxnSpPr>
          <p:nvPr/>
        </p:nvCxnSpPr>
        <p:spPr bwMode="auto">
          <a:xfrm>
            <a:off x="6053759" y="4553892"/>
            <a:ext cx="0" cy="55372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Прямая соединительная линия 54"/>
          <p:cNvCxnSpPr>
            <a:stCxn id="26" idx="0"/>
          </p:cNvCxnSpPr>
          <p:nvPr/>
        </p:nvCxnSpPr>
        <p:spPr bwMode="auto">
          <a:xfrm>
            <a:off x="6053759" y="5869612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Шестиугольник 55"/>
          <p:cNvSpPr/>
          <p:nvPr/>
        </p:nvSpPr>
        <p:spPr bwMode="auto">
          <a:xfrm rot="5400000">
            <a:off x="5672759" y="5221912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7" name="Овал 56"/>
          <p:cNvSpPr/>
          <p:nvPr/>
        </p:nvSpPr>
        <p:spPr bwMode="auto">
          <a:xfrm>
            <a:off x="5967534" y="504718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Овал 57"/>
          <p:cNvSpPr/>
          <p:nvPr/>
        </p:nvSpPr>
        <p:spPr bwMode="auto">
          <a:xfrm>
            <a:off x="6015659" y="487901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9" name="Овал 58"/>
          <p:cNvSpPr/>
          <p:nvPr/>
        </p:nvSpPr>
        <p:spPr bwMode="auto">
          <a:xfrm>
            <a:off x="6015659" y="470883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0" name="Овал 59"/>
          <p:cNvSpPr/>
          <p:nvPr/>
        </p:nvSpPr>
        <p:spPr bwMode="auto">
          <a:xfrm>
            <a:off x="5748959" y="56486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1" name="Овал 60"/>
          <p:cNvSpPr/>
          <p:nvPr/>
        </p:nvSpPr>
        <p:spPr bwMode="auto">
          <a:xfrm>
            <a:off x="5748959" y="54708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2" name="Овал 61"/>
          <p:cNvSpPr/>
          <p:nvPr/>
        </p:nvSpPr>
        <p:spPr bwMode="auto">
          <a:xfrm>
            <a:off x="5748959" y="530065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3" name="Овал 62"/>
          <p:cNvSpPr/>
          <p:nvPr/>
        </p:nvSpPr>
        <p:spPr bwMode="auto">
          <a:xfrm>
            <a:off x="6282359" y="553941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4" name="Овал 63"/>
          <p:cNvSpPr/>
          <p:nvPr/>
        </p:nvSpPr>
        <p:spPr bwMode="auto">
          <a:xfrm>
            <a:off x="6282359" y="533367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5" name="Овал 64"/>
          <p:cNvSpPr/>
          <p:nvPr/>
        </p:nvSpPr>
        <p:spPr bwMode="auto">
          <a:xfrm>
            <a:off x="6010579" y="613885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6" name="Овал 65"/>
          <p:cNvSpPr/>
          <p:nvPr/>
        </p:nvSpPr>
        <p:spPr bwMode="auto">
          <a:xfrm>
            <a:off x="6010579" y="596867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cxnSp>
        <p:nvCxnSpPr>
          <p:cNvPr id="37" name="Прямая соединительная линия 85"/>
          <p:cNvCxnSpPr>
            <a:endCxn id="39" idx="3"/>
          </p:cNvCxnSpPr>
          <p:nvPr/>
        </p:nvCxnSpPr>
        <p:spPr bwMode="auto">
          <a:xfrm>
            <a:off x="8573439" y="4538652"/>
            <a:ext cx="0" cy="56057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Прямая соединительная линия 86"/>
          <p:cNvCxnSpPr>
            <a:stCxn id="39" idx="0"/>
          </p:cNvCxnSpPr>
          <p:nvPr/>
        </p:nvCxnSpPr>
        <p:spPr bwMode="auto">
          <a:xfrm>
            <a:off x="8573439" y="586123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Шестиугольник 87"/>
          <p:cNvSpPr/>
          <p:nvPr/>
        </p:nvSpPr>
        <p:spPr bwMode="auto">
          <a:xfrm rot="5400000">
            <a:off x="8192439" y="521353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0" name="Овал 89"/>
          <p:cNvSpPr/>
          <p:nvPr/>
        </p:nvSpPr>
        <p:spPr bwMode="auto">
          <a:xfrm>
            <a:off x="8535339" y="503395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41" name="Группа 100"/>
          <p:cNvGrpSpPr/>
          <p:nvPr/>
        </p:nvGrpSpPr>
        <p:grpSpPr>
          <a:xfrm>
            <a:off x="8481999" y="4700451"/>
            <a:ext cx="182880" cy="297180"/>
            <a:chOff x="6880860" y="4596639"/>
            <a:chExt cx="182880" cy="297180"/>
          </a:xfrm>
        </p:grpSpPr>
        <p:sp>
          <p:nvSpPr>
            <p:cNvPr id="42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3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44" name="Овал 91"/>
          <p:cNvSpPr/>
          <p:nvPr/>
        </p:nvSpPr>
        <p:spPr bwMode="auto">
          <a:xfrm>
            <a:off x="8268639" y="56402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5" name="Овал 92"/>
          <p:cNvSpPr/>
          <p:nvPr/>
        </p:nvSpPr>
        <p:spPr bwMode="auto">
          <a:xfrm>
            <a:off x="8268639" y="54624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6" name="Овал 93"/>
          <p:cNvSpPr/>
          <p:nvPr/>
        </p:nvSpPr>
        <p:spPr bwMode="auto">
          <a:xfrm>
            <a:off x="8268639" y="529227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7" name="Овал 94"/>
          <p:cNvSpPr/>
          <p:nvPr/>
        </p:nvSpPr>
        <p:spPr bwMode="auto">
          <a:xfrm>
            <a:off x="8802039" y="553103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8" name="Овал 95"/>
          <p:cNvSpPr/>
          <p:nvPr/>
        </p:nvSpPr>
        <p:spPr bwMode="auto">
          <a:xfrm>
            <a:off x="8802039" y="53252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9" name="Овал 96"/>
          <p:cNvSpPr/>
          <p:nvPr/>
        </p:nvSpPr>
        <p:spPr bwMode="auto">
          <a:xfrm>
            <a:off x="8530259" y="613047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0" name="Овал 97"/>
          <p:cNvSpPr/>
          <p:nvPr/>
        </p:nvSpPr>
        <p:spPr bwMode="auto">
          <a:xfrm>
            <a:off x="8530259" y="596029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51" name="Группа 104"/>
          <p:cNvGrpSpPr/>
          <p:nvPr/>
        </p:nvGrpSpPr>
        <p:grpSpPr>
          <a:xfrm>
            <a:off x="2319958" y="4585880"/>
            <a:ext cx="1176020" cy="380100"/>
            <a:chOff x="533399" y="4466828"/>
            <a:chExt cx="1176020" cy="380100"/>
          </a:xfrm>
        </p:grpSpPr>
        <p:sp>
          <p:nvSpPr>
            <p:cNvPr id="52" name="TextBox 5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</a:t>
              </a:r>
            </a:p>
          </p:txBody>
        </p:sp>
        <p:cxnSp>
          <p:nvCxnSpPr>
            <p:cNvPr id="53" name="Прямая со стрелкой 103"/>
            <p:cNvCxnSpPr>
              <a:stCxn id="52" idx="3"/>
            </p:cNvCxnSpPr>
            <p:nvPr/>
          </p:nvCxnSpPr>
          <p:spPr bwMode="auto">
            <a:xfrm>
              <a:off x="1447799" y="4651494"/>
              <a:ext cx="261620" cy="19543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9101759" y="4471744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depend on the instructions in T and NT paths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5239" y="4696767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define the branch condition</a:t>
            </a:r>
          </a:p>
        </p:txBody>
      </p:sp>
      <p:sp>
        <p:nvSpPr>
          <p:cNvPr id="56" name="Стрелка вправо 107"/>
          <p:cNvSpPr/>
          <p:nvPr/>
        </p:nvSpPr>
        <p:spPr bwMode="auto">
          <a:xfrm>
            <a:off x="4910759" y="521353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7" name="Стрелка вправо 108"/>
          <p:cNvSpPr/>
          <p:nvPr/>
        </p:nvSpPr>
        <p:spPr bwMode="auto">
          <a:xfrm>
            <a:off x="7120559" y="563771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93 C 0.00833 -0.00139 0.01367 -0.00232 0.02018 -0.00741 C 0.02448 -0.01436 0.02514 -0.02084 0.0194 -0.02732 C 0.01602 -0.03287 0.0125 -0.03241 0.00742 -0.03287 C 0.00312 -0.0345 0.00378 -0.03287 -0.00065 -0.0328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164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612 -0.00046 -0.00625 -0.00046 -0.01028 0.00208 C -0.01041 0.00347 -0.01054 0.00416 -0.01158 0.00509 C -0.01184 0.00648 -0.01237 0.0081 -0.01263 0.00949 C -0.0125 0.01134 -0.01263 0.01666 -0.01093 0.01829 C -0.01054 0.0206 -0.01106 0.01829 -0.00989 0.01991 C -0.0095 0.0206 -0.00976 0.02153 -0.00937 0.02199 C -0.00729 0.02454 -0.00312 0.02546 -0.00052 0.02546 " pathEditMode="relative" rAng="0" ptsTypes="AAAAAAAA">
                                      <p:cBhvr>
                                        <p:cTn id="1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013 -0.0192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0717 -0.00139 L 0.01719 -0.00741 L 0.03269 -0.01528 L 0.04779 -0.02685 L 0.05938 -0.03912 L 0.06993 -0.0544 L 0.07774 -0.07246 L 0.08217 -0.09838 L 0.08165 -0.12176 L 0.07657 -0.1382 L 0.06719 -0.15255 L 0.05717 -0.16273 L 0.04102 -0.17246 L 0.0293 -0.17616 L 0.01667 -0.17986 L 0.00612 -0.18102 L -4.375E-6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3"/>
              <p:cNvSpPr/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Unfortunately, filling 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1 delay slot is easy, 2 is hard, 3 is </a:t>
                </a: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harder …</a:t>
                </a:r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Assuming we can effectively fill d% of the delayed </a:t>
                </a: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slots</a:t>
                </a:r>
              </a:p>
              <a:p>
                <a:pPr lvl="1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1600" dirty="0" smtClean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For example, for </a:t>
                </a: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d=0.6,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we get </a:t>
                </a: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CPI</a:t>
                </a:r>
                <a:r>
                  <a:rPr lang="en-US" sz="1050" dirty="0" smtClean="0">
                    <a:solidFill>
                      <a:srgbClr val="061922"/>
                    </a:solidFill>
                    <a:cs typeface="Arial" charset="0"/>
                  </a:rPr>
                  <a:t> </a:t>
                </a:r>
                <a:r>
                  <a:rPr lang="en-US" sz="1200" dirty="0" smtClean="0">
                    <a:solidFill>
                      <a:srgbClr val="061922"/>
                    </a:solidFill>
                    <a:cs typeface="Arial" charset="0"/>
                  </a:rPr>
                  <a:t>real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= </a:t>
                </a: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1.2 (IPC = 0.83%)</a:t>
                </a:r>
                <a:endParaRPr lang="en-US" sz="16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Mixing architecture with micro-arch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New generations requires more delay slots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Compatibility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issues between </a:t>
                </a:r>
                <a:r>
                  <a:rPr lang="en-US" sz="1600" dirty="0" smtClean="0">
                    <a:solidFill>
                      <a:srgbClr val="061922"/>
                    </a:solidFill>
                    <a:cs typeface="Arial" charset="0"/>
                  </a:rPr>
                  <a:t>generations –&gt; RISC-V has no delayed branches</a:t>
                </a:r>
                <a:endParaRPr lang="en-US" sz="1600" dirty="0">
                  <a:solidFill>
                    <a:srgbClr val="061922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7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  <a:blipFill rotWithShape="0">
                <a:blip r:embed="rId2"/>
                <a:stretch>
                  <a:fillRect l="-557" t="-1129" b="-2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4690983"/>
            <a:ext cx="7162800" cy="1497925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 far from the ideal and mixing Arch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uArch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almost always not the best decision.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 something even better?</a:t>
            </a:r>
          </a:p>
        </p:txBody>
      </p:sp>
    </p:spTree>
    <p:extLst>
      <p:ext uri="{BB962C8B-B14F-4D97-AF65-F5344CB8AC3E}">
        <p14:creationId xmlns:p14="http://schemas.microsoft.com/office/powerpoint/2010/main" val="31117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4: Dynamic prediction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29"/>
          <p:cNvSpPr/>
          <p:nvPr/>
        </p:nvSpPr>
        <p:spPr>
          <a:xfrm>
            <a:off x="838200" y="1825625"/>
            <a:ext cx="9505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Dynamic branch prediction approach: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As soon as branch is fetched (at IF stage) change the PC to the predicted path.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Switch to the right path after the branch execution if the prediction was wrong.</a:t>
            </a:r>
          </a:p>
          <a:p>
            <a:pPr marL="285750" indent="-285750" fontAlgn="base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It required complex hardware at IF stage that will predicts: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Whether the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Branch taken or not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Taken branch target</a:t>
            </a:r>
            <a:endParaRPr lang="en-US" sz="1600" dirty="0">
              <a:solidFill>
                <a:srgbClr val="B4BABD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8" name="Прямоугольник 31"/>
          <p:cNvSpPr/>
          <p:nvPr/>
        </p:nvSpPr>
        <p:spPr>
          <a:xfrm>
            <a:off x="851452" y="4589191"/>
            <a:ext cx="495879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Branch Target Buffer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(BTB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 fact, it is organized exactly as a cache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020584"/>
            <a:ext cx="4267464" cy="31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43100" y="4191468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" name="Группа 59"/>
          <p:cNvGrpSpPr/>
          <p:nvPr/>
        </p:nvGrpSpPr>
        <p:grpSpPr>
          <a:xfrm>
            <a:off x="1943100" y="838668"/>
            <a:ext cx="8229600" cy="409575"/>
            <a:chOff x="457200" y="914400"/>
            <a:chExt cx="8229600" cy="40957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moves to next instruction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705600" y="3124668"/>
            <a:ext cx="1609725" cy="766763"/>
            <a:chOff x="3546" y="1869"/>
            <a:chExt cx="1014" cy="483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6192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 taken ?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6" name="Группа 64"/>
          <p:cNvGrpSpPr/>
          <p:nvPr/>
        </p:nvGrpSpPr>
        <p:grpSpPr>
          <a:xfrm>
            <a:off x="7724775" y="2222968"/>
            <a:ext cx="1609725" cy="982663"/>
            <a:chOff x="6238875" y="2298700"/>
            <a:chExt cx="1609725" cy="982663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BTB Hit ?</a:t>
                </a:r>
                <a:endPara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505700" y="2819868"/>
            <a:ext cx="0" cy="3048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505700" y="2819868"/>
            <a:ext cx="228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648700" y="3505668"/>
            <a:ext cx="0" cy="4572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332788" y="3505668"/>
            <a:ext cx="315912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27" name="Группа 61"/>
          <p:cNvGrpSpPr/>
          <p:nvPr/>
        </p:nvGrpSpPr>
        <p:grpSpPr>
          <a:xfrm>
            <a:off x="2400300" y="1219668"/>
            <a:ext cx="2667000" cy="1019175"/>
            <a:chOff x="914400" y="1295400"/>
            <a:chExt cx="2667000" cy="1019175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fetches new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Группа 63"/>
          <p:cNvGrpSpPr/>
          <p:nvPr/>
        </p:nvGrpSpPr>
        <p:grpSpPr>
          <a:xfrm>
            <a:off x="7200900" y="1219668"/>
            <a:ext cx="2667000" cy="1019175"/>
            <a:chOff x="5715000" y="1295400"/>
            <a:chExt cx="2667000" cy="1019175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looks it up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3" name="Группа 62"/>
          <p:cNvGrpSpPr/>
          <p:nvPr/>
        </p:nvGrpSpPr>
        <p:grpSpPr>
          <a:xfrm>
            <a:off x="2628900" y="2210268"/>
            <a:ext cx="2209800" cy="2286000"/>
            <a:chOff x="1143000" y="2286000"/>
            <a:chExt cx="2209800" cy="2286000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new inst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6" name="Группа 60"/>
          <p:cNvGrpSpPr/>
          <p:nvPr/>
        </p:nvGrpSpPr>
        <p:grpSpPr>
          <a:xfrm>
            <a:off x="1847850" y="991068"/>
            <a:ext cx="381000" cy="3200400"/>
            <a:chOff x="361950" y="1066800"/>
            <a:chExt cx="381000" cy="3200400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61950" y="2441247"/>
              <a:ext cx="381000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</a:t>
              </a:r>
            </a:p>
          </p:txBody>
        </p:sp>
      </p:grp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1883569" y="5779761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0" name="Группа 67"/>
          <p:cNvGrpSpPr/>
          <p:nvPr/>
        </p:nvGrpSpPr>
        <p:grpSpPr>
          <a:xfrm>
            <a:off x="1808163" y="4191467"/>
            <a:ext cx="440531" cy="1514512"/>
            <a:chOff x="322263" y="4267200"/>
            <a:chExt cx="440531" cy="1066800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22263" y="4643411"/>
              <a:ext cx="440531" cy="26015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</p:grp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914900" y="5444005"/>
            <a:ext cx="1521619" cy="523220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IF/ID latch loaded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pred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inst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4" name="Группа 70"/>
          <p:cNvGrpSpPr/>
          <p:nvPr/>
        </p:nvGrpSpPr>
        <p:grpSpPr>
          <a:xfrm>
            <a:off x="7810500" y="4343868"/>
            <a:ext cx="2209800" cy="1762917"/>
            <a:chOff x="6324600" y="4419600"/>
            <a:chExt cx="2209800" cy="1762917"/>
          </a:xfrm>
        </p:grpSpPr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619999" y="4419600"/>
              <a:ext cx="9525" cy="1033464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6324600" y="5468142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seq.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124700" y="2502368"/>
            <a:ext cx="4572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yes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Группа 65"/>
          <p:cNvGrpSpPr/>
          <p:nvPr/>
        </p:nvGrpSpPr>
        <p:grpSpPr>
          <a:xfrm>
            <a:off x="8191500" y="2502368"/>
            <a:ext cx="1828800" cy="1841500"/>
            <a:chOff x="6705600" y="2578100"/>
            <a:chExt cx="1828800" cy="1841500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PC + 4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8661400" y="3277068"/>
            <a:ext cx="3810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no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54" name="Группа 66"/>
          <p:cNvGrpSpPr/>
          <p:nvPr/>
        </p:nvGrpSpPr>
        <p:grpSpPr>
          <a:xfrm>
            <a:off x="5295900" y="3277068"/>
            <a:ext cx="2057400" cy="1066800"/>
            <a:chOff x="3810000" y="3352800"/>
            <a:chExt cx="2057400" cy="1066800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pred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addr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59" name="Группа 72"/>
          <p:cNvGrpSpPr/>
          <p:nvPr/>
        </p:nvGrpSpPr>
        <p:grpSpPr>
          <a:xfrm>
            <a:off x="2764631" y="4496269"/>
            <a:ext cx="2006600" cy="1759377"/>
            <a:chOff x="1295400" y="4031829"/>
            <a:chExt cx="2006600" cy="1759377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2286000" y="4031829"/>
              <a:ext cx="0" cy="99737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61" name="Группа 68"/>
            <p:cNvGrpSpPr/>
            <p:nvPr/>
          </p:nvGrpSpPr>
          <p:grpSpPr>
            <a:xfrm>
              <a:off x="1295400" y="5024443"/>
              <a:ext cx="2006600" cy="766763"/>
              <a:chOff x="1295400" y="5024443"/>
              <a:chExt cx="2006600" cy="766763"/>
            </a:xfrm>
          </p:grpSpPr>
          <p:grpSp>
            <p:nvGrpSpPr>
              <p:cNvPr id="62" name="Group 43"/>
              <p:cNvGrpSpPr>
                <a:grpSpLocks/>
              </p:cNvGrpSpPr>
              <p:nvPr/>
            </p:nvGrpSpPr>
            <p:grpSpPr bwMode="auto">
              <a:xfrm>
                <a:off x="1489076" y="5024443"/>
                <a:ext cx="1609725" cy="766763"/>
                <a:chOff x="3546" y="1869"/>
                <a:chExt cx="1014" cy="483"/>
              </a:xfrm>
            </p:grpSpPr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68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69" name="Группа 71"/>
          <p:cNvGrpSpPr/>
          <p:nvPr/>
        </p:nvGrpSpPr>
        <p:grpSpPr>
          <a:xfrm>
            <a:off x="1808163" y="5779760"/>
            <a:ext cx="430213" cy="545307"/>
            <a:chOff x="322263" y="5664200"/>
            <a:chExt cx="430213" cy="736600"/>
          </a:xfrm>
        </p:grpSpPr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533400" y="5664200"/>
              <a:ext cx="0" cy="7366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22263" y="5924292"/>
              <a:ext cx="430213" cy="38273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EXE</a:t>
              </a:r>
            </a:p>
          </p:txBody>
        </p:sp>
      </p:grpSp>
      <p:grpSp>
        <p:nvGrpSpPr>
          <p:cNvPr id="72" name="Группа 72"/>
          <p:cNvGrpSpPr/>
          <p:nvPr/>
        </p:nvGrpSpPr>
        <p:grpSpPr>
          <a:xfrm>
            <a:off x="5260180" y="4343868"/>
            <a:ext cx="2055020" cy="1132096"/>
            <a:chOff x="1035050" y="4201905"/>
            <a:chExt cx="2055020" cy="1132096"/>
          </a:xfrm>
        </p:grpSpPr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2061370" y="4201905"/>
              <a:ext cx="7939" cy="69746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74" name="Группа 68"/>
            <p:cNvGrpSpPr/>
            <p:nvPr/>
          </p:nvGrpSpPr>
          <p:grpSpPr>
            <a:xfrm>
              <a:off x="1035050" y="4387855"/>
              <a:ext cx="2055020" cy="946146"/>
              <a:chOff x="1035050" y="4387855"/>
              <a:chExt cx="2055020" cy="946146"/>
            </a:xfrm>
          </p:grpSpPr>
          <p:grpSp>
            <p:nvGrpSpPr>
              <p:cNvPr id="75" name="Group 43"/>
              <p:cNvGrpSpPr>
                <a:grpSpLocks/>
              </p:cNvGrpSpPr>
              <p:nvPr/>
            </p:nvGrpSpPr>
            <p:grpSpPr bwMode="auto">
              <a:xfrm>
                <a:off x="1265239" y="4387855"/>
                <a:ext cx="1609725" cy="766763"/>
                <a:chOff x="3405" y="1468"/>
                <a:chExt cx="1014" cy="483"/>
              </a:xfrm>
            </p:grpSpPr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05" y="1468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00AEEF">
                    <a:lumMod val="60000"/>
                    <a:lumOff val="40000"/>
                  </a:srgbClr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1" name="Rectangle 47"/>
                <p:cNvSpPr>
                  <a:spLocks noChangeArrowheads="1"/>
                </p:cNvSpPr>
                <p:nvPr/>
              </p:nvSpPr>
              <p:spPr bwMode="auto">
                <a:xfrm>
                  <a:off x="3424" y="1622"/>
                  <a:ext cx="960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Correct target?</a:t>
                  </a:r>
                  <a:endPara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 flipH="1">
                <a:off x="1035050" y="4768268"/>
                <a:ext cx="1588" cy="565733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7" name="Line 53"/>
              <p:cNvSpPr>
                <a:spLocks noChangeShapeType="1"/>
              </p:cNvSpPr>
              <p:nvPr/>
            </p:nvSpPr>
            <p:spPr bwMode="auto">
              <a:xfrm>
                <a:off x="1036639" y="476826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3090070" y="4757742"/>
                <a:ext cx="0" cy="544299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2861470" y="4771236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6476208" y="5447023"/>
            <a:ext cx="1281112" cy="523220"/>
          </a:xfrm>
          <a:prstGeom prst="rect">
            <a:avLst/>
          </a:prstGeom>
          <a:solidFill>
            <a:srgbClr val="00AEEF">
              <a:lumMod val="60000"/>
              <a:lumOff val="40000"/>
            </a:srgbClr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Flush pipe &amp;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update PC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3" name="Группа 59"/>
          <p:cNvGrpSpPr/>
          <p:nvPr/>
        </p:nvGrpSpPr>
        <p:grpSpPr>
          <a:xfrm>
            <a:off x="6476208" y="5973259"/>
            <a:ext cx="1291429" cy="748215"/>
            <a:chOff x="1180924" y="9876630"/>
            <a:chExt cx="1291429" cy="871383"/>
          </a:xfrm>
        </p:grpSpPr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1180924" y="10286348"/>
              <a:ext cx="1291429" cy="461665"/>
            </a:xfrm>
            <a:prstGeom prst="rect">
              <a:avLst/>
            </a:prstGeom>
            <a:solidFill>
              <a:srgbClr val="00AEEF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>
              <a:off x="1829414" y="9876630"/>
              <a:ext cx="0" cy="40971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3" grpId="0" animBg="1"/>
      <p:bldP spid="47" grpId="0" animBg="1"/>
      <p:bldP spid="53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1771650" y="33400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36" name="Группа 54"/>
          <p:cNvGrpSpPr/>
          <p:nvPr/>
        </p:nvGrpSpPr>
        <p:grpSpPr>
          <a:xfrm>
            <a:off x="1470422" y="3340099"/>
            <a:ext cx="8530828" cy="1981200"/>
            <a:chOff x="155972" y="3200400"/>
            <a:chExt cx="8530828" cy="1981200"/>
          </a:xfrm>
        </p:grpSpPr>
        <p:sp>
          <p:nvSpPr>
            <p:cNvPr id="13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Text Box 11"/>
            <p:cNvSpPr txBox="1">
              <a:spLocks noChangeArrowheads="1"/>
            </p:cNvSpPr>
            <p:nvPr/>
          </p:nvSpPr>
          <p:spPr bwMode="auto">
            <a:xfrm>
              <a:off x="155972" y="3974067"/>
              <a:ext cx="754856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</p:txBody>
        </p:sp>
      </p:grpSp>
      <p:sp>
        <p:nvSpPr>
          <p:cNvPr id="140" name="Line 12"/>
          <p:cNvSpPr>
            <a:spLocks noChangeShapeType="1"/>
          </p:cNvSpPr>
          <p:nvPr/>
        </p:nvSpPr>
        <p:spPr bwMode="auto">
          <a:xfrm>
            <a:off x="1771650" y="64642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41" name="Группа 58"/>
          <p:cNvGrpSpPr/>
          <p:nvPr/>
        </p:nvGrpSpPr>
        <p:grpSpPr>
          <a:xfrm>
            <a:off x="1550194" y="5321299"/>
            <a:ext cx="595312" cy="1143000"/>
            <a:chOff x="235744" y="5181600"/>
            <a:chExt cx="595312" cy="1143000"/>
          </a:xfrm>
        </p:grpSpPr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235744" y="5534025"/>
              <a:ext cx="595312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WB</a:t>
              </a:r>
            </a:p>
          </p:txBody>
        </p:sp>
      </p:grpSp>
      <p:grpSp>
        <p:nvGrpSpPr>
          <p:cNvPr id="144" name="Группа 56"/>
          <p:cNvGrpSpPr/>
          <p:nvPr/>
        </p:nvGrpSpPr>
        <p:grpSpPr>
          <a:xfrm>
            <a:off x="5124450" y="3944937"/>
            <a:ext cx="1905000" cy="1681162"/>
            <a:chOff x="3810000" y="3805238"/>
            <a:chExt cx="1905000" cy="1681162"/>
          </a:xfrm>
        </p:grpSpPr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Flush pipe &amp;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PC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49" name="Группа 59"/>
          <p:cNvGrpSpPr/>
          <p:nvPr/>
        </p:nvGrpSpPr>
        <p:grpSpPr>
          <a:xfrm>
            <a:off x="4972050" y="5626099"/>
            <a:ext cx="2209800" cy="1095375"/>
            <a:chOff x="3657600" y="5486400"/>
            <a:chExt cx="2209800" cy="1095375"/>
          </a:xfrm>
        </p:grpSpPr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inst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52" name="Группа 57"/>
          <p:cNvGrpSpPr/>
          <p:nvPr/>
        </p:nvGrpSpPr>
        <p:grpSpPr>
          <a:xfrm>
            <a:off x="2990850" y="3944937"/>
            <a:ext cx="1676400" cy="1023937"/>
            <a:chOff x="1676400" y="3805238"/>
            <a:chExt cx="1676400" cy="1023937"/>
          </a:xfrm>
        </p:grpSpPr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continue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6953250" y="2092324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continue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58" name="Группа 55"/>
          <p:cNvGrpSpPr/>
          <p:nvPr/>
        </p:nvGrpSpPr>
        <p:grpSpPr>
          <a:xfrm>
            <a:off x="4286250" y="3568699"/>
            <a:ext cx="1609725" cy="1066800"/>
            <a:chOff x="2971800" y="3429000"/>
            <a:chExt cx="1609725" cy="1066800"/>
          </a:xfrm>
        </p:grpSpPr>
        <p:grpSp>
          <p:nvGrpSpPr>
            <p:cNvPr id="159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161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Corect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pred ?</a:t>
                </a: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60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65" name="Text Box 20"/>
          <p:cNvSpPr txBox="1">
            <a:spLocks noChangeArrowheads="1"/>
          </p:cNvSpPr>
          <p:nvPr/>
        </p:nvSpPr>
        <p:spPr bwMode="auto">
          <a:xfrm>
            <a:off x="4286250" y="2092324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Calculate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br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&amp;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trgt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66" name="Группа 50"/>
          <p:cNvGrpSpPr/>
          <p:nvPr/>
        </p:nvGrpSpPr>
        <p:grpSpPr>
          <a:xfrm>
            <a:off x="1550194" y="669924"/>
            <a:ext cx="8451056" cy="2670175"/>
            <a:chOff x="235744" y="530225"/>
            <a:chExt cx="8451056" cy="2670175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Text Box 4"/>
            <p:cNvSpPr txBox="1">
              <a:spLocks noChangeArrowheads="1"/>
            </p:cNvSpPr>
            <p:nvPr/>
          </p:nvSpPr>
          <p:spPr bwMode="auto">
            <a:xfrm>
              <a:off x="319087" y="530225"/>
              <a:ext cx="428625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  <p:grpSp>
          <p:nvGrpSpPr>
            <p:cNvPr id="169" name="Группа 49"/>
            <p:cNvGrpSpPr/>
            <p:nvPr/>
          </p:nvGrpSpPr>
          <p:grpSpPr>
            <a:xfrm>
              <a:off x="235744" y="762000"/>
              <a:ext cx="8451056" cy="2438400"/>
              <a:chOff x="235744" y="762000"/>
              <a:chExt cx="8451056" cy="2438400"/>
            </a:xfrm>
          </p:grpSpPr>
          <p:sp>
            <p:nvSpPr>
              <p:cNvPr id="170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1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rgbClr val="061922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2" name="Text Box 10"/>
              <p:cNvSpPr txBox="1">
                <a:spLocks noChangeArrowheads="1"/>
              </p:cNvSpPr>
              <p:nvPr/>
            </p:nvSpPr>
            <p:spPr bwMode="auto">
              <a:xfrm>
                <a:off x="235744" y="1881188"/>
                <a:ext cx="595312" cy="369332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EXE</a:t>
                </a:r>
              </a:p>
            </p:txBody>
          </p:sp>
          <p:grpSp>
            <p:nvGrpSpPr>
              <p:cNvPr id="173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81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3" name="Freeform 182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6192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  <p:sp>
                <p:nvSpPr>
                  <p:cNvPr id="184" name="Freeform 183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</p:grpSp>
            <p:sp>
              <p:nvSpPr>
                <p:cNvPr id="1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74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5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6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yes</a:t>
                </a: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7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8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9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no</a:t>
                </a: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80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85" name="Группа 53"/>
          <p:cNvGrpSpPr/>
          <p:nvPr/>
        </p:nvGrpSpPr>
        <p:grpSpPr>
          <a:xfrm>
            <a:off x="3981450" y="2819399"/>
            <a:ext cx="2209800" cy="749300"/>
            <a:chOff x="2667000" y="2679700"/>
            <a:chExt cx="2209800" cy="749300"/>
          </a:xfrm>
        </p:grpSpPr>
        <p:sp>
          <p:nvSpPr>
            <p:cNvPr id="18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BTB</a:t>
              </a: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0" grpId="0" animBg="1"/>
      <p:bldP spid="157" grpId="0" animBg="1"/>
      <p:bldP spid="1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</a:t>
            </a:r>
            <a:r>
              <a:rPr lang="en-US" dirty="0" smtClean="0"/>
              <a:t>Pipeline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3"/>
              </a:rPr>
              <a:t>#</a:t>
            </a:r>
            <a:r>
              <a:rPr lang="en-US" kern="0" dirty="0" smtClean="0">
                <a:solidFill>
                  <a:srgbClr val="061922"/>
                </a:solidFill>
                <a:latin typeface="Calibri"/>
                <a:hlinkClick r:id="rId3"/>
              </a:rPr>
              <a:t>613</a:t>
            </a:r>
            <a:r>
              <a:rPr lang="en-US" kern="0" dirty="0" smtClean="0">
                <a:solidFill>
                  <a:srgbClr val="061922"/>
                </a:solidFill>
                <a:latin typeface="Calibri"/>
              </a:rPr>
              <a:t>,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4"/>
              </a:rPr>
              <a:t>#</a:t>
            </a:r>
            <a:r>
              <a:rPr lang="en-US" kern="0" dirty="0" smtClean="0">
                <a:solidFill>
                  <a:srgbClr val="061922"/>
                </a:solidFill>
                <a:latin typeface="Calibri"/>
                <a:hlinkClick r:id="rId4"/>
              </a:rPr>
              <a:t>724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40254" y="2270954"/>
            <a:ext cx="3126676" cy="1772936"/>
            <a:chOff x="4616204" y="1508954"/>
            <a:chExt cx="3126676" cy="1772936"/>
          </a:xfrm>
        </p:grpSpPr>
        <p:grpSp>
          <p:nvGrpSpPr>
            <p:cNvPr id="46" name="Group 45"/>
            <p:cNvGrpSpPr/>
            <p:nvPr/>
          </p:nvGrpSpPr>
          <p:grpSpPr>
            <a:xfrm>
              <a:off x="4616204" y="1508954"/>
              <a:ext cx="3126676" cy="1772936"/>
              <a:chOff x="4616204" y="1508954"/>
              <a:chExt cx="3126676" cy="177293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16204" y="1508954"/>
                <a:ext cx="3126676" cy="1772936"/>
                <a:chOff x="1120187" y="2381668"/>
                <a:chExt cx="3126676" cy="177293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140828" y="2381668"/>
                  <a:ext cx="2608962" cy="1772936"/>
                  <a:chOff x="5945593" y="3417338"/>
                  <a:chExt cx="2608962" cy="1151981"/>
                </a:xfrm>
                <a:solidFill>
                  <a:srgbClr val="66FFCC"/>
                </a:solidFill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404964" y="3417338"/>
                    <a:ext cx="2149591" cy="1151981"/>
                    <a:chOff x="3021105" y="3598050"/>
                    <a:chExt cx="2149591" cy="1151981"/>
                  </a:xfrm>
                  <a:grpFill/>
                </p:grpSpPr>
                <p:sp>
                  <p:nvSpPr>
                    <p:cNvPr id="62" name="Rectangle 61"/>
                    <p:cNvSpPr/>
                    <p:nvPr/>
                  </p:nvSpPr>
                  <p:spPr bwMode="auto">
                    <a:xfrm>
                      <a:off x="3021105" y="3598050"/>
                      <a:ext cx="2149591" cy="1151981"/>
                    </a:xfrm>
                    <a:prstGeom prst="rect">
                      <a:avLst/>
                    </a:prstGeom>
                    <a:grpFill/>
                    <a:ln w="9525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3156408" y="3639748"/>
                      <a:ext cx="1948867" cy="199981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Mis</a:t>
                      </a:r>
                      <a:r>
                        <a:rPr kumimoji="0" lang="en-US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-prediction detector</a:t>
                      </a:r>
                    </a:p>
                  </p:txBody>
                </p:sp>
              </p:grpSp>
              <p:cxnSp>
                <p:nvCxnSpPr>
                  <p:cNvPr id="61" name="Straight Arrow Connector 60"/>
                  <p:cNvCxnSpPr/>
                  <p:nvPr/>
                </p:nvCxnSpPr>
                <p:spPr bwMode="auto">
                  <a:xfrm>
                    <a:off x="5945593" y="4232712"/>
                    <a:ext cx="474059" cy="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6192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1140828" y="3932993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754499" y="3539714"/>
                  <a:ext cx="696024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direction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54499" y="3802188"/>
                  <a:ext cx="530916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target</a:t>
                  </a: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3772804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>
                  <a:off x="1120187" y="3305662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 rot="5400000">
                  <a:off x="1387251" y="3649788"/>
                  <a:ext cx="7344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predicted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5400000">
                  <a:off x="3158698" y="2815725"/>
                  <a:ext cx="887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flush</a:t>
                  </a: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1126140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5254281" y="1959618"/>
                <a:ext cx="696024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direction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54281" y="2222092"/>
                <a:ext cx="530916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5400000">
              <a:off x="4988824" y="206969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actual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58880" y="1998875"/>
            <a:ext cx="2499012" cy="2139871"/>
            <a:chOff x="1126141" y="2381667"/>
            <a:chExt cx="2499012" cy="2139871"/>
          </a:xfrm>
        </p:grpSpPr>
        <p:grpSp>
          <p:nvGrpSpPr>
            <p:cNvPr id="65" name="Group 64"/>
            <p:cNvGrpSpPr/>
            <p:nvPr/>
          </p:nvGrpSpPr>
          <p:grpSpPr>
            <a:xfrm>
              <a:off x="1140828" y="2381667"/>
              <a:ext cx="2010266" cy="2133600"/>
              <a:chOff x="5945593" y="3417338"/>
              <a:chExt cx="2010266" cy="1386326"/>
            </a:xfrm>
            <a:solidFill>
              <a:srgbClr val="66FFCC"/>
            </a:solidFill>
          </p:grpSpPr>
          <p:grpSp>
            <p:nvGrpSpPr>
              <p:cNvPr id="79" name="Group 78"/>
              <p:cNvGrpSpPr/>
              <p:nvPr/>
            </p:nvGrpSpPr>
            <p:grpSpPr>
              <a:xfrm>
                <a:off x="6404965" y="3417338"/>
                <a:ext cx="1550894" cy="1386326"/>
                <a:chOff x="3021106" y="3598050"/>
                <a:chExt cx="1550894" cy="1386326"/>
              </a:xfrm>
              <a:grp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021106" y="3598050"/>
                  <a:ext cx="1550894" cy="138632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073191" y="3639753"/>
                  <a:ext cx="470835" cy="19998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BTB</a:t>
                  </a:r>
                </a:p>
              </p:txBody>
            </p:sp>
          </p:grp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5945593" y="4359025"/>
                <a:ext cx="474059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1140828" y="412739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140828" y="4412090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754499" y="3734115"/>
              <a:ext cx="696024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54499" y="3996589"/>
              <a:ext cx="530916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55340" y="425992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151094" y="2973288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3151094" y="327820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 rot="5400000">
              <a:off x="1432135" y="3996589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2606989" y="3004881"/>
              <a:ext cx="887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62200" y="284482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99369" y="3091615"/>
              <a:ext cx="530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1126141" y="3091615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627063" y="2962544"/>
              <a:ext cx="721672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5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9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2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3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6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9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0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RegDst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[15-0]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5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[20-16]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[15-11]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886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0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6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16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1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6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32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4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5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6" name="Rectangle 137"/>
            <p:cNvSpPr>
              <a:spLocks noChangeArrowheads="1"/>
            </p:cNvSpPr>
            <p:nvPr/>
          </p:nvSpPr>
          <p:spPr bwMode="auto">
            <a:xfrm>
              <a:off x="3084" y="3230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</a:t>
            </a:r>
            <a:r>
              <a:rPr lang="en-US" dirty="0" smtClean="0"/>
              <a:t>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Dynamic </a:t>
            </a:r>
            <a:r>
              <a:rPr lang="en-US" dirty="0" smtClean="0"/>
              <a:t>Prediction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2"/>
              </a:rPr>
              <a:t>#649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1"/>
              <p:cNvSpPr/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In case of correct prediction – loose nothing</a:t>
                </a:r>
              </a:p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In 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case of wrong prediction – flush the </a:t>
                </a: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pipeline and restart from the correct PC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61922"/>
                    </a:solidFill>
                    <a:cs typeface="Arial" charset="0"/>
                  </a:rPr>
                  <a:t>Predict </a:t>
                </a: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not-taken, actual 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actual </a:t>
                </a:r>
                <a:r>
                  <a:rPr lang="en-US" dirty="0" smtClean="0">
                    <a:solidFill>
                      <a:srgbClr val="061922"/>
                    </a:solidFill>
                    <a:cs typeface="Arial" charset="0"/>
                  </a:rPr>
                  <a:t>not-taken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61922"/>
                    </a:solidFill>
                    <a:cs typeface="Arial" charset="0"/>
                  </a:rPr>
                  <a:t>Predict taken, but </a:t>
                </a: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wrong </a:t>
                </a:r>
                <a:r>
                  <a:rPr lang="en-US" dirty="0" smtClean="0">
                    <a:solidFill>
                      <a:srgbClr val="061922"/>
                    </a:solidFill>
                    <a:cs typeface="Arial" charset="0"/>
                  </a:rPr>
                  <a:t>target</a:t>
                </a:r>
                <a:endParaRPr lang="en-US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Assuming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correct prediction rate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For example, if </a:t>
                </a:r>
                <a:r>
                  <a:rPr lang="en-US" sz="2000" i="1" dirty="0" smtClean="0">
                    <a:solidFill>
                      <a:srgbClr val="061922"/>
                    </a:solidFill>
                    <a:cs typeface="Arial" charset="0"/>
                  </a:rPr>
                  <a:t>P</a:t>
                </a: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 = 85</a:t>
                </a:r>
                <a:r>
                  <a:rPr lang="en-US" sz="2000" i="1" dirty="0" smtClean="0">
                    <a:solidFill>
                      <a:srgbClr val="061922"/>
                    </a:solidFill>
                    <a:cs typeface="Arial" charset="0"/>
                  </a:rPr>
                  <a:t>%</a:t>
                </a: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 (the modern predictors have 95%+)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61922"/>
                    </a:solidFill>
                    <a:cs typeface="Arial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3=1.09</m:t>
                    </m:r>
                  </m:oMath>
                </a14:m>
                <a:endParaRPr lang="en-US" sz="2000" dirty="0" smtClean="0">
                  <a:solidFill>
                    <a:srgbClr val="061922"/>
                  </a:solidFill>
                  <a:cs typeface="Arial" charset="0"/>
                </a:endParaRP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.92</m:t>
                      </m:r>
                    </m:oMath>
                  </m:oMathPara>
                </a14:m>
                <a:endParaRPr lang="en-US" sz="2000" dirty="0" smtClean="0">
                  <a:solidFill>
                    <a:srgbClr val="061922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  <a:blipFill rotWithShape="0">
                <a:blip r:embed="rId3"/>
                <a:stretch>
                  <a:fillRect l="-567" t="-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9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 of Branch </a:t>
            </a:r>
            <a:r>
              <a:rPr lang="en-US" sz="4000" dirty="0" smtClean="0"/>
              <a:t>Prediction </a:t>
            </a:r>
            <a:r>
              <a:rPr lang="en-US" sz="4000" kern="0" dirty="0">
                <a:solidFill>
                  <a:srgbClr val="061922"/>
                </a:solidFill>
                <a:latin typeface="Calibri"/>
                <a:hlinkClick r:id="rId2"/>
              </a:rPr>
              <a:t>#36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Backward Jump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199" y="1800788"/>
            <a:ext cx="9444135" cy="17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If target PC is behind than branch PC, predict taken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For the most of the cases that would be a backward jump of loop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Loop branches are almost taken</a:t>
            </a:r>
          </a:p>
        </p:txBody>
      </p:sp>
    </p:spTree>
    <p:extLst>
      <p:ext uri="{BB962C8B-B14F-4D97-AF65-F5344CB8AC3E}">
        <p14:creationId xmlns:p14="http://schemas.microsoft.com/office/powerpoint/2010/main" val="2350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contain material developed and copyright by</a:t>
            </a:r>
            <a:r>
              <a:rPr lang="en-US" dirty="0" smtClean="0"/>
              <a:t>:</a:t>
            </a:r>
          </a:p>
          <a:p>
            <a:r>
              <a:rPr lang="en-US" dirty="0"/>
              <a:t>Lihu Rappoport (MAMAS/Intel), </a:t>
            </a:r>
            <a:r>
              <a:rPr lang="en-US" dirty="0">
                <a:hlinkClick r:id="rId3"/>
              </a:rPr>
              <a:t>234267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bimodal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02" y="2233129"/>
            <a:ext cx="3295650" cy="169545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6599" y="1825625"/>
            <a:ext cx="9125373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latin typeface="Calibri"/>
                <a:cs typeface="+mn-cs"/>
              </a:rPr>
              <a:t>A saturating counter or bimodal predictor is a state machine with four states: </a:t>
            </a:r>
            <a:endParaRPr lang="ru-RU" sz="2000" dirty="0">
              <a:solidFill>
                <a:srgbClr val="061922"/>
              </a:solidFill>
              <a:latin typeface="Calibri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77" y="2206625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8199" y="3730625"/>
            <a:ext cx="9558867" cy="2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Advantages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Small – only 2 bits per entry in the BTB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Predicts well branches with stable behaviour</a:t>
            </a:r>
          </a:p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Disadvantages</a:t>
            </a:r>
          </a:p>
          <a:p>
            <a:pPr marL="800100" lvl="1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Cannot predict well branches which often change their outcome:</a:t>
            </a:r>
          </a:p>
          <a:p>
            <a:pPr marL="1257300" lvl="2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e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 smtClean="0">
                <a:solidFill>
                  <a:srgbClr val="061922"/>
                </a:solidFill>
                <a:cs typeface="Arial" charset="0"/>
              </a:rPr>
              <a:t>, …</a:t>
            </a:r>
            <a:endParaRPr lang="en-GB" sz="2000" dirty="0">
              <a:solidFill>
                <a:srgbClr val="06192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bimodal BTB work</a:t>
            </a:r>
            <a:r>
              <a:rPr lang="en-US" dirty="0" smtClean="0"/>
              <a:t>?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2"/>
              </a:rPr>
              <a:t>#577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9788" y="1825625"/>
            <a:ext cx="8688387" cy="18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Branches are usually used in loops</a:t>
            </a:r>
          </a:p>
          <a:p>
            <a:pPr marL="688975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BTB trains on first iterations and predicts next ones correctly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Loops are not infinite, so once BTB will make a mistake</a:t>
            </a:r>
          </a:p>
          <a:p>
            <a:pPr marL="631825" lvl="1" indent="-285750">
              <a:buClr>
                <a:srgbClr val="061922"/>
              </a:buCl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It won’t affect next outer loop iteration!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676261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(cond1)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(cond2)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969" y="56618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Branch 2 history: T, T, T, T, T, T, NT, T, T, T, T, T, T, NT</a:t>
            </a:r>
            <a:r>
              <a:rPr lang="en-US" dirty="0">
                <a:solidFill>
                  <a:srgbClr val="061922"/>
                </a:solidFill>
                <a:latin typeface="Arial" charset="0"/>
                <a:cs typeface="Arial" charset="0"/>
              </a:rPr>
              <a:t>, T, T, T, T, T, T, </a:t>
            </a:r>
            <a:r>
              <a:rPr lang="en-US" dirty="0" smtClean="0">
                <a:solidFill>
                  <a:srgbClr val="061922"/>
                </a:solidFill>
                <a:latin typeface="Arial" charset="0"/>
                <a:cs typeface="Arial" charset="0"/>
              </a:rPr>
              <a:t>NT...</a:t>
            </a:r>
            <a:endParaRPr lang="ru-RU" dirty="0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Two-level adaptive </a:t>
            </a:r>
            <a:r>
              <a:rPr lang="en-US" dirty="0" smtClean="0"/>
              <a:t>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-707799" y="2771095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dirty="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5238977" y="2518682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727677" y="4536395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0 0 0 0 0 1 0 0 0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21"/>
          <p:cNvSpPr>
            <a:spLocks noChangeArrowheads="1"/>
          </p:cNvSpPr>
          <p:nvPr/>
        </p:nvSpPr>
        <p:spPr bwMode="auto">
          <a:xfrm>
            <a:off x="3701484" y="4346323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709964" y="2129745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791052" y="1840820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91052" y="2844120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791052" y="2129745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294289" y="176938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rgbClr val="000000"/>
                </a:solidFill>
                <a:latin typeface="Calibri"/>
              </a:rPr>
              <a:t>past</a:t>
            </a:r>
            <a:endParaRPr lang="ru-RU" sz="1600" kern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2627" y="1769382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rgbClr val="000000"/>
                </a:solidFill>
                <a:latin typeface="Calibri"/>
              </a:rPr>
              <a:t>future</a:t>
            </a:r>
            <a:endParaRPr lang="ru-RU" sz="1600" kern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59252" y="1480457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rgbClr val="000000"/>
                </a:solidFill>
                <a:latin typeface="Calibri"/>
              </a:rPr>
              <a:t>present</a:t>
            </a:r>
            <a:endParaRPr lang="ru-RU" sz="1600" kern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89464" y="32759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rgbClr val="000000"/>
                </a:solidFill>
                <a:latin typeface="Calibri"/>
              </a:rPr>
              <a:t>History buffer</a:t>
            </a:r>
            <a:endParaRPr lang="ru-RU" sz="1600" kern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034314" y="2013857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9614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2375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404452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7682139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310414" y="2013857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smtClean="0">
                <a:solidFill>
                  <a:srgbClr val="000000"/>
                </a:solidFill>
                <a:cs typeface="Arial" charset="0"/>
              </a:rPr>
              <a:t>00</a:t>
            </a:r>
            <a:endParaRPr lang="ru-RU" sz="24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6034314" y="29441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9614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Oval 74"/>
          <p:cNvSpPr>
            <a:spLocks noChangeArrowheads="1"/>
          </p:cNvSpPr>
          <p:nvPr/>
        </p:nvSpPr>
        <p:spPr bwMode="auto">
          <a:xfrm>
            <a:off x="62375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75"/>
          <p:cNvSpPr>
            <a:spLocks noChangeArrowheads="1"/>
          </p:cNvSpPr>
          <p:nvPr/>
        </p:nvSpPr>
        <p:spPr bwMode="auto">
          <a:xfrm>
            <a:off x="8404452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>
            <a:off x="7682139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5310414" y="29441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smtClean="0">
                <a:solidFill>
                  <a:srgbClr val="000000"/>
                </a:solidFill>
                <a:cs typeface="Arial" charset="0"/>
              </a:rPr>
              <a:t>01</a:t>
            </a:r>
            <a:endParaRPr lang="ru-RU" sz="24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34314" y="38712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614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375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404452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682139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smtClea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10414" y="38712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smtClean="0">
                <a:solidFill>
                  <a:srgbClr val="000000"/>
                </a:solidFill>
                <a:cs typeface="Arial" charset="0"/>
              </a:rPr>
              <a:t>10</a:t>
            </a:r>
            <a:endParaRPr lang="ru-RU" sz="2400" kern="0" smtClea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0414" y="4801507"/>
            <a:ext cx="3817938" cy="927100"/>
            <a:chOff x="2017" y="1752"/>
            <a:chExt cx="2405" cy="58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smtClea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smtClean="0">
                  <a:solidFill>
                    <a:srgbClr val="000000"/>
                  </a:solidFill>
                  <a:cs typeface="Arial" charset="0"/>
                </a:rPr>
                <a:t>11</a:t>
              </a:r>
              <a:endParaRPr lang="ru-RU" sz="2400" kern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4" name="Oval 66"/>
          <p:cNvSpPr>
            <a:spLocks noChangeArrowheads="1"/>
          </p:cNvSpPr>
          <p:nvPr/>
        </p:nvSpPr>
        <p:spPr bwMode="auto">
          <a:xfrm>
            <a:off x="6959827" y="2112282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654652" y="3425145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Text Box 114"/>
          <p:cNvSpPr txBox="1">
            <a:spLocks noChangeArrowheads="1"/>
          </p:cNvSpPr>
          <p:nvPr/>
        </p:nvSpPr>
        <p:spPr bwMode="auto">
          <a:xfrm>
            <a:off x="1122589" y="4607832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/>
              </a:rPr>
              <a:t>Prediction:</a:t>
            </a:r>
            <a:endParaRPr lang="ru-RU" kern="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 Box 115"/>
          <p:cNvSpPr txBox="1">
            <a:spLocks noChangeArrowheads="1"/>
          </p:cNvSpPr>
          <p:nvPr/>
        </p:nvSpPr>
        <p:spPr bwMode="auto">
          <a:xfrm>
            <a:off x="2878364" y="5155520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 smtClean="0">
                <a:solidFill>
                  <a:srgbClr val="009900"/>
                </a:solidFill>
                <a:latin typeface="Calibri"/>
              </a:rPr>
              <a:t>TRUE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ru-RU" sz="2400" kern="0" smtClean="0">
              <a:solidFill>
                <a:srgbClr val="009900"/>
              </a:solidFill>
              <a:latin typeface="Calibri"/>
            </a:endParaRPr>
          </a:p>
        </p:txBody>
      </p: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2086202" y="5226957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smtClean="0">
                <a:solidFill>
                  <a:srgbClr val="000000"/>
                </a:solidFill>
                <a:latin typeface="Calibri"/>
              </a:rPr>
              <a:t>Result:</a:t>
            </a:r>
            <a:endParaRPr lang="ru-RU" kern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 Box 117"/>
          <p:cNvSpPr txBox="1">
            <a:spLocks noChangeArrowheads="1"/>
          </p:cNvSpPr>
          <p:nvPr/>
        </p:nvSpPr>
        <p:spPr bwMode="auto">
          <a:xfrm>
            <a:off x="2949802" y="5155520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 dirty="0" smtClean="0">
                <a:solidFill>
                  <a:srgbClr val="FF5C00"/>
                </a:solidFill>
                <a:latin typeface="Calibri"/>
              </a:rPr>
              <a:t>FALSE</a:t>
            </a:r>
            <a:endParaRPr lang="ru-RU" sz="2400" kern="0" dirty="0" smtClean="0">
              <a:solidFill>
                <a:srgbClr val="FF5C00"/>
              </a:solidFill>
              <a:latin typeface="Calibri"/>
            </a:endParaRPr>
          </a:p>
        </p:txBody>
      </p:sp>
      <p:sp>
        <p:nvSpPr>
          <p:cNvPr id="50" name="Oval 118"/>
          <p:cNvSpPr>
            <a:spLocks noChangeArrowheads="1"/>
          </p:cNvSpPr>
          <p:nvPr/>
        </p:nvSpPr>
        <p:spPr bwMode="auto">
          <a:xfrm>
            <a:off x="6975452" y="30473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1" name="Oval 119"/>
          <p:cNvSpPr>
            <a:spLocks noChangeArrowheads="1"/>
          </p:cNvSpPr>
          <p:nvPr/>
        </p:nvSpPr>
        <p:spPr bwMode="auto">
          <a:xfrm>
            <a:off x="6959827" y="49015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Oval 120"/>
          <p:cNvSpPr>
            <a:spLocks noChangeArrowheads="1"/>
          </p:cNvSpPr>
          <p:nvPr/>
        </p:nvSpPr>
        <p:spPr bwMode="auto">
          <a:xfrm>
            <a:off x="6959827" y="397759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5238977" y="1648732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alibri"/>
              </a:rPr>
              <a:t>Pattern history table</a:t>
            </a:r>
            <a:endParaRPr lang="ru-RU" sz="1600" kern="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557439" y="22726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smtClean="0">
                <a:solidFill>
                  <a:srgbClr val="000000"/>
                </a:solidFill>
                <a:latin typeface="Calibri"/>
              </a:rPr>
              <a:t>Branch sequence:</a:t>
            </a:r>
            <a:endParaRPr lang="ru-RU" sz="1600" kern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5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4036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3203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 -0.00185 L -0.0714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0.00231 L 0.06003 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48 0.00023 L -0.10286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3 0.00092 L 0.09219 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5938 3.7037E-7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6 0.00023 L -0.13541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0.00231 L 0.1263 0.00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5846 -3.7037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41 0.00023 L -0.16848 0.000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0044 L 0.15938 0.004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5951 -2.22222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48 0.00023 L -0.1996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3.7037E-7 L 0.11927 3.7037E-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9" grpId="0"/>
      <p:bldP spid="9" grpId="1"/>
      <p:bldP spid="9" grpId="2"/>
      <p:bldP spid="9" grpId="3"/>
      <p:bldP spid="9" grpId="4"/>
      <p:bldP spid="9" grpId="5"/>
      <p:bldP spid="44" grpId="0" animBg="1"/>
      <p:bldP spid="44" grpId="1" animBg="1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9" grpId="0" animBg="1"/>
      <p:bldP spid="49" grpId="1" animBg="1"/>
      <p:bldP spid="50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Global </a:t>
            </a:r>
            <a:r>
              <a:rPr lang="en-US" dirty="0" smtClean="0"/>
              <a:t>Prediction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2"/>
              </a:rPr>
              <a:t>#212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838200" y="1825625"/>
            <a:ext cx="8527022" cy="346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Often branch condition depends on previous control path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provide prediction per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 is kept as a hash of previous branches (block chain)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Drawbacks: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# of possible “histories” is O(2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), so some filtering is mandatory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Difficult to track and restore if pipeline is deep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1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alternatives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Hints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2"/>
              </a:rPr>
              <a:t>#</a:t>
            </a:r>
            <a:r>
              <a:rPr lang="en-US" kern="0" dirty="0" smtClean="0">
                <a:solidFill>
                  <a:srgbClr val="061922"/>
                </a:solidFill>
                <a:latin typeface="Calibri"/>
                <a:hlinkClick r:id="rId2"/>
              </a:rPr>
              <a:t>91</a:t>
            </a:r>
            <a:r>
              <a:rPr lang="en-US" kern="0" dirty="0" smtClean="0">
                <a:solidFill>
                  <a:srgbClr val="061922"/>
                </a:solidFill>
                <a:latin typeface="Calibri"/>
              </a:rPr>
              <a:t>, </a:t>
            </a:r>
            <a:r>
              <a:rPr lang="en-US" kern="0" dirty="0">
                <a:solidFill>
                  <a:srgbClr val="061922"/>
                </a:solidFill>
                <a:latin typeface="Calibri"/>
                <a:hlinkClick r:id="rId3"/>
              </a:rPr>
              <a:t>#614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825625"/>
            <a:ext cx="10703768" cy="35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Compiler may provide hints to branches (taken or not)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II provides “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taken branches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”, while old MIPS I branches are considered as “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not taken branches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Irremovable (but small) penalty as target is unknown at IF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Almost no value if CPU has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BTB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kern="0" dirty="0" smtClean="0">
                <a:latin typeface="Calibri"/>
              </a:rPr>
              <a:t>RISC-V has no hints: BTB has low HW cost now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6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78"/>
            <a:ext cx="10515600" cy="739041"/>
          </a:xfrm>
        </p:spPr>
        <p:txBody>
          <a:bodyPr>
            <a:normAutofit/>
          </a:bodyPr>
          <a:lstStyle/>
          <a:p>
            <a:r>
              <a:rPr lang="en-US" dirty="0"/>
              <a:t>Predication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884419"/>
            <a:ext cx="10629122" cy="417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convert control hazard to data hazard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Better if condition can’t be predicted by BTB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IV has 2 instructions: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and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movz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movz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== 0) d = s;</a:t>
            </a: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movn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!= 0) d =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Example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1755" y="3584010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$t1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$t2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bne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$t0, $zero, </a:t>
            </a: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endParaRPr lang="en-US" dirty="0" smtClean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</a:t>
            </a: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div $t4, $t0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6128" y="3584010"/>
            <a:ext cx="31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$t1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$t2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$t3,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</a:t>
            </a:r>
            <a:r>
              <a:rPr lang="en-US" dirty="0" err="1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movn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$t3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div  $t4, $t0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150407" y="3868242"/>
            <a:ext cx="753269" cy="671512"/>
          </a:xfrm>
          <a:prstGeom prst="rightArrow">
            <a:avLst/>
          </a:prstGeom>
          <a:gradFill flip="none" rotWithShape="1">
            <a:gsLst>
              <a:gs pos="5000">
                <a:srgbClr val="00AEEF"/>
              </a:gs>
              <a:gs pos="95000">
                <a:srgbClr val="0071C5"/>
              </a:gs>
            </a:gsLst>
            <a:lin ang="16200000" scaled="0"/>
            <a:tileRect/>
          </a:gra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5846" y="5061338"/>
            <a:ext cx="10629122" cy="119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x86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has a similar instruction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cmov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ARM has more advanced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predication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RISC-V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has no predication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528638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2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0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166327"/>
            <a:ext cx="9537441" cy="50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Control hazards exist in pipeline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There are many ways to overcome them: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do stalls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speculatively fetch “always-no-taken” path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delayed branches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compiler hints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predication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best way is dynamic branch prediction using: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direction (forward/backward)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recent 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global history</a:t>
            </a:r>
          </a:p>
        </p:txBody>
      </p:sp>
    </p:spTree>
    <p:extLst>
      <p:ext uri="{BB962C8B-B14F-4D97-AF65-F5344CB8AC3E}">
        <p14:creationId xmlns:p14="http://schemas.microsoft.com/office/powerpoint/2010/main" val="8096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02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tasks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166327"/>
            <a:ext cx="11058332" cy="51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2"/>
              </a:rPr>
              <a:t>S1 – Branch prediction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Create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a trace to test BP (not a bubble sort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)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3"/>
              </a:rPr>
              <a:t>#36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Introduce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"short" pipeline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flush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4"/>
              </a:rPr>
              <a:t>#91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Implement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global branch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prediction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5"/>
              </a:rPr>
              <a:t>#212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Add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nested loops example in MIPS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assembler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6"/>
              </a:rPr>
              <a:t>#577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solidFill>
                  <a:srgbClr val="061922"/>
                </a:solidFill>
                <a:latin typeface="Calibri"/>
              </a:rPr>
              <a:t>Redirect control flow to exception handlers in performance simulation </a:t>
            </a:r>
            <a:r>
              <a:rPr lang="en-US" sz="2000" i="1" kern="0" dirty="0" smtClean="0">
                <a:solidFill>
                  <a:srgbClr val="061922"/>
                </a:solidFill>
                <a:latin typeface="Calibri"/>
              </a:rPr>
              <a:t>mode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7"/>
              </a:rPr>
              <a:t>#587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Decouple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BTB and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BP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8"/>
              </a:rPr>
              <a:t>#613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Implement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"likely"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branches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9"/>
              </a:rPr>
              <a:t>#614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Implement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delayed branches in Functional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simulation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10"/>
              </a:rPr>
              <a:t>#626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Implement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delayed branches in </a:t>
            </a:r>
            <a:r>
              <a:rPr lang="en-US" sz="2000" kern="0" dirty="0" err="1" smtClean="0">
                <a:solidFill>
                  <a:srgbClr val="061922"/>
                </a:solidFill>
                <a:latin typeface="Calibri"/>
              </a:rPr>
              <a:t>PerfSim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11"/>
              </a:rPr>
              <a:t>#639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Add 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statistics for branch </a:t>
            </a:r>
            <a:r>
              <a:rPr lang="en-US" sz="2000" kern="0" dirty="0" err="1">
                <a:solidFill>
                  <a:srgbClr val="061922"/>
                </a:solidFill>
                <a:latin typeface="Calibri"/>
              </a:rPr>
              <a:t>mispedict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rate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12"/>
              </a:rPr>
              <a:t>#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12"/>
              </a:rPr>
              <a:t>649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61922"/>
                </a:solidFill>
                <a:latin typeface="Calibri"/>
              </a:rPr>
              <a:t>Extract </a:t>
            </a:r>
            <a:r>
              <a:rPr lang="en-US" sz="2000" kern="0" dirty="0" err="1">
                <a:solidFill>
                  <a:srgbClr val="061922"/>
                </a:solidFill>
                <a:latin typeface="Calibri"/>
              </a:rPr>
              <a:t>BrandMispredictDetection</a:t>
            </a:r>
            <a:r>
              <a:rPr lang="en-US" sz="2000" kern="0" dirty="0">
                <a:solidFill>
                  <a:srgbClr val="061922"/>
                </a:solidFill>
                <a:latin typeface="Calibri"/>
              </a:rPr>
              <a:t> unit out of Mem module to a separate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</a:rPr>
              <a:t>module </a:t>
            </a:r>
            <a:r>
              <a:rPr lang="en-US" sz="2000" kern="0" dirty="0" smtClean="0">
                <a:solidFill>
                  <a:srgbClr val="061922"/>
                </a:solidFill>
                <a:latin typeface="Calibri"/>
                <a:hlinkClick r:id="rId13"/>
              </a:rPr>
              <a:t>#724</a:t>
            </a:r>
            <a:endParaRPr lang="en-US" sz="2000" kern="0" dirty="0" smtClean="0">
              <a:solidFill>
                <a:srgbClr val="0619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909"/>
            <a:ext cx="10515600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Pipelined vs. Non-Pipelined MIPS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03071" y="950176"/>
            <a:ext cx="8192562" cy="5406173"/>
            <a:chOff x="356334" y="856762"/>
            <a:chExt cx="9608484" cy="6340523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M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W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instructions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93" name="Oval 9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84" name="TextBox 83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70" name="TextBox 69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44" name="Freeform 43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 rot="16200000">
            <a:off x="1270898" y="4981597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B050"/>
                </a:solidFill>
                <a:cs typeface="Arial" charset="0"/>
              </a:rPr>
              <a:t>Pipelined </a:t>
            </a:r>
            <a:endParaRPr lang="ru-RU" sz="16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933807" y="211478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FF0000"/>
                </a:solidFill>
                <a:cs typeface="Arial" charset="0"/>
              </a:rPr>
              <a:t>Non-Pipelined</a:t>
            </a:r>
            <a:endParaRPr lang="ru-RU" sz="16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1103033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Data Forwarding + Hazard Detection Unit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0" name="Group 207"/>
          <p:cNvGrpSpPr>
            <a:grpSpLocks/>
          </p:cNvGrpSpPr>
          <p:nvPr/>
        </p:nvGrpSpPr>
        <p:grpSpPr bwMode="auto">
          <a:xfrm>
            <a:off x="2028728" y="788437"/>
            <a:ext cx="7667625" cy="5486400"/>
            <a:chOff x="267" y="624"/>
            <a:chExt cx="4830" cy="3456"/>
          </a:xfrm>
        </p:grpSpPr>
        <p:sp>
          <p:nvSpPr>
            <p:cNvPr id="111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2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3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4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5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8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9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1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rgbClr val="06192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rgbClr val="06192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0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3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39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0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1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3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4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Control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2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4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6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EX</a:t>
              </a:r>
              <a:endPara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8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9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1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WB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2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5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9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3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6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Forwarding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Unit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7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8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0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1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2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3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4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5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6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7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8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9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0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1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2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3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4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5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6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7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8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9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0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1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2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3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4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5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6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7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8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9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0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1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2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3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4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5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6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7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8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9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0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1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2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233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305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rgbClr val="06192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8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0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34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301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rgbClr val="06192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2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0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35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296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rgbClr val="06192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0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8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9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0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36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291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rgbClr val="06192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2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0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4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5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2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37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8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Register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File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0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Instruction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1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2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3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4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MEM/WB</a:t>
              </a:r>
            </a:p>
          </p:txBody>
        </p:sp>
        <p:sp>
          <p:nvSpPr>
            <p:cNvPr id="245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</a:t>
              </a:r>
            </a:p>
          </p:txBody>
        </p:sp>
        <p:sp>
          <p:nvSpPr>
            <p:cNvPr id="246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7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IF/ID.Rs</a:t>
              </a:r>
            </a:p>
          </p:txBody>
        </p:sp>
        <p:sp>
          <p:nvSpPr>
            <p:cNvPr id="248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IF/ID.Rt</a:t>
              </a:r>
            </a:p>
          </p:txBody>
        </p:sp>
        <p:sp>
          <p:nvSpPr>
            <p:cNvPr id="249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IF/ID.Rt</a:t>
              </a:r>
            </a:p>
          </p:txBody>
        </p:sp>
        <p:sp>
          <p:nvSpPr>
            <p:cNvPr id="250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IF/ID.Rd</a:t>
              </a:r>
            </a:p>
          </p:txBody>
        </p:sp>
        <p:sp>
          <p:nvSpPr>
            <p:cNvPr id="251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Rs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2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Rt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3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Rt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4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Rd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5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WB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6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7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WB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8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EX/MEM.Rd</a:t>
              </a:r>
              <a:endPara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MEM/WB.Rd</a:t>
              </a:r>
              <a:endPara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0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1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2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3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264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289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0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EB75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Hazard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EB75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Detection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EB75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Unit</a:t>
                </a:r>
                <a:endPara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5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6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8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9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0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1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2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ID/EX.MemRead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3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PC Write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grpSp>
          <p:nvGrpSpPr>
            <p:cNvPr id="274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285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6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0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7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8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1</a:t>
                </a: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75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6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7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IF/ID Write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8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9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0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1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2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ID/EX.Rt</a:t>
              </a:r>
            </a:p>
          </p:txBody>
        </p:sp>
        <p:sp>
          <p:nvSpPr>
            <p:cNvPr id="283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4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</a:t>
            </a:r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R4, R5, 27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311" name="Rectangle 130"/>
          <p:cNvSpPr>
            <a:spLocks noChangeArrowheads="1"/>
          </p:cNvSpPr>
          <p:nvPr/>
        </p:nvSpPr>
        <p:spPr bwMode="auto">
          <a:xfrm>
            <a:off x="2458422" y="3605211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06192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2" name="Line 7"/>
          <p:cNvSpPr>
            <a:spLocks noChangeShapeType="1"/>
          </p:cNvSpPr>
          <p:nvPr/>
        </p:nvSpPr>
        <p:spPr bwMode="auto">
          <a:xfrm>
            <a:off x="2248872" y="3721099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3" name="Line 8"/>
          <p:cNvSpPr>
            <a:spLocks noChangeShapeType="1"/>
          </p:cNvSpPr>
          <p:nvPr/>
        </p:nvSpPr>
        <p:spPr bwMode="auto">
          <a:xfrm flipH="1" flipV="1">
            <a:off x="4472960" y="4806949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4" name="Rectangle 9"/>
          <p:cNvSpPr>
            <a:spLocks noChangeArrowheads="1"/>
          </p:cNvSpPr>
          <p:nvPr/>
        </p:nvSpPr>
        <p:spPr bwMode="auto">
          <a:xfrm>
            <a:off x="4345960" y="4930774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5" name="Line 10"/>
          <p:cNvSpPr>
            <a:spLocks noChangeShapeType="1"/>
          </p:cNvSpPr>
          <p:nvPr/>
        </p:nvSpPr>
        <p:spPr bwMode="auto">
          <a:xfrm flipH="1" flipV="1">
            <a:off x="5026997" y="4806949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6" name="Freeform 11"/>
          <p:cNvSpPr>
            <a:spLocks/>
          </p:cNvSpPr>
          <p:nvPr/>
        </p:nvSpPr>
        <p:spPr bwMode="auto">
          <a:xfrm>
            <a:off x="4188797" y="3462336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7" name="Rectangle 12"/>
          <p:cNvSpPr>
            <a:spLocks noChangeArrowheads="1"/>
          </p:cNvSpPr>
          <p:nvPr/>
        </p:nvSpPr>
        <p:spPr bwMode="auto">
          <a:xfrm>
            <a:off x="4298335" y="3529011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8" name="Line 13"/>
          <p:cNvSpPr>
            <a:spLocks noChangeShapeType="1"/>
          </p:cNvSpPr>
          <p:nvPr/>
        </p:nvSpPr>
        <p:spPr bwMode="auto">
          <a:xfrm>
            <a:off x="3945910" y="4851399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9" name="Line 14"/>
          <p:cNvSpPr>
            <a:spLocks noChangeShapeType="1"/>
          </p:cNvSpPr>
          <p:nvPr/>
        </p:nvSpPr>
        <p:spPr bwMode="auto">
          <a:xfrm flipV="1">
            <a:off x="4969847" y="4851399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0" name="Freeform 15"/>
          <p:cNvSpPr>
            <a:spLocks/>
          </p:cNvSpPr>
          <p:nvPr/>
        </p:nvSpPr>
        <p:spPr bwMode="auto">
          <a:xfrm>
            <a:off x="3901460" y="39846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1" name="Freeform 16"/>
          <p:cNvSpPr>
            <a:spLocks/>
          </p:cNvSpPr>
          <p:nvPr/>
        </p:nvSpPr>
        <p:spPr bwMode="auto">
          <a:xfrm>
            <a:off x="3901460" y="3836986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2" name="Freeform 17"/>
          <p:cNvSpPr>
            <a:spLocks/>
          </p:cNvSpPr>
          <p:nvPr/>
        </p:nvSpPr>
        <p:spPr bwMode="auto">
          <a:xfrm>
            <a:off x="3901460" y="5180011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3" name="Line 18"/>
          <p:cNvSpPr>
            <a:spLocks noChangeShapeType="1"/>
          </p:cNvSpPr>
          <p:nvPr/>
        </p:nvSpPr>
        <p:spPr bwMode="auto">
          <a:xfrm>
            <a:off x="3615710" y="3997324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4" name="Line 19"/>
          <p:cNvSpPr>
            <a:spLocks noChangeShapeType="1"/>
          </p:cNvSpPr>
          <p:nvPr/>
        </p:nvSpPr>
        <p:spPr bwMode="auto">
          <a:xfrm flipV="1">
            <a:off x="3945910" y="5194299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5" name="Line 20"/>
          <p:cNvSpPr>
            <a:spLocks noChangeShapeType="1"/>
          </p:cNvSpPr>
          <p:nvPr/>
        </p:nvSpPr>
        <p:spPr bwMode="auto">
          <a:xfrm flipH="1">
            <a:off x="3612535" y="2944811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6" name="Freeform 21"/>
          <p:cNvSpPr>
            <a:spLocks/>
          </p:cNvSpPr>
          <p:nvPr/>
        </p:nvSpPr>
        <p:spPr bwMode="auto">
          <a:xfrm>
            <a:off x="878302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7" name="Freeform 22"/>
          <p:cNvSpPr>
            <a:spLocks/>
          </p:cNvSpPr>
          <p:nvPr/>
        </p:nvSpPr>
        <p:spPr bwMode="auto">
          <a:xfrm>
            <a:off x="518257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8" name="Line 23"/>
          <p:cNvSpPr>
            <a:spLocks noChangeShapeType="1"/>
          </p:cNvSpPr>
          <p:nvPr/>
        </p:nvSpPr>
        <p:spPr bwMode="auto">
          <a:xfrm flipV="1">
            <a:off x="5801697" y="5597524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9" name="Line 24"/>
          <p:cNvSpPr>
            <a:spLocks noChangeShapeType="1"/>
          </p:cNvSpPr>
          <p:nvPr/>
        </p:nvSpPr>
        <p:spPr bwMode="auto">
          <a:xfrm>
            <a:off x="5847735" y="3900486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0" name="Line 25"/>
          <p:cNvSpPr>
            <a:spLocks noChangeShapeType="1"/>
          </p:cNvSpPr>
          <p:nvPr/>
        </p:nvSpPr>
        <p:spPr bwMode="auto">
          <a:xfrm flipV="1">
            <a:off x="6087447" y="5138736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1" name="Line 26"/>
          <p:cNvSpPr>
            <a:spLocks noChangeShapeType="1"/>
          </p:cNvSpPr>
          <p:nvPr/>
        </p:nvSpPr>
        <p:spPr bwMode="auto">
          <a:xfrm flipV="1">
            <a:off x="6655772" y="3911599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2" name="Freeform 27"/>
          <p:cNvSpPr>
            <a:spLocks/>
          </p:cNvSpPr>
          <p:nvPr/>
        </p:nvSpPr>
        <p:spPr bwMode="auto">
          <a:xfrm>
            <a:off x="5882660" y="4581524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3" name="Line 28"/>
          <p:cNvSpPr>
            <a:spLocks noChangeShapeType="1"/>
          </p:cNvSpPr>
          <p:nvPr/>
        </p:nvSpPr>
        <p:spPr bwMode="auto">
          <a:xfrm>
            <a:off x="5331797" y="4851399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4" name="Rectangle 29"/>
          <p:cNvSpPr>
            <a:spLocks noChangeArrowheads="1"/>
          </p:cNvSpPr>
          <p:nvPr/>
        </p:nvSpPr>
        <p:spPr bwMode="auto">
          <a:xfrm>
            <a:off x="5525472" y="3767136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35" name="Line 30"/>
          <p:cNvSpPr>
            <a:spLocks noChangeShapeType="1"/>
          </p:cNvSpPr>
          <p:nvPr/>
        </p:nvSpPr>
        <p:spPr bwMode="auto">
          <a:xfrm flipH="1" flipV="1">
            <a:off x="5331797" y="2935286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6" name="Freeform 31"/>
          <p:cNvSpPr>
            <a:spLocks/>
          </p:cNvSpPr>
          <p:nvPr/>
        </p:nvSpPr>
        <p:spPr bwMode="auto">
          <a:xfrm>
            <a:off x="5571510" y="4033836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7" name="Line 32"/>
          <p:cNvSpPr>
            <a:spLocks noChangeShapeType="1"/>
          </p:cNvSpPr>
          <p:nvPr/>
        </p:nvSpPr>
        <p:spPr bwMode="auto">
          <a:xfrm>
            <a:off x="5671522" y="3562349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8" name="Freeform 33"/>
          <p:cNvSpPr>
            <a:spLocks/>
          </p:cNvSpPr>
          <p:nvPr/>
        </p:nvSpPr>
        <p:spPr bwMode="auto">
          <a:xfrm>
            <a:off x="5657235" y="43624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9" name="Freeform 34"/>
          <p:cNvSpPr>
            <a:spLocks/>
          </p:cNvSpPr>
          <p:nvPr/>
        </p:nvSpPr>
        <p:spPr bwMode="auto">
          <a:xfrm>
            <a:off x="5657235" y="4833936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0" name="Line 35"/>
          <p:cNvSpPr>
            <a:spLocks noChangeShapeType="1"/>
          </p:cNvSpPr>
          <p:nvPr/>
        </p:nvSpPr>
        <p:spPr bwMode="auto">
          <a:xfrm flipH="1" flipV="1">
            <a:off x="5735022" y="4806949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1" name="Rectangle 36"/>
          <p:cNvSpPr>
            <a:spLocks noChangeArrowheads="1"/>
          </p:cNvSpPr>
          <p:nvPr/>
        </p:nvSpPr>
        <p:spPr bwMode="auto">
          <a:xfrm>
            <a:off x="5660410" y="4681536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2" name="Line 37"/>
          <p:cNvSpPr>
            <a:spLocks noChangeShapeType="1"/>
          </p:cNvSpPr>
          <p:nvPr/>
        </p:nvSpPr>
        <p:spPr bwMode="auto">
          <a:xfrm flipH="1" flipV="1">
            <a:off x="5334972" y="3743324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3" name="Freeform 38"/>
          <p:cNvSpPr>
            <a:spLocks/>
          </p:cNvSpPr>
          <p:nvPr/>
        </p:nvSpPr>
        <p:spPr bwMode="auto">
          <a:xfrm>
            <a:off x="5588972" y="4052886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4" name="Freeform 39"/>
          <p:cNvSpPr>
            <a:spLocks/>
          </p:cNvSpPr>
          <p:nvPr/>
        </p:nvSpPr>
        <p:spPr bwMode="auto">
          <a:xfrm>
            <a:off x="7001847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5" name="Freeform 40"/>
          <p:cNvSpPr>
            <a:spLocks/>
          </p:cNvSpPr>
          <p:nvPr/>
        </p:nvSpPr>
        <p:spPr bwMode="auto">
          <a:xfrm>
            <a:off x="5917585" y="2835274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6" name="Freeform 41"/>
          <p:cNvSpPr>
            <a:spLocks/>
          </p:cNvSpPr>
          <p:nvPr/>
        </p:nvSpPr>
        <p:spPr bwMode="auto">
          <a:xfrm>
            <a:off x="6028710" y="3638549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7" name="Freeform 42"/>
          <p:cNvSpPr>
            <a:spLocks/>
          </p:cNvSpPr>
          <p:nvPr/>
        </p:nvSpPr>
        <p:spPr bwMode="auto">
          <a:xfrm>
            <a:off x="5561985" y="3176586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8" name="Rectangle 43"/>
          <p:cNvSpPr>
            <a:spLocks noChangeArrowheads="1"/>
          </p:cNvSpPr>
          <p:nvPr/>
        </p:nvSpPr>
        <p:spPr bwMode="auto">
          <a:xfrm>
            <a:off x="6049347" y="4076699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9" name="Rectangle 44"/>
          <p:cNvSpPr>
            <a:spLocks noChangeArrowheads="1"/>
          </p:cNvSpPr>
          <p:nvPr/>
        </p:nvSpPr>
        <p:spPr bwMode="auto">
          <a:xfrm>
            <a:off x="6354147" y="4013199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0" name="Rectangle 45"/>
          <p:cNvSpPr>
            <a:spLocks noChangeArrowheads="1"/>
          </p:cNvSpPr>
          <p:nvPr/>
        </p:nvSpPr>
        <p:spPr bwMode="auto">
          <a:xfrm>
            <a:off x="6408122" y="3865561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1" name="Rectangle 46"/>
          <p:cNvSpPr>
            <a:spLocks noChangeArrowheads="1"/>
          </p:cNvSpPr>
          <p:nvPr/>
        </p:nvSpPr>
        <p:spPr bwMode="auto">
          <a:xfrm>
            <a:off x="6203335" y="3013074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Add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2" name="Rectangle 47"/>
          <p:cNvSpPr>
            <a:spLocks noChangeArrowheads="1"/>
          </p:cNvSpPr>
          <p:nvPr/>
        </p:nvSpPr>
        <p:spPr bwMode="auto">
          <a:xfrm>
            <a:off x="5935047" y="3222624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3" name="Rectangle 48"/>
          <p:cNvSpPr>
            <a:spLocks noChangeArrowheads="1"/>
          </p:cNvSpPr>
          <p:nvPr/>
        </p:nvSpPr>
        <p:spPr bwMode="auto">
          <a:xfrm>
            <a:off x="5592147" y="3275011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Shift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4" name="Line 49"/>
          <p:cNvSpPr>
            <a:spLocks noChangeShapeType="1"/>
          </p:cNvSpPr>
          <p:nvPr/>
        </p:nvSpPr>
        <p:spPr bwMode="auto">
          <a:xfrm flipH="1" flipV="1">
            <a:off x="5930285" y="4208461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5" name="Line 50"/>
          <p:cNvSpPr>
            <a:spLocks noChangeShapeType="1"/>
          </p:cNvSpPr>
          <p:nvPr/>
        </p:nvSpPr>
        <p:spPr bwMode="auto">
          <a:xfrm flipH="1" flipV="1">
            <a:off x="5325447" y="4051299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6" name="Line 51"/>
          <p:cNvSpPr>
            <a:spLocks noChangeShapeType="1"/>
          </p:cNvSpPr>
          <p:nvPr/>
        </p:nvSpPr>
        <p:spPr bwMode="auto">
          <a:xfrm flipH="1" flipV="1">
            <a:off x="5674697" y="4375149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7" name="Line 52"/>
          <p:cNvSpPr>
            <a:spLocks noChangeShapeType="1"/>
          </p:cNvSpPr>
          <p:nvPr/>
        </p:nvSpPr>
        <p:spPr bwMode="auto">
          <a:xfrm flipH="1">
            <a:off x="6503372" y="3165474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8" name="Line 53"/>
          <p:cNvSpPr>
            <a:spLocks noChangeShapeType="1"/>
          </p:cNvSpPr>
          <p:nvPr/>
        </p:nvSpPr>
        <p:spPr bwMode="auto">
          <a:xfrm flipH="1" flipV="1">
            <a:off x="6641485" y="4094161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9" name="Line 54"/>
          <p:cNvSpPr>
            <a:spLocks noChangeShapeType="1"/>
          </p:cNvSpPr>
          <p:nvPr/>
        </p:nvSpPr>
        <p:spPr bwMode="auto">
          <a:xfrm flipH="1">
            <a:off x="5320685" y="5210174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0" name="Line 55"/>
          <p:cNvSpPr>
            <a:spLocks noChangeShapeType="1"/>
          </p:cNvSpPr>
          <p:nvPr/>
        </p:nvSpPr>
        <p:spPr bwMode="auto">
          <a:xfrm flipH="1" flipV="1">
            <a:off x="5325447" y="5521324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1" name="Rectangle 56"/>
          <p:cNvSpPr>
            <a:spLocks noChangeArrowheads="1"/>
          </p:cNvSpPr>
          <p:nvPr/>
        </p:nvSpPr>
        <p:spPr bwMode="auto">
          <a:xfrm>
            <a:off x="5898535" y="4695824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ALU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2" name="Rectangle 57"/>
          <p:cNvSpPr>
            <a:spLocks noChangeArrowheads="1"/>
          </p:cNvSpPr>
          <p:nvPr/>
        </p:nvSpPr>
        <p:spPr bwMode="auto">
          <a:xfrm>
            <a:off x="5955685" y="5183186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3" name="Rectangle 58"/>
          <p:cNvSpPr>
            <a:spLocks noChangeArrowheads="1"/>
          </p:cNvSpPr>
          <p:nvPr/>
        </p:nvSpPr>
        <p:spPr bwMode="auto">
          <a:xfrm>
            <a:off x="5825510" y="5605461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4" name="Line 59"/>
          <p:cNvSpPr>
            <a:spLocks noChangeShapeType="1"/>
          </p:cNvSpPr>
          <p:nvPr/>
        </p:nvSpPr>
        <p:spPr bwMode="auto">
          <a:xfrm flipH="1">
            <a:off x="5879485" y="5375274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5" name="Line 60"/>
          <p:cNvSpPr>
            <a:spLocks noChangeShapeType="1"/>
          </p:cNvSpPr>
          <p:nvPr/>
        </p:nvSpPr>
        <p:spPr bwMode="auto">
          <a:xfrm flipH="1" flipV="1">
            <a:off x="5801697" y="3360736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6" name="Rectangle 61"/>
          <p:cNvSpPr>
            <a:spLocks noChangeArrowheads="1"/>
          </p:cNvSpPr>
          <p:nvPr/>
        </p:nvSpPr>
        <p:spPr bwMode="auto">
          <a:xfrm>
            <a:off x="4342785" y="3233736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7" name="Rectangle 62"/>
          <p:cNvSpPr>
            <a:spLocks noChangeArrowheads="1"/>
          </p:cNvSpPr>
          <p:nvPr/>
        </p:nvSpPr>
        <p:spPr bwMode="auto">
          <a:xfrm>
            <a:off x="4211022" y="3500436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" name="Rectangle 63"/>
          <p:cNvSpPr>
            <a:spLocks noChangeArrowheads="1"/>
          </p:cNvSpPr>
          <p:nvPr/>
        </p:nvSpPr>
        <p:spPr bwMode="auto">
          <a:xfrm>
            <a:off x="4209435" y="3738561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9" name="Rectangle 64"/>
          <p:cNvSpPr>
            <a:spLocks noChangeArrowheads="1"/>
          </p:cNvSpPr>
          <p:nvPr/>
        </p:nvSpPr>
        <p:spPr bwMode="auto">
          <a:xfrm>
            <a:off x="4220547" y="3990974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0" name="Rectangle 65"/>
          <p:cNvSpPr>
            <a:spLocks noChangeArrowheads="1"/>
          </p:cNvSpPr>
          <p:nvPr/>
        </p:nvSpPr>
        <p:spPr bwMode="auto">
          <a:xfrm>
            <a:off x="4225310" y="4233861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1" name="Rectangle 66"/>
          <p:cNvSpPr>
            <a:spLocks noChangeArrowheads="1"/>
          </p:cNvSpPr>
          <p:nvPr/>
        </p:nvSpPr>
        <p:spPr bwMode="auto">
          <a:xfrm>
            <a:off x="4711085" y="3652836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2" name="Rectangle 67"/>
          <p:cNvSpPr>
            <a:spLocks noChangeArrowheads="1"/>
          </p:cNvSpPr>
          <p:nvPr/>
        </p:nvSpPr>
        <p:spPr bwMode="auto">
          <a:xfrm>
            <a:off x="4696797" y="3929061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3" name="Rectangle 68"/>
          <p:cNvSpPr>
            <a:spLocks noChangeArrowheads="1"/>
          </p:cNvSpPr>
          <p:nvPr/>
        </p:nvSpPr>
        <p:spPr bwMode="auto">
          <a:xfrm rot="16200000">
            <a:off x="4112597" y="3854448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4" name="Rectangle 69"/>
          <p:cNvSpPr>
            <a:spLocks noChangeArrowheads="1"/>
          </p:cNvSpPr>
          <p:nvPr/>
        </p:nvSpPr>
        <p:spPr bwMode="auto">
          <a:xfrm>
            <a:off x="4082435" y="4711699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5" name="Rectangle 70"/>
          <p:cNvSpPr>
            <a:spLocks noChangeArrowheads="1"/>
          </p:cNvSpPr>
          <p:nvPr/>
        </p:nvSpPr>
        <p:spPr bwMode="auto">
          <a:xfrm>
            <a:off x="4077672" y="50625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6" name="Rectangle 71"/>
          <p:cNvSpPr>
            <a:spLocks noChangeArrowheads="1"/>
          </p:cNvSpPr>
          <p:nvPr/>
        </p:nvSpPr>
        <p:spPr bwMode="auto">
          <a:xfrm>
            <a:off x="4082435" y="53673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7" name="Freeform 72"/>
          <p:cNvSpPr>
            <a:spLocks/>
          </p:cNvSpPr>
          <p:nvPr/>
        </p:nvSpPr>
        <p:spPr bwMode="auto">
          <a:xfrm>
            <a:off x="3901460" y="4832349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8" name="Freeform 73"/>
          <p:cNvSpPr>
            <a:spLocks/>
          </p:cNvSpPr>
          <p:nvPr/>
        </p:nvSpPr>
        <p:spPr bwMode="auto">
          <a:xfrm>
            <a:off x="4634885" y="4556124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9" name="Rectangle 74"/>
          <p:cNvSpPr>
            <a:spLocks noChangeArrowheads="1"/>
          </p:cNvSpPr>
          <p:nvPr/>
        </p:nvSpPr>
        <p:spPr bwMode="auto">
          <a:xfrm>
            <a:off x="4642822" y="4691061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0" name="Rectangle 75"/>
          <p:cNvSpPr>
            <a:spLocks noChangeArrowheads="1"/>
          </p:cNvSpPr>
          <p:nvPr/>
        </p:nvSpPr>
        <p:spPr bwMode="auto">
          <a:xfrm>
            <a:off x="4439622" y="468947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1" name="Rectangle 76"/>
          <p:cNvSpPr>
            <a:spLocks noChangeArrowheads="1"/>
          </p:cNvSpPr>
          <p:nvPr/>
        </p:nvSpPr>
        <p:spPr bwMode="auto">
          <a:xfrm>
            <a:off x="4996835" y="469582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2" name="Line 77"/>
          <p:cNvSpPr>
            <a:spLocks noChangeShapeType="1"/>
          </p:cNvSpPr>
          <p:nvPr/>
        </p:nvSpPr>
        <p:spPr bwMode="auto">
          <a:xfrm flipH="1">
            <a:off x="3914160" y="3856036"/>
            <a:ext cx="273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3" name="Line 78"/>
          <p:cNvSpPr>
            <a:spLocks noChangeShapeType="1"/>
          </p:cNvSpPr>
          <p:nvPr/>
        </p:nvSpPr>
        <p:spPr bwMode="auto">
          <a:xfrm flipH="1">
            <a:off x="3910985" y="3595686"/>
            <a:ext cx="2809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4" name="Line 79"/>
          <p:cNvSpPr>
            <a:spLocks noChangeShapeType="1"/>
          </p:cNvSpPr>
          <p:nvPr/>
        </p:nvSpPr>
        <p:spPr bwMode="auto">
          <a:xfrm flipH="1">
            <a:off x="5006360" y="3743324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5" name="Line 80"/>
          <p:cNvSpPr>
            <a:spLocks noChangeShapeType="1"/>
          </p:cNvSpPr>
          <p:nvPr/>
        </p:nvSpPr>
        <p:spPr bwMode="auto">
          <a:xfrm flipH="1">
            <a:off x="5006360" y="4051299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6" name="Line 81"/>
          <p:cNvSpPr>
            <a:spLocks noChangeShapeType="1"/>
          </p:cNvSpPr>
          <p:nvPr/>
        </p:nvSpPr>
        <p:spPr bwMode="auto">
          <a:xfrm flipH="1">
            <a:off x="4590435" y="3381374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87" name="Rectangle 82"/>
          <p:cNvSpPr>
            <a:spLocks noChangeArrowheads="1"/>
          </p:cNvSpPr>
          <p:nvPr/>
        </p:nvSpPr>
        <p:spPr bwMode="auto">
          <a:xfrm>
            <a:off x="5060335" y="2576511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8" name="Rectangle 83"/>
          <p:cNvSpPr>
            <a:spLocks noChangeArrowheads="1"/>
          </p:cNvSpPr>
          <p:nvPr/>
        </p:nvSpPr>
        <p:spPr bwMode="auto">
          <a:xfrm>
            <a:off x="6790710" y="2568574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9" name="Rectangle 84"/>
          <p:cNvSpPr>
            <a:spLocks noChangeArrowheads="1"/>
          </p:cNvSpPr>
          <p:nvPr/>
        </p:nvSpPr>
        <p:spPr bwMode="auto">
          <a:xfrm>
            <a:off x="8516322" y="2559049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MEM/WB</a:t>
            </a:r>
          </a:p>
        </p:txBody>
      </p:sp>
      <p:sp>
        <p:nvSpPr>
          <p:cNvPr id="390" name="Rectangle 85"/>
          <p:cNvSpPr>
            <a:spLocks noChangeArrowheads="1"/>
          </p:cNvSpPr>
          <p:nvPr/>
        </p:nvSpPr>
        <p:spPr bwMode="auto">
          <a:xfrm rot="16200000" flipH="1">
            <a:off x="3455372" y="3573461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1" name="Freeform 86"/>
          <p:cNvSpPr>
            <a:spLocks/>
          </p:cNvSpPr>
          <p:nvPr/>
        </p:nvSpPr>
        <p:spPr bwMode="auto">
          <a:xfrm>
            <a:off x="7330460" y="40735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2" name="Line 87"/>
          <p:cNvSpPr>
            <a:spLocks noChangeShapeType="1"/>
          </p:cNvSpPr>
          <p:nvPr/>
        </p:nvSpPr>
        <p:spPr bwMode="auto">
          <a:xfrm flipH="1">
            <a:off x="7155835" y="4498974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3" name="Freeform 88"/>
          <p:cNvSpPr>
            <a:spLocks/>
          </p:cNvSpPr>
          <p:nvPr/>
        </p:nvSpPr>
        <p:spPr bwMode="auto">
          <a:xfrm>
            <a:off x="7349510" y="4092574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4" name="Line 89"/>
          <p:cNvSpPr>
            <a:spLocks noChangeShapeType="1"/>
          </p:cNvSpPr>
          <p:nvPr/>
        </p:nvSpPr>
        <p:spPr bwMode="auto">
          <a:xfrm>
            <a:off x="7152660" y="5380036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5" name="Line 90"/>
          <p:cNvSpPr>
            <a:spLocks noChangeShapeType="1"/>
          </p:cNvSpPr>
          <p:nvPr/>
        </p:nvSpPr>
        <p:spPr bwMode="auto">
          <a:xfrm flipH="1">
            <a:off x="7155835" y="4092574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6" name="Line 91"/>
          <p:cNvSpPr>
            <a:spLocks noChangeShapeType="1"/>
          </p:cNvSpPr>
          <p:nvPr/>
        </p:nvSpPr>
        <p:spPr bwMode="auto">
          <a:xfrm flipH="1">
            <a:off x="8540135" y="4084636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flipH="1" flipV="1">
            <a:off x="8049597" y="3671886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398" name="Group 188"/>
          <p:cNvGrpSpPr>
            <a:grpSpLocks/>
          </p:cNvGrpSpPr>
          <p:nvPr/>
        </p:nvGrpSpPr>
        <p:grpSpPr bwMode="auto">
          <a:xfrm>
            <a:off x="7563822" y="3538536"/>
            <a:ext cx="966788" cy="1427163"/>
            <a:chOff x="4176" y="2158"/>
            <a:chExt cx="609" cy="899"/>
          </a:xfrm>
        </p:grpSpPr>
        <p:sp>
          <p:nvSpPr>
            <p:cNvPr id="399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0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1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2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3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4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5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6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7" name="Freeform 102"/>
          <p:cNvSpPr>
            <a:spLocks/>
          </p:cNvSpPr>
          <p:nvPr/>
        </p:nvSpPr>
        <p:spPr bwMode="auto">
          <a:xfrm>
            <a:off x="7276485" y="3306761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8" name="Freeform 103"/>
          <p:cNvSpPr>
            <a:spLocks/>
          </p:cNvSpPr>
          <p:nvPr/>
        </p:nvSpPr>
        <p:spPr bwMode="auto">
          <a:xfrm>
            <a:off x="7166947" y="3541711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9" name="Freeform 104"/>
          <p:cNvSpPr>
            <a:spLocks/>
          </p:cNvSpPr>
          <p:nvPr/>
        </p:nvSpPr>
        <p:spPr bwMode="auto">
          <a:xfrm>
            <a:off x="7389197" y="3386136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0" name="Rectangle 105"/>
          <p:cNvSpPr>
            <a:spLocks noChangeArrowheads="1"/>
          </p:cNvSpPr>
          <p:nvPr/>
        </p:nvSpPr>
        <p:spPr bwMode="auto">
          <a:xfrm>
            <a:off x="7243147" y="3179761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11" name="Rectangle 106"/>
          <p:cNvSpPr>
            <a:spLocks noChangeArrowheads="1"/>
          </p:cNvSpPr>
          <p:nvPr/>
        </p:nvSpPr>
        <p:spPr bwMode="auto">
          <a:xfrm>
            <a:off x="7754322" y="2243136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PCSrc</a:t>
            </a:r>
          </a:p>
        </p:txBody>
      </p:sp>
      <p:sp>
        <p:nvSpPr>
          <p:cNvPr id="412" name="Line 107"/>
          <p:cNvSpPr>
            <a:spLocks noChangeShapeType="1"/>
          </p:cNvSpPr>
          <p:nvPr/>
        </p:nvSpPr>
        <p:spPr bwMode="auto">
          <a:xfrm>
            <a:off x="3764935" y="5770561"/>
            <a:ext cx="53324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3" name="Line 108"/>
          <p:cNvSpPr>
            <a:spLocks noChangeShapeType="1"/>
          </p:cNvSpPr>
          <p:nvPr/>
        </p:nvSpPr>
        <p:spPr bwMode="auto">
          <a:xfrm flipV="1">
            <a:off x="3768110" y="4098924"/>
            <a:ext cx="0" cy="16764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4" name="Line 109"/>
          <p:cNvSpPr>
            <a:spLocks noChangeShapeType="1"/>
          </p:cNvSpPr>
          <p:nvPr/>
        </p:nvSpPr>
        <p:spPr bwMode="auto">
          <a:xfrm>
            <a:off x="3761760" y="4094161"/>
            <a:ext cx="4206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5" name="Line 110"/>
          <p:cNvSpPr>
            <a:spLocks noChangeShapeType="1"/>
          </p:cNvSpPr>
          <p:nvPr/>
        </p:nvSpPr>
        <p:spPr bwMode="auto">
          <a:xfrm>
            <a:off x="4053860" y="4327524"/>
            <a:ext cx="1333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6" name="Line 111"/>
          <p:cNvSpPr>
            <a:spLocks noChangeShapeType="1"/>
          </p:cNvSpPr>
          <p:nvPr/>
        </p:nvSpPr>
        <p:spPr bwMode="auto">
          <a:xfrm flipV="1">
            <a:off x="4058622" y="4327524"/>
            <a:ext cx="0" cy="157162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7" name="Line 112"/>
          <p:cNvSpPr>
            <a:spLocks noChangeShapeType="1"/>
          </p:cNvSpPr>
          <p:nvPr/>
        </p:nvSpPr>
        <p:spPr bwMode="auto">
          <a:xfrm>
            <a:off x="4058622" y="5894386"/>
            <a:ext cx="5295900" cy="635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8" name="Line 113"/>
          <p:cNvSpPr>
            <a:spLocks noChangeShapeType="1"/>
          </p:cNvSpPr>
          <p:nvPr/>
        </p:nvSpPr>
        <p:spPr bwMode="auto">
          <a:xfrm flipV="1">
            <a:off x="9194185" y="3940174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9" name="Line 114"/>
          <p:cNvSpPr>
            <a:spLocks noChangeShapeType="1"/>
          </p:cNvSpPr>
          <p:nvPr/>
        </p:nvSpPr>
        <p:spPr bwMode="auto">
          <a:xfrm flipH="1">
            <a:off x="8935422" y="4087811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0" name="Freeform 115"/>
          <p:cNvSpPr>
            <a:spLocks/>
          </p:cNvSpPr>
          <p:nvPr/>
        </p:nvSpPr>
        <p:spPr bwMode="auto">
          <a:xfrm>
            <a:off x="8935422" y="4419599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1" name="Rectangle 116"/>
          <p:cNvSpPr>
            <a:spLocks noChangeArrowheads="1"/>
          </p:cNvSpPr>
          <p:nvPr/>
        </p:nvSpPr>
        <p:spPr bwMode="auto">
          <a:xfrm>
            <a:off x="8987810" y="3797299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22" name="Line 117"/>
          <p:cNvSpPr>
            <a:spLocks noChangeShapeType="1"/>
          </p:cNvSpPr>
          <p:nvPr/>
        </p:nvSpPr>
        <p:spPr bwMode="auto">
          <a:xfrm>
            <a:off x="8940185" y="5380036"/>
            <a:ext cx="1524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3" name="Line 118"/>
          <p:cNvSpPr>
            <a:spLocks noChangeShapeType="1"/>
          </p:cNvSpPr>
          <p:nvPr/>
        </p:nvSpPr>
        <p:spPr bwMode="auto">
          <a:xfrm rot="5400000">
            <a:off x="8887797" y="5575299"/>
            <a:ext cx="400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4" name="Line 119"/>
          <p:cNvSpPr>
            <a:spLocks noChangeShapeType="1"/>
          </p:cNvSpPr>
          <p:nvPr/>
        </p:nvSpPr>
        <p:spPr bwMode="auto">
          <a:xfrm flipV="1">
            <a:off x="9359285" y="4251324"/>
            <a:ext cx="0" cy="165258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5" name="Line 120"/>
          <p:cNvSpPr>
            <a:spLocks noChangeShapeType="1"/>
          </p:cNvSpPr>
          <p:nvPr/>
        </p:nvSpPr>
        <p:spPr bwMode="auto">
          <a:xfrm flipV="1">
            <a:off x="9292610" y="4251324"/>
            <a:ext cx="66675" cy="47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6" name="Freeform 121"/>
          <p:cNvSpPr>
            <a:spLocks/>
          </p:cNvSpPr>
          <p:nvPr/>
        </p:nvSpPr>
        <p:spPr bwMode="auto">
          <a:xfrm>
            <a:off x="2325072" y="2724149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7" name="Freeform 122"/>
          <p:cNvSpPr>
            <a:spLocks/>
          </p:cNvSpPr>
          <p:nvPr/>
        </p:nvSpPr>
        <p:spPr bwMode="auto">
          <a:xfrm>
            <a:off x="2306022" y="3705224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8" name="Rectangle 123"/>
          <p:cNvSpPr>
            <a:spLocks noChangeArrowheads="1"/>
          </p:cNvSpPr>
          <p:nvPr/>
        </p:nvSpPr>
        <p:spPr bwMode="auto">
          <a:xfrm>
            <a:off x="2418735" y="3035299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29" name="Freeform 124"/>
          <p:cNvSpPr>
            <a:spLocks/>
          </p:cNvSpPr>
          <p:nvPr/>
        </p:nvSpPr>
        <p:spPr bwMode="auto">
          <a:xfrm>
            <a:off x="3472835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0" name="Line 125"/>
          <p:cNvSpPr>
            <a:spLocks noChangeShapeType="1"/>
          </p:cNvSpPr>
          <p:nvPr/>
        </p:nvSpPr>
        <p:spPr bwMode="auto">
          <a:xfrm flipH="1" flipV="1">
            <a:off x="3223597" y="2940049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1" name="Freeform 126"/>
          <p:cNvSpPr>
            <a:spLocks/>
          </p:cNvSpPr>
          <p:nvPr/>
        </p:nvSpPr>
        <p:spPr bwMode="auto">
          <a:xfrm>
            <a:off x="3277572" y="29273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2" name="Freeform 127"/>
          <p:cNvSpPr>
            <a:spLocks/>
          </p:cNvSpPr>
          <p:nvPr/>
        </p:nvSpPr>
        <p:spPr bwMode="auto">
          <a:xfrm>
            <a:off x="2767985" y="2628899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3" name="Line 128"/>
          <p:cNvSpPr>
            <a:spLocks noChangeShapeType="1"/>
          </p:cNvSpPr>
          <p:nvPr/>
        </p:nvSpPr>
        <p:spPr bwMode="auto">
          <a:xfrm flipH="1">
            <a:off x="2602885" y="3173411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4" name="Rectangle 129"/>
          <p:cNvSpPr>
            <a:spLocks noChangeArrowheads="1"/>
          </p:cNvSpPr>
          <p:nvPr/>
        </p:nvSpPr>
        <p:spPr bwMode="auto">
          <a:xfrm>
            <a:off x="2507635" y="4135436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5" name="Rectangle 131"/>
          <p:cNvSpPr>
            <a:spLocks noChangeArrowheads="1"/>
          </p:cNvSpPr>
          <p:nvPr/>
        </p:nvSpPr>
        <p:spPr bwMode="auto">
          <a:xfrm>
            <a:off x="2501285" y="3670299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6" name="Rectangle 132"/>
          <p:cNvSpPr>
            <a:spLocks noChangeArrowheads="1"/>
          </p:cNvSpPr>
          <p:nvPr/>
        </p:nvSpPr>
        <p:spPr bwMode="auto">
          <a:xfrm>
            <a:off x="2910860" y="2855911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7" name="Rectangle 133"/>
          <p:cNvSpPr>
            <a:spLocks noChangeArrowheads="1"/>
          </p:cNvSpPr>
          <p:nvPr/>
        </p:nvSpPr>
        <p:spPr bwMode="auto">
          <a:xfrm>
            <a:off x="3410922" y="2573336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IF/ID</a:t>
            </a:r>
          </a:p>
        </p:txBody>
      </p:sp>
      <p:grpSp>
        <p:nvGrpSpPr>
          <p:cNvPr id="438" name="Group 134"/>
          <p:cNvGrpSpPr>
            <a:grpSpLocks/>
          </p:cNvGrpSpPr>
          <p:nvPr/>
        </p:nvGrpSpPr>
        <p:grpSpPr bwMode="auto">
          <a:xfrm>
            <a:off x="2001224" y="3465511"/>
            <a:ext cx="261938" cy="620713"/>
            <a:chOff x="672" y="2112"/>
            <a:chExt cx="165" cy="391"/>
          </a:xfrm>
        </p:grpSpPr>
        <p:sp>
          <p:nvSpPr>
            <p:cNvPr id="439" name="Freeform 135"/>
            <p:cNvSpPr>
              <a:spLocks/>
            </p:cNvSpPr>
            <p:nvPr/>
          </p:nvSpPr>
          <p:spPr bwMode="auto">
            <a:xfrm>
              <a:off x="672" y="2112"/>
              <a:ext cx="165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Rectangle 136"/>
            <p:cNvSpPr>
              <a:spLocks noChangeArrowheads="1"/>
            </p:cNvSpPr>
            <p:nvPr/>
          </p:nvSpPr>
          <p:spPr bwMode="auto">
            <a:xfrm>
              <a:off x="688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PC</a:t>
              </a:r>
              <a:endParaRPr lang="en-US" sz="5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41" name="Line 137"/>
          <p:cNvSpPr>
            <a:spLocks noChangeShapeType="1"/>
          </p:cNvSpPr>
          <p:nvPr/>
        </p:nvSpPr>
        <p:spPr bwMode="auto">
          <a:xfrm flipH="1">
            <a:off x="3363297" y="3998911"/>
            <a:ext cx="1143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2" name="Line 138"/>
          <p:cNvSpPr>
            <a:spLocks noChangeShapeType="1"/>
          </p:cNvSpPr>
          <p:nvPr/>
        </p:nvSpPr>
        <p:spPr bwMode="auto">
          <a:xfrm flipV="1">
            <a:off x="3296622" y="2560636"/>
            <a:ext cx="0" cy="3810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3" name="Line 139"/>
          <p:cNvSpPr>
            <a:spLocks noChangeShapeType="1"/>
          </p:cNvSpPr>
          <p:nvPr/>
        </p:nvSpPr>
        <p:spPr bwMode="auto">
          <a:xfrm flipH="1" flipV="1">
            <a:off x="7416185" y="2262186"/>
            <a:ext cx="0" cy="9096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4" name="Line 140"/>
          <p:cNvSpPr>
            <a:spLocks noChangeShapeType="1"/>
          </p:cNvSpPr>
          <p:nvPr/>
        </p:nvSpPr>
        <p:spPr bwMode="auto">
          <a:xfrm rot="5400000" flipH="1" flipV="1">
            <a:off x="2920385" y="2179636"/>
            <a:ext cx="4763" cy="7572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5" name="Line 141"/>
          <p:cNvSpPr>
            <a:spLocks noChangeShapeType="1"/>
          </p:cNvSpPr>
          <p:nvPr/>
        </p:nvSpPr>
        <p:spPr bwMode="auto">
          <a:xfrm rot="16200000" flipV="1">
            <a:off x="7278072" y="3028948"/>
            <a:ext cx="4763" cy="2714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6" name="Line 142"/>
          <p:cNvSpPr>
            <a:spLocks noChangeShapeType="1"/>
          </p:cNvSpPr>
          <p:nvPr/>
        </p:nvSpPr>
        <p:spPr bwMode="auto">
          <a:xfrm rot="16200000" flipV="1">
            <a:off x="2142510" y="2158998"/>
            <a:ext cx="0" cy="5000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7" name="Line 143"/>
          <p:cNvSpPr>
            <a:spLocks noChangeShapeType="1"/>
          </p:cNvSpPr>
          <p:nvPr/>
        </p:nvSpPr>
        <p:spPr bwMode="auto">
          <a:xfrm flipV="1">
            <a:off x="1886922" y="2403474"/>
            <a:ext cx="0" cy="13287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8" name="Line 144"/>
          <p:cNvSpPr>
            <a:spLocks noChangeShapeType="1"/>
          </p:cNvSpPr>
          <p:nvPr/>
        </p:nvSpPr>
        <p:spPr bwMode="auto">
          <a:xfrm rot="16200000" flipV="1">
            <a:off x="1939310" y="3670298"/>
            <a:ext cx="0" cy="10477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449" name="Group 145"/>
          <p:cNvGrpSpPr>
            <a:grpSpLocks/>
          </p:cNvGrpSpPr>
          <p:nvPr/>
        </p:nvGrpSpPr>
        <p:grpSpPr bwMode="auto">
          <a:xfrm>
            <a:off x="5658822" y="5114924"/>
            <a:ext cx="231775" cy="503238"/>
            <a:chOff x="2976" y="3151"/>
            <a:chExt cx="146" cy="317"/>
          </a:xfrm>
        </p:grpSpPr>
        <p:sp>
          <p:nvSpPr>
            <p:cNvPr id="450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1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2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3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54" name="Group 150"/>
          <p:cNvGrpSpPr>
            <a:grpSpLocks/>
          </p:cNvGrpSpPr>
          <p:nvPr/>
        </p:nvGrpSpPr>
        <p:grpSpPr bwMode="auto">
          <a:xfrm>
            <a:off x="5715973" y="3962402"/>
            <a:ext cx="230188" cy="503238"/>
            <a:chOff x="3012" y="2425"/>
            <a:chExt cx="145" cy="317"/>
          </a:xfrm>
        </p:grpSpPr>
        <p:sp>
          <p:nvSpPr>
            <p:cNvPr id="455" name="Rectangle 151"/>
            <p:cNvSpPr>
              <a:spLocks noChangeArrowheads="1"/>
            </p:cNvSpPr>
            <p:nvPr/>
          </p:nvSpPr>
          <p:spPr bwMode="auto">
            <a:xfrm>
              <a:off x="3014" y="2425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6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7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8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59" name="Line 155"/>
          <p:cNvSpPr>
            <a:spLocks noChangeShapeType="1"/>
          </p:cNvSpPr>
          <p:nvPr/>
        </p:nvSpPr>
        <p:spPr bwMode="auto">
          <a:xfrm flipV="1">
            <a:off x="6344622" y="4246561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60" name="Line 156"/>
          <p:cNvSpPr>
            <a:spLocks noChangeShapeType="1"/>
          </p:cNvSpPr>
          <p:nvPr/>
        </p:nvSpPr>
        <p:spPr bwMode="auto">
          <a:xfrm rot="5400000" flipV="1">
            <a:off x="6303347" y="4816473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461" name="Group 157"/>
          <p:cNvGrpSpPr>
            <a:grpSpLocks/>
          </p:cNvGrpSpPr>
          <p:nvPr/>
        </p:nvGrpSpPr>
        <p:grpSpPr bwMode="auto">
          <a:xfrm>
            <a:off x="2382222" y="2166936"/>
            <a:ext cx="231775" cy="503238"/>
            <a:chOff x="912" y="1294"/>
            <a:chExt cx="146" cy="317"/>
          </a:xfrm>
        </p:grpSpPr>
        <p:sp>
          <p:nvSpPr>
            <p:cNvPr id="462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3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4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5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66" name="Group 187"/>
          <p:cNvGrpSpPr>
            <a:grpSpLocks/>
          </p:cNvGrpSpPr>
          <p:nvPr/>
        </p:nvGrpSpPr>
        <p:grpSpPr bwMode="auto">
          <a:xfrm>
            <a:off x="9064010" y="3995736"/>
            <a:ext cx="231775" cy="503238"/>
            <a:chOff x="5121" y="2446"/>
            <a:chExt cx="146" cy="317"/>
          </a:xfrm>
        </p:grpSpPr>
        <p:sp>
          <p:nvSpPr>
            <p:cNvPr id="467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8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9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0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71" name="Rectangle 167"/>
          <p:cNvSpPr>
            <a:spLocks noChangeArrowheads="1"/>
          </p:cNvSpPr>
          <p:nvPr/>
        </p:nvSpPr>
        <p:spPr bwMode="auto">
          <a:xfrm>
            <a:off x="2715597" y="3935411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72" name="Line 168"/>
          <p:cNvSpPr>
            <a:spLocks noChangeShapeType="1"/>
          </p:cNvSpPr>
          <p:nvPr/>
        </p:nvSpPr>
        <p:spPr bwMode="auto">
          <a:xfrm flipV="1">
            <a:off x="3915747" y="3590924"/>
            <a:ext cx="0" cy="192881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3" name="Line 169"/>
          <p:cNvSpPr>
            <a:spLocks noChangeShapeType="1"/>
          </p:cNvSpPr>
          <p:nvPr/>
        </p:nvSpPr>
        <p:spPr bwMode="auto">
          <a:xfrm flipV="1">
            <a:off x="3917335" y="5514974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4" name="Line 170"/>
          <p:cNvSpPr>
            <a:spLocks noChangeShapeType="1"/>
          </p:cNvSpPr>
          <p:nvPr/>
        </p:nvSpPr>
        <p:spPr bwMode="auto">
          <a:xfrm flipH="1">
            <a:off x="2548910" y="2262186"/>
            <a:ext cx="48768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5" name="Line 171"/>
          <p:cNvSpPr>
            <a:spLocks noChangeShapeType="1"/>
          </p:cNvSpPr>
          <p:nvPr/>
        </p:nvSpPr>
        <p:spPr bwMode="auto">
          <a:xfrm flipV="1">
            <a:off x="7616210" y="3476624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6" name="Line 172"/>
          <p:cNvSpPr>
            <a:spLocks noChangeShapeType="1"/>
          </p:cNvSpPr>
          <p:nvPr/>
        </p:nvSpPr>
        <p:spPr bwMode="auto">
          <a:xfrm rot="16200000" flipH="1" flipV="1">
            <a:off x="6976447" y="2749548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7" name="Line 173"/>
          <p:cNvSpPr>
            <a:spLocks noChangeShapeType="1"/>
          </p:cNvSpPr>
          <p:nvPr/>
        </p:nvSpPr>
        <p:spPr bwMode="auto">
          <a:xfrm>
            <a:off x="2458422" y="2014536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8" name="Line 174"/>
          <p:cNvSpPr>
            <a:spLocks noChangeShapeType="1"/>
          </p:cNvSpPr>
          <p:nvPr/>
        </p:nvSpPr>
        <p:spPr bwMode="auto">
          <a:xfrm rot="16200000" flipH="1" flipV="1">
            <a:off x="2379047" y="2098673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9" name="Группа 2"/>
          <p:cNvGrpSpPr/>
          <p:nvPr/>
        </p:nvGrpSpPr>
        <p:grpSpPr>
          <a:xfrm>
            <a:off x="5049222" y="2805111"/>
            <a:ext cx="360363" cy="2174875"/>
            <a:chOff x="4114800" y="2692400"/>
            <a:chExt cx="360363" cy="2174875"/>
          </a:xfrm>
        </p:grpSpPr>
        <p:sp>
          <p:nvSpPr>
            <p:cNvPr id="480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R4</a:t>
              </a: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R5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2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27</a:t>
              </a: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3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4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5" name="Группа 5"/>
          <p:cNvGrpSpPr/>
          <p:nvPr/>
        </p:nvGrpSpPr>
        <p:grpSpPr>
          <a:xfrm>
            <a:off x="2005860" y="2830511"/>
            <a:ext cx="1727325" cy="1211421"/>
            <a:chOff x="1071438" y="2717800"/>
            <a:chExt cx="1727325" cy="1211421"/>
          </a:xfrm>
        </p:grpSpPr>
        <p:sp>
          <p:nvSpPr>
            <p:cNvPr id="48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487" name="Rectangle 181"/>
            <p:cNvSpPr>
              <a:spLocks noChangeArrowheads="1"/>
            </p:cNvSpPr>
            <p:nvPr/>
          </p:nvSpPr>
          <p:spPr bwMode="auto">
            <a:xfrm>
              <a:off x="1071438" y="36830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488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9" name="Группа 4"/>
          <p:cNvGrpSpPr/>
          <p:nvPr/>
        </p:nvGrpSpPr>
        <p:grpSpPr>
          <a:xfrm>
            <a:off x="5265122" y="3617911"/>
            <a:ext cx="3117850" cy="2738438"/>
            <a:chOff x="4330700" y="3505200"/>
            <a:chExt cx="3117850" cy="2738438"/>
          </a:xfrm>
        </p:grpSpPr>
        <p:sp>
          <p:nvSpPr>
            <p:cNvPr id="490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condition</a:t>
              </a:r>
            </a:p>
          </p:txBody>
        </p:sp>
        <p:sp>
          <p:nvSpPr>
            <p:cNvPr id="491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2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93" name="Группа 3"/>
          <p:cNvGrpSpPr/>
          <p:nvPr/>
        </p:nvGrpSpPr>
        <p:grpSpPr>
          <a:xfrm>
            <a:off x="4668222" y="2246311"/>
            <a:ext cx="2724150" cy="762000"/>
            <a:chOff x="3733800" y="2133600"/>
            <a:chExt cx="2724150" cy="762000"/>
          </a:xfrm>
        </p:grpSpPr>
        <p:sp>
          <p:nvSpPr>
            <p:cNvPr id="494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target</a:t>
              </a:r>
            </a:p>
          </p:txBody>
        </p:sp>
        <p:sp>
          <p:nvSpPr>
            <p:cNvPr id="495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extLst>
      <p:ext uri="{BB962C8B-B14F-4D97-AF65-F5344CB8AC3E}">
        <p14:creationId xmlns:p14="http://schemas.microsoft.com/office/powerpoint/2010/main" val="41494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R4, R5, 27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311" name="Rectangle 130"/>
          <p:cNvSpPr>
            <a:spLocks noChangeArrowheads="1"/>
          </p:cNvSpPr>
          <p:nvPr/>
        </p:nvSpPr>
        <p:spPr bwMode="auto">
          <a:xfrm>
            <a:off x="2458422" y="3605211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06192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2" name="Line 7"/>
          <p:cNvSpPr>
            <a:spLocks noChangeShapeType="1"/>
          </p:cNvSpPr>
          <p:nvPr/>
        </p:nvSpPr>
        <p:spPr bwMode="auto">
          <a:xfrm>
            <a:off x="2248872" y="3721099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3" name="Line 8"/>
          <p:cNvSpPr>
            <a:spLocks noChangeShapeType="1"/>
          </p:cNvSpPr>
          <p:nvPr/>
        </p:nvSpPr>
        <p:spPr bwMode="auto">
          <a:xfrm flipH="1" flipV="1">
            <a:off x="4472960" y="4806949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4" name="Rectangle 9"/>
          <p:cNvSpPr>
            <a:spLocks noChangeArrowheads="1"/>
          </p:cNvSpPr>
          <p:nvPr/>
        </p:nvSpPr>
        <p:spPr bwMode="auto">
          <a:xfrm>
            <a:off x="4345960" y="4930774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5" name="Line 10"/>
          <p:cNvSpPr>
            <a:spLocks noChangeShapeType="1"/>
          </p:cNvSpPr>
          <p:nvPr/>
        </p:nvSpPr>
        <p:spPr bwMode="auto">
          <a:xfrm flipH="1" flipV="1">
            <a:off x="5026997" y="4806949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6" name="Freeform 11"/>
          <p:cNvSpPr>
            <a:spLocks/>
          </p:cNvSpPr>
          <p:nvPr/>
        </p:nvSpPr>
        <p:spPr bwMode="auto">
          <a:xfrm>
            <a:off x="4188797" y="3462336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7" name="Rectangle 12"/>
          <p:cNvSpPr>
            <a:spLocks noChangeArrowheads="1"/>
          </p:cNvSpPr>
          <p:nvPr/>
        </p:nvSpPr>
        <p:spPr bwMode="auto">
          <a:xfrm>
            <a:off x="4298335" y="3529011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8" name="Line 13"/>
          <p:cNvSpPr>
            <a:spLocks noChangeShapeType="1"/>
          </p:cNvSpPr>
          <p:nvPr/>
        </p:nvSpPr>
        <p:spPr bwMode="auto">
          <a:xfrm>
            <a:off x="3945910" y="4851399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9" name="Line 14"/>
          <p:cNvSpPr>
            <a:spLocks noChangeShapeType="1"/>
          </p:cNvSpPr>
          <p:nvPr/>
        </p:nvSpPr>
        <p:spPr bwMode="auto">
          <a:xfrm flipV="1">
            <a:off x="4969847" y="4851399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0" name="Freeform 15"/>
          <p:cNvSpPr>
            <a:spLocks/>
          </p:cNvSpPr>
          <p:nvPr/>
        </p:nvSpPr>
        <p:spPr bwMode="auto">
          <a:xfrm>
            <a:off x="3901460" y="39846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1" name="Freeform 16"/>
          <p:cNvSpPr>
            <a:spLocks/>
          </p:cNvSpPr>
          <p:nvPr/>
        </p:nvSpPr>
        <p:spPr bwMode="auto">
          <a:xfrm>
            <a:off x="3901460" y="3836986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2" name="Freeform 17"/>
          <p:cNvSpPr>
            <a:spLocks/>
          </p:cNvSpPr>
          <p:nvPr/>
        </p:nvSpPr>
        <p:spPr bwMode="auto">
          <a:xfrm>
            <a:off x="3901460" y="5180011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3" name="Line 18"/>
          <p:cNvSpPr>
            <a:spLocks noChangeShapeType="1"/>
          </p:cNvSpPr>
          <p:nvPr/>
        </p:nvSpPr>
        <p:spPr bwMode="auto">
          <a:xfrm>
            <a:off x="3615710" y="3997324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4" name="Line 19"/>
          <p:cNvSpPr>
            <a:spLocks noChangeShapeType="1"/>
          </p:cNvSpPr>
          <p:nvPr/>
        </p:nvSpPr>
        <p:spPr bwMode="auto">
          <a:xfrm flipV="1">
            <a:off x="3945910" y="5194299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5" name="Line 20"/>
          <p:cNvSpPr>
            <a:spLocks noChangeShapeType="1"/>
          </p:cNvSpPr>
          <p:nvPr/>
        </p:nvSpPr>
        <p:spPr bwMode="auto">
          <a:xfrm flipH="1">
            <a:off x="3612535" y="2944811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6" name="Freeform 21"/>
          <p:cNvSpPr>
            <a:spLocks/>
          </p:cNvSpPr>
          <p:nvPr/>
        </p:nvSpPr>
        <p:spPr bwMode="auto">
          <a:xfrm>
            <a:off x="878302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7" name="Freeform 22"/>
          <p:cNvSpPr>
            <a:spLocks/>
          </p:cNvSpPr>
          <p:nvPr/>
        </p:nvSpPr>
        <p:spPr bwMode="auto">
          <a:xfrm>
            <a:off x="518257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8" name="Line 23"/>
          <p:cNvSpPr>
            <a:spLocks noChangeShapeType="1"/>
          </p:cNvSpPr>
          <p:nvPr/>
        </p:nvSpPr>
        <p:spPr bwMode="auto">
          <a:xfrm flipV="1">
            <a:off x="5801697" y="5597524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9" name="Line 24"/>
          <p:cNvSpPr>
            <a:spLocks noChangeShapeType="1"/>
          </p:cNvSpPr>
          <p:nvPr/>
        </p:nvSpPr>
        <p:spPr bwMode="auto">
          <a:xfrm>
            <a:off x="5847735" y="3900486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0" name="Line 25"/>
          <p:cNvSpPr>
            <a:spLocks noChangeShapeType="1"/>
          </p:cNvSpPr>
          <p:nvPr/>
        </p:nvSpPr>
        <p:spPr bwMode="auto">
          <a:xfrm flipV="1">
            <a:off x="6087447" y="5138736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1" name="Line 26"/>
          <p:cNvSpPr>
            <a:spLocks noChangeShapeType="1"/>
          </p:cNvSpPr>
          <p:nvPr/>
        </p:nvSpPr>
        <p:spPr bwMode="auto">
          <a:xfrm flipV="1">
            <a:off x="6655772" y="3911599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2" name="Freeform 27"/>
          <p:cNvSpPr>
            <a:spLocks/>
          </p:cNvSpPr>
          <p:nvPr/>
        </p:nvSpPr>
        <p:spPr bwMode="auto">
          <a:xfrm>
            <a:off x="5882660" y="4581524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3" name="Line 28"/>
          <p:cNvSpPr>
            <a:spLocks noChangeShapeType="1"/>
          </p:cNvSpPr>
          <p:nvPr/>
        </p:nvSpPr>
        <p:spPr bwMode="auto">
          <a:xfrm>
            <a:off x="5331797" y="4851399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4" name="Rectangle 29"/>
          <p:cNvSpPr>
            <a:spLocks noChangeArrowheads="1"/>
          </p:cNvSpPr>
          <p:nvPr/>
        </p:nvSpPr>
        <p:spPr bwMode="auto">
          <a:xfrm>
            <a:off x="5525472" y="3767136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35" name="Line 30"/>
          <p:cNvSpPr>
            <a:spLocks noChangeShapeType="1"/>
          </p:cNvSpPr>
          <p:nvPr/>
        </p:nvSpPr>
        <p:spPr bwMode="auto">
          <a:xfrm flipH="1" flipV="1">
            <a:off x="5331797" y="2935286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6" name="Freeform 31"/>
          <p:cNvSpPr>
            <a:spLocks/>
          </p:cNvSpPr>
          <p:nvPr/>
        </p:nvSpPr>
        <p:spPr bwMode="auto">
          <a:xfrm>
            <a:off x="5571510" y="4033836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7" name="Line 32"/>
          <p:cNvSpPr>
            <a:spLocks noChangeShapeType="1"/>
          </p:cNvSpPr>
          <p:nvPr/>
        </p:nvSpPr>
        <p:spPr bwMode="auto">
          <a:xfrm>
            <a:off x="5671522" y="3562349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8" name="Freeform 33"/>
          <p:cNvSpPr>
            <a:spLocks/>
          </p:cNvSpPr>
          <p:nvPr/>
        </p:nvSpPr>
        <p:spPr bwMode="auto">
          <a:xfrm>
            <a:off x="5657235" y="43624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9" name="Freeform 34"/>
          <p:cNvSpPr>
            <a:spLocks/>
          </p:cNvSpPr>
          <p:nvPr/>
        </p:nvSpPr>
        <p:spPr bwMode="auto">
          <a:xfrm>
            <a:off x="5657235" y="4833936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0" name="Line 35"/>
          <p:cNvSpPr>
            <a:spLocks noChangeShapeType="1"/>
          </p:cNvSpPr>
          <p:nvPr/>
        </p:nvSpPr>
        <p:spPr bwMode="auto">
          <a:xfrm flipH="1" flipV="1">
            <a:off x="5735022" y="4806949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1" name="Rectangle 36"/>
          <p:cNvSpPr>
            <a:spLocks noChangeArrowheads="1"/>
          </p:cNvSpPr>
          <p:nvPr/>
        </p:nvSpPr>
        <p:spPr bwMode="auto">
          <a:xfrm>
            <a:off x="5660410" y="4681536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2" name="Line 37"/>
          <p:cNvSpPr>
            <a:spLocks noChangeShapeType="1"/>
          </p:cNvSpPr>
          <p:nvPr/>
        </p:nvSpPr>
        <p:spPr bwMode="auto">
          <a:xfrm flipH="1" flipV="1">
            <a:off x="5334972" y="3743324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3" name="Freeform 38"/>
          <p:cNvSpPr>
            <a:spLocks/>
          </p:cNvSpPr>
          <p:nvPr/>
        </p:nvSpPr>
        <p:spPr bwMode="auto">
          <a:xfrm>
            <a:off x="5588972" y="4052886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4" name="Freeform 39"/>
          <p:cNvSpPr>
            <a:spLocks/>
          </p:cNvSpPr>
          <p:nvPr/>
        </p:nvSpPr>
        <p:spPr bwMode="auto">
          <a:xfrm>
            <a:off x="7001847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5" name="Freeform 40"/>
          <p:cNvSpPr>
            <a:spLocks/>
          </p:cNvSpPr>
          <p:nvPr/>
        </p:nvSpPr>
        <p:spPr bwMode="auto">
          <a:xfrm>
            <a:off x="5917585" y="2835274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6" name="Freeform 41"/>
          <p:cNvSpPr>
            <a:spLocks/>
          </p:cNvSpPr>
          <p:nvPr/>
        </p:nvSpPr>
        <p:spPr bwMode="auto">
          <a:xfrm>
            <a:off x="6028710" y="3638549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7" name="Freeform 42"/>
          <p:cNvSpPr>
            <a:spLocks/>
          </p:cNvSpPr>
          <p:nvPr/>
        </p:nvSpPr>
        <p:spPr bwMode="auto">
          <a:xfrm>
            <a:off x="5561985" y="3176586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8" name="Rectangle 43"/>
          <p:cNvSpPr>
            <a:spLocks noChangeArrowheads="1"/>
          </p:cNvSpPr>
          <p:nvPr/>
        </p:nvSpPr>
        <p:spPr bwMode="auto">
          <a:xfrm>
            <a:off x="6049347" y="4076699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9" name="Rectangle 44"/>
          <p:cNvSpPr>
            <a:spLocks noChangeArrowheads="1"/>
          </p:cNvSpPr>
          <p:nvPr/>
        </p:nvSpPr>
        <p:spPr bwMode="auto">
          <a:xfrm>
            <a:off x="6354147" y="4013199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0" name="Rectangle 45"/>
          <p:cNvSpPr>
            <a:spLocks noChangeArrowheads="1"/>
          </p:cNvSpPr>
          <p:nvPr/>
        </p:nvSpPr>
        <p:spPr bwMode="auto">
          <a:xfrm>
            <a:off x="6408122" y="3865561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1" name="Rectangle 46"/>
          <p:cNvSpPr>
            <a:spLocks noChangeArrowheads="1"/>
          </p:cNvSpPr>
          <p:nvPr/>
        </p:nvSpPr>
        <p:spPr bwMode="auto">
          <a:xfrm>
            <a:off x="6203335" y="3013074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Add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2" name="Rectangle 47"/>
          <p:cNvSpPr>
            <a:spLocks noChangeArrowheads="1"/>
          </p:cNvSpPr>
          <p:nvPr/>
        </p:nvSpPr>
        <p:spPr bwMode="auto">
          <a:xfrm>
            <a:off x="5935047" y="3222624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3" name="Rectangle 48"/>
          <p:cNvSpPr>
            <a:spLocks noChangeArrowheads="1"/>
          </p:cNvSpPr>
          <p:nvPr/>
        </p:nvSpPr>
        <p:spPr bwMode="auto">
          <a:xfrm>
            <a:off x="5592147" y="3275011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Shift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4" name="Line 49"/>
          <p:cNvSpPr>
            <a:spLocks noChangeShapeType="1"/>
          </p:cNvSpPr>
          <p:nvPr/>
        </p:nvSpPr>
        <p:spPr bwMode="auto">
          <a:xfrm flipH="1" flipV="1">
            <a:off x="5930285" y="4208461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5" name="Line 50"/>
          <p:cNvSpPr>
            <a:spLocks noChangeShapeType="1"/>
          </p:cNvSpPr>
          <p:nvPr/>
        </p:nvSpPr>
        <p:spPr bwMode="auto">
          <a:xfrm flipH="1" flipV="1">
            <a:off x="5325447" y="4051299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6" name="Line 51"/>
          <p:cNvSpPr>
            <a:spLocks noChangeShapeType="1"/>
          </p:cNvSpPr>
          <p:nvPr/>
        </p:nvSpPr>
        <p:spPr bwMode="auto">
          <a:xfrm flipH="1" flipV="1">
            <a:off x="5674697" y="4375149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7" name="Line 52"/>
          <p:cNvSpPr>
            <a:spLocks noChangeShapeType="1"/>
          </p:cNvSpPr>
          <p:nvPr/>
        </p:nvSpPr>
        <p:spPr bwMode="auto">
          <a:xfrm flipH="1">
            <a:off x="6503372" y="3165474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8" name="Line 53"/>
          <p:cNvSpPr>
            <a:spLocks noChangeShapeType="1"/>
          </p:cNvSpPr>
          <p:nvPr/>
        </p:nvSpPr>
        <p:spPr bwMode="auto">
          <a:xfrm flipH="1" flipV="1">
            <a:off x="6641485" y="4094161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9" name="Line 54"/>
          <p:cNvSpPr>
            <a:spLocks noChangeShapeType="1"/>
          </p:cNvSpPr>
          <p:nvPr/>
        </p:nvSpPr>
        <p:spPr bwMode="auto">
          <a:xfrm flipH="1">
            <a:off x="5320685" y="5210174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0" name="Line 55"/>
          <p:cNvSpPr>
            <a:spLocks noChangeShapeType="1"/>
          </p:cNvSpPr>
          <p:nvPr/>
        </p:nvSpPr>
        <p:spPr bwMode="auto">
          <a:xfrm flipH="1" flipV="1">
            <a:off x="5325447" y="5521324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1" name="Rectangle 56"/>
          <p:cNvSpPr>
            <a:spLocks noChangeArrowheads="1"/>
          </p:cNvSpPr>
          <p:nvPr/>
        </p:nvSpPr>
        <p:spPr bwMode="auto">
          <a:xfrm>
            <a:off x="5898535" y="4695824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ALU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2" name="Rectangle 57"/>
          <p:cNvSpPr>
            <a:spLocks noChangeArrowheads="1"/>
          </p:cNvSpPr>
          <p:nvPr/>
        </p:nvSpPr>
        <p:spPr bwMode="auto">
          <a:xfrm>
            <a:off x="5955685" y="5183186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3" name="Rectangle 58"/>
          <p:cNvSpPr>
            <a:spLocks noChangeArrowheads="1"/>
          </p:cNvSpPr>
          <p:nvPr/>
        </p:nvSpPr>
        <p:spPr bwMode="auto">
          <a:xfrm>
            <a:off x="5825510" y="5605461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4" name="Line 59"/>
          <p:cNvSpPr>
            <a:spLocks noChangeShapeType="1"/>
          </p:cNvSpPr>
          <p:nvPr/>
        </p:nvSpPr>
        <p:spPr bwMode="auto">
          <a:xfrm flipH="1">
            <a:off x="5879485" y="5375274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5" name="Line 60"/>
          <p:cNvSpPr>
            <a:spLocks noChangeShapeType="1"/>
          </p:cNvSpPr>
          <p:nvPr/>
        </p:nvSpPr>
        <p:spPr bwMode="auto">
          <a:xfrm flipH="1" flipV="1">
            <a:off x="5801697" y="3360736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6" name="Rectangle 61"/>
          <p:cNvSpPr>
            <a:spLocks noChangeArrowheads="1"/>
          </p:cNvSpPr>
          <p:nvPr/>
        </p:nvSpPr>
        <p:spPr bwMode="auto">
          <a:xfrm>
            <a:off x="4342785" y="3233736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7" name="Rectangle 62"/>
          <p:cNvSpPr>
            <a:spLocks noChangeArrowheads="1"/>
          </p:cNvSpPr>
          <p:nvPr/>
        </p:nvSpPr>
        <p:spPr bwMode="auto">
          <a:xfrm>
            <a:off x="4211022" y="3500436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" name="Rectangle 63"/>
          <p:cNvSpPr>
            <a:spLocks noChangeArrowheads="1"/>
          </p:cNvSpPr>
          <p:nvPr/>
        </p:nvSpPr>
        <p:spPr bwMode="auto">
          <a:xfrm>
            <a:off x="4209435" y="3738561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9" name="Rectangle 64"/>
          <p:cNvSpPr>
            <a:spLocks noChangeArrowheads="1"/>
          </p:cNvSpPr>
          <p:nvPr/>
        </p:nvSpPr>
        <p:spPr bwMode="auto">
          <a:xfrm>
            <a:off x="4220547" y="3990974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0" name="Rectangle 65"/>
          <p:cNvSpPr>
            <a:spLocks noChangeArrowheads="1"/>
          </p:cNvSpPr>
          <p:nvPr/>
        </p:nvSpPr>
        <p:spPr bwMode="auto">
          <a:xfrm>
            <a:off x="4225310" y="4233861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1" name="Rectangle 66"/>
          <p:cNvSpPr>
            <a:spLocks noChangeArrowheads="1"/>
          </p:cNvSpPr>
          <p:nvPr/>
        </p:nvSpPr>
        <p:spPr bwMode="auto">
          <a:xfrm>
            <a:off x="4711085" y="3652836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2" name="Rectangle 67"/>
          <p:cNvSpPr>
            <a:spLocks noChangeArrowheads="1"/>
          </p:cNvSpPr>
          <p:nvPr/>
        </p:nvSpPr>
        <p:spPr bwMode="auto">
          <a:xfrm>
            <a:off x="4696797" y="3929061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3" name="Rectangle 68"/>
          <p:cNvSpPr>
            <a:spLocks noChangeArrowheads="1"/>
          </p:cNvSpPr>
          <p:nvPr/>
        </p:nvSpPr>
        <p:spPr bwMode="auto">
          <a:xfrm rot="16200000">
            <a:off x="4112597" y="3854448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4" name="Rectangle 69"/>
          <p:cNvSpPr>
            <a:spLocks noChangeArrowheads="1"/>
          </p:cNvSpPr>
          <p:nvPr/>
        </p:nvSpPr>
        <p:spPr bwMode="auto">
          <a:xfrm>
            <a:off x="4082435" y="4711699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5" name="Rectangle 70"/>
          <p:cNvSpPr>
            <a:spLocks noChangeArrowheads="1"/>
          </p:cNvSpPr>
          <p:nvPr/>
        </p:nvSpPr>
        <p:spPr bwMode="auto">
          <a:xfrm>
            <a:off x="4077672" y="50625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6" name="Rectangle 71"/>
          <p:cNvSpPr>
            <a:spLocks noChangeArrowheads="1"/>
          </p:cNvSpPr>
          <p:nvPr/>
        </p:nvSpPr>
        <p:spPr bwMode="auto">
          <a:xfrm>
            <a:off x="4082435" y="53673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7" name="Freeform 72"/>
          <p:cNvSpPr>
            <a:spLocks/>
          </p:cNvSpPr>
          <p:nvPr/>
        </p:nvSpPr>
        <p:spPr bwMode="auto">
          <a:xfrm>
            <a:off x="3901460" y="4832349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8" name="Freeform 73"/>
          <p:cNvSpPr>
            <a:spLocks/>
          </p:cNvSpPr>
          <p:nvPr/>
        </p:nvSpPr>
        <p:spPr bwMode="auto">
          <a:xfrm>
            <a:off x="4634885" y="4556124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9" name="Rectangle 74"/>
          <p:cNvSpPr>
            <a:spLocks noChangeArrowheads="1"/>
          </p:cNvSpPr>
          <p:nvPr/>
        </p:nvSpPr>
        <p:spPr bwMode="auto">
          <a:xfrm>
            <a:off x="4642822" y="4691061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0" name="Rectangle 75"/>
          <p:cNvSpPr>
            <a:spLocks noChangeArrowheads="1"/>
          </p:cNvSpPr>
          <p:nvPr/>
        </p:nvSpPr>
        <p:spPr bwMode="auto">
          <a:xfrm>
            <a:off x="4439622" y="468947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1" name="Rectangle 76"/>
          <p:cNvSpPr>
            <a:spLocks noChangeArrowheads="1"/>
          </p:cNvSpPr>
          <p:nvPr/>
        </p:nvSpPr>
        <p:spPr bwMode="auto">
          <a:xfrm>
            <a:off x="4996835" y="469582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2" name="Line 77"/>
          <p:cNvSpPr>
            <a:spLocks noChangeShapeType="1"/>
          </p:cNvSpPr>
          <p:nvPr/>
        </p:nvSpPr>
        <p:spPr bwMode="auto">
          <a:xfrm flipH="1">
            <a:off x="3914160" y="3856036"/>
            <a:ext cx="273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3" name="Line 78"/>
          <p:cNvSpPr>
            <a:spLocks noChangeShapeType="1"/>
          </p:cNvSpPr>
          <p:nvPr/>
        </p:nvSpPr>
        <p:spPr bwMode="auto">
          <a:xfrm flipH="1">
            <a:off x="3910985" y="3595686"/>
            <a:ext cx="2809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4" name="Line 79"/>
          <p:cNvSpPr>
            <a:spLocks noChangeShapeType="1"/>
          </p:cNvSpPr>
          <p:nvPr/>
        </p:nvSpPr>
        <p:spPr bwMode="auto">
          <a:xfrm flipH="1">
            <a:off x="5006360" y="3743324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5" name="Line 80"/>
          <p:cNvSpPr>
            <a:spLocks noChangeShapeType="1"/>
          </p:cNvSpPr>
          <p:nvPr/>
        </p:nvSpPr>
        <p:spPr bwMode="auto">
          <a:xfrm flipH="1">
            <a:off x="5006360" y="4051299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6" name="Line 81"/>
          <p:cNvSpPr>
            <a:spLocks noChangeShapeType="1"/>
          </p:cNvSpPr>
          <p:nvPr/>
        </p:nvSpPr>
        <p:spPr bwMode="auto">
          <a:xfrm flipH="1">
            <a:off x="4590435" y="3381374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87" name="Rectangle 82"/>
          <p:cNvSpPr>
            <a:spLocks noChangeArrowheads="1"/>
          </p:cNvSpPr>
          <p:nvPr/>
        </p:nvSpPr>
        <p:spPr bwMode="auto">
          <a:xfrm>
            <a:off x="5060335" y="2576511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8" name="Rectangle 83"/>
          <p:cNvSpPr>
            <a:spLocks noChangeArrowheads="1"/>
          </p:cNvSpPr>
          <p:nvPr/>
        </p:nvSpPr>
        <p:spPr bwMode="auto">
          <a:xfrm>
            <a:off x="6790710" y="2568574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9" name="Rectangle 84"/>
          <p:cNvSpPr>
            <a:spLocks noChangeArrowheads="1"/>
          </p:cNvSpPr>
          <p:nvPr/>
        </p:nvSpPr>
        <p:spPr bwMode="auto">
          <a:xfrm>
            <a:off x="8516322" y="2559049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MEM/WB</a:t>
            </a:r>
          </a:p>
        </p:txBody>
      </p:sp>
      <p:sp>
        <p:nvSpPr>
          <p:cNvPr id="390" name="Rectangle 85"/>
          <p:cNvSpPr>
            <a:spLocks noChangeArrowheads="1"/>
          </p:cNvSpPr>
          <p:nvPr/>
        </p:nvSpPr>
        <p:spPr bwMode="auto">
          <a:xfrm rot="16200000" flipH="1">
            <a:off x="3455372" y="3573461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1" name="Freeform 86"/>
          <p:cNvSpPr>
            <a:spLocks/>
          </p:cNvSpPr>
          <p:nvPr/>
        </p:nvSpPr>
        <p:spPr bwMode="auto">
          <a:xfrm>
            <a:off x="7330460" y="40735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2" name="Line 87"/>
          <p:cNvSpPr>
            <a:spLocks noChangeShapeType="1"/>
          </p:cNvSpPr>
          <p:nvPr/>
        </p:nvSpPr>
        <p:spPr bwMode="auto">
          <a:xfrm flipH="1">
            <a:off x="7155835" y="4498974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3" name="Freeform 88"/>
          <p:cNvSpPr>
            <a:spLocks/>
          </p:cNvSpPr>
          <p:nvPr/>
        </p:nvSpPr>
        <p:spPr bwMode="auto">
          <a:xfrm>
            <a:off x="7349510" y="4092574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4" name="Line 89"/>
          <p:cNvSpPr>
            <a:spLocks noChangeShapeType="1"/>
          </p:cNvSpPr>
          <p:nvPr/>
        </p:nvSpPr>
        <p:spPr bwMode="auto">
          <a:xfrm>
            <a:off x="7152660" y="5380036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5" name="Line 90"/>
          <p:cNvSpPr>
            <a:spLocks noChangeShapeType="1"/>
          </p:cNvSpPr>
          <p:nvPr/>
        </p:nvSpPr>
        <p:spPr bwMode="auto">
          <a:xfrm flipH="1">
            <a:off x="7155835" y="4092574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6" name="Line 91"/>
          <p:cNvSpPr>
            <a:spLocks noChangeShapeType="1"/>
          </p:cNvSpPr>
          <p:nvPr/>
        </p:nvSpPr>
        <p:spPr bwMode="auto">
          <a:xfrm flipH="1">
            <a:off x="8540135" y="4084636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flipH="1" flipV="1">
            <a:off x="8049597" y="3671886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398" name="Group 188"/>
          <p:cNvGrpSpPr>
            <a:grpSpLocks/>
          </p:cNvGrpSpPr>
          <p:nvPr/>
        </p:nvGrpSpPr>
        <p:grpSpPr bwMode="auto">
          <a:xfrm>
            <a:off x="7563822" y="3538536"/>
            <a:ext cx="966788" cy="1427163"/>
            <a:chOff x="4176" y="2158"/>
            <a:chExt cx="609" cy="899"/>
          </a:xfrm>
        </p:grpSpPr>
        <p:sp>
          <p:nvSpPr>
            <p:cNvPr id="399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0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1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2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3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4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5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6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7" name="Freeform 102"/>
          <p:cNvSpPr>
            <a:spLocks/>
          </p:cNvSpPr>
          <p:nvPr/>
        </p:nvSpPr>
        <p:spPr bwMode="auto">
          <a:xfrm>
            <a:off x="7276485" y="3306761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8" name="Freeform 103"/>
          <p:cNvSpPr>
            <a:spLocks/>
          </p:cNvSpPr>
          <p:nvPr/>
        </p:nvSpPr>
        <p:spPr bwMode="auto">
          <a:xfrm>
            <a:off x="7166947" y="3541711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9" name="Freeform 104"/>
          <p:cNvSpPr>
            <a:spLocks/>
          </p:cNvSpPr>
          <p:nvPr/>
        </p:nvSpPr>
        <p:spPr bwMode="auto">
          <a:xfrm>
            <a:off x="7389197" y="3386136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0" name="Rectangle 105"/>
          <p:cNvSpPr>
            <a:spLocks noChangeArrowheads="1"/>
          </p:cNvSpPr>
          <p:nvPr/>
        </p:nvSpPr>
        <p:spPr bwMode="auto">
          <a:xfrm>
            <a:off x="7243147" y="3179761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11" name="Rectangle 106"/>
          <p:cNvSpPr>
            <a:spLocks noChangeArrowheads="1"/>
          </p:cNvSpPr>
          <p:nvPr/>
        </p:nvSpPr>
        <p:spPr bwMode="auto">
          <a:xfrm>
            <a:off x="7754322" y="2243136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PCSrc</a:t>
            </a:r>
          </a:p>
        </p:txBody>
      </p:sp>
      <p:sp>
        <p:nvSpPr>
          <p:cNvPr id="412" name="Line 107"/>
          <p:cNvSpPr>
            <a:spLocks noChangeShapeType="1"/>
          </p:cNvSpPr>
          <p:nvPr/>
        </p:nvSpPr>
        <p:spPr bwMode="auto">
          <a:xfrm>
            <a:off x="3764935" y="5770561"/>
            <a:ext cx="53324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3" name="Line 108"/>
          <p:cNvSpPr>
            <a:spLocks noChangeShapeType="1"/>
          </p:cNvSpPr>
          <p:nvPr/>
        </p:nvSpPr>
        <p:spPr bwMode="auto">
          <a:xfrm flipV="1">
            <a:off x="3768110" y="4098924"/>
            <a:ext cx="0" cy="16764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4" name="Line 109"/>
          <p:cNvSpPr>
            <a:spLocks noChangeShapeType="1"/>
          </p:cNvSpPr>
          <p:nvPr/>
        </p:nvSpPr>
        <p:spPr bwMode="auto">
          <a:xfrm>
            <a:off x="3761760" y="4094161"/>
            <a:ext cx="4206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5" name="Line 110"/>
          <p:cNvSpPr>
            <a:spLocks noChangeShapeType="1"/>
          </p:cNvSpPr>
          <p:nvPr/>
        </p:nvSpPr>
        <p:spPr bwMode="auto">
          <a:xfrm>
            <a:off x="4053860" y="4327524"/>
            <a:ext cx="1333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6" name="Line 111"/>
          <p:cNvSpPr>
            <a:spLocks noChangeShapeType="1"/>
          </p:cNvSpPr>
          <p:nvPr/>
        </p:nvSpPr>
        <p:spPr bwMode="auto">
          <a:xfrm flipV="1">
            <a:off x="4058622" y="4327524"/>
            <a:ext cx="0" cy="157162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7" name="Line 112"/>
          <p:cNvSpPr>
            <a:spLocks noChangeShapeType="1"/>
          </p:cNvSpPr>
          <p:nvPr/>
        </p:nvSpPr>
        <p:spPr bwMode="auto">
          <a:xfrm>
            <a:off x="4058622" y="5894386"/>
            <a:ext cx="5295900" cy="635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8" name="Line 113"/>
          <p:cNvSpPr>
            <a:spLocks noChangeShapeType="1"/>
          </p:cNvSpPr>
          <p:nvPr/>
        </p:nvSpPr>
        <p:spPr bwMode="auto">
          <a:xfrm flipV="1">
            <a:off x="9194185" y="3940174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9" name="Line 114"/>
          <p:cNvSpPr>
            <a:spLocks noChangeShapeType="1"/>
          </p:cNvSpPr>
          <p:nvPr/>
        </p:nvSpPr>
        <p:spPr bwMode="auto">
          <a:xfrm flipH="1">
            <a:off x="8935422" y="4087811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0" name="Freeform 115"/>
          <p:cNvSpPr>
            <a:spLocks/>
          </p:cNvSpPr>
          <p:nvPr/>
        </p:nvSpPr>
        <p:spPr bwMode="auto">
          <a:xfrm>
            <a:off x="8935422" y="4419599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1" name="Rectangle 116"/>
          <p:cNvSpPr>
            <a:spLocks noChangeArrowheads="1"/>
          </p:cNvSpPr>
          <p:nvPr/>
        </p:nvSpPr>
        <p:spPr bwMode="auto">
          <a:xfrm>
            <a:off x="8987810" y="3797299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22" name="Line 117"/>
          <p:cNvSpPr>
            <a:spLocks noChangeShapeType="1"/>
          </p:cNvSpPr>
          <p:nvPr/>
        </p:nvSpPr>
        <p:spPr bwMode="auto">
          <a:xfrm>
            <a:off x="8940185" y="5380036"/>
            <a:ext cx="1524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3" name="Line 118"/>
          <p:cNvSpPr>
            <a:spLocks noChangeShapeType="1"/>
          </p:cNvSpPr>
          <p:nvPr/>
        </p:nvSpPr>
        <p:spPr bwMode="auto">
          <a:xfrm rot="5400000">
            <a:off x="8887797" y="5575299"/>
            <a:ext cx="400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4" name="Line 119"/>
          <p:cNvSpPr>
            <a:spLocks noChangeShapeType="1"/>
          </p:cNvSpPr>
          <p:nvPr/>
        </p:nvSpPr>
        <p:spPr bwMode="auto">
          <a:xfrm flipV="1">
            <a:off x="9359285" y="4251324"/>
            <a:ext cx="0" cy="165258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5" name="Line 120"/>
          <p:cNvSpPr>
            <a:spLocks noChangeShapeType="1"/>
          </p:cNvSpPr>
          <p:nvPr/>
        </p:nvSpPr>
        <p:spPr bwMode="auto">
          <a:xfrm flipV="1">
            <a:off x="9292610" y="4251324"/>
            <a:ext cx="66675" cy="47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6" name="Freeform 121"/>
          <p:cNvSpPr>
            <a:spLocks/>
          </p:cNvSpPr>
          <p:nvPr/>
        </p:nvSpPr>
        <p:spPr bwMode="auto">
          <a:xfrm>
            <a:off x="2325072" y="2724149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7" name="Freeform 122"/>
          <p:cNvSpPr>
            <a:spLocks/>
          </p:cNvSpPr>
          <p:nvPr/>
        </p:nvSpPr>
        <p:spPr bwMode="auto">
          <a:xfrm>
            <a:off x="2306022" y="3705224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8" name="Rectangle 123"/>
          <p:cNvSpPr>
            <a:spLocks noChangeArrowheads="1"/>
          </p:cNvSpPr>
          <p:nvPr/>
        </p:nvSpPr>
        <p:spPr bwMode="auto">
          <a:xfrm>
            <a:off x="2418735" y="3035299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29" name="Freeform 124"/>
          <p:cNvSpPr>
            <a:spLocks/>
          </p:cNvSpPr>
          <p:nvPr/>
        </p:nvSpPr>
        <p:spPr bwMode="auto">
          <a:xfrm>
            <a:off x="3472835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0" name="Line 125"/>
          <p:cNvSpPr>
            <a:spLocks noChangeShapeType="1"/>
          </p:cNvSpPr>
          <p:nvPr/>
        </p:nvSpPr>
        <p:spPr bwMode="auto">
          <a:xfrm flipH="1" flipV="1">
            <a:off x="3223597" y="2940049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1" name="Freeform 126"/>
          <p:cNvSpPr>
            <a:spLocks/>
          </p:cNvSpPr>
          <p:nvPr/>
        </p:nvSpPr>
        <p:spPr bwMode="auto">
          <a:xfrm>
            <a:off x="3277572" y="29273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2" name="Freeform 127"/>
          <p:cNvSpPr>
            <a:spLocks/>
          </p:cNvSpPr>
          <p:nvPr/>
        </p:nvSpPr>
        <p:spPr bwMode="auto">
          <a:xfrm>
            <a:off x="2767985" y="2628899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3" name="Line 128"/>
          <p:cNvSpPr>
            <a:spLocks noChangeShapeType="1"/>
          </p:cNvSpPr>
          <p:nvPr/>
        </p:nvSpPr>
        <p:spPr bwMode="auto">
          <a:xfrm flipH="1">
            <a:off x="2602885" y="3173411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4" name="Rectangle 129"/>
          <p:cNvSpPr>
            <a:spLocks noChangeArrowheads="1"/>
          </p:cNvSpPr>
          <p:nvPr/>
        </p:nvSpPr>
        <p:spPr bwMode="auto">
          <a:xfrm>
            <a:off x="2507635" y="4135436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5" name="Rectangle 131"/>
          <p:cNvSpPr>
            <a:spLocks noChangeArrowheads="1"/>
          </p:cNvSpPr>
          <p:nvPr/>
        </p:nvSpPr>
        <p:spPr bwMode="auto">
          <a:xfrm>
            <a:off x="2501285" y="3670299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6" name="Rectangle 132"/>
          <p:cNvSpPr>
            <a:spLocks noChangeArrowheads="1"/>
          </p:cNvSpPr>
          <p:nvPr/>
        </p:nvSpPr>
        <p:spPr bwMode="auto">
          <a:xfrm>
            <a:off x="2910860" y="2855911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7" name="Rectangle 133"/>
          <p:cNvSpPr>
            <a:spLocks noChangeArrowheads="1"/>
          </p:cNvSpPr>
          <p:nvPr/>
        </p:nvSpPr>
        <p:spPr bwMode="auto">
          <a:xfrm>
            <a:off x="3410922" y="2573336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IF/ID</a:t>
            </a:r>
          </a:p>
        </p:txBody>
      </p:sp>
      <p:grpSp>
        <p:nvGrpSpPr>
          <p:cNvPr id="438" name="Group 134"/>
          <p:cNvGrpSpPr>
            <a:grpSpLocks/>
          </p:cNvGrpSpPr>
          <p:nvPr/>
        </p:nvGrpSpPr>
        <p:grpSpPr bwMode="auto">
          <a:xfrm>
            <a:off x="2001224" y="3465511"/>
            <a:ext cx="261938" cy="620713"/>
            <a:chOff x="672" y="2112"/>
            <a:chExt cx="165" cy="391"/>
          </a:xfrm>
        </p:grpSpPr>
        <p:sp>
          <p:nvSpPr>
            <p:cNvPr id="439" name="Freeform 135"/>
            <p:cNvSpPr>
              <a:spLocks/>
            </p:cNvSpPr>
            <p:nvPr/>
          </p:nvSpPr>
          <p:spPr bwMode="auto">
            <a:xfrm>
              <a:off x="672" y="2112"/>
              <a:ext cx="165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Rectangle 136"/>
            <p:cNvSpPr>
              <a:spLocks noChangeArrowheads="1"/>
            </p:cNvSpPr>
            <p:nvPr/>
          </p:nvSpPr>
          <p:spPr bwMode="auto">
            <a:xfrm>
              <a:off x="688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PC</a:t>
              </a:r>
              <a:endParaRPr lang="en-US" sz="5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41" name="Line 137"/>
          <p:cNvSpPr>
            <a:spLocks noChangeShapeType="1"/>
          </p:cNvSpPr>
          <p:nvPr/>
        </p:nvSpPr>
        <p:spPr bwMode="auto">
          <a:xfrm flipH="1">
            <a:off x="3363297" y="3998911"/>
            <a:ext cx="1143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2" name="Line 138"/>
          <p:cNvSpPr>
            <a:spLocks noChangeShapeType="1"/>
          </p:cNvSpPr>
          <p:nvPr/>
        </p:nvSpPr>
        <p:spPr bwMode="auto">
          <a:xfrm flipV="1">
            <a:off x="3296622" y="2560636"/>
            <a:ext cx="0" cy="3810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3" name="Line 139"/>
          <p:cNvSpPr>
            <a:spLocks noChangeShapeType="1"/>
          </p:cNvSpPr>
          <p:nvPr/>
        </p:nvSpPr>
        <p:spPr bwMode="auto">
          <a:xfrm flipH="1" flipV="1">
            <a:off x="7416185" y="2262186"/>
            <a:ext cx="0" cy="9096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4" name="Line 140"/>
          <p:cNvSpPr>
            <a:spLocks noChangeShapeType="1"/>
          </p:cNvSpPr>
          <p:nvPr/>
        </p:nvSpPr>
        <p:spPr bwMode="auto">
          <a:xfrm rot="5400000" flipH="1" flipV="1">
            <a:off x="2920385" y="2179636"/>
            <a:ext cx="4763" cy="7572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5" name="Line 141"/>
          <p:cNvSpPr>
            <a:spLocks noChangeShapeType="1"/>
          </p:cNvSpPr>
          <p:nvPr/>
        </p:nvSpPr>
        <p:spPr bwMode="auto">
          <a:xfrm rot="16200000" flipV="1">
            <a:off x="7278072" y="3028948"/>
            <a:ext cx="4763" cy="2714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6" name="Line 142"/>
          <p:cNvSpPr>
            <a:spLocks noChangeShapeType="1"/>
          </p:cNvSpPr>
          <p:nvPr/>
        </p:nvSpPr>
        <p:spPr bwMode="auto">
          <a:xfrm rot="16200000" flipV="1">
            <a:off x="2142510" y="2158998"/>
            <a:ext cx="0" cy="5000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7" name="Line 143"/>
          <p:cNvSpPr>
            <a:spLocks noChangeShapeType="1"/>
          </p:cNvSpPr>
          <p:nvPr/>
        </p:nvSpPr>
        <p:spPr bwMode="auto">
          <a:xfrm flipV="1">
            <a:off x="1886922" y="2403474"/>
            <a:ext cx="0" cy="13287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8" name="Line 144"/>
          <p:cNvSpPr>
            <a:spLocks noChangeShapeType="1"/>
          </p:cNvSpPr>
          <p:nvPr/>
        </p:nvSpPr>
        <p:spPr bwMode="auto">
          <a:xfrm rot="16200000" flipV="1">
            <a:off x="1939310" y="3670298"/>
            <a:ext cx="0" cy="10477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449" name="Group 145"/>
          <p:cNvGrpSpPr>
            <a:grpSpLocks/>
          </p:cNvGrpSpPr>
          <p:nvPr/>
        </p:nvGrpSpPr>
        <p:grpSpPr bwMode="auto">
          <a:xfrm>
            <a:off x="5658822" y="5114924"/>
            <a:ext cx="231775" cy="503238"/>
            <a:chOff x="2976" y="3151"/>
            <a:chExt cx="146" cy="317"/>
          </a:xfrm>
        </p:grpSpPr>
        <p:sp>
          <p:nvSpPr>
            <p:cNvPr id="450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1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2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3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54" name="Group 150"/>
          <p:cNvGrpSpPr>
            <a:grpSpLocks/>
          </p:cNvGrpSpPr>
          <p:nvPr/>
        </p:nvGrpSpPr>
        <p:grpSpPr bwMode="auto">
          <a:xfrm>
            <a:off x="5715973" y="3962402"/>
            <a:ext cx="230188" cy="503238"/>
            <a:chOff x="3012" y="2425"/>
            <a:chExt cx="145" cy="317"/>
          </a:xfrm>
        </p:grpSpPr>
        <p:sp>
          <p:nvSpPr>
            <p:cNvPr id="455" name="Rectangle 151"/>
            <p:cNvSpPr>
              <a:spLocks noChangeArrowheads="1"/>
            </p:cNvSpPr>
            <p:nvPr/>
          </p:nvSpPr>
          <p:spPr bwMode="auto">
            <a:xfrm>
              <a:off x="3014" y="2425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6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7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8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59" name="Line 155"/>
          <p:cNvSpPr>
            <a:spLocks noChangeShapeType="1"/>
          </p:cNvSpPr>
          <p:nvPr/>
        </p:nvSpPr>
        <p:spPr bwMode="auto">
          <a:xfrm flipV="1">
            <a:off x="6344622" y="4246561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60" name="Line 156"/>
          <p:cNvSpPr>
            <a:spLocks noChangeShapeType="1"/>
          </p:cNvSpPr>
          <p:nvPr/>
        </p:nvSpPr>
        <p:spPr bwMode="auto">
          <a:xfrm rot="5400000" flipV="1">
            <a:off x="6303347" y="4816473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461" name="Group 157"/>
          <p:cNvGrpSpPr>
            <a:grpSpLocks/>
          </p:cNvGrpSpPr>
          <p:nvPr/>
        </p:nvGrpSpPr>
        <p:grpSpPr bwMode="auto">
          <a:xfrm>
            <a:off x="2382222" y="2166936"/>
            <a:ext cx="231775" cy="503238"/>
            <a:chOff x="912" y="1294"/>
            <a:chExt cx="146" cy="317"/>
          </a:xfrm>
        </p:grpSpPr>
        <p:sp>
          <p:nvSpPr>
            <p:cNvPr id="462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3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4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5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66" name="Group 187"/>
          <p:cNvGrpSpPr>
            <a:grpSpLocks/>
          </p:cNvGrpSpPr>
          <p:nvPr/>
        </p:nvGrpSpPr>
        <p:grpSpPr bwMode="auto">
          <a:xfrm>
            <a:off x="9064010" y="3995736"/>
            <a:ext cx="231775" cy="503238"/>
            <a:chOff x="5121" y="2446"/>
            <a:chExt cx="146" cy="317"/>
          </a:xfrm>
        </p:grpSpPr>
        <p:sp>
          <p:nvSpPr>
            <p:cNvPr id="467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8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9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0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71" name="Rectangle 167"/>
          <p:cNvSpPr>
            <a:spLocks noChangeArrowheads="1"/>
          </p:cNvSpPr>
          <p:nvPr/>
        </p:nvSpPr>
        <p:spPr bwMode="auto">
          <a:xfrm>
            <a:off x="2715597" y="3935411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72" name="Line 168"/>
          <p:cNvSpPr>
            <a:spLocks noChangeShapeType="1"/>
          </p:cNvSpPr>
          <p:nvPr/>
        </p:nvSpPr>
        <p:spPr bwMode="auto">
          <a:xfrm flipV="1">
            <a:off x="3915747" y="3590924"/>
            <a:ext cx="0" cy="192881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3" name="Line 169"/>
          <p:cNvSpPr>
            <a:spLocks noChangeShapeType="1"/>
          </p:cNvSpPr>
          <p:nvPr/>
        </p:nvSpPr>
        <p:spPr bwMode="auto">
          <a:xfrm flipV="1">
            <a:off x="3917335" y="5514974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4" name="Line 170"/>
          <p:cNvSpPr>
            <a:spLocks noChangeShapeType="1"/>
          </p:cNvSpPr>
          <p:nvPr/>
        </p:nvSpPr>
        <p:spPr bwMode="auto">
          <a:xfrm flipH="1">
            <a:off x="2548910" y="2262186"/>
            <a:ext cx="48768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5" name="Line 171"/>
          <p:cNvSpPr>
            <a:spLocks noChangeShapeType="1"/>
          </p:cNvSpPr>
          <p:nvPr/>
        </p:nvSpPr>
        <p:spPr bwMode="auto">
          <a:xfrm flipV="1">
            <a:off x="7616210" y="3476624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6" name="Line 172"/>
          <p:cNvSpPr>
            <a:spLocks noChangeShapeType="1"/>
          </p:cNvSpPr>
          <p:nvPr/>
        </p:nvSpPr>
        <p:spPr bwMode="auto">
          <a:xfrm rot="16200000" flipH="1" flipV="1">
            <a:off x="6976447" y="2749548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7" name="Line 173"/>
          <p:cNvSpPr>
            <a:spLocks noChangeShapeType="1"/>
          </p:cNvSpPr>
          <p:nvPr/>
        </p:nvSpPr>
        <p:spPr bwMode="auto">
          <a:xfrm>
            <a:off x="2458422" y="2014536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8" name="Line 174"/>
          <p:cNvSpPr>
            <a:spLocks noChangeShapeType="1"/>
          </p:cNvSpPr>
          <p:nvPr/>
        </p:nvSpPr>
        <p:spPr bwMode="auto">
          <a:xfrm rot="16200000" flipH="1" flipV="1">
            <a:off x="2379047" y="2098673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05860" y="2135557"/>
            <a:ext cx="5527761" cy="2148077"/>
            <a:chOff x="2005860" y="2135557"/>
            <a:chExt cx="5527761" cy="2148077"/>
          </a:xfrm>
        </p:grpSpPr>
        <p:sp>
          <p:nvSpPr>
            <p:cNvPr id="486" name="Rectangle 180"/>
            <p:cNvSpPr>
              <a:spLocks noChangeArrowheads="1"/>
            </p:cNvSpPr>
            <p:nvPr/>
          </p:nvSpPr>
          <p:spPr bwMode="auto">
            <a:xfrm>
              <a:off x="3436322" y="2830511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487" name="Rectangle 181"/>
            <p:cNvSpPr>
              <a:spLocks noChangeArrowheads="1"/>
            </p:cNvSpPr>
            <p:nvPr/>
          </p:nvSpPr>
          <p:spPr bwMode="auto">
            <a:xfrm>
              <a:off x="2005860" y="3795711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488" name="Rectangle 183"/>
            <p:cNvSpPr>
              <a:spLocks noChangeArrowheads="1"/>
            </p:cNvSpPr>
            <p:nvPr/>
          </p:nvSpPr>
          <p:spPr bwMode="auto">
            <a:xfrm>
              <a:off x="3415684" y="3084511"/>
              <a:ext cx="2741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sw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94" name="Rectangle 183"/>
            <p:cNvSpPr>
              <a:spLocks noChangeArrowheads="1"/>
            </p:cNvSpPr>
            <p:nvPr/>
          </p:nvSpPr>
          <p:spPr bwMode="auto">
            <a:xfrm>
              <a:off x="5694484" y="2135557"/>
              <a:ext cx="155651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8+SignExt(27)*4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95" name="Rectangle 180"/>
            <p:cNvSpPr>
              <a:spLocks noChangeArrowheads="1"/>
            </p:cNvSpPr>
            <p:nvPr/>
          </p:nvSpPr>
          <p:spPr bwMode="auto">
            <a:xfrm>
              <a:off x="5146052" y="2802413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96" name="Rectangle 183"/>
            <p:cNvSpPr>
              <a:spLocks noChangeArrowheads="1"/>
            </p:cNvSpPr>
            <p:nvPr/>
          </p:nvSpPr>
          <p:spPr bwMode="auto">
            <a:xfrm>
              <a:off x="5074721" y="3055777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97" name="Rectangle 180"/>
            <p:cNvSpPr>
              <a:spLocks noChangeArrowheads="1"/>
            </p:cNvSpPr>
            <p:nvPr/>
          </p:nvSpPr>
          <p:spPr bwMode="auto">
            <a:xfrm>
              <a:off x="6879265" y="3531155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8" name="Rectangle 183"/>
            <p:cNvSpPr>
              <a:spLocks noChangeArrowheads="1"/>
            </p:cNvSpPr>
            <p:nvPr/>
          </p:nvSpPr>
          <p:spPr bwMode="auto">
            <a:xfrm>
              <a:off x="6708074" y="3791663"/>
              <a:ext cx="825547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R4-R5=0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99" name="Rectangle 183"/>
            <p:cNvSpPr>
              <a:spLocks noChangeArrowheads="1"/>
            </p:cNvSpPr>
            <p:nvPr/>
          </p:nvSpPr>
          <p:spPr bwMode="auto">
            <a:xfrm>
              <a:off x="6167544" y="3668081"/>
              <a:ext cx="171522" cy="6155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kern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-</a:t>
              </a:r>
              <a:endPara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R4, R5, 27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311" name="Rectangle 130"/>
          <p:cNvSpPr>
            <a:spLocks noChangeArrowheads="1"/>
          </p:cNvSpPr>
          <p:nvPr/>
        </p:nvSpPr>
        <p:spPr bwMode="auto">
          <a:xfrm>
            <a:off x="2458422" y="3605211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06192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2" name="Line 7"/>
          <p:cNvSpPr>
            <a:spLocks noChangeShapeType="1"/>
          </p:cNvSpPr>
          <p:nvPr/>
        </p:nvSpPr>
        <p:spPr bwMode="auto">
          <a:xfrm>
            <a:off x="2248872" y="3721099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3" name="Line 8"/>
          <p:cNvSpPr>
            <a:spLocks noChangeShapeType="1"/>
          </p:cNvSpPr>
          <p:nvPr/>
        </p:nvSpPr>
        <p:spPr bwMode="auto">
          <a:xfrm flipH="1" flipV="1">
            <a:off x="4472960" y="4806949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4" name="Rectangle 9"/>
          <p:cNvSpPr>
            <a:spLocks noChangeArrowheads="1"/>
          </p:cNvSpPr>
          <p:nvPr/>
        </p:nvSpPr>
        <p:spPr bwMode="auto">
          <a:xfrm>
            <a:off x="4345960" y="4930774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5" name="Line 10"/>
          <p:cNvSpPr>
            <a:spLocks noChangeShapeType="1"/>
          </p:cNvSpPr>
          <p:nvPr/>
        </p:nvSpPr>
        <p:spPr bwMode="auto">
          <a:xfrm flipH="1" flipV="1">
            <a:off x="5026997" y="4806949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6" name="Freeform 11"/>
          <p:cNvSpPr>
            <a:spLocks/>
          </p:cNvSpPr>
          <p:nvPr/>
        </p:nvSpPr>
        <p:spPr bwMode="auto">
          <a:xfrm>
            <a:off x="4188797" y="3462336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7" name="Rectangle 12"/>
          <p:cNvSpPr>
            <a:spLocks noChangeArrowheads="1"/>
          </p:cNvSpPr>
          <p:nvPr/>
        </p:nvSpPr>
        <p:spPr bwMode="auto">
          <a:xfrm>
            <a:off x="4298335" y="3529011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8" name="Line 13"/>
          <p:cNvSpPr>
            <a:spLocks noChangeShapeType="1"/>
          </p:cNvSpPr>
          <p:nvPr/>
        </p:nvSpPr>
        <p:spPr bwMode="auto">
          <a:xfrm>
            <a:off x="3945910" y="4851399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19" name="Line 14"/>
          <p:cNvSpPr>
            <a:spLocks noChangeShapeType="1"/>
          </p:cNvSpPr>
          <p:nvPr/>
        </p:nvSpPr>
        <p:spPr bwMode="auto">
          <a:xfrm flipV="1">
            <a:off x="4969847" y="4851399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0" name="Freeform 15"/>
          <p:cNvSpPr>
            <a:spLocks/>
          </p:cNvSpPr>
          <p:nvPr/>
        </p:nvSpPr>
        <p:spPr bwMode="auto">
          <a:xfrm>
            <a:off x="3901460" y="39846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1" name="Freeform 16"/>
          <p:cNvSpPr>
            <a:spLocks/>
          </p:cNvSpPr>
          <p:nvPr/>
        </p:nvSpPr>
        <p:spPr bwMode="auto">
          <a:xfrm>
            <a:off x="3901460" y="3836986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2" name="Freeform 17"/>
          <p:cNvSpPr>
            <a:spLocks/>
          </p:cNvSpPr>
          <p:nvPr/>
        </p:nvSpPr>
        <p:spPr bwMode="auto">
          <a:xfrm>
            <a:off x="3901460" y="5180011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3" name="Line 18"/>
          <p:cNvSpPr>
            <a:spLocks noChangeShapeType="1"/>
          </p:cNvSpPr>
          <p:nvPr/>
        </p:nvSpPr>
        <p:spPr bwMode="auto">
          <a:xfrm>
            <a:off x="3615710" y="3997324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4" name="Line 19"/>
          <p:cNvSpPr>
            <a:spLocks noChangeShapeType="1"/>
          </p:cNvSpPr>
          <p:nvPr/>
        </p:nvSpPr>
        <p:spPr bwMode="auto">
          <a:xfrm flipV="1">
            <a:off x="3945910" y="5194299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5" name="Line 20"/>
          <p:cNvSpPr>
            <a:spLocks noChangeShapeType="1"/>
          </p:cNvSpPr>
          <p:nvPr/>
        </p:nvSpPr>
        <p:spPr bwMode="auto">
          <a:xfrm flipH="1">
            <a:off x="3612535" y="2944811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6" name="Freeform 21"/>
          <p:cNvSpPr>
            <a:spLocks/>
          </p:cNvSpPr>
          <p:nvPr/>
        </p:nvSpPr>
        <p:spPr bwMode="auto">
          <a:xfrm>
            <a:off x="878302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7" name="Freeform 22"/>
          <p:cNvSpPr>
            <a:spLocks/>
          </p:cNvSpPr>
          <p:nvPr/>
        </p:nvSpPr>
        <p:spPr bwMode="auto">
          <a:xfrm>
            <a:off x="5182572" y="2774949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8" name="Line 23"/>
          <p:cNvSpPr>
            <a:spLocks noChangeShapeType="1"/>
          </p:cNvSpPr>
          <p:nvPr/>
        </p:nvSpPr>
        <p:spPr bwMode="auto">
          <a:xfrm flipV="1">
            <a:off x="5801697" y="5597524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29" name="Line 24"/>
          <p:cNvSpPr>
            <a:spLocks noChangeShapeType="1"/>
          </p:cNvSpPr>
          <p:nvPr/>
        </p:nvSpPr>
        <p:spPr bwMode="auto">
          <a:xfrm>
            <a:off x="5847735" y="3900486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0" name="Line 25"/>
          <p:cNvSpPr>
            <a:spLocks noChangeShapeType="1"/>
          </p:cNvSpPr>
          <p:nvPr/>
        </p:nvSpPr>
        <p:spPr bwMode="auto">
          <a:xfrm flipV="1">
            <a:off x="6087447" y="5138736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1" name="Line 26"/>
          <p:cNvSpPr>
            <a:spLocks noChangeShapeType="1"/>
          </p:cNvSpPr>
          <p:nvPr/>
        </p:nvSpPr>
        <p:spPr bwMode="auto">
          <a:xfrm flipV="1">
            <a:off x="6655772" y="3911599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2" name="Freeform 27"/>
          <p:cNvSpPr>
            <a:spLocks/>
          </p:cNvSpPr>
          <p:nvPr/>
        </p:nvSpPr>
        <p:spPr bwMode="auto">
          <a:xfrm>
            <a:off x="5882660" y="4581524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3" name="Line 28"/>
          <p:cNvSpPr>
            <a:spLocks noChangeShapeType="1"/>
          </p:cNvSpPr>
          <p:nvPr/>
        </p:nvSpPr>
        <p:spPr bwMode="auto">
          <a:xfrm>
            <a:off x="5331797" y="4851399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4" name="Rectangle 29"/>
          <p:cNvSpPr>
            <a:spLocks noChangeArrowheads="1"/>
          </p:cNvSpPr>
          <p:nvPr/>
        </p:nvSpPr>
        <p:spPr bwMode="auto">
          <a:xfrm>
            <a:off x="5525472" y="3767136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35" name="Line 30"/>
          <p:cNvSpPr>
            <a:spLocks noChangeShapeType="1"/>
          </p:cNvSpPr>
          <p:nvPr/>
        </p:nvSpPr>
        <p:spPr bwMode="auto">
          <a:xfrm flipH="1" flipV="1">
            <a:off x="5331797" y="2935286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6" name="Freeform 31"/>
          <p:cNvSpPr>
            <a:spLocks/>
          </p:cNvSpPr>
          <p:nvPr/>
        </p:nvSpPr>
        <p:spPr bwMode="auto">
          <a:xfrm>
            <a:off x="5571510" y="4033836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7" name="Line 32"/>
          <p:cNvSpPr>
            <a:spLocks noChangeShapeType="1"/>
          </p:cNvSpPr>
          <p:nvPr/>
        </p:nvSpPr>
        <p:spPr bwMode="auto">
          <a:xfrm>
            <a:off x="5671522" y="3562349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8" name="Freeform 33"/>
          <p:cNvSpPr>
            <a:spLocks/>
          </p:cNvSpPr>
          <p:nvPr/>
        </p:nvSpPr>
        <p:spPr bwMode="auto">
          <a:xfrm>
            <a:off x="5657235" y="43624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39" name="Freeform 34"/>
          <p:cNvSpPr>
            <a:spLocks/>
          </p:cNvSpPr>
          <p:nvPr/>
        </p:nvSpPr>
        <p:spPr bwMode="auto">
          <a:xfrm>
            <a:off x="5657235" y="4833936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0" name="Line 35"/>
          <p:cNvSpPr>
            <a:spLocks noChangeShapeType="1"/>
          </p:cNvSpPr>
          <p:nvPr/>
        </p:nvSpPr>
        <p:spPr bwMode="auto">
          <a:xfrm flipH="1" flipV="1">
            <a:off x="5735022" y="4806949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1" name="Rectangle 36"/>
          <p:cNvSpPr>
            <a:spLocks noChangeArrowheads="1"/>
          </p:cNvSpPr>
          <p:nvPr/>
        </p:nvSpPr>
        <p:spPr bwMode="auto">
          <a:xfrm>
            <a:off x="5660410" y="4681536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2" name="Line 37"/>
          <p:cNvSpPr>
            <a:spLocks noChangeShapeType="1"/>
          </p:cNvSpPr>
          <p:nvPr/>
        </p:nvSpPr>
        <p:spPr bwMode="auto">
          <a:xfrm flipH="1" flipV="1">
            <a:off x="5334972" y="3743324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3" name="Freeform 38"/>
          <p:cNvSpPr>
            <a:spLocks/>
          </p:cNvSpPr>
          <p:nvPr/>
        </p:nvSpPr>
        <p:spPr bwMode="auto">
          <a:xfrm>
            <a:off x="5588972" y="4052886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4" name="Freeform 39"/>
          <p:cNvSpPr>
            <a:spLocks/>
          </p:cNvSpPr>
          <p:nvPr/>
        </p:nvSpPr>
        <p:spPr bwMode="auto">
          <a:xfrm>
            <a:off x="7001847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5" name="Freeform 40"/>
          <p:cNvSpPr>
            <a:spLocks/>
          </p:cNvSpPr>
          <p:nvPr/>
        </p:nvSpPr>
        <p:spPr bwMode="auto">
          <a:xfrm>
            <a:off x="5917585" y="2835274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6" name="Freeform 41"/>
          <p:cNvSpPr>
            <a:spLocks/>
          </p:cNvSpPr>
          <p:nvPr/>
        </p:nvSpPr>
        <p:spPr bwMode="auto">
          <a:xfrm>
            <a:off x="6028710" y="3638549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7" name="Freeform 42"/>
          <p:cNvSpPr>
            <a:spLocks/>
          </p:cNvSpPr>
          <p:nvPr/>
        </p:nvSpPr>
        <p:spPr bwMode="auto">
          <a:xfrm>
            <a:off x="5561985" y="3176586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48" name="Rectangle 43"/>
          <p:cNvSpPr>
            <a:spLocks noChangeArrowheads="1"/>
          </p:cNvSpPr>
          <p:nvPr/>
        </p:nvSpPr>
        <p:spPr bwMode="auto">
          <a:xfrm>
            <a:off x="6049347" y="4076699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9" name="Rectangle 44"/>
          <p:cNvSpPr>
            <a:spLocks noChangeArrowheads="1"/>
          </p:cNvSpPr>
          <p:nvPr/>
        </p:nvSpPr>
        <p:spPr bwMode="auto">
          <a:xfrm>
            <a:off x="6354147" y="4013199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0" name="Rectangle 45"/>
          <p:cNvSpPr>
            <a:spLocks noChangeArrowheads="1"/>
          </p:cNvSpPr>
          <p:nvPr/>
        </p:nvSpPr>
        <p:spPr bwMode="auto">
          <a:xfrm>
            <a:off x="6408122" y="3865561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1" name="Rectangle 46"/>
          <p:cNvSpPr>
            <a:spLocks noChangeArrowheads="1"/>
          </p:cNvSpPr>
          <p:nvPr/>
        </p:nvSpPr>
        <p:spPr bwMode="auto">
          <a:xfrm>
            <a:off x="6203335" y="3013074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Add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2" name="Rectangle 47"/>
          <p:cNvSpPr>
            <a:spLocks noChangeArrowheads="1"/>
          </p:cNvSpPr>
          <p:nvPr/>
        </p:nvSpPr>
        <p:spPr bwMode="auto">
          <a:xfrm>
            <a:off x="5935047" y="3222624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3" name="Rectangle 48"/>
          <p:cNvSpPr>
            <a:spLocks noChangeArrowheads="1"/>
          </p:cNvSpPr>
          <p:nvPr/>
        </p:nvSpPr>
        <p:spPr bwMode="auto">
          <a:xfrm>
            <a:off x="5592147" y="3275011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Shift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>
                <a:solidFill>
                  <a:srgbClr val="000000"/>
                </a:solidFill>
                <a:latin typeface="Arial" charset="0"/>
                <a:cs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4" name="Line 49"/>
          <p:cNvSpPr>
            <a:spLocks noChangeShapeType="1"/>
          </p:cNvSpPr>
          <p:nvPr/>
        </p:nvSpPr>
        <p:spPr bwMode="auto">
          <a:xfrm flipH="1" flipV="1">
            <a:off x="5930285" y="4208461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5" name="Line 50"/>
          <p:cNvSpPr>
            <a:spLocks noChangeShapeType="1"/>
          </p:cNvSpPr>
          <p:nvPr/>
        </p:nvSpPr>
        <p:spPr bwMode="auto">
          <a:xfrm flipH="1" flipV="1">
            <a:off x="5325447" y="4051299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6" name="Line 51"/>
          <p:cNvSpPr>
            <a:spLocks noChangeShapeType="1"/>
          </p:cNvSpPr>
          <p:nvPr/>
        </p:nvSpPr>
        <p:spPr bwMode="auto">
          <a:xfrm flipH="1" flipV="1">
            <a:off x="5674697" y="4375149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7" name="Line 52"/>
          <p:cNvSpPr>
            <a:spLocks noChangeShapeType="1"/>
          </p:cNvSpPr>
          <p:nvPr/>
        </p:nvSpPr>
        <p:spPr bwMode="auto">
          <a:xfrm flipH="1">
            <a:off x="6503372" y="3165474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8" name="Line 53"/>
          <p:cNvSpPr>
            <a:spLocks noChangeShapeType="1"/>
          </p:cNvSpPr>
          <p:nvPr/>
        </p:nvSpPr>
        <p:spPr bwMode="auto">
          <a:xfrm flipH="1" flipV="1">
            <a:off x="6641485" y="4094161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59" name="Line 54"/>
          <p:cNvSpPr>
            <a:spLocks noChangeShapeType="1"/>
          </p:cNvSpPr>
          <p:nvPr/>
        </p:nvSpPr>
        <p:spPr bwMode="auto">
          <a:xfrm flipH="1">
            <a:off x="5320685" y="5210174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0" name="Line 55"/>
          <p:cNvSpPr>
            <a:spLocks noChangeShapeType="1"/>
          </p:cNvSpPr>
          <p:nvPr/>
        </p:nvSpPr>
        <p:spPr bwMode="auto">
          <a:xfrm flipH="1" flipV="1">
            <a:off x="5325447" y="5521324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1" name="Rectangle 56"/>
          <p:cNvSpPr>
            <a:spLocks noChangeArrowheads="1"/>
          </p:cNvSpPr>
          <p:nvPr/>
        </p:nvSpPr>
        <p:spPr bwMode="auto">
          <a:xfrm>
            <a:off x="5898535" y="4695824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ALU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EB7500"/>
                </a:solidFill>
                <a:latin typeface="Arial" charset="0"/>
                <a:cs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2" name="Rectangle 57"/>
          <p:cNvSpPr>
            <a:spLocks noChangeArrowheads="1"/>
          </p:cNvSpPr>
          <p:nvPr/>
        </p:nvSpPr>
        <p:spPr bwMode="auto">
          <a:xfrm>
            <a:off x="5955685" y="5183186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3" name="Rectangle 58"/>
          <p:cNvSpPr>
            <a:spLocks noChangeArrowheads="1"/>
          </p:cNvSpPr>
          <p:nvPr/>
        </p:nvSpPr>
        <p:spPr bwMode="auto">
          <a:xfrm>
            <a:off x="5825510" y="5605461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4" name="Line 59"/>
          <p:cNvSpPr>
            <a:spLocks noChangeShapeType="1"/>
          </p:cNvSpPr>
          <p:nvPr/>
        </p:nvSpPr>
        <p:spPr bwMode="auto">
          <a:xfrm flipH="1">
            <a:off x="5879485" y="5375274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5" name="Line 60"/>
          <p:cNvSpPr>
            <a:spLocks noChangeShapeType="1"/>
          </p:cNvSpPr>
          <p:nvPr/>
        </p:nvSpPr>
        <p:spPr bwMode="auto">
          <a:xfrm flipH="1" flipV="1">
            <a:off x="5801697" y="3360736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66" name="Rectangle 61"/>
          <p:cNvSpPr>
            <a:spLocks noChangeArrowheads="1"/>
          </p:cNvSpPr>
          <p:nvPr/>
        </p:nvSpPr>
        <p:spPr bwMode="auto">
          <a:xfrm>
            <a:off x="4342785" y="3233736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367" name="Rectangle 62"/>
          <p:cNvSpPr>
            <a:spLocks noChangeArrowheads="1"/>
          </p:cNvSpPr>
          <p:nvPr/>
        </p:nvSpPr>
        <p:spPr bwMode="auto">
          <a:xfrm>
            <a:off x="4211022" y="3500436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" name="Rectangle 63"/>
          <p:cNvSpPr>
            <a:spLocks noChangeArrowheads="1"/>
          </p:cNvSpPr>
          <p:nvPr/>
        </p:nvSpPr>
        <p:spPr bwMode="auto">
          <a:xfrm>
            <a:off x="4209435" y="3738561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9" name="Rectangle 64"/>
          <p:cNvSpPr>
            <a:spLocks noChangeArrowheads="1"/>
          </p:cNvSpPr>
          <p:nvPr/>
        </p:nvSpPr>
        <p:spPr bwMode="auto">
          <a:xfrm>
            <a:off x="4220547" y="3990974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0" name="Rectangle 65"/>
          <p:cNvSpPr>
            <a:spLocks noChangeArrowheads="1"/>
          </p:cNvSpPr>
          <p:nvPr/>
        </p:nvSpPr>
        <p:spPr bwMode="auto">
          <a:xfrm>
            <a:off x="4225310" y="4233861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1" name="Rectangle 66"/>
          <p:cNvSpPr>
            <a:spLocks noChangeArrowheads="1"/>
          </p:cNvSpPr>
          <p:nvPr/>
        </p:nvSpPr>
        <p:spPr bwMode="auto">
          <a:xfrm>
            <a:off x="4711085" y="3652836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2" name="Rectangle 67"/>
          <p:cNvSpPr>
            <a:spLocks noChangeArrowheads="1"/>
          </p:cNvSpPr>
          <p:nvPr/>
        </p:nvSpPr>
        <p:spPr bwMode="auto">
          <a:xfrm>
            <a:off x="4696797" y="3929061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3" name="Rectangle 68"/>
          <p:cNvSpPr>
            <a:spLocks noChangeArrowheads="1"/>
          </p:cNvSpPr>
          <p:nvPr/>
        </p:nvSpPr>
        <p:spPr bwMode="auto">
          <a:xfrm rot="16200000">
            <a:off x="4112597" y="3854448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4" name="Rectangle 69"/>
          <p:cNvSpPr>
            <a:spLocks noChangeArrowheads="1"/>
          </p:cNvSpPr>
          <p:nvPr/>
        </p:nvSpPr>
        <p:spPr bwMode="auto">
          <a:xfrm>
            <a:off x="4082435" y="4711699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5" name="Rectangle 70"/>
          <p:cNvSpPr>
            <a:spLocks noChangeArrowheads="1"/>
          </p:cNvSpPr>
          <p:nvPr/>
        </p:nvSpPr>
        <p:spPr bwMode="auto">
          <a:xfrm>
            <a:off x="4077672" y="50625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6" name="Rectangle 71"/>
          <p:cNvSpPr>
            <a:spLocks noChangeArrowheads="1"/>
          </p:cNvSpPr>
          <p:nvPr/>
        </p:nvSpPr>
        <p:spPr bwMode="auto">
          <a:xfrm>
            <a:off x="4082435" y="5367336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7" name="Freeform 72"/>
          <p:cNvSpPr>
            <a:spLocks/>
          </p:cNvSpPr>
          <p:nvPr/>
        </p:nvSpPr>
        <p:spPr bwMode="auto">
          <a:xfrm>
            <a:off x="3901460" y="4832349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8" name="Freeform 73"/>
          <p:cNvSpPr>
            <a:spLocks/>
          </p:cNvSpPr>
          <p:nvPr/>
        </p:nvSpPr>
        <p:spPr bwMode="auto">
          <a:xfrm>
            <a:off x="4634885" y="4556124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79" name="Rectangle 74"/>
          <p:cNvSpPr>
            <a:spLocks noChangeArrowheads="1"/>
          </p:cNvSpPr>
          <p:nvPr/>
        </p:nvSpPr>
        <p:spPr bwMode="auto">
          <a:xfrm>
            <a:off x="4642822" y="4691061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  <a:latin typeface="Arial" charset="0"/>
                <a:cs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0" name="Rectangle 75"/>
          <p:cNvSpPr>
            <a:spLocks noChangeArrowheads="1"/>
          </p:cNvSpPr>
          <p:nvPr/>
        </p:nvSpPr>
        <p:spPr bwMode="auto">
          <a:xfrm>
            <a:off x="4439622" y="468947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1" name="Rectangle 76"/>
          <p:cNvSpPr>
            <a:spLocks noChangeArrowheads="1"/>
          </p:cNvSpPr>
          <p:nvPr/>
        </p:nvSpPr>
        <p:spPr bwMode="auto">
          <a:xfrm>
            <a:off x="4996835" y="4695824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2" name="Line 77"/>
          <p:cNvSpPr>
            <a:spLocks noChangeShapeType="1"/>
          </p:cNvSpPr>
          <p:nvPr/>
        </p:nvSpPr>
        <p:spPr bwMode="auto">
          <a:xfrm flipH="1">
            <a:off x="3914160" y="3856036"/>
            <a:ext cx="273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3" name="Line 78"/>
          <p:cNvSpPr>
            <a:spLocks noChangeShapeType="1"/>
          </p:cNvSpPr>
          <p:nvPr/>
        </p:nvSpPr>
        <p:spPr bwMode="auto">
          <a:xfrm flipH="1">
            <a:off x="3910985" y="3595686"/>
            <a:ext cx="2809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4" name="Line 79"/>
          <p:cNvSpPr>
            <a:spLocks noChangeShapeType="1"/>
          </p:cNvSpPr>
          <p:nvPr/>
        </p:nvSpPr>
        <p:spPr bwMode="auto">
          <a:xfrm flipH="1">
            <a:off x="5006360" y="3743324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5" name="Line 80"/>
          <p:cNvSpPr>
            <a:spLocks noChangeShapeType="1"/>
          </p:cNvSpPr>
          <p:nvPr/>
        </p:nvSpPr>
        <p:spPr bwMode="auto">
          <a:xfrm flipH="1">
            <a:off x="5006360" y="4051299"/>
            <a:ext cx="1762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6" name="Line 81"/>
          <p:cNvSpPr>
            <a:spLocks noChangeShapeType="1"/>
          </p:cNvSpPr>
          <p:nvPr/>
        </p:nvSpPr>
        <p:spPr bwMode="auto">
          <a:xfrm flipH="1">
            <a:off x="4590435" y="3381374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87" name="Rectangle 82"/>
          <p:cNvSpPr>
            <a:spLocks noChangeArrowheads="1"/>
          </p:cNvSpPr>
          <p:nvPr/>
        </p:nvSpPr>
        <p:spPr bwMode="auto">
          <a:xfrm>
            <a:off x="5060335" y="2576511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8" name="Rectangle 83"/>
          <p:cNvSpPr>
            <a:spLocks noChangeArrowheads="1"/>
          </p:cNvSpPr>
          <p:nvPr/>
        </p:nvSpPr>
        <p:spPr bwMode="auto">
          <a:xfrm>
            <a:off x="6790710" y="2568574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9" name="Rectangle 84"/>
          <p:cNvSpPr>
            <a:spLocks noChangeArrowheads="1"/>
          </p:cNvSpPr>
          <p:nvPr/>
        </p:nvSpPr>
        <p:spPr bwMode="auto">
          <a:xfrm>
            <a:off x="8516322" y="2559049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MEM/WB</a:t>
            </a:r>
          </a:p>
        </p:txBody>
      </p:sp>
      <p:sp>
        <p:nvSpPr>
          <p:cNvPr id="390" name="Rectangle 85"/>
          <p:cNvSpPr>
            <a:spLocks noChangeArrowheads="1"/>
          </p:cNvSpPr>
          <p:nvPr/>
        </p:nvSpPr>
        <p:spPr bwMode="auto">
          <a:xfrm rot="16200000" flipH="1">
            <a:off x="3455372" y="3573461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1" name="Freeform 86"/>
          <p:cNvSpPr>
            <a:spLocks/>
          </p:cNvSpPr>
          <p:nvPr/>
        </p:nvSpPr>
        <p:spPr bwMode="auto">
          <a:xfrm>
            <a:off x="7330460" y="4073524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2" name="Line 87"/>
          <p:cNvSpPr>
            <a:spLocks noChangeShapeType="1"/>
          </p:cNvSpPr>
          <p:nvPr/>
        </p:nvSpPr>
        <p:spPr bwMode="auto">
          <a:xfrm flipH="1">
            <a:off x="7155835" y="4498974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3" name="Freeform 88"/>
          <p:cNvSpPr>
            <a:spLocks/>
          </p:cNvSpPr>
          <p:nvPr/>
        </p:nvSpPr>
        <p:spPr bwMode="auto">
          <a:xfrm>
            <a:off x="7349510" y="4092574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4" name="Line 89"/>
          <p:cNvSpPr>
            <a:spLocks noChangeShapeType="1"/>
          </p:cNvSpPr>
          <p:nvPr/>
        </p:nvSpPr>
        <p:spPr bwMode="auto">
          <a:xfrm>
            <a:off x="7152660" y="5380036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5" name="Line 90"/>
          <p:cNvSpPr>
            <a:spLocks noChangeShapeType="1"/>
          </p:cNvSpPr>
          <p:nvPr/>
        </p:nvSpPr>
        <p:spPr bwMode="auto">
          <a:xfrm flipH="1">
            <a:off x="7155835" y="4092574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6" name="Line 91"/>
          <p:cNvSpPr>
            <a:spLocks noChangeShapeType="1"/>
          </p:cNvSpPr>
          <p:nvPr/>
        </p:nvSpPr>
        <p:spPr bwMode="auto">
          <a:xfrm flipH="1">
            <a:off x="8540135" y="4084636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flipH="1" flipV="1">
            <a:off x="8049597" y="3671886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398" name="Group 188"/>
          <p:cNvGrpSpPr>
            <a:grpSpLocks/>
          </p:cNvGrpSpPr>
          <p:nvPr/>
        </p:nvGrpSpPr>
        <p:grpSpPr bwMode="auto">
          <a:xfrm>
            <a:off x="7563822" y="3538536"/>
            <a:ext cx="966788" cy="1427163"/>
            <a:chOff x="4176" y="2158"/>
            <a:chExt cx="609" cy="899"/>
          </a:xfrm>
        </p:grpSpPr>
        <p:sp>
          <p:nvSpPr>
            <p:cNvPr id="399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0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1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2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3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4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5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6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7" name="Freeform 102"/>
          <p:cNvSpPr>
            <a:spLocks/>
          </p:cNvSpPr>
          <p:nvPr/>
        </p:nvSpPr>
        <p:spPr bwMode="auto">
          <a:xfrm>
            <a:off x="7276485" y="3306761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8" name="Freeform 103"/>
          <p:cNvSpPr>
            <a:spLocks/>
          </p:cNvSpPr>
          <p:nvPr/>
        </p:nvSpPr>
        <p:spPr bwMode="auto">
          <a:xfrm>
            <a:off x="7166947" y="3541711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09" name="Freeform 104"/>
          <p:cNvSpPr>
            <a:spLocks/>
          </p:cNvSpPr>
          <p:nvPr/>
        </p:nvSpPr>
        <p:spPr bwMode="auto">
          <a:xfrm>
            <a:off x="7389197" y="3386136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0" name="Rectangle 105"/>
          <p:cNvSpPr>
            <a:spLocks noChangeArrowheads="1"/>
          </p:cNvSpPr>
          <p:nvPr/>
        </p:nvSpPr>
        <p:spPr bwMode="auto">
          <a:xfrm>
            <a:off x="7243147" y="3179761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11" name="Rectangle 106"/>
          <p:cNvSpPr>
            <a:spLocks noChangeArrowheads="1"/>
          </p:cNvSpPr>
          <p:nvPr/>
        </p:nvSpPr>
        <p:spPr bwMode="auto">
          <a:xfrm>
            <a:off x="7754322" y="2243136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PCSrc</a:t>
            </a:r>
          </a:p>
        </p:txBody>
      </p:sp>
      <p:sp>
        <p:nvSpPr>
          <p:cNvPr id="412" name="Line 107"/>
          <p:cNvSpPr>
            <a:spLocks noChangeShapeType="1"/>
          </p:cNvSpPr>
          <p:nvPr/>
        </p:nvSpPr>
        <p:spPr bwMode="auto">
          <a:xfrm>
            <a:off x="3764935" y="5770561"/>
            <a:ext cx="5332413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3" name="Line 108"/>
          <p:cNvSpPr>
            <a:spLocks noChangeShapeType="1"/>
          </p:cNvSpPr>
          <p:nvPr/>
        </p:nvSpPr>
        <p:spPr bwMode="auto">
          <a:xfrm flipV="1">
            <a:off x="3768110" y="4098924"/>
            <a:ext cx="0" cy="16764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4" name="Line 109"/>
          <p:cNvSpPr>
            <a:spLocks noChangeShapeType="1"/>
          </p:cNvSpPr>
          <p:nvPr/>
        </p:nvSpPr>
        <p:spPr bwMode="auto">
          <a:xfrm>
            <a:off x="3761760" y="4094161"/>
            <a:ext cx="420688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5" name="Line 110"/>
          <p:cNvSpPr>
            <a:spLocks noChangeShapeType="1"/>
          </p:cNvSpPr>
          <p:nvPr/>
        </p:nvSpPr>
        <p:spPr bwMode="auto">
          <a:xfrm>
            <a:off x="4053860" y="4327524"/>
            <a:ext cx="1333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6" name="Line 111"/>
          <p:cNvSpPr>
            <a:spLocks noChangeShapeType="1"/>
          </p:cNvSpPr>
          <p:nvPr/>
        </p:nvSpPr>
        <p:spPr bwMode="auto">
          <a:xfrm flipV="1">
            <a:off x="4058622" y="4327524"/>
            <a:ext cx="0" cy="157162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7" name="Line 112"/>
          <p:cNvSpPr>
            <a:spLocks noChangeShapeType="1"/>
          </p:cNvSpPr>
          <p:nvPr/>
        </p:nvSpPr>
        <p:spPr bwMode="auto">
          <a:xfrm>
            <a:off x="4058622" y="5894386"/>
            <a:ext cx="5295900" cy="635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18" name="Line 113"/>
          <p:cNvSpPr>
            <a:spLocks noChangeShapeType="1"/>
          </p:cNvSpPr>
          <p:nvPr/>
        </p:nvSpPr>
        <p:spPr bwMode="auto">
          <a:xfrm flipV="1">
            <a:off x="9194185" y="3940174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19" name="Line 114"/>
          <p:cNvSpPr>
            <a:spLocks noChangeShapeType="1"/>
          </p:cNvSpPr>
          <p:nvPr/>
        </p:nvSpPr>
        <p:spPr bwMode="auto">
          <a:xfrm flipH="1">
            <a:off x="8935422" y="4087811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0" name="Freeform 115"/>
          <p:cNvSpPr>
            <a:spLocks/>
          </p:cNvSpPr>
          <p:nvPr/>
        </p:nvSpPr>
        <p:spPr bwMode="auto">
          <a:xfrm>
            <a:off x="8935422" y="4419599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1" name="Rectangle 116"/>
          <p:cNvSpPr>
            <a:spLocks noChangeArrowheads="1"/>
          </p:cNvSpPr>
          <p:nvPr/>
        </p:nvSpPr>
        <p:spPr bwMode="auto">
          <a:xfrm>
            <a:off x="8987810" y="3797299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EB7500"/>
                </a:solidFill>
                <a:latin typeface="Arial" charset="0"/>
                <a:cs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  <a:cs typeface="Arial" charset="0"/>
            </a:endParaRPr>
          </a:p>
        </p:txBody>
      </p:sp>
      <p:sp>
        <p:nvSpPr>
          <p:cNvPr id="422" name="Line 117"/>
          <p:cNvSpPr>
            <a:spLocks noChangeShapeType="1"/>
          </p:cNvSpPr>
          <p:nvPr/>
        </p:nvSpPr>
        <p:spPr bwMode="auto">
          <a:xfrm>
            <a:off x="8940185" y="5380036"/>
            <a:ext cx="1524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3" name="Line 118"/>
          <p:cNvSpPr>
            <a:spLocks noChangeShapeType="1"/>
          </p:cNvSpPr>
          <p:nvPr/>
        </p:nvSpPr>
        <p:spPr bwMode="auto">
          <a:xfrm rot="5400000">
            <a:off x="8887797" y="5575299"/>
            <a:ext cx="40005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4" name="Line 119"/>
          <p:cNvSpPr>
            <a:spLocks noChangeShapeType="1"/>
          </p:cNvSpPr>
          <p:nvPr/>
        </p:nvSpPr>
        <p:spPr bwMode="auto">
          <a:xfrm flipV="1">
            <a:off x="9359285" y="4251324"/>
            <a:ext cx="0" cy="165258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5" name="Line 120"/>
          <p:cNvSpPr>
            <a:spLocks noChangeShapeType="1"/>
          </p:cNvSpPr>
          <p:nvPr/>
        </p:nvSpPr>
        <p:spPr bwMode="auto">
          <a:xfrm flipV="1">
            <a:off x="9292610" y="4251324"/>
            <a:ext cx="66675" cy="47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26" name="Freeform 121"/>
          <p:cNvSpPr>
            <a:spLocks/>
          </p:cNvSpPr>
          <p:nvPr/>
        </p:nvSpPr>
        <p:spPr bwMode="auto">
          <a:xfrm>
            <a:off x="2325072" y="2724149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7" name="Freeform 122"/>
          <p:cNvSpPr>
            <a:spLocks/>
          </p:cNvSpPr>
          <p:nvPr/>
        </p:nvSpPr>
        <p:spPr bwMode="auto">
          <a:xfrm>
            <a:off x="2306022" y="3705224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28" name="Rectangle 123"/>
          <p:cNvSpPr>
            <a:spLocks noChangeArrowheads="1"/>
          </p:cNvSpPr>
          <p:nvPr/>
        </p:nvSpPr>
        <p:spPr bwMode="auto">
          <a:xfrm>
            <a:off x="2418735" y="3035299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29" name="Freeform 124"/>
          <p:cNvSpPr>
            <a:spLocks/>
          </p:cNvSpPr>
          <p:nvPr/>
        </p:nvSpPr>
        <p:spPr bwMode="auto">
          <a:xfrm>
            <a:off x="3472835" y="2774949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0" name="Line 125"/>
          <p:cNvSpPr>
            <a:spLocks noChangeShapeType="1"/>
          </p:cNvSpPr>
          <p:nvPr/>
        </p:nvSpPr>
        <p:spPr bwMode="auto">
          <a:xfrm flipH="1" flipV="1">
            <a:off x="3223597" y="2940049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1" name="Freeform 126"/>
          <p:cNvSpPr>
            <a:spLocks/>
          </p:cNvSpPr>
          <p:nvPr/>
        </p:nvSpPr>
        <p:spPr bwMode="auto">
          <a:xfrm>
            <a:off x="3277572" y="2927349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2" name="Freeform 127"/>
          <p:cNvSpPr>
            <a:spLocks/>
          </p:cNvSpPr>
          <p:nvPr/>
        </p:nvSpPr>
        <p:spPr bwMode="auto">
          <a:xfrm>
            <a:off x="2767985" y="2628899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3" name="Line 128"/>
          <p:cNvSpPr>
            <a:spLocks noChangeShapeType="1"/>
          </p:cNvSpPr>
          <p:nvPr/>
        </p:nvSpPr>
        <p:spPr bwMode="auto">
          <a:xfrm flipH="1">
            <a:off x="2602885" y="3173411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34" name="Rectangle 129"/>
          <p:cNvSpPr>
            <a:spLocks noChangeArrowheads="1"/>
          </p:cNvSpPr>
          <p:nvPr/>
        </p:nvSpPr>
        <p:spPr bwMode="auto">
          <a:xfrm>
            <a:off x="2507635" y="4135436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5" name="Rectangle 131"/>
          <p:cNvSpPr>
            <a:spLocks noChangeArrowheads="1"/>
          </p:cNvSpPr>
          <p:nvPr/>
        </p:nvSpPr>
        <p:spPr bwMode="auto">
          <a:xfrm>
            <a:off x="2501285" y="3670299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6" name="Rectangle 132"/>
          <p:cNvSpPr>
            <a:spLocks noChangeArrowheads="1"/>
          </p:cNvSpPr>
          <p:nvPr/>
        </p:nvSpPr>
        <p:spPr bwMode="auto">
          <a:xfrm>
            <a:off x="2910860" y="2855911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7" name="Rectangle 133"/>
          <p:cNvSpPr>
            <a:spLocks noChangeArrowheads="1"/>
          </p:cNvSpPr>
          <p:nvPr/>
        </p:nvSpPr>
        <p:spPr bwMode="auto">
          <a:xfrm>
            <a:off x="3410922" y="2573336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  <a:cs typeface="Arial" charset="0"/>
              </a:rPr>
              <a:t>IF/ID</a:t>
            </a:r>
          </a:p>
        </p:txBody>
      </p:sp>
      <p:grpSp>
        <p:nvGrpSpPr>
          <p:cNvPr id="438" name="Group 134"/>
          <p:cNvGrpSpPr>
            <a:grpSpLocks/>
          </p:cNvGrpSpPr>
          <p:nvPr/>
        </p:nvGrpSpPr>
        <p:grpSpPr bwMode="auto">
          <a:xfrm>
            <a:off x="2001224" y="3465511"/>
            <a:ext cx="261938" cy="620713"/>
            <a:chOff x="672" y="2112"/>
            <a:chExt cx="165" cy="391"/>
          </a:xfrm>
        </p:grpSpPr>
        <p:sp>
          <p:nvSpPr>
            <p:cNvPr id="439" name="Freeform 135"/>
            <p:cNvSpPr>
              <a:spLocks/>
            </p:cNvSpPr>
            <p:nvPr/>
          </p:nvSpPr>
          <p:spPr bwMode="auto">
            <a:xfrm>
              <a:off x="672" y="2112"/>
              <a:ext cx="165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Rectangle 136"/>
            <p:cNvSpPr>
              <a:spLocks noChangeArrowheads="1"/>
            </p:cNvSpPr>
            <p:nvPr/>
          </p:nvSpPr>
          <p:spPr bwMode="auto">
            <a:xfrm>
              <a:off x="688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PC</a:t>
              </a:r>
              <a:endParaRPr lang="en-US" sz="5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41" name="Line 137"/>
          <p:cNvSpPr>
            <a:spLocks noChangeShapeType="1"/>
          </p:cNvSpPr>
          <p:nvPr/>
        </p:nvSpPr>
        <p:spPr bwMode="auto">
          <a:xfrm flipH="1">
            <a:off x="3363297" y="3998911"/>
            <a:ext cx="1143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2" name="Line 138"/>
          <p:cNvSpPr>
            <a:spLocks noChangeShapeType="1"/>
          </p:cNvSpPr>
          <p:nvPr/>
        </p:nvSpPr>
        <p:spPr bwMode="auto">
          <a:xfrm flipV="1">
            <a:off x="3296622" y="2560636"/>
            <a:ext cx="0" cy="38100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3" name="Line 139"/>
          <p:cNvSpPr>
            <a:spLocks noChangeShapeType="1"/>
          </p:cNvSpPr>
          <p:nvPr/>
        </p:nvSpPr>
        <p:spPr bwMode="auto">
          <a:xfrm flipH="1" flipV="1">
            <a:off x="7416185" y="2262186"/>
            <a:ext cx="0" cy="9096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4" name="Line 140"/>
          <p:cNvSpPr>
            <a:spLocks noChangeShapeType="1"/>
          </p:cNvSpPr>
          <p:nvPr/>
        </p:nvSpPr>
        <p:spPr bwMode="auto">
          <a:xfrm rot="5400000" flipH="1" flipV="1">
            <a:off x="2920385" y="2179636"/>
            <a:ext cx="4763" cy="7572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5" name="Line 141"/>
          <p:cNvSpPr>
            <a:spLocks noChangeShapeType="1"/>
          </p:cNvSpPr>
          <p:nvPr/>
        </p:nvSpPr>
        <p:spPr bwMode="auto">
          <a:xfrm rot="16200000" flipV="1">
            <a:off x="7278072" y="3028948"/>
            <a:ext cx="4763" cy="2714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6" name="Line 142"/>
          <p:cNvSpPr>
            <a:spLocks noChangeShapeType="1"/>
          </p:cNvSpPr>
          <p:nvPr/>
        </p:nvSpPr>
        <p:spPr bwMode="auto">
          <a:xfrm rot="16200000" flipV="1">
            <a:off x="2142510" y="2158998"/>
            <a:ext cx="0" cy="50006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7" name="Line 143"/>
          <p:cNvSpPr>
            <a:spLocks noChangeShapeType="1"/>
          </p:cNvSpPr>
          <p:nvPr/>
        </p:nvSpPr>
        <p:spPr bwMode="auto">
          <a:xfrm flipV="1">
            <a:off x="1886922" y="2403474"/>
            <a:ext cx="0" cy="1328738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8" name="Line 144"/>
          <p:cNvSpPr>
            <a:spLocks noChangeShapeType="1"/>
          </p:cNvSpPr>
          <p:nvPr/>
        </p:nvSpPr>
        <p:spPr bwMode="auto">
          <a:xfrm rot="16200000" flipV="1">
            <a:off x="1939310" y="3670298"/>
            <a:ext cx="0" cy="104775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449" name="Group 145"/>
          <p:cNvGrpSpPr>
            <a:grpSpLocks/>
          </p:cNvGrpSpPr>
          <p:nvPr/>
        </p:nvGrpSpPr>
        <p:grpSpPr bwMode="auto">
          <a:xfrm>
            <a:off x="5658822" y="5114924"/>
            <a:ext cx="231775" cy="503238"/>
            <a:chOff x="2976" y="3151"/>
            <a:chExt cx="146" cy="317"/>
          </a:xfrm>
        </p:grpSpPr>
        <p:sp>
          <p:nvSpPr>
            <p:cNvPr id="450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1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2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3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54" name="Group 150"/>
          <p:cNvGrpSpPr>
            <a:grpSpLocks/>
          </p:cNvGrpSpPr>
          <p:nvPr/>
        </p:nvGrpSpPr>
        <p:grpSpPr bwMode="auto">
          <a:xfrm>
            <a:off x="5715973" y="3962402"/>
            <a:ext cx="230188" cy="503238"/>
            <a:chOff x="3012" y="2425"/>
            <a:chExt cx="145" cy="317"/>
          </a:xfrm>
        </p:grpSpPr>
        <p:sp>
          <p:nvSpPr>
            <p:cNvPr id="455" name="Rectangle 151"/>
            <p:cNvSpPr>
              <a:spLocks noChangeArrowheads="1"/>
            </p:cNvSpPr>
            <p:nvPr/>
          </p:nvSpPr>
          <p:spPr bwMode="auto">
            <a:xfrm>
              <a:off x="3014" y="2425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6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7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8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59" name="Line 155"/>
          <p:cNvSpPr>
            <a:spLocks noChangeShapeType="1"/>
          </p:cNvSpPr>
          <p:nvPr/>
        </p:nvSpPr>
        <p:spPr bwMode="auto">
          <a:xfrm flipV="1">
            <a:off x="6344622" y="4246561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60" name="Line 156"/>
          <p:cNvSpPr>
            <a:spLocks noChangeShapeType="1"/>
          </p:cNvSpPr>
          <p:nvPr/>
        </p:nvSpPr>
        <p:spPr bwMode="auto">
          <a:xfrm rot="5400000" flipV="1">
            <a:off x="6303347" y="4816473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grpSp>
        <p:nvGrpSpPr>
          <p:cNvPr id="461" name="Group 157"/>
          <p:cNvGrpSpPr>
            <a:grpSpLocks/>
          </p:cNvGrpSpPr>
          <p:nvPr/>
        </p:nvGrpSpPr>
        <p:grpSpPr bwMode="auto">
          <a:xfrm>
            <a:off x="2382222" y="2166936"/>
            <a:ext cx="231775" cy="503238"/>
            <a:chOff x="912" y="1294"/>
            <a:chExt cx="146" cy="317"/>
          </a:xfrm>
        </p:grpSpPr>
        <p:sp>
          <p:nvSpPr>
            <p:cNvPr id="462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3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4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5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66" name="Group 187"/>
          <p:cNvGrpSpPr>
            <a:grpSpLocks/>
          </p:cNvGrpSpPr>
          <p:nvPr/>
        </p:nvGrpSpPr>
        <p:grpSpPr bwMode="auto">
          <a:xfrm>
            <a:off x="9064010" y="3995736"/>
            <a:ext cx="231775" cy="503238"/>
            <a:chOff x="5121" y="2446"/>
            <a:chExt cx="146" cy="317"/>
          </a:xfrm>
        </p:grpSpPr>
        <p:sp>
          <p:nvSpPr>
            <p:cNvPr id="467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8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9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0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71" name="Rectangle 167"/>
          <p:cNvSpPr>
            <a:spLocks noChangeArrowheads="1"/>
          </p:cNvSpPr>
          <p:nvPr/>
        </p:nvSpPr>
        <p:spPr bwMode="auto">
          <a:xfrm>
            <a:off x="2715597" y="3935411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72" name="Line 168"/>
          <p:cNvSpPr>
            <a:spLocks noChangeShapeType="1"/>
          </p:cNvSpPr>
          <p:nvPr/>
        </p:nvSpPr>
        <p:spPr bwMode="auto">
          <a:xfrm flipV="1">
            <a:off x="3915747" y="3590924"/>
            <a:ext cx="0" cy="1928813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3" name="Line 169"/>
          <p:cNvSpPr>
            <a:spLocks noChangeShapeType="1"/>
          </p:cNvSpPr>
          <p:nvPr/>
        </p:nvSpPr>
        <p:spPr bwMode="auto">
          <a:xfrm flipV="1">
            <a:off x="3917335" y="5514974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4" name="Line 170"/>
          <p:cNvSpPr>
            <a:spLocks noChangeShapeType="1"/>
          </p:cNvSpPr>
          <p:nvPr/>
        </p:nvSpPr>
        <p:spPr bwMode="auto">
          <a:xfrm flipH="1">
            <a:off x="2548910" y="2262186"/>
            <a:ext cx="4876800" cy="0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5" name="Line 171"/>
          <p:cNvSpPr>
            <a:spLocks noChangeShapeType="1"/>
          </p:cNvSpPr>
          <p:nvPr/>
        </p:nvSpPr>
        <p:spPr bwMode="auto">
          <a:xfrm flipV="1">
            <a:off x="7616210" y="3476624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6" name="Line 172"/>
          <p:cNvSpPr>
            <a:spLocks noChangeShapeType="1"/>
          </p:cNvSpPr>
          <p:nvPr/>
        </p:nvSpPr>
        <p:spPr bwMode="auto">
          <a:xfrm rot="16200000" flipH="1" flipV="1">
            <a:off x="6976447" y="2749548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7" name="Line 173"/>
          <p:cNvSpPr>
            <a:spLocks noChangeShapeType="1"/>
          </p:cNvSpPr>
          <p:nvPr/>
        </p:nvSpPr>
        <p:spPr bwMode="auto">
          <a:xfrm>
            <a:off x="2458422" y="2014536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78" name="Line 174"/>
          <p:cNvSpPr>
            <a:spLocks noChangeShapeType="1"/>
          </p:cNvSpPr>
          <p:nvPr/>
        </p:nvSpPr>
        <p:spPr bwMode="auto">
          <a:xfrm rot="16200000" flipH="1" flipV="1">
            <a:off x="2379047" y="2098673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sp>
        <p:nvSpPr>
          <p:cNvPr id="486" name="Rectangle 180"/>
          <p:cNvSpPr>
            <a:spLocks noChangeArrowheads="1"/>
          </p:cNvSpPr>
          <p:nvPr/>
        </p:nvSpPr>
        <p:spPr bwMode="auto">
          <a:xfrm>
            <a:off x="3436322" y="2830511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487" name="Rectangle 181"/>
          <p:cNvSpPr>
            <a:spLocks noChangeArrowheads="1"/>
          </p:cNvSpPr>
          <p:nvPr/>
        </p:nvSpPr>
        <p:spPr bwMode="auto">
          <a:xfrm>
            <a:off x="1635344" y="3811959"/>
            <a:ext cx="889667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20 or 116</a:t>
            </a:r>
          </a:p>
        </p:txBody>
      </p:sp>
      <p:sp>
        <p:nvSpPr>
          <p:cNvPr id="488" name="Rectangle 183"/>
          <p:cNvSpPr>
            <a:spLocks noChangeArrowheads="1"/>
          </p:cNvSpPr>
          <p:nvPr/>
        </p:nvSpPr>
        <p:spPr bwMode="auto">
          <a:xfrm>
            <a:off x="3373047" y="3084511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sub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4" name="Rectangle 183"/>
          <p:cNvSpPr>
            <a:spLocks noChangeArrowheads="1"/>
          </p:cNvSpPr>
          <p:nvPr/>
        </p:nvSpPr>
        <p:spPr bwMode="auto">
          <a:xfrm>
            <a:off x="5694484" y="2135557"/>
            <a:ext cx="155651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8+SignExt(27)*4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5" name="Rectangle 180"/>
          <p:cNvSpPr>
            <a:spLocks noChangeArrowheads="1"/>
          </p:cNvSpPr>
          <p:nvPr/>
        </p:nvSpPr>
        <p:spPr bwMode="auto">
          <a:xfrm>
            <a:off x="5146052" y="2802413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96" name="Rectangle 183"/>
          <p:cNvSpPr>
            <a:spLocks noChangeArrowheads="1"/>
          </p:cNvSpPr>
          <p:nvPr/>
        </p:nvSpPr>
        <p:spPr bwMode="auto">
          <a:xfrm>
            <a:off x="5119334" y="3055777"/>
            <a:ext cx="274114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sw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7" name="Rectangle 180"/>
          <p:cNvSpPr>
            <a:spLocks noChangeArrowheads="1"/>
          </p:cNvSpPr>
          <p:nvPr/>
        </p:nvSpPr>
        <p:spPr bwMode="auto">
          <a:xfrm>
            <a:off x="6879265" y="3531155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8689375" y="3513850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beq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8" name="Text Box 8"/>
          <p:cNvSpPr txBox="1">
            <a:spLocks noChangeArrowheads="1"/>
          </p:cNvSpPr>
          <p:nvPr/>
        </p:nvSpPr>
        <p:spPr bwMode="auto">
          <a:xfrm>
            <a:off x="2291300" y="5251588"/>
            <a:ext cx="7246219" cy="1074599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004280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branch is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taken the 3 wrong instructions get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into the pipeline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(they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 be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canceled somehow)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=&gt; We are loosing 3 cycles after each taken branch!</a:t>
            </a:r>
          </a:p>
        </p:txBody>
      </p:sp>
    </p:spTree>
    <p:extLst>
      <p:ext uri="{BB962C8B-B14F-4D97-AF65-F5344CB8AC3E}">
        <p14:creationId xmlns:p14="http://schemas.microsoft.com/office/powerpoint/2010/main" val="21409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1: Stall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24" name="Прямоугольник 3"/>
          <p:cNvSpPr/>
          <p:nvPr/>
        </p:nvSpPr>
        <p:spPr>
          <a:xfrm>
            <a:off x="838200" y="1901167"/>
            <a:ext cx="988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Do not execute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instructions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until branch condition is resolved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3 cycles penalty for each branch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In average, every 5</a:t>
            </a:r>
            <a:r>
              <a:rPr lang="en-US" sz="2000" baseline="30000" dirty="0" smtClean="0">
                <a:solidFill>
                  <a:srgbClr val="061922"/>
                </a:solidFill>
                <a:cs typeface="Arial" charset="0"/>
              </a:rPr>
              <a:t>th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 executed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80% of program execution time is spent in loops</a:t>
            </a:r>
            <a:endParaRPr lang="en-US" sz="1600" dirty="0">
              <a:solidFill>
                <a:srgbClr val="B4BABD">
                  <a:lumMod val="75000"/>
                </a:srgbClr>
              </a:solidFill>
              <a:cs typeface="Arial" charset="0"/>
            </a:endParaRP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How much IPC would we loss?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5" name="Прямоугольник 5"/>
          <p:cNvSpPr/>
          <p:nvPr/>
        </p:nvSpPr>
        <p:spPr>
          <a:xfrm>
            <a:off x="1159669" y="366191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 1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6" name="Прямоугольник 7"/>
          <p:cNvSpPr/>
          <p:nvPr/>
        </p:nvSpPr>
        <p:spPr>
          <a:xfrm>
            <a:off x="1195025" y="4062236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2302669" y="4062451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+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8" name="Прямоугольник 11"/>
          <p:cNvSpPr/>
          <p:nvPr/>
        </p:nvSpPr>
        <p:spPr>
          <a:xfrm>
            <a:off x="3521869" y="4062236"/>
            <a:ext cx="180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branches)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9" name="Прямоугольник 13"/>
          <p:cNvSpPr/>
          <p:nvPr/>
        </p:nvSpPr>
        <p:spPr>
          <a:xfrm>
            <a:off x="5212224" y="4062236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30" name="Прямоугольник 14"/>
          <p:cNvSpPr/>
          <p:nvPr/>
        </p:nvSpPr>
        <p:spPr>
          <a:xfrm>
            <a:off x="6488918" y="406223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1.6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grpSp>
        <p:nvGrpSpPr>
          <p:cNvPr id="31" name="Группа 26"/>
          <p:cNvGrpSpPr/>
          <p:nvPr/>
        </p:nvGrpSpPr>
        <p:grpSpPr>
          <a:xfrm>
            <a:off x="4045265" y="4462346"/>
            <a:ext cx="755335" cy="681039"/>
            <a:chOff x="3952396" y="5324025"/>
            <a:chExt cx="755335" cy="681039"/>
          </a:xfrm>
        </p:grpSpPr>
        <p:sp>
          <p:nvSpPr>
            <p:cNvPr id="32" name="Прямоугольник 15"/>
            <p:cNvSpPr/>
            <p:nvPr/>
          </p:nvSpPr>
          <p:spPr>
            <a:xfrm>
              <a:off x="3952396" y="560495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~20%</a:t>
              </a:r>
            </a:p>
          </p:txBody>
        </p:sp>
        <p:cxnSp>
          <p:nvCxnSpPr>
            <p:cNvPr id="33" name="Прямая со стрелкой 18"/>
            <p:cNvCxnSpPr>
              <a:stCxn id="32" idx="0"/>
              <a:endCxn id="28" idx="2"/>
            </p:cNvCxnSpPr>
            <p:nvPr/>
          </p:nvCxnSpPr>
          <p:spPr bwMode="auto">
            <a:xfrm flipV="1">
              <a:off x="4330064" y="5324025"/>
              <a:ext cx="562" cy="280929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Группа 27"/>
          <p:cNvGrpSpPr/>
          <p:nvPr/>
        </p:nvGrpSpPr>
        <p:grpSpPr>
          <a:xfrm>
            <a:off x="5721017" y="4462346"/>
            <a:ext cx="314510" cy="676850"/>
            <a:chOff x="5628148" y="5324025"/>
            <a:chExt cx="314510" cy="676850"/>
          </a:xfrm>
        </p:grpSpPr>
        <p:sp>
          <p:nvSpPr>
            <p:cNvPr id="35" name="Прямоугольник 16"/>
            <p:cNvSpPr/>
            <p:nvPr/>
          </p:nvSpPr>
          <p:spPr>
            <a:xfrm>
              <a:off x="5628148" y="560076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3</a:t>
              </a:r>
            </a:p>
          </p:txBody>
        </p:sp>
        <p:cxnSp>
          <p:nvCxnSpPr>
            <p:cNvPr id="36" name="Прямая со стрелкой 23"/>
            <p:cNvCxnSpPr>
              <a:stCxn id="35" idx="0"/>
              <a:endCxn id="29" idx="2"/>
            </p:cNvCxnSpPr>
            <p:nvPr/>
          </p:nvCxnSpPr>
          <p:spPr bwMode="auto">
            <a:xfrm flipV="1">
              <a:off x="5785403" y="5324025"/>
              <a:ext cx="0" cy="27674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026569" y="5408416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37% slower =&gt; need to find something better </a:t>
            </a:r>
          </a:p>
        </p:txBody>
      </p:sp>
      <p:sp>
        <p:nvSpPr>
          <p:cNvPr id="38" name="Прямоугольник 7"/>
          <p:cNvSpPr/>
          <p:nvPr/>
        </p:nvSpPr>
        <p:spPr>
          <a:xfrm>
            <a:off x="1195025" y="4462346"/>
            <a:ext cx="174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IPC</a:t>
            </a:r>
            <a:r>
              <a:rPr lang="en-US" sz="140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real 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 0.63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2: Always Fetch Not Taken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28.11.2018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8" name="Прямоугольник 3"/>
          <p:cNvSpPr/>
          <p:nvPr/>
        </p:nvSpPr>
        <p:spPr>
          <a:xfrm>
            <a:off x="838200" y="1901167"/>
            <a:ext cx="10515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Execute instructions from the fall-through (not-taken)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path as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if there is no branch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the branch is not-taken (~50%), no penalty is paid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branch actually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taken: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Flush the fall-through path instructions before they change the machine state (memory / registers)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Fetch the instructions from the correct (taken) path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Assuming ~50% branches not taken on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average. How lower it will be that ideal pipeline?</a:t>
            </a:r>
          </a:p>
        </p:txBody>
      </p:sp>
      <p:sp>
        <p:nvSpPr>
          <p:cNvPr id="9" name="Прямоугольник 5"/>
          <p:cNvSpPr/>
          <p:nvPr/>
        </p:nvSpPr>
        <p:spPr>
          <a:xfrm>
            <a:off x="1295400" y="485023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IPC</a:t>
            </a:r>
            <a:r>
              <a:rPr lang="en-US" sz="100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 smtClean="0">
                <a:solidFill>
                  <a:srgbClr val="061922"/>
                </a:solidFill>
                <a:cs typeface="Arial" charset="0"/>
              </a:rPr>
              <a:t>real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 = 0.77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0" name="Прямоугольник 7"/>
          <p:cNvSpPr/>
          <p:nvPr/>
        </p:nvSpPr>
        <p:spPr>
          <a:xfrm>
            <a:off x="1291170" y="4353799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2295525" y="4353799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+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86125" y="4332602"/>
            <a:ext cx="2510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 ×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50%)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5653387" y="4335229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6889672" y="4342114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1.3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78272" y="5427033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23% slower =&gt; need to find something better </a:t>
            </a:r>
          </a:p>
        </p:txBody>
      </p:sp>
    </p:spTree>
    <p:extLst>
      <p:ext uri="{BB962C8B-B14F-4D97-AF65-F5344CB8AC3E}">
        <p14:creationId xmlns:p14="http://schemas.microsoft.com/office/powerpoint/2010/main" val="254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2350</Words>
  <Application>Microsoft Office PowerPoint</Application>
  <PresentationFormat>Widescreen</PresentationFormat>
  <Paragraphs>894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Symbol</vt:lpstr>
      <vt:lpstr>Times</vt:lpstr>
      <vt:lpstr>Verdana</vt:lpstr>
      <vt:lpstr>Wingdings</vt:lpstr>
      <vt:lpstr>2_Office Theme</vt:lpstr>
      <vt:lpstr>Branch prediction</vt:lpstr>
      <vt:lpstr>Acknowledgments</vt:lpstr>
      <vt:lpstr>Refresher: Pipelined vs. Non-Pipelined MIPS</vt:lpstr>
      <vt:lpstr>Refresher: Data Forwarding + Hazard Detection Unit</vt:lpstr>
      <vt:lpstr>Executing a BEQ Instruction (1)</vt:lpstr>
      <vt:lpstr>Executing a BEQ Instruction (2)</vt:lpstr>
      <vt:lpstr>Executing a BEQ Instruction (3)</vt:lpstr>
      <vt:lpstr>Decision 1: Stall pipeline</vt:lpstr>
      <vt:lpstr>Decision 2: Always Fetch Not Taken</vt:lpstr>
      <vt:lpstr>Decision 3: Delayed Branches #626, #639</vt:lpstr>
      <vt:lpstr>Decision 3: Delayed Branches</vt:lpstr>
      <vt:lpstr>Decision 4: Dynamic prediction</vt:lpstr>
      <vt:lpstr>Using The BTB</vt:lpstr>
      <vt:lpstr>Using The BTB</vt:lpstr>
      <vt:lpstr>Adding a BTB to the Pipeline #613, #724</vt:lpstr>
      <vt:lpstr>Adding a BTB to the Pipeline</vt:lpstr>
      <vt:lpstr>Performance of Dynamic Prediction #649</vt:lpstr>
      <vt:lpstr>Methods of Branch Prediction #36</vt:lpstr>
      <vt:lpstr>Option 1: Backward Jump Predictor</vt:lpstr>
      <vt:lpstr>Option 2: bimodal predictor</vt:lpstr>
      <vt:lpstr>Why does bimodal BTB work? #577</vt:lpstr>
      <vt:lpstr>Option 3: Two-level adaptive predictor</vt:lpstr>
      <vt:lpstr>Option 4: Global Prediction #212</vt:lpstr>
      <vt:lpstr>Overview of alternatives</vt:lpstr>
      <vt:lpstr>Software Hints #91, #614</vt:lpstr>
      <vt:lpstr>Predication</vt:lpstr>
      <vt:lpstr>Summary</vt:lpstr>
      <vt:lpstr>Simulation tasks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292</cp:revision>
  <dcterms:created xsi:type="dcterms:W3CDTF">2018-09-18T18:10:21Z</dcterms:created>
  <dcterms:modified xsi:type="dcterms:W3CDTF">2018-11-27T14:46:18Z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2018-11-27 14:46:17Z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