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7112" autoAdjust="0"/>
  </p:normalViewPr>
  <p:slideViewPr>
    <p:cSldViewPr snapToGrid="0">
      <p:cViewPr>
        <p:scale>
          <a:sx n="75" d="100"/>
          <a:sy n="75" d="100"/>
        </p:scale>
        <p:origin x="42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9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1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6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58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7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3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2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3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8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Sequential Digital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Igor Smirnov</a:t>
            </a:r>
            <a:endParaRPr lang="en-US" dirty="0" smtClean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17 </a:t>
            </a:r>
            <a:r>
              <a:rPr lang="en-US" dirty="0" smtClean="0">
                <a:latin typeface="+mj-lt"/>
              </a:rPr>
              <a:t>October </a:t>
            </a:r>
            <a:r>
              <a:rPr lang="en-US" dirty="0" smtClean="0">
                <a:latin typeface="+mj-lt"/>
              </a:rPr>
              <a:t>2018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Increment Loop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cxnSp>
        <p:nvCxnSpPr>
          <p:cNvPr id="39" name="Elbow Connector 38"/>
          <p:cNvCxnSpPr>
            <a:stCxn id="46" idx="3"/>
            <a:endCxn id="62" idx="0"/>
          </p:cNvCxnSpPr>
          <p:nvPr/>
        </p:nvCxnSpPr>
        <p:spPr bwMode="auto">
          <a:xfrm flipH="1" flipV="1">
            <a:off x="2563426" y="2618449"/>
            <a:ext cx="2029797" cy="348362"/>
          </a:xfrm>
          <a:prstGeom prst="bentConnector4">
            <a:avLst>
              <a:gd name="adj1" fmla="val -11262"/>
              <a:gd name="adj2" fmla="val 36453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2476660" y="4923054"/>
            <a:ext cx="145414" cy="145414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41" name="Elbow Connector 40"/>
          <p:cNvCxnSpPr>
            <a:stCxn id="40" idx="6"/>
            <a:endCxn id="48" idx="1"/>
          </p:cNvCxnSpPr>
          <p:nvPr/>
        </p:nvCxnSpPr>
        <p:spPr bwMode="auto">
          <a:xfrm flipV="1">
            <a:off x="2622075" y="3502125"/>
            <a:ext cx="916553" cy="149363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3538627" y="1909054"/>
            <a:ext cx="1065186" cy="2108010"/>
            <a:chOff x="5030045" y="2169459"/>
            <a:chExt cx="530873" cy="1050601"/>
          </a:xfrm>
        </p:grpSpPr>
        <p:sp>
          <p:nvSpPr>
            <p:cNvPr id="45" name="Freeform 127"/>
            <p:cNvSpPr>
              <a:spLocks/>
            </p:cNvSpPr>
            <p:nvPr/>
          </p:nvSpPr>
          <p:spPr bwMode="auto">
            <a:xfrm>
              <a:off x="5030045" y="2169459"/>
              <a:ext cx="530873" cy="1050601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89220" y="2604594"/>
              <a:ext cx="366420" cy="1840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Add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30045" y="2313940"/>
              <a:ext cx="113455" cy="8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30045" y="2921239"/>
              <a:ext cx="113455" cy="8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55155" y="2195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5</a:t>
            </a:r>
          </a:p>
        </p:txBody>
      </p:sp>
      <p:cxnSp>
        <p:nvCxnSpPr>
          <p:cNvPr id="44" name="Straight Arrow Connector 43"/>
          <p:cNvCxnSpPr>
            <a:stCxn id="43" idx="3"/>
            <a:endCxn id="47" idx="1"/>
          </p:cNvCxnSpPr>
          <p:nvPr/>
        </p:nvCxnSpPr>
        <p:spPr bwMode="auto">
          <a:xfrm flipV="1">
            <a:off x="3344017" y="2283592"/>
            <a:ext cx="194610" cy="815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Arrow Connector 56"/>
          <p:cNvCxnSpPr>
            <a:stCxn id="62" idx="2"/>
            <a:endCxn id="40" idx="4"/>
          </p:cNvCxnSpPr>
          <p:nvPr/>
        </p:nvCxnSpPr>
        <p:spPr bwMode="auto">
          <a:xfrm flipH="1">
            <a:off x="2549367" y="3873744"/>
            <a:ext cx="14058" cy="119472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2158944" y="2618449"/>
            <a:ext cx="761735" cy="1255294"/>
            <a:chOff x="155044" y="1514471"/>
            <a:chExt cx="379637" cy="625620"/>
          </a:xfrm>
        </p:grpSpPr>
        <p:grpSp>
          <p:nvGrpSpPr>
            <p:cNvPr id="60" name="Group 59"/>
            <p:cNvGrpSpPr/>
            <p:nvPr/>
          </p:nvGrpSpPr>
          <p:grpSpPr>
            <a:xfrm>
              <a:off x="178582" y="1514471"/>
              <a:ext cx="356099" cy="625620"/>
              <a:chOff x="2991378" y="2694759"/>
              <a:chExt cx="468998" cy="823968"/>
            </a:xfrm>
          </p:grpSpPr>
          <p:sp>
            <p:nvSpPr>
              <p:cNvPr id="62" name="Rectangle 6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92670" y="2872568"/>
                <a:ext cx="266418" cy="34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+mj-lt"/>
                  </a:rPr>
                  <a:t>D</a:t>
                </a:r>
              </a:p>
            </p:txBody>
          </p:sp>
        </p:grpSp>
        <p:sp>
          <p:nvSpPr>
            <p:cNvPr id="61" name="Isosceles Triangle 6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59" name="Straight Arrow Connector 58"/>
          <p:cNvCxnSpPr>
            <a:stCxn id="40" idx="4"/>
          </p:cNvCxnSpPr>
          <p:nvPr/>
        </p:nvCxnSpPr>
        <p:spPr bwMode="auto">
          <a:xfrm>
            <a:off x="2549367" y="5068468"/>
            <a:ext cx="0" cy="89418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555774" y="3478280"/>
            <a:ext cx="441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latin typeface="+mj-lt"/>
              </a:rPr>
              <a:t>Clk</a:t>
            </a:r>
            <a:endParaRPr lang="en-US" sz="1600" b="1" dirty="0">
              <a:latin typeface="+mj-lt"/>
            </a:endParaRPr>
          </a:p>
        </p:txBody>
      </p:sp>
      <p:cxnSp>
        <p:nvCxnSpPr>
          <p:cNvPr id="70" name="Straight Arrow Connector 69"/>
          <p:cNvCxnSpPr>
            <a:stCxn id="69" idx="3"/>
            <a:endCxn id="61" idx="1"/>
          </p:cNvCxnSpPr>
          <p:nvPr/>
        </p:nvCxnSpPr>
        <p:spPr bwMode="auto">
          <a:xfrm flipV="1">
            <a:off x="1996920" y="3639405"/>
            <a:ext cx="212962" cy="81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3791551" y="4395237"/>
            <a:ext cx="9346778" cy="450000"/>
            <a:chOff x="83333" y="3858546"/>
            <a:chExt cx="9346778" cy="450000"/>
          </a:xfrm>
        </p:grpSpPr>
        <p:grpSp>
          <p:nvGrpSpPr>
            <p:cNvPr id="85" name="Group 84"/>
            <p:cNvGrpSpPr/>
            <p:nvPr/>
          </p:nvGrpSpPr>
          <p:grpSpPr>
            <a:xfrm>
              <a:off x="637798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37" name="Freeform 136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Freeform 137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9" name="Straight Connector 138"/>
                <p:cNvCxnSpPr>
                  <a:endCxn id="138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0" name="Straight Connector 139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33" name="Freeform 132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4" name="Freeform 133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5" name="Straight Connector 134"/>
                <p:cNvCxnSpPr>
                  <a:endCxn id="134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6" name="Straight Connector 135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86" name="Group 85"/>
            <p:cNvGrpSpPr/>
            <p:nvPr/>
          </p:nvGrpSpPr>
          <p:grpSpPr>
            <a:xfrm>
              <a:off x="2391229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27" name="Freeform 126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Freeform 127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9" name="Straight Connector 128"/>
                <p:cNvCxnSpPr>
                  <a:endCxn id="128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0" name="Straight Connector 129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22" name="Group 121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23" name="Freeform 122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Freeform 123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5" name="Straight Connector 124"/>
                <p:cNvCxnSpPr>
                  <a:endCxn id="124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4145956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17" name="Freeform 116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Freeform 117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9" name="Straight Connector 118"/>
                <p:cNvCxnSpPr>
                  <a:endCxn id="118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13" name="Freeform 112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5" name="Straight Connector 114"/>
                <p:cNvCxnSpPr>
                  <a:endCxn id="114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88" name="Group 87"/>
            <p:cNvGrpSpPr/>
            <p:nvPr/>
          </p:nvGrpSpPr>
          <p:grpSpPr>
            <a:xfrm>
              <a:off x="5896026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07" name="Freeform 106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8" name="Freeform 107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9" name="Straight Connector 108"/>
                <p:cNvCxnSpPr>
                  <a:endCxn id="108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0" name="Straight Connector 109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03" name="Freeform 102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endCxn id="104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89" name="Group 88"/>
            <p:cNvGrpSpPr/>
            <p:nvPr/>
          </p:nvGrpSpPr>
          <p:grpSpPr>
            <a:xfrm>
              <a:off x="7660957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97" name="Freeform 96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Freeform 97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9" name="Straight Connector 98"/>
                <p:cNvCxnSpPr>
                  <a:endCxn id="98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93" name="Freeform 92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5" name="Straight Connector 94"/>
                <p:cNvCxnSpPr>
                  <a:endCxn id="94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sp>
          <p:nvSpPr>
            <p:cNvPr id="90" name="TextBox 89"/>
            <p:cNvSpPr txBox="1"/>
            <p:nvPr/>
          </p:nvSpPr>
          <p:spPr>
            <a:xfrm>
              <a:off x="83333" y="3939214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clk</a:t>
              </a:r>
              <a:endParaRPr lang="ru-RU" dirty="0" err="1"/>
            </a:p>
          </p:txBody>
        </p:sp>
      </p:grpSp>
      <p:cxnSp>
        <p:nvCxnSpPr>
          <p:cNvPr id="141" name="Straight Connector 140"/>
          <p:cNvCxnSpPr/>
          <p:nvPr/>
        </p:nvCxnSpPr>
        <p:spPr bwMode="auto">
          <a:xfrm flipV="1">
            <a:off x="2767132" y="4927829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04" name="Group 203"/>
          <p:cNvGrpSpPr/>
          <p:nvPr/>
        </p:nvGrpSpPr>
        <p:grpSpPr>
          <a:xfrm>
            <a:off x="3843957" y="4925772"/>
            <a:ext cx="8917540" cy="382065"/>
            <a:chOff x="144290" y="4384901"/>
            <a:chExt cx="8917540" cy="382065"/>
          </a:xfrm>
        </p:grpSpPr>
        <p:sp>
          <p:nvSpPr>
            <p:cNvPr id="205" name="TextBox 204"/>
            <p:cNvSpPr txBox="1"/>
            <p:nvPr/>
          </p:nvSpPr>
          <p:spPr>
            <a:xfrm>
              <a:off x="144290" y="4384901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endParaRPr lang="ru-RU" dirty="0" err="1"/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610455" y="4394045"/>
              <a:ext cx="1332584" cy="365760"/>
              <a:chOff x="838966" y="4155660"/>
              <a:chExt cx="1332584" cy="365760"/>
            </a:xfrm>
          </p:grpSpPr>
          <p:sp>
            <p:nvSpPr>
              <p:cNvPr id="227" name="Freeform 226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8" name="Freeform 227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29" name="Straight Connector 228"/>
              <p:cNvCxnSpPr>
                <a:endCxn id="228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0" name="Straight Connector 229"/>
              <p:cNvCxnSpPr/>
              <p:nvPr/>
            </p:nvCxnSpPr>
            <p:spPr bwMode="auto">
              <a:xfrm>
                <a:off x="838966" y="4521420"/>
                <a:ext cx="247246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07" name="Group 206"/>
            <p:cNvGrpSpPr/>
            <p:nvPr/>
          </p:nvGrpSpPr>
          <p:grpSpPr>
            <a:xfrm>
              <a:off x="1918664" y="4401206"/>
              <a:ext cx="1792020" cy="365760"/>
              <a:chOff x="379530" y="4155660"/>
              <a:chExt cx="1792020" cy="365760"/>
            </a:xfrm>
          </p:grpSpPr>
          <p:sp>
            <p:nvSpPr>
              <p:cNvPr id="223" name="Freeform 222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25" name="Straight Connector 224"/>
              <p:cNvCxnSpPr>
                <a:endCxn id="224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6" name="Straight Connector 225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08" name="Group 207"/>
            <p:cNvGrpSpPr/>
            <p:nvPr/>
          </p:nvGrpSpPr>
          <p:grpSpPr>
            <a:xfrm>
              <a:off x="3692925" y="4400158"/>
              <a:ext cx="1792020" cy="365760"/>
              <a:chOff x="379530" y="4155660"/>
              <a:chExt cx="1792020" cy="365760"/>
            </a:xfrm>
          </p:grpSpPr>
          <p:sp>
            <p:nvSpPr>
              <p:cNvPr id="219" name="Freeform 218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21" name="Straight Connector 220"/>
              <p:cNvCxnSpPr>
                <a:endCxn id="220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2" name="Straight Connector 221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09" name="Group 208"/>
            <p:cNvGrpSpPr/>
            <p:nvPr/>
          </p:nvGrpSpPr>
          <p:grpSpPr>
            <a:xfrm>
              <a:off x="5474834" y="4396835"/>
              <a:ext cx="1792020" cy="365760"/>
              <a:chOff x="379530" y="4155660"/>
              <a:chExt cx="1792020" cy="365760"/>
            </a:xfrm>
          </p:grpSpPr>
          <p:sp>
            <p:nvSpPr>
              <p:cNvPr id="215" name="Freeform 214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16" name="Freeform 215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17" name="Straight Connector 216"/>
              <p:cNvCxnSpPr>
                <a:endCxn id="216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10" name="Group 209"/>
            <p:cNvGrpSpPr/>
            <p:nvPr/>
          </p:nvGrpSpPr>
          <p:grpSpPr>
            <a:xfrm>
              <a:off x="7269810" y="4401206"/>
              <a:ext cx="1792020" cy="365760"/>
              <a:chOff x="379530" y="4155660"/>
              <a:chExt cx="1792020" cy="365760"/>
            </a:xfrm>
          </p:grpSpPr>
          <p:sp>
            <p:nvSpPr>
              <p:cNvPr id="211" name="Freeform 210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13" name="Straight Connector 212"/>
              <p:cNvCxnSpPr>
                <a:endCxn id="212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sp>
        <p:nvSpPr>
          <p:cNvPr id="232" name="TextBox 231"/>
          <p:cNvSpPr txBox="1"/>
          <p:nvPr/>
        </p:nvSpPr>
        <p:spPr>
          <a:xfrm>
            <a:off x="2370090" y="5933113"/>
            <a:ext cx="55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ru-RU" dirty="0" err="1"/>
          </a:p>
        </p:txBody>
      </p:sp>
      <p:grpSp>
        <p:nvGrpSpPr>
          <p:cNvPr id="258" name="Group 257"/>
          <p:cNvGrpSpPr/>
          <p:nvPr/>
        </p:nvGrpSpPr>
        <p:grpSpPr>
          <a:xfrm flipV="1">
            <a:off x="4310123" y="4929344"/>
            <a:ext cx="8451375" cy="372921"/>
            <a:chOff x="1700784" y="5110233"/>
            <a:chExt cx="8451375" cy="372921"/>
          </a:xfrm>
        </p:grpSpPr>
        <p:grpSp>
          <p:nvGrpSpPr>
            <p:cNvPr id="233" name="Group 232"/>
            <p:cNvGrpSpPr/>
            <p:nvPr/>
          </p:nvGrpSpPr>
          <p:grpSpPr>
            <a:xfrm>
              <a:off x="1700784" y="5110233"/>
              <a:ext cx="1332584" cy="365760"/>
              <a:chOff x="838966" y="4155660"/>
              <a:chExt cx="1332584" cy="365760"/>
            </a:xfrm>
          </p:grpSpPr>
          <p:sp>
            <p:nvSpPr>
              <p:cNvPr id="254" name="Freeform 253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5" name="Freeform 254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56" name="Straight Connector 255"/>
              <p:cNvCxnSpPr>
                <a:endCxn id="255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>
                <a:off x="838966" y="4521420"/>
                <a:ext cx="247246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34" name="Group 233"/>
            <p:cNvGrpSpPr/>
            <p:nvPr/>
          </p:nvGrpSpPr>
          <p:grpSpPr>
            <a:xfrm>
              <a:off x="3008993" y="5117394"/>
              <a:ext cx="1792020" cy="365760"/>
              <a:chOff x="379530" y="4155660"/>
              <a:chExt cx="1792020" cy="365760"/>
            </a:xfrm>
          </p:grpSpPr>
          <p:sp>
            <p:nvSpPr>
              <p:cNvPr id="250" name="Freeform 249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1" name="Freeform 250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52" name="Straight Connector 251"/>
              <p:cNvCxnSpPr>
                <a:endCxn id="251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35" name="Group 234"/>
            <p:cNvGrpSpPr/>
            <p:nvPr/>
          </p:nvGrpSpPr>
          <p:grpSpPr>
            <a:xfrm>
              <a:off x="4783254" y="5116346"/>
              <a:ext cx="1792020" cy="365760"/>
              <a:chOff x="379530" y="4155660"/>
              <a:chExt cx="1792020" cy="365760"/>
            </a:xfrm>
          </p:grpSpPr>
          <p:sp>
            <p:nvSpPr>
              <p:cNvPr id="246" name="Freeform 245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7" name="Freeform 246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48" name="Straight Connector 247"/>
              <p:cNvCxnSpPr>
                <a:endCxn id="247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9" name="Straight Connector 248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36" name="Group 235"/>
            <p:cNvGrpSpPr/>
            <p:nvPr/>
          </p:nvGrpSpPr>
          <p:grpSpPr>
            <a:xfrm>
              <a:off x="6565163" y="5113023"/>
              <a:ext cx="1792020" cy="365760"/>
              <a:chOff x="379530" y="4155660"/>
              <a:chExt cx="1792020" cy="365760"/>
            </a:xfrm>
          </p:grpSpPr>
          <p:sp>
            <p:nvSpPr>
              <p:cNvPr id="242" name="Freeform 241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44" name="Straight Connector 243"/>
              <p:cNvCxnSpPr>
                <a:endCxn id="243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5" name="Straight Connector 244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237" name="Group 236"/>
            <p:cNvGrpSpPr/>
            <p:nvPr/>
          </p:nvGrpSpPr>
          <p:grpSpPr>
            <a:xfrm>
              <a:off x="8360139" y="5117394"/>
              <a:ext cx="1792020" cy="365760"/>
              <a:chOff x="379530" y="4155660"/>
              <a:chExt cx="1792020" cy="365760"/>
            </a:xfrm>
          </p:grpSpPr>
          <p:sp>
            <p:nvSpPr>
              <p:cNvPr id="238" name="Freeform 237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40" name="Straight Connector 239"/>
              <p:cNvCxnSpPr>
                <a:endCxn id="239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1" name="Straight Connector 240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sp>
        <p:nvSpPr>
          <p:cNvPr id="259" name="TextBox 258"/>
          <p:cNvSpPr txBox="1"/>
          <p:nvPr/>
        </p:nvSpPr>
        <p:spPr>
          <a:xfrm>
            <a:off x="2686353" y="4599151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4</a:t>
            </a:r>
          </a:p>
        </p:txBody>
      </p:sp>
      <p:cxnSp>
        <p:nvCxnSpPr>
          <p:cNvPr id="260" name="Straight Connector 259"/>
          <p:cNvCxnSpPr/>
          <p:nvPr/>
        </p:nvCxnSpPr>
        <p:spPr bwMode="auto">
          <a:xfrm flipV="1">
            <a:off x="3474976" y="1639251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1" name="TextBox 260"/>
          <p:cNvSpPr txBox="1"/>
          <p:nvPr/>
        </p:nvSpPr>
        <p:spPr>
          <a:xfrm>
            <a:off x="3394197" y="1310573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4</a:t>
            </a:r>
          </a:p>
        </p:txBody>
      </p:sp>
      <p:cxnSp>
        <p:nvCxnSpPr>
          <p:cNvPr id="262" name="Straight Connector 261"/>
          <p:cNvCxnSpPr/>
          <p:nvPr/>
        </p:nvCxnSpPr>
        <p:spPr bwMode="auto">
          <a:xfrm flipV="1">
            <a:off x="2495500" y="5546518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3" name="TextBox 262"/>
          <p:cNvSpPr txBox="1"/>
          <p:nvPr/>
        </p:nvSpPr>
        <p:spPr>
          <a:xfrm>
            <a:off x="2653420" y="5419594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4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4955260" y="4963710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0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5841601" y="495010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5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719617" y="495010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A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7624280" y="494116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F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505987" y="49485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4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9393315" y="49513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9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10281827" y="4948518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287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1751"/>
            <a:ext cx="10515600" cy="758246"/>
          </a:xfrm>
        </p:spPr>
        <p:txBody>
          <a:bodyPr/>
          <a:lstStyle/>
          <a:p>
            <a:r>
              <a:rPr lang="en-US" dirty="0" smtClean="0"/>
              <a:t>Example: T flip-flop</a:t>
            </a:r>
            <a:endParaRPr lang="ru-RU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2658101"/>
            <a:ext cx="10515600" cy="329623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1800" dirty="0"/>
              <a:t>T flip-flop changes its state to the opposite on each “T” positive edge</a:t>
            </a:r>
          </a:p>
          <a:p>
            <a:pPr marL="342900" indent="-342900">
              <a:spcBef>
                <a:spcPts val="600"/>
              </a:spcBef>
            </a:pPr>
            <a:r>
              <a:rPr lang="en-US" sz="1800" dirty="0"/>
              <a:t>It can be treated as counter of incoming pulses</a:t>
            </a:r>
          </a:p>
          <a:p>
            <a:pPr marL="342900" indent="-342900">
              <a:spcBef>
                <a:spcPts val="600"/>
              </a:spcBef>
            </a:pPr>
            <a:r>
              <a:rPr lang="en-US" sz="1800" dirty="0"/>
              <a:t>To count more than 2 pulses, more T flip-flops can be added</a:t>
            </a:r>
          </a:p>
          <a:p>
            <a:pPr marL="342900" indent="-342900">
              <a:spcBef>
                <a:spcPts val="600"/>
              </a:spcBef>
            </a:pPr>
            <a:r>
              <a:rPr lang="en-US" sz="1800" dirty="0"/>
              <a:t>This scheme can also be used as a frequency divider</a:t>
            </a:r>
          </a:p>
          <a:p>
            <a:pPr marL="342900" indent="-342900">
              <a:spcBef>
                <a:spcPts val="600"/>
              </a:spcBef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36572"/>
              </p:ext>
            </p:extLst>
          </p:nvPr>
        </p:nvGraphicFramePr>
        <p:xfrm>
          <a:off x="9168812" y="835161"/>
          <a:ext cx="1394857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+mn-cs"/>
                        </a:rPr>
                        <a:t>X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alibri"/>
                        </a:rPr>
                        <a:t>↑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Calibri"/>
                        </a:rPr>
                        <a:t>↑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/>
                        <a:t>1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73" name="Elbow Connector 72"/>
          <p:cNvCxnSpPr>
            <a:stCxn id="84" idx="2"/>
          </p:cNvCxnSpPr>
          <p:nvPr/>
        </p:nvCxnSpPr>
        <p:spPr bwMode="auto">
          <a:xfrm rot="5400000">
            <a:off x="3435434" y="1181662"/>
            <a:ext cx="506840" cy="44334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80" name="Elbow Connector 79"/>
          <p:cNvCxnSpPr/>
          <p:nvPr/>
        </p:nvCxnSpPr>
        <p:spPr bwMode="auto">
          <a:xfrm rot="5400000">
            <a:off x="5063271" y="1191794"/>
            <a:ext cx="505689" cy="439126"/>
          </a:xfrm>
          <a:prstGeom prst="bentConnector3">
            <a:avLst>
              <a:gd name="adj1" fmla="val 36"/>
            </a:avLst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81" name="Elbow Connector 80"/>
          <p:cNvCxnSpPr/>
          <p:nvPr/>
        </p:nvCxnSpPr>
        <p:spPr bwMode="auto">
          <a:xfrm rot="5400000">
            <a:off x="6673164" y="1194953"/>
            <a:ext cx="505689" cy="439126"/>
          </a:xfrm>
          <a:prstGeom prst="bentConnector3">
            <a:avLst>
              <a:gd name="adj1" fmla="val 36"/>
            </a:avLst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82" name="Elbow Connector 81"/>
          <p:cNvCxnSpPr/>
          <p:nvPr/>
        </p:nvCxnSpPr>
        <p:spPr bwMode="auto">
          <a:xfrm rot="5400000">
            <a:off x="8257758" y="1221863"/>
            <a:ext cx="505689" cy="439126"/>
          </a:xfrm>
          <a:prstGeom prst="bentConnector3">
            <a:avLst>
              <a:gd name="adj1" fmla="val 36"/>
            </a:avLst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3668614" y="780581"/>
            <a:ext cx="4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Q0</a:t>
            </a:r>
            <a:endParaRPr lang="ru-RU" dirty="0" err="1"/>
          </a:p>
        </p:txBody>
      </p:sp>
      <p:sp>
        <p:nvSpPr>
          <p:cNvPr id="85" name="TextBox 84"/>
          <p:cNvSpPr txBox="1"/>
          <p:nvPr/>
        </p:nvSpPr>
        <p:spPr>
          <a:xfrm>
            <a:off x="5159719" y="835657"/>
            <a:ext cx="4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  <a:endParaRPr lang="ru-RU" dirty="0" err="1"/>
          </a:p>
        </p:txBody>
      </p:sp>
      <p:sp>
        <p:nvSpPr>
          <p:cNvPr id="86" name="TextBox 85"/>
          <p:cNvSpPr txBox="1"/>
          <p:nvPr/>
        </p:nvSpPr>
        <p:spPr>
          <a:xfrm>
            <a:off x="6673473" y="835160"/>
            <a:ext cx="4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  <a:endParaRPr lang="ru-RU" dirty="0" err="1"/>
          </a:p>
        </p:txBody>
      </p:sp>
      <p:sp>
        <p:nvSpPr>
          <p:cNvPr id="87" name="TextBox 86"/>
          <p:cNvSpPr txBox="1"/>
          <p:nvPr/>
        </p:nvSpPr>
        <p:spPr>
          <a:xfrm>
            <a:off x="8294120" y="846330"/>
            <a:ext cx="4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</a:t>
            </a:r>
            <a:endParaRPr lang="ru-RU" dirty="0" err="1"/>
          </a:p>
        </p:txBody>
      </p:sp>
      <p:grpSp>
        <p:nvGrpSpPr>
          <p:cNvPr id="401" name="Group 400"/>
          <p:cNvGrpSpPr/>
          <p:nvPr/>
        </p:nvGrpSpPr>
        <p:grpSpPr>
          <a:xfrm>
            <a:off x="1057276" y="4197816"/>
            <a:ext cx="9372057" cy="298057"/>
            <a:chOff x="58054" y="3858546"/>
            <a:chExt cx="9372057" cy="457144"/>
          </a:xfrm>
        </p:grpSpPr>
        <p:grpSp>
          <p:nvGrpSpPr>
            <p:cNvPr id="128" name="Group 127"/>
            <p:cNvGrpSpPr/>
            <p:nvPr/>
          </p:nvGrpSpPr>
          <p:grpSpPr>
            <a:xfrm>
              <a:off x="637798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88" name="Freeform 87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Freeform 88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9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96" name="Freeform 95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" name="Freeform 96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8" name="Straight Connector 97"/>
                <p:cNvCxnSpPr>
                  <a:endCxn id="97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129" name="Group 128"/>
            <p:cNvGrpSpPr/>
            <p:nvPr/>
          </p:nvGrpSpPr>
          <p:grpSpPr>
            <a:xfrm>
              <a:off x="2391229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36" name="Freeform 135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Freeform 136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8" name="Straight Connector 137"/>
                <p:cNvCxnSpPr>
                  <a:endCxn id="137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9" name="Straight Connector 138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32" name="Freeform 131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Freeform 132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4" name="Straight Connector 133"/>
                <p:cNvCxnSpPr>
                  <a:endCxn id="133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5" name="Straight Connector 134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140" name="Group 139"/>
            <p:cNvGrpSpPr/>
            <p:nvPr/>
          </p:nvGrpSpPr>
          <p:grpSpPr>
            <a:xfrm>
              <a:off x="4145956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47" name="Freeform 146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8" name="Freeform 147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9" name="Straight Connector 148"/>
                <p:cNvCxnSpPr>
                  <a:endCxn id="148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2" name="Group 141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43" name="Freeform 142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4" name="Freeform 143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5" name="Straight Connector 144"/>
                <p:cNvCxnSpPr>
                  <a:endCxn id="144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151" name="Group 150"/>
            <p:cNvGrpSpPr/>
            <p:nvPr/>
          </p:nvGrpSpPr>
          <p:grpSpPr>
            <a:xfrm>
              <a:off x="5896026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58" name="Freeform 157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9" name="Freeform 158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0" name="Straight Connector 159"/>
                <p:cNvCxnSpPr>
                  <a:endCxn id="159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1" name="Straight Connector 160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3" name="Group 152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54" name="Freeform 153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6" name="Straight Connector 155"/>
                <p:cNvCxnSpPr>
                  <a:endCxn id="155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162" name="Group 161"/>
            <p:cNvGrpSpPr/>
            <p:nvPr/>
          </p:nvGrpSpPr>
          <p:grpSpPr>
            <a:xfrm>
              <a:off x="7660957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69" name="Freeform 168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0" name="Freeform 169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1" name="Straight Connector 170"/>
                <p:cNvCxnSpPr>
                  <a:endCxn id="170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2" name="Straight Connector 171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65" name="Freeform 164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7" name="Straight Connector 166"/>
                <p:cNvCxnSpPr>
                  <a:endCxn id="166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sp>
          <p:nvSpPr>
            <p:cNvPr id="231" name="TextBox 230"/>
            <p:cNvSpPr txBox="1"/>
            <p:nvPr/>
          </p:nvSpPr>
          <p:spPr>
            <a:xfrm>
              <a:off x="58054" y="3946358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clk</a:t>
              </a:r>
              <a:endParaRPr lang="ru-RU" dirty="0" err="1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1995766" y="1380302"/>
            <a:ext cx="1531785" cy="1093694"/>
            <a:chOff x="335285" y="1162085"/>
            <a:chExt cx="1531785" cy="1093694"/>
          </a:xfrm>
        </p:grpSpPr>
        <p:grpSp>
          <p:nvGrpSpPr>
            <p:cNvPr id="236" name="Group 235"/>
            <p:cNvGrpSpPr/>
            <p:nvPr/>
          </p:nvGrpSpPr>
          <p:grpSpPr>
            <a:xfrm>
              <a:off x="335285" y="1162085"/>
              <a:ext cx="1531785" cy="1093694"/>
              <a:chOff x="1222646" y="4455457"/>
              <a:chExt cx="2408461" cy="1093694"/>
            </a:xfrm>
          </p:grpSpPr>
          <p:sp>
            <p:nvSpPr>
              <p:cNvPr id="237" name="Rectangle 236"/>
              <p:cNvSpPr/>
              <p:nvPr/>
            </p:nvSpPr>
            <p:spPr bwMode="auto">
              <a:xfrm>
                <a:off x="1999128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156126" y="4570080"/>
                <a:ext cx="4869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T</a:t>
                </a:r>
              </a:p>
            </p:txBody>
          </p:sp>
          <p:cxnSp>
            <p:nvCxnSpPr>
              <p:cNvPr id="239" name="Straight Connector 238"/>
              <p:cNvCxnSpPr/>
              <p:nvPr/>
            </p:nvCxnSpPr>
            <p:spPr bwMode="auto">
              <a:xfrm>
                <a:off x="1222646" y="4733656"/>
                <a:ext cx="776482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279161" y="4727955"/>
                <a:ext cx="257029" cy="570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2" name="Rectangle 241"/>
              <p:cNvSpPr/>
              <p:nvPr/>
            </p:nvSpPr>
            <p:spPr>
              <a:xfrm>
                <a:off x="2758972" y="5102261"/>
                <a:ext cx="6331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!Q</a:t>
                </a:r>
              </a:p>
            </p:txBody>
          </p:sp>
          <p:cxnSp>
            <p:nvCxnSpPr>
              <p:cNvPr id="243" name="Straight Connector 242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4" name="Rectangle 243"/>
              <p:cNvSpPr/>
              <p:nvPr/>
            </p:nvSpPr>
            <p:spPr>
              <a:xfrm>
                <a:off x="1995391" y="5098329"/>
                <a:ext cx="29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1600" dirty="0">
                  <a:latin typeface="Neo Sans Intel" pitchFamily="34" charset="0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711073" y="4537702"/>
                <a:ext cx="6331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 Q</a:t>
                </a:r>
              </a:p>
            </p:txBody>
          </p:sp>
        </p:grpSp>
        <p:sp>
          <p:nvSpPr>
            <p:cNvPr id="268" name="Isosceles Triangle 267"/>
            <p:cNvSpPr/>
            <p:nvPr/>
          </p:nvSpPr>
          <p:spPr bwMode="auto">
            <a:xfrm rot="19851746">
              <a:off x="775919" y="1332183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1057275" y="4648788"/>
            <a:ext cx="9003776" cy="393059"/>
            <a:chOff x="58054" y="4394045"/>
            <a:chExt cx="9003776" cy="467618"/>
          </a:xfrm>
        </p:grpSpPr>
        <p:sp>
          <p:nvSpPr>
            <p:cNvPr id="235" name="TextBox 234"/>
            <p:cNvSpPr txBox="1"/>
            <p:nvPr/>
          </p:nvSpPr>
          <p:spPr>
            <a:xfrm>
              <a:off x="58054" y="4492331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Q0</a:t>
              </a:r>
              <a:endParaRPr lang="ru-RU" dirty="0" err="1"/>
            </a:p>
          </p:txBody>
        </p:sp>
        <p:grpSp>
          <p:nvGrpSpPr>
            <p:cNvPr id="317" name="Group 316"/>
            <p:cNvGrpSpPr/>
            <p:nvPr/>
          </p:nvGrpSpPr>
          <p:grpSpPr>
            <a:xfrm>
              <a:off x="610455" y="4394045"/>
              <a:ext cx="1332584" cy="365760"/>
              <a:chOff x="838966" y="4155660"/>
              <a:chExt cx="1332584" cy="365760"/>
            </a:xfrm>
          </p:grpSpPr>
          <p:sp>
            <p:nvSpPr>
              <p:cNvPr id="323" name="Freeform 322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4" name="Freeform 323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25" name="Straight Connector 324"/>
              <p:cNvCxnSpPr>
                <a:endCxn id="324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6" name="Straight Connector 325"/>
              <p:cNvCxnSpPr/>
              <p:nvPr/>
            </p:nvCxnSpPr>
            <p:spPr bwMode="auto">
              <a:xfrm>
                <a:off x="838966" y="4521420"/>
                <a:ext cx="247246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28" name="Group 327"/>
            <p:cNvGrpSpPr/>
            <p:nvPr/>
          </p:nvGrpSpPr>
          <p:grpSpPr>
            <a:xfrm>
              <a:off x="1918664" y="4401206"/>
              <a:ext cx="1792020" cy="365760"/>
              <a:chOff x="379530" y="4155660"/>
              <a:chExt cx="1792020" cy="365760"/>
            </a:xfrm>
          </p:grpSpPr>
          <p:sp>
            <p:nvSpPr>
              <p:cNvPr id="329" name="Freeform 328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31" name="Straight Connector 330"/>
              <p:cNvCxnSpPr>
                <a:endCxn id="330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2" name="Straight Connector 331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40" name="Group 339"/>
            <p:cNvGrpSpPr/>
            <p:nvPr/>
          </p:nvGrpSpPr>
          <p:grpSpPr>
            <a:xfrm>
              <a:off x="3692925" y="4400158"/>
              <a:ext cx="1792020" cy="365760"/>
              <a:chOff x="379530" y="4155660"/>
              <a:chExt cx="1792020" cy="365760"/>
            </a:xfrm>
          </p:grpSpPr>
          <p:sp>
            <p:nvSpPr>
              <p:cNvPr id="341" name="Freeform 340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43" name="Straight Connector 342"/>
              <p:cNvCxnSpPr>
                <a:endCxn id="342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4" name="Straight Connector 343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45" name="Group 344"/>
            <p:cNvGrpSpPr/>
            <p:nvPr/>
          </p:nvGrpSpPr>
          <p:grpSpPr>
            <a:xfrm>
              <a:off x="5474834" y="4396835"/>
              <a:ext cx="1792020" cy="365760"/>
              <a:chOff x="379530" y="4155660"/>
              <a:chExt cx="1792020" cy="365760"/>
            </a:xfrm>
          </p:grpSpPr>
          <p:sp>
            <p:nvSpPr>
              <p:cNvPr id="346" name="Freeform 345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7" name="Freeform 346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48" name="Straight Connector 347"/>
              <p:cNvCxnSpPr>
                <a:endCxn id="347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9" name="Straight Connector 348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50" name="Group 349"/>
            <p:cNvGrpSpPr/>
            <p:nvPr/>
          </p:nvGrpSpPr>
          <p:grpSpPr>
            <a:xfrm>
              <a:off x="7269810" y="4401206"/>
              <a:ext cx="1792020" cy="365760"/>
              <a:chOff x="379530" y="4155660"/>
              <a:chExt cx="1792020" cy="365760"/>
            </a:xfrm>
          </p:grpSpPr>
          <p:sp>
            <p:nvSpPr>
              <p:cNvPr id="351" name="Freeform 350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2" name="Freeform 351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53" name="Straight Connector 352"/>
              <p:cNvCxnSpPr>
                <a:endCxn id="352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4" name="Straight Connector 353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359" name="Group 358"/>
          <p:cNvGrpSpPr/>
          <p:nvPr/>
        </p:nvGrpSpPr>
        <p:grpSpPr>
          <a:xfrm>
            <a:off x="3375546" y="1389161"/>
            <a:ext cx="1759759" cy="1093694"/>
            <a:chOff x="1715065" y="1170944"/>
            <a:chExt cx="1759759" cy="1093694"/>
          </a:xfrm>
        </p:grpSpPr>
        <p:grpSp>
          <p:nvGrpSpPr>
            <p:cNvPr id="283" name="Group 282"/>
            <p:cNvGrpSpPr/>
            <p:nvPr/>
          </p:nvGrpSpPr>
          <p:grpSpPr>
            <a:xfrm>
              <a:off x="2383673" y="1170944"/>
              <a:ext cx="1091151" cy="1093694"/>
              <a:chOff x="775919" y="1162085"/>
              <a:chExt cx="1091151" cy="1093694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826752" y="1162085"/>
                <a:ext cx="1040318" cy="1093694"/>
                <a:chOff x="1995391" y="4455457"/>
                <a:chExt cx="1635716" cy="1093694"/>
              </a:xfrm>
            </p:grpSpPr>
            <p:sp>
              <p:nvSpPr>
                <p:cNvPr id="286" name="Rectangle 285"/>
                <p:cNvSpPr/>
                <p:nvPr/>
              </p:nvSpPr>
              <p:spPr bwMode="auto">
                <a:xfrm>
                  <a:off x="1999128" y="4455457"/>
                  <a:ext cx="1290918" cy="1093694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36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2156126" y="4570080"/>
                  <a:ext cx="4869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T</a:t>
                  </a:r>
                </a:p>
              </p:txBody>
            </p:sp>
            <p:cxnSp>
              <p:nvCxnSpPr>
                <p:cNvPr id="289" name="Straight Connector 288"/>
                <p:cNvCxnSpPr/>
                <p:nvPr/>
              </p:nvCxnSpPr>
              <p:spPr bwMode="auto">
                <a:xfrm flipH="1">
                  <a:off x="3279161" y="4733656"/>
                  <a:ext cx="29101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0" name="Rectangle 289"/>
                <p:cNvSpPr/>
                <p:nvPr/>
              </p:nvSpPr>
              <p:spPr>
                <a:xfrm>
                  <a:off x="2758972" y="5102261"/>
                  <a:ext cx="63313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!Q</a:t>
                  </a:r>
                </a:p>
              </p:txBody>
            </p:sp>
            <p:cxnSp>
              <p:nvCxnSpPr>
                <p:cNvPr id="291" name="Straight Connector 290"/>
                <p:cNvCxnSpPr/>
                <p:nvPr/>
              </p:nvCxnSpPr>
              <p:spPr bwMode="auto">
                <a:xfrm flipH="1">
                  <a:off x="3291512" y="5271537"/>
                  <a:ext cx="339595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2" name="Rectangle 291"/>
                <p:cNvSpPr/>
                <p:nvPr/>
              </p:nvSpPr>
              <p:spPr>
                <a:xfrm>
                  <a:off x="1995391" y="5098329"/>
                  <a:ext cx="29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600" dirty="0">
                    <a:latin typeface="Neo Sans Intel" pitchFamily="34" charset="0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2711073" y="4537702"/>
                  <a:ext cx="63313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 Q</a:t>
                  </a:r>
                </a:p>
              </p:txBody>
            </p:sp>
          </p:grpSp>
          <p:sp>
            <p:nvSpPr>
              <p:cNvPr id="285" name="Isosceles Triangle 284"/>
              <p:cNvSpPr/>
              <p:nvPr/>
            </p:nvSpPr>
            <p:spPr bwMode="auto">
              <a:xfrm rot="19851746">
                <a:off x="775919" y="1332183"/>
                <a:ext cx="187953" cy="162029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57" name="Elbow Connector 356"/>
            <p:cNvCxnSpPr>
              <a:stCxn id="285" idx="1"/>
              <a:endCxn id="242" idx="3"/>
            </p:cNvCxnSpPr>
            <p:nvPr/>
          </p:nvCxnSpPr>
          <p:spPr bwMode="auto">
            <a:xfrm rot="10800000" flipV="1">
              <a:off x="1715065" y="1444935"/>
              <a:ext cx="721542" cy="542755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1" name="Group 360"/>
          <p:cNvGrpSpPr/>
          <p:nvPr/>
        </p:nvGrpSpPr>
        <p:grpSpPr>
          <a:xfrm>
            <a:off x="4938416" y="1401688"/>
            <a:ext cx="1804643" cy="1093694"/>
            <a:chOff x="1670181" y="1170944"/>
            <a:chExt cx="1804643" cy="1093694"/>
          </a:xfrm>
        </p:grpSpPr>
        <p:grpSp>
          <p:nvGrpSpPr>
            <p:cNvPr id="362" name="Group 361"/>
            <p:cNvGrpSpPr/>
            <p:nvPr/>
          </p:nvGrpSpPr>
          <p:grpSpPr>
            <a:xfrm>
              <a:off x="2383673" y="1170944"/>
              <a:ext cx="1091151" cy="1093694"/>
              <a:chOff x="775919" y="1162085"/>
              <a:chExt cx="1091151" cy="1093694"/>
            </a:xfrm>
          </p:grpSpPr>
          <p:grpSp>
            <p:nvGrpSpPr>
              <p:cNvPr id="364" name="Group 363"/>
              <p:cNvGrpSpPr/>
              <p:nvPr/>
            </p:nvGrpSpPr>
            <p:grpSpPr>
              <a:xfrm>
                <a:off x="826752" y="1162085"/>
                <a:ext cx="1040318" cy="1093694"/>
                <a:chOff x="1995391" y="4455457"/>
                <a:chExt cx="1635716" cy="1093694"/>
              </a:xfrm>
            </p:grpSpPr>
            <p:sp>
              <p:nvSpPr>
                <p:cNvPr id="366" name="Rectangle 365"/>
                <p:cNvSpPr/>
                <p:nvPr/>
              </p:nvSpPr>
              <p:spPr bwMode="auto">
                <a:xfrm>
                  <a:off x="1999128" y="4455457"/>
                  <a:ext cx="1290918" cy="1093694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36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2156126" y="4570080"/>
                  <a:ext cx="4869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T</a:t>
                  </a:r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 bwMode="auto">
                <a:xfrm flipH="1">
                  <a:off x="3279161" y="4733656"/>
                  <a:ext cx="29101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9" name="Rectangle 368"/>
                <p:cNvSpPr/>
                <p:nvPr/>
              </p:nvSpPr>
              <p:spPr>
                <a:xfrm>
                  <a:off x="2758972" y="5102261"/>
                  <a:ext cx="63313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!Q</a:t>
                  </a:r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 bwMode="auto">
                <a:xfrm flipH="1">
                  <a:off x="3291512" y="5271537"/>
                  <a:ext cx="339595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71" name="Rectangle 370"/>
                <p:cNvSpPr/>
                <p:nvPr/>
              </p:nvSpPr>
              <p:spPr>
                <a:xfrm>
                  <a:off x="1995391" y="5098329"/>
                  <a:ext cx="29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600" dirty="0">
                    <a:latin typeface="Neo Sans Intel" pitchFamily="34" charset="0"/>
                  </a:endParaRPr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2711073" y="4537702"/>
                  <a:ext cx="63313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 Q</a:t>
                  </a:r>
                </a:p>
              </p:txBody>
            </p:sp>
          </p:grpSp>
          <p:sp>
            <p:nvSpPr>
              <p:cNvPr id="365" name="Isosceles Triangle 364"/>
              <p:cNvSpPr/>
              <p:nvPr/>
            </p:nvSpPr>
            <p:spPr bwMode="auto">
              <a:xfrm rot="19851746">
                <a:off x="775919" y="1332183"/>
                <a:ext cx="187953" cy="162029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63" name="Elbow Connector 362"/>
            <p:cNvCxnSpPr>
              <a:stCxn id="365" idx="1"/>
            </p:cNvCxnSpPr>
            <p:nvPr/>
          </p:nvCxnSpPr>
          <p:spPr bwMode="auto">
            <a:xfrm rot="10800000" flipV="1">
              <a:off x="1670181" y="1444936"/>
              <a:ext cx="766426" cy="533230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3" name="Group 372"/>
          <p:cNvGrpSpPr/>
          <p:nvPr/>
        </p:nvGrpSpPr>
        <p:grpSpPr>
          <a:xfrm>
            <a:off x="6526219" y="1414104"/>
            <a:ext cx="1804643" cy="1093694"/>
            <a:chOff x="1670181" y="1170944"/>
            <a:chExt cx="1804643" cy="1093694"/>
          </a:xfrm>
        </p:grpSpPr>
        <p:grpSp>
          <p:nvGrpSpPr>
            <p:cNvPr id="374" name="Group 373"/>
            <p:cNvGrpSpPr/>
            <p:nvPr/>
          </p:nvGrpSpPr>
          <p:grpSpPr>
            <a:xfrm>
              <a:off x="2383673" y="1170944"/>
              <a:ext cx="1091151" cy="1093694"/>
              <a:chOff x="775919" y="1162085"/>
              <a:chExt cx="1091151" cy="1093694"/>
            </a:xfrm>
          </p:grpSpPr>
          <p:grpSp>
            <p:nvGrpSpPr>
              <p:cNvPr id="376" name="Group 375"/>
              <p:cNvGrpSpPr/>
              <p:nvPr/>
            </p:nvGrpSpPr>
            <p:grpSpPr>
              <a:xfrm>
                <a:off x="826752" y="1162085"/>
                <a:ext cx="1040318" cy="1093694"/>
                <a:chOff x="1995391" y="4455457"/>
                <a:chExt cx="1635716" cy="1093694"/>
              </a:xfrm>
            </p:grpSpPr>
            <p:sp>
              <p:nvSpPr>
                <p:cNvPr id="378" name="Rectangle 377"/>
                <p:cNvSpPr/>
                <p:nvPr/>
              </p:nvSpPr>
              <p:spPr bwMode="auto">
                <a:xfrm>
                  <a:off x="1999128" y="4455457"/>
                  <a:ext cx="1290918" cy="1093694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36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9" name="Rectangle 378"/>
                <p:cNvSpPr/>
                <p:nvPr/>
              </p:nvSpPr>
              <p:spPr>
                <a:xfrm>
                  <a:off x="2156126" y="4570080"/>
                  <a:ext cx="4869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T</a:t>
                  </a:r>
                </a:p>
              </p:txBody>
            </p:sp>
            <p:cxnSp>
              <p:nvCxnSpPr>
                <p:cNvPr id="380" name="Straight Connector 379"/>
                <p:cNvCxnSpPr/>
                <p:nvPr/>
              </p:nvCxnSpPr>
              <p:spPr bwMode="auto">
                <a:xfrm flipH="1">
                  <a:off x="3279161" y="4733656"/>
                  <a:ext cx="29101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81" name="Rectangle 380"/>
                <p:cNvSpPr/>
                <p:nvPr/>
              </p:nvSpPr>
              <p:spPr>
                <a:xfrm>
                  <a:off x="2758972" y="5102261"/>
                  <a:ext cx="63313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!Q</a:t>
                  </a: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 bwMode="auto">
                <a:xfrm flipH="1">
                  <a:off x="3291512" y="5271537"/>
                  <a:ext cx="339595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83" name="Rectangle 382"/>
                <p:cNvSpPr/>
                <p:nvPr/>
              </p:nvSpPr>
              <p:spPr>
                <a:xfrm>
                  <a:off x="1995391" y="5098329"/>
                  <a:ext cx="29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600" dirty="0">
                    <a:latin typeface="Neo Sans Intel" pitchFamily="34" charset="0"/>
                  </a:endParaRPr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2711073" y="4537702"/>
                  <a:ext cx="63313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 Q</a:t>
                  </a:r>
                </a:p>
              </p:txBody>
            </p:sp>
          </p:grpSp>
          <p:sp>
            <p:nvSpPr>
              <p:cNvPr id="377" name="Isosceles Triangle 376"/>
              <p:cNvSpPr/>
              <p:nvPr/>
            </p:nvSpPr>
            <p:spPr bwMode="auto">
              <a:xfrm rot="19851746">
                <a:off x="775919" y="1332183"/>
                <a:ext cx="187953" cy="162029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75" name="Elbow Connector 374"/>
            <p:cNvCxnSpPr>
              <a:stCxn id="377" idx="1"/>
            </p:cNvCxnSpPr>
            <p:nvPr/>
          </p:nvCxnSpPr>
          <p:spPr bwMode="auto">
            <a:xfrm rot="10800000" flipV="1">
              <a:off x="1670181" y="1444936"/>
              <a:ext cx="766426" cy="533230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1" name="Group 420"/>
          <p:cNvGrpSpPr/>
          <p:nvPr/>
        </p:nvGrpSpPr>
        <p:grpSpPr>
          <a:xfrm>
            <a:off x="1055212" y="5124807"/>
            <a:ext cx="10725845" cy="1116996"/>
            <a:chOff x="55990" y="4949845"/>
            <a:chExt cx="10725845" cy="1490371"/>
          </a:xfrm>
        </p:grpSpPr>
        <p:grpSp>
          <p:nvGrpSpPr>
            <p:cNvPr id="333" name="Group 332"/>
            <p:cNvGrpSpPr/>
            <p:nvPr/>
          </p:nvGrpSpPr>
          <p:grpSpPr>
            <a:xfrm>
              <a:off x="610455" y="4949845"/>
              <a:ext cx="3100229" cy="369717"/>
              <a:chOff x="838966" y="4155660"/>
              <a:chExt cx="3100229" cy="369717"/>
            </a:xfrm>
          </p:grpSpPr>
          <p:sp>
            <p:nvSpPr>
              <p:cNvPr id="334" name="Freeform 333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5" name="Freeform 334"/>
              <p:cNvSpPr/>
              <p:nvPr/>
            </p:nvSpPr>
            <p:spPr bwMode="auto">
              <a:xfrm flipH="1">
                <a:off x="3738027" y="4159617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36" name="Straight Connector 335"/>
              <p:cNvCxnSpPr>
                <a:stCxn id="334" idx="1"/>
                <a:endCxn id="335" idx="1"/>
              </p:cNvCxnSpPr>
              <p:nvPr/>
            </p:nvCxnSpPr>
            <p:spPr bwMode="auto">
              <a:xfrm>
                <a:off x="2177723" y="4155660"/>
                <a:ext cx="1560304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7" name="Straight Connector 336"/>
              <p:cNvCxnSpPr/>
              <p:nvPr/>
            </p:nvCxnSpPr>
            <p:spPr bwMode="auto">
              <a:xfrm>
                <a:off x="838966" y="4521420"/>
                <a:ext cx="1131416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55" name="TextBox 354"/>
            <p:cNvSpPr txBox="1"/>
            <p:nvPr/>
          </p:nvSpPr>
          <p:spPr>
            <a:xfrm>
              <a:off x="55990" y="5042757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Q1</a:t>
              </a:r>
              <a:endParaRPr lang="ru-RU" dirty="0" err="1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3705156" y="4953587"/>
              <a:ext cx="3539356" cy="369717"/>
              <a:chOff x="399839" y="4155660"/>
              <a:chExt cx="3539356" cy="369717"/>
            </a:xfrm>
          </p:grpSpPr>
          <p:sp>
            <p:nvSpPr>
              <p:cNvPr id="389" name="Freeform 388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0" name="Freeform 389"/>
              <p:cNvSpPr/>
              <p:nvPr/>
            </p:nvSpPr>
            <p:spPr bwMode="auto">
              <a:xfrm flipH="1">
                <a:off x="3738027" y="4159617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91" name="Straight Connector 390"/>
              <p:cNvCxnSpPr>
                <a:stCxn id="389" idx="1"/>
                <a:endCxn id="390" idx="1"/>
              </p:cNvCxnSpPr>
              <p:nvPr/>
            </p:nvCxnSpPr>
            <p:spPr bwMode="auto">
              <a:xfrm>
                <a:off x="2177723" y="4155660"/>
                <a:ext cx="1560304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2" name="Straight Connector 391"/>
              <p:cNvCxnSpPr/>
              <p:nvPr/>
            </p:nvCxnSpPr>
            <p:spPr bwMode="auto">
              <a:xfrm>
                <a:off x="399839" y="4521420"/>
                <a:ext cx="157054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96" name="Group 395"/>
            <p:cNvGrpSpPr/>
            <p:nvPr/>
          </p:nvGrpSpPr>
          <p:grpSpPr>
            <a:xfrm>
              <a:off x="7242479" y="4955038"/>
              <a:ext cx="3539356" cy="369717"/>
              <a:chOff x="399839" y="4155660"/>
              <a:chExt cx="3539356" cy="369717"/>
            </a:xfrm>
          </p:grpSpPr>
          <p:sp>
            <p:nvSpPr>
              <p:cNvPr id="397" name="Freeform 396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8" name="Freeform 397"/>
              <p:cNvSpPr/>
              <p:nvPr/>
            </p:nvSpPr>
            <p:spPr bwMode="auto">
              <a:xfrm flipH="1">
                <a:off x="3738027" y="4159617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99" name="Straight Connector 398"/>
              <p:cNvCxnSpPr>
                <a:stCxn id="397" idx="1"/>
                <a:endCxn id="398" idx="1"/>
              </p:cNvCxnSpPr>
              <p:nvPr/>
            </p:nvCxnSpPr>
            <p:spPr bwMode="auto">
              <a:xfrm>
                <a:off x="2177723" y="4155660"/>
                <a:ext cx="1560304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0" name="Straight Connector 399"/>
              <p:cNvCxnSpPr/>
              <p:nvPr/>
            </p:nvCxnSpPr>
            <p:spPr bwMode="auto">
              <a:xfrm>
                <a:off x="399839" y="4521420"/>
                <a:ext cx="157054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03" name="TextBox 402"/>
            <p:cNvSpPr txBox="1"/>
            <p:nvPr/>
          </p:nvSpPr>
          <p:spPr>
            <a:xfrm>
              <a:off x="60209" y="5589526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Q2</a:t>
              </a:r>
              <a:endParaRPr lang="ru-RU" dirty="0" err="1"/>
            </a:p>
          </p:txBody>
        </p:sp>
        <p:grpSp>
          <p:nvGrpSpPr>
            <p:cNvPr id="404" name="Group 403"/>
            <p:cNvGrpSpPr/>
            <p:nvPr/>
          </p:nvGrpSpPr>
          <p:grpSpPr>
            <a:xfrm>
              <a:off x="637798" y="5428024"/>
              <a:ext cx="6679552" cy="369717"/>
              <a:chOff x="-960924" y="4155660"/>
              <a:chExt cx="6679552" cy="369717"/>
            </a:xfrm>
          </p:grpSpPr>
          <p:sp>
            <p:nvSpPr>
              <p:cNvPr id="405" name="Freeform 404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6" name="Freeform 405"/>
              <p:cNvSpPr/>
              <p:nvPr/>
            </p:nvSpPr>
            <p:spPr bwMode="auto">
              <a:xfrm flipH="1">
                <a:off x="5517460" y="4159617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07" name="Straight Connector 406"/>
              <p:cNvCxnSpPr>
                <a:stCxn id="405" idx="1"/>
                <a:endCxn id="406" idx="1"/>
              </p:cNvCxnSpPr>
              <p:nvPr/>
            </p:nvCxnSpPr>
            <p:spPr bwMode="auto">
              <a:xfrm>
                <a:off x="2177723" y="4155660"/>
                <a:ext cx="3339737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8" name="Straight Connector 407"/>
              <p:cNvCxnSpPr/>
              <p:nvPr/>
            </p:nvCxnSpPr>
            <p:spPr bwMode="auto">
              <a:xfrm>
                <a:off x="-960924" y="4521420"/>
                <a:ext cx="2931306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11" name="Straight Connector 410"/>
            <p:cNvCxnSpPr/>
            <p:nvPr/>
          </p:nvCxnSpPr>
          <p:spPr bwMode="auto">
            <a:xfrm>
              <a:off x="7314876" y="5793784"/>
              <a:ext cx="293130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2" name="TextBox 411"/>
            <p:cNvSpPr txBox="1"/>
            <p:nvPr/>
          </p:nvSpPr>
          <p:spPr>
            <a:xfrm>
              <a:off x="64991" y="6070884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Q3</a:t>
              </a:r>
              <a:endParaRPr lang="ru-RU" dirty="0" err="1"/>
            </a:p>
          </p:txBody>
        </p:sp>
        <p:grpSp>
          <p:nvGrpSpPr>
            <p:cNvPr id="413" name="Group 412"/>
            <p:cNvGrpSpPr/>
            <p:nvPr/>
          </p:nvGrpSpPr>
          <p:grpSpPr>
            <a:xfrm>
              <a:off x="619456" y="5878183"/>
              <a:ext cx="10072268" cy="377367"/>
              <a:chOff x="-4554808" y="4155660"/>
              <a:chExt cx="10072268" cy="377367"/>
            </a:xfrm>
          </p:grpSpPr>
          <p:sp>
            <p:nvSpPr>
              <p:cNvPr id="414" name="Freeform 413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16" name="Straight Connector 415"/>
              <p:cNvCxnSpPr>
                <a:stCxn id="414" idx="1"/>
              </p:cNvCxnSpPr>
              <p:nvPr/>
            </p:nvCxnSpPr>
            <p:spPr bwMode="auto">
              <a:xfrm>
                <a:off x="2177723" y="4155660"/>
                <a:ext cx="3339737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17" name="Straight Connector 416"/>
              <p:cNvCxnSpPr>
                <a:stCxn id="412" idx="3"/>
              </p:cNvCxnSpPr>
              <p:nvPr/>
            </p:nvCxnSpPr>
            <p:spPr bwMode="auto">
              <a:xfrm flipV="1">
                <a:off x="-4554808" y="4521420"/>
                <a:ext cx="6525190" cy="1160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249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arrays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834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Single port 2</a:t>
            </a:r>
            <a:r>
              <a:rPr lang="en-US" baseline="30000" dirty="0" smtClean="0"/>
              <a:t>M</a:t>
            </a:r>
            <a:r>
              <a:rPr lang="en-US" dirty="0" smtClean="0"/>
              <a:t>xN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Memory array has 3 input signals and 1 output</a:t>
            </a:r>
          </a:p>
          <a:p>
            <a:pPr marL="285750" indent="-285750"/>
            <a:r>
              <a:rPr lang="en-US" dirty="0"/>
              <a:t>Data buses are N bits wide (each chunk is N bits)</a:t>
            </a:r>
          </a:p>
          <a:p>
            <a:pPr marL="285750" indent="-285750"/>
            <a:r>
              <a:rPr lang="en-US" dirty="0"/>
              <a:t>Address is M bits wide if 2</a:t>
            </a:r>
            <a:r>
              <a:rPr lang="en-US" baseline="30000" dirty="0"/>
              <a:t>M</a:t>
            </a:r>
            <a:r>
              <a:rPr lang="en-US" dirty="0"/>
              <a:t> is array size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sp>
        <p:nvSpPr>
          <p:cNvPr id="28" name="Rectangle 27"/>
          <p:cNvSpPr/>
          <p:nvPr/>
        </p:nvSpPr>
        <p:spPr bwMode="auto">
          <a:xfrm>
            <a:off x="4896635" y="4659171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979164" y="369852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36604" y="3329192"/>
            <a:ext cx="9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address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4416312" y="5106398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47082" y="5671327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input data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7406224" y="5129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7432672" y="5694477"/>
            <a:ext cx="127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output data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910539" y="4103415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50027" y="3803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4275948" y="55096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415436" y="51976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193671" y="552121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33159" y="522080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294838" y="433546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Write enable</a:t>
            </a: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4003528" y="4704800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3147082" y="3332887"/>
            <a:ext cx="5562671" cy="2743823"/>
            <a:chOff x="1895131" y="1538919"/>
            <a:chExt cx="5562671" cy="274382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4284654" y="1538919"/>
              <a:ext cx="904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address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180721" y="3904204"/>
              <a:ext cx="1277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sp>
          <p:nvSpPr>
            <p:cNvPr id="40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43" name="Соединительная линия уступом 5"/>
            <p:cNvCxnSpPr>
              <a:endCxn id="40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83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/>
      <p:bldP spid="30" grpId="1"/>
      <p:bldP spid="32" grpId="0"/>
      <p:bldP spid="32" grpId="1"/>
      <p:bldP spid="34" grpId="0"/>
      <p:bldP spid="34" grpId="1"/>
      <p:bldP spid="50" grpId="0"/>
      <p:bldP spid="50" grpId="1"/>
      <p:bldP spid="52" grpId="0"/>
      <p:bldP spid="52" grpId="1"/>
      <p:bldP spid="54" grpId="0"/>
      <p:bldP spid="54" grpId="1"/>
      <p:bldP spid="42" grpId="0"/>
      <p:bldP spid="42" grpId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4x1 Memory Array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14" y="1777101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307976" y="1281954"/>
            <a:ext cx="7196326" cy="1735567"/>
            <a:chOff x="1783976" y="1281953"/>
            <a:chExt cx="7196326" cy="1735567"/>
          </a:xfrm>
        </p:grpSpPr>
        <p:grpSp>
          <p:nvGrpSpPr>
            <p:cNvPr id="4" name="Group 3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5" name="Rectangle 4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/>
                  </a:solidFill>
                </a:rPr>
                <a:t>Multiplexer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07977" y="3998259"/>
            <a:ext cx="5360895" cy="1582030"/>
            <a:chOff x="1783976" y="3998259"/>
            <a:chExt cx="5360895" cy="1582030"/>
          </a:xfrm>
        </p:grpSpPr>
        <p:sp>
          <p:nvSpPr>
            <p:cNvPr id="3" name="Rectangle 2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Decoder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26025" y="3398519"/>
            <a:ext cx="6642846" cy="2181770"/>
            <a:chOff x="502025" y="3398519"/>
            <a:chExt cx="6642846" cy="2181770"/>
          </a:xfrm>
        </p:grpSpPr>
        <p:grpSp>
          <p:nvGrpSpPr>
            <p:cNvPr id="10" name="Group 9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8" name="Rectangle 7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>
                  <a:solidFill>
                    <a:schemeClr val="accent2"/>
                  </a:solidFill>
                </a:rPr>
                <a:t>Write control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68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12"/>
            <a:ext cx="10515600" cy="1144377"/>
          </a:xfrm>
        </p:spPr>
        <p:txBody>
          <a:bodyPr anchor="ctr"/>
          <a:lstStyle/>
          <a:p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23" y="1051560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434095" y="2555247"/>
            <a:ext cx="7014081" cy="1411210"/>
            <a:chOff x="1783976" y="1477890"/>
            <a:chExt cx="7212360" cy="1539630"/>
          </a:xfrm>
        </p:grpSpPr>
        <p:grpSp>
          <p:nvGrpSpPr>
            <p:cNvPr id="5" name="Group 4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7" name="Rectangle 6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6"/>
                  </a:solidFill>
                </a:rPr>
                <a:t>Multiplexer bit[0]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05814" y="4847454"/>
            <a:ext cx="5213516" cy="1450071"/>
            <a:chOff x="1783976" y="3998259"/>
            <a:chExt cx="5360895" cy="15820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Decoder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59106" y="4297738"/>
            <a:ext cx="6460224" cy="1999786"/>
            <a:chOff x="502025" y="3398519"/>
            <a:chExt cx="6642846" cy="2181770"/>
          </a:xfrm>
        </p:grpSpPr>
        <p:grpSp>
          <p:nvGrpSpPr>
            <p:cNvPr id="14" name="Group 13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6" name="Rectangle 15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dirty="0">
                  <a:solidFill>
                    <a:schemeClr val="accent2"/>
                  </a:solidFill>
                </a:rPr>
                <a:t>Write control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34095" y="834023"/>
            <a:ext cx="7014081" cy="1411210"/>
            <a:chOff x="1783976" y="1477890"/>
            <a:chExt cx="7212360" cy="1539630"/>
          </a:xfrm>
        </p:grpSpPr>
        <p:grpSp>
          <p:nvGrpSpPr>
            <p:cNvPr id="20" name="Group 19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22" name="Rectangle 21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6"/>
                  </a:solidFill>
                </a:rPr>
                <a:t>Multiplexer bit[1]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298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80" y="2727962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4401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Layers of Abstraction in Computer </a:t>
            </a:r>
            <a:r>
              <a:rPr lang="en-US" dirty="0" smtClean="0"/>
              <a:t>Science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09375" y="1523094"/>
            <a:ext cx="4632576" cy="2955577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499240"/>
            <a:ext cx="4632576" cy="1467390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564551" y="1428750"/>
            <a:ext cx="4736759" cy="3053172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1" y="440958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564551" y="4983444"/>
            <a:ext cx="4736759" cy="113541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16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</a:t>
            </a:r>
            <a:r>
              <a:rPr lang="en-US" dirty="0" smtClean="0"/>
              <a:t>: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Combinational </a:t>
            </a:r>
            <a:r>
              <a:rPr lang="en-US" dirty="0"/>
              <a:t>circuit (scheme) is an implementation of a combinational function</a:t>
            </a:r>
          </a:p>
          <a:p>
            <a:pPr marL="342900" indent="-342900"/>
            <a:r>
              <a:rPr lang="en-US" dirty="0"/>
              <a:t>A lot of things can be implemented using combinational circuits</a:t>
            </a:r>
          </a:p>
          <a:p>
            <a:pPr marL="757238" lvl="2" indent="-342900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Just a few examples that we already know: adder, decoder, multiplexer</a:t>
            </a:r>
          </a:p>
          <a:p>
            <a:pPr marL="342900" indent="-342900"/>
            <a:r>
              <a:rPr lang="en-US" dirty="0"/>
              <a:t>But, combinational circuits have a significant </a:t>
            </a:r>
            <a:r>
              <a:rPr lang="en-US" dirty="0" smtClean="0"/>
              <a:t>limitation: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they </a:t>
            </a:r>
            <a:r>
              <a:rPr lang="en-US" dirty="0">
                <a:solidFill>
                  <a:schemeClr val="accent1"/>
                </a:solidFill>
              </a:rPr>
              <a:t>cannot remember any information</a:t>
            </a:r>
            <a:endParaRPr lang="en-US" dirty="0">
              <a:solidFill>
                <a:schemeClr val="accent1"/>
              </a:solidFill>
              <a:cs typeface="Neo Sans Intel"/>
            </a:endParaRP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4677" y="2672390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F(</a:t>
            </a:r>
            <a:r>
              <a:rPr lang="en-US" sz="2800" dirty="0" err="1">
                <a:latin typeface="+mj-lt"/>
              </a:rPr>
              <a:t>x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z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2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output of a function depends not only on the current input, but on the previous state,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sequential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Sequential </a:t>
            </a:r>
            <a:r>
              <a:rPr lang="en-US" dirty="0"/>
              <a:t>circuit is an implementation of a sequential function</a:t>
            </a:r>
          </a:p>
          <a:p>
            <a:r>
              <a:rPr lang="en-US" dirty="0"/>
              <a:t>Their main advantage is ability to remember the previous state</a:t>
            </a:r>
          </a:p>
          <a:p>
            <a:pPr marL="690563" lvl="2" indent="-344488"/>
            <a:r>
              <a:rPr lang="en-US" dirty="0"/>
              <a:t>Any circuit with memory is a sequential circuit</a:t>
            </a:r>
          </a:p>
          <a:p>
            <a:pPr marL="342900" lvl="1" indent="-342900">
              <a:spcBef>
                <a:spcPct val="75000"/>
              </a:spcBef>
            </a:pPr>
            <a:r>
              <a:rPr lang="en-US" b="1" dirty="0"/>
              <a:t>Sequential circuits are able to store information</a:t>
            </a:r>
          </a:p>
          <a:p>
            <a:pPr marL="690563" lvl="2" indent="-344488"/>
            <a:endParaRPr lang="en-US" dirty="0"/>
          </a:p>
          <a:p>
            <a:pPr marL="342900" indent="-342900"/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1110" y="2911434"/>
            <a:ext cx="3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61922"/>
                </a:solidFill>
                <a:latin typeface="+mj-lt"/>
              </a:rPr>
              <a:t>Q</a:t>
            </a:r>
            <a:r>
              <a:rPr lang="en-US" dirty="0" err="1">
                <a:solidFill>
                  <a:srgbClr val="061922"/>
                </a:solidFill>
                <a:latin typeface="+mj-lt"/>
              </a:rPr>
              <a:t>t</a:t>
            </a:r>
            <a:r>
              <a:rPr lang="en-US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= F(</a:t>
            </a:r>
            <a:r>
              <a:rPr lang="en-US" sz="2400" dirty="0" err="1">
                <a:latin typeface="+mj-lt"/>
              </a:rPr>
              <a:t>x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y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z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698" y="2961388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>
                <a:solidFill>
                  <a:schemeClr val="accent1"/>
                </a:solidFill>
                <a:latin typeface="+mj-lt"/>
              </a:rPr>
              <a:t>F(x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y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z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6757" y="2919562"/>
            <a:ext cx="322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+mj-lt"/>
              </a:rPr>
              <a:t>F(x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y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z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t-3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grpSp>
        <p:nvGrpSpPr>
          <p:cNvPr id="9" name="Group 8" hidden="1"/>
          <p:cNvGrpSpPr/>
          <p:nvPr/>
        </p:nvGrpSpPr>
        <p:grpSpPr>
          <a:xfrm>
            <a:off x="2204720" y="2907242"/>
            <a:ext cx="8006080" cy="536998"/>
            <a:chOff x="680720" y="2907242"/>
            <a:chExt cx="8006080" cy="536998"/>
          </a:xfrm>
        </p:grpSpPr>
        <p:sp>
          <p:nvSpPr>
            <p:cNvPr id="8" name="Rectangle 7"/>
            <p:cNvSpPr/>
            <p:nvPr/>
          </p:nvSpPr>
          <p:spPr bwMode="auto">
            <a:xfrm>
              <a:off x="680720" y="2907242"/>
              <a:ext cx="8006080" cy="53699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790" y="2907242"/>
              <a:ext cx="362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61922"/>
                  </a:solidFill>
                  <a:latin typeface="Neo Sans Intel" pitchFamily="34" charset="0"/>
                </a:rPr>
                <a:t>Q</a:t>
              </a: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</a:rPr>
                <a:t>t</a:t>
              </a:r>
              <a:r>
                <a:rPr lang="en-US" dirty="0">
                  <a:solidFill>
                    <a:srgbClr val="061922"/>
                  </a:solidFill>
                  <a:latin typeface="Neo Sans Intel" pitchFamily="34" charset="0"/>
                </a:rPr>
                <a:t> </a:t>
              </a:r>
              <a:r>
                <a:rPr lang="en-US" sz="2400" dirty="0">
                  <a:latin typeface="Neo Sans Intel" pitchFamily="34" charset="0"/>
                </a:rPr>
                <a:t>= F(</a:t>
              </a:r>
              <a:r>
                <a:rPr lang="en-US" sz="2400" dirty="0" err="1">
                  <a:latin typeface="Neo Sans Intel" pitchFamily="34" charset="0"/>
                </a:rPr>
                <a:t>x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y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z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…, </a:t>
              </a:r>
              <a:r>
                <a:rPr lang="en-US" sz="2400" dirty="0">
                  <a:solidFill>
                    <a:schemeClr val="accent1"/>
                  </a:solidFill>
                  <a:latin typeface="Neo Sans Intel" pitchFamily="34" charset="0"/>
                </a:rPr>
                <a:t>Q</a:t>
              </a:r>
              <a:r>
                <a:rPr lang="en-US" sz="1600" dirty="0">
                  <a:solidFill>
                    <a:schemeClr val="accent1"/>
                  </a:solidFill>
                  <a:latin typeface="Neo Sans Intel" pitchFamily="34" charset="0"/>
                </a:rPr>
                <a:t>t-1</a:t>
              </a:r>
              <a:r>
                <a:rPr lang="en-US" sz="2400" dirty="0">
                  <a:latin typeface="Neo Sans Intel" pitchFamily="34" charset="0"/>
                </a:rPr>
                <a:t>)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03108" y="3034656"/>
            <a:ext cx="7872412" cy="292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75000"/>
              </a:spcBef>
              <a:buFont typeface="Arial" pitchFamily="34" charset="0"/>
              <a:buChar char="•"/>
              <a:defRPr sz="2400" b="0" i="1">
                <a:solidFill>
                  <a:schemeClr val="accent1"/>
                </a:solidFill>
                <a:latin typeface="Neo Sans Intel"/>
                <a:cs typeface="Neo Sans Intel"/>
              </a:defRPr>
            </a:lvl1pPr>
            <a:lvl2pPr marL="185738" indent="-184150" eaLnBrk="1" hangingPunct="1">
              <a:spcBef>
                <a:spcPct val="40000"/>
              </a:spcBef>
              <a:buClr>
                <a:schemeClr val="tx1"/>
              </a:buClr>
              <a:buFont typeface="Times" pitchFamily="18" charset="0"/>
              <a:buChar char="•"/>
              <a:defRPr sz="2200" b="0" i="0">
                <a:latin typeface="Neo Sans Intel"/>
                <a:cs typeface="Neo Sans Intel"/>
              </a:defRPr>
            </a:lvl2pPr>
            <a:lvl3pPr marL="414338" indent="-227013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2000" b="0" i="0">
                <a:latin typeface="Neo Sans Intel"/>
                <a:cs typeface="Neo Sans Intel"/>
              </a:defRPr>
            </a:lvl3pPr>
            <a:lvl4pPr marL="568325" indent="-152400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1800" b="0" i="0">
                <a:latin typeface="Neo Sans Intel"/>
                <a:cs typeface="Neo Sans Intel"/>
              </a:defRPr>
            </a:lvl4pPr>
            <a:lvl5pPr marL="762000" indent="-192088" eaLnBrk="1" hangingPunct="1">
              <a:spcBef>
                <a:spcPct val="20000"/>
              </a:spcBef>
              <a:buClr>
                <a:schemeClr val="bg2"/>
              </a:buClr>
              <a:buChar char="–"/>
              <a:defRPr sz="1800" b="0" i="0">
                <a:latin typeface="Neo Sans Intel"/>
                <a:cs typeface="Neo Sans Intel"/>
              </a:defRPr>
            </a:lvl5pPr>
            <a:lvl6pPr marL="12192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6pPr>
            <a:lvl7pPr marL="16764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7pPr>
            <a:lvl8pPr marL="21336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8pPr>
            <a:lvl9pPr marL="25908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9pPr>
          </a:lstStyle>
          <a:p>
            <a:pPr marL="690563" lvl="2" indent="-344488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6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Timing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67287" cy="4128707"/>
              </a:xfrm>
            </p:spPr>
            <p:txBody>
              <a:bodyPr/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Capacities are not charged or discharged immediately: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Time of charge or discharge can be calculated: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It is a source of voltage delays in circuits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67287" cy="4128707"/>
              </a:xfrm>
              <a:blipFill rotWithShape="0">
                <a:blip r:embed="rId2"/>
                <a:stretch>
                  <a:fillRect l="-1647" t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342898" y="1199201"/>
            <a:ext cx="2434211" cy="4755131"/>
            <a:chOff x="6075947" y="1046890"/>
            <a:chExt cx="2434211" cy="4755131"/>
          </a:xfrm>
        </p:grpSpPr>
        <p:grpSp>
          <p:nvGrpSpPr>
            <p:cNvPr id="5" name="Group 4"/>
            <p:cNvGrpSpPr/>
            <p:nvPr/>
          </p:nvGrpSpPr>
          <p:grpSpPr>
            <a:xfrm>
              <a:off x="6075947" y="1046890"/>
              <a:ext cx="2434211" cy="2855578"/>
              <a:chOff x="3159127" y="1046890"/>
              <a:chExt cx="2434211" cy="285557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59127" y="1651790"/>
                <a:ext cx="1048613" cy="931001"/>
                <a:chOff x="442800" y="4539259"/>
                <a:chExt cx="1272245" cy="112955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42800" y="4539259"/>
                  <a:ext cx="1272245" cy="1129551"/>
                  <a:chOff x="7475515" y="3544048"/>
                  <a:chExt cx="1272245" cy="1129551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 flipH="1">
                    <a:off x="7475515" y="4108824"/>
                    <a:ext cx="1028404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5" name="Oval 5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4" name="Oval 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633048" y="193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ru-RU" sz="1600" dirty="0">
                    <a:latin typeface="+mj-lt"/>
                  </a:rPr>
                  <a:t>1</a:t>
                </a:r>
                <a:endParaRPr lang="en-US" sz="1600" dirty="0">
                  <a:latin typeface="+mj-lt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948522" y="3549486"/>
              <a:ext cx="879350" cy="2252535"/>
              <a:chOff x="895458" y="3614968"/>
              <a:chExt cx="879350" cy="22525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95458" y="4231678"/>
                <a:ext cx="288862" cy="1229533"/>
                <a:chOff x="6326646" y="2986836"/>
                <a:chExt cx="615600" cy="147863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6326648" y="2986836"/>
                  <a:ext cx="615598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326646" y="4058323"/>
                  <a:ext cx="61559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8487277" y="1605237"/>
            <a:ext cx="1509327" cy="771042"/>
            <a:chOff x="6220326" y="1452927"/>
            <a:chExt cx="1509327" cy="771042"/>
          </a:xfrm>
        </p:grpSpPr>
        <p:grpSp>
          <p:nvGrpSpPr>
            <p:cNvPr id="67" name="Group 66"/>
            <p:cNvGrpSpPr/>
            <p:nvPr/>
          </p:nvGrpSpPr>
          <p:grpSpPr>
            <a:xfrm>
              <a:off x="6544081" y="1668644"/>
              <a:ext cx="310343" cy="72191"/>
              <a:chOff x="6652030" y="2728234"/>
              <a:chExt cx="310343" cy="72191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6807206" y="2573067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6807197" y="2645258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69" name="Straight Connector 68"/>
            <p:cNvCxnSpPr/>
            <p:nvPr/>
          </p:nvCxnSpPr>
          <p:spPr bwMode="auto">
            <a:xfrm flipV="1">
              <a:off x="6699248" y="1740835"/>
              <a:ext cx="0" cy="376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699248" y="1452928"/>
              <a:ext cx="0" cy="19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6699248" y="1452927"/>
              <a:ext cx="103040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6220326" y="2010611"/>
              <a:ext cx="323755" cy="21335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096883" y="2062225"/>
            <a:ext cx="3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 err="1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98991" y="1537755"/>
            <a:ext cx="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itchFamily="34" charset="0"/>
              </a:rPr>
              <a:t>+</a:t>
            </a:r>
            <a:br>
              <a:rPr lang="en-US" dirty="0">
                <a:latin typeface="Neo Sans Intel" pitchFamily="34" charset="0"/>
              </a:rPr>
            </a:br>
            <a:r>
              <a:rPr lang="en-US" dirty="0">
                <a:latin typeface="Neo Sans Intel" pitchFamily="34" charset="0"/>
              </a:rPr>
              <a:t>−</a:t>
            </a:r>
            <a:endParaRPr lang="ru-RU" dirty="0" err="1">
              <a:latin typeface="Neo Sans Intel" pitchFamily="34" charset="0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8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1524001" y="4322786"/>
            <a:ext cx="6030093" cy="2039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836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48095"/>
              </p:ext>
            </p:extLst>
          </p:nvPr>
        </p:nvGraphicFramePr>
        <p:xfrm>
          <a:off x="8792032" y="1921476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19052"/>
              </p:ext>
            </p:extLst>
          </p:nvPr>
        </p:nvGraphicFramePr>
        <p:xfrm>
          <a:off x="6336355" y="4739568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/>
                <a:gridCol w="268723"/>
                <a:gridCol w="415487"/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2319646" y="2009998"/>
            <a:ext cx="1913448" cy="1193030"/>
            <a:chOff x="795646" y="1425683"/>
            <a:chExt cx="1913448" cy="1193030"/>
          </a:xfrm>
        </p:grpSpPr>
        <p:grpSp>
          <p:nvGrpSpPr>
            <p:cNvPr id="18" name="Group 17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193" name="Isosceles Triangle 192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1" name="Isosceles Triangle 200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94" idx="6"/>
              <a:endCxn id="201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193" idx="3"/>
              <a:endCxn id="203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Straight Connector 227"/>
            <p:cNvCxnSpPr>
              <a:stCxn id="194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239" name="Straight Connector 238"/>
            <p:cNvCxnSpPr>
              <a:stCxn id="203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Box 203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188754" y="4582411"/>
            <a:ext cx="1859645" cy="670923"/>
            <a:chOff x="664753" y="4496685"/>
            <a:chExt cx="1859645" cy="670923"/>
          </a:xfrm>
        </p:grpSpPr>
        <p:grpSp>
          <p:nvGrpSpPr>
            <p:cNvPr id="246" name="Group 245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05" name="Oval 204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6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" name="TextBox 244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07686" y="5630839"/>
            <a:ext cx="1859645" cy="549192"/>
            <a:chOff x="683685" y="5545114"/>
            <a:chExt cx="1859645" cy="549192"/>
          </a:xfrm>
        </p:grpSpPr>
        <p:grpSp>
          <p:nvGrpSpPr>
            <p:cNvPr id="221" name="Group 220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222" name="Isosceles Triangle 2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48" name="TextBox 247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1" name="TextBox 250"/>
          <p:cNvSpPr txBox="1"/>
          <p:nvPr/>
        </p:nvSpPr>
        <p:spPr>
          <a:xfrm rot="5400000">
            <a:off x="2959232" y="5121501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cs typeface="Calibri"/>
              </a:rPr>
              <a:t>≡</a:t>
            </a:r>
            <a:endParaRPr lang="en-US" sz="3600" dirty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313389" y="4601458"/>
            <a:ext cx="1859645" cy="670923"/>
            <a:chOff x="2789388" y="4515732"/>
            <a:chExt cx="1859645" cy="670923"/>
          </a:xfrm>
        </p:grpSpPr>
        <p:grpSp>
          <p:nvGrpSpPr>
            <p:cNvPr id="252" name="Group 251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0" name="TextBox 259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86647" y="5318039"/>
            <a:ext cx="910140" cy="700667"/>
            <a:chOff x="3262647" y="5232313"/>
            <a:chExt cx="910140" cy="700667"/>
          </a:xfrm>
        </p:grpSpPr>
        <p:sp>
          <p:nvSpPr>
            <p:cNvPr id="244" name="TextBox 24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  <a:cs typeface="Calibri"/>
                </a:rPr>
                <a:t>≡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66" name="Straight Connector 265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5125148" y="1712541"/>
            <a:ext cx="2253249" cy="1963216"/>
            <a:chOff x="3601147" y="1450966"/>
            <a:chExt cx="2253249" cy="1963216"/>
          </a:xfrm>
        </p:grpSpPr>
        <p:grpSp>
          <p:nvGrpSpPr>
            <p:cNvPr id="32" name="Group 31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3" name="TextBox 272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38" name="Elbow Connector 37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27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  <p:cxnSp>
          <p:nvCxnSpPr>
            <p:cNvPr id="47" name="Elbow Connector 46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5062926" y="206798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215531" y="3017276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5062926" y="207703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7211148" y="216875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5063610" y="316609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7228363" y="300245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5040021" y="317188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7214187" y="218019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86335" y="442131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NOR: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8800652" y="1539286"/>
            <a:ext cx="895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SR latch:</a:t>
            </a:r>
          </a:p>
        </p:txBody>
      </p:sp>
      <p:sp>
        <p:nvSpPr>
          <p:cNvPr id="61" name="Curved Up Arrow 60"/>
          <p:cNvSpPr/>
          <p:nvPr/>
        </p:nvSpPr>
        <p:spPr bwMode="auto">
          <a:xfrm>
            <a:off x="5812170" y="3600311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38713" y="1091707"/>
            <a:ext cx="23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The simplest store element: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926232" y="1088121"/>
            <a:ext cx="2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SR latch: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359965" y="4386871"/>
            <a:ext cx="569572" cy="487498"/>
            <a:chOff x="835965" y="4301146"/>
            <a:chExt cx="569572" cy="487498"/>
          </a:xfrm>
        </p:grpSpPr>
        <p:sp>
          <p:nvSpPr>
            <p:cNvPr id="267" name="TextBox 266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90118" y="4409588"/>
            <a:ext cx="564054" cy="483829"/>
            <a:chOff x="2966118" y="4323862"/>
            <a:chExt cx="564054" cy="483829"/>
          </a:xfrm>
        </p:grpSpPr>
        <p:sp>
          <p:nvSpPr>
            <p:cNvPr id="259" name="TextBox 258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856917" y="2231440"/>
            <a:ext cx="1707408" cy="369332"/>
            <a:chOff x="6549916" y="999409"/>
            <a:chExt cx="1707408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856917" y="2579302"/>
            <a:ext cx="1678554" cy="369332"/>
            <a:chOff x="6549916" y="999409"/>
            <a:chExt cx="1678554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8855461" y="2916719"/>
            <a:ext cx="1678554" cy="369332"/>
            <a:chOff x="6549916" y="999409"/>
            <a:chExt cx="1678554" cy="369332"/>
          </a:xfrm>
        </p:grpSpPr>
        <p:sp>
          <p:nvSpPr>
            <p:cNvPr id="298" name="TextBox 297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855461" y="3236049"/>
            <a:ext cx="1678554" cy="369332"/>
            <a:chOff x="6549916" y="999409"/>
            <a:chExt cx="1678554" cy="369332"/>
          </a:xfrm>
        </p:grpSpPr>
        <p:sp>
          <p:nvSpPr>
            <p:cNvPr id="303" name="TextBox 30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42106" y="1612821"/>
            <a:ext cx="2805952" cy="2624965"/>
            <a:chOff x="7055224" y="3469340"/>
            <a:chExt cx="2805952" cy="2624965"/>
          </a:xfrm>
        </p:grpSpPr>
        <p:sp>
          <p:nvSpPr>
            <p:cNvPr id="60" name="Rectangle 59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845849" y="3620482"/>
            <a:ext cx="1675267" cy="692179"/>
            <a:chOff x="6579873" y="3477287"/>
            <a:chExt cx="1675267" cy="692179"/>
          </a:xfrm>
        </p:grpSpPr>
        <p:sp>
          <p:nvSpPr>
            <p:cNvPr id="74" name="TextBox 73"/>
            <p:cNvSpPr txBox="1"/>
            <p:nvPr/>
          </p:nvSpPr>
          <p:spPr>
            <a:xfrm>
              <a:off x="6579873" y="3800134"/>
              <a:ext cx="16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Prohibited state</a:t>
              </a:r>
            </a:p>
          </p:txBody>
        </p:sp>
        <p:cxnSp>
          <p:nvCxnSpPr>
            <p:cNvPr id="76" name="Straight Arrow Connector 75"/>
            <p:cNvCxnSpPr>
              <a:stCxn id="74" idx="0"/>
            </p:cNvCxnSpPr>
            <p:nvPr/>
          </p:nvCxnSpPr>
          <p:spPr bwMode="auto">
            <a:xfrm flipH="1" flipV="1">
              <a:off x="7007056" y="3477287"/>
              <a:ext cx="410451" cy="32284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22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51" grpId="0"/>
      <p:bldP spid="279" grpId="0" animBg="1"/>
      <p:bldP spid="280" grpId="0" animBg="1"/>
      <p:bldP spid="281" grpId="0" animBg="1"/>
      <p:bldP spid="281" grpId="1" animBg="1"/>
      <p:bldP spid="281" grpId="2" animBg="1"/>
      <p:bldP spid="282" grpId="0" animBg="1"/>
      <p:bldP spid="283" grpId="0" animBg="1"/>
      <p:bldP spid="284" grpId="0" animBg="1"/>
      <p:bldP spid="285" grpId="0" animBg="1"/>
      <p:bldP spid="286" grpId="0" animBg="1"/>
      <p:bldP spid="286" grpId="1" animBg="1"/>
      <p:bldP spid="58" grpId="0"/>
      <p:bldP spid="287" grpId="0"/>
      <p:bldP spid="61" grpId="0" animBg="1"/>
      <p:bldP spid="63" grpId="0"/>
      <p:bldP spid="288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4135" y="842437"/>
            <a:ext cx="2429206" cy="2007416"/>
            <a:chOff x="468775" y="1830131"/>
            <a:chExt cx="2429206" cy="2007416"/>
          </a:xfrm>
        </p:grpSpPr>
        <p:sp>
          <p:nvSpPr>
            <p:cNvPr id="17" name="Oval 1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!Q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06473" y="1342778"/>
            <a:ext cx="1522301" cy="1093694"/>
            <a:chOff x="1237558" y="4455457"/>
            <a:chExt cx="2393549" cy="109369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00470" y="4547707"/>
              <a:ext cx="466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2758972" y="5102261"/>
              <a:ext cx="6331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Q</a:t>
              </a: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8050057" y="1195557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09581" y="3093426"/>
            <a:ext cx="694658" cy="738664"/>
            <a:chOff x="1139501" y="3550642"/>
            <a:chExt cx="69465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139501" y="366389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909581" y="3960675"/>
            <a:ext cx="694658" cy="738664"/>
            <a:chOff x="1139501" y="3550642"/>
            <a:chExt cx="694658" cy="738664"/>
          </a:xfrm>
        </p:grpSpPr>
        <p:sp>
          <p:nvSpPr>
            <p:cNvPr id="101" name="TextBox 100"/>
            <p:cNvSpPr txBox="1"/>
            <p:nvPr/>
          </p:nvSpPr>
          <p:spPr>
            <a:xfrm>
              <a:off x="1139501" y="366389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R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1909581" y="4827924"/>
            <a:ext cx="694658" cy="738664"/>
            <a:chOff x="1139501" y="3550642"/>
            <a:chExt cx="694658" cy="738664"/>
          </a:xfrm>
        </p:grpSpPr>
        <p:sp>
          <p:nvSpPr>
            <p:cNvPr id="106" name="TextBox 105"/>
            <p:cNvSpPr txBox="1"/>
            <p:nvPr/>
          </p:nvSpPr>
          <p:spPr>
            <a:xfrm>
              <a:off x="1139501" y="366389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Q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3426058" y="3279997"/>
            <a:ext cx="953378" cy="1234676"/>
            <a:chOff x="2344674" y="3279997"/>
            <a:chExt cx="953378" cy="1234676"/>
          </a:xfrm>
        </p:grpSpPr>
        <p:grpSp>
          <p:nvGrpSpPr>
            <p:cNvPr id="19" name="Group 18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Freeform 1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4376633" y="3279997"/>
            <a:ext cx="763508" cy="1234676"/>
            <a:chOff x="3295249" y="3279997"/>
            <a:chExt cx="763508" cy="1234676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9" name="Freeform 12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30" name="Straight Connector 129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5137310" y="3646917"/>
            <a:ext cx="953378" cy="867757"/>
            <a:chOff x="4055926" y="3646916"/>
            <a:chExt cx="953378" cy="86775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4" name="Freeform 13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4" name="Group 223"/>
          <p:cNvGrpSpPr/>
          <p:nvPr/>
        </p:nvGrpSpPr>
        <p:grpSpPr>
          <a:xfrm>
            <a:off x="6089585" y="3646917"/>
            <a:ext cx="1328852" cy="867757"/>
            <a:chOff x="5008201" y="3646916"/>
            <a:chExt cx="1328852" cy="867757"/>
          </a:xfrm>
        </p:grpSpPr>
        <p:grpSp>
          <p:nvGrpSpPr>
            <p:cNvPr id="146" name="Group 145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48" name="Group 147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0" name="Freeform 149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1" name="Straight Connector 150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7417415" y="3278211"/>
            <a:ext cx="954401" cy="1235716"/>
            <a:chOff x="6336030" y="3278211"/>
            <a:chExt cx="954401" cy="1235716"/>
          </a:xfrm>
        </p:grpSpPr>
        <p:grpSp>
          <p:nvGrpSpPr>
            <p:cNvPr id="153" name="Group 152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Freeform 154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Freeform 1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992879" y="3278093"/>
            <a:ext cx="972879" cy="1235835"/>
            <a:chOff x="6911494" y="3278092"/>
            <a:chExt cx="972879" cy="1235835"/>
          </a:xfrm>
        </p:grpSpPr>
        <p:grpSp>
          <p:nvGrpSpPr>
            <p:cNvPr id="160" name="Group 159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4" name="Freeform 163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65" name="Group 164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9" name="Freeform 16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70" name="Group 169"/>
          <p:cNvGrpSpPr/>
          <p:nvPr/>
        </p:nvGrpSpPr>
        <p:grpSpPr>
          <a:xfrm>
            <a:off x="1906778" y="5556860"/>
            <a:ext cx="694658" cy="738664"/>
            <a:chOff x="1139501" y="3550642"/>
            <a:chExt cx="694658" cy="738664"/>
          </a:xfrm>
        </p:grpSpPr>
        <p:sp>
          <p:nvSpPr>
            <p:cNvPr id="171" name="TextBox 170"/>
            <p:cNvSpPr txBox="1"/>
            <p:nvPr/>
          </p:nvSpPr>
          <p:spPr>
            <a:xfrm>
              <a:off x="1139501" y="3663890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!Q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2668845" y="3647424"/>
            <a:ext cx="760677" cy="2098944"/>
            <a:chOff x="1587460" y="3647424"/>
            <a:chExt cx="760677" cy="209894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3423256" y="5016162"/>
            <a:ext cx="956181" cy="1097126"/>
            <a:chOff x="2341871" y="5016162"/>
            <a:chExt cx="956181" cy="10971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8" name="Straight Connector 27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9" name="Group 198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76" name="Group 175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77" name="Straight Connector 176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78" name="Freeform 177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13" name="Group 212"/>
          <p:cNvGrpSpPr/>
          <p:nvPr/>
        </p:nvGrpSpPr>
        <p:grpSpPr>
          <a:xfrm>
            <a:off x="4376634" y="5017432"/>
            <a:ext cx="760677" cy="1095856"/>
            <a:chOff x="3295249" y="5017432"/>
            <a:chExt cx="760677" cy="1095856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5" name="Group 214"/>
          <p:cNvGrpSpPr/>
          <p:nvPr/>
        </p:nvGrpSpPr>
        <p:grpSpPr>
          <a:xfrm>
            <a:off x="5133405" y="5017433"/>
            <a:ext cx="956181" cy="1095331"/>
            <a:chOff x="4052020" y="5017432"/>
            <a:chExt cx="956181" cy="1095331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2" name="Freeform 141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3" name="Straight Connector 142"/>
              <p:cNvCxnSpPr>
                <a:endCxn id="142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1" name="Group 180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5" name="Freeform 184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83" name="Straight Connector 182"/>
              <p:cNvCxnSpPr>
                <a:endCxn id="185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6081449" y="5384351"/>
            <a:ext cx="1346761" cy="359588"/>
            <a:chOff x="5000064" y="5384351"/>
            <a:chExt cx="1346761" cy="359588"/>
          </a:xfrm>
        </p:grpSpPr>
        <p:cxnSp>
          <p:nvCxnSpPr>
            <p:cNvPr id="152" name="Straight Connector 15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7415634" y="5384351"/>
            <a:ext cx="1001588" cy="726398"/>
            <a:chOff x="6334250" y="5384351"/>
            <a:chExt cx="1001588" cy="72639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88" name="Group 18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90" name="Freeform 18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09" name="Rectangle 208"/>
          <p:cNvSpPr/>
          <p:nvPr/>
        </p:nvSpPr>
        <p:spPr bwMode="auto">
          <a:xfrm>
            <a:off x="3605180" y="3164840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3602106" y="3093426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4063344" y="3098290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6" name="Rectangle 215"/>
          <p:cNvSpPr/>
          <p:nvPr/>
        </p:nvSpPr>
        <p:spPr bwMode="auto">
          <a:xfrm>
            <a:off x="5325902" y="3194837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5322828" y="3123423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5784066" y="3128287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34" name="Group 233"/>
          <p:cNvGrpSpPr/>
          <p:nvPr/>
        </p:nvGrpSpPr>
        <p:grpSpPr>
          <a:xfrm>
            <a:off x="8371815" y="4972085"/>
            <a:ext cx="389144" cy="1305608"/>
            <a:chOff x="7290431" y="4972085"/>
            <a:chExt cx="389144" cy="1305608"/>
          </a:xfrm>
        </p:grpSpPr>
        <p:sp>
          <p:nvSpPr>
            <p:cNvPr id="232" name="TextBox 231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8966200" y="4964692"/>
            <a:ext cx="1706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But, which signal will be really faster will depend on many factors (e.g., temperature).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966576" y="3710043"/>
            <a:ext cx="1711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output will be determined by the fastest signal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838200" y="365126"/>
            <a:ext cx="10515600" cy="51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SR Latch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67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6" grpId="0" animBg="1"/>
      <p:bldP spid="235" grpId="0"/>
      <p:bldP spid="236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838200" y="3835583"/>
            <a:ext cx="10515600" cy="211874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400" dirty="0"/>
              <a:t>Don’t have prohibited states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i="1" dirty="0"/>
              <a:t>Asserted by a level of the write enable signal (we)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Store one bit of information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Can be used as building block for creating static memory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grpSp>
        <p:nvGrpSpPr>
          <p:cNvPr id="3" name="Group 2"/>
          <p:cNvGrpSpPr/>
          <p:nvPr/>
        </p:nvGrpSpPr>
        <p:grpSpPr>
          <a:xfrm>
            <a:off x="1870916" y="1571177"/>
            <a:ext cx="3729617" cy="1965243"/>
            <a:chOff x="184355" y="1399726"/>
            <a:chExt cx="3729617" cy="1965243"/>
          </a:xfrm>
        </p:grpSpPr>
        <p:grpSp>
          <p:nvGrpSpPr>
            <p:cNvPr id="87" name="Group 86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00470" y="4547707"/>
                <a:ext cx="504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S</a:t>
                </a:r>
              </a:p>
            </p:txBody>
          </p:sp>
          <p:cxnSp>
            <p:nvCxnSpPr>
              <p:cNvPr id="94" name="Straight Connector 93"/>
              <p:cNvCxnSpPr>
                <a:stCxn id="101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5" name="Straight Connector 94"/>
              <p:cNvCxnSpPr>
                <a:stCxn id="102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2758972" y="5102261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99" name="Rectangle 98"/>
            <p:cNvSpPr/>
            <p:nvPr/>
          </p:nvSpPr>
          <p:spPr>
            <a:xfrm>
              <a:off x="2878383" y="22342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01585" y="1696375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101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6" name="Straight Connector 105"/>
            <p:cNvCxnSpPr>
              <a:endCxn id="102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Straight Connector 106"/>
            <p:cNvCxnSpPr>
              <a:endCxn id="102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>
              <a:endCxn id="101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988837" y="3026415"/>
              <a:ext cx="13319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Write enable</a:t>
              </a:r>
            </a:p>
          </p:txBody>
        </p:sp>
        <p:cxnSp>
          <p:nvCxnSpPr>
            <p:cNvPr id="113" name="Straight Connector 112"/>
            <p:cNvCxnSpPr>
              <a:endCxn id="101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Straight Connector 113"/>
            <p:cNvCxnSpPr>
              <a:endCxn id="104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>
              <a:off x="184355" y="139972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Data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915" y="1771913"/>
            <a:ext cx="1280121" cy="1093694"/>
            <a:chOff x="1618343" y="4455457"/>
            <a:chExt cx="2012764" cy="109369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0469" y="4547707"/>
              <a:ext cx="522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672" y="4537702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389"/>
              </p:ext>
            </p:extLst>
          </p:nvPr>
        </p:nvGraphicFramePr>
        <p:xfrm>
          <a:off x="8219950" y="1765901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37795"/>
                <a:gridCol w="555812"/>
                <a:gridCol w="401250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3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Edge-triggered D Latch (D flip-flop)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38200" y="3511784"/>
            <a:ext cx="7822485" cy="257893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/>
              <a:t>Don’t </a:t>
            </a:r>
            <a:r>
              <a:rPr lang="en-US" sz="2000" i="1" dirty="0"/>
              <a:t>open</a:t>
            </a:r>
            <a:r>
              <a:rPr lang="en-US" sz="2000" dirty="0"/>
              <a:t> for writing neither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000" dirty="0"/>
              <a:t> nor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2000" dirty="0"/>
              <a:t> as one of the triggers is closed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It is open for a very small amount of time when the write enable goes 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/>
              <a:t>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757238" lvl="2" indent="-342900">
              <a:spcBef>
                <a:spcPts val="600"/>
              </a:spcBef>
            </a:pPr>
            <a:r>
              <a:rPr lang="en-US" sz="1800" dirty="0"/>
              <a:t>The value from the first trigger is written to the second trigger and then the first trigger is closed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It is a trigger asserted by the positive edge of write enable signal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Such types of triggers are mostly used to organize pipelined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17.10.2018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62" name="Group 61"/>
          <p:cNvGrpSpPr/>
          <p:nvPr/>
        </p:nvGrpSpPr>
        <p:grpSpPr>
          <a:xfrm>
            <a:off x="2294987" y="1494994"/>
            <a:ext cx="5164569" cy="1755686"/>
            <a:chOff x="770986" y="1329894"/>
            <a:chExt cx="5164569" cy="1755686"/>
          </a:xfrm>
        </p:grpSpPr>
        <p:grpSp>
          <p:nvGrpSpPr>
            <p:cNvPr id="4" name="Group 3"/>
            <p:cNvGrpSpPr/>
            <p:nvPr/>
          </p:nvGrpSpPr>
          <p:grpSpPr>
            <a:xfrm>
              <a:off x="1621090" y="1329894"/>
              <a:ext cx="2036126" cy="1093694"/>
              <a:chOff x="106621" y="4455457"/>
              <a:chExt cx="3201449" cy="109369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000469" y="4547707"/>
                <a:ext cx="5222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D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106621" y="4733656"/>
                <a:ext cx="189250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Rectangle 9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we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65672" y="4537702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89970" y="1345180"/>
              <a:ext cx="1040318" cy="1093694"/>
              <a:chOff x="1995391" y="4455457"/>
              <a:chExt cx="1635716" cy="1093694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00470" y="4547707"/>
                <a:ext cx="5222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D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Rectangle 17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we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65672" y="4537702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</p:grpSp>
        <p:cxnSp>
          <p:nvCxnSpPr>
            <p:cNvPr id="23" name="Elbow Connector 22"/>
            <p:cNvCxnSpPr>
              <a:stCxn id="40" idx="3"/>
              <a:endCxn id="18" idx="1"/>
            </p:cNvCxnSpPr>
            <p:nvPr/>
          </p:nvCxnSpPr>
          <p:spPr bwMode="auto">
            <a:xfrm flipV="1">
              <a:off x="1629775" y="2157329"/>
              <a:ext cx="2760195" cy="605086"/>
            </a:xfrm>
            <a:prstGeom prst="bentConnector3">
              <a:avLst>
                <a:gd name="adj1" fmla="val 86993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5753" y="1581416"/>
              <a:ext cx="747447" cy="49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20" idx="3"/>
              <a:endCxn id="40" idx="3"/>
            </p:cNvCxnSpPr>
            <p:nvPr/>
          </p:nvCxnSpPr>
          <p:spPr bwMode="auto">
            <a:xfrm rot="10800000" flipV="1">
              <a:off x="1629776" y="2142567"/>
              <a:ext cx="513339" cy="61984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430288" y="142951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0986" y="2439249"/>
              <a:ext cx="858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Write enable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1711" y="141980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6" name="Elbow Connector 15"/>
            <p:cNvCxnSpPr>
              <a:stCxn id="21" idx="6"/>
              <a:endCxn id="10" idx="1"/>
            </p:cNvCxnSpPr>
            <p:nvPr/>
          </p:nvCxnSpPr>
          <p:spPr bwMode="auto">
            <a:xfrm flipV="1">
              <a:off x="2533043" y="2142043"/>
              <a:ext cx="289307" cy="527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2143113" y="1939368"/>
              <a:ext cx="389930" cy="406400"/>
              <a:chOff x="3091233" y="3428338"/>
              <a:chExt cx="389930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3063206" y="34563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3401994" y="3591955"/>
                <a:ext cx="79169" cy="79169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91302"/>
              </p:ext>
            </p:extLst>
          </p:nvPr>
        </p:nvGraphicFramePr>
        <p:xfrm>
          <a:off x="8346142" y="1521932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/>
                <a:gridCol w="493296"/>
                <a:gridCol w="607496"/>
                <a:gridCol w="527195"/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8889619" y="4008092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5552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latin typeface="Neo Sans Intel" pitchFamily="34" charset="0"/>
                </a:rPr>
                <a:t>clk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9" y="2569682"/>
              <a:ext cx="25586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8422023" y="1839278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31068" y="2188712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431068" y="2502164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↑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432183" y="2827284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68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1.1|1.7|39|1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.8|25|54|9.9|68.1|15.7|7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1|1.3|263.1|5.6|15.7|37.2|7.6|18.6|3.1|2.1|20|1.8|5|8|26.8|54.6|25.7|15.5|9.9|53.7|3.4|15.8|31.3|1.8|17.8|60.9|303.7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1.9|30.8|49.1|27.2|33.7|44.7|1.7|38.3|47.3|30.7|40.5|5.9|11.1|1.2|1.3|24|5|15.2|8|29.5|4.7|30.9|13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9.9|16.6|164.3|2.5|1.6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9.3|54.2|18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866</Words>
  <Application>Microsoft Office PowerPoint</Application>
  <PresentationFormat>Widescreen</PresentationFormat>
  <Paragraphs>386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Verdana</vt:lpstr>
      <vt:lpstr>Office Theme</vt:lpstr>
      <vt:lpstr> Sequential Digital Circuits</vt:lpstr>
      <vt:lpstr>Layers of Abstraction in Computer Science</vt:lpstr>
      <vt:lpstr>Refresher: Combinational Circuits</vt:lpstr>
      <vt:lpstr>Sequential Circuits</vt:lpstr>
      <vt:lpstr>Refresher: Timing</vt:lpstr>
      <vt:lpstr>SR Latch</vt:lpstr>
      <vt:lpstr>PowerPoint Presentation</vt:lpstr>
      <vt:lpstr>D Latch</vt:lpstr>
      <vt:lpstr>Edge-triggered D Latch (D flip-flop)</vt:lpstr>
      <vt:lpstr>Example: Increment Loop</vt:lpstr>
      <vt:lpstr>Example: T flip-flop</vt:lpstr>
      <vt:lpstr>Memory arrays</vt:lpstr>
      <vt:lpstr>Single port 2MxN Memory Array</vt:lpstr>
      <vt:lpstr>Single port 4x1 Memory Array</vt:lpstr>
      <vt:lpstr>Single port 4x2 Memory Array</vt:lpstr>
      <vt:lpstr>Thank You Q/A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Smirnov, Igor</cp:lastModifiedBy>
  <cp:revision>157</cp:revision>
  <dcterms:created xsi:type="dcterms:W3CDTF">2018-09-18T18:10:21Z</dcterms:created>
  <dcterms:modified xsi:type="dcterms:W3CDTF">2018-10-17T11:34:10Z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2018-10-17 11:34:09Z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