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notesMasterIdLst>
    <p:notesMasterId r:id="rId25"/>
  </p:notesMasterIdLst>
  <p:sldIdLst>
    <p:sldId id="391" r:id="rId3"/>
    <p:sldId id="390" r:id="rId4"/>
    <p:sldId id="358" r:id="rId5"/>
    <p:sldId id="399" r:id="rId6"/>
    <p:sldId id="400" r:id="rId7"/>
    <p:sldId id="360" r:id="rId8"/>
    <p:sldId id="404" r:id="rId9"/>
    <p:sldId id="361" r:id="rId10"/>
    <p:sldId id="403" r:id="rId11"/>
    <p:sldId id="401" r:id="rId12"/>
    <p:sldId id="409" r:id="rId13"/>
    <p:sldId id="405" r:id="rId14"/>
    <p:sldId id="406" r:id="rId15"/>
    <p:sldId id="407" r:id="rId16"/>
    <p:sldId id="411" r:id="rId17"/>
    <p:sldId id="408" r:id="rId18"/>
    <p:sldId id="410" r:id="rId19"/>
    <p:sldId id="412" r:id="rId20"/>
    <p:sldId id="413" r:id="rId21"/>
    <p:sldId id="417" r:id="rId22"/>
    <p:sldId id="355" r:id="rId23"/>
    <p:sldId id="39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9933"/>
    <a:srgbClr val="DD8D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01DA7-AA72-4637-85EB-37766E467AAD}" v="75" dt="2020-10-11T14:05:35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6" autoAdjust="0"/>
    <p:restoredTop sz="96433" autoAdjust="0"/>
  </p:normalViewPr>
  <p:slideViewPr>
    <p:cSldViewPr snapToGrid="0">
      <p:cViewPr varScale="1">
        <p:scale>
          <a:sx n="109" d="100"/>
          <a:sy n="109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DB801DA7-AA72-4637-85EB-37766E467AAD}"/>
    <pc:docChg chg="custSel modSld sldOrd">
      <pc:chgData name="Korolev, Kirill" userId="6adfc881-516e-478e-acf1-c9304da723a3" providerId="ADAL" clId="{DB801DA7-AA72-4637-85EB-37766E467AAD}" dt="2020-10-12T09:22:59.698" v="79" actId="1076"/>
      <pc:docMkLst>
        <pc:docMk/>
      </pc:docMkLst>
      <pc:sldChg chg="modSp modAnim">
        <pc:chgData name="Korolev, Kirill" userId="6adfc881-516e-478e-acf1-c9304da723a3" providerId="ADAL" clId="{DB801DA7-AA72-4637-85EB-37766E467AAD}" dt="2020-10-11T14:05:35.669" v="78" actId="20577"/>
        <pc:sldMkLst>
          <pc:docMk/>
          <pc:sldMk cId="3090385973" sldId="390"/>
        </pc:sldMkLst>
        <pc:spChg chg="mod">
          <ac:chgData name="Korolev, Kirill" userId="6adfc881-516e-478e-acf1-c9304da723a3" providerId="ADAL" clId="{DB801DA7-AA72-4637-85EB-37766E467AAD}" dt="2020-10-11T14:05:35.669" v="78" actId="20577"/>
          <ac:spMkLst>
            <pc:docMk/>
            <pc:sldMk cId="3090385973" sldId="390"/>
            <ac:spMk id="9" creationId="{00000000-0000-0000-0000-000000000000}"/>
          </ac:spMkLst>
        </pc:spChg>
      </pc:sldChg>
      <pc:sldChg chg="modSp ord">
        <pc:chgData name="Korolev, Kirill" userId="6adfc881-516e-478e-acf1-c9304da723a3" providerId="ADAL" clId="{DB801DA7-AA72-4637-85EB-37766E467AAD}" dt="2020-10-11T14:03:00.064" v="8" actId="20577"/>
        <pc:sldMkLst>
          <pc:docMk/>
          <pc:sldMk cId="2992406510" sldId="391"/>
        </pc:sldMkLst>
        <pc:spChg chg="mod">
          <ac:chgData name="Korolev, Kirill" userId="6adfc881-516e-478e-acf1-c9304da723a3" providerId="ADAL" clId="{DB801DA7-AA72-4637-85EB-37766E467AAD}" dt="2020-10-11T14:03:00.064" v="8" actId="20577"/>
          <ac:spMkLst>
            <pc:docMk/>
            <pc:sldMk cId="2992406510" sldId="391"/>
            <ac:spMk id="6" creationId="{00000000-0000-0000-0000-000000000000}"/>
          </ac:spMkLst>
        </pc:spChg>
      </pc:sldChg>
      <pc:sldChg chg="modSp">
        <pc:chgData name="Korolev, Kirill" userId="6adfc881-516e-478e-acf1-c9304da723a3" providerId="ADAL" clId="{DB801DA7-AA72-4637-85EB-37766E467AAD}" dt="2020-10-11T14:02:32.172" v="4" actId="20577"/>
        <pc:sldMkLst>
          <pc:docMk/>
          <pc:sldMk cId="4086406833" sldId="399"/>
        </pc:sldMkLst>
        <pc:spChg chg="mod">
          <ac:chgData name="Korolev, Kirill" userId="6adfc881-516e-478e-acf1-c9304da723a3" providerId="ADAL" clId="{DB801DA7-AA72-4637-85EB-37766E467AAD}" dt="2020-10-11T14:02:32.172" v="4" actId="20577"/>
          <ac:spMkLst>
            <pc:docMk/>
            <pc:sldMk cId="4086406833" sldId="399"/>
            <ac:spMk id="3" creationId="{00000000-0000-0000-0000-000000000000}"/>
          </ac:spMkLst>
        </pc:spChg>
      </pc:sldChg>
      <pc:sldChg chg="modSp">
        <pc:chgData name="Korolev, Kirill" userId="6adfc881-516e-478e-acf1-c9304da723a3" providerId="ADAL" clId="{DB801DA7-AA72-4637-85EB-37766E467AAD}" dt="2020-10-12T09:22:59.698" v="79" actId="1076"/>
        <pc:sldMkLst>
          <pc:docMk/>
          <pc:sldMk cId="4121866680" sldId="402"/>
        </pc:sldMkLst>
        <pc:spChg chg="mod">
          <ac:chgData name="Korolev, Kirill" userId="6adfc881-516e-478e-acf1-c9304da723a3" providerId="ADAL" clId="{DB801DA7-AA72-4637-85EB-37766E467AAD}" dt="2020-10-12T09:22:59.698" v="79" actId="1076"/>
          <ac:spMkLst>
            <pc:docMk/>
            <pc:sldMk cId="4121866680" sldId="402"/>
            <ac:spMk id="5" creationId="{00000000-0000-0000-0000-000000000000}"/>
          </ac:spMkLst>
        </pc:spChg>
      </pc:sldChg>
      <pc:sldChg chg="modSp">
        <pc:chgData name="Korolev, Kirill" userId="6adfc881-516e-478e-acf1-c9304da723a3" providerId="ADAL" clId="{DB801DA7-AA72-4637-85EB-37766E467AAD}" dt="2020-10-11T14:00:15.980" v="3" actId="33524"/>
        <pc:sldMkLst>
          <pc:docMk/>
          <pc:sldMk cId="3231038747" sldId="414"/>
        </pc:sldMkLst>
        <pc:spChg chg="mod">
          <ac:chgData name="Korolev, Kirill" userId="6adfc881-516e-478e-acf1-c9304da723a3" providerId="ADAL" clId="{DB801DA7-AA72-4637-85EB-37766E467AAD}" dt="2020-10-11T14:00:15.980" v="3" actId="33524"/>
          <ac:spMkLst>
            <pc:docMk/>
            <pc:sldMk cId="3231038747" sldId="414"/>
            <ac:spMk id="2" creationId="{00000000-0000-0000-0000-000000000000}"/>
          </ac:spMkLst>
        </pc:spChg>
      </pc:sldChg>
      <pc:sldChg chg="modTransition">
        <pc:chgData name="Korolev, Kirill" userId="6adfc881-516e-478e-acf1-c9304da723a3" providerId="ADAL" clId="{DB801DA7-AA72-4637-85EB-37766E467AAD}" dt="2020-10-11T14:04:30.012" v="9"/>
        <pc:sldMkLst>
          <pc:docMk/>
          <pc:sldMk cId="2715542068" sldId="4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0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9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72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2021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cv/educational-materials" TargetMode="External"/><Relationship Id="rId2" Type="http://schemas.openxmlformats.org/officeDocument/2006/relationships/hyperlink" Target="https://riscv.org/specific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urses.cs.washington.edu/courses/cse378/09wi/lectures.html" TargetMode="External"/><Relationship Id="rId5" Type="http://schemas.openxmlformats.org/officeDocument/2006/relationships/hyperlink" Target="https://passlab.github.io/CSE564/" TargetMode="External"/><Relationship Id="rId4" Type="http://schemas.openxmlformats.org/officeDocument/2006/relationships/hyperlink" Target="http://csg.csail.mit.edu/6.375/6_375_2016_www/handouts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RISC-V ISA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Kirill </a:t>
            </a:r>
            <a:r>
              <a:rPr lang="en-US" i="1" dirty="0" err="1">
                <a:latin typeface="+mj-lt"/>
              </a:rPr>
              <a:t>Korolev</a:t>
            </a:r>
            <a:endParaRPr lang="en-US" i="1" dirty="0">
              <a:latin typeface="+mj-lt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25 October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instruction formats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core instruction formats: </a:t>
            </a:r>
            <a:r>
              <a:rPr lang="en-US" dirty="0">
                <a:latin typeface="Consolas" panose="020B0609020204030204" pitchFamily="49" charset="0"/>
              </a:rPr>
              <a:t>R, I, S, U</a:t>
            </a:r>
          </a:p>
          <a:p>
            <a:pPr lvl="1"/>
            <a:r>
              <a:rPr lang="en-US" dirty="0"/>
              <a:t>+2 more variants with </a:t>
            </a:r>
            <a:r>
              <a:rPr lang="en-US" dirty="0" err="1"/>
              <a:t>immediates</a:t>
            </a:r>
            <a:r>
              <a:rPr lang="en-US" dirty="0"/>
              <a:t>:</a:t>
            </a:r>
            <a:r>
              <a:rPr lang="en-US" dirty="0">
                <a:latin typeface="Consolas" panose="020B0609020204030204" pitchFamily="49" charset="0"/>
              </a:rPr>
              <a:t> B &amp; J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13073"/>
              </p:ext>
            </p:extLst>
          </p:nvPr>
        </p:nvGraphicFramePr>
        <p:xfrm>
          <a:off x="1488000" y="2957053"/>
          <a:ext cx="9216000" cy="3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426601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67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090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[10:5]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[4:1]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048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231754"/>
                  </a:ext>
                </a:extLst>
              </a:tr>
              <a:tr h="288000">
                <a:tc gridSpan="20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[31:12]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719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0763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[10:1]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[19:12]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38275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75633" y="3174961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75633" y="3692009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75633" y="4209057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75633" y="5202355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U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5633" y="46980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75633" y="570662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J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4725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source reg. 2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3675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reg. 1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8612" y="266700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destination reg.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57275" y="4578389"/>
            <a:ext cx="10296525" cy="623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200151" y="5594928"/>
            <a:ext cx="10023158" cy="479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56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RV32I:</a:t>
            </a:r>
            <a:r>
              <a:rPr lang="en-US" dirty="0"/>
              <a:t> arithmetic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46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reg-reg (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/>
              <a:t>-type) arithmetic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4151"/>
            <a:ext cx="10515600" cy="31158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OP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, r1, r2</a:t>
            </a:r>
          </a:p>
          <a:p>
            <a:pPr lvl="1"/>
            <a:r>
              <a:rPr lang="en-US" dirty="0"/>
              <a:t>Reads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r1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r2</a:t>
            </a:r>
            <a:r>
              <a:rPr lang="en-US" dirty="0"/>
              <a:t> registers, writes the result to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/>
              <a:t> register</a:t>
            </a:r>
          </a:p>
          <a:p>
            <a:r>
              <a:rPr lang="en-US" dirty="0"/>
              <a:t>All basic arithmetic operations: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ADD, SUB, AND, OR, XOR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SLT/SLTU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(Set Less Than):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1 if rs1 &lt; rs2 else 0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SLL/SRL/SRA</a:t>
            </a:r>
            <a:r>
              <a:rPr lang="en-US" dirty="0"/>
              <a:t> (Shift Left/Right Logical/Arithmetical)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ADD x10, x10, x0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x10 += 0</a:t>
            </a:r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79126"/>
              </p:ext>
            </p:extLst>
          </p:nvPr>
        </p:nvGraphicFramePr>
        <p:xfrm>
          <a:off x="1488000" y="1804705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0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reg-</a:t>
            </a:r>
            <a:r>
              <a:rPr lang="en-US" dirty="0" err="1"/>
              <a:t>imm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I/U</a:t>
            </a:r>
            <a:r>
              <a:rPr lang="en-US" dirty="0"/>
              <a:t>-type) arithmetic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6575"/>
            <a:ext cx="10515600" cy="287775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-type: </a:t>
            </a:r>
            <a:r>
              <a:rPr lang="en-US" dirty="0">
                <a:solidFill>
                  <a:srgbClr val="C00000"/>
                </a:solidFill>
              </a:rPr>
              <a:t>OP </a:t>
            </a:r>
            <a:r>
              <a:rPr lang="en-US" dirty="0" err="1">
                <a:solidFill>
                  <a:srgbClr val="C00000"/>
                </a:solidFill>
              </a:rPr>
              <a:t>rd</a:t>
            </a:r>
            <a:r>
              <a:rPr lang="en-US" dirty="0">
                <a:solidFill>
                  <a:srgbClr val="C00000"/>
                </a:solidFill>
              </a:rPr>
              <a:t>, rs1, </a:t>
            </a:r>
            <a:r>
              <a:rPr lang="en-US" dirty="0" err="1">
                <a:solidFill>
                  <a:srgbClr val="C00000"/>
                </a:solidFill>
              </a:rPr>
              <a:t>imm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 source register is replaced by a value from the instruction code – </a:t>
            </a:r>
            <a:r>
              <a:rPr lang="en-US" b="1" dirty="0"/>
              <a:t>immediate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ADDI, SLTI/SLTIU, ANDI/ORI/XORI, SLLI/SRLI/SRAI</a:t>
            </a:r>
          </a:p>
          <a:p>
            <a:r>
              <a:rPr lang="en-US" dirty="0">
                <a:latin typeface="Consolas" panose="020B0609020204030204" pitchFamily="49" charset="0"/>
              </a:rPr>
              <a:t>U</a:t>
            </a:r>
            <a:r>
              <a:rPr lang="en-US" dirty="0"/>
              <a:t>-type: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OP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imm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1 immediate operand only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LUI</a:t>
            </a:r>
            <a:r>
              <a:rPr lang="en-US" dirty="0"/>
              <a:t> = Load Upper Immediate – loads 20 upper bits, fills 12 lower bits with 0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AUIPC</a:t>
            </a:r>
            <a:r>
              <a:rPr lang="en-US" dirty="0"/>
              <a:t> = Add Upper Immediate to PC – don’t change pc register itself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12477"/>
              </p:ext>
            </p:extLst>
          </p:nvPr>
        </p:nvGraphicFramePr>
        <p:xfrm>
          <a:off x="1488000" y="1552705"/>
          <a:ext cx="9216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20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[31:12]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71975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05062" y="179236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5061" y="226337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U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9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NOP</a:t>
            </a:r>
            <a:r>
              <a:rPr lang="en-US" dirty="0"/>
              <a:t> instruction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NOP</a:t>
            </a:r>
            <a:r>
              <a:rPr lang="en-US" dirty="0"/>
              <a:t> = No Operation – instruction which does nothing</a:t>
            </a:r>
          </a:p>
          <a:p>
            <a:r>
              <a:rPr lang="en-US" dirty="0"/>
              <a:t>In MIPS: 32 zeroes</a:t>
            </a:r>
          </a:p>
          <a:p>
            <a:r>
              <a:rPr lang="en-US" dirty="0"/>
              <a:t>In RISC-V: 32 zeros is invalid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ADDI x0, x0, 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used as a proxy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02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RV32I:</a:t>
            </a:r>
            <a:r>
              <a:rPr lang="en-US" dirty="0"/>
              <a:t> </a:t>
            </a:r>
            <a:r>
              <a:rPr lang="en-US" dirty="0">
                <a:cs typeface="Arial" panose="020B0604020202020204" pitchFamily="34" charset="0"/>
              </a:rPr>
              <a:t>memory access</a:t>
            </a:r>
            <a:endParaRPr lang="ru-RU" dirty="0">
              <a:cs typeface="Arial" panose="020B0604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69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Load and Store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903279"/>
              </p:ext>
            </p:extLst>
          </p:nvPr>
        </p:nvGraphicFramePr>
        <p:xfrm>
          <a:off x="1589061" y="1552705"/>
          <a:ext cx="9216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67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05062" y="179236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5061" y="226337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8700" y="2838450"/>
            <a:ext cx="951547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only instructions that may access the main memory: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L[WHB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= Load form memory to a register (I-type):</a:t>
            </a:r>
            <a:br>
              <a:rPr lang="en-US" sz="2000" dirty="0"/>
            </a:b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memory[rs1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+ offset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LB and LH do sign extension, LBU and LHU – zero extension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S[WHB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 smtClean="0"/>
              <a:t> </a:t>
            </a:r>
            <a:r>
              <a:rPr lang="en-US" sz="2000" dirty="0"/>
              <a:t>= Store to memory from a register (S-type):</a:t>
            </a:r>
            <a:br>
              <a:rPr lang="en-US" sz="2000" dirty="0"/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memory[rs1 + offset] = rs2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12-bit offset is split in 2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Differs by a size of transferred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W</a:t>
            </a:r>
            <a:r>
              <a:rPr lang="en-US" sz="2000" dirty="0"/>
              <a:t> = Word = 32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/>
              <a:t> = Half Word = 16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/>
              <a:t> = Byte = 8 bits</a:t>
            </a:r>
          </a:p>
        </p:txBody>
      </p:sp>
    </p:spTree>
    <p:extLst>
      <p:ext uri="{BB962C8B-B14F-4D97-AF65-F5344CB8AC3E}">
        <p14:creationId xmlns:p14="http://schemas.microsoft.com/office/powerpoint/2010/main" val="16182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RV32I:</a:t>
            </a:r>
            <a:r>
              <a:rPr lang="en-US" dirty="0"/>
              <a:t> control transfer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7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Unconditional jumps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878268"/>
            <a:ext cx="10515600" cy="3076064"/>
          </a:xfrm>
        </p:spPr>
        <p:txBody>
          <a:bodyPr/>
          <a:lstStyle/>
          <a:p>
            <a:r>
              <a:rPr lang="en-US" dirty="0"/>
              <a:t>2 instructions: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JAL</a:t>
            </a:r>
            <a:r>
              <a:rPr lang="en-US" dirty="0"/>
              <a:t> = Jump And Link (</a:t>
            </a:r>
            <a:r>
              <a:rPr lang="en-US" dirty="0">
                <a:latin typeface="Consolas" panose="020B0609020204030204" pitchFamily="49" charset="0"/>
              </a:rPr>
              <a:t>U</a:t>
            </a:r>
            <a:r>
              <a:rPr lang="en-US" dirty="0"/>
              <a:t>-type):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pc + 4; target pc = pc + (offset &lt;&lt; 1)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JALR</a:t>
            </a:r>
            <a:r>
              <a:rPr lang="en-US" dirty="0"/>
              <a:t> = Jump And Link Register (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-type):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pc + 4; target pc = rs1 + offset</a:t>
            </a:r>
          </a:p>
          <a:p>
            <a:r>
              <a:rPr lang="en-US" dirty="0"/>
              <a:t>Used for procedures calls</a:t>
            </a:r>
          </a:p>
          <a:p>
            <a:pPr lvl="1"/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/>
              <a:t> contains a “return” address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78322"/>
              </p:ext>
            </p:extLst>
          </p:nvPr>
        </p:nvGraphicFramePr>
        <p:xfrm>
          <a:off x="1488000" y="1552705"/>
          <a:ext cx="9216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20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offset[31:12]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71975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805062" y="179236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05061" y="226337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U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Conditional branches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194"/>
            <a:ext cx="10515600" cy="3287138"/>
          </a:xfrm>
        </p:spPr>
        <p:txBody>
          <a:bodyPr>
            <a:normAutofit fontScale="92500"/>
          </a:bodyPr>
          <a:lstStyle/>
          <a:p>
            <a:r>
              <a:rPr lang="en-US" dirty="0"/>
              <a:t>Compares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rs2</a:t>
            </a:r>
            <a:r>
              <a:rPr lang="en-US" dirty="0"/>
              <a:t> and jumps to a target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pc</a:t>
            </a:r>
            <a:r>
              <a:rPr lang="en-US" dirty="0"/>
              <a:t>, if a condition is met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target pc = pc + (offset &lt;&lt; 1)</a:t>
            </a:r>
          </a:p>
          <a:p>
            <a:pPr lvl="1"/>
            <a:r>
              <a:rPr lang="en-US" dirty="0"/>
              <a:t>Uses S-type encoding</a:t>
            </a:r>
          </a:p>
          <a:p>
            <a:r>
              <a:rPr lang="en-US" dirty="0"/>
              <a:t>4 different conditions =&gt; 4 instructions: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BEQ</a:t>
            </a:r>
            <a:r>
              <a:rPr lang="en-US" dirty="0"/>
              <a:t> = Branch, if equal 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 = rs2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BNE</a:t>
            </a:r>
            <a:r>
              <a:rPr lang="en-US" dirty="0"/>
              <a:t> = Branch, if not equal 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 ≠ rs2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BLT[U]</a:t>
            </a:r>
            <a:r>
              <a:rPr lang="en-US" dirty="0"/>
              <a:t> = Branch, if Less Than 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 &lt; rs2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BGE[U]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Branch, if Greater or Equal 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 ≥ rs2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04431"/>
              </p:ext>
            </p:extLst>
          </p:nvPr>
        </p:nvGraphicFramePr>
        <p:xfrm>
          <a:off x="1488000" y="1402688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67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05062" y="1650022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0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Step into Microarchitecture world…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83577" y="1617785"/>
            <a:ext cx="5398477" cy="4336547"/>
          </a:xfrm>
        </p:spPr>
        <p:txBody>
          <a:bodyPr>
            <a:normAutofit/>
          </a:bodyPr>
          <a:lstStyle/>
          <a:p>
            <a:r>
              <a:rPr lang="en-US" sz="2400" dirty="0"/>
              <a:t>2 next lectures will be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More detailed overview of</a:t>
            </a:r>
            <a:br>
              <a:rPr lang="en-US" sz="2000" dirty="0"/>
            </a:br>
            <a:r>
              <a:rPr lang="en-US" sz="2000" dirty="0"/>
              <a:t>RISC-V ISA (today)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simplest </a:t>
            </a:r>
            <a:r>
              <a:rPr lang="en-US" sz="2000" dirty="0" err="1"/>
              <a:t>uArch</a:t>
            </a:r>
            <a:r>
              <a:rPr lang="en-US" sz="2000" dirty="0"/>
              <a:t> implementation of RISC-V ISA (next week)</a:t>
            </a:r>
          </a:p>
          <a:p>
            <a:r>
              <a:rPr lang="en-US" sz="2400" dirty="0"/>
              <a:t>The simulator overview along the way</a:t>
            </a:r>
          </a:p>
          <a:p>
            <a:pPr lvl="1"/>
            <a:r>
              <a:rPr lang="en-US" sz="2000" dirty="0"/>
              <a:t>How to build/run/contribute to</a:t>
            </a:r>
            <a:br>
              <a:rPr lang="en-US" sz="2000" dirty="0"/>
            </a:br>
            <a:r>
              <a:rPr lang="en-US" sz="2000" dirty="0"/>
              <a:t>the GitHub project</a:t>
            </a:r>
          </a:p>
          <a:p>
            <a:r>
              <a:rPr lang="en-US" sz="2400" dirty="0"/>
              <a:t>You’ll get home tasks in the simulator along </a:t>
            </a:r>
            <a:r>
              <a:rPr lang="en-US" sz="2400"/>
              <a:t>the way</a:t>
            </a:r>
            <a:endParaRPr lang="ru-RU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  <p:sp>
        <p:nvSpPr>
          <p:cNvPr id="16" name="Left Brace 15"/>
          <p:cNvSpPr/>
          <p:nvPr/>
        </p:nvSpPr>
        <p:spPr bwMode="auto">
          <a:xfrm>
            <a:off x="6133202" y="3443997"/>
            <a:ext cx="179358" cy="986688"/>
          </a:xfrm>
          <a:prstGeom prst="leftBrace">
            <a:avLst>
              <a:gd name="adj1" fmla="val 38114"/>
              <a:gd name="adj2" fmla="val 50000"/>
            </a:avLst>
          </a:prstGeom>
          <a:ln w="38100"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354262" y="1416908"/>
            <a:ext cx="5127490" cy="3002316"/>
            <a:chOff x="2300535" y="1039903"/>
            <a:chExt cx="4632576" cy="3257794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Application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Algorithms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Microarchitecture (</a:t>
              </a:r>
              <a:r>
                <a:rPr lang="en-US" sz="2200" b="1" dirty="0" err="1">
                  <a:cs typeface="Arial" pitchFamily="34" charset="0"/>
                </a:rPr>
                <a:t>uArch</a:t>
              </a:r>
              <a:r>
                <a:rPr lang="en-US" sz="2200" b="1" dirty="0"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54262" y="4434337"/>
            <a:ext cx="5127490" cy="1490595"/>
            <a:chOff x="2300535" y="4320619"/>
            <a:chExt cx="4632576" cy="1617435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296605" y="1406346"/>
            <a:ext cx="5242803" cy="2015627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12560" y="4432111"/>
            <a:ext cx="5242803" cy="1728586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0607" y="3455010"/>
            <a:ext cx="501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1.</a:t>
            </a:r>
            <a:endParaRPr lang="ru-RU" sz="2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0607" y="3969144"/>
            <a:ext cx="501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2.</a:t>
            </a:r>
            <a:endParaRPr lang="ru-RU" sz="2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3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424">
        <p:fade/>
      </p:transition>
    </mc:Choice>
    <mc:Fallback xmlns="">
      <p:transition spd="med" advTm="294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6" grpId="0" animBg="1"/>
      <p:bldP spid="32" grpId="0" animBg="1"/>
      <p:bldP spid="34" grpId="0" animBg="1"/>
      <p:bldP spid="7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Simulation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ALU class</a:t>
            </a:r>
          </a:p>
          <a:p>
            <a:pPr lvl="1"/>
            <a:r>
              <a:rPr lang="en-US" dirty="0"/>
              <a:t>A collection of methods representing the target ISA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Decoder class</a:t>
            </a:r>
          </a:p>
          <a:p>
            <a:pPr lvl="1"/>
            <a:r>
              <a:rPr lang="en-US" dirty="0"/>
              <a:t>takes raw 32 bit instruction</a:t>
            </a:r>
          </a:p>
          <a:p>
            <a:pPr lvl="1"/>
            <a:r>
              <a:rPr lang="en-US" dirty="0"/>
              <a:t>provides instruction parameters (reg. ids, </a:t>
            </a:r>
            <a:r>
              <a:rPr lang="en-US" dirty="0" err="1"/>
              <a:t>imm</a:t>
            </a:r>
            <a:r>
              <a:rPr lang="en-US" dirty="0"/>
              <a:t>…) according to operation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Instructions database</a:t>
            </a:r>
          </a:p>
          <a:p>
            <a:pPr lvl="1"/>
            <a:r>
              <a:rPr lang="en-US" dirty="0"/>
              <a:t>Connection between the decoded opcode and </a:t>
            </a:r>
            <a:r>
              <a:rPr lang="en-US"/>
              <a:t>ALU class method </a:t>
            </a:r>
            <a:r>
              <a:rPr lang="en-US" dirty="0"/>
              <a:t>to call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4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materials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4675" indent="-342900"/>
            <a:r>
              <a:rPr lang="en-US" dirty="0"/>
              <a:t>RISC-V </a:t>
            </a:r>
            <a:r>
              <a:rPr lang="en-US" dirty="0">
                <a:hlinkClick r:id="rId2"/>
              </a:rPr>
              <a:t>specifications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learning materials</a:t>
            </a:r>
            <a:endParaRPr lang="en-US" dirty="0"/>
          </a:p>
          <a:p>
            <a:pPr marL="574675" indent="-342900"/>
            <a:r>
              <a:rPr lang="en-US" dirty="0"/>
              <a:t>Lectures:</a:t>
            </a:r>
          </a:p>
          <a:p>
            <a:pPr marL="1031875" lvl="1" indent="-342900"/>
            <a:r>
              <a:rPr lang="en-US" dirty="0"/>
              <a:t>RISC-V-based: </a:t>
            </a:r>
            <a:r>
              <a:rPr lang="en-US" dirty="0">
                <a:hlinkClick r:id="rId4"/>
              </a:rPr>
              <a:t>6.375</a:t>
            </a:r>
            <a:r>
              <a:rPr lang="en-US" dirty="0"/>
              <a:t> (MIT) L9, </a:t>
            </a:r>
            <a:r>
              <a:rPr lang="en-US" dirty="0">
                <a:hlinkClick r:id="rId5"/>
              </a:rPr>
              <a:t>CSE564</a:t>
            </a:r>
            <a:r>
              <a:rPr lang="en-US" dirty="0"/>
              <a:t> (OU) L7-8</a:t>
            </a:r>
          </a:p>
          <a:p>
            <a:pPr marL="1031875" lvl="1" indent="-342900"/>
            <a:r>
              <a:rPr lang="en-US" dirty="0"/>
              <a:t>MIPS-based: </a:t>
            </a:r>
            <a:r>
              <a:rPr lang="en-US" dirty="0">
                <a:hlinkClick r:id="rId6"/>
              </a:rPr>
              <a:t>CS378</a:t>
            </a:r>
            <a:r>
              <a:rPr lang="en-US" dirty="0"/>
              <a:t> (UW) L6-7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6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5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>
                <a:solidFill>
                  <a:schemeClr val="accent1"/>
                </a:solidFill>
              </a:rPr>
              <a:t>Instruction Set Architecture (ISA)</a:t>
            </a:r>
            <a:r>
              <a:rPr lang="en-US" sz="2400" dirty="0"/>
              <a:t> is a precise definition of computer: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instructions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registers and memory organization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data formats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interrupts and exceptions</a:t>
            </a:r>
          </a:p>
          <a:p>
            <a:pPr marL="342900" indent="-342900"/>
            <a:r>
              <a:rPr lang="en-US" sz="2400" dirty="0"/>
              <a:t>It can be thought as an agreement between a programmer and an engineer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7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045"/>
            <a:ext cx="6800850" cy="44612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RISC-V</a:t>
            </a:r>
            <a:r>
              <a:rPr lang="en-US" sz="2400" dirty="0"/>
              <a:t> is a modern RISC architecture</a:t>
            </a:r>
          </a:p>
          <a:p>
            <a:pPr lvl="1"/>
            <a:r>
              <a:rPr lang="en-US" sz="2000" dirty="0"/>
              <a:t>Evolution of MIPS</a:t>
            </a:r>
          </a:p>
          <a:p>
            <a:r>
              <a:rPr lang="en-US" sz="2400" dirty="0"/>
              <a:t>Designed for </a:t>
            </a:r>
            <a:r>
              <a:rPr lang="en-US" sz="2400" dirty="0">
                <a:solidFill>
                  <a:srgbClr val="5B9BD5"/>
                </a:solidFill>
              </a:rPr>
              <a:t>customization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Modular</a:t>
            </a:r>
          </a:p>
          <a:p>
            <a:pPr lvl="1"/>
            <a:r>
              <a:rPr lang="en-US" sz="2000" dirty="0"/>
              <a:t>Expandable through a variable instruction length</a:t>
            </a:r>
          </a:p>
          <a:p>
            <a:r>
              <a:rPr lang="en-US" sz="2400" smtClean="0">
                <a:solidFill>
                  <a:schemeClr val="accent1"/>
                </a:solidFill>
              </a:rPr>
              <a:t>Open-source</a:t>
            </a:r>
            <a:r>
              <a:rPr lang="en-US" sz="2400" smtClean="0"/>
              <a:t> </a:t>
            </a:r>
            <a:r>
              <a:rPr lang="en-US" sz="2400" dirty="0"/>
              <a:t>and actively evolved by community</a:t>
            </a:r>
          </a:p>
          <a:p>
            <a:pPr lvl="1"/>
            <a:r>
              <a:rPr lang="en-US" sz="2000" dirty="0"/>
              <a:t>The first 6 RISC-V CPU created</a:t>
            </a:r>
          </a:p>
          <a:p>
            <a:pPr lvl="1"/>
            <a:r>
              <a:rPr lang="en-US" sz="2000" dirty="0"/>
              <a:t>Supported by GCC and LLVM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39" y="3305908"/>
            <a:ext cx="3467250" cy="164526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101327" y="1493044"/>
            <a:ext cx="3571875" cy="1129505"/>
            <a:chOff x="8101327" y="1493044"/>
            <a:chExt cx="3571875" cy="11295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2353" y="1493044"/>
              <a:ext cx="2409825" cy="4857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101327" y="1976218"/>
              <a:ext cx="35718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646B72"/>
                  </a:solidFill>
                  <a:latin typeface="Open Sans"/>
                </a:rPr>
                <a:t>RISC-V: The Free and Open RISC Instruction Set Architecture</a:t>
              </a:r>
              <a:endParaRPr lang="en-US" b="0" i="0" dirty="0">
                <a:solidFill>
                  <a:srgbClr val="646B72"/>
                </a:solidFill>
                <a:effectLst/>
                <a:latin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4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extensions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679" y="1693253"/>
            <a:ext cx="4797669" cy="4128707"/>
          </a:xfrm>
        </p:spPr>
        <p:txBody>
          <a:bodyPr/>
          <a:lstStyle/>
          <a:p>
            <a:r>
              <a:rPr lang="en-US" dirty="0"/>
              <a:t>RISC-V is a </a:t>
            </a:r>
            <a:r>
              <a:rPr lang="en-US" dirty="0">
                <a:solidFill>
                  <a:srgbClr val="5B9BD5"/>
                </a:solidFill>
              </a:rPr>
              <a:t>modular</a:t>
            </a:r>
            <a:r>
              <a:rPr lang="en-US" dirty="0"/>
              <a:t> ISA</a:t>
            </a:r>
          </a:p>
          <a:p>
            <a:pPr lvl="1"/>
            <a:r>
              <a:rPr lang="en-US" dirty="0"/>
              <a:t>Use common naming convention for all modules</a:t>
            </a:r>
          </a:p>
          <a:p>
            <a:pPr lvl="1"/>
            <a:r>
              <a:rPr lang="en-US" dirty="0"/>
              <a:t>A base integer ISA is required to be implemented</a:t>
            </a:r>
          </a:p>
          <a:p>
            <a:pPr lvl="2"/>
            <a:r>
              <a:rPr lang="en-US" dirty="0"/>
              <a:t>40 instructions</a:t>
            </a:r>
          </a:p>
          <a:p>
            <a:pPr lvl="1"/>
            <a:r>
              <a:rPr lang="en-US" dirty="0"/>
              <a:t>Other extensions – optional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92615" y="2673448"/>
            <a:ext cx="1406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nsolas" panose="020B0609020204030204" pitchFamily="49" charset="0"/>
                <a:cs typeface="Arial" panose="020B0604020202020204" pitchFamily="34" charset="0"/>
              </a:rPr>
              <a:t>RV</a:t>
            </a:r>
            <a:endParaRPr lang="ru-RU" sz="6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3041" y="2027117"/>
            <a:ext cx="1289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  <a:cs typeface="Arial" panose="020B0604020202020204" pitchFamily="34" charset="0"/>
              </a:rPr>
              <a:t>32</a:t>
            </a:r>
          </a:p>
          <a:p>
            <a:r>
              <a:rPr lang="en-US" sz="4800" dirty="0">
                <a:latin typeface="Consolas" panose="020B0609020204030204" pitchFamily="49" charset="0"/>
                <a:cs typeface="Arial" panose="020B0604020202020204" pitchFamily="34" charset="0"/>
              </a:rPr>
              <a:t>64</a:t>
            </a:r>
          </a:p>
          <a:p>
            <a:r>
              <a:rPr lang="en-US" sz="4800" dirty="0">
                <a:latin typeface="Consolas" panose="020B0609020204030204" pitchFamily="49" charset="0"/>
                <a:cs typeface="Arial" panose="020B0604020202020204" pitchFamily="34" charset="0"/>
              </a:rPr>
              <a:t>128</a:t>
            </a:r>
            <a:endParaRPr lang="ru-RU" sz="4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5346" y="365125"/>
            <a:ext cx="42291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Integer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Integer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Mul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. &amp; Div.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Floating single-precision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Floating double-precision 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G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IMAFD = General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Floating quad-precision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Compressed (16-bit ops)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Bit manipulation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J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T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Packed (SIMD instructions)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Vector instructions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endParaRPr lang="ru-RU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2615" y="2673448"/>
            <a:ext cx="238857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nsolas" panose="020B0609020204030204" pitchFamily="49" charset="0"/>
                <a:cs typeface="Arial" panose="020B0604020202020204" pitchFamily="34" charset="0"/>
              </a:rPr>
              <a:t>RV32I</a:t>
            </a:r>
            <a:endParaRPr lang="ru-RU" sz="6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67292" y="494444"/>
            <a:ext cx="3613639" cy="4994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144001" y="441692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  <a:latin typeface="Consolas" panose="020B0609020204030204" pitchFamily="49" charset="0"/>
              </a:rPr>
              <a:t>(BASIC)</a:t>
            </a:r>
            <a:endParaRPr lang="ru-RU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413738" y="4335441"/>
            <a:ext cx="3112477" cy="896494"/>
            <a:chOff x="4413738" y="4335441"/>
            <a:chExt cx="3112477" cy="896494"/>
          </a:xfrm>
        </p:grpSpPr>
        <p:sp>
          <p:nvSpPr>
            <p:cNvPr id="13" name="TextBox 12"/>
            <p:cNvSpPr txBox="1"/>
            <p:nvPr/>
          </p:nvSpPr>
          <p:spPr>
            <a:xfrm>
              <a:off x="4413738" y="4585604"/>
              <a:ext cx="223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5B9BD5"/>
                  </a:solidFill>
                </a:rPr>
                <a:t>A register size in bits</a:t>
              </a:r>
            </a:p>
            <a:p>
              <a:pPr algn="r"/>
              <a:r>
                <a:rPr lang="en-US" dirty="0">
                  <a:solidFill>
                    <a:srgbClr val="5B9BD5"/>
                  </a:solidFill>
                </a:rPr>
                <a:t>Extension</a:t>
              </a:r>
              <a:endParaRPr lang="ru-RU" dirty="0">
                <a:solidFill>
                  <a:srgbClr val="5B9BD5"/>
                </a:solidFill>
              </a:endParaRPr>
            </a:p>
          </p:txBody>
        </p:sp>
        <p:cxnSp>
          <p:nvCxnSpPr>
            <p:cNvPr id="15" name="Curved Connector 14"/>
            <p:cNvCxnSpPr>
              <a:endCxn id="8" idx="2"/>
            </p:cNvCxnSpPr>
            <p:nvPr/>
          </p:nvCxnSpPr>
          <p:spPr>
            <a:xfrm flipV="1">
              <a:off x="6611815" y="4335441"/>
              <a:ext cx="465994" cy="447574"/>
            </a:xfrm>
            <a:prstGeom prst="curvedConnector2">
              <a:avLst/>
            </a:prstGeom>
            <a:ln w="3810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586904" y="5073162"/>
              <a:ext cx="93931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350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8" grpId="1"/>
      <p:bldP spid="9" grpId="0"/>
      <p:bldP spid="9" grpId="1"/>
      <p:bldP spid="10" grpId="0" animBg="1"/>
      <p:bldP spid="11" grpId="0" animBg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“load-store” three-addresses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latin typeface="+mn-lt"/>
              </a:rPr>
              <a:t>RISC-V is a </a:t>
            </a:r>
            <a:r>
              <a:rPr lang="en-US" dirty="0">
                <a:solidFill>
                  <a:srgbClr val="5B9BD5"/>
                </a:solidFill>
                <a:latin typeface="+mn-lt"/>
              </a:rPr>
              <a:t>load-store</a:t>
            </a:r>
            <a:r>
              <a:rPr lang="en-US" dirty="0">
                <a:latin typeface="+mn-lt"/>
              </a:rPr>
              <a:t> or </a:t>
            </a:r>
            <a:r>
              <a:rPr lang="en-US" dirty="0">
                <a:solidFill>
                  <a:srgbClr val="5B9BD5"/>
                </a:solidFill>
                <a:latin typeface="+mn-lt"/>
              </a:rPr>
              <a:t>register-to-register</a:t>
            </a:r>
            <a:r>
              <a:rPr lang="en-US" dirty="0">
                <a:latin typeface="+mn-lt"/>
              </a:rPr>
              <a:t> ISA</a:t>
            </a:r>
          </a:p>
          <a:p>
            <a:pPr marL="800100" lvl="1" indent="-342900"/>
            <a:r>
              <a:rPr lang="en-US" dirty="0"/>
              <a:t>Only special instructions like load and store access the main memory</a:t>
            </a:r>
          </a:p>
          <a:p>
            <a:pPr marL="800100" lvl="1" indent="-342900"/>
            <a:r>
              <a:rPr lang="en-US" dirty="0">
                <a:latin typeface="+mn-lt"/>
              </a:rPr>
              <a:t>All data manipulation (e. g. logic, arithmetic) occur between registers</a:t>
            </a:r>
          </a:p>
          <a:p>
            <a:pPr marL="342900" indent="-342900"/>
            <a:r>
              <a:rPr lang="en-US" dirty="0"/>
              <a:t>RISC-V</a:t>
            </a:r>
            <a:r>
              <a:rPr lang="en-US" dirty="0">
                <a:latin typeface="+mn-lt"/>
              </a:rPr>
              <a:t> uses </a:t>
            </a:r>
            <a:r>
              <a:rPr lang="en-US" dirty="0">
                <a:solidFill>
                  <a:srgbClr val="5B9BD5"/>
                </a:solidFill>
                <a:latin typeface="+mn-lt"/>
              </a:rPr>
              <a:t>three-addresses</a:t>
            </a:r>
            <a:r>
              <a:rPr lang="en-US" dirty="0">
                <a:latin typeface="+mn-lt"/>
              </a:rPr>
              <a:t> instructions for data manipulation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Each ALU instruction contains a destination and two sources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For example, an addition instruction (a = b + c) has the form: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52047" y="4778585"/>
            <a:ext cx="3564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add a, b, c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515091" y="4276048"/>
            <a:ext cx="1385936" cy="557591"/>
            <a:chOff x="3991091" y="4487062"/>
            <a:chExt cx="1385936" cy="557591"/>
          </a:xfrm>
        </p:grpSpPr>
        <p:sp>
          <p:nvSpPr>
            <p:cNvPr id="7" name="TextBox 6"/>
            <p:cNvSpPr txBox="1"/>
            <p:nvPr/>
          </p:nvSpPr>
          <p:spPr>
            <a:xfrm>
              <a:off x="4141409" y="4487062"/>
              <a:ext cx="1085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operands</a:t>
              </a:r>
            </a:p>
          </p:txBody>
        </p:sp>
        <p:sp>
          <p:nvSpPr>
            <p:cNvPr id="11" name="Left Brace 10"/>
            <p:cNvSpPr/>
            <p:nvPr/>
          </p:nvSpPr>
          <p:spPr bwMode="auto">
            <a:xfrm rot="5400000">
              <a:off x="4589929" y="4257556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22377" y="4276047"/>
            <a:ext cx="1115947" cy="557592"/>
            <a:chOff x="2698376" y="4487062"/>
            <a:chExt cx="1115947" cy="557592"/>
          </a:xfrm>
        </p:grpSpPr>
        <p:sp>
          <p:nvSpPr>
            <p:cNvPr id="6" name="TextBox 5"/>
            <p:cNvSpPr txBox="1"/>
            <p:nvPr/>
          </p:nvSpPr>
          <p:spPr>
            <a:xfrm>
              <a:off x="2698376" y="4487062"/>
              <a:ext cx="1115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</a:t>
              </a:r>
            </a:p>
          </p:txBody>
        </p:sp>
        <p:cxnSp>
          <p:nvCxnSpPr>
            <p:cNvPr id="13" name="Straight Arrow Connector 12"/>
            <p:cNvCxnSpPr>
              <a:stCxn id="6" idx="2"/>
            </p:cNvCxnSpPr>
            <p:nvPr/>
          </p:nvCxnSpPr>
          <p:spPr bwMode="auto">
            <a:xfrm>
              <a:off x="3256350" y="4856394"/>
              <a:ext cx="151314" cy="1882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4560218" y="5301805"/>
            <a:ext cx="1273938" cy="536534"/>
            <a:chOff x="3036218" y="5512820"/>
            <a:chExt cx="1273938" cy="536534"/>
          </a:xfrm>
        </p:grpSpPr>
        <p:sp>
          <p:nvSpPr>
            <p:cNvPr id="8" name="TextBox 7"/>
            <p:cNvSpPr txBox="1"/>
            <p:nvPr/>
          </p:nvSpPr>
          <p:spPr>
            <a:xfrm>
              <a:off x="3036218" y="5680022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destination</a:t>
              </a:r>
            </a:p>
          </p:txBody>
        </p:sp>
        <p:cxnSp>
          <p:nvCxnSpPr>
            <p:cNvPr id="15" name="Straight Arrow Connector 14"/>
            <p:cNvCxnSpPr>
              <a:stCxn id="8" idx="0"/>
            </p:cNvCxnSpPr>
            <p:nvPr/>
          </p:nvCxnSpPr>
          <p:spPr bwMode="auto">
            <a:xfrm flipV="1">
              <a:off x="3673187" y="5512820"/>
              <a:ext cx="228253" cy="1672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5945752" y="5301806"/>
            <a:ext cx="977960" cy="542172"/>
            <a:chOff x="4421752" y="5512821"/>
            <a:chExt cx="977960" cy="542172"/>
          </a:xfrm>
        </p:grpSpPr>
        <p:sp>
          <p:nvSpPr>
            <p:cNvPr id="9" name="TextBox 8"/>
            <p:cNvSpPr txBox="1"/>
            <p:nvPr/>
          </p:nvSpPr>
          <p:spPr>
            <a:xfrm>
              <a:off x="4421752" y="5685661"/>
              <a:ext cx="977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1</a:t>
              </a:r>
            </a:p>
          </p:txBody>
        </p:sp>
        <p:cxnSp>
          <p:nvCxnSpPr>
            <p:cNvPr id="17" name="Straight Arrow Connector 16"/>
            <p:cNvCxnSpPr>
              <a:stCxn id="9" idx="0"/>
            </p:cNvCxnSpPr>
            <p:nvPr/>
          </p:nvCxnSpPr>
          <p:spPr bwMode="auto">
            <a:xfrm flipH="1" flipV="1">
              <a:off x="4809745" y="5512821"/>
              <a:ext cx="100987" cy="17284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6968981" y="5252080"/>
            <a:ext cx="1138208" cy="369332"/>
            <a:chOff x="5444981" y="5463095"/>
            <a:chExt cx="113820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605229" y="5463095"/>
              <a:ext cx="977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2</a:t>
              </a:r>
            </a:p>
          </p:txBody>
        </p:sp>
        <p:cxnSp>
          <p:nvCxnSpPr>
            <p:cNvPr id="19" name="Straight Arrow Connector 18"/>
            <p:cNvCxnSpPr>
              <a:stCxn id="10" idx="1"/>
            </p:cNvCxnSpPr>
            <p:nvPr/>
          </p:nvCxnSpPr>
          <p:spPr bwMode="auto">
            <a:xfrm flipH="1" flipV="1">
              <a:off x="5444981" y="5463095"/>
              <a:ext cx="160248" cy="18466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Memory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Little-Endian</a:t>
                </a:r>
              </a:p>
              <a:p>
                <a:r>
                  <a:rPr lang="en-US" dirty="0"/>
                  <a:t>Byte-addressable address space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n – a register size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:r>
                  <a:rPr lang="en-US" dirty="0">
                    <a:latin typeface="Consolas" panose="020B0609020204030204" pitchFamily="49" charset="0"/>
                  </a:rPr>
                  <a:t>RV32I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Addressing is circular</a:t>
                </a:r>
              </a:p>
              <a:p>
                <a:pPr lvl="1"/>
                <a:r>
                  <a:rPr lang="en-US" dirty="0"/>
                  <a:t>Address calculation overflow is ignored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9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3237" indent="-342900">
              <a:buClr>
                <a:schemeClr val="bg1">
                  <a:lumMod val="75000"/>
                </a:schemeClr>
              </a:buClr>
            </a:pPr>
            <a:r>
              <a:rPr lang="en-US" sz="2400" dirty="0"/>
              <a:t>GPR = General Purpose Registers: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32 32-bit integer registers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x0-x31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32 registers =&gt; 5-bit register addresses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>
                <a:latin typeface="Consolas" panose="020B0609020204030204" pitchFamily="49" charset="0"/>
              </a:rPr>
              <a:t>x0</a:t>
            </a:r>
            <a:r>
              <a:rPr lang="en-US" sz="2000" dirty="0"/>
              <a:t> hard-wired to </a:t>
            </a:r>
            <a:r>
              <a:rPr lang="en-US" sz="2000" dirty="0">
                <a:latin typeface="Consolas" panose="020B0609020204030204" pitchFamily="49" charset="0"/>
              </a:rPr>
              <a:t>0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>
                <a:latin typeface="Consolas" panose="020B0609020204030204" pitchFamily="49" charset="0"/>
              </a:rPr>
              <a:t>F</a:t>
            </a:r>
            <a:r>
              <a:rPr lang="en-US" sz="2000" dirty="0"/>
              <a:t> extension adds 32 floating-point registers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f0-f31</a:t>
            </a:r>
          </a:p>
          <a:p>
            <a:pPr marL="503237" indent="-342900">
              <a:buClr>
                <a:schemeClr val="bg1">
                  <a:lumMod val="75000"/>
                </a:schemeClr>
              </a:buClr>
            </a:pPr>
            <a:r>
              <a:rPr lang="en-US" sz="2400" dirty="0"/>
              <a:t>CSR = Control and Status Registers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pc</a:t>
            </a:r>
            <a:r>
              <a:rPr lang="en-US" sz="2000" dirty="0"/>
              <a:t> = Program Counter – contains an address of the current instruction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fsr</a:t>
            </a:r>
            <a:r>
              <a:rPr lang="en-US" sz="2000" dirty="0"/>
              <a:t> = FP Status Register – FP rounding mode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…</a:t>
            </a:r>
          </a:p>
          <a:p>
            <a:pPr marL="503237" indent="-342900">
              <a:buClr>
                <a:schemeClr val="bg1">
                  <a:lumMod val="75000"/>
                </a:schemeClr>
              </a:buClr>
            </a:pPr>
            <a:r>
              <a:rPr lang="en-US" sz="2400" dirty="0"/>
              <a:t>More registers = better?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More registers </a:t>
            </a:r>
            <a:r>
              <a:rPr lang="en-US" sz="1800" b="1" dirty="0"/>
              <a:t>→</a:t>
            </a:r>
            <a:r>
              <a:rPr lang="en-US" sz="1800" dirty="0"/>
              <a:t> Larger decoders, multiplexers, etc. </a:t>
            </a:r>
            <a:r>
              <a:rPr lang="en-US" sz="1800" b="1" dirty="0"/>
              <a:t>→</a:t>
            </a:r>
            <a:r>
              <a:rPr lang="en-US" sz="1800" dirty="0"/>
              <a:t> larger circuits delays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Instruction length is affected, as need more space to encode register numbers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21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instructions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825625"/>
            <a:ext cx="5506329" cy="4128707"/>
          </a:xfrm>
        </p:spPr>
        <p:txBody>
          <a:bodyPr/>
          <a:lstStyle/>
          <a:p>
            <a:r>
              <a:rPr lang="en-US" dirty="0"/>
              <a:t>A RISC-V instruction is a bit “word” by default</a:t>
            </a:r>
          </a:p>
          <a:p>
            <a:pPr lvl="1"/>
            <a:r>
              <a:rPr lang="en-US" dirty="0"/>
              <a:t>Fixed 32-bit length</a:t>
            </a:r>
          </a:p>
          <a:p>
            <a:pPr lvl="1"/>
            <a:r>
              <a:rPr lang="en-US" dirty="0"/>
              <a:t>Encodes an operation &amp; operands</a:t>
            </a:r>
          </a:p>
          <a:p>
            <a:r>
              <a:rPr lang="en-US" dirty="0"/>
              <a:t>Length can be variated with</a:t>
            </a:r>
            <a:br>
              <a:rPr lang="en-US" dirty="0"/>
            </a:br>
            <a:r>
              <a:rPr lang="en-US" dirty="0"/>
              <a:t>special bits</a:t>
            </a:r>
          </a:p>
          <a:p>
            <a:pPr lvl="1"/>
            <a:r>
              <a:rPr lang="en-US" dirty="0"/>
              <a:t>Down to 16 bits (Compressed)</a:t>
            </a:r>
          </a:p>
          <a:p>
            <a:pPr lvl="1"/>
            <a:r>
              <a:rPr lang="en-US" dirty="0"/>
              <a:t>Up to 192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grpSp>
        <p:nvGrpSpPr>
          <p:cNvPr id="23" name="Group 22"/>
          <p:cNvGrpSpPr/>
          <p:nvPr/>
        </p:nvGrpSpPr>
        <p:grpSpPr>
          <a:xfrm>
            <a:off x="7842739" y="2781802"/>
            <a:ext cx="3892061" cy="369332"/>
            <a:chOff x="7842739" y="2781802"/>
            <a:chExt cx="3892061" cy="369332"/>
          </a:xfrm>
        </p:grpSpPr>
        <p:sp>
          <p:nvSpPr>
            <p:cNvPr id="13" name="Rectangle 12"/>
            <p:cNvSpPr/>
            <p:nvPr/>
          </p:nvSpPr>
          <p:spPr>
            <a:xfrm>
              <a:off x="9337431" y="2853188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***********bbb11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42739" y="2853188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****************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11840" y="2781802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32-bit</a:t>
              </a:r>
              <a:endParaRPr lang="ru-RU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337431" y="2427973"/>
            <a:ext cx="2397369" cy="369332"/>
            <a:chOff x="9337431" y="2427973"/>
            <a:chExt cx="2397369" cy="369332"/>
          </a:xfrm>
        </p:grpSpPr>
        <p:sp>
          <p:nvSpPr>
            <p:cNvPr id="7" name="Rectangle 6"/>
            <p:cNvSpPr/>
            <p:nvPr/>
          </p:nvSpPr>
          <p:spPr>
            <a:xfrm>
              <a:off x="9337431" y="2499359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**************aa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11840" y="2427973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16-bit</a:t>
              </a:r>
              <a:endParaRPr lang="ru-RU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909" y="3135443"/>
            <a:ext cx="4999891" cy="369332"/>
            <a:chOff x="6734909" y="3135443"/>
            <a:chExt cx="4999891" cy="369332"/>
          </a:xfrm>
        </p:grpSpPr>
        <p:sp>
          <p:nvSpPr>
            <p:cNvPr id="12" name="Rectangle 11"/>
            <p:cNvSpPr/>
            <p:nvPr/>
          </p:nvSpPr>
          <p:spPr>
            <a:xfrm>
              <a:off x="6734909" y="3206829"/>
              <a:ext cx="1107830" cy="22656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5B9BD5"/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************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37431" y="3209398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**********011111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42739" y="3207016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****************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11840" y="3135443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48-bit</a:t>
              </a:r>
              <a:endParaRPr lang="ru-RU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532620" y="4130040"/>
            <a:ext cx="147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aa ≠ 11</a:t>
            </a:r>
          </a:p>
          <a:p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 ≠ 111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410700" y="3962400"/>
            <a:ext cx="1421423" cy="502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31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7.6|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41.2|24.6|29.3|6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9.3|18.9|11|3.6|31|1.9|7|2.7|2.8|6.3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3.6|13.8|9.2|119|19.5|52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1308</Words>
  <Application>Microsoft Office PowerPoint</Application>
  <PresentationFormat>Widescreen</PresentationFormat>
  <Paragraphs>557</Paragraphs>
  <Slides>22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Cambria Math</vt:lpstr>
      <vt:lpstr>Consolas</vt:lpstr>
      <vt:lpstr>Neo Sans Intel</vt:lpstr>
      <vt:lpstr>Open Sans</vt:lpstr>
      <vt:lpstr>Office Theme</vt:lpstr>
      <vt:lpstr>2_Office Theme</vt:lpstr>
      <vt:lpstr>RISC-V ISA</vt:lpstr>
      <vt:lpstr>Step into Microarchitecture world…</vt:lpstr>
      <vt:lpstr>Refresher: ISA</vt:lpstr>
      <vt:lpstr>RISC-V: overview</vt:lpstr>
      <vt:lpstr>RISC-V: extensions</vt:lpstr>
      <vt:lpstr>RISC-V: “load-store” three-addresses design</vt:lpstr>
      <vt:lpstr>RISC-V: Memory</vt:lpstr>
      <vt:lpstr>RISC-V: registers</vt:lpstr>
      <vt:lpstr>RISC-V: instructions</vt:lpstr>
      <vt:lpstr>RV32I: instruction formats</vt:lpstr>
      <vt:lpstr>RV32I: arithmetic</vt:lpstr>
      <vt:lpstr>RV32I: reg-reg (R-type) arithmetic</vt:lpstr>
      <vt:lpstr>RV32I: reg-imm (I/U-type) arithmetic</vt:lpstr>
      <vt:lpstr>RV32I: NOP instruction</vt:lpstr>
      <vt:lpstr>RV32I: memory access</vt:lpstr>
      <vt:lpstr>RV32I: Load and Store</vt:lpstr>
      <vt:lpstr>RV32I: control transfer</vt:lpstr>
      <vt:lpstr>RV32I: Unconditional jumps</vt:lpstr>
      <vt:lpstr>RV32I: Conditional branches</vt:lpstr>
      <vt:lpstr>RISC-V Simulation</vt:lpstr>
      <vt:lpstr>Source materials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kirillkorolev</cp:lastModifiedBy>
  <cp:revision>292</cp:revision>
  <dcterms:created xsi:type="dcterms:W3CDTF">2018-09-18T18:10:21Z</dcterms:created>
  <dcterms:modified xsi:type="dcterms:W3CDTF">2021-10-25T08:00:57Z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2019-10-14 11:58:14Z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