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446" r:id="rId2"/>
    <p:sldId id="449" r:id="rId3"/>
    <p:sldId id="450" r:id="rId4"/>
    <p:sldId id="475" r:id="rId5"/>
    <p:sldId id="476" r:id="rId6"/>
    <p:sldId id="477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47" r:id="rId28"/>
    <p:sldId id="44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FFFF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3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course.cs.technion.ac.il/234267/Winter2012-2013/ho/WCFiles/L2_pipeline_2012.ppt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Control Hazards. Branch Prediction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+mj-lt"/>
              </a:rPr>
              <a:t>Oleg Ladin</a:t>
            </a:r>
          </a:p>
          <a:p>
            <a:r>
              <a:rPr lang="en-US" i="1" dirty="0">
                <a:latin typeface="+mj-lt"/>
              </a:rPr>
              <a:t>11 November 2019</a:t>
            </a:r>
            <a:endParaRPr lang="ru-RU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3"/>
              <p:cNvSpPr/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Unfortunately, filling 1 delay slot is easy, 2 is hard, 3 is harder …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Assuming we can effectively fill d% of the delayed slots</a:t>
                </a:r>
              </a:p>
              <a:p>
                <a:pPr lvl="1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16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For example, for d=0.6, we get CPI</a:t>
                </a:r>
                <a:r>
                  <a:rPr lang="en-US" sz="1050" dirty="0">
                    <a:solidFill>
                      <a:srgbClr val="061922"/>
                    </a:solidFill>
                    <a:cs typeface="Arial" charset="0"/>
                  </a:rPr>
                  <a:t> </a:t>
                </a:r>
                <a:r>
                  <a:rPr lang="en-US" sz="1200" dirty="0">
                    <a:solidFill>
                      <a:srgbClr val="061922"/>
                    </a:solidFill>
                    <a:cs typeface="Arial" charset="0"/>
                  </a:rPr>
                  <a:t>real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= 1.2 (IPC = 0.83%)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Mixing architecture with micro-arch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New generations requires more delay slots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Compatibility issues between generations –&gt; RISC-V has no delayed branches</a:t>
                </a:r>
              </a:p>
            </p:txBody>
          </p:sp>
        </mc:Choice>
        <mc:Fallback xmlns="">
          <p:sp>
            <p:nvSpPr>
              <p:cNvPr id="7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  <a:blipFill rotWithShape="0">
                <a:blip r:embed="rId2"/>
                <a:stretch>
                  <a:fillRect l="-557" t="-1129" b="-2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4690983"/>
            <a:ext cx="7162800" cy="1497925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 far from the ideal and mixing Arch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almost always not the best decision.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 something even better?</a:t>
            </a:r>
          </a:p>
        </p:txBody>
      </p:sp>
    </p:spTree>
    <p:extLst>
      <p:ext uri="{BB962C8B-B14F-4D97-AF65-F5344CB8AC3E}">
        <p14:creationId xmlns:p14="http://schemas.microsoft.com/office/powerpoint/2010/main" val="31117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4: Dynamic prediction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29"/>
          <p:cNvSpPr/>
          <p:nvPr/>
        </p:nvSpPr>
        <p:spPr>
          <a:xfrm>
            <a:off x="838200" y="1825625"/>
            <a:ext cx="9505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Dynamic branch prediction approach: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As soon as branch is fetched (at IF stage) change the PC to the predicted path.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Switch to the right path after the branch execution if the prediction was wrong.</a:t>
            </a:r>
          </a:p>
          <a:p>
            <a:pPr marL="285750" indent="-285750" fontAlgn="base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It required complex hardware at IF stage that will predicts: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Whether the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Branch taken or not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Taken branch target</a:t>
            </a:r>
          </a:p>
        </p:txBody>
      </p:sp>
      <p:sp>
        <p:nvSpPr>
          <p:cNvPr id="8" name="Прямоугольник 31"/>
          <p:cNvSpPr/>
          <p:nvPr/>
        </p:nvSpPr>
        <p:spPr>
          <a:xfrm>
            <a:off x="851452" y="4589191"/>
            <a:ext cx="495879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Branch Target Buffer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(BTB)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 fact, it is organized exactly as a cache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020584"/>
            <a:ext cx="4267464" cy="31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43100" y="4191468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" name="Группа 59"/>
          <p:cNvGrpSpPr/>
          <p:nvPr/>
        </p:nvGrpSpPr>
        <p:grpSpPr>
          <a:xfrm>
            <a:off x="1943100" y="838668"/>
            <a:ext cx="8229600" cy="409575"/>
            <a:chOff x="457200" y="914400"/>
            <a:chExt cx="8229600" cy="40957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moves to next instruction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705600" y="3124668"/>
            <a:ext cx="1609725" cy="766763"/>
            <a:chOff x="3546" y="1869"/>
            <a:chExt cx="1014" cy="483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6192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 taken ?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6" name="Группа 64"/>
          <p:cNvGrpSpPr/>
          <p:nvPr/>
        </p:nvGrpSpPr>
        <p:grpSpPr>
          <a:xfrm>
            <a:off x="7724775" y="2222968"/>
            <a:ext cx="1609725" cy="982663"/>
            <a:chOff x="6238875" y="2298700"/>
            <a:chExt cx="1609725" cy="982663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BTB Hit ?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505700" y="2819868"/>
            <a:ext cx="0" cy="3048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505700" y="2819868"/>
            <a:ext cx="228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648700" y="3505668"/>
            <a:ext cx="0" cy="4572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332788" y="3505668"/>
            <a:ext cx="315912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27" name="Группа 61"/>
          <p:cNvGrpSpPr/>
          <p:nvPr/>
        </p:nvGrpSpPr>
        <p:grpSpPr>
          <a:xfrm>
            <a:off x="2400300" y="1219668"/>
            <a:ext cx="2667000" cy="1019175"/>
            <a:chOff x="914400" y="1295400"/>
            <a:chExt cx="2667000" cy="1019175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fetches new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Группа 63"/>
          <p:cNvGrpSpPr/>
          <p:nvPr/>
        </p:nvGrpSpPr>
        <p:grpSpPr>
          <a:xfrm>
            <a:off x="7200900" y="1219668"/>
            <a:ext cx="2667000" cy="1019175"/>
            <a:chOff x="5715000" y="1295400"/>
            <a:chExt cx="2667000" cy="1019175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looks it up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3" name="Группа 62"/>
          <p:cNvGrpSpPr/>
          <p:nvPr/>
        </p:nvGrpSpPr>
        <p:grpSpPr>
          <a:xfrm>
            <a:off x="2628900" y="2210268"/>
            <a:ext cx="2209800" cy="2286000"/>
            <a:chOff x="1143000" y="2286000"/>
            <a:chExt cx="2209800" cy="2286000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new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6" name="Группа 60"/>
          <p:cNvGrpSpPr/>
          <p:nvPr/>
        </p:nvGrpSpPr>
        <p:grpSpPr>
          <a:xfrm>
            <a:off x="1847850" y="991068"/>
            <a:ext cx="381000" cy="3200400"/>
            <a:chOff x="361950" y="1066800"/>
            <a:chExt cx="381000" cy="3200400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61950" y="2441247"/>
              <a:ext cx="381000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</a:t>
              </a:r>
            </a:p>
          </p:txBody>
        </p:sp>
      </p:grp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1883569" y="5779761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0" name="Группа 67"/>
          <p:cNvGrpSpPr/>
          <p:nvPr/>
        </p:nvGrpSpPr>
        <p:grpSpPr>
          <a:xfrm>
            <a:off x="1808163" y="4191467"/>
            <a:ext cx="440531" cy="1514512"/>
            <a:chOff x="322263" y="4267200"/>
            <a:chExt cx="440531" cy="1066800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22263" y="4643411"/>
              <a:ext cx="440531" cy="26015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</p:grp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914900" y="5444005"/>
            <a:ext cx="1521619" cy="523220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IF/ID latch loaded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pred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inst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4" name="Группа 70"/>
          <p:cNvGrpSpPr/>
          <p:nvPr/>
        </p:nvGrpSpPr>
        <p:grpSpPr>
          <a:xfrm>
            <a:off x="7810500" y="4343868"/>
            <a:ext cx="2209800" cy="1762917"/>
            <a:chOff x="6324600" y="4419600"/>
            <a:chExt cx="2209800" cy="1762917"/>
          </a:xfrm>
        </p:grpSpPr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619999" y="4419600"/>
              <a:ext cx="9525" cy="1033464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6324600" y="5468142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seq.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124700" y="2502368"/>
            <a:ext cx="4572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yes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Группа 65"/>
          <p:cNvGrpSpPr/>
          <p:nvPr/>
        </p:nvGrpSpPr>
        <p:grpSpPr>
          <a:xfrm>
            <a:off x="8191500" y="2502368"/>
            <a:ext cx="1828800" cy="1841500"/>
            <a:chOff x="6705600" y="2578100"/>
            <a:chExt cx="1828800" cy="1841500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PC + 4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8661400" y="3277068"/>
            <a:ext cx="3810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no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54" name="Группа 66"/>
          <p:cNvGrpSpPr/>
          <p:nvPr/>
        </p:nvGrpSpPr>
        <p:grpSpPr>
          <a:xfrm>
            <a:off x="5295900" y="3277068"/>
            <a:ext cx="2057400" cy="1066800"/>
            <a:chOff x="3810000" y="3352800"/>
            <a:chExt cx="2057400" cy="1066800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pred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addr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59" name="Группа 72"/>
          <p:cNvGrpSpPr/>
          <p:nvPr/>
        </p:nvGrpSpPr>
        <p:grpSpPr>
          <a:xfrm>
            <a:off x="2764631" y="4496269"/>
            <a:ext cx="2006600" cy="1759377"/>
            <a:chOff x="1295400" y="4031829"/>
            <a:chExt cx="2006600" cy="1759377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2286000" y="4031829"/>
              <a:ext cx="0" cy="99737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61" name="Группа 68"/>
            <p:cNvGrpSpPr/>
            <p:nvPr/>
          </p:nvGrpSpPr>
          <p:grpSpPr>
            <a:xfrm>
              <a:off x="1295400" y="5024443"/>
              <a:ext cx="2006600" cy="766763"/>
              <a:chOff x="1295400" y="5024443"/>
              <a:chExt cx="2006600" cy="766763"/>
            </a:xfrm>
          </p:grpSpPr>
          <p:grpSp>
            <p:nvGrpSpPr>
              <p:cNvPr id="62" name="Group 43"/>
              <p:cNvGrpSpPr>
                <a:grpSpLocks/>
              </p:cNvGrpSpPr>
              <p:nvPr/>
            </p:nvGrpSpPr>
            <p:grpSpPr bwMode="auto">
              <a:xfrm>
                <a:off x="1489076" y="5024443"/>
                <a:ext cx="1609725" cy="766763"/>
                <a:chOff x="3546" y="1869"/>
                <a:chExt cx="1014" cy="483"/>
              </a:xfrm>
            </p:grpSpPr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68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69" name="Группа 71"/>
          <p:cNvGrpSpPr/>
          <p:nvPr/>
        </p:nvGrpSpPr>
        <p:grpSpPr>
          <a:xfrm>
            <a:off x="1808163" y="5779760"/>
            <a:ext cx="430213" cy="545307"/>
            <a:chOff x="322263" y="5664200"/>
            <a:chExt cx="430213" cy="736600"/>
          </a:xfrm>
        </p:grpSpPr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533400" y="5664200"/>
              <a:ext cx="0" cy="7366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22263" y="5924292"/>
              <a:ext cx="430213" cy="38273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EXE</a:t>
              </a:r>
            </a:p>
          </p:txBody>
        </p:sp>
      </p:grpSp>
      <p:grpSp>
        <p:nvGrpSpPr>
          <p:cNvPr id="72" name="Группа 72"/>
          <p:cNvGrpSpPr/>
          <p:nvPr/>
        </p:nvGrpSpPr>
        <p:grpSpPr>
          <a:xfrm>
            <a:off x="5260180" y="4343868"/>
            <a:ext cx="2055020" cy="1132096"/>
            <a:chOff x="1035050" y="4201905"/>
            <a:chExt cx="2055020" cy="1132096"/>
          </a:xfrm>
        </p:grpSpPr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2061370" y="4201905"/>
              <a:ext cx="7939" cy="69746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74" name="Группа 68"/>
            <p:cNvGrpSpPr/>
            <p:nvPr/>
          </p:nvGrpSpPr>
          <p:grpSpPr>
            <a:xfrm>
              <a:off x="1035050" y="4387855"/>
              <a:ext cx="2055020" cy="946146"/>
              <a:chOff x="1035050" y="4387855"/>
              <a:chExt cx="2055020" cy="946146"/>
            </a:xfrm>
          </p:grpSpPr>
          <p:grpSp>
            <p:nvGrpSpPr>
              <p:cNvPr id="75" name="Group 43"/>
              <p:cNvGrpSpPr>
                <a:grpSpLocks/>
              </p:cNvGrpSpPr>
              <p:nvPr/>
            </p:nvGrpSpPr>
            <p:grpSpPr bwMode="auto">
              <a:xfrm>
                <a:off x="1265239" y="4387855"/>
                <a:ext cx="1609725" cy="766763"/>
                <a:chOff x="3405" y="1468"/>
                <a:chExt cx="1014" cy="483"/>
              </a:xfrm>
            </p:grpSpPr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05" y="1468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00AEEF">
                    <a:lumMod val="60000"/>
                    <a:lumOff val="40000"/>
                  </a:srgbClr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1" name="Rectangle 47"/>
                <p:cNvSpPr>
                  <a:spLocks noChangeArrowheads="1"/>
                </p:cNvSpPr>
                <p:nvPr/>
              </p:nvSpPr>
              <p:spPr bwMode="auto">
                <a:xfrm>
                  <a:off x="3424" y="1622"/>
                  <a:ext cx="960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Correct target?</a:t>
                  </a:r>
                  <a:endPara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 flipH="1">
                <a:off x="1035050" y="4768268"/>
                <a:ext cx="1588" cy="565733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7" name="Line 53"/>
              <p:cNvSpPr>
                <a:spLocks noChangeShapeType="1"/>
              </p:cNvSpPr>
              <p:nvPr/>
            </p:nvSpPr>
            <p:spPr bwMode="auto">
              <a:xfrm>
                <a:off x="1036639" y="476826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3090070" y="4757742"/>
                <a:ext cx="0" cy="544299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2861470" y="4771236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6476208" y="5447023"/>
            <a:ext cx="1281112" cy="523220"/>
          </a:xfrm>
          <a:prstGeom prst="rect">
            <a:avLst/>
          </a:prstGeom>
          <a:solidFill>
            <a:srgbClr val="00AEEF">
              <a:lumMod val="60000"/>
              <a:lumOff val="40000"/>
            </a:srgbClr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Flush pipe &amp;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update PC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3" name="Группа 59"/>
          <p:cNvGrpSpPr/>
          <p:nvPr/>
        </p:nvGrpSpPr>
        <p:grpSpPr>
          <a:xfrm>
            <a:off x="6476208" y="5973259"/>
            <a:ext cx="1291429" cy="748215"/>
            <a:chOff x="1180924" y="9876630"/>
            <a:chExt cx="1291429" cy="871383"/>
          </a:xfrm>
        </p:grpSpPr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1180924" y="10286348"/>
              <a:ext cx="1291429" cy="461665"/>
            </a:xfrm>
            <a:prstGeom prst="rect">
              <a:avLst/>
            </a:prstGeom>
            <a:solidFill>
              <a:srgbClr val="00AEEF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>
              <a:off x="1829414" y="9876630"/>
              <a:ext cx="0" cy="40971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3" grpId="0" animBg="1"/>
      <p:bldP spid="47" grpId="0" animBg="1"/>
      <p:bldP spid="53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1771650" y="33400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36" name="Группа 54"/>
          <p:cNvGrpSpPr/>
          <p:nvPr/>
        </p:nvGrpSpPr>
        <p:grpSpPr>
          <a:xfrm>
            <a:off x="1470422" y="3340099"/>
            <a:ext cx="8530828" cy="1981200"/>
            <a:chOff x="155972" y="3200400"/>
            <a:chExt cx="8530828" cy="1981200"/>
          </a:xfrm>
        </p:grpSpPr>
        <p:sp>
          <p:nvSpPr>
            <p:cNvPr id="13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Text Box 11"/>
            <p:cNvSpPr txBox="1">
              <a:spLocks noChangeArrowheads="1"/>
            </p:cNvSpPr>
            <p:nvPr/>
          </p:nvSpPr>
          <p:spPr bwMode="auto">
            <a:xfrm>
              <a:off x="155972" y="3974067"/>
              <a:ext cx="754856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</p:txBody>
        </p:sp>
      </p:grpSp>
      <p:sp>
        <p:nvSpPr>
          <p:cNvPr id="140" name="Line 12"/>
          <p:cNvSpPr>
            <a:spLocks noChangeShapeType="1"/>
          </p:cNvSpPr>
          <p:nvPr/>
        </p:nvSpPr>
        <p:spPr bwMode="auto">
          <a:xfrm>
            <a:off x="1771650" y="64642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41" name="Группа 58"/>
          <p:cNvGrpSpPr/>
          <p:nvPr/>
        </p:nvGrpSpPr>
        <p:grpSpPr>
          <a:xfrm>
            <a:off x="1550194" y="5321299"/>
            <a:ext cx="595312" cy="1143000"/>
            <a:chOff x="235744" y="5181600"/>
            <a:chExt cx="595312" cy="1143000"/>
          </a:xfrm>
        </p:grpSpPr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235744" y="5534025"/>
              <a:ext cx="595312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WB</a:t>
              </a:r>
            </a:p>
          </p:txBody>
        </p:sp>
      </p:grpSp>
      <p:grpSp>
        <p:nvGrpSpPr>
          <p:cNvPr id="144" name="Группа 56"/>
          <p:cNvGrpSpPr/>
          <p:nvPr/>
        </p:nvGrpSpPr>
        <p:grpSpPr>
          <a:xfrm>
            <a:off x="5124450" y="3944937"/>
            <a:ext cx="1905000" cy="1681162"/>
            <a:chOff x="3810000" y="3805238"/>
            <a:chExt cx="1905000" cy="1681162"/>
          </a:xfrm>
        </p:grpSpPr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Flush pipe &amp;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PC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49" name="Группа 59"/>
          <p:cNvGrpSpPr/>
          <p:nvPr/>
        </p:nvGrpSpPr>
        <p:grpSpPr>
          <a:xfrm>
            <a:off x="4972050" y="5626099"/>
            <a:ext cx="2209800" cy="1095375"/>
            <a:chOff x="3657600" y="5486400"/>
            <a:chExt cx="2209800" cy="1095375"/>
          </a:xfrm>
        </p:grpSpPr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52" name="Группа 57"/>
          <p:cNvGrpSpPr/>
          <p:nvPr/>
        </p:nvGrpSpPr>
        <p:grpSpPr>
          <a:xfrm>
            <a:off x="2990850" y="3944937"/>
            <a:ext cx="1676400" cy="1023937"/>
            <a:chOff x="1676400" y="3805238"/>
            <a:chExt cx="1676400" cy="1023937"/>
          </a:xfrm>
        </p:grpSpPr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continue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6953250" y="2092324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continue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58" name="Группа 55"/>
          <p:cNvGrpSpPr/>
          <p:nvPr/>
        </p:nvGrpSpPr>
        <p:grpSpPr>
          <a:xfrm>
            <a:off x="4286250" y="3568699"/>
            <a:ext cx="1609725" cy="1066800"/>
            <a:chOff x="2971800" y="3429000"/>
            <a:chExt cx="1609725" cy="1066800"/>
          </a:xfrm>
        </p:grpSpPr>
        <p:grpSp>
          <p:nvGrpSpPr>
            <p:cNvPr id="159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161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Corect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pred ?</a:t>
                </a: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60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65" name="Text Box 20"/>
          <p:cNvSpPr txBox="1">
            <a:spLocks noChangeArrowheads="1"/>
          </p:cNvSpPr>
          <p:nvPr/>
        </p:nvSpPr>
        <p:spPr bwMode="auto">
          <a:xfrm>
            <a:off x="4286250" y="2092324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Calculate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br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&amp;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trgt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66" name="Группа 50"/>
          <p:cNvGrpSpPr/>
          <p:nvPr/>
        </p:nvGrpSpPr>
        <p:grpSpPr>
          <a:xfrm>
            <a:off x="1550194" y="669924"/>
            <a:ext cx="8451056" cy="2670175"/>
            <a:chOff x="235744" y="530225"/>
            <a:chExt cx="8451056" cy="2670175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Text Box 4"/>
            <p:cNvSpPr txBox="1">
              <a:spLocks noChangeArrowheads="1"/>
            </p:cNvSpPr>
            <p:nvPr/>
          </p:nvSpPr>
          <p:spPr bwMode="auto">
            <a:xfrm>
              <a:off x="319087" y="530225"/>
              <a:ext cx="428625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  <p:grpSp>
          <p:nvGrpSpPr>
            <p:cNvPr id="169" name="Группа 49"/>
            <p:cNvGrpSpPr/>
            <p:nvPr/>
          </p:nvGrpSpPr>
          <p:grpSpPr>
            <a:xfrm>
              <a:off x="235744" y="762000"/>
              <a:ext cx="8451056" cy="2438400"/>
              <a:chOff x="235744" y="762000"/>
              <a:chExt cx="8451056" cy="2438400"/>
            </a:xfrm>
          </p:grpSpPr>
          <p:sp>
            <p:nvSpPr>
              <p:cNvPr id="170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1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rgbClr val="061922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2" name="Text Box 10"/>
              <p:cNvSpPr txBox="1">
                <a:spLocks noChangeArrowheads="1"/>
              </p:cNvSpPr>
              <p:nvPr/>
            </p:nvSpPr>
            <p:spPr bwMode="auto">
              <a:xfrm>
                <a:off x="235744" y="1881188"/>
                <a:ext cx="595312" cy="369332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EXE</a:t>
                </a:r>
              </a:p>
            </p:txBody>
          </p:sp>
          <p:grpSp>
            <p:nvGrpSpPr>
              <p:cNvPr id="173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81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3" name="Freeform 182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6192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  <p:sp>
                <p:nvSpPr>
                  <p:cNvPr id="184" name="Freeform 183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</p:grpSp>
            <p:sp>
              <p:nvSpPr>
                <p:cNvPr id="1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74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5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6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yes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7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8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9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no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80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85" name="Группа 53"/>
          <p:cNvGrpSpPr/>
          <p:nvPr/>
        </p:nvGrpSpPr>
        <p:grpSpPr>
          <a:xfrm>
            <a:off x="3981450" y="2819399"/>
            <a:ext cx="2209800" cy="749300"/>
            <a:chOff x="2667000" y="2679700"/>
            <a:chExt cx="2209800" cy="749300"/>
          </a:xfrm>
        </p:grpSpPr>
        <p:sp>
          <p:nvSpPr>
            <p:cNvPr id="18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BTB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0" grpId="0" animBg="1"/>
      <p:bldP spid="157" grpId="0" animBg="1"/>
      <p:bldP spid="1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40254" y="2270954"/>
            <a:ext cx="3126676" cy="1772936"/>
            <a:chOff x="4616204" y="1508954"/>
            <a:chExt cx="3126676" cy="1772936"/>
          </a:xfrm>
        </p:grpSpPr>
        <p:grpSp>
          <p:nvGrpSpPr>
            <p:cNvPr id="46" name="Group 45"/>
            <p:cNvGrpSpPr/>
            <p:nvPr/>
          </p:nvGrpSpPr>
          <p:grpSpPr>
            <a:xfrm>
              <a:off x="4616204" y="1508954"/>
              <a:ext cx="3126676" cy="1772936"/>
              <a:chOff x="4616204" y="1508954"/>
              <a:chExt cx="3126676" cy="177293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16204" y="1508954"/>
                <a:ext cx="3126676" cy="1772936"/>
                <a:chOff x="1120187" y="2381668"/>
                <a:chExt cx="3126676" cy="177293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140828" y="2381668"/>
                  <a:ext cx="2608962" cy="1772936"/>
                  <a:chOff x="5945593" y="3417338"/>
                  <a:chExt cx="2608962" cy="1151981"/>
                </a:xfrm>
                <a:solidFill>
                  <a:srgbClr val="66FFCC"/>
                </a:solidFill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404964" y="3417338"/>
                    <a:ext cx="2149591" cy="1151981"/>
                    <a:chOff x="3021105" y="3598050"/>
                    <a:chExt cx="2149591" cy="1151981"/>
                  </a:xfrm>
                  <a:grpFill/>
                </p:grpSpPr>
                <p:sp>
                  <p:nvSpPr>
                    <p:cNvPr id="62" name="Rectangle 61"/>
                    <p:cNvSpPr/>
                    <p:nvPr/>
                  </p:nvSpPr>
                  <p:spPr bwMode="auto">
                    <a:xfrm>
                      <a:off x="3021105" y="3598050"/>
                      <a:ext cx="2149591" cy="1151981"/>
                    </a:xfrm>
                    <a:prstGeom prst="rect">
                      <a:avLst/>
                    </a:prstGeom>
                    <a:grpFill/>
                    <a:ln w="9525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3156408" y="3639748"/>
                      <a:ext cx="1948867" cy="199981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Mis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-prediction detector</a:t>
                      </a:r>
                    </a:p>
                  </p:txBody>
                </p:sp>
              </p:grpSp>
              <p:cxnSp>
                <p:nvCxnSpPr>
                  <p:cNvPr id="61" name="Straight Arrow Connector 60"/>
                  <p:cNvCxnSpPr/>
                  <p:nvPr/>
                </p:nvCxnSpPr>
                <p:spPr bwMode="auto">
                  <a:xfrm>
                    <a:off x="5945593" y="4232712"/>
                    <a:ext cx="474059" cy="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6192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1140828" y="3932993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754499" y="3539714"/>
                  <a:ext cx="696024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direction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54499" y="3802188"/>
                  <a:ext cx="530916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target</a:t>
                  </a: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3772804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>
                  <a:off x="1120187" y="3305662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 rot="5400000">
                  <a:off x="1387251" y="3649788"/>
                  <a:ext cx="7344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predicted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5400000">
                  <a:off x="3158698" y="2815725"/>
                  <a:ext cx="887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flush</a:t>
                  </a: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1126140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5254281" y="1959618"/>
                <a:ext cx="696024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direction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54281" y="2222092"/>
                <a:ext cx="530916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5400000">
              <a:off x="4988824" y="206969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actual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58880" y="1998875"/>
            <a:ext cx="2499012" cy="2139871"/>
            <a:chOff x="1126141" y="2381667"/>
            <a:chExt cx="2499012" cy="2139871"/>
          </a:xfrm>
        </p:grpSpPr>
        <p:grpSp>
          <p:nvGrpSpPr>
            <p:cNvPr id="65" name="Group 64"/>
            <p:cNvGrpSpPr/>
            <p:nvPr/>
          </p:nvGrpSpPr>
          <p:grpSpPr>
            <a:xfrm>
              <a:off x="1140828" y="2381667"/>
              <a:ext cx="2010266" cy="2133600"/>
              <a:chOff x="5945593" y="3417338"/>
              <a:chExt cx="2010266" cy="1386326"/>
            </a:xfrm>
            <a:solidFill>
              <a:srgbClr val="66FFCC"/>
            </a:solidFill>
          </p:grpSpPr>
          <p:grpSp>
            <p:nvGrpSpPr>
              <p:cNvPr id="79" name="Group 78"/>
              <p:cNvGrpSpPr/>
              <p:nvPr/>
            </p:nvGrpSpPr>
            <p:grpSpPr>
              <a:xfrm>
                <a:off x="6404965" y="3417338"/>
                <a:ext cx="1550894" cy="1386326"/>
                <a:chOff x="3021106" y="3598050"/>
                <a:chExt cx="1550894" cy="1386326"/>
              </a:xfrm>
              <a:grp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021106" y="3598050"/>
                  <a:ext cx="1550894" cy="138632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073191" y="3639753"/>
                  <a:ext cx="470835" cy="19998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BTB</a:t>
                  </a:r>
                </a:p>
              </p:txBody>
            </p:sp>
          </p:grp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5945593" y="4359025"/>
                <a:ext cx="474059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1140828" y="412739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140828" y="4412090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754499" y="3734115"/>
              <a:ext cx="696024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54499" y="3996589"/>
              <a:ext cx="530916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55340" y="425992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151094" y="2973288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3151094" y="327820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 rot="5400000">
              <a:off x="1432135" y="3996589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2606989" y="3004881"/>
              <a:ext cx="887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62200" y="284482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99369" y="3091615"/>
              <a:ext cx="530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1126141" y="3091615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627063" y="2962544"/>
              <a:ext cx="721672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5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Dynamic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1"/>
              <p:cNvSpPr/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correct prediction – loose nothing</a:t>
                </a:r>
              </a:p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wrong prediction – flush the pipeline and restart from the correct PC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not-taken, actual 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actual not-taken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but wrong target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Assuming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correct prediction rate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For example, if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= 85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(the modern predictors have 95%+)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3=1.09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.92</m:t>
                      </m:r>
                    </m:oMath>
                  </m:oMathPara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  <a:blipFill rotWithShape="0">
                <a:blip r:embed="rId3"/>
                <a:stretch>
                  <a:fillRect l="-567" t="-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9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28024"/>
          </a:xfrm>
        </p:spPr>
        <p:txBody>
          <a:bodyPr>
            <a:normAutofit/>
          </a:bodyPr>
          <a:lstStyle/>
          <a:p>
            <a:r>
              <a:rPr lang="en-US" sz="4000" dirty="0"/>
              <a:t>Methods of Branch Prediction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807FD-7EAE-4BD3-AE51-BF764174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74" y="1420238"/>
            <a:ext cx="4271652" cy="32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Backward Jump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199" y="1800788"/>
            <a:ext cx="9444135" cy="17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If target PC is behind than branch PC, predict taken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For the most of the cases that would be a backward jump of loop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Loop branches are almost taken</a:t>
            </a:r>
          </a:p>
        </p:txBody>
      </p:sp>
    </p:spTree>
    <p:extLst>
      <p:ext uri="{BB962C8B-B14F-4D97-AF65-F5344CB8AC3E}">
        <p14:creationId xmlns:p14="http://schemas.microsoft.com/office/powerpoint/2010/main" val="235006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Bimodal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02" y="2233129"/>
            <a:ext cx="3295650" cy="169545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6599" y="1825625"/>
            <a:ext cx="9125373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latin typeface="Calibri"/>
                <a:cs typeface="+mn-cs"/>
              </a:rPr>
              <a:t>A saturating counter or bimodal predictor is a state machine with four states: </a:t>
            </a:r>
            <a:endParaRPr lang="ru-RU" sz="2000" dirty="0">
              <a:solidFill>
                <a:srgbClr val="061922"/>
              </a:solidFill>
              <a:latin typeface="Calibri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77" y="2206625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8199" y="3730625"/>
            <a:ext cx="9558867" cy="2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Advantages: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Small – only 2 bits per entry in the BTB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Predicts well branches with stable behaviour</a:t>
            </a:r>
          </a:p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Disadvantages</a:t>
            </a:r>
          </a:p>
          <a:p>
            <a:pPr marL="800100" lvl="1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Cannot predict well branches which often change their outcome:</a:t>
            </a:r>
          </a:p>
          <a:p>
            <a:pPr marL="1257300" lvl="2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e.g.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332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4" y="224909"/>
            <a:ext cx="1142066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Pipelined vs. Non-Pipelined implementation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03071" y="950176"/>
            <a:ext cx="8192562" cy="5406173"/>
            <a:chOff x="356334" y="856762"/>
            <a:chExt cx="9608484" cy="6340523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M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W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instructions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93" name="Oval 9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84" name="TextBox 83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70" name="TextBox 69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44" name="Freeform 43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 rot="16200000">
            <a:off x="1270898" y="4981597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B050"/>
                </a:solidFill>
                <a:cs typeface="Arial" charset="0"/>
              </a:rPr>
              <a:t>Pipelined </a:t>
            </a:r>
            <a:endParaRPr lang="ru-RU" sz="16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933807" y="211478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FF0000"/>
                </a:solidFill>
                <a:cs typeface="Arial" charset="0"/>
              </a:rPr>
              <a:t>Non-Pipelined</a:t>
            </a:r>
            <a:endParaRPr lang="ru-RU" sz="16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bimodal BTB work?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9788" y="1825625"/>
            <a:ext cx="8688387" cy="18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Branches are usually used in loops</a:t>
            </a:r>
          </a:p>
          <a:p>
            <a:pPr marL="688975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BTB trains on first iterations and predicts next ones correctly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Loops are not infinite, so once BTB will make a mistake</a:t>
            </a:r>
          </a:p>
          <a:p>
            <a:pPr marL="631825" lvl="1" indent="-285750">
              <a:buClr>
                <a:srgbClr val="061922"/>
              </a:buCl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It won’t affect next outer loop iteration!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676261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(cond1)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(cond2)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969" y="56618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Branch 2 history: T, T, T, T, T, T, NT, T, T, T, T, T, T, NT</a:t>
            </a:r>
            <a:r>
              <a:rPr lang="en-US" dirty="0">
                <a:solidFill>
                  <a:srgbClr val="061922"/>
                </a:solidFill>
                <a:latin typeface="Arial" charset="0"/>
                <a:cs typeface="Arial" charset="0"/>
              </a:rPr>
              <a:t>, T, T, T, T, T, T, NT...</a:t>
            </a:r>
            <a:endParaRPr lang="ru-RU" dirty="0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Two-level adaptive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-707799" y="2771095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5238977" y="2518682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727677" y="4536395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0 0 0 0 0 1 0 0 0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21"/>
          <p:cNvSpPr>
            <a:spLocks noChangeArrowheads="1"/>
          </p:cNvSpPr>
          <p:nvPr/>
        </p:nvSpPr>
        <p:spPr bwMode="auto">
          <a:xfrm>
            <a:off x="3701484" y="4346323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709964" y="2129745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791052" y="1840820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91052" y="2844120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791052" y="2129745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294289" y="176938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past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2627" y="1769382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future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59252" y="1480457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present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89464" y="32759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History buffer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034314" y="2013857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9614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2375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404452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7682139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310414" y="2013857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6034314" y="29441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9614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Oval 74"/>
          <p:cNvSpPr>
            <a:spLocks noChangeArrowheads="1"/>
          </p:cNvSpPr>
          <p:nvPr/>
        </p:nvSpPr>
        <p:spPr bwMode="auto">
          <a:xfrm>
            <a:off x="62375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75"/>
          <p:cNvSpPr>
            <a:spLocks noChangeArrowheads="1"/>
          </p:cNvSpPr>
          <p:nvPr/>
        </p:nvSpPr>
        <p:spPr bwMode="auto">
          <a:xfrm>
            <a:off x="8404452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>
            <a:off x="7682139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5310414" y="29441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01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34314" y="38712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614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375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404452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682139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10414" y="38712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10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0414" y="4801507"/>
            <a:ext cx="3817938" cy="927100"/>
            <a:chOff x="2017" y="1752"/>
            <a:chExt cx="2405" cy="58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cs typeface="Arial" charset="0"/>
                </a:rPr>
                <a:t>11</a:t>
              </a:r>
              <a:endParaRPr lang="ru-RU" sz="2400" kern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4" name="Oval 66"/>
          <p:cNvSpPr>
            <a:spLocks noChangeArrowheads="1"/>
          </p:cNvSpPr>
          <p:nvPr/>
        </p:nvSpPr>
        <p:spPr bwMode="auto">
          <a:xfrm>
            <a:off x="6959827" y="2112282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654652" y="3425145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Text Box 114"/>
          <p:cNvSpPr txBox="1">
            <a:spLocks noChangeArrowheads="1"/>
          </p:cNvSpPr>
          <p:nvPr/>
        </p:nvSpPr>
        <p:spPr bwMode="auto">
          <a:xfrm>
            <a:off x="1122589" y="4607832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/>
              </a:rPr>
              <a:t>Prediction:</a:t>
            </a:r>
            <a:endParaRPr lang="ru-RU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 Box 115"/>
          <p:cNvSpPr txBox="1">
            <a:spLocks noChangeArrowheads="1"/>
          </p:cNvSpPr>
          <p:nvPr/>
        </p:nvSpPr>
        <p:spPr bwMode="auto">
          <a:xfrm>
            <a:off x="2878364" y="5155520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>
                <a:solidFill>
                  <a:srgbClr val="009900"/>
                </a:solidFill>
                <a:latin typeface="Calibri"/>
              </a:rPr>
              <a:t>TRUE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ru-RU" sz="2400" kern="0">
              <a:solidFill>
                <a:srgbClr val="009900"/>
              </a:solidFill>
              <a:latin typeface="Calibri"/>
            </a:endParaRPr>
          </a:p>
        </p:txBody>
      </p: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2086202" y="5226957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/>
              </a:rPr>
              <a:t>Result:</a:t>
            </a:r>
            <a:endParaRPr lang="ru-RU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 Box 117"/>
          <p:cNvSpPr txBox="1">
            <a:spLocks noChangeArrowheads="1"/>
          </p:cNvSpPr>
          <p:nvPr/>
        </p:nvSpPr>
        <p:spPr bwMode="auto">
          <a:xfrm>
            <a:off x="2949802" y="5155520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5C00"/>
                </a:solidFill>
                <a:latin typeface="Calibri"/>
              </a:rPr>
              <a:t>FALSE</a:t>
            </a:r>
            <a:endParaRPr lang="ru-RU" sz="2400" kern="0" dirty="0">
              <a:solidFill>
                <a:srgbClr val="FF5C00"/>
              </a:solidFill>
              <a:latin typeface="Calibri"/>
            </a:endParaRPr>
          </a:p>
        </p:txBody>
      </p:sp>
      <p:sp>
        <p:nvSpPr>
          <p:cNvPr id="50" name="Oval 118"/>
          <p:cNvSpPr>
            <a:spLocks noChangeArrowheads="1"/>
          </p:cNvSpPr>
          <p:nvPr/>
        </p:nvSpPr>
        <p:spPr bwMode="auto">
          <a:xfrm>
            <a:off x="6975452" y="30473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1" name="Oval 119"/>
          <p:cNvSpPr>
            <a:spLocks noChangeArrowheads="1"/>
          </p:cNvSpPr>
          <p:nvPr/>
        </p:nvSpPr>
        <p:spPr bwMode="auto">
          <a:xfrm>
            <a:off x="6959827" y="49015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Oval 120"/>
          <p:cNvSpPr>
            <a:spLocks noChangeArrowheads="1"/>
          </p:cNvSpPr>
          <p:nvPr/>
        </p:nvSpPr>
        <p:spPr bwMode="auto">
          <a:xfrm>
            <a:off x="6959827" y="397759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5238977" y="1648732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Pattern history table</a:t>
            </a:r>
            <a:endParaRPr lang="ru-RU" sz="16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557439" y="22726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Branch sequence: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5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4036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3203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 -0.00185 L -0.0714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0.00231 L 0.06003 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48 0.00023 L -0.10286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3 0.00092 L 0.09219 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5938 3.7037E-7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6 0.00023 L -0.13541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0.00231 L 0.1263 0.00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5846 -3.7037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41 0.00023 L -0.16848 0.000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0044 L 0.15938 0.004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5951 -2.22222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48 0.00023 L -0.1996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3.7037E-7 L 0.11927 3.7037E-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9" grpId="0"/>
      <p:bldP spid="9" grpId="1"/>
      <p:bldP spid="9" grpId="2"/>
      <p:bldP spid="9" grpId="3"/>
      <p:bldP spid="9" grpId="4"/>
      <p:bldP spid="9" grpId="5"/>
      <p:bldP spid="44" grpId="0" animBg="1"/>
      <p:bldP spid="44" grpId="1" animBg="1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9" grpId="0" animBg="1"/>
      <p:bldP spid="49" grpId="1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Global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838200" y="1825625"/>
            <a:ext cx="10301748" cy="43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Often branch condition depends on previous control path (branch correlates with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other branches)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provide prediction per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 is kept as a hash of previous branches (block chain)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Drawbacks: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# of possible “histories” is O(2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), so some filtering is mandatory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Difficult to track and restore if pipeline is deep</a:t>
            </a:r>
          </a:p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solidFill>
                  <a:srgbClr val="061922"/>
                </a:solidFill>
                <a:latin typeface="Calibri"/>
              </a:rPr>
              <a:t>There are Neural Network (Perceptron) Branch Predictors introduced</a:t>
            </a:r>
            <a:endParaRPr lang="en-US" sz="3400" kern="0" dirty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spcBef>
                <a:spcPct val="20000"/>
              </a:spcBef>
              <a:buClr>
                <a:srgbClr val="B4BABD"/>
              </a:buClr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1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alternatives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1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Hints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825625"/>
            <a:ext cx="10703768" cy="35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Compiler may provide hints to branches (taken or not)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II provides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”, while old MIPS I branches are considered as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not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latin typeface="Calibri"/>
              </a:rPr>
              <a:t>RISC-V has no hints: BTB has low HW cost now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Irremovable (but small) penalty as target is unknown at IF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Almost no value if CPU has a BTB</a:t>
            </a:r>
          </a:p>
        </p:txBody>
      </p:sp>
    </p:spTree>
    <p:extLst>
      <p:ext uri="{BB962C8B-B14F-4D97-AF65-F5344CB8AC3E}">
        <p14:creationId xmlns:p14="http://schemas.microsoft.com/office/powerpoint/2010/main" val="322461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78"/>
            <a:ext cx="10515600" cy="739041"/>
          </a:xfrm>
        </p:spPr>
        <p:txBody>
          <a:bodyPr>
            <a:normAutofit/>
          </a:bodyPr>
          <a:lstStyle/>
          <a:p>
            <a:r>
              <a:rPr lang="en-US" dirty="0"/>
              <a:t>Predication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884419"/>
            <a:ext cx="10629122" cy="417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convert control hazard to data hazard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Better if condition can’t be predicted by BTB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IV has 2 instructions: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and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movz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movz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== 0) d = s;</a:t>
            </a: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!= 0) d =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5" y="3584010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bne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$t0, $zero,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$t4, $t0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6128" y="3584010"/>
            <a:ext cx="31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$t3,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movn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$t3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 $t4, $t0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150407" y="3868242"/>
            <a:ext cx="753269" cy="671512"/>
          </a:xfrm>
          <a:prstGeom prst="rightArrow">
            <a:avLst/>
          </a:prstGeom>
          <a:gradFill flip="none" rotWithShape="1">
            <a:gsLst>
              <a:gs pos="5000">
                <a:srgbClr val="00AEEF"/>
              </a:gs>
              <a:gs pos="95000">
                <a:srgbClr val="0071C5"/>
              </a:gs>
            </a:gsLst>
            <a:lin ang="16200000" scaled="0"/>
            <a:tileRect/>
          </a:gra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5846" y="5061338"/>
            <a:ext cx="10629122" cy="119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x86 has a similar instruction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cmov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ARM has more advanced predication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RISC-V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has no predication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528638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2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0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166327"/>
            <a:ext cx="9537441" cy="50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Control hazards exist in pipeline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There are many ways to overcome them: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do stalls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speculatively fetch “always-no-taken” path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delayed branches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compiler hints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predication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best way is dynamic branch prediction using: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direction (forward/backward)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recent 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global history</a:t>
            </a:r>
          </a:p>
        </p:txBody>
      </p:sp>
    </p:spTree>
    <p:extLst>
      <p:ext uri="{BB962C8B-B14F-4D97-AF65-F5344CB8AC3E}">
        <p14:creationId xmlns:p14="http://schemas.microsoft.com/office/powerpoint/2010/main" val="80963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contain material developed and copyright by:</a:t>
            </a:r>
          </a:p>
          <a:p>
            <a:r>
              <a:rPr lang="en-US" dirty="0"/>
              <a:t>Lihu Rappoport (MAMAS/Intel), </a:t>
            </a:r>
            <a:r>
              <a:rPr lang="en-US" dirty="0">
                <a:hlinkClick r:id="rId3"/>
              </a:rPr>
              <a:t>234267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1103033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Forwarding + Hazard Detection Unit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1A10072-597B-4E44-A25B-8162BDC67271}"/>
              </a:ext>
            </a:extLst>
          </p:cNvPr>
          <p:cNvGrpSpPr/>
          <p:nvPr/>
        </p:nvGrpSpPr>
        <p:grpSpPr>
          <a:xfrm>
            <a:off x="1670562" y="715593"/>
            <a:ext cx="8267200" cy="5786306"/>
            <a:chOff x="1675421" y="838200"/>
            <a:chExt cx="8267200" cy="5786306"/>
          </a:xfrm>
        </p:grpSpPr>
        <p:sp>
          <p:nvSpPr>
            <p:cNvPr id="310" name="Line 2">
              <a:extLst>
                <a:ext uri="{FF2B5EF4-FFF2-40B4-BE49-F238E27FC236}">
                  <a16:creationId xmlns:a16="http://schemas.microsoft.com/office/drawing/2014/main" id="{D1A3D835-5D2F-442F-953C-AD1373D3A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1" name="Freeform 12">
              <a:extLst>
                <a:ext uri="{FF2B5EF4-FFF2-40B4-BE49-F238E27FC236}">
                  <a16:creationId xmlns:a16="http://schemas.microsoft.com/office/drawing/2014/main" id="{98756DC4-9F72-4105-980C-5DBFCBFD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2" name="Freeform 37">
              <a:extLst>
                <a:ext uri="{FF2B5EF4-FFF2-40B4-BE49-F238E27FC236}">
                  <a16:creationId xmlns:a16="http://schemas.microsoft.com/office/drawing/2014/main" id="{6D8D144B-8C5A-44FD-AD7B-6E91F4F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3" name="Rectangle 38">
              <a:extLst>
                <a:ext uri="{FF2B5EF4-FFF2-40B4-BE49-F238E27FC236}">
                  <a16:creationId xmlns:a16="http://schemas.microsoft.com/office/drawing/2014/main" id="{7931EB3D-1A2A-48AB-A69F-6B5722050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4" name="Rectangle 48">
              <a:extLst>
                <a:ext uri="{FF2B5EF4-FFF2-40B4-BE49-F238E27FC236}">
                  <a16:creationId xmlns:a16="http://schemas.microsoft.com/office/drawing/2014/main" id="{C98825BF-AF0E-4D6E-A093-AF76FA482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315" name="Freeform 49">
              <a:extLst>
                <a:ext uri="{FF2B5EF4-FFF2-40B4-BE49-F238E27FC236}">
                  <a16:creationId xmlns:a16="http://schemas.microsoft.com/office/drawing/2014/main" id="{ADE806F2-2426-4857-BA5D-F68676BC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6" name="Rectangle 50">
              <a:extLst>
                <a:ext uri="{FF2B5EF4-FFF2-40B4-BE49-F238E27FC236}">
                  <a16:creationId xmlns:a16="http://schemas.microsoft.com/office/drawing/2014/main" id="{4D9C39B0-956F-44D3-9D95-B789DD5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317" name="Freeform 51">
              <a:extLst>
                <a:ext uri="{FF2B5EF4-FFF2-40B4-BE49-F238E27FC236}">
                  <a16:creationId xmlns:a16="http://schemas.microsoft.com/office/drawing/2014/main" id="{D4A84AD5-21D7-4DC2-B627-5519521C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8" name="Rectangle 52">
              <a:extLst>
                <a:ext uri="{FF2B5EF4-FFF2-40B4-BE49-F238E27FC236}">
                  <a16:creationId xmlns:a16="http://schemas.microsoft.com/office/drawing/2014/main" id="{CA2B8266-0A63-4B3E-88EA-944F20B40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0DC18B55-EF2C-47E8-B1AB-5C073526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0" name="Freeform 54">
              <a:extLst>
                <a:ext uri="{FF2B5EF4-FFF2-40B4-BE49-F238E27FC236}">
                  <a16:creationId xmlns:a16="http://schemas.microsoft.com/office/drawing/2014/main" id="{E901756F-1F7B-4E83-A673-05A80252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1" name="Freeform 55">
              <a:extLst>
                <a:ext uri="{FF2B5EF4-FFF2-40B4-BE49-F238E27FC236}">
                  <a16:creationId xmlns:a16="http://schemas.microsoft.com/office/drawing/2014/main" id="{930848ED-727F-4CA4-A473-3D792BCF1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7C4170E0-2DE9-44A8-B995-94F3CC73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5E4EDF1C-A908-429B-812E-3BE2E713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4" name="Freeform 63">
              <a:extLst>
                <a:ext uri="{FF2B5EF4-FFF2-40B4-BE49-F238E27FC236}">
                  <a16:creationId xmlns:a16="http://schemas.microsoft.com/office/drawing/2014/main" id="{E6B6339F-EACD-49BF-9DC1-3173E61A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5" name="Freeform 115">
              <a:extLst>
                <a:ext uri="{FF2B5EF4-FFF2-40B4-BE49-F238E27FC236}">
                  <a16:creationId xmlns:a16="http://schemas.microsoft.com/office/drawing/2014/main" id="{C3496E8A-B40F-443F-A075-8D536DF04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6" name="Rectangle 165">
              <a:extLst>
                <a:ext uri="{FF2B5EF4-FFF2-40B4-BE49-F238E27FC236}">
                  <a16:creationId xmlns:a16="http://schemas.microsoft.com/office/drawing/2014/main" id="{647227FA-2AC6-46E5-9A24-55D913A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7" name="Rectangle 166">
              <a:extLst>
                <a:ext uri="{FF2B5EF4-FFF2-40B4-BE49-F238E27FC236}">
                  <a16:creationId xmlns:a16="http://schemas.microsoft.com/office/drawing/2014/main" id="{D382F89C-2A0D-43F9-AF2A-C1F46EE7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8" name="Rectangle 167">
              <a:extLst>
                <a:ext uri="{FF2B5EF4-FFF2-40B4-BE49-F238E27FC236}">
                  <a16:creationId xmlns:a16="http://schemas.microsoft.com/office/drawing/2014/main" id="{7E159AC7-89A8-4AB2-B0A2-CE355B9C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9" name="Freeform 171">
              <a:extLst>
                <a:ext uri="{FF2B5EF4-FFF2-40B4-BE49-F238E27FC236}">
                  <a16:creationId xmlns:a16="http://schemas.microsoft.com/office/drawing/2014/main" id="{01712550-7BF0-45B2-80FB-2F0C0E327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30" name="Group 201">
              <a:extLst>
                <a:ext uri="{FF2B5EF4-FFF2-40B4-BE49-F238E27FC236}">
                  <a16:creationId xmlns:a16="http://schemas.microsoft.com/office/drawing/2014/main" id="{55916DC9-813B-4D1D-A499-A2AB48198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489" name="Freeform 175">
                <a:extLst>
                  <a:ext uri="{FF2B5EF4-FFF2-40B4-BE49-F238E27FC236}">
                    <a16:creationId xmlns:a16="http://schemas.microsoft.com/office/drawing/2014/main" id="{048DDB90-FB86-4A9A-9985-C19BD26D6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0" name="Rectangle 176">
                <a:extLst>
                  <a:ext uri="{FF2B5EF4-FFF2-40B4-BE49-F238E27FC236}">
                    <a16:creationId xmlns:a16="http://schemas.microsoft.com/office/drawing/2014/main" id="{826BFA60-3416-483E-87CE-83F49789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31" name="Freeform 177">
              <a:extLst>
                <a:ext uri="{FF2B5EF4-FFF2-40B4-BE49-F238E27FC236}">
                  <a16:creationId xmlns:a16="http://schemas.microsoft.com/office/drawing/2014/main" id="{50B86E20-02C9-4136-AB10-29EB4CAC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2" name="Line 178">
              <a:extLst>
                <a:ext uri="{FF2B5EF4-FFF2-40B4-BE49-F238E27FC236}">
                  <a16:creationId xmlns:a16="http://schemas.microsoft.com/office/drawing/2014/main" id="{79D14E91-13F9-4091-9CED-DA1C520A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3" name="Rectangle 179">
              <a:extLst>
                <a:ext uri="{FF2B5EF4-FFF2-40B4-BE49-F238E27FC236}">
                  <a16:creationId xmlns:a16="http://schemas.microsoft.com/office/drawing/2014/main" id="{1A9A82E5-EF64-40FA-92F0-45E068E0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334" name="Freeform 180">
              <a:extLst>
                <a:ext uri="{FF2B5EF4-FFF2-40B4-BE49-F238E27FC236}">
                  <a16:creationId xmlns:a16="http://schemas.microsoft.com/office/drawing/2014/main" id="{590D364A-F657-480C-806B-4A798EC5E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" name="Freeform 181">
              <a:extLst>
                <a:ext uri="{FF2B5EF4-FFF2-40B4-BE49-F238E27FC236}">
                  <a16:creationId xmlns:a16="http://schemas.microsoft.com/office/drawing/2014/main" id="{8E819C8F-75D1-486D-A6B8-A86ABE1E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6" name="Freeform 183">
              <a:extLst>
                <a:ext uri="{FF2B5EF4-FFF2-40B4-BE49-F238E27FC236}">
                  <a16:creationId xmlns:a16="http://schemas.microsoft.com/office/drawing/2014/main" id="{8F4333EF-10B5-496A-9005-E80A5EE9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7" name="Rectangle 184">
              <a:extLst>
                <a:ext uri="{FF2B5EF4-FFF2-40B4-BE49-F238E27FC236}">
                  <a16:creationId xmlns:a16="http://schemas.microsoft.com/office/drawing/2014/main" id="{0389CBD2-19EC-42C5-A5A9-7AF1C6B0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38" name="Rectangle 185">
              <a:extLst>
                <a:ext uri="{FF2B5EF4-FFF2-40B4-BE49-F238E27FC236}">
                  <a16:creationId xmlns:a16="http://schemas.microsoft.com/office/drawing/2014/main" id="{ECD9C791-DD04-4BB8-9E60-5E8C337CE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339" name="Group 202">
              <a:extLst>
                <a:ext uri="{FF2B5EF4-FFF2-40B4-BE49-F238E27FC236}">
                  <a16:creationId xmlns:a16="http://schemas.microsoft.com/office/drawing/2014/main" id="{F0EBED1B-8D16-43CF-9211-DC0F63E52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485" name="AutoShape 187">
                <a:extLst>
                  <a:ext uri="{FF2B5EF4-FFF2-40B4-BE49-F238E27FC236}">
                    <a16:creationId xmlns:a16="http://schemas.microsoft.com/office/drawing/2014/main" id="{4D97C267-90AB-4E38-B4E2-421D0F4A4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6" name="Rectangle 188">
                <a:extLst>
                  <a:ext uri="{FF2B5EF4-FFF2-40B4-BE49-F238E27FC236}">
                    <a16:creationId xmlns:a16="http://schemas.microsoft.com/office/drawing/2014/main" id="{994EB793-AF91-4F9F-97D6-EA7EF595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7" name="Rectangle 189">
                <a:extLst>
                  <a:ext uri="{FF2B5EF4-FFF2-40B4-BE49-F238E27FC236}">
                    <a16:creationId xmlns:a16="http://schemas.microsoft.com/office/drawing/2014/main" id="{5570EF2D-A821-4630-8A85-5636485C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8" name="Rectangle 190">
                <a:extLst>
                  <a:ext uri="{FF2B5EF4-FFF2-40B4-BE49-F238E27FC236}">
                    <a16:creationId xmlns:a16="http://schemas.microsoft.com/office/drawing/2014/main" id="{ACBCB84C-A831-40C4-A9A7-A0160F9A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340" name="Rectangle 193">
              <a:extLst>
                <a:ext uri="{FF2B5EF4-FFF2-40B4-BE49-F238E27FC236}">
                  <a16:creationId xmlns:a16="http://schemas.microsoft.com/office/drawing/2014/main" id="{F75653EE-5880-47FA-A98E-4C5487CEC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41" name="Line 196">
              <a:extLst>
                <a:ext uri="{FF2B5EF4-FFF2-40B4-BE49-F238E27FC236}">
                  <a16:creationId xmlns:a16="http://schemas.microsoft.com/office/drawing/2014/main" id="{FA27E83B-5883-4629-9744-715853513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Line 199">
              <a:extLst>
                <a:ext uri="{FF2B5EF4-FFF2-40B4-BE49-F238E27FC236}">
                  <a16:creationId xmlns:a16="http://schemas.microsoft.com/office/drawing/2014/main" id="{75BEBDCF-54BB-4078-BEDE-3E1406AB1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Line 200">
              <a:extLst>
                <a:ext uri="{FF2B5EF4-FFF2-40B4-BE49-F238E27FC236}">
                  <a16:creationId xmlns:a16="http://schemas.microsoft.com/office/drawing/2014/main" id="{B3D02FE0-6438-49E1-B7B9-9A30EB34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6FB42AA-B9D0-4C0E-A365-8D1E9E01B0B7}"/>
                </a:ext>
              </a:extLst>
            </p:cNvPr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350" name="Group 184">
                <a:extLst>
                  <a:ext uri="{FF2B5EF4-FFF2-40B4-BE49-F238E27FC236}">
                    <a16:creationId xmlns:a16="http://schemas.microsoft.com/office/drawing/2014/main" id="{128E71E1-B9FC-44FC-8C43-FC4178536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356" name="Rectangle 158">
                  <a:extLst>
                    <a:ext uri="{FF2B5EF4-FFF2-40B4-BE49-F238E27FC236}">
                      <a16:creationId xmlns:a16="http://schemas.microsoft.com/office/drawing/2014/main" id="{AB102873-23B8-456F-BC0C-D796AF17B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57" name="Rectangle 2">
                  <a:extLst>
                    <a:ext uri="{FF2B5EF4-FFF2-40B4-BE49-F238E27FC236}">
                      <a16:creationId xmlns:a16="http://schemas.microsoft.com/office/drawing/2014/main" id="{701B187D-C6F1-4496-A87B-1AFADB223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8" name="Rectangle 3">
                  <a:extLst>
                    <a:ext uri="{FF2B5EF4-FFF2-40B4-BE49-F238E27FC236}">
                      <a16:creationId xmlns:a16="http://schemas.microsoft.com/office/drawing/2014/main" id="{D1FB5924-E418-4790-BD89-9ECC01A1B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9" name="Rectangle 4">
                  <a:extLst>
                    <a:ext uri="{FF2B5EF4-FFF2-40B4-BE49-F238E27FC236}">
                      <a16:creationId xmlns:a16="http://schemas.microsoft.com/office/drawing/2014/main" id="{8CD5EFEB-C573-4044-97CB-9F6BA0C0F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0" name="Rectangle 5">
                  <a:extLst>
                    <a:ext uri="{FF2B5EF4-FFF2-40B4-BE49-F238E27FC236}">
                      <a16:creationId xmlns:a16="http://schemas.microsoft.com/office/drawing/2014/main" id="{5F088ED4-B40E-40C2-83CA-BE3322D84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1" name="Rectangle 6">
                  <a:extLst>
                    <a:ext uri="{FF2B5EF4-FFF2-40B4-BE49-F238E27FC236}">
                      <a16:creationId xmlns:a16="http://schemas.microsoft.com/office/drawing/2014/main" id="{F2DF5F72-46F3-4348-AE58-2E9C2920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2" name="Rectangle 7">
                  <a:extLst>
                    <a:ext uri="{FF2B5EF4-FFF2-40B4-BE49-F238E27FC236}">
                      <a16:creationId xmlns:a16="http://schemas.microsoft.com/office/drawing/2014/main" id="{18AF34E2-349C-49A4-BE32-A3B3FE200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3" name="Freeform 13">
                  <a:extLst>
                    <a:ext uri="{FF2B5EF4-FFF2-40B4-BE49-F238E27FC236}">
                      <a16:creationId xmlns:a16="http://schemas.microsoft.com/office/drawing/2014/main" id="{D79F6C33-1904-427B-9C76-9F164DC54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4" name="Freeform 14">
                  <a:extLst>
                    <a:ext uri="{FF2B5EF4-FFF2-40B4-BE49-F238E27FC236}">
                      <a16:creationId xmlns:a16="http://schemas.microsoft.com/office/drawing/2014/main" id="{A1B7FF59-849D-4B91-A869-8303837FE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5" name="Line 15">
                  <a:extLst>
                    <a:ext uri="{FF2B5EF4-FFF2-40B4-BE49-F238E27FC236}">
                      <a16:creationId xmlns:a16="http://schemas.microsoft.com/office/drawing/2014/main" id="{2858A51B-A118-4546-BC96-A7A23E28B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6" name="Freeform 16">
                  <a:extLst>
                    <a:ext uri="{FF2B5EF4-FFF2-40B4-BE49-F238E27FC236}">
                      <a16:creationId xmlns:a16="http://schemas.microsoft.com/office/drawing/2014/main" id="{8EC45CF9-771B-4671-B97B-C1E8D8787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7" name="Freeform 20">
                  <a:extLst>
                    <a:ext uri="{FF2B5EF4-FFF2-40B4-BE49-F238E27FC236}">
                      <a16:creationId xmlns:a16="http://schemas.microsoft.com/office/drawing/2014/main" id="{FA06E668-8BBB-490D-A583-10520130D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8" name="Freeform 21">
                  <a:extLst>
                    <a:ext uri="{FF2B5EF4-FFF2-40B4-BE49-F238E27FC236}">
                      <a16:creationId xmlns:a16="http://schemas.microsoft.com/office/drawing/2014/main" id="{2B50E729-B679-407E-AA16-E5E6D3832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9" name="Freeform 22">
                  <a:extLst>
                    <a:ext uri="{FF2B5EF4-FFF2-40B4-BE49-F238E27FC236}">
                      <a16:creationId xmlns:a16="http://schemas.microsoft.com/office/drawing/2014/main" id="{A24351C4-D2B2-4476-A53E-7DDFCEE1B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0" name="Freeform 23">
                  <a:extLst>
                    <a:ext uri="{FF2B5EF4-FFF2-40B4-BE49-F238E27FC236}">
                      <a16:creationId xmlns:a16="http://schemas.microsoft.com/office/drawing/2014/main" id="{3D382A1F-E97C-4C53-8DA0-DB9C48BC6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1" name="Freeform 24">
                  <a:extLst>
                    <a:ext uri="{FF2B5EF4-FFF2-40B4-BE49-F238E27FC236}">
                      <a16:creationId xmlns:a16="http://schemas.microsoft.com/office/drawing/2014/main" id="{2BAB685C-1EE9-4A6B-AEFF-5696D463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2" name="Freeform 25">
                  <a:extLst>
                    <a:ext uri="{FF2B5EF4-FFF2-40B4-BE49-F238E27FC236}">
                      <a16:creationId xmlns:a16="http://schemas.microsoft.com/office/drawing/2014/main" id="{30E07FFF-E729-4B9E-8727-AE4CB4652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3" name="Freeform 26">
                  <a:extLst>
                    <a:ext uri="{FF2B5EF4-FFF2-40B4-BE49-F238E27FC236}">
                      <a16:creationId xmlns:a16="http://schemas.microsoft.com/office/drawing/2014/main" id="{68CBB4A7-209D-4F66-84E2-5AE9299ED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4" name="Line 28">
                  <a:extLst>
                    <a:ext uri="{FF2B5EF4-FFF2-40B4-BE49-F238E27FC236}">
                      <a16:creationId xmlns:a16="http://schemas.microsoft.com/office/drawing/2014/main" id="{26E8C46E-EA29-453B-B08A-0E1594413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5" name="Freeform 29">
                  <a:extLst>
                    <a:ext uri="{FF2B5EF4-FFF2-40B4-BE49-F238E27FC236}">
                      <a16:creationId xmlns:a16="http://schemas.microsoft.com/office/drawing/2014/main" id="{DE9BCF6E-C0FC-4DC6-84F2-B481C4AA6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" name="Freeform 30">
                  <a:extLst>
                    <a:ext uri="{FF2B5EF4-FFF2-40B4-BE49-F238E27FC236}">
                      <a16:creationId xmlns:a16="http://schemas.microsoft.com/office/drawing/2014/main" id="{59E2D73A-85DD-459E-B27E-64A0D8E62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7" name="Line 31">
                  <a:extLst>
                    <a:ext uri="{FF2B5EF4-FFF2-40B4-BE49-F238E27FC236}">
                      <a16:creationId xmlns:a16="http://schemas.microsoft.com/office/drawing/2014/main" id="{E5FBD191-C5DA-4E2F-BA56-8CE501EEE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8" name="Freeform 32">
                  <a:extLst>
                    <a:ext uri="{FF2B5EF4-FFF2-40B4-BE49-F238E27FC236}">
                      <a16:creationId xmlns:a16="http://schemas.microsoft.com/office/drawing/2014/main" id="{EC10A9C5-3D5A-45E2-95E2-E2C792DB5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9" name="Freeform 33">
                  <a:extLst>
                    <a:ext uri="{FF2B5EF4-FFF2-40B4-BE49-F238E27FC236}">
                      <a16:creationId xmlns:a16="http://schemas.microsoft.com/office/drawing/2014/main" id="{15DD9326-2AF9-4A55-B26A-CB9C50A61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0" name="Freeform 34">
                  <a:extLst>
                    <a:ext uri="{FF2B5EF4-FFF2-40B4-BE49-F238E27FC236}">
                      <a16:creationId xmlns:a16="http://schemas.microsoft.com/office/drawing/2014/main" id="{63123114-998E-47A7-9241-A1F5E9B73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1" name="Freeform 35">
                  <a:extLst>
                    <a:ext uri="{FF2B5EF4-FFF2-40B4-BE49-F238E27FC236}">
                      <a16:creationId xmlns:a16="http://schemas.microsoft.com/office/drawing/2014/main" id="{108D54F8-61B7-4798-AF70-28C80DA95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2" name="Freeform 36">
                  <a:extLst>
                    <a:ext uri="{FF2B5EF4-FFF2-40B4-BE49-F238E27FC236}">
                      <a16:creationId xmlns:a16="http://schemas.microsoft.com/office/drawing/2014/main" id="{BE8465C2-1A91-4F81-920D-E87035D39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3" name="Line 37">
                  <a:extLst>
                    <a:ext uri="{FF2B5EF4-FFF2-40B4-BE49-F238E27FC236}">
                      <a16:creationId xmlns:a16="http://schemas.microsoft.com/office/drawing/2014/main" id="{19FB124A-DC86-4512-8D66-AEB371CA3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4" name="Line 38">
                  <a:extLst>
                    <a:ext uri="{FF2B5EF4-FFF2-40B4-BE49-F238E27FC236}">
                      <a16:creationId xmlns:a16="http://schemas.microsoft.com/office/drawing/2014/main" id="{3D455D50-3031-4C63-AEC4-766259E73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5" name="Line 39">
                  <a:extLst>
                    <a:ext uri="{FF2B5EF4-FFF2-40B4-BE49-F238E27FC236}">
                      <a16:creationId xmlns:a16="http://schemas.microsoft.com/office/drawing/2014/main" id="{C3706DA0-87CD-4D35-A2B7-AFC2E78D5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6" name="Freeform 40">
                  <a:extLst>
                    <a:ext uri="{FF2B5EF4-FFF2-40B4-BE49-F238E27FC236}">
                      <a16:creationId xmlns:a16="http://schemas.microsoft.com/office/drawing/2014/main" id="{3EF1CA90-FCD8-4784-941D-3AAE5C9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7" name="Line 41">
                  <a:extLst>
                    <a:ext uri="{FF2B5EF4-FFF2-40B4-BE49-F238E27FC236}">
                      <a16:creationId xmlns:a16="http://schemas.microsoft.com/office/drawing/2014/main" id="{4ACA037C-8908-40B6-8751-4A26BCBB5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8" name="Line 42">
                  <a:extLst>
                    <a:ext uri="{FF2B5EF4-FFF2-40B4-BE49-F238E27FC236}">
                      <a16:creationId xmlns:a16="http://schemas.microsoft.com/office/drawing/2014/main" id="{A3261E8F-6018-42A2-AB30-BD4A95233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9" name="Freeform 43">
                  <a:extLst>
                    <a:ext uri="{FF2B5EF4-FFF2-40B4-BE49-F238E27FC236}">
                      <a16:creationId xmlns:a16="http://schemas.microsoft.com/office/drawing/2014/main" id="{9F575FE0-DAD5-4E83-AED5-0C1FDF79B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0" name="Freeform 46">
                  <a:extLst>
                    <a:ext uri="{FF2B5EF4-FFF2-40B4-BE49-F238E27FC236}">
                      <a16:creationId xmlns:a16="http://schemas.microsoft.com/office/drawing/2014/main" id="{13F80699-989C-4E79-9856-665DDBD57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1" name="Freeform 47">
                  <a:extLst>
                    <a:ext uri="{FF2B5EF4-FFF2-40B4-BE49-F238E27FC236}">
                      <a16:creationId xmlns:a16="http://schemas.microsoft.com/office/drawing/2014/main" id="{2A09422B-2888-41CA-ACD3-6E2C26441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2" name="Freeform 48">
                  <a:extLst>
                    <a:ext uri="{FF2B5EF4-FFF2-40B4-BE49-F238E27FC236}">
                      <a16:creationId xmlns:a16="http://schemas.microsoft.com/office/drawing/2014/main" id="{B6C17CC4-23E7-4A68-8877-89C036898A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3" name="Freeform 49">
                  <a:extLst>
                    <a:ext uri="{FF2B5EF4-FFF2-40B4-BE49-F238E27FC236}">
                      <a16:creationId xmlns:a16="http://schemas.microsoft.com/office/drawing/2014/main" id="{E3A5CB9D-BAE6-4E82-8BDF-2CC003D95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4" name="Line 50">
                  <a:extLst>
                    <a:ext uri="{FF2B5EF4-FFF2-40B4-BE49-F238E27FC236}">
                      <a16:creationId xmlns:a16="http://schemas.microsoft.com/office/drawing/2014/main" id="{69703925-DBAB-443F-9377-A2C94658A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5" name="Freeform 51">
                  <a:extLst>
                    <a:ext uri="{FF2B5EF4-FFF2-40B4-BE49-F238E27FC236}">
                      <a16:creationId xmlns:a16="http://schemas.microsoft.com/office/drawing/2014/main" id="{5DC30450-A478-4390-B5FF-8E9A87181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6" name="Line 52">
                  <a:extLst>
                    <a:ext uri="{FF2B5EF4-FFF2-40B4-BE49-F238E27FC236}">
                      <a16:creationId xmlns:a16="http://schemas.microsoft.com/office/drawing/2014/main" id="{67712813-3A91-456F-8BAC-31C72637F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7" name="Freeform 54">
                  <a:extLst>
                    <a:ext uri="{FF2B5EF4-FFF2-40B4-BE49-F238E27FC236}">
                      <a16:creationId xmlns:a16="http://schemas.microsoft.com/office/drawing/2014/main" id="{852C9CB1-628E-425A-B650-D7FA53E33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8" name="Rectangle 57">
                  <a:extLst>
                    <a:ext uri="{FF2B5EF4-FFF2-40B4-BE49-F238E27FC236}">
                      <a16:creationId xmlns:a16="http://schemas.microsoft.com/office/drawing/2014/main" id="{D99882A4-5145-44FF-B38A-82A597694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99" name="Freeform 64">
                  <a:extLst>
                    <a:ext uri="{FF2B5EF4-FFF2-40B4-BE49-F238E27FC236}">
                      <a16:creationId xmlns:a16="http://schemas.microsoft.com/office/drawing/2014/main" id="{F646F09C-4E83-41AD-A1E4-C72ECFF65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0" name="Freeform 71">
                  <a:extLst>
                    <a:ext uri="{FF2B5EF4-FFF2-40B4-BE49-F238E27FC236}">
                      <a16:creationId xmlns:a16="http://schemas.microsoft.com/office/drawing/2014/main" id="{0D7A6C0F-DD9A-43CE-9E28-5334379A1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1" name="Freeform 72">
                  <a:extLst>
                    <a:ext uri="{FF2B5EF4-FFF2-40B4-BE49-F238E27FC236}">
                      <a16:creationId xmlns:a16="http://schemas.microsoft.com/office/drawing/2014/main" id="{251D9935-4C6F-4917-95EC-5CD6A5B52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2" name="Line 73">
                  <a:extLst>
                    <a:ext uri="{FF2B5EF4-FFF2-40B4-BE49-F238E27FC236}">
                      <a16:creationId xmlns:a16="http://schemas.microsoft.com/office/drawing/2014/main" id="{8A4D89F0-FD3F-43D6-8D69-F2A82DC0C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3" name="Freeform 76">
                  <a:extLst>
                    <a:ext uri="{FF2B5EF4-FFF2-40B4-BE49-F238E27FC236}">
                      <a16:creationId xmlns:a16="http://schemas.microsoft.com/office/drawing/2014/main" id="{FD55C488-345C-466E-894E-325F68BC6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4" name="Line 77">
                  <a:extLst>
                    <a:ext uri="{FF2B5EF4-FFF2-40B4-BE49-F238E27FC236}">
                      <a16:creationId xmlns:a16="http://schemas.microsoft.com/office/drawing/2014/main" id="{EA3315AF-5D23-43B2-9072-B0D32759F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5" name="Line 78">
                  <a:extLst>
                    <a:ext uri="{FF2B5EF4-FFF2-40B4-BE49-F238E27FC236}">
                      <a16:creationId xmlns:a16="http://schemas.microsoft.com/office/drawing/2014/main" id="{91F84739-6DC2-4591-9A2F-C6EBFA179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6" name="Freeform 79">
                  <a:extLst>
                    <a:ext uri="{FF2B5EF4-FFF2-40B4-BE49-F238E27FC236}">
                      <a16:creationId xmlns:a16="http://schemas.microsoft.com/office/drawing/2014/main" id="{C71A3751-3A2A-481E-AB04-290A47D77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7" name="Freeform 80">
                  <a:extLst>
                    <a:ext uri="{FF2B5EF4-FFF2-40B4-BE49-F238E27FC236}">
                      <a16:creationId xmlns:a16="http://schemas.microsoft.com/office/drawing/2014/main" id="{548FBECC-7CF8-465B-B43E-4F55F5C12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8" name="Line 81">
                  <a:extLst>
                    <a:ext uri="{FF2B5EF4-FFF2-40B4-BE49-F238E27FC236}">
                      <a16:creationId xmlns:a16="http://schemas.microsoft.com/office/drawing/2014/main" id="{1FD7DBDD-3AE4-4B96-875E-B7E492AF2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9" name="Freeform 82">
                  <a:extLst>
                    <a:ext uri="{FF2B5EF4-FFF2-40B4-BE49-F238E27FC236}">
                      <a16:creationId xmlns:a16="http://schemas.microsoft.com/office/drawing/2014/main" id="{A6831A23-98DA-4E7F-B6AF-E7B73334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" name="Freeform 83">
                  <a:extLst>
                    <a:ext uri="{FF2B5EF4-FFF2-40B4-BE49-F238E27FC236}">
                      <a16:creationId xmlns:a16="http://schemas.microsoft.com/office/drawing/2014/main" id="{C1F852CC-5A9A-43AF-BDF6-58D265946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1" name="Rectangle 84">
                  <a:extLst>
                    <a:ext uri="{FF2B5EF4-FFF2-40B4-BE49-F238E27FC236}">
                      <a16:creationId xmlns:a16="http://schemas.microsoft.com/office/drawing/2014/main" id="{93FB4840-3CF3-4277-BE52-EBFE560C3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412" name="Freeform 85">
                  <a:extLst>
                    <a:ext uri="{FF2B5EF4-FFF2-40B4-BE49-F238E27FC236}">
                      <a16:creationId xmlns:a16="http://schemas.microsoft.com/office/drawing/2014/main" id="{EF192961-8A32-46F8-9363-92B8EA0C9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3" name="Line 88">
                  <a:extLst>
                    <a:ext uri="{FF2B5EF4-FFF2-40B4-BE49-F238E27FC236}">
                      <a16:creationId xmlns:a16="http://schemas.microsoft.com/office/drawing/2014/main" id="{DD143949-BB14-4DF0-AB5D-5E0DA26C3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4" name="Freeform 89">
                  <a:extLst>
                    <a:ext uri="{FF2B5EF4-FFF2-40B4-BE49-F238E27FC236}">
                      <a16:creationId xmlns:a16="http://schemas.microsoft.com/office/drawing/2014/main" id="{75F9E5C7-06B8-4C0C-AE92-4C28825E2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5" name="Line 91">
                  <a:extLst>
                    <a:ext uri="{FF2B5EF4-FFF2-40B4-BE49-F238E27FC236}">
                      <a16:creationId xmlns:a16="http://schemas.microsoft.com/office/drawing/2014/main" id="{413CA687-8ADC-4BF6-8F06-9CF3768B5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6" name="Freeform 92">
                  <a:extLst>
                    <a:ext uri="{FF2B5EF4-FFF2-40B4-BE49-F238E27FC236}">
                      <a16:creationId xmlns:a16="http://schemas.microsoft.com/office/drawing/2014/main" id="{F0339E78-C191-4971-B6EC-80FC9356D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7" name="Freeform 93">
                  <a:extLst>
                    <a:ext uri="{FF2B5EF4-FFF2-40B4-BE49-F238E27FC236}">
                      <a16:creationId xmlns:a16="http://schemas.microsoft.com/office/drawing/2014/main" id="{D1A7D3C8-B842-47C3-90BC-F9D73806A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8" name="Freeform 94">
                  <a:extLst>
                    <a:ext uri="{FF2B5EF4-FFF2-40B4-BE49-F238E27FC236}">
                      <a16:creationId xmlns:a16="http://schemas.microsoft.com/office/drawing/2014/main" id="{91F4C32B-373F-403E-8E07-824DB4578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9" name="Line 95">
                  <a:extLst>
                    <a:ext uri="{FF2B5EF4-FFF2-40B4-BE49-F238E27FC236}">
                      <a16:creationId xmlns:a16="http://schemas.microsoft.com/office/drawing/2014/main" id="{3E81619C-AE86-47A8-8559-28F674EE3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0" name="Freeform 96">
                  <a:extLst>
                    <a:ext uri="{FF2B5EF4-FFF2-40B4-BE49-F238E27FC236}">
                      <a16:creationId xmlns:a16="http://schemas.microsoft.com/office/drawing/2014/main" id="{B50A0B5C-FF92-48B2-82EB-18EA5AE59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1" name="Line 97">
                  <a:extLst>
                    <a:ext uri="{FF2B5EF4-FFF2-40B4-BE49-F238E27FC236}">
                      <a16:creationId xmlns:a16="http://schemas.microsoft.com/office/drawing/2014/main" id="{8AE8B5B9-F3DF-479A-87A3-B43E1203C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2" name="Freeform 98">
                  <a:extLst>
                    <a:ext uri="{FF2B5EF4-FFF2-40B4-BE49-F238E27FC236}">
                      <a16:creationId xmlns:a16="http://schemas.microsoft.com/office/drawing/2014/main" id="{7DB00961-DC9C-43A7-AC23-97498E545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3" name="Freeform 100">
                  <a:extLst>
                    <a:ext uri="{FF2B5EF4-FFF2-40B4-BE49-F238E27FC236}">
                      <a16:creationId xmlns:a16="http://schemas.microsoft.com/office/drawing/2014/main" id="{90647A37-7D41-4277-BED6-A6F1C910F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4" name="Freeform 105">
                  <a:extLst>
                    <a:ext uri="{FF2B5EF4-FFF2-40B4-BE49-F238E27FC236}">
                      <a16:creationId xmlns:a16="http://schemas.microsoft.com/office/drawing/2014/main" id="{0189672C-E860-4753-B038-F0D14E0BE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5" name="Freeform 106">
                  <a:extLst>
                    <a:ext uri="{FF2B5EF4-FFF2-40B4-BE49-F238E27FC236}">
                      <a16:creationId xmlns:a16="http://schemas.microsoft.com/office/drawing/2014/main" id="{80C61565-DDB1-43AA-B00E-6283159EB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6" name="Freeform 107">
                  <a:extLst>
                    <a:ext uri="{FF2B5EF4-FFF2-40B4-BE49-F238E27FC236}">
                      <a16:creationId xmlns:a16="http://schemas.microsoft.com/office/drawing/2014/main" id="{AD0254C3-B8D7-4BFB-9AD8-28A9AE2A5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7" name="Line 108">
                  <a:extLst>
                    <a:ext uri="{FF2B5EF4-FFF2-40B4-BE49-F238E27FC236}">
                      <a16:creationId xmlns:a16="http://schemas.microsoft.com/office/drawing/2014/main" id="{F3F5F09A-45AD-4EB5-91E5-2FC1186B8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8" name="Freeform 109">
                  <a:extLst>
                    <a:ext uri="{FF2B5EF4-FFF2-40B4-BE49-F238E27FC236}">
                      <a16:creationId xmlns:a16="http://schemas.microsoft.com/office/drawing/2014/main" id="{756AB973-343F-4515-94ED-EC2BAA202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9" name="Freeform 110">
                  <a:extLst>
                    <a:ext uri="{FF2B5EF4-FFF2-40B4-BE49-F238E27FC236}">
                      <a16:creationId xmlns:a16="http://schemas.microsoft.com/office/drawing/2014/main" id="{9A18AC46-3A0C-427B-B060-AC9876517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0" name="Freeform 111">
                  <a:extLst>
                    <a:ext uri="{FF2B5EF4-FFF2-40B4-BE49-F238E27FC236}">
                      <a16:creationId xmlns:a16="http://schemas.microsoft.com/office/drawing/2014/main" id="{96CE64D9-2B55-4645-BB19-649B6E602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1" name="Freeform 112">
                  <a:extLst>
                    <a:ext uri="{FF2B5EF4-FFF2-40B4-BE49-F238E27FC236}">
                      <a16:creationId xmlns:a16="http://schemas.microsoft.com/office/drawing/2014/main" id="{9E193F52-0878-4ED2-A28E-C3E94B6B7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2" name="Freeform 113">
                  <a:extLst>
                    <a:ext uri="{FF2B5EF4-FFF2-40B4-BE49-F238E27FC236}">
                      <a16:creationId xmlns:a16="http://schemas.microsoft.com/office/drawing/2014/main" id="{525BD318-DAC1-44FC-830B-A446DC35C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3" name="Freeform 114">
                  <a:extLst>
                    <a:ext uri="{FF2B5EF4-FFF2-40B4-BE49-F238E27FC236}">
                      <a16:creationId xmlns:a16="http://schemas.microsoft.com/office/drawing/2014/main" id="{C7323A96-56F3-4F6B-AC21-4528BCC3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4" name="Freeform 115">
                  <a:extLst>
                    <a:ext uri="{FF2B5EF4-FFF2-40B4-BE49-F238E27FC236}">
                      <a16:creationId xmlns:a16="http://schemas.microsoft.com/office/drawing/2014/main" id="{42C946C8-EAFD-4BCE-A8A4-2FC0F6CC2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5" name="Line 116">
                  <a:extLst>
                    <a:ext uri="{FF2B5EF4-FFF2-40B4-BE49-F238E27FC236}">
                      <a16:creationId xmlns:a16="http://schemas.microsoft.com/office/drawing/2014/main" id="{4D4187D5-8BCD-4463-ADE0-29B80C97D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6" name="Freeform 117">
                  <a:extLst>
                    <a:ext uri="{FF2B5EF4-FFF2-40B4-BE49-F238E27FC236}">
                      <a16:creationId xmlns:a16="http://schemas.microsoft.com/office/drawing/2014/main" id="{21070FD6-02AD-4725-B0DA-F9EE2F66A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7" name="Freeform 118">
                  <a:extLst>
                    <a:ext uri="{FF2B5EF4-FFF2-40B4-BE49-F238E27FC236}">
                      <a16:creationId xmlns:a16="http://schemas.microsoft.com/office/drawing/2014/main" id="{0AB6A89E-CBFF-4168-A6E7-8546A63F9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8" name="Freeform 119">
                  <a:extLst>
                    <a:ext uri="{FF2B5EF4-FFF2-40B4-BE49-F238E27FC236}">
                      <a16:creationId xmlns:a16="http://schemas.microsoft.com/office/drawing/2014/main" id="{AFDCF8F2-2775-4702-B974-DAFDD952F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9" name="Freeform 120">
                  <a:extLst>
                    <a:ext uri="{FF2B5EF4-FFF2-40B4-BE49-F238E27FC236}">
                      <a16:creationId xmlns:a16="http://schemas.microsoft.com/office/drawing/2014/main" id="{FBE8BC54-AFEE-4C7B-AB4E-3CD2BE4E2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0" name="Freeform 121">
                  <a:extLst>
                    <a:ext uri="{FF2B5EF4-FFF2-40B4-BE49-F238E27FC236}">
                      <a16:creationId xmlns:a16="http://schemas.microsoft.com/office/drawing/2014/main" id="{16B2E40A-172B-4041-80F9-D76333C07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1" name="Freeform 123">
                  <a:extLst>
                    <a:ext uri="{FF2B5EF4-FFF2-40B4-BE49-F238E27FC236}">
                      <a16:creationId xmlns:a16="http://schemas.microsoft.com/office/drawing/2014/main" id="{937EC63B-AADB-4E6D-8A57-C6943122E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2" name="Freeform 124">
                  <a:extLst>
                    <a:ext uri="{FF2B5EF4-FFF2-40B4-BE49-F238E27FC236}">
                      <a16:creationId xmlns:a16="http://schemas.microsoft.com/office/drawing/2014/main" id="{2F2DA478-E036-4DB1-B128-F8A71EF88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3" name="Freeform 125">
                  <a:extLst>
                    <a:ext uri="{FF2B5EF4-FFF2-40B4-BE49-F238E27FC236}">
                      <a16:creationId xmlns:a16="http://schemas.microsoft.com/office/drawing/2014/main" id="{50440891-734A-428B-95BA-06CC78397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4" name="Line 126">
                  <a:extLst>
                    <a:ext uri="{FF2B5EF4-FFF2-40B4-BE49-F238E27FC236}">
                      <a16:creationId xmlns:a16="http://schemas.microsoft.com/office/drawing/2014/main" id="{082722B3-BBEE-41B2-991E-CB61E28DA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5" name="Freeform 129">
                  <a:extLst>
                    <a:ext uri="{FF2B5EF4-FFF2-40B4-BE49-F238E27FC236}">
                      <a16:creationId xmlns:a16="http://schemas.microsoft.com/office/drawing/2014/main" id="{F1E1525F-1A32-4F33-A2CC-77055B7BA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6" name="Freeform 130">
                  <a:extLst>
                    <a:ext uri="{FF2B5EF4-FFF2-40B4-BE49-F238E27FC236}">
                      <a16:creationId xmlns:a16="http://schemas.microsoft.com/office/drawing/2014/main" id="{1C95A4C8-9EF4-47AD-97F7-C3988680B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447" name="Group 180">
                  <a:extLst>
                    <a:ext uri="{FF2B5EF4-FFF2-40B4-BE49-F238E27FC236}">
                      <a16:creationId xmlns:a16="http://schemas.microsoft.com/office/drawing/2014/main" id="{68981F49-9DDA-40EC-8298-13D5D70EC3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481" name="AutoShape 134">
                    <a:extLst>
                      <a:ext uri="{FF2B5EF4-FFF2-40B4-BE49-F238E27FC236}">
                        <a16:creationId xmlns:a16="http://schemas.microsoft.com/office/drawing/2014/main" id="{AAACD1E0-C055-4F1A-B8BE-D1078180A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82" name="Rectangle 132">
                    <a:extLst>
                      <a:ext uri="{FF2B5EF4-FFF2-40B4-BE49-F238E27FC236}">
                        <a16:creationId xmlns:a16="http://schemas.microsoft.com/office/drawing/2014/main" id="{B1C39E94-DCA7-4129-9B30-27A235D7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3" name="Rectangle 133">
                    <a:extLst>
                      <a:ext uri="{FF2B5EF4-FFF2-40B4-BE49-F238E27FC236}">
                        <a16:creationId xmlns:a16="http://schemas.microsoft.com/office/drawing/2014/main" id="{942CC102-B0A3-4EFA-B9D1-6C4F571E1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4" name="Rectangle 135">
                    <a:extLst>
                      <a:ext uri="{FF2B5EF4-FFF2-40B4-BE49-F238E27FC236}">
                        <a16:creationId xmlns:a16="http://schemas.microsoft.com/office/drawing/2014/main" id="{DA032023-311C-4E1E-8370-6684F502B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8" name="Group 182">
                  <a:extLst>
                    <a:ext uri="{FF2B5EF4-FFF2-40B4-BE49-F238E27FC236}">
                      <a16:creationId xmlns:a16="http://schemas.microsoft.com/office/drawing/2014/main" id="{7ABAC002-094A-44ED-B32A-0FC1D7DF24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476" name="AutoShape 144">
                    <a:extLst>
                      <a:ext uri="{FF2B5EF4-FFF2-40B4-BE49-F238E27FC236}">
                        <a16:creationId xmlns:a16="http://schemas.microsoft.com/office/drawing/2014/main" id="{112298C1-667F-4D6C-8A50-CB2DE4673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7" name="Rectangle 142">
                    <a:extLst>
                      <a:ext uri="{FF2B5EF4-FFF2-40B4-BE49-F238E27FC236}">
                        <a16:creationId xmlns:a16="http://schemas.microsoft.com/office/drawing/2014/main" id="{43CFA565-5978-485F-85B6-13AD31E5B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8" name="Rectangle 143">
                    <a:extLst>
                      <a:ext uri="{FF2B5EF4-FFF2-40B4-BE49-F238E27FC236}">
                        <a16:creationId xmlns:a16="http://schemas.microsoft.com/office/drawing/2014/main" id="{F393EFDE-560E-41F9-B249-E565B0E69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9" name="Rectangle 145">
                    <a:extLst>
                      <a:ext uri="{FF2B5EF4-FFF2-40B4-BE49-F238E27FC236}">
                        <a16:creationId xmlns:a16="http://schemas.microsoft.com/office/drawing/2014/main" id="{0ED3469B-2ACD-4542-8A61-BD4419B59B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0" name="Rectangle 146">
                    <a:extLst>
                      <a:ext uri="{FF2B5EF4-FFF2-40B4-BE49-F238E27FC236}">
                        <a16:creationId xmlns:a16="http://schemas.microsoft.com/office/drawing/2014/main" id="{801125C0-6AC7-43DA-AE75-754E2FCCA4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9" name="Group 181">
                  <a:extLst>
                    <a:ext uri="{FF2B5EF4-FFF2-40B4-BE49-F238E27FC236}">
                      <a16:creationId xmlns:a16="http://schemas.microsoft.com/office/drawing/2014/main" id="{A5CB30B2-8268-40A9-91A7-CFAD79B1C7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471" name="AutoShape 150">
                    <a:extLst>
                      <a:ext uri="{FF2B5EF4-FFF2-40B4-BE49-F238E27FC236}">
                        <a16:creationId xmlns:a16="http://schemas.microsoft.com/office/drawing/2014/main" id="{BC2FF327-13F2-43EF-B993-7B6631ECF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2" name="Rectangle 148">
                    <a:extLst>
                      <a:ext uri="{FF2B5EF4-FFF2-40B4-BE49-F238E27FC236}">
                        <a16:creationId xmlns:a16="http://schemas.microsoft.com/office/drawing/2014/main" id="{FBC93F52-BA8C-4915-9C77-C5AFC2734C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3" name="Rectangle 149">
                    <a:extLst>
                      <a:ext uri="{FF2B5EF4-FFF2-40B4-BE49-F238E27FC236}">
                        <a16:creationId xmlns:a16="http://schemas.microsoft.com/office/drawing/2014/main" id="{3448F8BE-600F-49C5-B64D-49123B33F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4" name="Rectangle 151">
                    <a:extLst>
                      <a:ext uri="{FF2B5EF4-FFF2-40B4-BE49-F238E27FC236}">
                        <a16:creationId xmlns:a16="http://schemas.microsoft.com/office/drawing/2014/main" id="{C0FD61A6-EE9C-4798-B78E-BC135CF91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5" name="Rectangle 152">
                    <a:extLst>
                      <a:ext uri="{FF2B5EF4-FFF2-40B4-BE49-F238E27FC236}">
                        <a16:creationId xmlns:a16="http://schemas.microsoft.com/office/drawing/2014/main" id="{46FC9E52-28EF-4A72-B1BA-FDA0F648D9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50" name="Rectangle 153">
                  <a:extLst>
                    <a:ext uri="{FF2B5EF4-FFF2-40B4-BE49-F238E27FC236}">
                      <a16:creationId xmlns:a16="http://schemas.microsoft.com/office/drawing/2014/main" id="{293FB891-978A-4B1C-B78F-4A1149F46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1" name="Rectangle 154">
                  <a:extLst>
                    <a:ext uri="{FF2B5EF4-FFF2-40B4-BE49-F238E27FC236}">
                      <a16:creationId xmlns:a16="http://schemas.microsoft.com/office/drawing/2014/main" id="{D5C8663D-C0FF-4B0A-9341-C78729E6C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452" name="Rectangle 155">
                  <a:extLst>
                    <a:ext uri="{FF2B5EF4-FFF2-40B4-BE49-F238E27FC236}">
                      <a16:creationId xmlns:a16="http://schemas.microsoft.com/office/drawing/2014/main" id="{9D2D33C6-3207-44A1-97EA-D15D4B377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453" name="Rectangle 156">
                  <a:extLst>
                    <a:ext uri="{FF2B5EF4-FFF2-40B4-BE49-F238E27FC236}">
                      <a16:creationId xmlns:a16="http://schemas.microsoft.com/office/drawing/2014/main" id="{6BA3906A-07CC-439D-8236-874F736F0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4" name="Rectangle 157">
                  <a:extLst>
                    <a:ext uri="{FF2B5EF4-FFF2-40B4-BE49-F238E27FC236}">
                      <a16:creationId xmlns:a16="http://schemas.microsoft.com/office/drawing/2014/main" id="{BFD270B5-E558-4131-A427-1FAA1ECCD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5" name="Rectangle 159">
                  <a:extLst>
                    <a:ext uri="{FF2B5EF4-FFF2-40B4-BE49-F238E27FC236}">
                      <a16:creationId xmlns:a16="http://schemas.microsoft.com/office/drawing/2014/main" id="{C64D2841-2922-4656-AFC3-D2C740CE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6" name="Rectangle 160">
                  <a:extLst>
                    <a:ext uri="{FF2B5EF4-FFF2-40B4-BE49-F238E27FC236}">
                      <a16:creationId xmlns:a16="http://schemas.microsoft.com/office/drawing/2014/main" id="{4C538759-9193-4CB3-BCFC-0C9159048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7" name="Rectangle 161">
                  <a:extLst>
                    <a:ext uri="{FF2B5EF4-FFF2-40B4-BE49-F238E27FC236}">
                      <a16:creationId xmlns:a16="http://schemas.microsoft.com/office/drawing/2014/main" id="{AB274EC2-BC2E-49A2-B34F-5AECAD158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458" name="Rectangle 162">
                  <a:extLst>
                    <a:ext uri="{FF2B5EF4-FFF2-40B4-BE49-F238E27FC236}">
                      <a16:creationId xmlns:a16="http://schemas.microsoft.com/office/drawing/2014/main" id="{5BCE36A4-D5DE-4E60-A907-CFD54E91E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459" name="Rectangle 163">
                  <a:extLst>
                    <a:ext uri="{FF2B5EF4-FFF2-40B4-BE49-F238E27FC236}">
                      <a16:creationId xmlns:a16="http://schemas.microsoft.com/office/drawing/2014/main" id="{5186C522-2C91-481C-882F-ADE719E10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0" name="Rectangle 164">
                  <a:extLst>
                    <a:ext uri="{FF2B5EF4-FFF2-40B4-BE49-F238E27FC236}">
                      <a16:creationId xmlns:a16="http://schemas.microsoft.com/office/drawing/2014/main" id="{CA18ADCA-31F6-460C-B2DD-20A5A543E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1" name="Rectangle 165">
                  <a:extLst>
                    <a:ext uri="{FF2B5EF4-FFF2-40B4-BE49-F238E27FC236}">
                      <a16:creationId xmlns:a16="http://schemas.microsoft.com/office/drawing/2014/main" id="{69440801-7EFD-494A-9C83-10ED9F3EA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2" name="Rectangle 166">
                  <a:extLst>
                    <a:ext uri="{FF2B5EF4-FFF2-40B4-BE49-F238E27FC236}">
                      <a16:creationId xmlns:a16="http://schemas.microsoft.com/office/drawing/2014/main" id="{B36A2470-4D60-4218-A8C8-8886EECEA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3" name="Rectangle 168">
                  <a:extLst>
                    <a:ext uri="{FF2B5EF4-FFF2-40B4-BE49-F238E27FC236}">
                      <a16:creationId xmlns:a16="http://schemas.microsoft.com/office/drawing/2014/main" id="{07BAA126-2097-42CF-A8A0-114BA7CB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4" name="Rectangle 169">
                  <a:extLst>
                    <a:ext uri="{FF2B5EF4-FFF2-40B4-BE49-F238E27FC236}">
                      <a16:creationId xmlns:a16="http://schemas.microsoft.com/office/drawing/2014/main" id="{9C9EC090-F1CE-4372-B376-2F8EF9E56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5" name="Rectangle 171">
                  <a:extLst>
                    <a:ext uri="{FF2B5EF4-FFF2-40B4-BE49-F238E27FC236}">
                      <a16:creationId xmlns:a16="http://schemas.microsoft.com/office/drawing/2014/main" id="{8014DDD1-EE3D-40B3-BC33-7AD5850AA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6" name="Rectangle 175">
                  <a:extLst>
                    <a:ext uri="{FF2B5EF4-FFF2-40B4-BE49-F238E27FC236}">
                      <a16:creationId xmlns:a16="http://schemas.microsoft.com/office/drawing/2014/main" id="{C3DAB4E6-8599-4812-93A5-202A23842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7" name="Rectangle 176">
                  <a:extLst>
                    <a:ext uri="{FF2B5EF4-FFF2-40B4-BE49-F238E27FC236}">
                      <a16:creationId xmlns:a16="http://schemas.microsoft.com/office/drawing/2014/main" id="{89ECD7E2-1069-460D-9572-27A63798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8" name="Rectangle 177">
                  <a:extLst>
                    <a:ext uri="{FF2B5EF4-FFF2-40B4-BE49-F238E27FC236}">
                      <a16:creationId xmlns:a16="http://schemas.microsoft.com/office/drawing/2014/main" id="{40484C8B-672B-4EC4-8A53-5171AFC38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9" name="Rectangle 178">
                  <a:extLst>
                    <a:ext uri="{FF2B5EF4-FFF2-40B4-BE49-F238E27FC236}">
                      <a16:creationId xmlns:a16="http://schemas.microsoft.com/office/drawing/2014/main" id="{AA154849-3C1E-44BF-827E-836EC87CB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470" name="Rectangle 179">
                  <a:extLst>
                    <a:ext uri="{FF2B5EF4-FFF2-40B4-BE49-F238E27FC236}">
                      <a16:creationId xmlns:a16="http://schemas.microsoft.com/office/drawing/2014/main" id="{11544519-D49D-428C-B963-CE2613D87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351" name="Line 91">
                <a:extLst>
                  <a:ext uri="{FF2B5EF4-FFF2-40B4-BE49-F238E27FC236}">
                    <a16:creationId xmlns:a16="http://schemas.microsoft.com/office/drawing/2014/main" id="{4ED37AE3-9703-4F26-9B6A-CB1D4461A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2" name="Line 91">
                <a:extLst>
                  <a:ext uri="{FF2B5EF4-FFF2-40B4-BE49-F238E27FC236}">
                    <a16:creationId xmlns:a16="http://schemas.microsoft.com/office/drawing/2014/main" id="{D14298A3-FB3B-4310-A4BD-36BB65415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3" name="Line 91">
                <a:extLst>
                  <a:ext uri="{FF2B5EF4-FFF2-40B4-BE49-F238E27FC236}">
                    <a16:creationId xmlns:a16="http://schemas.microsoft.com/office/drawing/2014/main" id="{53FFD5CF-2B03-422A-BC40-56101A85E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354" name="Elbow Connector 209">
                <a:extLst>
                  <a:ext uri="{FF2B5EF4-FFF2-40B4-BE49-F238E27FC236}">
                    <a16:creationId xmlns:a16="http://schemas.microsoft.com/office/drawing/2014/main" id="{85C6F2AE-9ED6-41DD-B2DC-CCDD7297ABB6}"/>
                  </a:ext>
                </a:extLst>
              </p:cNvPr>
              <p:cNvCxnSpPr>
                <a:stCxn id="410" idx="29"/>
                <a:endCxn id="47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Elbow Connector 210">
                <a:extLst>
                  <a:ext uri="{FF2B5EF4-FFF2-40B4-BE49-F238E27FC236}">
                    <a16:creationId xmlns:a16="http://schemas.microsoft.com/office/drawing/2014/main" id="{5A7AEC3C-02FE-46A7-8608-6C6848C5C78A}"/>
                  </a:ext>
                </a:extLst>
              </p:cNvPr>
              <p:cNvCxnSpPr>
                <a:stCxn id="410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Elbow Connector 365">
              <a:extLst>
                <a:ext uri="{FF2B5EF4-FFF2-40B4-BE49-F238E27FC236}">
                  <a16:creationId xmlns:a16="http://schemas.microsoft.com/office/drawing/2014/main" id="{5734D1C4-6A32-4E4C-B206-837A0506B52B}"/>
                </a:ext>
              </a:extLst>
            </p:cNvPr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lbow Connector 366">
              <a:extLst>
                <a:ext uri="{FF2B5EF4-FFF2-40B4-BE49-F238E27FC236}">
                  <a16:creationId xmlns:a16="http://schemas.microsoft.com/office/drawing/2014/main" id="{748A80A7-91FE-4493-8045-6C80DE933454}"/>
                </a:ext>
              </a:extLst>
            </p:cNvPr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74">
              <a:extLst>
                <a:ext uri="{FF2B5EF4-FFF2-40B4-BE49-F238E27FC236}">
                  <a16:creationId xmlns:a16="http://schemas.microsoft.com/office/drawing/2014/main" id="{1A5D7170-7A44-473F-807C-224C3EE30CE5}"/>
                </a:ext>
              </a:extLst>
            </p:cNvPr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Elbow Connector 380">
              <a:extLst>
                <a:ext uri="{FF2B5EF4-FFF2-40B4-BE49-F238E27FC236}">
                  <a16:creationId xmlns:a16="http://schemas.microsoft.com/office/drawing/2014/main" id="{9818D56B-9608-4CC3-A61C-407640204C0B}"/>
                </a:ext>
              </a:extLst>
            </p:cNvPr>
            <p:cNvCxnSpPr>
              <a:stCxn id="489" idx="32"/>
              <a:endCxn id="458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85">
              <a:extLst>
                <a:ext uri="{FF2B5EF4-FFF2-40B4-BE49-F238E27FC236}">
                  <a16:creationId xmlns:a16="http://schemas.microsoft.com/office/drawing/2014/main" id="{C9B05C20-5C93-4A9E-B29B-BF8AB977FEC3}"/>
                </a:ext>
              </a:extLst>
            </p:cNvPr>
            <p:cNvCxnSpPr>
              <a:stCxn id="489" idx="28"/>
              <a:endCxn id="356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0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(1)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Группа 2"/>
          <p:cNvGrpSpPr/>
          <p:nvPr/>
        </p:nvGrpSpPr>
        <p:grpSpPr>
          <a:xfrm>
            <a:off x="4863601" y="3073903"/>
            <a:ext cx="360363" cy="2176621"/>
            <a:chOff x="4114800" y="2692400"/>
            <a:chExt cx="360363" cy="2176621"/>
          </a:xfrm>
        </p:grpSpPr>
        <p:sp>
          <p:nvSpPr>
            <p:cNvPr id="480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x3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2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20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3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484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5" name="Группа 5"/>
          <p:cNvGrpSpPr/>
          <p:nvPr/>
        </p:nvGrpSpPr>
        <p:grpSpPr>
          <a:xfrm>
            <a:off x="1830173" y="3560497"/>
            <a:ext cx="1719687" cy="834585"/>
            <a:chOff x="1061011" y="2717800"/>
            <a:chExt cx="1719687" cy="834585"/>
          </a:xfrm>
        </p:grpSpPr>
        <p:sp>
          <p:nvSpPr>
            <p:cNvPr id="48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7" name="Rectangle 181"/>
            <p:cNvSpPr>
              <a:spLocks noChangeArrowheads="1"/>
            </p:cNvSpPr>
            <p:nvPr/>
          </p:nvSpPr>
          <p:spPr bwMode="auto">
            <a:xfrm>
              <a:off x="1061011" y="3216275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8" name="Rectangle 183"/>
            <p:cNvSpPr>
              <a:spLocks noChangeArrowheads="1"/>
            </p:cNvSpPr>
            <p:nvPr/>
          </p:nvSpPr>
          <p:spPr bwMode="auto">
            <a:xfrm>
              <a:off x="2420335" y="330791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9" name="Группа 4"/>
          <p:cNvGrpSpPr/>
          <p:nvPr/>
        </p:nvGrpSpPr>
        <p:grpSpPr>
          <a:xfrm>
            <a:off x="5069396" y="3887767"/>
            <a:ext cx="3117850" cy="2701085"/>
            <a:chOff x="4330700" y="3542553"/>
            <a:chExt cx="3117850" cy="2701085"/>
          </a:xfrm>
        </p:grpSpPr>
        <p:sp>
          <p:nvSpPr>
            <p:cNvPr id="490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condition</a:t>
              </a:r>
            </a:p>
          </p:txBody>
        </p:sp>
        <p:sp>
          <p:nvSpPr>
            <p:cNvPr id="491" name="Rectangle 177"/>
            <p:cNvSpPr>
              <a:spLocks noChangeArrowheads="1"/>
            </p:cNvSpPr>
            <p:nvPr/>
          </p:nvSpPr>
          <p:spPr bwMode="auto">
            <a:xfrm>
              <a:off x="5230718" y="3542553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2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93" name="Группа 3"/>
          <p:cNvGrpSpPr/>
          <p:nvPr/>
        </p:nvGrpSpPr>
        <p:grpSpPr>
          <a:xfrm>
            <a:off x="4348329" y="2432840"/>
            <a:ext cx="2724150" cy="955912"/>
            <a:chOff x="3733800" y="2133600"/>
            <a:chExt cx="2724150" cy="955912"/>
          </a:xfrm>
        </p:grpSpPr>
        <p:sp>
          <p:nvSpPr>
            <p:cNvPr id="494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target</a:t>
              </a:r>
            </a:p>
          </p:txBody>
        </p:sp>
        <p:sp>
          <p:nvSpPr>
            <p:cNvPr id="495" name="Line 186"/>
            <p:cNvSpPr>
              <a:spLocks noChangeShapeType="1"/>
            </p:cNvSpPr>
            <p:nvPr/>
          </p:nvSpPr>
          <p:spPr bwMode="auto">
            <a:xfrm>
              <a:off x="5029199" y="2514600"/>
              <a:ext cx="243933" cy="57491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3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(2)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503B01-0D50-4F63-B1B5-03FAD1C12374}"/>
              </a:ext>
            </a:extLst>
          </p:cNvPr>
          <p:cNvGrpSpPr/>
          <p:nvPr/>
        </p:nvGrpSpPr>
        <p:grpSpPr>
          <a:xfrm>
            <a:off x="1772637" y="2376420"/>
            <a:ext cx="5534589" cy="2191583"/>
            <a:chOff x="1977745" y="2116717"/>
            <a:chExt cx="5534589" cy="2191583"/>
          </a:xfrm>
        </p:grpSpPr>
        <p:sp>
          <p:nvSpPr>
            <p:cNvPr id="178" name="Rectangle 180">
              <a:extLst>
                <a:ext uri="{FF2B5EF4-FFF2-40B4-BE49-F238E27FC236}">
                  <a16:creationId xmlns:a16="http://schemas.microsoft.com/office/drawing/2014/main" id="{A3A8DEB0-21A1-41DB-9D9B-619CE73C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9" y="3305804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79" name="Rectangle 181">
              <a:extLst>
                <a:ext uri="{FF2B5EF4-FFF2-40B4-BE49-F238E27FC236}">
                  <a16:creationId xmlns:a16="http://schemas.microsoft.com/office/drawing/2014/main" id="{D6DF6CFA-5775-4844-A134-7F25E81B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45" y="3783967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80" name="Rectangle 183">
              <a:extLst>
                <a:ext uri="{FF2B5EF4-FFF2-40B4-BE49-F238E27FC236}">
                  <a16:creationId xmlns:a16="http://schemas.microsoft.com/office/drawing/2014/main" id="{DCA7A5FF-F67C-4002-A843-193FC136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606" y="3924362"/>
              <a:ext cx="2741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sw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1" name="Rectangle 183">
              <a:extLst>
                <a:ext uri="{FF2B5EF4-FFF2-40B4-BE49-F238E27FC236}">
                  <a16:creationId xmlns:a16="http://schemas.microsoft.com/office/drawing/2014/main" id="{0E642849-8061-4944-A24E-B724D9B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4" y="2116717"/>
              <a:ext cx="1904367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4+SignExt(20)*2=44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2" name="Rectangle 180">
              <a:extLst>
                <a:ext uri="{FF2B5EF4-FFF2-40B4-BE49-F238E27FC236}">
                  <a16:creationId xmlns:a16="http://schemas.microsoft.com/office/drawing/2014/main" id="{A6E98959-9511-45F2-846D-36C6709E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435" y="2791502"/>
              <a:ext cx="1138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83" name="Rectangle 183">
              <a:extLst>
                <a:ext uri="{FF2B5EF4-FFF2-40B4-BE49-F238E27FC236}">
                  <a16:creationId xmlns:a16="http://schemas.microsoft.com/office/drawing/2014/main" id="{89200CF0-3E03-4F3C-BA1C-4A6CEA53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721" y="3055777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4" name="Rectangle 180">
              <a:extLst>
                <a:ext uri="{FF2B5EF4-FFF2-40B4-BE49-F238E27FC236}">
                  <a16:creationId xmlns:a16="http://schemas.microsoft.com/office/drawing/2014/main" id="{6DD02DF6-099C-4AD9-B143-AED06BE8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326" y="3793424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BDC97F38-3B01-4980-9C83-BFB4178C2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113" y="4062079"/>
              <a:ext cx="758221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x3-x2=0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(3)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0">
            <a:extLst>
              <a:ext uri="{FF2B5EF4-FFF2-40B4-BE49-F238E27FC236}">
                <a16:creationId xmlns:a16="http://schemas.microsoft.com/office/drawing/2014/main" id="{7FC070CA-72CF-470F-BCAE-F4A64725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95" y="3557071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7" name="Rectangle 181">
            <a:extLst>
              <a:ext uri="{FF2B5EF4-FFF2-40B4-BE49-F238E27FC236}">
                <a16:creationId xmlns:a16="http://schemas.microsoft.com/office/drawing/2014/main" id="{3E9B1D07-4326-4905-8C47-66246AC9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58" y="4067032"/>
            <a:ext cx="775853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 or 44</a:t>
            </a:r>
          </a:p>
        </p:txBody>
      </p:sp>
      <p:sp>
        <p:nvSpPr>
          <p:cNvPr id="188" name="Rectangle 183">
            <a:extLst>
              <a:ext uri="{FF2B5EF4-FFF2-40B4-BE49-F238E27FC236}">
                <a16:creationId xmlns:a16="http://schemas.microsoft.com/office/drawing/2014/main" id="{18160565-AD01-454C-8260-B5F9AC44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102" y="4174974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sub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89" name="Rectangle 180">
            <a:extLst>
              <a:ext uri="{FF2B5EF4-FFF2-40B4-BE49-F238E27FC236}">
                <a16:creationId xmlns:a16="http://schemas.microsoft.com/office/drawing/2014/main" id="{E214E184-53F0-4D86-9959-517B1BF6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66" y="3057486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A69151A8-66FE-4C7B-B294-4E674A46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948" y="3310850"/>
            <a:ext cx="274114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sw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1" name="Rectangle 180">
            <a:extLst>
              <a:ext uri="{FF2B5EF4-FFF2-40B4-BE49-F238E27FC236}">
                <a16:creationId xmlns:a16="http://schemas.microsoft.com/office/drawing/2014/main" id="{3C6FD812-17B9-4E11-877B-52D10BB8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851" y="4000157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92" name="Rectangle 180">
            <a:extLst>
              <a:ext uri="{FF2B5EF4-FFF2-40B4-BE49-F238E27FC236}">
                <a16:creationId xmlns:a16="http://schemas.microsoft.com/office/drawing/2014/main" id="{95303640-F817-420C-A61A-F374FEE8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503" y="3780240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beq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1" name="Text Box 8">
            <a:extLst>
              <a:ext uri="{FF2B5EF4-FFF2-40B4-BE49-F238E27FC236}">
                <a16:creationId xmlns:a16="http://schemas.microsoft.com/office/drawing/2014/main" id="{590B2630-943F-43BE-969B-DE6AB771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072" y="5290278"/>
            <a:ext cx="7246219" cy="1074599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004280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branch is taken the 3 wrong instructions get into the pipeline (they must be canceled somehow)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=&gt; We are loosing 3 cycles after each taken branch!</a:t>
            </a:r>
          </a:p>
        </p:txBody>
      </p:sp>
    </p:spTree>
    <p:extLst>
      <p:ext uri="{BB962C8B-B14F-4D97-AF65-F5344CB8AC3E}">
        <p14:creationId xmlns:p14="http://schemas.microsoft.com/office/powerpoint/2010/main" val="28466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1: Stall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24" name="Прямоугольник 3"/>
          <p:cNvSpPr/>
          <p:nvPr/>
        </p:nvSpPr>
        <p:spPr>
          <a:xfrm>
            <a:off x="838200" y="1901167"/>
            <a:ext cx="988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Do not execute instructions until branch condition is resolved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3 cycles penalty for each branch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In average, every 5</a:t>
            </a:r>
            <a:r>
              <a:rPr lang="en-US" sz="2000" baseline="30000" dirty="0">
                <a:solidFill>
                  <a:srgbClr val="061922"/>
                </a:solidFill>
                <a:cs typeface="Arial" charset="0"/>
              </a:rPr>
              <a:t>th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executed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80% of program execution time is spent in loops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How much IPC would we loss?</a:t>
            </a:r>
          </a:p>
        </p:txBody>
      </p:sp>
      <p:sp>
        <p:nvSpPr>
          <p:cNvPr id="25" name="Прямоугольник 5"/>
          <p:cNvSpPr/>
          <p:nvPr/>
        </p:nvSpPr>
        <p:spPr>
          <a:xfrm>
            <a:off x="1159669" y="366191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(Clock per instruction) = 1</a:t>
            </a:r>
          </a:p>
        </p:txBody>
      </p:sp>
      <p:sp>
        <p:nvSpPr>
          <p:cNvPr id="26" name="Прямоугольник 7"/>
          <p:cNvSpPr/>
          <p:nvPr/>
        </p:nvSpPr>
        <p:spPr>
          <a:xfrm>
            <a:off x="1195025" y="4062236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2302669" y="4062451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28" name="Прямоугольник 11"/>
          <p:cNvSpPr/>
          <p:nvPr/>
        </p:nvSpPr>
        <p:spPr>
          <a:xfrm>
            <a:off x="3521869" y="4062236"/>
            <a:ext cx="180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branches)</a:t>
            </a:r>
          </a:p>
        </p:txBody>
      </p:sp>
      <p:sp>
        <p:nvSpPr>
          <p:cNvPr id="29" name="Прямоугольник 13"/>
          <p:cNvSpPr/>
          <p:nvPr/>
        </p:nvSpPr>
        <p:spPr>
          <a:xfrm>
            <a:off x="5212224" y="4062236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30" name="Прямоугольник 14"/>
          <p:cNvSpPr/>
          <p:nvPr/>
        </p:nvSpPr>
        <p:spPr>
          <a:xfrm>
            <a:off x="6488918" y="406223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1.6</a:t>
            </a:r>
          </a:p>
        </p:txBody>
      </p:sp>
      <p:grpSp>
        <p:nvGrpSpPr>
          <p:cNvPr id="31" name="Группа 26"/>
          <p:cNvGrpSpPr/>
          <p:nvPr/>
        </p:nvGrpSpPr>
        <p:grpSpPr>
          <a:xfrm>
            <a:off x="4045265" y="4462346"/>
            <a:ext cx="755335" cy="681039"/>
            <a:chOff x="3952396" y="5324025"/>
            <a:chExt cx="755335" cy="681039"/>
          </a:xfrm>
        </p:grpSpPr>
        <p:sp>
          <p:nvSpPr>
            <p:cNvPr id="32" name="Прямоугольник 15"/>
            <p:cNvSpPr/>
            <p:nvPr/>
          </p:nvSpPr>
          <p:spPr>
            <a:xfrm>
              <a:off x="3952396" y="560495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~20%</a:t>
              </a:r>
            </a:p>
          </p:txBody>
        </p:sp>
        <p:cxnSp>
          <p:nvCxnSpPr>
            <p:cNvPr id="33" name="Прямая со стрелкой 18"/>
            <p:cNvCxnSpPr>
              <a:stCxn id="32" idx="0"/>
              <a:endCxn id="28" idx="2"/>
            </p:cNvCxnSpPr>
            <p:nvPr/>
          </p:nvCxnSpPr>
          <p:spPr bwMode="auto">
            <a:xfrm flipV="1">
              <a:off x="4330064" y="5324025"/>
              <a:ext cx="562" cy="280929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Группа 27"/>
          <p:cNvGrpSpPr/>
          <p:nvPr/>
        </p:nvGrpSpPr>
        <p:grpSpPr>
          <a:xfrm>
            <a:off x="5721017" y="4462346"/>
            <a:ext cx="314510" cy="676850"/>
            <a:chOff x="5628148" y="5324025"/>
            <a:chExt cx="314510" cy="676850"/>
          </a:xfrm>
        </p:grpSpPr>
        <p:sp>
          <p:nvSpPr>
            <p:cNvPr id="35" name="Прямоугольник 16"/>
            <p:cNvSpPr/>
            <p:nvPr/>
          </p:nvSpPr>
          <p:spPr>
            <a:xfrm>
              <a:off x="5628148" y="560076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3</a:t>
              </a:r>
            </a:p>
          </p:txBody>
        </p:sp>
        <p:cxnSp>
          <p:nvCxnSpPr>
            <p:cNvPr id="36" name="Прямая со стрелкой 23"/>
            <p:cNvCxnSpPr>
              <a:stCxn id="35" idx="0"/>
              <a:endCxn id="29" idx="2"/>
            </p:cNvCxnSpPr>
            <p:nvPr/>
          </p:nvCxnSpPr>
          <p:spPr bwMode="auto">
            <a:xfrm flipV="1">
              <a:off x="5785403" y="5324025"/>
              <a:ext cx="0" cy="27674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026569" y="5408416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37% slower =&gt; need to find something better </a:t>
            </a:r>
          </a:p>
        </p:txBody>
      </p:sp>
      <p:sp>
        <p:nvSpPr>
          <p:cNvPr id="38" name="Прямоугольник 7"/>
          <p:cNvSpPr/>
          <p:nvPr/>
        </p:nvSpPr>
        <p:spPr>
          <a:xfrm>
            <a:off x="1195025" y="4462346"/>
            <a:ext cx="174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IPC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 0.63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2: Always Fetch Not-Taken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8" name="Прямоугольник 3"/>
          <p:cNvSpPr/>
          <p:nvPr/>
        </p:nvSpPr>
        <p:spPr>
          <a:xfrm>
            <a:off x="838200" y="1901167"/>
            <a:ext cx="10515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Execute instructions from the fall-through (not-taken) path as if there is no branch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the branch is not-taken (~50%), no penalty is paid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branch actually taken: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Flush the fall-through path instructions before they change the machine state (memory / registers)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Fetch the instructions from the correct (taken) path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Assuming ~50% branches not-taken on average. How lower it will be that ideal pipeline?</a:t>
            </a:r>
          </a:p>
        </p:txBody>
      </p:sp>
      <p:sp>
        <p:nvSpPr>
          <p:cNvPr id="9" name="Прямоугольник 5"/>
          <p:cNvSpPr/>
          <p:nvPr/>
        </p:nvSpPr>
        <p:spPr>
          <a:xfrm>
            <a:off x="1295400" y="485023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IPC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real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= 0.77</a:t>
            </a:r>
          </a:p>
        </p:txBody>
      </p:sp>
      <p:sp>
        <p:nvSpPr>
          <p:cNvPr id="10" name="Прямоугольник 7"/>
          <p:cNvSpPr/>
          <p:nvPr/>
        </p:nvSpPr>
        <p:spPr>
          <a:xfrm>
            <a:off x="1291170" y="4353799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2295525" y="4353799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86125" y="4332602"/>
            <a:ext cx="2510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 × 50%)</a:t>
            </a:r>
          </a:p>
        </p:txBody>
      </p:sp>
      <p:sp>
        <p:nvSpPr>
          <p:cNvPr id="13" name="Прямоугольник 13"/>
          <p:cNvSpPr/>
          <p:nvPr/>
        </p:nvSpPr>
        <p:spPr>
          <a:xfrm>
            <a:off x="5653387" y="4335229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6889672" y="4342114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1.3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78272" y="5427033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23% slower =&gt; need to find something better </a:t>
            </a:r>
          </a:p>
        </p:txBody>
      </p:sp>
    </p:spTree>
    <p:extLst>
      <p:ext uri="{BB962C8B-B14F-4D97-AF65-F5344CB8AC3E}">
        <p14:creationId xmlns:p14="http://schemas.microsoft.com/office/powerpoint/2010/main" val="254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11.11.2019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838199" y="1248318"/>
            <a:ext cx="1059180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Maybe ask the software (SW) to help?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Need to change ISA to give it such possibility </a:t>
            </a:r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Define branch to take place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AFTER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following instructions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Hardware (HW) executes </a:t>
            </a:r>
            <a:r>
              <a:rPr lang="en-US" sz="1600" b="1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</a:t>
            </a: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 instructions following the branch regardless of branch is taken or not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SW puts in the n slots following the branch instructions that can be executed regardless of branch resolution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that are before the branch instruction, or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from the converged path after the branch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cannot find independent instructions, put NOPs</a:t>
            </a:r>
          </a:p>
        </p:txBody>
      </p:sp>
      <p:cxnSp>
        <p:nvCxnSpPr>
          <p:cNvPr id="8" name="Прямая соединительная линия 12"/>
          <p:cNvCxnSpPr>
            <a:endCxn id="10" idx="3"/>
          </p:cNvCxnSpPr>
          <p:nvPr/>
        </p:nvCxnSpPr>
        <p:spPr bwMode="auto">
          <a:xfrm>
            <a:off x="3610279" y="4548277"/>
            <a:ext cx="0" cy="48491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14"/>
          <p:cNvCxnSpPr>
            <a:stCxn id="10" idx="0"/>
          </p:cNvCxnSpPr>
          <p:nvPr/>
        </p:nvCxnSpPr>
        <p:spPr bwMode="auto">
          <a:xfrm>
            <a:off x="3610279" y="579519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Шестиугольник 15"/>
          <p:cNvSpPr/>
          <p:nvPr/>
        </p:nvSpPr>
        <p:spPr bwMode="auto">
          <a:xfrm rot="5400000">
            <a:off x="3229279" y="514749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" name="Овал 19"/>
          <p:cNvSpPr/>
          <p:nvPr/>
        </p:nvSpPr>
        <p:spPr bwMode="auto">
          <a:xfrm>
            <a:off x="3524054" y="4972766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Овал 20"/>
          <p:cNvSpPr/>
          <p:nvPr/>
        </p:nvSpPr>
        <p:spPr bwMode="auto">
          <a:xfrm>
            <a:off x="3572179" y="480459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3" name="Овал 21"/>
          <p:cNvSpPr/>
          <p:nvPr/>
        </p:nvSpPr>
        <p:spPr bwMode="auto">
          <a:xfrm>
            <a:off x="3572179" y="463441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4" name="Овал 23"/>
          <p:cNvSpPr/>
          <p:nvPr/>
        </p:nvSpPr>
        <p:spPr bwMode="auto">
          <a:xfrm>
            <a:off x="3305479" y="55742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5" name="Овал 24"/>
          <p:cNvSpPr/>
          <p:nvPr/>
        </p:nvSpPr>
        <p:spPr bwMode="auto">
          <a:xfrm>
            <a:off x="3305479" y="53964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6" name="Овал 25"/>
          <p:cNvSpPr/>
          <p:nvPr/>
        </p:nvSpPr>
        <p:spPr bwMode="auto">
          <a:xfrm>
            <a:off x="3305479" y="522623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7" name="Овал 27"/>
          <p:cNvSpPr/>
          <p:nvPr/>
        </p:nvSpPr>
        <p:spPr bwMode="auto">
          <a:xfrm>
            <a:off x="3838879" y="54649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8" name="Овал 28"/>
          <p:cNvSpPr/>
          <p:nvPr/>
        </p:nvSpPr>
        <p:spPr bwMode="auto">
          <a:xfrm>
            <a:off x="3838879" y="525925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9" name="Овал 30"/>
          <p:cNvSpPr/>
          <p:nvPr/>
        </p:nvSpPr>
        <p:spPr bwMode="auto">
          <a:xfrm>
            <a:off x="3567099" y="606443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0" name="Овал 31"/>
          <p:cNvSpPr/>
          <p:nvPr/>
        </p:nvSpPr>
        <p:spPr bwMode="auto">
          <a:xfrm>
            <a:off x="3567099" y="589425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159" y="5113885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Not Taken path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6359" y="511134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Taken 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6933" y="5795191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Converged path</a:t>
            </a:r>
          </a:p>
        </p:txBody>
      </p:sp>
      <p:cxnSp>
        <p:nvCxnSpPr>
          <p:cNvPr id="24" name="Прямая соединительная линия 53"/>
          <p:cNvCxnSpPr>
            <a:endCxn id="26" idx="3"/>
          </p:cNvCxnSpPr>
          <p:nvPr/>
        </p:nvCxnSpPr>
        <p:spPr bwMode="auto">
          <a:xfrm>
            <a:off x="6053759" y="4553892"/>
            <a:ext cx="0" cy="55372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Прямая соединительная линия 54"/>
          <p:cNvCxnSpPr>
            <a:stCxn id="26" idx="0"/>
          </p:cNvCxnSpPr>
          <p:nvPr/>
        </p:nvCxnSpPr>
        <p:spPr bwMode="auto">
          <a:xfrm>
            <a:off x="6053759" y="5869612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Шестиугольник 55"/>
          <p:cNvSpPr/>
          <p:nvPr/>
        </p:nvSpPr>
        <p:spPr bwMode="auto">
          <a:xfrm rot="5400000">
            <a:off x="5672759" y="5221912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7" name="Овал 56"/>
          <p:cNvSpPr/>
          <p:nvPr/>
        </p:nvSpPr>
        <p:spPr bwMode="auto">
          <a:xfrm>
            <a:off x="5967534" y="504718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Овал 57"/>
          <p:cNvSpPr/>
          <p:nvPr/>
        </p:nvSpPr>
        <p:spPr bwMode="auto">
          <a:xfrm>
            <a:off x="6015659" y="487901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9" name="Овал 58"/>
          <p:cNvSpPr/>
          <p:nvPr/>
        </p:nvSpPr>
        <p:spPr bwMode="auto">
          <a:xfrm>
            <a:off x="6015659" y="470883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0" name="Овал 59"/>
          <p:cNvSpPr/>
          <p:nvPr/>
        </p:nvSpPr>
        <p:spPr bwMode="auto">
          <a:xfrm>
            <a:off x="5748959" y="56486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1" name="Овал 60"/>
          <p:cNvSpPr/>
          <p:nvPr/>
        </p:nvSpPr>
        <p:spPr bwMode="auto">
          <a:xfrm>
            <a:off x="5748959" y="54708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2" name="Овал 61"/>
          <p:cNvSpPr/>
          <p:nvPr/>
        </p:nvSpPr>
        <p:spPr bwMode="auto">
          <a:xfrm>
            <a:off x="5748959" y="530065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3" name="Овал 62"/>
          <p:cNvSpPr/>
          <p:nvPr/>
        </p:nvSpPr>
        <p:spPr bwMode="auto">
          <a:xfrm>
            <a:off x="6282359" y="553941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4" name="Овал 63"/>
          <p:cNvSpPr/>
          <p:nvPr/>
        </p:nvSpPr>
        <p:spPr bwMode="auto">
          <a:xfrm>
            <a:off x="6282359" y="533367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5" name="Овал 64"/>
          <p:cNvSpPr/>
          <p:nvPr/>
        </p:nvSpPr>
        <p:spPr bwMode="auto">
          <a:xfrm>
            <a:off x="6010579" y="613885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6" name="Овал 65"/>
          <p:cNvSpPr/>
          <p:nvPr/>
        </p:nvSpPr>
        <p:spPr bwMode="auto">
          <a:xfrm>
            <a:off x="6010579" y="596867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cxnSp>
        <p:nvCxnSpPr>
          <p:cNvPr id="37" name="Прямая соединительная линия 85"/>
          <p:cNvCxnSpPr>
            <a:endCxn id="39" idx="3"/>
          </p:cNvCxnSpPr>
          <p:nvPr/>
        </p:nvCxnSpPr>
        <p:spPr bwMode="auto">
          <a:xfrm>
            <a:off x="8573439" y="4538652"/>
            <a:ext cx="0" cy="56057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Прямая соединительная линия 86"/>
          <p:cNvCxnSpPr>
            <a:stCxn id="39" idx="0"/>
          </p:cNvCxnSpPr>
          <p:nvPr/>
        </p:nvCxnSpPr>
        <p:spPr bwMode="auto">
          <a:xfrm>
            <a:off x="8573439" y="586123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Шестиугольник 87"/>
          <p:cNvSpPr/>
          <p:nvPr/>
        </p:nvSpPr>
        <p:spPr bwMode="auto">
          <a:xfrm rot="5400000">
            <a:off x="8192439" y="521353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0" name="Овал 89"/>
          <p:cNvSpPr/>
          <p:nvPr/>
        </p:nvSpPr>
        <p:spPr bwMode="auto">
          <a:xfrm>
            <a:off x="8535339" y="503395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41" name="Группа 100"/>
          <p:cNvGrpSpPr/>
          <p:nvPr/>
        </p:nvGrpSpPr>
        <p:grpSpPr>
          <a:xfrm>
            <a:off x="8481999" y="4700451"/>
            <a:ext cx="182880" cy="297180"/>
            <a:chOff x="6880860" y="4596639"/>
            <a:chExt cx="182880" cy="297180"/>
          </a:xfrm>
        </p:grpSpPr>
        <p:sp>
          <p:nvSpPr>
            <p:cNvPr id="42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3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44" name="Овал 91"/>
          <p:cNvSpPr/>
          <p:nvPr/>
        </p:nvSpPr>
        <p:spPr bwMode="auto">
          <a:xfrm>
            <a:off x="8268639" y="56402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5" name="Овал 92"/>
          <p:cNvSpPr/>
          <p:nvPr/>
        </p:nvSpPr>
        <p:spPr bwMode="auto">
          <a:xfrm>
            <a:off x="8268639" y="54624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6" name="Овал 93"/>
          <p:cNvSpPr/>
          <p:nvPr/>
        </p:nvSpPr>
        <p:spPr bwMode="auto">
          <a:xfrm>
            <a:off x="8268639" y="529227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7" name="Овал 94"/>
          <p:cNvSpPr/>
          <p:nvPr/>
        </p:nvSpPr>
        <p:spPr bwMode="auto">
          <a:xfrm>
            <a:off x="8802039" y="553103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8" name="Овал 95"/>
          <p:cNvSpPr/>
          <p:nvPr/>
        </p:nvSpPr>
        <p:spPr bwMode="auto">
          <a:xfrm>
            <a:off x="8802039" y="53252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9" name="Овал 96"/>
          <p:cNvSpPr/>
          <p:nvPr/>
        </p:nvSpPr>
        <p:spPr bwMode="auto">
          <a:xfrm>
            <a:off x="8530259" y="613047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0" name="Овал 97"/>
          <p:cNvSpPr/>
          <p:nvPr/>
        </p:nvSpPr>
        <p:spPr bwMode="auto">
          <a:xfrm>
            <a:off x="8530259" y="596029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51" name="Группа 104"/>
          <p:cNvGrpSpPr/>
          <p:nvPr/>
        </p:nvGrpSpPr>
        <p:grpSpPr>
          <a:xfrm>
            <a:off x="2319958" y="4585880"/>
            <a:ext cx="1176020" cy="380100"/>
            <a:chOff x="533399" y="4466828"/>
            <a:chExt cx="1176020" cy="380100"/>
          </a:xfrm>
        </p:grpSpPr>
        <p:sp>
          <p:nvSpPr>
            <p:cNvPr id="52" name="TextBox 5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</a:t>
              </a:r>
            </a:p>
          </p:txBody>
        </p:sp>
        <p:cxnSp>
          <p:nvCxnSpPr>
            <p:cNvPr id="53" name="Прямая со стрелкой 103"/>
            <p:cNvCxnSpPr>
              <a:stCxn id="52" idx="3"/>
            </p:cNvCxnSpPr>
            <p:nvPr/>
          </p:nvCxnSpPr>
          <p:spPr bwMode="auto">
            <a:xfrm>
              <a:off x="1447799" y="4651494"/>
              <a:ext cx="261620" cy="19543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9101759" y="4471744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depend on the instructions in T and NT paths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5239" y="4696767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define the branch condition</a:t>
            </a:r>
          </a:p>
        </p:txBody>
      </p:sp>
      <p:sp>
        <p:nvSpPr>
          <p:cNvPr id="56" name="Стрелка вправо 107"/>
          <p:cNvSpPr/>
          <p:nvPr/>
        </p:nvSpPr>
        <p:spPr bwMode="auto">
          <a:xfrm>
            <a:off x="4910759" y="521353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7" name="Стрелка вправо 108"/>
          <p:cNvSpPr/>
          <p:nvPr/>
        </p:nvSpPr>
        <p:spPr bwMode="auto">
          <a:xfrm>
            <a:off x="7120559" y="563771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93 C 0.00833 -0.00139 0.01367 -0.00232 0.02018 -0.00741 C 0.02448 -0.01436 0.02514 -0.02084 0.0194 -0.02732 C 0.01602 -0.03287 0.0125 -0.03241 0.00742 -0.03287 C 0.00312 -0.0345 0.00378 -0.03287 -0.00065 -0.0328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164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612 -0.00046 -0.00625 -0.00046 -0.01028 0.00208 C -0.01041 0.00347 -0.01054 0.00416 -0.01158 0.00509 C -0.01184 0.00648 -0.01237 0.0081 -0.01263 0.00949 C -0.0125 0.01134 -0.01263 0.01666 -0.01093 0.01829 C -0.01054 0.0206 -0.01106 0.01829 -0.00989 0.01991 C -0.0095 0.0206 -0.00976 0.02153 -0.00937 0.02199 C -0.00729 0.02454 -0.00312 0.02546 -0.00052 0.02546 " pathEditMode="relative" rAng="0" ptsTypes="AAAAAAAA">
                                      <p:cBhvr>
                                        <p:cTn id="1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013 -0.0192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0717 -0.00139 L 0.01719 -0.00741 L 0.03269 -0.01528 L 0.04779 -0.02685 L 0.05938 -0.03912 L 0.06993 -0.0544 L 0.07774 -0.07246 L 0.08217 -0.09838 L 0.08165 -0.12176 L 0.07657 -0.1382 L 0.06719 -0.15255 L 0.05717 -0.16273 L 0.04102 -0.17246 L 0.0293 -0.17616 L 0.01667 -0.17986 L 0.00612 -0.18102 L -4.375E-6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msr_outlook_1.0</Template>
  <TotalTime>4930</TotalTime>
  <Words>2256</Words>
  <Application>Microsoft Office PowerPoint</Application>
  <PresentationFormat>Widescreen</PresentationFormat>
  <Paragraphs>779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Times</vt:lpstr>
      <vt:lpstr>Verdana</vt:lpstr>
      <vt:lpstr>Wingdings</vt:lpstr>
      <vt:lpstr>2_Office Theme</vt:lpstr>
      <vt:lpstr>Control Hazards. Branch Prediction</vt:lpstr>
      <vt:lpstr>Refresher: Pipelined vs. Non-Pipelined implementation</vt:lpstr>
      <vt:lpstr>Refresher: Forwarding + Hazard Detection Unit</vt:lpstr>
      <vt:lpstr>Executing a BEQ Instruction (1)</vt:lpstr>
      <vt:lpstr>Executing a BEQ Instruction (2)</vt:lpstr>
      <vt:lpstr>Executing a BEQ Instruction (3)</vt:lpstr>
      <vt:lpstr>Decision 1: Stall pipeline</vt:lpstr>
      <vt:lpstr>Decision 2: Always Fetch Not-Taken</vt:lpstr>
      <vt:lpstr>Decision 3: Delayed Branches</vt:lpstr>
      <vt:lpstr>Decision 3: Delayed Branches</vt:lpstr>
      <vt:lpstr>Decision 4: Dynamic prediction</vt:lpstr>
      <vt:lpstr>Using The BTB</vt:lpstr>
      <vt:lpstr>Using The BTB</vt:lpstr>
      <vt:lpstr>Adding a BTB to the Pipeline</vt:lpstr>
      <vt:lpstr>Adding a BTB to the Pipeline</vt:lpstr>
      <vt:lpstr>Performance of Dynamic Prediction</vt:lpstr>
      <vt:lpstr>Methods of Branch Prediction</vt:lpstr>
      <vt:lpstr>Option 1: Backward Jump Predictor</vt:lpstr>
      <vt:lpstr>Option 2: Bimodal predictor</vt:lpstr>
      <vt:lpstr>Why does bimodal BTB work?</vt:lpstr>
      <vt:lpstr>Option 3: Two-level adaptive predictor</vt:lpstr>
      <vt:lpstr>Option 4: Global Prediction</vt:lpstr>
      <vt:lpstr>Overview of alternatives</vt:lpstr>
      <vt:lpstr>Software Hints</vt:lpstr>
      <vt:lpstr>Predication</vt:lpstr>
      <vt:lpstr>Summary</vt:lpstr>
      <vt:lpstr>Acknowledgments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312</cp:revision>
  <dcterms:created xsi:type="dcterms:W3CDTF">2018-09-18T18:10:21Z</dcterms:created>
  <dcterms:modified xsi:type="dcterms:W3CDTF">2019-11-10T19:23:34Z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1cd07695-f41b-4ac9-8c45-51c504c2d907</vt:lpwstr>
  </property>
  <property fmtid="{D5CDD505-2E9C-101B-9397-08002B2CF9AE}" pid="3" name="CTP_TimeStamp">
    <vt:lpwstr>2019-11-10 19:23:33Z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