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471" r:id="rId2"/>
    <p:sldId id="527" r:id="rId3"/>
    <p:sldId id="528" r:id="rId4"/>
    <p:sldId id="461" r:id="rId5"/>
    <p:sldId id="462" r:id="rId6"/>
    <p:sldId id="463" r:id="rId7"/>
    <p:sldId id="464" r:id="rId8"/>
    <p:sldId id="525" r:id="rId9"/>
    <p:sldId id="503" r:id="rId10"/>
    <p:sldId id="504" r:id="rId11"/>
    <p:sldId id="505" r:id="rId12"/>
    <p:sldId id="507" r:id="rId13"/>
    <p:sldId id="508" r:id="rId14"/>
    <p:sldId id="509" r:id="rId15"/>
    <p:sldId id="510" r:id="rId16"/>
    <p:sldId id="511" r:id="rId17"/>
    <p:sldId id="469" r:id="rId18"/>
    <p:sldId id="4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8568" autoAdjust="0"/>
  </p:normalViewPr>
  <p:slideViewPr>
    <p:cSldViewPr snapToGrid="0">
      <p:cViewPr varScale="1">
        <p:scale>
          <a:sx n="76" d="100"/>
          <a:sy n="76" d="100"/>
        </p:scale>
        <p:origin x="10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1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6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07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562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0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0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5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89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7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ILP. Superscalar.</a:t>
            </a:r>
            <a:br>
              <a:rPr lang="en-US" b="1" dirty="0"/>
            </a:br>
            <a:r>
              <a:rPr lang="en-US" b="1" dirty="0"/>
              <a:t>OOO – part 1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02.03.2020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Data 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 algorithms are parallel and SW sees that parallelism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Initially, HW was </a:t>
            </a:r>
            <a:r>
              <a:rPr lang="en-US" sz="2400" b="1" dirty="0"/>
              <a:t>very</a:t>
            </a:r>
            <a:r>
              <a:rPr lang="en-US" sz="2400" dirty="0"/>
              <a:t> simple: sequential execution, one instruction at a time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There were no need to represent parallelism to HW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Sequential code representation seemed natural and convenient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0" name="Freeform 19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cxnSp>
        <p:nvCxnSpPr>
          <p:cNvPr id="24" name="Straight Connector 23"/>
          <p:cNvCxnSpPr>
            <a:stCxn id="25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5" name="Freeform 24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ight Arrow 26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ight Arrow 28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Then, technology allowed building wide and parallel HW, but the code representation had stayed sequential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1" dirty="0"/>
              <a:t>Decision:</a:t>
            </a:r>
            <a:r>
              <a:rPr lang="en-US" sz="2400" dirty="0"/>
              <a:t> extract parallelism back by means of HW only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Due to compatibility still need look like sequential HW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14646" y="2451363"/>
            <a:ext cx="1628005" cy="7595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41" name="Straight Connector 40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7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7" name="Freeform 46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Arrow 49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ight Arrow 50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 flipV="1">
            <a:off x="6119372" y="3185220"/>
            <a:ext cx="2016020" cy="525780"/>
            <a:chOff x="5675100" y="1656080"/>
            <a:chExt cx="2016020" cy="1051560"/>
          </a:xfrm>
          <a:effectLst/>
        </p:grpSpPr>
        <p:cxnSp>
          <p:nvCxnSpPr>
            <p:cNvPr id="55" name="Straight Connector 54"/>
            <p:cNvCxnSpPr/>
            <p:nvPr/>
          </p:nvCxnSpPr>
          <p:spPr>
            <a:xfrm flipV="1">
              <a:off x="5675100" y="1656080"/>
              <a:ext cx="865110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6" name="Freeform 55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6119429" y="1973513"/>
            <a:ext cx="1993103" cy="525780"/>
            <a:chOff x="5698017" y="1656080"/>
            <a:chExt cx="1993103" cy="1051560"/>
          </a:xfrm>
          <a:effectLst/>
        </p:grpSpPr>
        <p:cxnSp>
          <p:nvCxnSpPr>
            <p:cNvPr id="58" name="Straight Connector 57"/>
            <p:cNvCxnSpPr/>
            <p:nvPr/>
          </p:nvCxnSpPr>
          <p:spPr>
            <a:xfrm>
              <a:off x="5698017" y="1656080"/>
              <a:ext cx="842193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9" name="Freeform 58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20419462" flipV="1">
            <a:off x="6434711" y="253954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 rot="1180538">
            <a:off x="6434711" y="292673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09905" y="2350556"/>
            <a:ext cx="189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Sophisticated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hardware</a:t>
            </a:r>
          </a:p>
        </p:txBody>
      </p:sp>
      <p:sp>
        <p:nvSpPr>
          <p:cNvPr id="63" name="Freeform 62"/>
          <p:cNvSpPr/>
          <p:nvPr/>
        </p:nvSpPr>
        <p:spPr>
          <a:xfrm>
            <a:off x="8094576" y="1973513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 flipV="1">
            <a:off x="8135392" y="3185220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59778" y="2516170"/>
            <a:ext cx="229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HW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8924454" y="2497930"/>
            <a:ext cx="1344781" cy="207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8966075" y="3185800"/>
            <a:ext cx="1303160" cy="835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68" name="Right Arrow 67"/>
          <p:cNvSpPr/>
          <p:nvPr/>
        </p:nvSpPr>
        <p:spPr>
          <a:xfrm rot="20419462" flipV="1">
            <a:off x="8340176" y="292833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ight Arrow 68"/>
          <p:cNvSpPr/>
          <p:nvPr/>
        </p:nvSpPr>
        <p:spPr>
          <a:xfrm rot="1180538">
            <a:off x="8340176" y="2516054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6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Order Important?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Many mechanisms rely on original program order </a:t>
            </a:r>
            <a:r>
              <a:rPr lang="en-US" sz="2800" dirty="0">
                <a:solidFill>
                  <a:sysClr val="windowText" lastClr="000000"/>
                </a:solidFill>
              </a:rPr>
              <a:t>and unambiguous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architectural state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Precise exceptions: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after instruction caused an exception can be executed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7461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r7 + r6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200" b="1" dirty="0">
                <a:solidFill>
                  <a:sysClr val="windowText" lastClr="000000"/>
                </a:solidFill>
                <a:latin typeface="Calibri"/>
              </a:rPr>
              <a:t>Interrupts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:</a:t>
            </a:r>
            <a:r>
              <a:rPr kumimoji="0" lang="ru-RU" sz="22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solidFill>
                  <a:sysClr val="windowText" lastClr="000000"/>
                </a:solidFill>
                <a:latin typeface="Calibri"/>
              </a:rPr>
              <a:t>need to save the arch state to be able to correctly restart the program lately</a:t>
            </a: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(1) r5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[r4]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r7 + r6</a:t>
            </a:r>
          </a:p>
          <a:p>
            <a:pPr lvl="1">
              <a:spcBef>
                <a:spcPts val="1800"/>
              </a:spcBef>
            </a:pPr>
            <a:r>
              <a:rPr lang="en-US" sz="2200" b="1" dirty="0">
                <a:solidFill>
                  <a:sysClr val="windowText" lastClr="000000"/>
                </a:solidFill>
                <a:latin typeface="Calibri"/>
              </a:rPr>
              <a:t>And others…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32693" y="2864257"/>
            <a:ext cx="4371976" cy="1005175"/>
          </a:xfrm>
          <a:prstGeom prst="wedgeRoundRectCallout">
            <a:avLst>
              <a:gd name="adj1" fmla="val -59933"/>
              <a:gd name="adj2" fmla="val -670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 were executed in the following order: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(2). 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hen,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led to exception.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632693" y="4581449"/>
            <a:ext cx="4381500" cy="1062882"/>
          </a:xfrm>
          <a:prstGeom prst="wedgeRoundRectCallout">
            <a:avLst>
              <a:gd name="adj1" fmla="val -60046"/>
              <a:gd name="adj2" fmla="val -34705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For example,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and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were executed, but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was not. Then, interrupt occurred. </a:t>
            </a:r>
            <a:r>
              <a:rPr lang="en-US" i="1" kern="0" dirty="0">
                <a:solidFill>
                  <a:schemeClr val="bg1"/>
                </a:solidFill>
                <a:latin typeface="Calibri"/>
                <a:cs typeface="+mn-cs"/>
              </a:rPr>
              <a:t>From what IP</a:t>
            </a:r>
            <a:r>
              <a:rPr lang="ru-RU" i="1" kern="0" dirty="0">
                <a:solidFill>
                  <a:schemeClr val="bg1"/>
                </a:solidFill>
                <a:latin typeface="Calibri"/>
                <a:cs typeface="+mn-cs"/>
              </a:rPr>
              <a:t> </a:t>
            </a:r>
            <a:r>
              <a:rPr lang="en-US" i="1" kern="0" dirty="0">
                <a:solidFill>
                  <a:schemeClr val="bg1"/>
                </a:solidFill>
                <a:latin typeface="Calibri"/>
                <a:cs typeface="+mn-cs"/>
              </a:rPr>
              <a:t>to restart? What to save? 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10181" y="4498100"/>
            <a:ext cx="2401076" cy="399965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58246" y="3452475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Where to take old value or </a:t>
            </a:r>
            <a:r>
              <a:rPr lang="en-US" b="1" i="1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9842" y="5236899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From what IP</a:t>
            </a:r>
            <a:r>
              <a:rPr lang="ru-RU" b="1" i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to restart? What to save? </a:t>
            </a:r>
          </a:p>
        </p:txBody>
      </p:sp>
    </p:spTree>
    <p:extLst>
      <p:ext uri="{BB962C8B-B14F-4D97-AF65-F5344CB8AC3E}">
        <p14:creationId xmlns:p14="http://schemas.microsoft.com/office/powerpoint/2010/main" val="37855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Maintaining Arch State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b="1" dirty="0"/>
              <a:t>Solution:</a:t>
            </a:r>
            <a:r>
              <a:rPr lang="en-US" sz="2800" dirty="0"/>
              <a:t> support two state, speculative and architectural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Update arch state in program order using special buffer called ROB (</a:t>
            </a:r>
            <a:r>
              <a:rPr lang="en-US" sz="2800" b="1" dirty="0"/>
              <a:t>r</a:t>
            </a:r>
            <a:r>
              <a:rPr lang="en-US" sz="2800" dirty="0"/>
              <a:t>e</a:t>
            </a:r>
            <a:r>
              <a:rPr lang="en-US" sz="2800" b="1" dirty="0"/>
              <a:t>o</a:t>
            </a:r>
            <a:r>
              <a:rPr lang="en-US" sz="2800" dirty="0"/>
              <a:t>rder </a:t>
            </a:r>
            <a:r>
              <a:rPr lang="en-US" sz="2800" b="1" dirty="0"/>
              <a:t>b</a:t>
            </a:r>
            <a:r>
              <a:rPr lang="en-US" sz="2800" dirty="0"/>
              <a:t>uffer) or </a:t>
            </a:r>
            <a:r>
              <a:rPr lang="en-US" sz="2800" b="1" dirty="0"/>
              <a:t>instruction window</a:t>
            </a:r>
          </a:p>
          <a:p>
            <a:pPr lvl="1">
              <a:defRPr/>
            </a:pPr>
            <a:r>
              <a:rPr lang="en-US" sz="2400" dirty="0"/>
              <a:t>Instructions written and stored in-order</a:t>
            </a:r>
          </a:p>
          <a:p>
            <a:pPr lvl="1">
              <a:defRPr/>
            </a:pPr>
            <a:r>
              <a:rPr lang="en-US" sz="2400" dirty="0"/>
              <a:t>Instruction leaves ROB (retired) and update arch state only if it is the oldest one and has been executed</a:t>
            </a:r>
            <a:endParaRPr lang="ru-RU" sz="2400" dirty="0"/>
          </a:p>
        </p:txBody>
      </p:sp>
      <p:sp>
        <p:nvSpPr>
          <p:cNvPr id="43" name="Circular Arrow 42"/>
          <p:cNvSpPr/>
          <p:nvPr/>
        </p:nvSpPr>
        <p:spPr>
          <a:xfrm rot="17318471" flipH="1">
            <a:off x="5685685" y="480630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Circular Arrow 43"/>
          <p:cNvSpPr/>
          <p:nvPr/>
        </p:nvSpPr>
        <p:spPr>
          <a:xfrm rot="17571999" flipV="1">
            <a:off x="5606607" y="4853781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Circular Arrow 44"/>
          <p:cNvSpPr/>
          <p:nvPr/>
        </p:nvSpPr>
        <p:spPr>
          <a:xfrm rot="17318471" flipH="1">
            <a:off x="5684579" y="480226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Circular Arrow 45"/>
          <p:cNvSpPr/>
          <p:nvPr/>
        </p:nvSpPr>
        <p:spPr>
          <a:xfrm rot="17571999" flipV="1">
            <a:off x="5611427" y="4857128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612482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77706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68108" y="4093750"/>
            <a:ext cx="1448409" cy="8805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Instruction window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68108" y="5444511"/>
            <a:ext cx="1446583" cy="8811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Out-of-order execution 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811384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67804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Fetch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&amp;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0363" y="4210867"/>
            <a:ext cx="129538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</a:t>
            </a:r>
          </a:p>
        </p:txBody>
      </p:sp>
      <p:sp>
        <p:nvSpPr>
          <p:cNvPr id="54" name="Notched Right Arrow 56"/>
          <p:cNvSpPr/>
          <p:nvPr/>
        </p:nvSpPr>
        <p:spPr>
          <a:xfrm>
            <a:off x="3235749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49599" y="4090054"/>
            <a:ext cx="13931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execution</a:t>
            </a:r>
          </a:p>
        </p:txBody>
      </p:sp>
      <p:sp>
        <p:nvSpPr>
          <p:cNvPr id="56" name="Notched Right Arrow 56"/>
          <p:cNvSpPr/>
          <p:nvPr/>
        </p:nvSpPr>
        <p:spPr>
          <a:xfrm>
            <a:off x="8444172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923741" y="5720627"/>
            <a:ext cx="1507078" cy="869944"/>
            <a:chOff x="7554441" y="5615506"/>
            <a:chExt cx="1507078" cy="869944"/>
          </a:xfrm>
        </p:grpSpPr>
        <p:grpSp>
          <p:nvGrpSpPr>
            <p:cNvPr id="58" name="Group 57"/>
            <p:cNvGrpSpPr/>
            <p:nvPr/>
          </p:nvGrpSpPr>
          <p:grpSpPr>
            <a:xfrm>
              <a:off x="7662433" y="5916633"/>
              <a:ext cx="1399086" cy="568817"/>
              <a:chOff x="1446813" y="5423102"/>
              <a:chExt cx="2369411" cy="96331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446813" y="5453245"/>
                <a:ext cx="629393" cy="367153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446813" y="5955269"/>
                <a:ext cx="629393" cy="367153"/>
              </a:xfrm>
              <a:prstGeom prst="rect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52406" y="5423102"/>
                <a:ext cx="166381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Out-of-order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37165" y="5917308"/>
                <a:ext cx="117244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In-order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554441" y="561550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</p:grpSp>
      <p:sp>
        <p:nvSpPr>
          <p:cNvPr id="64" name="Rounded Rectangular Callout 63"/>
          <p:cNvSpPr/>
          <p:nvPr/>
        </p:nvSpPr>
        <p:spPr>
          <a:xfrm>
            <a:off x="3530140" y="5616846"/>
            <a:ext cx="1463681" cy="746936"/>
          </a:xfrm>
          <a:prstGeom prst="wedgeRoundRectCallout">
            <a:avLst>
              <a:gd name="adj1" fmla="val 74425"/>
              <a:gd name="adj2" fmla="val -2839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 state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7202871" y="5278357"/>
            <a:ext cx="1463681" cy="746936"/>
          </a:xfrm>
          <a:prstGeom prst="wedgeRoundRectCallout">
            <a:avLst>
              <a:gd name="adj1" fmla="val -28378"/>
              <a:gd name="adj2" fmla="val -11052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Architectural state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1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Dependency Checking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3623481"/>
            <a:ext cx="10980000" cy="27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For each source check readiness of its producer</a:t>
            </a:r>
          </a:p>
          <a:p>
            <a:pPr lvl="1"/>
            <a:r>
              <a:rPr lang="en-US" sz="2000" dirty="0"/>
              <a:t>If both sources are ready then instruction is ready</a:t>
            </a:r>
          </a:p>
          <a:p>
            <a:pPr lvl="1"/>
            <a:r>
              <a:rPr lang="en-US" sz="2000" dirty="0"/>
              <a:t>If a source is not ready, write the </a:t>
            </a:r>
            <a:r>
              <a:rPr lang="en-US" sz="2000" dirty="0" err="1"/>
              <a:t>instr</a:t>
            </a:r>
            <a:r>
              <a:rPr lang="en-US" sz="2000" dirty="0"/>
              <a:t># into the consumer list of producer</a:t>
            </a:r>
            <a:endParaRPr lang="ru-RU" sz="2000" dirty="0"/>
          </a:p>
          <a:p>
            <a:pPr>
              <a:defRPr/>
            </a:pPr>
            <a:r>
              <a:rPr lang="en-US" sz="2400" dirty="0"/>
              <a:t>When instruction becomes ready, it says its consumers that their sources become ready too</a:t>
            </a:r>
          </a:p>
          <a:p>
            <a:pPr>
              <a:defRPr/>
            </a:pPr>
            <a:r>
              <a:rPr lang="en-US" sz="2400" b="1" i="1" dirty="0"/>
              <a:t>Is it enough?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0000" y="5598815"/>
            <a:ext cx="10980000" cy="86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                              </a:t>
            </a:r>
            <a:r>
              <a:rPr lang="en-US" sz="2400" dirty="0"/>
              <a:t>No, need to wait until the previous value of the destination is read by</a:t>
            </a:r>
          </a:p>
          <a:p>
            <a:r>
              <a:rPr lang="en-US" sz="2400" dirty="0"/>
              <a:t>     all consumers.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6992" y="5954441"/>
            <a:ext cx="320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Is it a real dependency?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36365" y="5954441"/>
            <a:ext cx="35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– Is it a false dependency.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83436" y="1642466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832503" y="1911706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9876910" y="1915420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2087" y="1600040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83761" y="1565988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88259" y="985657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504D">
                    <a:lumMod val="50000"/>
                  </a:srgbClr>
                </a:solidFill>
                <a:latin typeface="Calibri"/>
                <a:cs typeface="+mn-cs"/>
              </a:rPr>
              <a:t>HW instruction window (ROB)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5950" y="1702162"/>
            <a:ext cx="5828877" cy="660400"/>
            <a:chOff x="2416048" y="1915890"/>
            <a:chExt cx="5828877" cy="660400"/>
          </a:xfrm>
        </p:grpSpPr>
        <p:sp>
          <p:nvSpPr>
            <p:cNvPr id="40" name="Rectangle 39"/>
            <p:cNvSpPr/>
            <p:nvPr/>
          </p:nvSpPr>
          <p:spPr>
            <a:xfrm>
              <a:off x="635917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7807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3519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47794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29965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598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72282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4149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83303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93761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8853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98990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4219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09240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16048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36870" y="3129208"/>
            <a:ext cx="2215285" cy="1184399"/>
            <a:chOff x="6939135" y="2923316"/>
            <a:chExt cx="2215285" cy="1184399"/>
          </a:xfrm>
        </p:grpSpPr>
        <p:sp>
          <p:nvSpPr>
            <p:cNvPr id="79" name="Rectangle 78"/>
            <p:cNvSpPr/>
            <p:nvPr/>
          </p:nvSpPr>
          <p:spPr>
            <a:xfrm>
              <a:off x="7047127" y="3242242"/>
              <a:ext cx="371643" cy="216796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47127" y="3538676"/>
              <a:ext cx="371643" cy="21679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63764" y="3224443"/>
              <a:ext cx="169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Ready, but not executed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5328" y="3516261"/>
              <a:ext cx="733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Executes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39135" y="292331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47127" y="3863927"/>
              <a:ext cx="371643" cy="216796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7334" y="3830716"/>
              <a:ext cx="1209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Not ready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3503103" y="1702162"/>
            <a:ext cx="314960" cy="6604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87" name="Rounded Rectangular Callout 86"/>
          <p:cNvSpPr/>
          <p:nvPr/>
        </p:nvSpPr>
        <p:spPr>
          <a:xfrm>
            <a:off x="1989445" y="2576098"/>
            <a:ext cx="1709238" cy="1002064"/>
          </a:xfrm>
          <a:prstGeom prst="wedgeRoundRectCallout">
            <a:avLst>
              <a:gd name="adj1" fmla="val 37830"/>
              <a:gd name="adj2" fmla="val -6846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8" name="Rounded Rectangular Callout 87"/>
          <p:cNvSpPr/>
          <p:nvPr/>
        </p:nvSpPr>
        <p:spPr>
          <a:xfrm>
            <a:off x="4525213" y="2565010"/>
            <a:ext cx="1092118" cy="421009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888330" y="1263606"/>
            <a:ext cx="5828877" cy="353768"/>
            <a:chOff x="2408428" y="1477334"/>
            <a:chExt cx="5828877" cy="353768"/>
          </a:xfrm>
        </p:grpSpPr>
        <p:sp>
          <p:nvSpPr>
            <p:cNvPr id="90" name="Rectangle 89"/>
            <p:cNvSpPr/>
            <p:nvPr/>
          </p:nvSpPr>
          <p:spPr>
            <a:xfrm>
              <a:off x="63515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1704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275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401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922345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583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646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338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75683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86141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38091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137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96599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0162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08428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495483" y="1263606"/>
            <a:ext cx="314960" cy="35376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dash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8090544" y="2555910"/>
            <a:ext cx="1406118" cy="421009"/>
          </a:xfrm>
          <a:prstGeom prst="wedgeRoundRectCallout">
            <a:avLst>
              <a:gd name="adj1" fmla="val 26088"/>
              <a:gd name="adj2" fmla="val -95973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4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…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5942166" y="2566770"/>
            <a:ext cx="1765410" cy="793934"/>
          </a:xfrm>
          <a:prstGeom prst="wedgeRoundRectCallout">
            <a:avLst>
              <a:gd name="adj1" fmla="val 35672"/>
              <a:gd name="adj2" fmla="val -7518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95766" y="2986672"/>
            <a:ext cx="66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92D050"/>
                </a:solidFill>
                <a:latin typeface="Calibri"/>
                <a:cs typeface="+mn-cs"/>
              </a:rPr>
              <a:t>ready</a:t>
            </a:r>
            <a:endParaRPr lang="ru-RU" sz="1600" b="1" dirty="0">
              <a:solidFill>
                <a:srgbClr val="92D050"/>
              </a:solidFill>
              <a:latin typeface="Calibri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95766" y="3217978"/>
            <a:ext cx="100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E46C0A"/>
                </a:solidFill>
                <a:latin typeface="Calibri"/>
                <a:cs typeface="+mn-cs"/>
              </a:rPr>
              <a:t>not ready</a:t>
            </a:r>
            <a:endParaRPr lang="ru-RU" sz="1600" b="1" dirty="0">
              <a:solidFill>
                <a:srgbClr val="E46C0A"/>
              </a:solidFill>
              <a:latin typeface="Calibri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3624" y="295823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.., #15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39855" y="2976550"/>
            <a:ext cx="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BACC6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Src2: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79734" y="2962127"/>
            <a:ext cx="11496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604A7B"/>
                </a:solidFill>
                <a:latin typeface="Calibri"/>
                <a:cs typeface="Consolas" panose="020B0609020204030204" pitchFamily="49" charset="0"/>
              </a:rPr>
              <a:t>Consumers:</a:t>
            </a:r>
            <a:r>
              <a:rPr lang="en-US" sz="1500" dirty="0">
                <a:solidFill>
                  <a:srgbClr val="7030A0"/>
                </a:solidFill>
                <a:latin typeface="Calibri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38640" y="2674208"/>
            <a:ext cx="409086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786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86" grpId="0" animBg="1"/>
      <p:bldP spid="87" grpId="0" animBg="1"/>
      <p:bldP spid="88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How Large Is Window Needed?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short, the larger window → the better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Find more independent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Hide longer latencies (e.g., cache misses, long operations)</a:t>
            </a:r>
          </a:p>
          <a:p>
            <a:pPr lvl="0">
              <a:spcBef>
                <a:spcPts val="1800"/>
              </a:spcBef>
              <a:defRPr/>
            </a:pPr>
            <a:r>
              <a:rPr lang="en-US" sz="2800" dirty="0"/>
              <a:t>Example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The modern CPU has a window of 200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If we want execute 4 instruction per cycle, then we can hide latency of 50 cycles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It is enough to hide L1 and L2 misses, but not L3 miss (≈200 cycles)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But, there are limitations to find independent instructions in a large window: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b="1" dirty="0"/>
              <a:t>Branches</a:t>
            </a:r>
            <a:r>
              <a:rPr lang="en-US" sz="2400" dirty="0"/>
              <a:t> and </a:t>
            </a:r>
            <a:r>
              <a:rPr lang="en-US" sz="2400" b="1" dirty="0"/>
              <a:t>false dependencies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09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Картинки по запросу &quot;to be continued jojo&quot;">
            <a:extLst>
              <a:ext uri="{FF2B5EF4-FFF2-40B4-BE49-F238E27FC236}">
                <a16:creationId xmlns:a16="http://schemas.microsoft.com/office/drawing/2014/main" id="{3D274495-214A-4958-8CE4-67B4BB76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26" y="1127925"/>
            <a:ext cx="4702629" cy="264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section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Parallelism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71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We started from a simple </a:t>
            </a:r>
            <a:r>
              <a:rPr lang="en-US" sz="2800" b="1" dirty="0"/>
              <a:t>Single-Cycle </a:t>
            </a:r>
            <a:r>
              <a:rPr lang="en-US" sz="2800" dirty="0"/>
              <a:t>implementation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In order to keep all units busy, the </a:t>
            </a:r>
            <a:r>
              <a:rPr lang="en-US" sz="2800" b="1" dirty="0"/>
              <a:t>Pipelining</a:t>
            </a:r>
            <a:r>
              <a:rPr lang="en-US" sz="2800" dirty="0"/>
              <a:t> approach was introduced</a:t>
            </a:r>
          </a:p>
          <a:p>
            <a:pPr lvl="1" indent="-342900">
              <a:defRPr/>
            </a:pPr>
            <a:r>
              <a:rPr lang="en-US" sz="2400" dirty="0"/>
              <a:t>Pipeline exploits </a:t>
            </a:r>
            <a:r>
              <a:rPr lang="en-US" sz="2400" b="1" dirty="0"/>
              <a:t>I</a:t>
            </a:r>
            <a:r>
              <a:rPr lang="en-US" sz="2400" dirty="0"/>
              <a:t>nstruction </a:t>
            </a:r>
            <a:r>
              <a:rPr lang="en-US" sz="2400" b="1" dirty="0"/>
              <a:t>L</a:t>
            </a:r>
            <a:r>
              <a:rPr lang="en-US" sz="2400" dirty="0"/>
              <a:t>evel </a:t>
            </a:r>
            <a:r>
              <a:rPr lang="en-US" sz="2400" b="1" dirty="0"/>
              <a:t>P</a:t>
            </a:r>
            <a:r>
              <a:rPr lang="en-US" sz="2400" dirty="0"/>
              <a:t>arallelism (ILP)</a:t>
            </a:r>
          </a:p>
          <a:p>
            <a:pPr>
              <a:defRPr/>
            </a:pPr>
            <a:r>
              <a:rPr lang="en-US" sz="2800" dirty="0"/>
              <a:t>ILP is </a:t>
            </a:r>
            <a:r>
              <a:rPr lang="en-US" sz="2800" i="1" dirty="0"/>
              <a:t>Fine-grained parallelism</a:t>
            </a:r>
          </a:p>
          <a:p>
            <a:pPr lvl="1">
              <a:defRPr/>
            </a:pPr>
            <a:r>
              <a:rPr lang="en-US" sz="2400" dirty="0"/>
              <a:t>Typically extracted by HW, which is power costly (hazards)</a:t>
            </a:r>
          </a:p>
          <a:p>
            <a:pPr lvl="1">
              <a:defRPr/>
            </a:pPr>
            <a:r>
              <a:rPr lang="en-US" sz="2400" dirty="0"/>
              <a:t>Software-driven ILP extraction has compatibility drawbacks</a:t>
            </a:r>
          </a:p>
          <a:p>
            <a:pPr>
              <a:defRPr/>
            </a:pPr>
            <a:r>
              <a:rPr lang="en-US" sz="2800" dirty="0"/>
              <a:t>After pipelining there are several advanced approaches to utilize it</a:t>
            </a:r>
          </a:p>
          <a:p>
            <a:pPr lvl="1">
              <a:defRPr/>
            </a:pPr>
            <a:r>
              <a:rPr lang="en-US" sz="2400" dirty="0"/>
              <a:t>Superscalar</a:t>
            </a:r>
          </a:p>
          <a:p>
            <a:pPr lvl="1">
              <a:defRPr/>
            </a:pPr>
            <a:r>
              <a:rPr lang="en-US" sz="2400" dirty="0"/>
              <a:t>VLIW</a:t>
            </a:r>
          </a:p>
          <a:p>
            <a:pPr lvl="1">
              <a:defRPr/>
            </a:pPr>
            <a:r>
              <a:rPr lang="en-US" sz="2400" dirty="0"/>
              <a:t>Vector CPUs</a:t>
            </a:r>
          </a:p>
        </p:txBody>
      </p:sp>
    </p:spTree>
    <p:extLst>
      <p:ext uri="{BB962C8B-B14F-4D97-AF65-F5344CB8AC3E}">
        <p14:creationId xmlns:p14="http://schemas.microsoft.com/office/powerpoint/2010/main" val="8533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Parallelism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71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There is also </a:t>
            </a:r>
            <a:r>
              <a:rPr lang="en-US" sz="2800" i="1" dirty="0"/>
              <a:t>Coarse-grained parallelism </a:t>
            </a:r>
            <a:r>
              <a:rPr lang="en-US" sz="2800" dirty="0"/>
              <a:t>– </a:t>
            </a:r>
            <a:r>
              <a:rPr lang="en-US" sz="2800" b="1" dirty="0"/>
              <a:t>T</a:t>
            </a:r>
            <a:r>
              <a:rPr lang="en-US" sz="2800" dirty="0"/>
              <a:t>hread-</a:t>
            </a:r>
            <a:r>
              <a:rPr lang="en-US" sz="2800" b="1" dirty="0"/>
              <a:t>L</a:t>
            </a:r>
            <a:r>
              <a:rPr lang="en-US" sz="2800" dirty="0"/>
              <a:t>evel </a:t>
            </a:r>
            <a:r>
              <a:rPr lang="en-US" sz="2800" b="1" dirty="0"/>
              <a:t>P</a:t>
            </a:r>
            <a:r>
              <a:rPr lang="en-US" sz="2800" dirty="0"/>
              <a:t>arallelism (TLP)</a:t>
            </a:r>
            <a:endParaRPr lang="en-US" sz="2400" dirty="0"/>
          </a:p>
          <a:p>
            <a:pPr lvl="0">
              <a:defRPr/>
            </a:pPr>
            <a:r>
              <a:rPr lang="en-US" sz="2800" dirty="0"/>
              <a:t>To achieve the best performance, workload may be parallelized to several </a:t>
            </a:r>
            <a:r>
              <a:rPr lang="en-US" sz="2800" b="1" dirty="0"/>
              <a:t>threads</a:t>
            </a:r>
          </a:p>
          <a:p>
            <a:pPr lvl="1">
              <a:defRPr/>
            </a:pPr>
            <a:r>
              <a:rPr lang="en-US" sz="2400" dirty="0"/>
              <a:t>Unlike ILP, TLP is extracted manually by programmer</a:t>
            </a:r>
          </a:p>
          <a:p>
            <a:pPr lvl="0">
              <a:defRPr/>
            </a:pPr>
            <a:r>
              <a:rPr lang="en-US" sz="2800" dirty="0"/>
              <a:t>Threads can be extracted either from:</a:t>
            </a:r>
          </a:p>
          <a:p>
            <a:pPr lvl="1">
              <a:defRPr/>
            </a:pPr>
            <a:r>
              <a:rPr lang="en-US" sz="2400" dirty="0"/>
              <a:t>The same application</a:t>
            </a:r>
          </a:p>
          <a:p>
            <a:pPr lvl="1">
              <a:defRPr/>
            </a:pPr>
            <a:r>
              <a:rPr lang="en-US" sz="2400" dirty="0"/>
              <a:t>Different applications running simultaneously</a:t>
            </a:r>
          </a:p>
          <a:p>
            <a:pPr lvl="1">
              <a:defRPr/>
            </a:pPr>
            <a:r>
              <a:rPr lang="en-US" sz="2400" dirty="0"/>
              <a:t>Operating system services</a:t>
            </a:r>
          </a:p>
          <a:p>
            <a:pPr lvl="0"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Details in the next lectures</a:t>
            </a:r>
          </a:p>
        </p:txBody>
      </p:sp>
    </p:spTree>
    <p:extLst>
      <p:ext uri="{BB962C8B-B14F-4D97-AF65-F5344CB8AC3E}">
        <p14:creationId xmlns:p14="http://schemas.microsoft.com/office/powerpoint/2010/main" val="29105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969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Single-cycle and pipelined processors are unified to </a:t>
            </a:r>
            <a:r>
              <a:rPr lang="en-US" b="1" dirty="0"/>
              <a:t>scalar </a:t>
            </a:r>
            <a:r>
              <a:rPr lang="en-US" dirty="0"/>
              <a:t>class as they process 1 instruction in 1 cycle</a:t>
            </a:r>
          </a:p>
          <a:p>
            <a:pPr marL="342900" indent="-342900"/>
            <a:r>
              <a:rPr lang="en-US" b="1" dirty="0"/>
              <a:t>Superscalar </a:t>
            </a:r>
            <a:r>
              <a:rPr lang="en-US" dirty="0"/>
              <a:t>CPU processes 2 or more instructions in each cycle with additional pipeline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5584644" y="2434597"/>
            <a:ext cx="3724782" cy="534914"/>
            <a:chOff x="1288869" y="3044197"/>
            <a:chExt cx="3724782" cy="534914"/>
          </a:xfrm>
        </p:grpSpPr>
        <p:grpSp>
          <p:nvGrpSpPr>
            <p:cNvPr id="27" name="Group 26"/>
            <p:cNvGrpSpPr/>
            <p:nvPr/>
          </p:nvGrpSpPr>
          <p:grpSpPr>
            <a:xfrm>
              <a:off x="2003586" y="3044197"/>
              <a:ext cx="3010065" cy="534914"/>
              <a:chOff x="1552942" y="2224644"/>
              <a:chExt cx="3530295" cy="62736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88869" y="3111850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92964" y="1945012"/>
            <a:ext cx="5885137" cy="3809318"/>
            <a:chOff x="1997189" y="2554611"/>
            <a:chExt cx="5885137" cy="3809318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997189" y="2893165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316145" y="2554611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1763" y="2590957"/>
              <a:ext cx="476412" cy="338554"/>
              <a:chOff x="5265941" y="3647495"/>
              <a:chExt cx="558750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197228" y="2592952"/>
              <a:ext cx="476413" cy="338554"/>
              <a:chOff x="5265940" y="3647495"/>
              <a:chExt cx="558751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61003" y="2581774"/>
              <a:ext cx="580608" cy="338554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86525" y="2585571"/>
              <a:ext cx="580608" cy="338554"/>
              <a:chOff x="5204837" y="3647495"/>
              <a:chExt cx="680955" cy="397066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97679" y="2936250"/>
              <a:ext cx="4857121" cy="3427679"/>
              <a:chOff x="1546014" y="3210554"/>
              <a:chExt cx="5696578" cy="2387577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5292682" y="2969511"/>
            <a:ext cx="4016745" cy="534914"/>
            <a:chOff x="996906" y="3579111"/>
            <a:chExt cx="4016745" cy="534914"/>
          </a:xfrm>
        </p:grpSpPr>
        <p:sp>
          <p:nvSpPr>
            <p:cNvPr id="29" name="TextBox 28"/>
            <p:cNvSpPr txBox="1"/>
            <p:nvPr/>
          </p:nvSpPr>
          <p:spPr>
            <a:xfrm>
              <a:off x="996906" y="3649541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03586" y="3579111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02915" y="3579111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09917" y="3579111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815381" y="3579111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19615" y="357911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682" y="3504425"/>
            <a:ext cx="4618789" cy="534914"/>
            <a:chOff x="996906" y="4114025"/>
            <a:chExt cx="4618789" cy="534914"/>
          </a:xfrm>
        </p:grpSpPr>
        <p:sp>
          <p:nvSpPr>
            <p:cNvPr id="30" name="TextBox 29"/>
            <p:cNvSpPr txBox="1"/>
            <p:nvPr/>
          </p:nvSpPr>
          <p:spPr>
            <a:xfrm>
              <a:off x="996906" y="4210336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05630" y="4114025"/>
              <a:ext cx="3010065" cy="534914"/>
              <a:chOff x="1552942" y="2224644"/>
              <a:chExt cx="3530295" cy="62736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310000" y="4039339"/>
            <a:ext cx="4601972" cy="534914"/>
            <a:chOff x="1014225" y="4648939"/>
            <a:chExt cx="4601972" cy="534914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606132" y="4648939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05461" y="4648939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3812463" y="4648939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17927" y="4648939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022161" y="4648939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14225" y="4738469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9999" y="4571646"/>
            <a:ext cx="5208824" cy="534914"/>
            <a:chOff x="1014224" y="5181246"/>
            <a:chExt cx="5208824" cy="534914"/>
          </a:xfrm>
        </p:grpSpPr>
        <p:sp>
          <p:nvSpPr>
            <p:cNvPr id="102" name="TextBox 101"/>
            <p:cNvSpPr txBox="1"/>
            <p:nvPr/>
          </p:nvSpPr>
          <p:spPr>
            <a:xfrm>
              <a:off x="1014224" y="529926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12983" y="5181246"/>
              <a:ext cx="3010065" cy="534914"/>
              <a:chOff x="1552942" y="2224644"/>
              <a:chExt cx="3530295" cy="627363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08857" y="5106559"/>
            <a:ext cx="5211783" cy="534916"/>
            <a:chOff x="1013081" y="5716159"/>
            <a:chExt cx="5211783" cy="53491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214800" y="5716159"/>
              <a:ext cx="602953" cy="534913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14129" y="5716160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21131" y="5716160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026595" y="5716160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630828" y="571616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081" y="580829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B67A35-BAB5-4BEE-ACAA-59DED718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9356ED-A1D6-497E-862E-3C90BC98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ECBEF3-1CB0-4292-B907-C837170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scheduling of Pentium®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2136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2 pipelines: U and V</a:t>
            </a:r>
          </a:p>
          <a:p>
            <a:pPr marL="915988" lvl="2" indent="-342900"/>
            <a:r>
              <a:rPr lang="en-US" dirty="0"/>
              <a:t>V pipeline is reduced — it can’t execute every instruction</a:t>
            </a:r>
          </a:p>
          <a:p>
            <a:pPr marL="915988" lvl="2" indent="-342900"/>
            <a:r>
              <a:rPr lang="en-US" dirty="0"/>
              <a:t>V pipeline is used only for instruction independent from previous</a:t>
            </a:r>
          </a:p>
          <a:p>
            <a:pPr marL="342900" indent="-342900"/>
            <a:r>
              <a:rPr lang="en-US" dirty="0"/>
              <a:t>Decoder decides whether to use V pipeline or not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7333956" y="2276898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U-E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939420" y="2276898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543653" y="2276898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37119" y="2276898"/>
            <a:ext cx="1593459" cy="1076567"/>
            <a:chOff x="947120" y="2653364"/>
            <a:chExt cx="1593459" cy="107656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7626" y="2653364"/>
              <a:ext cx="602953" cy="1076567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22909" y="2721018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120" y="32605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21227" y="1783202"/>
            <a:ext cx="5968200" cy="3813429"/>
            <a:chOff x="1931229" y="2159668"/>
            <a:chExt cx="5968200" cy="3813429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931229" y="2502333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333248" y="2159668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118344" y="247280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5803" y="2200125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4ns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4333810" y="247479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31268" y="2202120"/>
              <a:ext cx="476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8ns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549683" y="2463618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95043" y="2190942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12ns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775205" y="2467415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565" y="2194739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16ns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31719" y="2545418"/>
              <a:ext cx="4857121" cy="3427679"/>
              <a:chOff x="1931719" y="2545418"/>
              <a:chExt cx="4857121" cy="3427679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4101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147855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74956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435288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31719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4960568" y="2548189"/>
                <a:ext cx="1208550" cy="3391247"/>
                <a:chOff x="2413010" y="2250440"/>
                <a:chExt cx="1417424" cy="2362200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/>
              <p:cNvCxnSpPr/>
              <p:nvPr/>
            </p:nvCxnSpPr>
            <p:spPr bwMode="auto">
              <a:xfrm>
                <a:off x="6788840" y="2581850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6" name="Rectangle 45"/>
          <p:cNvSpPr/>
          <p:nvPr/>
        </p:nvSpPr>
        <p:spPr bwMode="auto">
          <a:xfrm>
            <a:off x="7333956" y="2811812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V-E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39420" y="2811812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V-M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543653" y="2811812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V-W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542373" y="3353465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146606" y="3353465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20944" y="2276897"/>
            <a:ext cx="2212586" cy="2144440"/>
            <a:chOff x="930946" y="2653364"/>
            <a:chExt cx="2212586" cy="214444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536955" y="2653364"/>
              <a:ext cx="606229" cy="10740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0946" y="381950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540579" y="3729932"/>
              <a:ext cx="602953" cy="1067872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8265" y="434763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41178" y="3886424"/>
            <a:ext cx="1811110" cy="541773"/>
            <a:chOff x="4351180" y="4262890"/>
            <a:chExt cx="1811110" cy="541773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351180" y="4264848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55693" y="4262890"/>
              <a:ext cx="602953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568254" y="4269749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37119" y="3353464"/>
            <a:ext cx="2799532" cy="2141474"/>
            <a:chOff x="947121" y="3729931"/>
            <a:chExt cx="2799532" cy="21414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139908" y="3729931"/>
              <a:ext cx="606229" cy="1077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264" y="49084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43700" y="4789591"/>
              <a:ext cx="602953" cy="10818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7121" y="5417465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33421" y="3353465"/>
            <a:ext cx="610731" cy="1069828"/>
            <a:chOff x="3743422" y="3729932"/>
            <a:chExt cx="610731" cy="1069828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751200" y="3729932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43422" y="4264846"/>
              <a:ext cx="606229" cy="5349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D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3800543" y="4317736"/>
              <a:ext cx="513723" cy="438939"/>
            </a:xfrm>
            <a:prstGeom prst="cloud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7934063" y="4416192"/>
            <a:ext cx="602953" cy="108082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F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84" name="Cloud 83"/>
          <p:cNvSpPr/>
          <p:nvPr/>
        </p:nvSpPr>
        <p:spPr bwMode="auto">
          <a:xfrm>
            <a:off x="7970689" y="4772277"/>
            <a:ext cx="513723" cy="438939"/>
          </a:xfrm>
          <a:prstGeom prst="cloud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541570" y="4416192"/>
            <a:ext cx="2416464" cy="1082662"/>
            <a:chOff x="4351572" y="4792659"/>
            <a:chExt cx="2416464" cy="10826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57200" y="48007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568043" y="47990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72871" y="48027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51572" y="4792659"/>
              <a:ext cx="606229" cy="1080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7339" y="53384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V-E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569200" y="53367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V-M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174000" y="53404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V-W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BA6829A-F2A3-4508-B2BF-96E1EC6A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CF5C297-4555-4D0C-88F6-79B710F3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CF17A6-FCE4-4ED9-AC83-8041A6E5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46" grpId="0" animBg="1"/>
      <p:bldP spid="47" grpId="0" animBg="1"/>
      <p:bldP spid="48" grpId="0" animBg="1"/>
      <p:bldP spid="42" grpId="0" animBg="1"/>
      <p:bldP spid="43" grpId="0" animBg="1"/>
      <p:bldP spid="80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VLIW (Itanium® and E</a:t>
            </a:r>
            <a:r>
              <a:rPr lang="ru-RU" dirty="0"/>
              <a:t>2</a:t>
            </a:r>
            <a:r>
              <a:rPr lang="en-US" dirty="0"/>
              <a:t>K)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362" cy="4444546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Compiler merges independent instructions to “bundles”</a:t>
            </a:r>
          </a:p>
          <a:p>
            <a:pPr marL="342900" indent="-342900"/>
            <a:r>
              <a:rPr lang="en-US" dirty="0"/>
              <a:t>Each bundle is a single instruction for CPU </a:t>
            </a:r>
            <a:br>
              <a:rPr lang="ru-RU" dirty="0"/>
            </a:b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dirty="0"/>
              <a:t>ery </a:t>
            </a:r>
            <a:r>
              <a:rPr lang="en-US" b="1" dirty="0"/>
              <a:t>L</a:t>
            </a:r>
            <a:r>
              <a:rPr lang="en-US" dirty="0"/>
              <a:t>ong </a:t>
            </a:r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W</a:t>
            </a:r>
            <a:r>
              <a:rPr lang="en-US" dirty="0"/>
              <a:t>ord)</a:t>
            </a:r>
            <a:endParaRPr lang="ru-RU" dirty="0"/>
          </a:p>
          <a:p>
            <a:pPr marL="342900" indent="-342900"/>
            <a:r>
              <a:rPr lang="en-US" dirty="0"/>
              <a:t>Disadvantages: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Compiler often adds 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nops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Delay in one instruction delays whole bundle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9040" y="2656719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56439" y="1581810"/>
            <a:ext cx="5497200" cy="4372522"/>
            <a:chOff x="965314" y="2064373"/>
            <a:chExt cx="5497200" cy="3509479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965314" y="2103088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6162837" y="1771038"/>
            <a:ext cx="3010065" cy="2160519"/>
            <a:chOff x="971711" y="2253600"/>
            <a:chExt cx="3010065" cy="2160519"/>
          </a:xfrm>
        </p:grpSpPr>
        <p:sp>
          <p:nvSpPr>
            <p:cNvPr id="6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773550" y="3930749"/>
            <a:ext cx="3010065" cy="2160519"/>
            <a:chOff x="971711" y="2253600"/>
            <a:chExt cx="3010065" cy="2160519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957314" y="5009013"/>
            <a:ext cx="1042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+ 16 </a:t>
            </a:r>
            <a:endParaRPr lang="ru-RU" dirty="0"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59841-6F6D-46EE-A6E7-8CFA3361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E27001F7-2C84-419B-AF6A-2746470C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118FB6-986C-43C1-A71D-FB7A523D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Alternative: Vectorization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86175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Bind independent data to vectors</a:t>
            </a:r>
          </a:p>
          <a:p>
            <a:pPr marL="342900" indent="-342900"/>
            <a:r>
              <a:rPr lang="en-US" dirty="0"/>
              <a:t>Each component of vector is processed independently</a:t>
            </a:r>
          </a:p>
          <a:p>
            <a:pPr marL="342900" indent="-342900"/>
            <a:r>
              <a:rPr lang="en-US" dirty="0"/>
              <a:t>Limitation:</a:t>
            </a:r>
          </a:p>
          <a:p>
            <a:pPr marL="800100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Many instructions are scalar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0964" y="2576368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5378361" y="1501460"/>
            <a:ext cx="6217906" cy="4372523"/>
            <a:chOff x="965314" y="2064373"/>
            <a:chExt cx="6217906" cy="3509479"/>
          </a:xfrm>
        </p:grpSpPr>
        <p:cxnSp>
          <p:nvCxnSpPr>
            <p:cNvPr id="6" name="Straight Arrow Connector 11"/>
            <p:cNvCxnSpPr/>
            <p:nvPr/>
          </p:nvCxnSpPr>
          <p:spPr bwMode="auto">
            <a:xfrm>
              <a:off x="965314" y="2103088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7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8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9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0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1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18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10"/>
          <p:cNvGrpSpPr/>
          <p:nvPr/>
        </p:nvGrpSpPr>
        <p:grpSpPr>
          <a:xfrm>
            <a:off x="5384761" y="1690688"/>
            <a:ext cx="3010065" cy="2160519"/>
            <a:chOff x="971711" y="2253600"/>
            <a:chExt cx="3010065" cy="2160519"/>
          </a:xfrm>
        </p:grpSpPr>
        <p:grpSp>
          <p:nvGrpSpPr>
            <p:cNvPr id="22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2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</a:p>
            </p:txBody>
          </p:sp>
          <p:sp>
            <p:nvSpPr>
              <p:cNvPr id="29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</a:p>
            </p:txBody>
          </p:sp>
          <p:sp>
            <p:nvSpPr>
              <p:cNvPr id="31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4" name="Group 44"/>
          <p:cNvGrpSpPr/>
          <p:nvPr/>
        </p:nvGrpSpPr>
        <p:grpSpPr>
          <a:xfrm>
            <a:off x="5995473" y="3850399"/>
            <a:ext cx="3010065" cy="2160519"/>
            <a:chOff x="971711" y="2253600"/>
            <a:chExt cx="3010065" cy="2160519"/>
          </a:xfrm>
        </p:grpSpPr>
        <p:grpSp>
          <p:nvGrpSpPr>
            <p:cNvPr id="35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37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5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6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3922" y="4660398"/>
            <a:ext cx="9608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+ 4</a:t>
            </a:r>
            <a:endParaRPr lang="ru-RU" dirty="0">
              <a:latin typeface="+mj-lt"/>
            </a:endParaRPr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75ED0CC3-ADB9-4DAE-85BD-3A6DD61F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078B6780-D5B5-4C6A-8405-92F04075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8B1A98F0-0574-4421-8D04-FC4397C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In-order Superscalar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272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In-order Superscalar is the evolution of Pipeline</a:t>
            </a:r>
          </a:p>
          <a:p>
            <a:pPr lvl="1">
              <a:defRPr/>
            </a:pPr>
            <a:r>
              <a:rPr lang="en-US" sz="2400" dirty="0"/>
              <a:t>Need to double HW structures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Max speedup is 2 instruction per cycle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(IPC = 2)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The real speedup is less due to dependencies and in-order execution</a:t>
            </a:r>
            <a:endParaRPr lang="ru-RU" sz="2400" dirty="0"/>
          </a:p>
        </p:txBody>
      </p:sp>
      <p:graphicFrame>
        <p:nvGraphicFramePr>
          <p:cNvPr id="13" name="Content Placeholder 14"/>
          <p:cNvGraphicFramePr>
            <a:graphicFrameLocks/>
          </p:cNvGraphicFramePr>
          <p:nvPr/>
        </p:nvGraphicFramePr>
        <p:xfrm>
          <a:off x="2832886" y="4026514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25992" y="4410816"/>
          <a:ext cx="2927004" cy="77598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96388" y="5193054"/>
          <a:ext cx="1951336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252996" y="5193054"/>
          <a:ext cx="2439170" cy="77598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052971" y="4998079"/>
            <a:ext cx="457200" cy="38100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oval" w="sm" len="sm"/>
            <a:tailEnd type="arrow" w="med" len="med"/>
          </a:ln>
          <a:effectLst>
            <a:glow rad="88900">
              <a:sysClr val="window" lastClr="FFFFFF">
                <a:alpha val="86000"/>
              </a:sys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740830" y="5968359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18697" y="5196067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Stall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405 0.001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4049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4231 -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3971 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03997 0.0013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0.00139 L -0.08046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02.03.2020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Is Superscalar Good Enough?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en-US" sz="2800" dirty="0"/>
              <a:t>Theoretically can execute multiple instructions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Wider pipeline → more performance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But…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Only independent subsequent instructions can be executed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Whereas subsequent instructions are often dependent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So the utilization of the second pipe is often low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Solution: </a:t>
            </a:r>
            <a:r>
              <a:rPr lang="en-US" sz="2800" b="1" dirty="0"/>
              <a:t>out-of-order</a:t>
            </a:r>
            <a:r>
              <a:rPr lang="en-US" sz="2800" dirty="0"/>
              <a:t> execution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Execute instructions based on the “data flow” graph, (rather than program order)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Still need to keep the visibility of in-order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996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1333</Words>
  <Application>Microsoft Office PowerPoint</Application>
  <PresentationFormat>Widescreen</PresentationFormat>
  <Paragraphs>424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ILP. Superscalar. OOO – part 1</vt:lpstr>
      <vt:lpstr>Parallelism</vt:lpstr>
      <vt:lpstr>Parallelism</vt:lpstr>
      <vt:lpstr>Superscalar processors</vt:lpstr>
      <vt:lpstr>Example: dynamic scheduling of Pentium® </vt:lpstr>
      <vt:lpstr>Alternative: VLIW (Itanium® and E2K)</vt:lpstr>
      <vt:lpstr>Alternative: Vectorization</vt:lpstr>
      <vt:lpstr>In-order Superscalar</vt:lpstr>
      <vt:lpstr>Is Superscalar Good Enough?</vt:lpstr>
      <vt:lpstr>Data Flow Execution</vt:lpstr>
      <vt:lpstr>Can SW Help?</vt:lpstr>
      <vt:lpstr>Can SW Help?</vt:lpstr>
      <vt:lpstr>Why Is Order Important?</vt:lpstr>
      <vt:lpstr>Maintaining Arch State</vt:lpstr>
      <vt:lpstr>Dependency Checking</vt:lpstr>
      <vt:lpstr>How Large Is Window Needed?</vt:lpstr>
      <vt:lpstr>_</vt:lpstr>
      <vt:lpstr>Backup section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391</cp:revision>
  <dcterms:created xsi:type="dcterms:W3CDTF">2018-09-18T18:10:21Z</dcterms:created>
  <dcterms:modified xsi:type="dcterms:W3CDTF">2020-03-01T21:34:05Z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2020-03-01 21:34:04Z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