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471" r:id="rId2"/>
    <p:sldId id="524" r:id="rId3"/>
    <p:sldId id="503" r:id="rId4"/>
    <p:sldId id="504" r:id="rId5"/>
    <p:sldId id="505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469" r:id="rId15"/>
    <p:sldId id="4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576" autoAdjust="0"/>
  </p:normalViewPr>
  <p:slideViewPr>
    <p:cSldViewPr snapToGrid="0">
      <p:cViewPr>
        <p:scale>
          <a:sx n="90" d="100"/>
          <a:sy n="90" d="100"/>
        </p:scale>
        <p:origin x="91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5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3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6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7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Simultaneous Multithreading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12/04/2019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Data cache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Caches are addressed in </a:t>
            </a:r>
            <a:r>
              <a:rPr lang="en-US" sz="2800" b="1" dirty="0"/>
              <a:t>physical addresses </a:t>
            </a:r>
            <a:r>
              <a:rPr lang="en-US" sz="2800" dirty="0"/>
              <a:t>and considered as </a:t>
            </a:r>
            <a:r>
              <a:rPr lang="en-US" sz="2800" b="1" dirty="0"/>
              <a:t>shared</a:t>
            </a:r>
          </a:p>
          <a:p>
            <a:pPr lvl="1">
              <a:defRPr/>
            </a:pPr>
            <a:r>
              <a:rPr lang="en-US" sz="2400" dirty="0"/>
              <a:t>If the data is common (cooperative workload), both threads hit to cache</a:t>
            </a:r>
          </a:p>
          <a:p>
            <a:pPr lvl="1">
              <a:defRPr/>
            </a:pPr>
            <a:r>
              <a:rPr lang="en-US" sz="2400" dirty="0"/>
              <a:t>Otherwise, LRU algorithm works</a:t>
            </a:r>
          </a:p>
          <a:p>
            <a:pPr lvl="1">
              <a:defRPr/>
            </a:pPr>
            <a:r>
              <a:rPr lang="en-US" sz="2400" dirty="0"/>
              <a:t>Ambiguity is avoided: physical address is thread-independent</a:t>
            </a:r>
          </a:p>
        </p:txBody>
      </p:sp>
    </p:spTree>
    <p:extLst>
      <p:ext uri="{BB962C8B-B14F-4D97-AF65-F5344CB8AC3E}">
        <p14:creationId xmlns:p14="http://schemas.microsoft.com/office/powerpoint/2010/main" val="6369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sharing: pipeline overview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sz="2800" dirty="0" smtClean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 smtClean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 smtClean="0"/>
          </a:p>
          <a:p>
            <a:pPr lvl="0">
              <a:defRPr/>
            </a:pPr>
            <a:r>
              <a:rPr lang="en-US" sz="2800" dirty="0"/>
              <a:t>Overhead on HW size mostly comes from replicated resources</a:t>
            </a:r>
          </a:p>
          <a:p>
            <a:pPr lvl="1">
              <a:defRPr/>
            </a:pPr>
            <a:r>
              <a:rPr lang="en-US" sz="2400" dirty="0"/>
              <a:t>2x ARF, 2x PC, 2x APIC</a:t>
            </a:r>
          </a:p>
          <a:p>
            <a:pPr lvl="1">
              <a:defRPr/>
            </a:pPr>
            <a:r>
              <a:rPr lang="en-US" sz="2400" dirty="0"/>
              <a:t>Additional HW for thread switching between pipeline stages </a:t>
            </a:r>
            <a:br>
              <a:rPr lang="en-US" sz="2400" dirty="0"/>
            </a:br>
            <a:r>
              <a:rPr lang="en-US" sz="2400" dirty="0"/>
              <a:t>(thread selectors)</a:t>
            </a:r>
          </a:p>
          <a:p>
            <a:pPr lvl="0">
              <a:defRPr/>
            </a:pPr>
            <a:r>
              <a:rPr lang="en-US" sz="2800" dirty="0"/>
              <a:t>Still overhead is much less than 2x core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34" y="1367999"/>
            <a:ext cx="8768532" cy="2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SMT pros and cons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Pros:</a:t>
            </a:r>
          </a:p>
          <a:p>
            <a:pPr lvl="1">
              <a:defRPr/>
            </a:pPr>
            <a:r>
              <a:rPr lang="en-US" sz="2400" dirty="0"/>
              <a:t>Increases overall system’s throughput by utilizing machine resources more effectively</a:t>
            </a:r>
          </a:p>
          <a:p>
            <a:pPr lvl="1">
              <a:defRPr/>
            </a:pPr>
            <a:r>
              <a:rPr lang="en-US" sz="2400" dirty="0"/>
              <a:t>Shadow pipeline hazards and allocation stalls</a:t>
            </a:r>
          </a:p>
          <a:p>
            <a:pPr lvl="1">
              <a:defRPr/>
            </a:pPr>
            <a:r>
              <a:rPr lang="en-US" sz="2400" dirty="0"/>
              <a:t>Introduce little addition HW (only replicated resources)</a:t>
            </a:r>
          </a:p>
          <a:p>
            <a:pPr lvl="0">
              <a:defRPr/>
            </a:pPr>
            <a:r>
              <a:rPr lang="en-US" sz="2800" dirty="0"/>
              <a:t>Cons:</a:t>
            </a:r>
          </a:p>
          <a:p>
            <a:pPr lvl="1">
              <a:defRPr/>
            </a:pPr>
            <a:r>
              <a:rPr lang="en-US" sz="2400" dirty="0"/>
              <a:t>ST performance of each thread is smaller</a:t>
            </a:r>
          </a:p>
          <a:p>
            <a:pPr lvl="1">
              <a:defRPr/>
            </a:pPr>
            <a:r>
              <a:rPr lang="en-US" sz="2400" dirty="0"/>
              <a:t>Could significantly drop performance due to cache thrashing</a:t>
            </a:r>
          </a:p>
          <a:p>
            <a:pPr lvl="1">
              <a:defRPr/>
            </a:pPr>
            <a:r>
              <a:rPr lang="en-US" sz="2400" dirty="0"/>
              <a:t>Unlikely help traces with enough ILP or high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26344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Implementations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SMT technology been around 1950s</a:t>
            </a:r>
          </a:p>
          <a:p>
            <a:pPr lvl="1">
              <a:defRPr/>
            </a:pPr>
            <a:r>
              <a:rPr lang="en-US" sz="2400" dirty="0"/>
              <a:t>First researched by IBM in ACS-360 project (1968)</a:t>
            </a:r>
          </a:p>
          <a:p>
            <a:pPr lvl="1">
              <a:defRPr/>
            </a:pPr>
            <a:r>
              <a:rPr lang="en-US" sz="2400" dirty="0"/>
              <a:t>Dean M. </a:t>
            </a:r>
            <a:r>
              <a:rPr lang="en-US" sz="2400" dirty="0" err="1"/>
              <a:t>Tullsen</a:t>
            </a:r>
            <a:r>
              <a:rPr lang="en-US" sz="2400" dirty="0"/>
              <a:t> et al – Simultaneous Multithreading: Maximizing On-Chip Parallelism – University of Washington (1995)</a:t>
            </a:r>
          </a:p>
          <a:p>
            <a:pPr lvl="1">
              <a:defRPr/>
            </a:pPr>
            <a:r>
              <a:rPr lang="en-US" sz="2400" dirty="0"/>
              <a:t>Major commercial CPU – DEC Alpha 21464 w/ SMT4 (cancelled 2001)</a:t>
            </a:r>
          </a:p>
          <a:p>
            <a:pPr lvl="1">
              <a:defRPr/>
            </a:pPr>
            <a:r>
              <a:rPr lang="en-US" sz="2400" dirty="0"/>
              <a:t>Intel Pentium 4 / Xeon – SMT2 support in </a:t>
            </a:r>
            <a:r>
              <a:rPr lang="en-US" sz="2400" dirty="0" err="1"/>
              <a:t>NetBurst</a:t>
            </a:r>
            <a:r>
              <a:rPr lang="en-US" sz="2400" dirty="0"/>
              <a:t> architecture (2002)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Modern implementations:</a:t>
            </a:r>
          </a:p>
          <a:p>
            <a:pPr lvl="1">
              <a:defRPr/>
            </a:pPr>
            <a:r>
              <a:rPr lang="en-US" sz="2400" dirty="0"/>
              <a:t>2 threads: Intel Atom/Core i7/Xeon (since 2008), AMD Ryzen, IBM Power 6</a:t>
            </a:r>
          </a:p>
          <a:p>
            <a:pPr lvl="1">
              <a:defRPr/>
            </a:pPr>
            <a:r>
              <a:rPr lang="en-US" sz="2400" dirty="0"/>
              <a:t>4 threads: Intel Xeon Phi, IBM Power 7 (8 cores - 32 threads)</a:t>
            </a:r>
          </a:p>
          <a:p>
            <a:pPr lvl="1">
              <a:defRPr/>
            </a:pPr>
            <a:r>
              <a:rPr lang="en-US" sz="2400" dirty="0"/>
              <a:t>8 threads: IBM Power 8/9 (12 cores – 96 threads)</a:t>
            </a:r>
          </a:p>
        </p:txBody>
      </p:sp>
    </p:spTree>
    <p:extLst>
      <p:ext uri="{BB962C8B-B14F-4D97-AF65-F5344CB8AC3E}">
        <p14:creationId xmlns:p14="http://schemas.microsoft.com/office/powerpoint/2010/main" val="16730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section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Motivation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Increasing ST performance becomes harder and less power efficient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Area budget can be divided in several ways:</a:t>
            </a:r>
          </a:p>
          <a:p>
            <a:pPr lvl="1">
              <a:defRPr/>
            </a:pPr>
            <a:r>
              <a:rPr lang="en-US" sz="2400" dirty="0"/>
              <a:t>Single core 	</a:t>
            </a:r>
            <a:r>
              <a:rPr lang="en-US" sz="2400" dirty="0" smtClean="0"/>
              <a:t> </a:t>
            </a:r>
            <a:r>
              <a:rPr lang="en-US" sz="2400" dirty="0"/>
              <a:t>6x area, 2.9 performance boost</a:t>
            </a:r>
          </a:p>
          <a:p>
            <a:pPr lvl="1">
              <a:defRPr/>
            </a:pPr>
            <a:r>
              <a:rPr lang="en-US" sz="2400" dirty="0"/>
              <a:t>3 smaller cores 	</a:t>
            </a:r>
            <a:r>
              <a:rPr lang="en-US" sz="2400" dirty="0" smtClean="0"/>
              <a:t> </a:t>
            </a:r>
            <a:r>
              <a:rPr lang="en-US" sz="2400" dirty="0"/>
              <a:t>2x area, 2.0 performance boost each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smtClean="0"/>
              <a:t> </a:t>
            </a:r>
            <a:r>
              <a:rPr lang="en-US" sz="2400" dirty="0"/>
              <a:t>6x area, 6.0 performance boost total!</a:t>
            </a:r>
            <a:endParaRPr lang="ru-R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92" y="1881496"/>
            <a:ext cx="4889416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 performance doesn’t increase?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900000" y="1368000"/>
            <a:ext cx="6398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400" dirty="0"/>
              <a:t>Most applications’ sustained throughput &lt;&lt; the peak IPC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No ILP can be extracted </a:t>
            </a:r>
            <a:r>
              <a:rPr lang="en-US" sz="2000" dirty="0" smtClean="0"/>
              <a:t>→ </a:t>
            </a:r>
            <a:r>
              <a:rPr lang="en-US" sz="2000" dirty="0"/>
              <a:t>CPU resources are not used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Pipeline stall (e.g. cache miss) prevents forward execution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What is the solution? The solution is to run 2nd application on the same resources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CPU resources are utilized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Stalls are hidden by other thread processing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Ok, where can one find the 2nd application?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899116" y="3413078"/>
            <a:ext cx="2136846" cy="1381876"/>
            <a:chOff x="5893826" y="3266191"/>
            <a:chExt cx="2136846" cy="1381876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89382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331219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63093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20048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625628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89405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331451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763325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20071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625860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89382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331219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763093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20048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625628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89382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31219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63093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20048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625628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589382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331219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763093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20048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625628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65451" y="3266191"/>
              <a:ext cx="2064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Schedule queue entries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42664" y="1188534"/>
            <a:ext cx="1399550" cy="1798537"/>
            <a:chOff x="5414798" y="1041647"/>
            <a:chExt cx="1399550" cy="1798537"/>
          </a:xfrm>
        </p:grpSpPr>
        <p:sp>
          <p:nvSpPr>
            <p:cNvPr id="40" name="Oval 39"/>
            <p:cNvSpPr/>
            <p:nvPr/>
          </p:nvSpPr>
          <p:spPr bwMode="auto">
            <a:xfrm>
              <a:off x="5572580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+mj-lt"/>
                  <a:cs typeface="Arial" pitchFamily="34" charset="0"/>
                </a:rPr>
                <a:t>1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082647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2</a:t>
              </a:r>
              <a:r>
                <a:rPr lang="en-US" sz="1200" dirty="0" smtClean="0">
                  <a:latin typeface="+mj-lt"/>
                  <a:cs typeface="Arial" pitchFamily="34" charset="0"/>
                </a:rPr>
                <a:t>	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617219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+mj-lt"/>
                  <a:cs typeface="Arial" pitchFamily="34" charset="0"/>
                </a:rPr>
                <a:t>3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808190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+mj-lt"/>
                  <a:cs typeface="Arial" pitchFamily="34" charset="0"/>
                </a:rPr>
                <a:t>4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344436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5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086741" y="2650717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6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5701718" y="1999266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6241293" y="1994724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5963610" y="2415210"/>
              <a:ext cx="174633" cy="23312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6493474" y="19890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6234581" y="24183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5414798" y="1041647"/>
              <a:ext cx="139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Data Flow Graph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084545" y="138144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0</a:t>
              </a:r>
              <a:r>
                <a:rPr lang="en-US" sz="1200" dirty="0" smtClean="0">
                  <a:latin typeface="+mj-lt"/>
                  <a:cs typeface="Arial" pitchFamily="34" charset="0"/>
                </a:rPr>
                <a:t>	</a:t>
              </a:r>
              <a:endParaRPr lang="en-US" sz="1400" dirty="0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5738403" y="1548416"/>
              <a:ext cx="350594" cy="2851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261855" y="1546934"/>
              <a:ext cx="373201" cy="2858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6172251" y="1593399"/>
              <a:ext cx="3813" cy="20925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6" name="Rounded Rectangle 55"/>
          <p:cNvSpPr/>
          <p:nvPr/>
        </p:nvSpPr>
        <p:spPr bwMode="auto">
          <a:xfrm>
            <a:off x="8899116" y="45995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8895043" y="437888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9337074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9763091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en-US" sz="16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895043" y="4164081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9334348" y="416741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8896901" y="393666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63" name="Flowchart: Manual Operation 62"/>
          <p:cNvSpPr/>
          <p:nvPr/>
        </p:nvSpPr>
        <p:spPr bwMode="auto">
          <a:xfrm>
            <a:off x="869978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4" name="Flowchart: Manual Operation 63"/>
          <p:cNvSpPr/>
          <p:nvPr/>
        </p:nvSpPr>
        <p:spPr bwMode="auto">
          <a:xfrm>
            <a:off x="9334348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5" name="Flowchart: Manual Operation 64"/>
          <p:cNvSpPr/>
          <p:nvPr/>
        </p:nvSpPr>
        <p:spPr bwMode="auto">
          <a:xfrm>
            <a:off x="996549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6" name="Flowchart: Manual Operation 65"/>
          <p:cNvSpPr/>
          <p:nvPr/>
        </p:nvSpPr>
        <p:spPr bwMode="auto">
          <a:xfrm>
            <a:off x="10596646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+mj-lt"/>
                <a:cs typeface="Arial" pitchFamily="34" charset="0"/>
              </a:rPr>
              <a:t>EXE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149216" y="1188000"/>
            <a:ext cx="1250727" cy="1806299"/>
            <a:chOff x="7321350" y="1041113"/>
            <a:chExt cx="1250727" cy="1806299"/>
          </a:xfrm>
        </p:grpSpPr>
        <p:grpSp>
          <p:nvGrpSpPr>
            <p:cNvPr id="68" name="Group 67"/>
            <p:cNvGrpSpPr/>
            <p:nvPr/>
          </p:nvGrpSpPr>
          <p:grpSpPr>
            <a:xfrm>
              <a:off x="7838429" y="1379444"/>
              <a:ext cx="188732" cy="1467968"/>
              <a:chOff x="8168629" y="1379444"/>
              <a:chExt cx="188732" cy="1467968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8168629" y="2657945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3</a:t>
                </a:r>
                <a:endParaRPr lang="en-US" sz="1400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8168629" y="1809799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1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	</a:t>
                </a:r>
                <a:endParaRPr lang="en-US" sz="1400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168629" y="2236041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2</a:t>
                </a:r>
                <a:endParaRPr lang="en-US" sz="1400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170527" y="1379444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0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	</a:t>
                </a:r>
                <a:endParaRPr lang="en-US" sz="1400" dirty="0" smtClean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8268257" y="158163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8273101" y="201366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8264984" y="2437098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69" name="Rectangle 68"/>
            <p:cNvSpPr/>
            <p:nvPr/>
          </p:nvSpPr>
          <p:spPr>
            <a:xfrm>
              <a:off x="7321350" y="1041113"/>
              <a:ext cx="12507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2</a:t>
              </a:r>
              <a:r>
                <a:rPr lang="en-US" sz="1400" baseline="30000" dirty="0" smtClean="0">
                  <a:latin typeface="+mj-lt"/>
                </a:rPr>
                <a:t>nd</a:t>
              </a:r>
              <a:r>
                <a:rPr lang="en-US" sz="1400" dirty="0" smtClean="0">
                  <a:latin typeface="+mj-lt"/>
                </a:rPr>
                <a:t> application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9338453" y="459549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206538" y="4374872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8908524" y="45954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8904451" y="4374872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346482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9772499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en-US" sz="16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8904451" y="416006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343756" y="416340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8906309" y="393265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9772499" y="416151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  <a:endParaRPr lang="en-US" sz="16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9331222" y="3936767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1458 0.1173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629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352 0.15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2669 0.1546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80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1042 0.1835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01445 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1459 0.1173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612 0.1226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6134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629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0352 0.1537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2669 0.1546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4856 0.1527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7639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0"/>
                            </p:stCondLst>
                            <p:childTnLst>
                              <p:par>
                                <p:cTn id="2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8079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1042 0.1835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2591 0.1817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907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01446 0.22037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0677 0.21528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0764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6" grpId="3" animBg="1"/>
      <p:bldP spid="66" grpId="4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Thread-level parallelism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To achieve the best performance, workload should be parallelized to several </a:t>
            </a:r>
            <a:r>
              <a:rPr lang="en-US" sz="2800" b="1" dirty="0"/>
              <a:t>threads</a:t>
            </a:r>
          </a:p>
          <a:p>
            <a:pPr lvl="0">
              <a:defRPr/>
            </a:pPr>
            <a:r>
              <a:rPr lang="en-US" sz="2800" dirty="0"/>
              <a:t>This is possible due to the </a:t>
            </a:r>
            <a:r>
              <a:rPr lang="en-US" sz="2800" b="1" dirty="0"/>
              <a:t>thread-level parallelism (TLP)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/>
              <a:t>Previously each thread was executed on separate single core</a:t>
            </a:r>
          </a:p>
          <a:p>
            <a:pPr lvl="1">
              <a:defRPr/>
            </a:pPr>
            <a:r>
              <a:rPr lang="en-US" sz="2400" dirty="0"/>
              <a:t>Now assume each core could handle more than one thread execution</a:t>
            </a:r>
          </a:p>
          <a:p>
            <a:pPr lvl="1">
              <a:defRPr/>
            </a:pPr>
            <a:r>
              <a:rPr lang="en-US" sz="2400" dirty="0"/>
              <a:t>CPU supports ST and MT execution modes</a:t>
            </a: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899999" y="1368000"/>
            <a:ext cx="7837601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Physically we have the same amount of cores</a:t>
            </a:r>
          </a:p>
          <a:p>
            <a:pPr lvl="0">
              <a:defRPr/>
            </a:pPr>
            <a:r>
              <a:rPr lang="en-US" sz="2800" dirty="0"/>
              <a:t>Logically there are twice more cores</a:t>
            </a:r>
          </a:p>
          <a:p>
            <a:pPr lvl="1">
              <a:defRPr/>
            </a:pPr>
            <a:r>
              <a:rPr lang="en-US" sz="2400" dirty="0"/>
              <a:t>OS schedules tasks on logical CPUs</a:t>
            </a:r>
          </a:p>
          <a:p>
            <a:pPr lvl="0">
              <a:defRPr/>
            </a:pPr>
            <a:r>
              <a:rPr lang="en-US" sz="2800" dirty="0"/>
              <a:t>Each logical processor maintains its own arch state</a:t>
            </a:r>
          </a:p>
          <a:p>
            <a:pPr lvl="1">
              <a:defRPr/>
            </a:pPr>
            <a:r>
              <a:rPr lang="en-US" sz="2400" dirty="0"/>
              <a:t>Complete set of architectural registers (General-purpose registers, Control registers, Machine state registers, Debug registers)</a:t>
            </a:r>
          </a:p>
          <a:p>
            <a:pPr lvl="1">
              <a:defRPr/>
            </a:pPr>
            <a:r>
              <a:rPr lang="en-US" sz="2400" dirty="0"/>
              <a:t>Instruction pointers</a:t>
            </a:r>
          </a:p>
          <a:p>
            <a:pPr lvl="0">
              <a:defRPr/>
            </a:pPr>
            <a:r>
              <a:rPr lang="en-US" sz="2800" dirty="0"/>
              <a:t>Each logical processor has its own interrupt controller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9070119" y="2622797"/>
            <a:ext cx="2662754" cy="2123569"/>
          </a:xfrm>
          <a:prstGeom prst="rect">
            <a:avLst/>
          </a:prstGeom>
          <a:solidFill>
            <a:srgbClr val="004280"/>
          </a:solidFill>
          <a:ln w="25400" cap="flat" cmpd="sng" algn="ctr">
            <a:solidFill>
              <a:srgbClr val="004280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CPU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269743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1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0610778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2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269743" y="4038969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Cache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248020" y="5098647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Memory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 bwMode="auto">
          <a:xfrm>
            <a:off x="10401496" y="4746366"/>
            <a:ext cx="0" cy="352281"/>
          </a:xfrm>
          <a:prstGeom prst="straightConnector1">
            <a:avLst/>
          </a:prstGeom>
          <a:noFill/>
          <a:ln w="25400" cap="flat" cmpd="sng" algn="ctr">
            <a:solidFill>
              <a:srgbClr val="004280"/>
            </a:solidFill>
            <a:prstDash val="solid"/>
            <a:headEnd type="none" w="sm" len="sm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Down Arrow 50"/>
          <p:cNvSpPr/>
          <p:nvPr/>
        </p:nvSpPr>
        <p:spPr bwMode="auto">
          <a:xfrm>
            <a:off x="9493221" y="2047450"/>
            <a:ext cx="473988" cy="862545"/>
          </a:xfrm>
          <a:prstGeom prst="downArrow">
            <a:avLst/>
          </a:prstGeom>
          <a:solidFill>
            <a:srgbClr val="0072DA"/>
          </a:solidFill>
          <a:ln w="25400" cap="flat" cmpd="sng" algn="ctr">
            <a:solidFill>
              <a:srgbClr val="0072DA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9785701" y="1368000"/>
            <a:ext cx="473988" cy="862545"/>
          </a:xfrm>
          <a:prstGeom prst="downArrow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10881345" y="2047450"/>
            <a:ext cx="473988" cy="862545"/>
          </a:xfrm>
          <a:prstGeom prst="downArrow">
            <a:avLst/>
          </a:prstGeom>
          <a:solidFill>
            <a:srgbClr val="A6CE39"/>
          </a:solidFill>
          <a:ln w="25400" cap="flat" cmpd="sng" algn="ctr">
            <a:solidFill>
              <a:srgbClr val="A6CE39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11173825" y="1368000"/>
            <a:ext cx="473988" cy="862545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46" idx="0"/>
            <a:endCxn id="46" idx="2"/>
          </p:cNvCxnSpPr>
          <p:nvPr/>
        </p:nvCxnSpPr>
        <p:spPr bwMode="auto">
          <a:xfrm>
            <a:off x="975270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09382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375 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375 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13 0.09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0013 0.09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900000" y="1368000"/>
            <a:ext cx="66014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Each pipe-stage is occupied by one of the threads</a:t>
            </a:r>
          </a:p>
          <a:p>
            <a:pPr lvl="0">
              <a:defRPr/>
            </a:pPr>
            <a:r>
              <a:rPr lang="en-US" sz="2400" dirty="0"/>
              <a:t>Resources are either </a:t>
            </a:r>
            <a:r>
              <a:rPr lang="en-US" sz="2400" b="1" dirty="0"/>
              <a:t>replicated</a:t>
            </a:r>
            <a:r>
              <a:rPr lang="en-US" sz="2400" dirty="0"/>
              <a:t>, </a:t>
            </a:r>
            <a:r>
              <a:rPr lang="en-US" sz="2400" b="1" dirty="0"/>
              <a:t>partitioned</a:t>
            </a:r>
            <a:r>
              <a:rPr lang="en-US" sz="2400" dirty="0"/>
              <a:t> or </a:t>
            </a:r>
            <a:r>
              <a:rPr lang="en-US" sz="2400" b="1" dirty="0"/>
              <a:t>shared</a:t>
            </a:r>
          </a:p>
          <a:p>
            <a:pPr lvl="0">
              <a:defRPr/>
            </a:pPr>
            <a:r>
              <a:rPr lang="en-US" sz="2400" dirty="0"/>
              <a:t>Replicated resources are ones which are vital to maintain two fully independent contexts on each logical processor</a:t>
            </a:r>
          </a:p>
          <a:p>
            <a:pPr lvl="1">
              <a:defRPr/>
            </a:pPr>
            <a:r>
              <a:rPr lang="en-US" sz="2000" dirty="0"/>
              <a:t>Main source of HW size growth</a:t>
            </a:r>
          </a:p>
          <a:p>
            <a:pPr lvl="0">
              <a:defRPr/>
            </a:pPr>
            <a:r>
              <a:rPr lang="en-US" sz="2400" dirty="0"/>
              <a:t>Partitioned resources are mostly queues that decouple pipeline stages</a:t>
            </a:r>
          </a:p>
          <a:p>
            <a:pPr lvl="1">
              <a:defRPr/>
            </a:pPr>
            <a:r>
              <a:rPr lang="en-US" sz="2000" dirty="0"/>
              <a:t>Could be unified in ST execution mode</a:t>
            </a:r>
          </a:p>
          <a:p>
            <a:pPr lvl="0">
              <a:defRPr/>
            </a:pPr>
            <a:r>
              <a:rPr lang="en-US" sz="2400" dirty="0"/>
              <a:t>Shared resources are ones which don’t care about threading at all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8512689" y="3789807"/>
            <a:ext cx="864281" cy="553998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8333956" y="4423464"/>
            <a:ext cx="1185299" cy="553998"/>
          </a:xfrm>
          <a:prstGeom prst="rect">
            <a:avLst/>
          </a:prstGeom>
          <a:pattFill prst="lgCheck">
            <a:fgClr>
              <a:srgbClr val="004280">
                <a:lumMod val="40000"/>
                <a:lumOff val="60000"/>
              </a:srgbClr>
            </a:fgClr>
            <a:bgClr>
              <a:srgbClr val="FFC000"/>
            </a:bgClr>
          </a:patt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Physical Registers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8492573" y="5057121"/>
            <a:ext cx="864281" cy="553998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8753898" y="2036295"/>
            <a:ext cx="671376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9741291" y="996534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9741291" y="2231028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9738784" y="284827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0642358" y="2848277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9741292" y="3441656"/>
            <a:ext cx="1802133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Rename &amp; Allocate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9741290" y="4663106"/>
            <a:ext cx="1802134" cy="553998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 OOO Scheduler / Execute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9738784" y="554583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0642358" y="5545838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9741292" y="6154620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Retirement</a:t>
            </a: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9738784" y="1613781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0642358" y="1613782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10641703" y="129713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10643554" y="1926126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0639516" y="253156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10641367" y="3148778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10643218" y="373544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10645070" y="4357813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0641031" y="5236020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0642884" y="5848085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9693097" y="360347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10692947" y="360000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10643555" y="68116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753898" y="2418791"/>
            <a:ext cx="671376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738565" y="4037398"/>
            <a:ext cx="1804641" cy="302746"/>
            <a:chOff x="7190099" y="3918010"/>
            <a:chExt cx="1804641" cy="3027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099" y="3918010"/>
              <a:ext cx="1804641" cy="302746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198456" y="3931054"/>
              <a:ext cx="1787925" cy="276999"/>
            </a:xfrm>
            <a:prstGeom prst="rect">
              <a:avLst/>
            </a:prstGeom>
            <a:solidFill>
              <a:srgbClr val="FFFFFF">
                <a:lumMod val="95000"/>
                <a:alpha val="47000"/>
              </a:srgbClr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1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Branch Predictor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BP operates in terms of virtual addresses and has shared structure in MT mode</a:t>
            </a:r>
          </a:p>
          <a:p>
            <a:pPr lvl="0">
              <a:defRPr/>
            </a:pPr>
            <a:r>
              <a:rPr lang="en-US" sz="2800" dirty="0"/>
              <a:t>To avoid potential aliasing problems in case of virtual address overlapping BP entries could be marked with thread 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8" y="3277736"/>
            <a:ext cx="4165917" cy="30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Schedule queue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schedule queue is </a:t>
            </a:r>
            <a:r>
              <a:rPr lang="en-US" sz="2800" b="1" dirty="0"/>
              <a:t>dynamically partitioned</a:t>
            </a:r>
          </a:p>
          <a:p>
            <a:pPr lvl="0">
              <a:defRPr/>
            </a:pPr>
            <a:r>
              <a:rPr lang="en-US" sz="2800" dirty="0"/>
              <a:t>Each thread has its own small number of SQ entries</a:t>
            </a:r>
          </a:p>
          <a:p>
            <a:pPr lvl="1">
              <a:defRPr/>
            </a:pPr>
            <a:r>
              <a:rPr lang="en-US" sz="2400" dirty="0"/>
              <a:t>This prevents one thread monopolize whole machine resources</a:t>
            </a:r>
          </a:p>
          <a:p>
            <a:pPr lvl="1">
              <a:defRPr/>
            </a:pPr>
            <a:r>
              <a:rPr lang="en-US" sz="2400" dirty="0"/>
              <a:t>Each thread has ability for forward execution</a:t>
            </a:r>
          </a:p>
          <a:p>
            <a:pPr lvl="0">
              <a:defRPr/>
            </a:pPr>
            <a:r>
              <a:rPr lang="en-US" sz="2800" dirty="0"/>
              <a:t>Remained entries could be allocated by any thread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2013" y="2005438"/>
            <a:ext cx="2945374" cy="2328325"/>
            <a:chOff x="5939546" y="1726038"/>
            <a:chExt cx="2945374" cy="2328325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939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3483" y="1726038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Schedule queue entries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939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939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939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39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427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5427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427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5427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5427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460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460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1460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1460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460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7492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77492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7492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7492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7492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8352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8352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8352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8352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8352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87500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875002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87500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7500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75002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1155013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155013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1155013" y="3259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1155013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1155013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353274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93532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93532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9353274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35327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99565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956524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9565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99565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95652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55977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05597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5597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55977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055977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12.04.2019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ROB replication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ROB is </a:t>
            </a:r>
            <a:r>
              <a:rPr lang="en-US" sz="2800" b="1" dirty="0"/>
              <a:t>partitioned</a:t>
            </a:r>
            <a:r>
              <a:rPr lang="en-US" sz="2800" dirty="0"/>
              <a:t>, each part contains instructions only from one thread</a:t>
            </a:r>
          </a:p>
          <a:p>
            <a:pPr lvl="1">
              <a:defRPr/>
            </a:pPr>
            <a:r>
              <a:rPr lang="en-US" sz="2400" dirty="0"/>
              <a:t>Provide fairness execution of each thread</a:t>
            </a:r>
          </a:p>
          <a:p>
            <a:pPr lvl="1">
              <a:defRPr/>
            </a:pPr>
            <a:r>
              <a:rPr lang="en-US" sz="2400" dirty="0"/>
              <a:t>It’s complicated to make sharing scheme with dynamic repartitioning</a:t>
            </a:r>
          </a:p>
          <a:p>
            <a:pPr lvl="0">
              <a:defRPr/>
            </a:pPr>
            <a:r>
              <a:rPr lang="en-US" sz="2800" dirty="0"/>
              <a:t>Each thread has its own retirement logic</a:t>
            </a:r>
          </a:p>
          <a:p>
            <a:pPr lvl="1">
              <a:defRPr/>
            </a:pPr>
            <a:r>
              <a:rPr lang="en-US" sz="2400" dirty="0"/>
              <a:t>Stall in one thread doesn’t block retirement of another thread</a:t>
            </a:r>
          </a:p>
          <a:p>
            <a:pPr lvl="0">
              <a:defRPr/>
            </a:pPr>
            <a:r>
              <a:rPr lang="en-US" sz="2800" dirty="0"/>
              <a:t>In case of </a:t>
            </a:r>
            <a:r>
              <a:rPr lang="en-US" sz="2800" dirty="0" err="1"/>
              <a:t>mispredictions</a:t>
            </a:r>
            <a:r>
              <a:rPr lang="en-US" sz="2800" dirty="0"/>
              <a:t>, only instructions from affected thread are </a:t>
            </a:r>
            <a:r>
              <a:rPr lang="en-US" sz="2800" dirty="0" smtClean="0"/>
              <a:t>cleared</a:t>
            </a:r>
            <a:endParaRPr lang="en-US" sz="280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93684" y="3652909"/>
            <a:ext cx="532374" cy="312755"/>
          </a:xfrm>
          <a:prstGeom prst="round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908117" y="3593877"/>
            <a:ext cx="1206500" cy="49820"/>
          </a:xfrm>
          <a:prstGeom prst="rect">
            <a:avLst/>
          </a:prstGeom>
          <a:solidFill>
            <a:srgbClr val="939598">
              <a:lumMod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651042" y="1681867"/>
            <a:ext cx="1446599" cy="430887"/>
            <a:chOff x="6508975" y="1495601"/>
            <a:chExt cx="1446599" cy="430887"/>
          </a:xfrm>
        </p:grpSpPr>
        <p:sp>
          <p:nvSpPr>
            <p:cNvPr id="89" name="TextBox 88"/>
            <p:cNvSpPr txBox="1"/>
            <p:nvPr/>
          </p:nvSpPr>
          <p:spPr>
            <a:xfrm>
              <a:off x="6508975" y="1495601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1)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>
              <a:off x="7646817" y="1711043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8651041" y="3593842"/>
            <a:ext cx="1446600" cy="430887"/>
            <a:chOff x="6508974" y="3407576"/>
            <a:chExt cx="1446600" cy="430887"/>
          </a:xfrm>
        </p:grpSpPr>
        <p:sp>
          <p:nvSpPr>
            <p:cNvPr id="92" name="TextBox 91"/>
            <p:cNvSpPr txBox="1"/>
            <p:nvPr/>
          </p:nvSpPr>
          <p:spPr>
            <a:xfrm>
              <a:off x="6508974" y="3407576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2)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>
              <a:off x="7646817" y="3624490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24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855</Words>
  <Application>Microsoft Office PowerPoint</Application>
  <PresentationFormat>Widescreen</PresentationFormat>
  <Paragraphs>218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Neo Sans Intel</vt:lpstr>
      <vt:lpstr>Verdana</vt:lpstr>
      <vt:lpstr>2_Office Theme</vt:lpstr>
      <vt:lpstr>Simultaneous Multithreading</vt:lpstr>
      <vt:lpstr>Refresher: Motivation</vt:lpstr>
      <vt:lpstr>Why ST performance doesn’t increase?</vt:lpstr>
      <vt:lpstr>Refresher: Thread-level parallelism</vt:lpstr>
      <vt:lpstr>Simultaneous Multithreading</vt:lpstr>
      <vt:lpstr>Resource Sharing</vt:lpstr>
      <vt:lpstr>Example: Branch Predictor sharing</vt:lpstr>
      <vt:lpstr>Example: Schedule queue sharing</vt:lpstr>
      <vt:lpstr>Example: ROB replication</vt:lpstr>
      <vt:lpstr>Example: Data cache sharing</vt:lpstr>
      <vt:lpstr>Resource sharing: pipeline overview</vt:lpstr>
      <vt:lpstr>SMT pros and cons</vt:lpstr>
      <vt:lpstr>Implementations</vt:lpstr>
      <vt:lpstr>Thank You</vt:lpstr>
      <vt:lpstr>Backup section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380</cp:revision>
  <dcterms:created xsi:type="dcterms:W3CDTF">2018-09-18T18:10:21Z</dcterms:created>
  <dcterms:modified xsi:type="dcterms:W3CDTF">2019-04-15T10:06:26Z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2019-04-15 10:06:26Z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