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7" r:id="rId3"/>
  </p:sldMasterIdLst>
  <p:notesMasterIdLst>
    <p:notesMasterId r:id="rId23"/>
  </p:notesMasterIdLst>
  <p:sldIdLst>
    <p:sldId id="391" r:id="rId4"/>
    <p:sldId id="390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99" r:id="rId15"/>
    <p:sldId id="380" r:id="rId16"/>
    <p:sldId id="381" r:id="rId17"/>
    <p:sldId id="382" r:id="rId18"/>
    <p:sldId id="395" r:id="rId19"/>
    <p:sldId id="400" r:id="rId20"/>
    <p:sldId id="387" r:id="rId21"/>
    <p:sldId id="39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C000"/>
    <a:srgbClr val="70AD47"/>
    <a:srgbClr val="5B9BD5"/>
    <a:srgbClr val="ED7D31"/>
    <a:srgbClr val="F9EFE7"/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6433" autoAdjust="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73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02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4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8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67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6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7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7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3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90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2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0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1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8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3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40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63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2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34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07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9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8514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1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/>
              <a:t>RISC-V Single-Cycle </a:t>
            </a:r>
            <a:r>
              <a:rPr lang="fr-FR" sz="3600" dirty="0" err="1"/>
              <a:t>implementation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21 October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S-type Branch Instructions (1)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52558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fields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chemeClr val="accent1"/>
                </a:solidFill>
              </a:rPr>
              <a:t>rs2</a:t>
            </a:r>
            <a:r>
              <a:rPr lang="en-US" sz="1600" dirty="0"/>
              <a:t>, are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offset is extended (from 12 to 32 bits) and shifted left by 1 (converted from half words to bytes)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address of the instruction after the branch is calculated (= PC + 4)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target address of the branch is calculated as (PC + (offset &lt;&lt; 1))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compares the source operands (does subtraction) and generate the condition code (==, &gt;, &lt;, etc.)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PC is update by the address of the instruction after the branch or by the target address depending on the branch </a:t>
            </a:r>
            <a:r>
              <a:rPr lang="en-US" sz="1600" dirty="0" err="1"/>
              <a:t>opcode</a:t>
            </a:r>
            <a:r>
              <a:rPr lang="en-US" sz="1600" dirty="0"/>
              <a:t> and the condition code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97217" y="4605134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PC 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2518" y="5474942"/>
            <a:ext cx="3074894" cy="507122"/>
            <a:chOff x="3991091" y="4363319"/>
            <a:chExt cx="1385936" cy="507122"/>
          </a:xfrm>
        </p:grpSpPr>
        <p:sp>
          <p:nvSpPr>
            <p:cNvPr id="8" name="TextBox 7"/>
            <p:cNvSpPr txBox="1"/>
            <p:nvPr/>
          </p:nvSpPr>
          <p:spPr>
            <a:xfrm>
              <a:off x="4458173" y="4531887"/>
              <a:ext cx="43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condition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42212" y="5474942"/>
            <a:ext cx="3074894" cy="507122"/>
            <a:chOff x="3991091" y="4363319"/>
            <a:chExt cx="1385936" cy="507122"/>
          </a:xfrm>
        </p:grpSpPr>
        <p:sp>
          <p:nvSpPr>
            <p:cNvPr id="11" name="TextBox 10"/>
            <p:cNvSpPr txBox="1"/>
            <p:nvPr/>
          </p:nvSpPr>
          <p:spPr>
            <a:xfrm>
              <a:off x="4367888" y="4531887"/>
              <a:ext cx="619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target address</a:t>
              </a:r>
            </a:p>
          </p:txBody>
        </p:sp>
        <p:sp>
          <p:nvSpPr>
            <p:cNvPr id="12" name="Left Brace 11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10142" y="4234677"/>
            <a:ext cx="1775297" cy="816436"/>
            <a:chOff x="3793818" y="4228219"/>
            <a:chExt cx="1775297" cy="816436"/>
          </a:xfrm>
        </p:grpSpPr>
        <p:sp>
          <p:nvSpPr>
            <p:cNvPr id="14" name="TextBox 13"/>
            <p:cNvSpPr txBox="1"/>
            <p:nvPr/>
          </p:nvSpPr>
          <p:spPr>
            <a:xfrm>
              <a:off x="3793818" y="4228219"/>
              <a:ext cx="1775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address of the next instruction</a:t>
              </a:r>
            </a:p>
          </p:txBody>
        </p:sp>
        <p:sp>
          <p:nvSpPr>
            <p:cNvPr id="15" name="Left Brace 14"/>
            <p:cNvSpPr/>
            <p:nvPr/>
          </p:nvSpPr>
          <p:spPr bwMode="auto">
            <a:xfrm rot="5400000">
              <a:off x="4857574" y="4525202"/>
              <a:ext cx="188260" cy="850646"/>
            </a:xfrm>
            <a:prstGeom prst="leftBrace">
              <a:avLst>
                <a:gd name="adj1" fmla="val 30595"/>
                <a:gd name="adj2" fmla="val 72086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47570" y="5108183"/>
            <a:ext cx="3518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    PC   +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1))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96785" y="5105908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(PC + 4)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36687" y="5106099"/>
            <a:ext cx="3102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((Reg[</a:t>
            </a:r>
            <a:r>
              <a:rPr lang="en-US" sz="1600" dirty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– Reg[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41149" y="4264132"/>
            <a:ext cx="2124281" cy="846129"/>
            <a:chOff x="3274916" y="4384297"/>
            <a:chExt cx="2124281" cy="846129"/>
          </a:xfrm>
        </p:grpSpPr>
        <p:sp>
          <p:nvSpPr>
            <p:cNvPr id="23" name="TextBox 22"/>
            <p:cNvSpPr txBox="1"/>
            <p:nvPr/>
          </p:nvSpPr>
          <p:spPr>
            <a:xfrm>
              <a:off x="3475782" y="4384297"/>
              <a:ext cx="1923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depends on the branch </a:t>
              </a:r>
              <a:r>
                <a:rPr lang="en-US" sz="1600" dirty="0" err="1">
                  <a:latin typeface="+mj-lt"/>
                </a:rPr>
                <a:t>opcode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3274916" y="4923871"/>
              <a:ext cx="237744" cy="3065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9322E-3A96-42B0-B557-9BFC6DC5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AC5D-2D4E-4BA3-8533-C0809D18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73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19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S-type Branch Instructions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42649" y="3345073"/>
            <a:ext cx="35868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+mj-lt"/>
              </a:rPr>
              <a:t>Zero</a:t>
            </a: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AF9156-E699-4EB8-8EB1-D8C77243212C}"/>
              </a:ext>
            </a:extLst>
          </p:cNvPr>
          <p:cNvGrpSpPr/>
          <p:nvPr/>
        </p:nvGrpSpPr>
        <p:grpSpPr>
          <a:xfrm>
            <a:off x="6434167" y="2563241"/>
            <a:ext cx="946937" cy="1737594"/>
            <a:chOff x="6434167" y="2563241"/>
            <a:chExt cx="946937" cy="1737594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6662952" y="256324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&lt;&lt; 1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434167" y="4228363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5802587" y="3367999"/>
              <a:ext cx="1528180" cy="19254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40" idx="3"/>
            </p:cNvCxnSpPr>
            <p:nvPr/>
          </p:nvCxnSpPr>
          <p:spPr bwMode="auto">
            <a:xfrm flipV="1">
              <a:off x="7139791" y="2699396"/>
              <a:ext cx="241313" cy="7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0F45406-9E45-4B72-9ECF-0452DCEEDFEF}"/>
              </a:ext>
            </a:extLst>
          </p:cNvPr>
          <p:cNvGrpSpPr/>
          <p:nvPr/>
        </p:nvGrpSpPr>
        <p:grpSpPr>
          <a:xfrm>
            <a:off x="3212992" y="1741267"/>
            <a:ext cx="5004456" cy="721202"/>
            <a:chOff x="3212992" y="1741267"/>
            <a:chExt cx="5004456" cy="721202"/>
          </a:xfrm>
        </p:grpSpPr>
        <p:cxnSp>
          <p:nvCxnSpPr>
            <p:cNvPr id="59" name="Elbow Connector 58"/>
            <p:cNvCxnSpPr>
              <a:cxnSpLocks/>
              <a:stCxn id="87" idx="3"/>
            </p:cNvCxnSpPr>
            <p:nvPr/>
          </p:nvCxnSpPr>
          <p:spPr bwMode="auto">
            <a:xfrm>
              <a:off x="3212992" y="1834488"/>
              <a:ext cx="4821993" cy="5341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8037057" y="1741267"/>
              <a:ext cx="180391" cy="721202"/>
              <a:chOff x="3382827" y="3469178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1251" y="3700754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87913" y="3530515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87914" y="3947893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44805" y="3674008"/>
                <a:ext cx="8015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Elbow Connector 142"/>
          <p:cNvCxnSpPr>
            <a:cxnSpLocks/>
            <a:stCxn id="87" idx="3"/>
            <a:endCxn id="83" idx="0"/>
          </p:cNvCxnSpPr>
          <p:nvPr/>
        </p:nvCxnSpPr>
        <p:spPr bwMode="auto">
          <a:xfrm flipH="1">
            <a:off x="2007158" y="1834488"/>
            <a:ext cx="1205832" cy="58476"/>
          </a:xfrm>
          <a:prstGeom prst="bentConnector4">
            <a:avLst>
              <a:gd name="adj1" fmla="val -18958"/>
              <a:gd name="adj2" fmla="val -77022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46" name="Group 45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8" name="Group 187"/>
          <p:cNvGrpSpPr/>
          <p:nvPr/>
        </p:nvGrpSpPr>
        <p:grpSpPr>
          <a:xfrm>
            <a:off x="8293961" y="1180347"/>
            <a:ext cx="2459810" cy="1362570"/>
            <a:chOff x="2826343" y="3983724"/>
            <a:chExt cx="2459810" cy="1362570"/>
          </a:xfrm>
        </p:grpSpPr>
        <p:sp>
          <p:nvSpPr>
            <p:cNvPr id="189" name="TextBox 188"/>
            <p:cNvSpPr txBox="1"/>
            <p:nvPr/>
          </p:nvSpPr>
          <p:spPr>
            <a:xfrm>
              <a:off x="3512915" y="3983724"/>
              <a:ext cx="1773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The branch may or may not be taken, depending on the ALU’s Condition Code output (Zero here)</a:t>
              </a:r>
            </a:p>
          </p:txBody>
        </p:sp>
        <p:cxnSp>
          <p:nvCxnSpPr>
            <p:cNvPr id="190" name="Straight Arrow Connector 189"/>
            <p:cNvCxnSpPr>
              <a:cxnSpLocks/>
            </p:cNvCxnSpPr>
            <p:nvPr/>
          </p:nvCxnSpPr>
          <p:spPr bwMode="auto">
            <a:xfrm flipH="1">
              <a:off x="2826343" y="4830058"/>
              <a:ext cx="759106" cy="51623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AB7A-4A0B-4FB6-B033-782668C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en-US" dirty="0"/>
              <a:t>21.10.2019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ADF-2078-4526-ABD0-5C805E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6F0E4ADC-18EF-46FE-B3C0-66C7CEB13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55911"/>
              </p:ext>
            </p:extLst>
          </p:nvPr>
        </p:nvGraphicFramePr>
        <p:xfrm>
          <a:off x="1168657" y="5746235"/>
          <a:ext cx="9216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192" name="TextBox 191">
            <a:extLst>
              <a:ext uri="{FF2B5EF4-FFF2-40B4-BE49-F238E27FC236}">
                <a16:creationId xmlns:a16="http://schemas.microsoft.com/office/drawing/2014/main" id="{28885D7E-950F-462D-AA4D-91AE8167E1E3}"/>
              </a:ext>
            </a:extLst>
          </p:cNvPr>
          <p:cNvSpPr txBox="1"/>
          <p:nvPr/>
        </p:nvSpPr>
        <p:spPr>
          <a:xfrm>
            <a:off x="754062" y="597860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6A45BA-29D8-422A-BF47-92F62EF9306E}"/>
              </a:ext>
            </a:extLst>
          </p:cNvPr>
          <p:cNvSpPr txBox="1"/>
          <p:nvPr/>
        </p:nvSpPr>
        <p:spPr>
          <a:xfrm>
            <a:off x="754062" y="567110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9A654CD-DE99-4B1F-9CAB-CACD4D5CDD3F}"/>
              </a:ext>
            </a:extLst>
          </p:cNvPr>
          <p:cNvSpPr txBox="1"/>
          <p:nvPr/>
        </p:nvSpPr>
        <p:spPr>
          <a:xfrm>
            <a:off x="754062" y="6261830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6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198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199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3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0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19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55C0529-C887-454F-B202-8C979BA852A6}"/>
              </a:ext>
            </a:extLst>
          </p:cNvPr>
          <p:cNvGrpSpPr/>
          <p:nvPr/>
        </p:nvGrpSpPr>
        <p:grpSpPr>
          <a:xfrm>
            <a:off x="2542209" y="1933803"/>
            <a:ext cx="5488832" cy="928895"/>
            <a:chOff x="2542209" y="1933803"/>
            <a:chExt cx="5488832" cy="928895"/>
          </a:xfrm>
        </p:grpSpPr>
        <p:grpSp>
          <p:nvGrpSpPr>
            <p:cNvPr id="44" name="Group 43"/>
            <p:cNvGrpSpPr/>
            <p:nvPr/>
          </p:nvGrpSpPr>
          <p:grpSpPr>
            <a:xfrm>
              <a:off x="7380994" y="1933803"/>
              <a:ext cx="401408" cy="928895"/>
              <a:chOff x="6728204" y="3294452"/>
              <a:chExt cx="727535" cy="1683584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204" y="3538239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37933" y="4132973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9445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56" name="Straight Arrow Connector 55"/>
            <p:cNvCxnSpPr>
              <a:cxnSpLocks/>
            </p:cNvCxnSpPr>
            <p:nvPr/>
          </p:nvCxnSpPr>
          <p:spPr bwMode="auto">
            <a:xfrm flipV="1">
              <a:off x="7771953" y="2388070"/>
              <a:ext cx="259088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17D59D9-6F05-48CF-A827-A722C2F625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4068" y="2285301"/>
              <a:ext cx="4774986" cy="670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73EF9E9-30F6-46FB-BDCA-56160AB3E5DE}"/>
                </a:ext>
              </a:extLst>
            </p:cNvPr>
            <p:cNvSpPr/>
            <p:nvPr/>
          </p:nvSpPr>
          <p:spPr bwMode="auto">
            <a:xfrm>
              <a:off x="2542209" y="2253922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195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19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/>
              <a:t>The Final Single-Cycle Data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Arrow Connector 44"/>
          <p:cNvCxnSpPr>
            <a:stCxn id="40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9" name="Elbow Connector 58"/>
          <p:cNvCxnSpPr>
            <a:cxnSpLocks/>
            <a:stCxn id="87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46" name="Group 45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AB7A-4A0B-4FB6-B033-782668C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en-US" dirty="0"/>
              <a:t>21.10.2019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ADF-2078-4526-ABD0-5C805E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6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198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199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3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0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19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56" name="Straight Arrow Connector 55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304325"/>
      </p:ext>
    </p:extLst>
  </p:cSld>
  <p:clrMapOvr>
    <a:masterClrMapping/>
  </p:clrMapOvr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1"/>
            <a:ext cx="10515600" cy="462083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is responsible for setting all the control signals so that each instruction is executed properly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needs different bits of an instruction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7 (5 without reserved “11”) bits make up the instruction </a:t>
            </a:r>
            <a:r>
              <a:rPr lang="en-US" sz="1800" dirty="0">
                <a:solidFill>
                  <a:schemeClr val="accent1"/>
                </a:solidFill>
              </a:rPr>
              <a:t>opcode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3 + 7 (for some types) bits come from the instruction </a:t>
            </a:r>
            <a:r>
              <a:rPr lang="en-US" sz="1800" dirty="0">
                <a:solidFill>
                  <a:schemeClr val="accent1"/>
                </a:solidFill>
              </a:rPr>
              <a:t>func3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accent1"/>
                </a:solidFill>
              </a:rPr>
              <a:t>func7 </a:t>
            </a:r>
            <a:r>
              <a:rPr lang="en-US" sz="1800" dirty="0"/>
              <a:t>fields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also needs the Conditional Code (“zero”) output of the ALU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generates 7 of output, corresponding to the signals mentioned on the data path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34A9-AB26-4D92-8F06-14770423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F227-8553-48B0-926B-43E8282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CF0FFF-7FC4-4263-A00D-6E129DE8B6CF}"/>
              </a:ext>
            </a:extLst>
          </p:cNvPr>
          <p:cNvGrpSpPr/>
          <p:nvPr/>
        </p:nvGrpSpPr>
        <p:grpSpPr>
          <a:xfrm>
            <a:off x="3778256" y="4161648"/>
            <a:ext cx="4764078" cy="2008766"/>
            <a:chOff x="3778256" y="4161648"/>
            <a:chExt cx="4764078" cy="2008766"/>
          </a:xfrm>
        </p:grpSpPr>
        <p:grpSp>
          <p:nvGrpSpPr>
            <p:cNvPr id="6" name="Group 5"/>
            <p:cNvGrpSpPr/>
            <p:nvPr/>
          </p:nvGrpSpPr>
          <p:grpSpPr>
            <a:xfrm>
              <a:off x="3778256" y="4246222"/>
              <a:ext cx="1622694" cy="1386326"/>
              <a:chOff x="1738845" y="3229513"/>
              <a:chExt cx="1622694" cy="138632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stCxn id="11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3" name="Oval 12"/>
            <p:cNvSpPr/>
            <p:nvPr/>
          </p:nvSpPr>
          <p:spPr bwMode="auto">
            <a:xfrm>
              <a:off x="5366992" y="44354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778256" y="4246222"/>
              <a:ext cx="1622694" cy="1386326"/>
              <a:chOff x="1738845" y="3229513"/>
              <a:chExt cx="1622694" cy="13863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+mj-lt"/>
                    </a:rPr>
                    <a:t>Read</a:t>
                  </a:r>
                </a:p>
                <a:p>
                  <a:r>
                    <a:rPr lang="en-US" sz="1100" dirty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448012" y="4147773"/>
                  <a:ext cx="8027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stCxn id="19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5366992" y="44354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84406" y="4161648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84406" y="5035227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4406" y="4452841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84406" y="5617613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84406" y="5326420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84406" y="4744034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ImmSel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84406" y="5908804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7211160" y="429245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5" idx="1"/>
            </p:cNvCxnSpPr>
            <p:nvPr/>
          </p:nvCxnSpPr>
          <p:spPr bwMode="auto">
            <a:xfrm flipH="1" flipV="1">
              <a:off x="7211160" y="4583496"/>
              <a:ext cx="473246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8" idx="1"/>
            </p:cNvCxnSpPr>
            <p:nvPr/>
          </p:nvCxnSpPr>
          <p:spPr bwMode="auto">
            <a:xfrm flipH="1">
              <a:off x="7211160" y="487483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4" idx="1"/>
            </p:cNvCxnSpPr>
            <p:nvPr/>
          </p:nvCxnSpPr>
          <p:spPr bwMode="auto">
            <a:xfrm flipH="1">
              <a:off x="7211160" y="5166032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7" idx="1"/>
            </p:cNvCxnSpPr>
            <p:nvPr/>
          </p:nvCxnSpPr>
          <p:spPr bwMode="auto">
            <a:xfrm flipH="1">
              <a:off x="7211160" y="545722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26" idx="1"/>
            </p:cNvCxnSpPr>
            <p:nvPr/>
          </p:nvCxnSpPr>
          <p:spPr bwMode="auto">
            <a:xfrm flipH="1">
              <a:off x="7211160" y="5748418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9" idx="1"/>
            </p:cNvCxnSpPr>
            <p:nvPr/>
          </p:nvCxnSpPr>
          <p:spPr bwMode="auto">
            <a:xfrm flipH="1">
              <a:off x="7211160" y="603960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6445121" y="418051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+mj-lt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57" name="Elbow Connector 56"/>
            <p:cNvCxnSpPr>
              <a:stCxn id="13" idx="4"/>
              <a:endCxn id="22" idx="2"/>
            </p:cNvCxnSpPr>
            <p:nvPr/>
          </p:nvCxnSpPr>
          <p:spPr bwMode="auto">
            <a:xfrm rot="16200000" flipH="1">
              <a:off x="5595104" y="4316014"/>
              <a:ext cx="658141" cy="104189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stCxn id="21" idx="6"/>
              <a:endCxn id="22" idx="1"/>
            </p:cNvCxnSpPr>
            <p:nvPr/>
          </p:nvCxnSpPr>
          <p:spPr bwMode="auto">
            <a:xfrm flipV="1">
              <a:off x="5439464" y="4469164"/>
              <a:ext cx="1158910" cy="249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23678" y="4195784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[6-0]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03228" y="488541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[31-25]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23678" y="5727286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CondCode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72" name="Straight Arrow Connector 71"/>
            <p:cNvCxnSpPr>
              <a:stCxn id="64" idx="3"/>
              <a:endCxn id="22" idx="3"/>
            </p:cNvCxnSpPr>
            <p:nvPr/>
          </p:nvCxnSpPr>
          <p:spPr bwMode="auto">
            <a:xfrm flipV="1">
              <a:off x="6248712" y="5862900"/>
              <a:ext cx="349662" cy="288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55D7C35-E18F-4BAB-9BAA-AFD3C5017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18323" y="4784830"/>
              <a:ext cx="1071080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615788-50D4-40DB-9311-9B3013E046AD}"/>
                </a:ext>
              </a:extLst>
            </p:cNvPr>
            <p:cNvSpPr/>
            <p:nvPr/>
          </p:nvSpPr>
          <p:spPr bwMode="auto">
            <a:xfrm>
              <a:off x="5355553" y="4762180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8DA248-32A9-4BF2-B754-38CC5C33C756}"/>
                </a:ext>
              </a:extLst>
            </p:cNvPr>
            <p:cNvSpPr txBox="1"/>
            <p:nvPr/>
          </p:nvSpPr>
          <p:spPr>
            <a:xfrm>
              <a:off x="5436597" y="4537874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[14-12]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94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signal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4640146"/>
            <a:ext cx="10515600" cy="1554349"/>
          </a:xfrm>
          <a:noFill/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accent1"/>
                </a:solidFill>
              </a:rPr>
              <a:t>sw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chemeClr val="accent1"/>
                </a:solidFill>
              </a:rPr>
              <a:t>beq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are the only instructions that do not write any registers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b="1" dirty="0" err="1"/>
              <a:t>ALUOp</a:t>
            </a:r>
            <a:r>
              <a:rPr lang="en-US" sz="2000" dirty="0"/>
              <a:t> depends on the instructions’ </a:t>
            </a:r>
            <a:r>
              <a:rPr lang="en-US" sz="2000" dirty="0" err="1"/>
              <a:t>func</a:t>
            </a:r>
            <a:r>
              <a:rPr lang="en-US" sz="2000" dirty="0"/>
              <a:t> field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b="1" dirty="0" err="1"/>
              <a:t>PCSrc</a:t>
            </a:r>
            <a:r>
              <a:rPr lang="en-US" sz="2000" dirty="0"/>
              <a:t> control signal shows if instruction is </a:t>
            </a:r>
            <a:r>
              <a:rPr lang="en-US" sz="2000" b="1" dirty="0">
                <a:solidFill>
                  <a:schemeClr val="accent1"/>
                </a:solidFill>
              </a:rPr>
              <a:t>taken </a:t>
            </a:r>
            <a:r>
              <a:rPr lang="en-US" sz="2000" dirty="0">
                <a:solidFill>
                  <a:schemeClr val="accent1"/>
                </a:solidFill>
              </a:rPr>
              <a:t>branch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19992"/>
              </p:ext>
            </p:extLst>
          </p:nvPr>
        </p:nvGraphicFramePr>
        <p:xfrm>
          <a:off x="1942241" y="1690688"/>
          <a:ext cx="8728554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1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168">
                <a:tc>
                  <a:txBody>
                    <a:bodyPr/>
                    <a:lstStyle/>
                    <a:p>
                      <a:r>
                        <a:rPr lang="en-US" sz="1600" dirty="0"/>
                        <a:t>Operation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ImmSel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RegWrite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ALUSrc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ALUOp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MemWrite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MemToReg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PCSrc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/>
                        <a:t>add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Reg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ALU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/>
                        <a:t>sub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Reg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ALU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addi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i12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Imm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ALU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i12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Imm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Mem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sw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s12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Imm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0010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Yes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beq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sb12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0110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no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Br / PC</a:t>
                      </a:r>
                      <a:endParaRPr lang="ru-RU" sz="14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76A6A-2EF1-4E30-B5E5-CDF9D285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0412-36D6-4BD8-9CC4-AC04C51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6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 </a:t>
            </a:r>
            <a:r>
              <a:rPr lang="en-US" sz="2400" dirty="0" err="1">
                <a:solidFill>
                  <a:schemeClr val="accent1"/>
                </a:solidFill>
              </a:rPr>
              <a:t>datapath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contains all the functional units and connections necessary to implement an instruction set architecture</a:t>
            </a:r>
          </a:p>
          <a:p>
            <a:pPr marL="631825" lvl="1" indent="-285750"/>
            <a:r>
              <a:rPr lang="en-US" sz="1800" dirty="0"/>
              <a:t>For our </a:t>
            </a:r>
            <a:r>
              <a:rPr lang="en-US" sz="1800" dirty="0">
                <a:solidFill>
                  <a:schemeClr val="accent1"/>
                </a:solidFill>
              </a:rPr>
              <a:t>single-cycle implementation</a:t>
            </a:r>
            <a:r>
              <a:rPr lang="en-US" sz="1800" dirty="0"/>
              <a:t>, we use two-ported memory, register file, an ALU, some extra adders, and lots of multiplexers.</a:t>
            </a:r>
          </a:p>
          <a:p>
            <a:pPr marL="631825" lvl="1" indent="-285750"/>
            <a:r>
              <a:rPr lang="en-US" sz="1800" dirty="0"/>
              <a:t>RISC-V RV32I is a 32-bit machine, so most of the buses are 32-bits wide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control unit </a:t>
            </a:r>
            <a:r>
              <a:rPr lang="en-US" sz="2400" dirty="0"/>
              <a:t>tells the </a:t>
            </a:r>
            <a:r>
              <a:rPr lang="en-US" sz="2400" dirty="0" err="1"/>
              <a:t>datapath</a:t>
            </a:r>
            <a:r>
              <a:rPr lang="en-US" sz="2400" dirty="0"/>
              <a:t> what to do, based on the instruction that’s currently being executed</a:t>
            </a:r>
          </a:p>
          <a:p>
            <a:pPr marL="631825" lvl="1" indent="-285750"/>
            <a:r>
              <a:rPr lang="en-US" sz="1800" dirty="0"/>
              <a:t>The discussed processor has seven control signals that regulate the </a:t>
            </a:r>
            <a:r>
              <a:rPr lang="en-US" sz="1800" dirty="0" err="1"/>
              <a:t>datapath</a:t>
            </a:r>
            <a:endParaRPr lang="en-US" sz="1800" dirty="0"/>
          </a:p>
          <a:p>
            <a:pPr marL="631825" lvl="1" indent="-285750"/>
            <a:r>
              <a:rPr lang="en-US" sz="1800" dirty="0"/>
              <a:t>The control signals can be generated by a combinational circuit with the instruction’s </a:t>
            </a:r>
            <a:r>
              <a:rPr lang="en-US" sz="1800" dirty="0" err="1"/>
              <a:t>opcode</a:t>
            </a:r>
            <a:r>
              <a:rPr lang="en-US" sz="1800" dirty="0"/>
              <a:t> and </a:t>
            </a:r>
            <a:r>
              <a:rPr lang="en-US" sz="1800" dirty="0" err="1"/>
              <a:t>func</a:t>
            </a:r>
            <a:r>
              <a:rPr lang="en-US" sz="1800" dirty="0"/>
              <a:t> fields as the input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E776-3204-4E74-9180-901412D3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2DA6-2E38-4F43-8E2A-9C86A506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2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56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19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94"/>
          </a:xfrm>
        </p:spPr>
        <p:txBody>
          <a:bodyPr>
            <a:normAutofit fontScale="90000"/>
          </a:bodyPr>
          <a:lstStyle/>
          <a:p>
            <a:r>
              <a:rPr lang="en-US" dirty="0"/>
              <a:t>RISC-V Single-Cycle Data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Arrow Connector 44"/>
          <p:cNvCxnSpPr>
            <a:stCxn id="40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9" name="Elbow Connector 58"/>
          <p:cNvCxnSpPr>
            <a:cxnSpLocks/>
            <a:stCxn id="87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46" name="Group 45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AB7A-4A0B-4FB6-B033-782668C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en-US" dirty="0"/>
              <a:t>21.10.2019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ADF-2078-4526-ABD0-5C805E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6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198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199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3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0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19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56" name="Straight Arrow Connector 55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139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142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138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141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140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143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152" idx="3"/>
              <a:endCxn id="151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54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151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00D6BD-B481-4DBE-B4B1-3642E5F8E313}"/>
              </a:ext>
            </a:extLst>
          </p:cNvPr>
          <p:cNvGrpSpPr/>
          <p:nvPr/>
        </p:nvGrpSpPr>
        <p:grpSpPr>
          <a:xfrm>
            <a:off x="1545771" y="1741714"/>
            <a:ext cx="1687286" cy="2688772"/>
            <a:chOff x="1545771" y="1741714"/>
            <a:chExt cx="1687286" cy="26887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12AB15-9733-4F11-98D7-8405ACDA462C}"/>
                </a:ext>
              </a:extLst>
            </p:cNvPr>
            <p:cNvSpPr/>
            <p:nvPr/>
          </p:nvSpPr>
          <p:spPr>
            <a:xfrm>
              <a:off x="1545771" y="1741714"/>
              <a:ext cx="1687286" cy="2688772"/>
            </a:xfrm>
            <a:custGeom>
              <a:avLst/>
              <a:gdLst>
                <a:gd name="connsiteX0" fmla="*/ 0 w 1687286"/>
                <a:gd name="connsiteY0" fmla="*/ 2688772 h 2688772"/>
                <a:gd name="connsiteX1" fmla="*/ 1687286 w 1687286"/>
                <a:gd name="connsiteY1" fmla="*/ 2688772 h 2688772"/>
                <a:gd name="connsiteX2" fmla="*/ 1687286 w 1687286"/>
                <a:gd name="connsiteY2" fmla="*/ 892629 h 2688772"/>
                <a:gd name="connsiteX3" fmla="*/ 783772 w 1687286"/>
                <a:gd name="connsiteY3" fmla="*/ 892629 h 2688772"/>
                <a:gd name="connsiteX4" fmla="*/ 783772 w 1687286"/>
                <a:gd name="connsiteY4" fmla="*/ 0 h 2688772"/>
                <a:gd name="connsiteX5" fmla="*/ 0 w 1687286"/>
                <a:gd name="connsiteY5" fmla="*/ 0 h 2688772"/>
                <a:gd name="connsiteX6" fmla="*/ 0 w 1687286"/>
                <a:gd name="connsiteY6" fmla="*/ 2677886 h 2688772"/>
                <a:gd name="connsiteX7" fmla="*/ 0 w 1687286"/>
                <a:gd name="connsiteY7" fmla="*/ 2688772 h 268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7286" h="2688772">
                  <a:moveTo>
                    <a:pt x="0" y="2688772"/>
                  </a:moveTo>
                  <a:lnTo>
                    <a:pt x="1687286" y="2688772"/>
                  </a:lnTo>
                  <a:lnTo>
                    <a:pt x="1687286" y="892629"/>
                  </a:lnTo>
                  <a:lnTo>
                    <a:pt x="783772" y="892629"/>
                  </a:lnTo>
                  <a:lnTo>
                    <a:pt x="783772" y="0"/>
                  </a:lnTo>
                  <a:lnTo>
                    <a:pt x="0" y="0"/>
                  </a:lnTo>
                  <a:lnTo>
                    <a:pt x="0" y="2677886"/>
                  </a:lnTo>
                  <a:lnTo>
                    <a:pt x="0" y="2688772"/>
                  </a:lnTo>
                  <a:close/>
                </a:path>
              </a:pathLst>
            </a:cu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D5EAC51-E76A-4360-B1F0-097B2ED415E9}"/>
                </a:ext>
              </a:extLst>
            </p:cNvPr>
            <p:cNvSpPr txBox="1"/>
            <p:nvPr/>
          </p:nvSpPr>
          <p:spPr>
            <a:xfrm>
              <a:off x="1779010" y="3700546"/>
              <a:ext cx="1205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Fetch</a:t>
              </a:r>
              <a:endParaRPr lang="ru-RU" sz="3200" dirty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68B2E3-890E-490A-9A12-B392D7482BF5}"/>
              </a:ext>
            </a:extLst>
          </p:cNvPr>
          <p:cNvGrpSpPr/>
          <p:nvPr/>
        </p:nvGrpSpPr>
        <p:grpSpPr>
          <a:xfrm>
            <a:off x="2428875" y="2590800"/>
            <a:ext cx="3790950" cy="4229100"/>
            <a:chOff x="2428875" y="2590800"/>
            <a:chExt cx="3790950" cy="4229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47AE9A-FF5C-42A4-A295-9C85FCB64EB2}"/>
                </a:ext>
              </a:extLst>
            </p:cNvPr>
            <p:cNvSpPr/>
            <p:nvPr/>
          </p:nvSpPr>
          <p:spPr>
            <a:xfrm>
              <a:off x="2428875" y="2590800"/>
              <a:ext cx="3790950" cy="4229100"/>
            </a:xfrm>
            <a:custGeom>
              <a:avLst/>
              <a:gdLst>
                <a:gd name="connsiteX0" fmla="*/ 0 w 3790950"/>
                <a:gd name="connsiteY0" fmla="*/ 4229100 h 4229100"/>
                <a:gd name="connsiteX1" fmla="*/ 0 w 3790950"/>
                <a:gd name="connsiteY1" fmla="*/ 4229100 h 4229100"/>
                <a:gd name="connsiteX2" fmla="*/ 180975 w 3790950"/>
                <a:gd name="connsiteY2" fmla="*/ 4219575 h 4229100"/>
                <a:gd name="connsiteX3" fmla="*/ 2562225 w 3790950"/>
                <a:gd name="connsiteY3" fmla="*/ 4219575 h 4229100"/>
                <a:gd name="connsiteX4" fmla="*/ 2562225 w 3790950"/>
                <a:gd name="connsiteY4" fmla="*/ 3133725 h 4229100"/>
                <a:gd name="connsiteX5" fmla="*/ 1800225 w 3790950"/>
                <a:gd name="connsiteY5" fmla="*/ 3133725 h 4229100"/>
                <a:gd name="connsiteX6" fmla="*/ 1800225 w 3790950"/>
                <a:gd name="connsiteY6" fmla="*/ 1438275 h 4229100"/>
                <a:gd name="connsiteX7" fmla="*/ 3790950 w 3790950"/>
                <a:gd name="connsiteY7" fmla="*/ 1438275 h 4229100"/>
                <a:gd name="connsiteX8" fmla="*/ 3790950 w 3790950"/>
                <a:gd name="connsiteY8" fmla="*/ 0 h 4229100"/>
                <a:gd name="connsiteX9" fmla="*/ 866775 w 3790950"/>
                <a:gd name="connsiteY9" fmla="*/ 0 h 4229100"/>
                <a:gd name="connsiteX10" fmla="*/ 819150 w 3790950"/>
                <a:gd name="connsiteY10" fmla="*/ 0 h 4229100"/>
                <a:gd name="connsiteX11" fmla="*/ 819150 w 3790950"/>
                <a:gd name="connsiteY11" fmla="*/ 1943100 h 4229100"/>
                <a:gd name="connsiteX12" fmla="*/ 66675 w 3790950"/>
                <a:gd name="connsiteY12" fmla="*/ 1943100 h 4229100"/>
                <a:gd name="connsiteX13" fmla="*/ 0 w 3790950"/>
                <a:gd name="connsiteY13" fmla="*/ 4229100 h 422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0950" h="4229100">
                  <a:moveTo>
                    <a:pt x="0" y="4229100"/>
                  </a:moveTo>
                  <a:lnTo>
                    <a:pt x="0" y="4229100"/>
                  </a:lnTo>
                  <a:lnTo>
                    <a:pt x="180975" y="4219575"/>
                  </a:lnTo>
                  <a:lnTo>
                    <a:pt x="2562225" y="4219575"/>
                  </a:lnTo>
                  <a:lnTo>
                    <a:pt x="2562225" y="3133725"/>
                  </a:lnTo>
                  <a:lnTo>
                    <a:pt x="1800225" y="3133725"/>
                  </a:lnTo>
                  <a:lnTo>
                    <a:pt x="1800225" y="1438275"/>
                  </a:lnTo>
                  <a:lnTo>
                    <a:pt x="3790950" y="1438275"/>
                  </a:lnTo>
                  <a:lnTo>
                    <a:pt x="3790950" y="0"/>
                  </a:lnTo>
                  <a:lnTo>
                    <a:pt x="866775" y="0"/>
                  </a:lnTo>
                  <a:lnTo>
                    <a:pt x="819150" y="0"/>
                  </a:lnTo>
                  <a:lnTo>
                    <a:pt x="819150" y="1943100"/>
                  </a:lnTo>
                  <a:lnTo>
                    <a:pt x="66675" y="1943100"/>
                  </a:lnTo>
                  <a:lnTo>
                    <a:pt x="0" y="422910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13F0416-861E-4641-8279-7FDBD87F92DF}"/>
                </a:ext>
              </a:extLst>
            </p:cNvPr>
            <p:cNvSpPr txBox="1"/>
            <p:nvPr/>
          </p:nvSpPr>
          <p:spPr>
            <a:xfrm>
              <a:off x="2701772" y="4617890"/>
              <a:ext cx="1551450" cy="617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Decode</a:t>
              </a:r>
              <a:endParaRPr lang="ru-RU" sz="3200" dirty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5E7A52-32BD-4538-851D-AC091A468249}"/>
              </a:ext>
            </a:extLst>
          </p:cNvPr>
          <p:cNvGrpSpPr/>
          <p:nvPr/>
        </p:nvGrpSpPr>
        <p:grpSpPr>
          <a:xfrm>
            <a:off x="6267450" y="2886075"/>
            <a:ext cx="1754606" cy="1990725"/>
            <a:chOff x="6267450" y="2886075"/>
            <a:chExt cx="1754606" cy="199072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09C5F3-1F9B-4D00-B782-570330774968}"/>
                </a:ext>
              </a:extLst>
            </p:cNvPr>
            <p:cNvSpPr/>
            <p:nvPr/>
          </p:nvSpPr>
          <p:spPr>
            <a:xfrm>
              <a:off x="6267450" y="2886075"/>
              <a:ext cx="1752600" cy="1990725"/>
            </a:xfrm>
            <a:custGeom>
              <a:avLst/>
              <a:gdLst>
                <a:gd name="connsiteX0" fmla="*/ 9525 w 1752600"/>
                <a:gd name="connsiteY0" fmla="*/ 0 h 1990725"/>
                <a:gd name="connsiteX1" fmla="*/ 1752600 w 1752600"/>
                <a:gd name="connsiteY1" fmla="*/ 0 h 1990725"/>
                <a:gd name="connsiteX2" fmla="*/ 1752600 w 1752600"/>
                <a:gd name="connsiteY2" fmla="*/ 1990725 h 1990725"/>
                <a:gd name="connsiteX3" fmla="*/ 0 w 1752600"/>
                <a:gd name="connsiteY3" fmla="*/ 1990725 h 1990725"/>
                <a:gd name="connsiteX4" fmla="*/ 9525 w 1752600"/>
                <a:gd name="connsiteY4" fmla="*/ 0 h 199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1990725">
                  <a:moveTo>
                    <a:pt x="9525" y="0"/>
                  </a:moveTo>
                  <a:lnTo>
                    <a:pt x="1752600" y="0"/>
                  </a:lnTo>
                  <a:lnTo>
                    <a:pt x="1752600" y="1990725"/>
                  </a:lnTo>
                  <a:lnTo>
                    <a:pt x="0" y="19907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6598F0F-809F-4652-92C7-3B6BF9C0ADC1}"/>
                </a:ext>
              </a:extLst>
            </p:cNvPr>
            <p:cNvSpPr txBox="1"/>
            <p:nvPr/>
          </p:nvSpPr>
          <p:spPr>
            <a:xfrm>
              <a:off x="6354612" y="328387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Execute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115EAE-E62A-4863-AF3E-EF238B462D92}"/>
              </a:ext>
            </a:extLst>
          </p:cNvPr>
          <p:cNvGrpSpPr/>
          <p:nvPr/>
        </p:nvGrpSpPr>
        <p:grpSpPr>
          <a:xfrm>
            <a:off x="8115300" y="2609850"/>
            <a:ext cx="1799084" cy="2247900"/>
            <a:chOff x="8115300" y="2609850"/>
            <a:chExt cx="1799084" cy="22479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44A2E0-79DB-44D6-8418-2FC12340ACFD}"/>
                </a:ext>
              </a:extLst>
            </p:cNvPr>
            <p:cNvSpPr/>
            <p:nvPr/>
          </p:nvSpPr>
          <p:spPr>
            <a:xfrm>
              <a:off x="8115300" y="2609850"/>
              <a:ext cx="1724025" cy="2247900"/>
            </a:xfrm>
            <a:custGeom>
              <a:avLst/>
              <a:gdLst>
                <a:gd name="connsiteX0" fmla="*/ 0 w 1724025"/>
                <a:gd name="connsiteY0" fmla="*/ 295275 h 2247900"/>
                <a:gd name="connsiteX1" fmla="*/ 0 w 1724025"/>
                <a:gd name="connsiteY1" fmla="*/ 2247900 h 2247900"/>
                <a:gd name="connsiteX2" fmla="*/ 1724025 w 1724025"/>
                <a:gd name="connsiteY2" fmla="*/ 2247900 h 2247900"/>
                <a:gd name="connsiteX3" fmla="*/ 1724025 w 1724025"/>
                <a:gd name="connsiteY3" fmla="*/ 0 h 2247900"/>
                <a:gd name="connsiteX4" fmla="*/ 238125 w 1724025"/>
                <a:gd name="connsiteY4" fmla="*/ 0 h 2247900"/>
                <a:gd name="connsiteX5" fmla="*/ 238125 w 1724025"/>
                <a:gd name="connsiteY5" fmla="*/ 304800 h 2247900"/>
                <a:gd name="connsiteX6" fmla="*/ 0 w 1724025"/>
                <a:gd name="connsiteY6" fmla="*/ 295275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025" h="2247900">
                  <a:moveTo>
                    <a:pt x="0" y="295275"/>
                  </a:moveTo>
                  <a:lnTo>
                    <a:pt x="0" y="2247900"/>
                  </a:lnTo>
                  <a:lnTo>
                    <a:pt x="1724025" y="2247900"/>
                  </a:lnTo>
                  <a:lnTo>
                    <a:pt x="1724025" y="0"/>
                  </a:lnTo>
                  <a:lnTo>
                    <a:pt x="238125" y="0"/>
                  </a:lnTo>
                  <a:lnTo>
                    <a:pt x="238125" y="304800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779E5B9-A0E0-4B2D-B60A-41D076241C6D}"/>
                </a:ext>
              </a:extLst>
            </p:cNvPr>
            <p:cNvSpPr txBox="1"/>
            <p:nvPr/>
          </p:nvSpPr>
          <p:spPr>
            <a:xfrm>
              <a:off x="8237322" y="3388616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Memory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8481175-0421-4358-B5AD-BDE0C611FC5B}"/>
              </a:ext>
            </a:extLst>
          </p:cNvPr>
          <p:cNvGrpSpPr/>
          <p:nvPr/>
        </p:nvGrpSpPr>
        <p:grpSpPr>
          <a:xfrm>
            <a:off x="1562100" y="1133475"/>
            <a:ext cx="9151778" cy="4562475"/>
            <a:chOff x="1562100" y="1133475"/>
            <a:chExt cx="9151778" cy="456247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38ED80-7B39-46BB-88D9-F5A8AA5A0FE8}"/>
                </a:ext>
              </a:extLst>
            </p:cNvPr>
            <p:cNvSpPr/>
            <p:nvPr/>
          </p:nvSpPr>
          <p:spPr>
            <a:xfrm>
              <a:off x="1562100" y="1133475"/>
              <a:ext cx="9048750" cy="4562475"/>
            </a:xfrm>
            <a:custGeom>
              <a:avLst/>
              <a:gdLst>
                <a:gd name="connsiteX0" fmla="*/ 4667250 w 9048750"/>
                <a:gd name="connsiteY0" fmla="*/ 2924175 h 4562475"/>
                <a:gd name="connsiteX1" fmla="*/ 2714625 w 9048750"/>
                <a:gd name="connsiteY1" fmla="*/ 2924175 h 4562475"/>
                <a:gd name="connsiteX2" fmla="*/ 2714625 w 9048750"/>
                <a:gd name="connsiteY2" fmla="*/ 4562475 h 4562475"/>
                <a:gd name="connsiteX3" fmla="*/ 9048750 w 9048750"/>
                <a:gd name="connsiteY3" fmla="*/ 4562475 h 4562475"/>
                <a:gd name="connsiteX4" fmla="*/ 9048750 w 9048750"/>
                <a:gd name="connsiteY4" fmla="*/ 0 h 4562475"/>
                <a:gd name="connsiteX5" fmla="*/ 0 w 9048750"/>
                <a:gd name="connsiteY5" fmla="*/ 0 h 4562475"/>
                <a:gd name="connsiteX6" fmla="*/ 0 w 9048750"/>
                <a:gd name="connsiteY6" fmla="*/ 561975 h 4562475"/>
                <a:gd name="connsiteX7" fmla="*/ 809625 w 9048750"/>
                <a:gd name="connsiteY7" fmla="*/ 561975 h 4562475"/>
                <a:gd name="connsiteX8" fmla="*/ 809625 w 9048750"/>
                <a:gd name="connsiteY8" fmla="*/ 1400175 h 4562475"/>
                <a:gd name="connsiteX9" fmla="*/ 4724400 w 9048750"/>
                <a:gd name="connsiteY9" fmla="*/ 1400175 h 4562475"/>
                <a:gd name="connsiteX10" fmla="*/ 4724400 w 9048750"/>
                <a:gd name="connsiteY10" fmla="*/ 1733550 h 4562475"/>
                <a:gd name="connsiteX11" fmla="*/ 6762750 w 9048750"/>
                <a:gd name="connsiteY11" fmla="*/ 1733550 h 4562475"/>
                <a:gd name="connsiteX12" fmla="*/ 6762750 w 9048750"/>
                <a:gd name="connsiteY12" fmla="*/ 1438275 h 4562475"/>
                <a:gd name="connsiteX13" fmla="*/ 8315325 w 9048750"/>
                <a:gd name="connsiteY13" fmla="*/ 1438275 h 4562475"/>
                <a:gd name="connsiteX14" fmla="*/ 8315325 w 9048750"/>
                <a:gd name="connsiteY14" fmla="*/ 3819525 h 4562475"/>
                <a:gd name="connsiteX15" fmla="*/ 3067050 w 9048750"/>
                <a:gd name="connsiteY15" fmla="*/ 3819525 h 4562475"/>
                <a:gd name="connsiteX16" fmla="*/ 4657725 w 9048750"/>
                <a:gd name="connsiteY16" fmla="*/ 3819525 h 4562475"/>
                <a:gd name="connsiteX17" fmla="*/ 4667250 w 9048750"/>
                <a:gd name="connsiteY17" fmla="*/ 2924175 h 45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48750" h="4562475">
                  <a:moveTo>
                    <a:pt x="4667250" y="2924175"/>
                  </a:moveTo>
                  <a:lnTo>
                    <a:pt x="2714625" y="2924175"/>
                  </a:lnTo>
                  <a:lnTo>
                    <a:pt x="2714625" y="4562475"/>
                  </a:lnTo>
                  <a:lnTo>
                    <a:pt x="9048750" y="4562475"/>
                  </a:lnTo>
                  <a:lnTo>
                    <a:pt x="9048750" y="0"/>
                  </a:lnTo>
                  <a:lnTo>
                    <a:pt x="0" y="0"/>
                  </a:lnTo>
                  <a:lnTo>
                    <a:pt x="0" y="561975"/>
                  </a:lnTo>
                  <a:lnTo>
                    <a:pt x="809625" y="561975"/>
                  </a:lnTo>
                  <a:lnTo>
                    <a:pt x="809625" y="1400175"/>
                  </a:lnTo>
                  <a:lnTo>
                    <a:pt x="4724400" y="1400175"/>
                  </a:lnTo>
                  <a:lnTo>
                    <a:pt x="4724400" y="1733550"/>
                  </a:lnTo>
                  <a:lnTo>
                    <a:pt x="6762750" y="1733550"/>
                  </a:lnTo>
                  <a:lnTo>
                    <a:pt x="6762750" y="1438275"/>
                  </a:lnTo>
                  <a:lnTo>
                    <a:pt x="8315325" y="1438275"/>
                  </a:lnTo>
                  <a:lnTo>
                    <a:pt x="8315325" y="3819525"/>
                  </a:lnTo>
                  <a:lnTo>
                    <a:pt x="3067050" y="3819525"/>
                  </a:lnTo>
                  <a:lnTo>
                    <a:pt x="4657725" y="3819525"/>
                  </a:lnTo>
                  <a:lnTo>
                    <a:pt x="4667250" y="2924175"/>
                  </a:lnTo>
                  <a:close/>
                </a:path>
              </a:pathLst>
            </a:cu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7B7B1D3-1F0B-42F7-A91D-E8F2672DBFF7}"/>
                </a:ext>
              </a:extLst>
            </p:cNvPr>
            <p:cNvSpPr txBox="1"/>
            <p:nvPr/>
          </p:nvSpPr>
          <p:spPr>
            <a:xfrm>
              <a:off x="8647287" y="1533899"/>
              <a:ext cx="2066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WriteBack</a:t>
              </a:r>
              <a:endParaRPr lang="ru-RU" sz="3200" dirty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sp>
        <p:nvSpPr>
          <p:cNvPr id="170" name="Скругленный прямоугольник 2">
            <a:extLst>
              <a:ext uri="{FF2B5EF4-FFF2-40B4-BE49-F238E27FC236}">
                <a16:creationId xmlns:a16="http://schemas.microsoft.com/office/drawing/2014/main" id="{906A9993-C537-4BC4-B097-B6AE31C7F945}"/>
              </a:ext>
            </a:extLst>
          </p:cNvPr>
          <p:cNvSpPr/>
          <p:nvPr/>
        </p:nvSpPr>
        <p:spPr bwMode="auto">
          <a:xfrm>
            <a:off x="6479195" y="5338115"/>
            <a:ext cx="5434760" cy="11931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We are not going to model each component (e.g. multiplexer, adder)</a:t>
            </a:r>
            <a:b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as it is done in RTL simulator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04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4676" y="3623485"/>
            <a:ext cx="8870462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RISCV::run(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&amp;trace,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load trace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bytes = fetch();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fetch() { return mem-&gt;read(PC);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-&gt;v_src1 =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…}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execute_add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v_src1 + v_src2;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853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Single-Cycle Implementation modeling</a:t>
            </a:r>
            <a:endParaRPr lang="ru-RU" dirty="0"/>
          </a:p>
        </p:txBody>
      </p:sp>
      <p:grpSp>
        <p:nvGrpSpPr>
          <p:cNvPr id="4" name="Group 182"/>
          <p:cNvGrpSpPr/>
          <p:nvPr/>
        </p:nvGrpSpPr>
        <p:grpSpPr>
          <a:xfrm rot="5400000">
            <a:off x="1496743" y="4918882"/>
            <a:ext cx="1476777" cy="627376"/>
            <a:chOff x="6132760" y="5539299"/>
            <a:chExt cx="1476777" cy="627376"/>
          </a:xfrm>
        </p:grpSpPr>
        <p:sp>
          <p:nvSpPr>
            <p:cNvPr id="5" name="Rectangle 165"/>
            <p:cNvSpPr/>
            <p:nvPr/>
          </p:nvSpPr>
          <p:spPr bwMode="auto">
            <a:xfrm>
              <a:off x="6132760" y="5539299"/>
              <a:ext cx="205347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166"/>
            <p:cNvSpPr/>
            <p:nvPr/>
          </p:nvSpPr>
          <p:spPr bwMode="auto">
            <a:xfrm>
              <a:off x="6338109" y="5539303"/>
              <a:ext cx="450685" cy="627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167"/>
            <p:cNvSpPr/>
            <p:nvPr/>
          </p:nvSpPr>
          <p:spPr bwMode="auto">
            <a:xfrm>
              <a:off x="6788794" y="5539306"/>
              <a:ext cx="187694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168"/>
            <p:cNvSpPr/>
            <p:nvPr/>
          </p:nvSpPr>
          <p:spPr bwMode="auto">
            <a:xfrm>
              <a:off x="6976489" y="5539307"/>
              <a:ext cx="259716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169"/>
            <p:cNvSpPr/>
            <p:nvPr/>
          </p:nvSpPr>
          <p:spPr bwMode="auto">
            <a:xfrm>
              <a:off x="7241902" y="5539312"/>
              <a:ext cx="3676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27199" y="743575"/>
            <a:ext cx="68697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RISCV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storages of internal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RF *rf;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Memory *mem;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RISCV();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&amp;trace,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59AF1-08F4-4565-B776-196A85A1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1C58A2-A7FE-42D6-ACCA-18CC0122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8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55"/>
    </mc:Choice>
    <mc:Fallback xmlns="">
      <p:transition spd="slow" advTm="128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p:transition>
    <p:fade/>
  </p:transition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of Abstraction in Computes Science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3795450" y="3935015"/>
            <a:ext cx="163403" cy="4956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016510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16510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958853" y="1406346"/>
            <a:ext cx="5242803" cy="2528670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576" y="3823890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Topic of </a:t>
            </a:r>
          </a:p>
          <a:p>
            <a:pPr algn="r"/>
            <a:r>
              <a:rPr lang="en-US" sz="2000" dirty="0"/>
              <a:t>this lecture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74808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F439A-5548-4EDF-816C-51A7A78C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14C42-9167-41B4-9F94-84AE3C53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33" grpId="0"/>
      <p:bldP spid="34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Implementation of RISC-V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Any ISA can be implemented in many different ways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simplest one is </a:t>
            </a:r>
            <a:r>
              <a:rPr lang="en-US" dirty="0">
                <a:solidFill>
                  <a:schemeClr val="accent1"/>
                </a:solidFill>
              </a:rPr>
              <a:t>single-cycle implementation</a:t>
            </a:r>
            <a:r>
              <a:rPr lang="en-US" dirty="0"/>
              <a:t>:</a:t>
            </a:r>
          </a:p>
          <a:p>
            <a:pPr marL="688975" lvl="1" indent="-342900"/>
            <a:r>
              <a:rPr lang="en-US" sz="2000" dirty="0"/>
              <a:t>All operations are executed strongly sequentially</a:t>
            </a:r>
          </a:p>
          <a:p>
            <a:pPr marL="688975" lvl="1" indent="-342900"/>
            <a:r>
              <a:rPr lang="en-US" sz="2000" dirty="0"/>
              <a:t>Execution of an instruction is not started until the previous one is completely executed (no overlapping)</a:t>
            </a:r>
          </a:p>
          <a:p>
            <a:pPr marL="688975" lvl="1" indent="-342900"/>
            <a:r>
              <a:rPr lang="en-US" sz="2000" dirty="0"/>
              <a:t>All instructions take the same amount of time – a single cycle</a:t>
            </a:r>
          </a:p>
          <a:p>
            <a:pPr marL="341313" indent="-341313">
              <a:buFont typeface="Courier New" panose="02070309020205020404" pitchFamily="49" charset="0"/>
              <a:buChar char="o"/>
            </a:pPr>
            <a:r>
              <a:rPr lang="en-US" dirty="0"/>
              <a:t>For simplicity, only the following instructions (from RV32I) will be considered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26802"/>
              </p:ext>
            </p:extLst>
          </p:nvPr>
        </p:nvGraphicFramePr>
        <p:xfrm>
          <a:off x="3164540" y="4884270"/>
          <a:ext cx="6216081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7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add,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149C-6186-4616-B82B-9E262553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F5E4-02E8-43F3-A67B-2A3FF59D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5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29" y="-30123"/>
            <a:ext cx="10515600" cy="925290"/>
          </a:xfrm>
        </p:spPr>
        <p:txBody>
          <a:bodyPr/>
          <a:lstStyle/>
          <a:p>
            <a:r>
              <a:rPr lang="en-US" dirty="0"/>
              <a:t>Instruction Execution Cycle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123440" y="102105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Fetch Instruction by PC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123440" y="181946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Read registers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23440" y="2613142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Process Calculations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123440" y="3406818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Read</a:t>
            </a:r>
            <a:r>
              <a:rPr lang="ru-RU" sz="2000" b="1" dirty="0">
                <a:latin typeface="+mj-lt"/>
                <a:cs typeface="Arial" pitchFamily="34" charset="0"/>
              </a:rPr>
              <a:t>/</a:t>
            </a:r>
            <a:r>
              <a:rPr lang="en-US" sz="2000" b="1" dirty="0">
                <a:latin typeface="+mj-lt"/>
                <a:cs typeface="Arial" pitchFamily="34" charset="0"/>
              </a:rPr>
              <a:t>Write</a:t>
            </a:r>
          </a:p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23440" y="4200495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Write registers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123440" y="5002713"/>
            <a:ext cx="2316480" cy="774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3600" y="1031213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instruction from the memory using value stored in the program counter (PC) register as an address.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3600" y="1819469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values of registers which are pointed by the instruction as their source operands.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3600" y="2613143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an action encoded in the instruction (e.g. addition, subtraction, address calculation, etc.).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3600" y="3406819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result of the calculation into the memory or read the value using the address calculated on the previous step.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3600" y="4200496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result of the calculation or the value read on the previous step into the memory.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3600" y="4921433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program counter to the next instruction: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/>
              <a:t>Or it is a taken branch then: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903849" y="3398883"/>
            <a:ext cx="4755661" cy="12700"/>
          </a:xfrm>
          <a:prstGeom prst="bentConnector5">
            <a:avLst>
              <a:gd name="adj1" fmla="val -4807"/>
              <a:gd name="adj2" fmla="val 10920000"/>
              <a:gd name="adj3" fmla="val 104807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ABE9A-E24B-4334-98E2-B5E36226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E98895-47EF-4CA8-BE89-4AEB29B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1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838200" y="1825625"/>
            <a:ext cx="7054530" cy="412870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CPU is always in an infinite loop, fetching instructions from memory and executing them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1"/>
                </a:solidFill>
              </a:rPr>
              <a:t>program counter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1"/>
                </a:solidFill>
              </a:rPr>
              <a:t>PC</a:t>
            </a:r>
            <a:r>
              <a:rPr lang="en-US" sz="2000" dirty="0"/>
              <a:t> register holds the address of the current instruction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RISC-V RV32I instructions are each four bytes long, so the PC should be incremented by four to read the next instruction in sequence</a:t>
            </a:r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920173" y="1825625"/>
            <a:ext cx="1923305" cy="1574605"/>
            <a:chOff x="6695101" y="1397086"/>
            <a:chExt cx="1923305" cy="1574605"/>
          </a:xfrm>
        </p:grpSpPr>
        <p:cxnSp>
          <p:nvCxnSpPr>
            <p:cNvPr id="19" name="Elbow Connector 18"/>
            <p:cNvCxnSpPr>
              <a:stCxn id="12" idx="3"/>
              <a:endCxn id="34" idx="0"/>
            </p:cNvCxnSpPr>
            <p:nvPr/>
          </p:nvCxnSpPr>
          <p:spPr bwMode="auto">
            <a:xfrm flipH="1">
              <a:off x="6731674" y="1916860"/>
              <a:ext cx="1881454" cy="218017"/>
            </a:xfrm>
            <a:prstGeom prst="bentConnector4">
              <a:avLst>
                <a:gd name="adj1" fmla="val -12150"/>
                <a:gd name="adj2" fmla="val -3500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695101" y="28992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8" name="Elbow Connector 27"/>
            <p:cNvCxnSpPr>
              <a:stCxn id="26" idx="5"/>
              <a:endCxn id="29" idx="1"/>
            </p:cNvCxnSpPr>
            <p:nvPr/>
          </p:nvCxnSpPr>
          <p:spPr bwMode="auto">
            <a:xfrm rot="5400000" flipH="1" flipV="1">
              <a:off x="6754810" y="1628355"/>
              <a:ext cx="1334872" cy="1330573"/>
            </a:xfrm>
            <a:prstGeom prst="bentConnector4">
              <a:avLst>
                <a:gd name="adj1" fmla="val 1142"/>
                <a:gd name="adj2" fmla="val 5039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8087533" y="1397086"/>
              <a:ext cx="530873" cy="1050601"/>
              <a:chOff x="5030045" y="2169459"/>
              <a:chExt cx="530873" cy="1050601"/>
            </a:xfrm>
          </p:grpSpPr>
          <p:sp>
            <p:nvSpPr>
              <p:cNvPr id="11" name="Freeform 127"/>
              <p:cNvSpPr>
                <a:spLocks/>
              </p:cNvSpPr>
              <p:nvPr/>
            </p:nvSpPr>
            <p:spPr bwMode="auto">
              <a:xfrm>
                <a:off x="5030045" y="2169459"/>
                <a:ext cx="530873" cy="1050601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9220" y="2604594"/>
                <a:ext cx="36642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045" y="2313940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30045" y="2921239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546420" y="20640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4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2" idx="1"/>
            </p:cNvCxnSpPr>
            <p:nvPr/>
          </p:nvCxnSpPr>
          <p:spPr bwMode="auto">
            <a:xfrm>
              <a:off x="7835282" y="2233355"/>
              <a:ext cx="252251" cy="1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8655358" y="3845876"/>
            <a:ext cx="2024953" cy="1386326"/>
            <a:chOff x="6404965" y="3417338"/>
            <a:chExt cx="2024953" cy="1386326"/>
          </a:xfrm>
        </p:grpSpPr>
        <p:grpSp>
          <p:nvGrpSpPr>
            <p:cNvPr id="6" name="Group 5"/>
            <p:cNvGrpSpPr/>
            <p:nvPr/>
          </p:nvGrpSpPr>
          <p:grpSpPr>
            <a:xfrm>
              <a:off x="6404965" y="3417338"/>
              <a:ext cx="1550894" cy="1386326"/>
              <a:chOff x="3021106" y="3598050"/>
              <a:chExt cx="1550894" cy="138632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021106" y="3598050"/>
                <a:ext cx="1550894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21106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95195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40" name="Straight Arrow Connector 39"/>
            <p:cNvCxnSpPr>
              <a:stCxn id="7" idx="3"/>
            </p:cNvCxnSpPr>
            <p:nvPr/>
          </p:nvCxnSpPr>
          <p:spPr bwMode="auto">
            <a:xfrm>
              <a:off x="7955859" y="3635985"/>
              <a:ext cx="4740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8780480" y="2563416"/>
            <a:ext cx="388497" cy="1282460"/>
            <a:chOff x="6530087" y="2134877"/>
            <a:chExt cx="388497" cy="128246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>
              <a:off x="6706239" y="2760497"/>
              <a:ext cx="35" cy="20058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6530087" y="2134877"/>
              <a:ext cx="388497" cy="625620"/>
              <a:chOff x="155044" y="1514471"/>
              <a:chExt cx="388497" cy="62562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" name="Isosceles Triangle 30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stCxn id="26" idx="0"/>
            </p:cNvCxnSpPr>
            <p:nvPr/>
          </p:nvCxnSpPr>
          <p:spPr bwMode="auto">
            <a:xfrm>
              <a:off x="6706016" y="2899219"/>
              <a:ext cx="11132" cy="518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7782-4660-4391-BA43-DBDE7492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03702-F47A-4E17-BAE5-75207F4E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25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88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reg-reg (R-type) 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902"/>
            <a:ext cx="10515600" cy="48294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instruction fields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chemeClr val="accent1"/>
                </a:solidFill>
              </a:rPr>
              <a:t>rs2</a:t>
            </a:r>
            <a:r>
              <a:rPr lang="en-US" sz="1600" dirty="0"/>
              <a:t>, should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performs the desired operation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word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678671" y="2985100"/>
            <a:ext cx="1622694" cy="1386326"/>
            <a:chOff x="1738845" y="3229513"/>
            <a:chExt cx="1622694" cy="1386326"/>
          </a:xfrm>
        </p:grpSpPr>
        <p:grpSp>
          <p:nvGrpSpPr>
            <p:cNvPr id="66" name="Group 6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68" name="Straight Arrow Connector 67"/>
            <p:cNvCxnSpPr>
              <a:stCxn id="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4631902" y="2995977"/>
            <a:ext cx="1552498" cy="1873251"/>
            <a:chOff x="4488424" y="3657632"/>
            <a:chExt cx="1552498" cy="1873251"/>
          </a:xfrm>
        </p:grpSpPr>
        <p:sp>
          <p:nvSpPr>
            <p:cNvPr id="77" name="Rectangle 7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37353" y="2621645"/>
            <a:ext cx="739305" cy="373726"/>
            <a:chOff x="4262754" y="2858356"/>
            <a:chExt cx="739305" cy="373726"/>
          </a:xfrm>
        </p:grpSpPr>
        <p:sp>
          <p:nvSpPr>
            <p:cNvPr id="96" name="TextBox 95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97" name="Straight Connector 96"/>
            <p:cNvCxnSpPr>
              <a:stCxn id="96" idx="2"/>
              <a:endCxn id="94" idx="0"/>
            </p:cNvCxnSpPr>
            <p:nvPr/>
          </p:nvCxnSpPr>
          <p:spPr bwMode="auto">
            <a:xfrm flipH="1">
              <a:off x="4630544" y="3119966"/>
              <a:ext cx="1863" cy="112116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8" name="Straight Arrow Connector 97"/>
          <p:cNvCxnSpPr>
            <a:stCxn id="85" idx="3"/>
            <a:endCxn id="102" idx="1"/>
          </p:cNvCxnSpPr>
          <p:nvPr/>
        </p:nvCxnSpPr>
        <p:spPr bwMode="auto">
          <a:xfrm>
            <a:off x="6184400" y="3214625"/>
            <a:ext cx="794482" cy="2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6978883" y="2934903"/>
            <a:ext cx="727535" cy="1439797"/>
            <a:chOff x="6728724" y="3121968"/>
            <a:chExt cx="727535" cy="1439797"/>
          </a:xfrm>
        </p:grpSpPr>
        <p:sp>
          <p:nvSpPr>
            <p:cNvPr id="100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28724" y="3319972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05" name="Elbow Connector 104"/>
          <p:cNvCxnSpPr>
            <a:stCxn id="104" idx="3"/>
            <a:endCxn id="93" idx="1"/>
          </p:cNvCxnSpPr>
          <p:nvPr/>
        </p:nvCxnSpPr>
        <p:spPr bwMode="auto">
          <a:xfrm flipH="1">
            <a:off x="4633507" y="3744758"/>
            <a:ext cx="3067831" cy="909026"/>
          </a:xfrm>
          <a:prstGeom prst="bentConnector5">
            <a:avLst>
              <a:gd name="adj1" fmla="val -7452"/>
              <a:gd name="adj2" fmla="val 207181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3267407" y="3174297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6" idx="6"/>
            <a:endCxn id="82" idx="1"/>
          </p:cNvCxnSpPr>
          <p:nvPr/>
        </p:nvCxnSpPr>
        <p:spPr bwMode="auto">
          <a:xfrm>
            <a:off x="3339880" y="3210533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8" name="Elbow Connector 107"/>
          <p:cNvCxnSpPr>
            <a:stCxn id="106" idx="4"/>
            <a:endCxn id="90" idx="1"/>
          </p:cNvCxnSpPr>
          <p:nvPr/>
        </p:nvCxnSpPr>
        <p:spPr bwMode="auto">
          <a:xfrm rot="16200000" flipH="1">
            <a:off x="3748990" y="2801422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9" name="Elbow Connector 108"/>
          <p:cNvCxnSpPr>
            <a:stCxn id="106" idx="4"/>
            <a:endCxn id="92" idx="1"/>
          </p:cNvCxnSpPr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314302" y="29307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06438" y="340402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066593" y="4058731"/>
            <a:ext cx="580608" cy="532039"/>
            <a:chOff x="6598319" y="4283249"/>
            <a:chExt cx="580608" cy="532039"/>
          </a:xfrm>
        </p:grpSpPr>
        <p:sp>
          <p:nvSpPr>
            <p:cNvPr id="114" name="TextBox 113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7417637" y="4876245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117" name="Elbow Connector 116"/>
          <p:cNvCxnSpPr>
            <a:stCxn id="91" idx="3"/>
            <a:endCxn id="103" idx="1"/>
          </p:cNvCxnSpPr>
          <p:nvPr/>
        </p:nvCxnSpPr>
        <p:spPr bwMode="auto">
          <a:xfrm>
            <a:off x="6184400" y="3839635"/>
            <a:ext cx="794482" cy="210184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470F-E4DB-48AF-B845-DA694A02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529" y="6492874"/>
            <a:ext cx="977900" cy="365125"/>
          </a:xfrm>
        </p:spPr>
        <p:txBody>
          <a:bodyPr/>
          <a:lstStyle/>
          <a:p>
            <a:r>
              <a:rPr lang="en-US" dirty="0"/>
              <a:t>21.10.2019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73E03-4D3A-4E98-9A44-3BAB2E06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15829B6-84AE-487D-8523-9660068E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05418"/>
              </p:ext>
            </p:extLst>
          </p:nvPr>
        </p:nvGraphicFramePr>
        <p:xfrm>
          <a:off x="1233972" y="6020062"/>
          <a:ext cx="9216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6DBEA3C5-62C4-441C-87E6-9647A2001C4F}"/>
              </a:ext>
            </a:extLst>
          </p:cNvPr>
          <p:cNvSpPr txBox="1"/>
          <p:nvPr/>
        </p:nvSpPr>
        <p:spPr>
          <a:xfrm>
            <a:off x="9707880" y="1565212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rs1 (op) rs2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/>
      <p:bldP spid="111" grpId="0"/>
      <p:bldP spid="112" grpId="0"/>
      <p:bldP spid="78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283821" y="3256294"/>
            <a:ext cx="1348080" cy="976128"/>
            <a:chOff x="1759821" y="3256294"/>
            <a:chExt cx="1348080" cy="976128"/>
          </a:xfrm>
        </p:grpSpPr>
        <p:cxnSp>
          <p:nvCxnSpPr>
            <p:cNvPr id="16" name="Elbow Connector 15"/>
            <p:cNvCxnSpPr>
              <a:cxnSpLocks/>
              <a:stCxn id="13" idx="4"/>
              <a:endCxn id="123" idx="1"/>
            </p:cNvCxnSpPr>
            <p:nvPr/>
          </p:nvCxnSpPr>
          <p:spPr bwMode="auto">
            <a:xfrm rot="16200000" flipH="1">
              <a:off x="1955708" y="3080228"/>
              <a:ext cx="976128" cy="1328259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[24-20]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3944123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[11-7]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3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reg-</a:t>
            </a:r>
            <a:r>
              <a:rPr lang="en-US" dirty="0" err="1"/>
              <a:t>imm</a:t>
            </a:r>
            <a:r>
              <a:rPr lang="en-US" dirty="0"/>
              <a:t> (I-type) Arithmetic Instructions</a:t>
            </a:r>
          </a:p>
        </p:txBody>
      </p:sp>
      <p:sp>
        <p:nvSpPr>
          <p:cNvPr id="205" name="Content Placeholder 2"/>
          <p:cNvSpPr>
            <a:spLocks noGrp="1"/>
          </p:cNvSpPr>
          <p:nvPr>
            <p:ph idx="1"/>
          </p:nvPr>
        </p:nvSpPr>
        <p:spPr>
          <a:xfrm>
            <a:off x="838200" y="1041955"/>
            <a:ext cx="10515600" cy="431005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register, specified by instruction field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/>
              <a:t>, should be 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signed immediate is extended (from 12 to 32 bits) and directly transferred to ALU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ALU performs the desired operation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Its 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word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>
            <a:off x="6184401" y="3224149"/>
            <a:ext cx="804451" cy="32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38693" y="3354980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2" name="sr2 -&gt; ALU"/>
          <p:cNvCxnSpPr>
            <a:stCxn id="122" idx="3"/>
            <a:endCxn id="112" idx="1"/>
          </p:cNvCxnSpPr>
          <p:nvPr/>
        </p:nvCxnSpPr>
        <p:spPr bwMode="auto">
          <a:xfrm>
            <a:off x="6184400" y="3849161"/>
            <a:ext cx="794482" cy="175549"/>
          </a:xfrm>
          <a:prstGeom prst="bentConnector3">
            <a:avLst>
              <a:gd name="adj1" fmla="val 6869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 hidden="1"/>
          <p:cNvSpPr/>
          <p:nvPr/>
        </p:nvSpPr>
        <p:spPr bwMode="auto">
          <a:xfrm>
            <a:off x="1595718" y="2631171"/>
            <a:ext cx="6553200" cy="316899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78" name="Group 7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79" name="Straight Arrow Connector 78"/>
            <p:cNvCxnSpPr>
              <a:stCxn id="8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4633506" y="3005502"/>
            <a:ext cx="1550894" cy="1870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33506" y="3005503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register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86250" y="3008706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data </a:t>
            </a:r>
            <a:r>
              <a:rPr lang="en-US" sz="1100" b="1" dirty="0">
                <a:latin typeface="+mj-lt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84645" y="4568402"/>
            <a:ext cx="842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Registers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33506" y="3480019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register </a:t>
            </a:r>
            <a:r>
              <a:rPr lang="en-US" sz="1100" b="1" dirty="0">
                <a:latin typeface="+mj-lt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86250" y="3633717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data </a:t>
            </a:r>
            <a:r>
              <a:rPr lang="en-US" sz="1100" b="1" dirty="0">
                <a:latin typeface="+mj-lt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31903" y="4016979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register</a:t>
            </a:r>
            <a:endParaRPr lang="en-US" sz="11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33506" y="4447866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  <a:endParaRPr lang="en-US" sz="1100" b="1" dirty="0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338468" y="3014420"/>
            <a:ext cx="133350" cy="13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00" name="TextBox 9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1" name="Straight Connector 100"/>
            <p:cNvCxnSpPr>
              <a:stCxn id="100" idx="2"/>
              <a:endCxn id="9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Elbow Connector 142"/>
          <p:cNvCxnSpPr>
            <a:endCxn id="97" idx="1"/>
          </p:cNvCxnSpPr>
          <p:nvPr/>
        </p:nvCxnSpPr>
        <p:spPr bwMode="auto">
          <a:xfrm flipH="1">
            <a:off x="4633507" y="3735095"/>
            <a:ext cx="3069421" cy="928215"/>
          </a:xfrm>
          <a:prstGeom prst="bentConnector5">
            <a:avLst>
              <a:gd name="adj1" fmla="val -7448"/>
              <a:gd name="adj2" fmla="val 210059"/>
              <a:gd name="adj3" fmla="val 10744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4" name="Oval 143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5" name="Straight Arrow Connector 144"/>
          <p:cNvCxnSpPr>
            <a:stCxn id="144" idx="6"/>
            <a:endCxn id="9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46" name="Elbow Connector 145"/>
          <p:cNvCxnSpPr>
            <a:stCxn id="144" idx="4"/>
            <a:endCxn id="9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1" name="Group 150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52" name="TextBox 151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03645" y="3256293"/>
            <a:ext cx="3790725" cy="2095712"/>
            <a:chOff x="1779644" y="3256293"/>
            <a:chExt cx="3790725" cy="2095712"/>
          </a:xfrm>
        </p:grpSpPr>
        <p:cxnSp>
          <p:nvCxnSpPr>
            <p:cNvPr id="142" name="Elbow Connector 141"/>
            <p:cNvCxnSpPr>
              <a:stCxn id="95" idx="3"/>
              <a:endCxn id="162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>
                <a:gd name="adj1" fmla="val 5344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7" name="Rounded Rectangle 156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158" name="Elbow Connector 157"/>
            <p:cNvCxnSpPr>
              <a:stCxn id="144" idx="4"/>
              <a:endCxn id="157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9" name="TextBox 158"/>
            <p:cNvSpPr txBox="1"/>
            <p:nvPr/>
          </p:nvSpPr>
          <p:spPr>
            <a:xfrm>
              <a:off x="1782438" y="4940107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I [31-20]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109743" y="3701948"/>
              <a:ext cx="180391" cy="643543"/>
              <a:chOff x="3390790" y="3586079"/>
              <a:chExt cx="180391" cy="643543"/>
            </a:xfrm>
          </p:grpSpPr>
          <p:sp>
            <p:nvSpPr>
              <p:cNvPr id="161" name="Trapezoid 160"/>
              <p:cNvSpPr/>
              <p:nvPr/>
            </p:nvSpPr>
            <p:spPr bwMode="auto">
              <a:xfrm rot="5400000">
                <a:off x="3159214" y="3817655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 flipH="1">
                <a:off x="3452770" y="3821794"/>
                <a:ext cx="8015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165" name="Straight Arrow Connector 164"/>
            <p:cNvCxnSpPr>
              <a:stCxn id="161" idx="0"/>
              <a:endCxn id="112" idx="1"/>
            </p:cNvCxnSpPr>
            <p:nvPr/>
          </p:nvCxnSpPr>
          <p:spPr bwMode="auto">
            <a:xfrm>
              <a:off x="5290134" y="4023720"/>
              <a:ext cx="164748" cy="98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6" name="Elbow Connector 165"/>
            <p:cNvCxnSpPr>
              <a:stCxn id="157" idx="3"/>
              <a:endCxn id="163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4981746" y="457826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69" name="Straight Connector 168"/>
            <p:cNvCxnSpPr>
              <a:stCxn id="161" idx="3"/>
            </p:cNvCxnSpPr>
            <p:nvPr/>
          </p:nvCxnSpPr>
          <p:spPr bwMode="auto">
            <a:xfrm>
              <a:off x="5199938" y="4297225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23313-07CE-42F4-9763-485DC8D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977900" cy="365125"/>
          </a:xfrm>
        </p:spPr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940F0-E59C-43DB-8E47-69AC0786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9F5F9F3C-366C-4BE5-99DB-80F4C521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10421"/>
              </p:ext>
            </p:extLst>
          </p:nvPr>
        </p:nvGraphicFramePr>
        <p:xfrm>
          <a:off x="1267316" y="5905565"/>
          <a:ext cx="9216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A41DACFC-301A-4AB0-A60E-8F5E6468C8EA}"/>
              </a:ext>
            </a:extLst>
          </p:cNvPr>
          <p:cNvSpPr txBox="1"/>
          <p:nvPr/>
        </p:nvSpPr>
        <p:spPr>
          <a:xfrm>
            <a:off x="838200" y="6123542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6108E7B-C39C-4B14-947F-043619A079F2}"/>
              </a:ext>
            </a:extLst>
          </p:cNvPr>
          <p:cNvSpPr txBox="1"/>
          <p:nvPr/>
        </p:nvSpPr>
        <p:spPr>
          <a:xfrm>
            <a:off x="838200" y="581604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3C5180-0965-43A0-8A73-860FA71F0BBB}"/>
              </a:ext>
            </a:extLst>
          </p:cNvPr>
          <p:cNvSpPr txBox="1"/>
          <p:nvPr/>
        </p:nvSpPr>
        <p:spPr>
          <a:xfrm>
            <a:off x="9418320" y="1565212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rs1 (op) imm12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0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9" grpId="0"/>
      <p:bldP spid="140" grpId="0"/>
      <p:bldP spid="141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1C62413-503E-4A76-A0F9-2366ED95B2F9}"/>
              </a:ext>
            </a:extLst>
          </p:cNvPr>
          <p:cNvGrpSpPr/>
          <p:nvPr/>
        </p:nvGrpSpPr>
        <p:grpSpPr>
          <a:xfrm>
            <a:off x="3303645" y="3256293"/>
            <a:ext cx="3335188" cy="2095712"/>
            <a:chOff x="3303645" y="3256293"/>
            <a:chExt cx="3335188" cy="209571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59DEA96-0B82-4A98-985C-AAEF0023C49C}"/>
                </a:ext>
              </a:extLst>
            </p:cNvPr>
            <p:cNvSpPr txBox="1"/>
            <p:nvPr/>
          </p:nvSpPr>
          <p:spPr>
            <a:xfrm>
              <a:off x="3306439" y="4940108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[31-20]</a:t>
              </a:r>
            </a:p>
          </p:txBody>
        </p:sp>
        <p:sp>
          <p:nvSpPr>
            <p:cNvPr id="147" name="Rounded Rectangle 213">
              <a:extLst>
                <a:ext uri="{FF2B5EF4-FFF2-40B4-BE49-F238E27FC236}">
                  <a16:creationId xmlns:a16="http://schemas.microsoft.com/office/drawing/2014/main" id="{02C604EE-DC22-44BA-8B4F-7586B6647E21}"/>
                </a:ext>
              </a:extLst>
            </p:cNvPr>
            <p:cNvSpPr/>
            <p:nvPr/>
          </p:nvSpPr>
          <p:spPr bwMode="auto">
            <a:xfrm>
              <a:off x="4959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148" name="Elbow Connector 214">
              <a:extLst>
                <a:ext uri="{FF2B5EF4-FFF2-40B4-BE49-F238E27FC236}">
                  <a16:creationId xmlns:a16="http://schemas.microsoft.com/office/drawing/2014/main" id="{8F8DA1C0-0366-48AD-AEDC-F1D5C9B611BF}"/>
                </a:ext>
              </a:extLst>
            </p:cNvPr>
            <p:cNvCxnSpPr>
              <a:endCxn id="147" idx="1"/>
            </p:cNvCxnSpPr>
            <p:nvPr/>
          </p:nvCxnSpPr>
          <p:spPr bwMode="auto">
            <a:xfrm rot="16200000" flipH="1">
              <a:off x="3151976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49" name="Elbow Connector 222">
              <a:extLst>
                <a:ext uri="{FF2B5EF4-FFF2-40B4-BE49-F238E27FC236}">
                  <a16:creationId xmlns:a16="http://schemas.microsoft.com/office/drawing/2014/main" id="{05A43713-B9DC-44DE-AAD9-68633D98D6E1}"/>
                </a:ext>
              </a:extLst>
            </p:cNvPr>
            <p:cNvCxnSpPr>
              <a:stCxn id="147" idx="3"/>
            </p:cNvCxnSpPr>
            <p:nvPr/>
          </p:nvCxnSpPr>
          <p:spPr bwMode="auto">
            <a:xfrm flipV="1">
              <a:off x="5912754" y="4265409"/>
              <a:ext cx="726079" cy="949654"/>
            </a:xfrm>
            <a:prstGeom prst="bentConnector3">
              <a:avLst>
                <a:gd name="adj1" fmla="val 7798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37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S-type Store Instructions</a:t>
            </a:r>
          </a:p>
        </p:txBody>
      </p:sp>
      <p:sp>
        <p:nvSpPr>
          <p:cNvPr id="190" name="Content Placeholder 2"/>
          <p:cNvSpPr>
            <a:spLocks noGrp="1"/>
          </p:cNvSpPr>
          <p:nvPr>
            <p:ph idx="1"/>
          </p:nvPr>
        </p:nvSpPr>
        <p:spPr>
          <a:xfrm>
            <a:off x="838200" y="1002228"/>
            <a:ext cx="10515600" cy="4952105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2</a:t>
            </a:r>
            <a:r>
              <a:rPr lang="en-US" sz="1600" baseline="30000" dirty="0"/>
              <a:t>nd</a:t>
            </a:r>
            <a:r>
              <a:rPr lang="en-US" sz="1600" dirty="0"/>
              <a:t> source register (written value), instruction filed </a:t>
            </a:r>
            <a:r>
              <a:rPr lang="en-US" sz="1600" b="1" dirty="0">
                <a:solidFill>
                  <a:schemeClr val="accent1"/>
                </a:solidFill>
              </a:rPr>
              <a:t>rs2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12 to 32 bits) and directly transferred to ALU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ALU 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written into the memory by the effective address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6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cxnSpLocks/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075405" y="3973094"/>
            <a:ext cx="85107" cy="525100"/>
            <a:chOff x="3395878" y="3678301"/>
            <a:chExt cx="85107" cy="525100"/>
          </a:xfrm>
        </p:grpSpPr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70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2" y="2631171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cxnSpLocks/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cxnSpLocks/>
            <a:stCxn id="119" idx="3"/>
            <a:endCxn id="111" idx="1"/>
          </p:cNvCxnSpPr>
          <p:nvPr/>
        </p:nvCxnSpPr>
        <p:spPr bwMode="auto">
          <a:xfrm flipV="1">
            <a:off x="6184400" y="3220432"/>
            <a:ext cx="794482" cy="371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6978882" y="2938195"/>
            <a:ext cx="727543" cy="1439797"/>
            <a:chOff x="6728724" y="3150370"/>
            <a:chExt cx="727543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32" y="3150370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47968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85803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1" name="Elbow Connector 10"/>
          <p:cNvCxnSpPr>
            <a:cxnSpLocks/>
            <a:stCxn id="122" idx="3"/>
            <a:endCxn id="104" idx="3"/>
          </p:cNvCxnSpPr>
          <p:nvPr/>
        </p:nvCxnSpPr>
        <p:spPr bwMode="auto">
          <a:xfrm flipV="1">
            <a:off x="6184400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cxnSpLocks/>
            <a:stCxn id="113" idx="3"/>
            <a:endCxn id="124" idx="1"/>
          </p:cNvCxnSpPr>
          <p:nvPr/>
        </p:nvCxnSpPr>
        <p:spPr bwMode="auto">
          <a:xfrm flipH="1">
            <a:off x="4633506" y="3719649"/>
            <a:ext cx="3067831" cy="943661"/>
          </a:xfrm>
          <a:prstGeom prst="bentConnector5">
            <a:avLst>
              <a:gd name="adj1" fmla="val -7976"/>
              <a:gd name="adj2" fmla="val 205127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6"/>
            <a:endCxn id="118" idx="1"/>
          </p:cNvCxnSpPr>
          <p:nvPr/>
        </p:nvCxnSpPr>
        <p:spPr bwMode="auto">
          <a:xfrm>
            <a:off x="3339879" y="3220059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cxnSpLocks/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Straight Arrow Connector 22"/>
          <p:cNvCxnSpPr>
            <a:cxnSpLocks/>
            <a:endCxn id="123" idx="1"/>
          </p:cNvCxnSpPr>
          <p:nvPr/>
        </p:nvCxnSpPr>
        <p:spPr bwMode="auto">
          <a:xfrm>
            <a:off x="3314302" y="4232423"/>
            <a:ext cx="13176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633743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cxnSpLocks/>
            <a:stCxn id="103" idx="0"/>
            <a:endCxn id="112" idx="1"/>
          </p:cNvCxnSpPr>
          <p:nvPr/>
        </p:nvCxnSpPr>
        <p:spPr bwMode="auto">
          <a:xfrm>
            <a:off x="6814134" y="4054605"/>
            <a:ext cx="164748" cy="36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417636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05746" y="457827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cxnSpLocks/>
            <a:stCxn id="103" idx="3"/>
          </p:cNvCxnSpPr>
          <p:nvPr/>
        </p:nvCxnSpPr>
        <p:spPr bwMode="auto">
          <a:xfrm>
            <a:off x="6723938" y="4328110"/>
            <a:ext cx="0" cy="2271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9" name="Group 318"/>
          <p:cNvGrpSpPr/>
          <p:nvPr/>
        </p:nvGrpSpPr>
        <p:grpSpPr>
          <a:xfrm>
            <a:off x="7909118" y="3028047"/>
            <a:ext cx="1816009" cy="1386326"/>
            <a:chOff x="6385117" y="3028047"/>
            <a:chExt cx="1816009" cy="1386326"/>
          </a:xfrm>
        </p:grpSpPr>
        <p:sp>
          <p:nvSpPr>
            <p:cNvPr id="305" name="Rectangle 304"/>
            <p:cNvSpPr/>
            <p:nvPr/>
          </p:nvSpPr>
          <p:spPr bwMode="auto">
            <a:xfrm>
              <a:off x="6755870" y="3028047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380420" y="4104172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755870" y="3505305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cxnSp>
          <p:nvCxnSpPr>
            <p:cNvPr id="309" name="Straight Arrow Connector 308"/>
            <p:cNvCxnSpPr>
              <a:stCxn id="313" idx="6"/>
              <a:endCxn id="307" idx="1"/>
            </p:cNvCxnSpPr>
            <p:nvPr/>
          </p:nvCxnSpPr>
          <p:spPr bwMode="auto">
            <a:xfrm flipV="1">
              <a:off x="6457589" y="3720749"/>
              <a:ext cx="298281" cy="164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13" name="Oval 312"/>
            <p:cNvSpPr/>
            <p:nvPr/>
          </p:nvSpPr>
          <p:spPr bwMode="auto">
            <a:xfrm>
              <a:off x="638511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315" name="TextBox 314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6" name="Straight Connector 315"/>
            <p:cNvCxnSpPr>
              <a:stCxn id="315" idx="2"/>
              <a:endCxn id="30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Group 319"/>
          <p:cNvGrpSpPr/>
          <p:nvPr/>
        </p:nvGrpSpPr>
        <p:grpSpPr>
          <a:xfrm>
            <a:off x="6286971" y="3815889"/>
            <a:ext cx="2497763" cy="1131436"/>
            <a:chOff x="4762970" y="3815889"/>
            <a:chExt cx="2497763" cy="1131436"/>
          </a:xfrm>
        </p:grpSpPr>
        <p:sp>
          <p:nvSpPr>
            <p:cNvPr id="310" name="Oval 309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11" name="Elbow Connector 310"/>
            <p:cNvCxnSpPr>
              <a:stCxn id="310" idx="4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12" name="Elbow Connector 311"/>
            <p:cNvCxnSpPr>
              <a:endCxn id="308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08" name="TextBox 307"/>
            <p:cNvSpPr txBox="1"/>
            <p:nvPr/>
          </p:nvSpPr>
          <p:spPr>
            <a:xfrm>
              <a:off x="6753863" y="3983603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DC760-A3DB-4EB4-9B33-DC32B1D2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429"/>
            <a:ext cx="977900" cy="365125"/>
          </a:xfrm>
        </p:spPr>
        <p:txBody>
          <a:bodyPr/>
          <a:lstStyle/>
          <a:p>
            <a:r>
              <a:rPr lang="en-US" dirty="0"/>
              <a:t>21.10.2019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3FA3B-34EB-496F-A5D2-936A2EA0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42C809-8D43-4579-822A-A5D162E97D3A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BA1F3700-5F0A-43B3-A175-FB9EDB2E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76477"/>
              </p:ext>
            </p:extLst>
          </p:nvPr>
        </p:nvGraphicFramePr>
        <p:xfrm>
          <a:off x="1168657" y="5746235"/>
          <a:ext cx="9216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offset12[4:0]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3DAFA98F-3F75-468E-80CD-B0BB3FACD0E5}"/>
              </a:ext>
            </a:extLst>
          </p:cNvPr>
          <p:cNvSpPr txBox="1"/>
          <p:nvPr/>
        </p:nvSpPr>
        <p:spPr>
          <a:xfrm>
            <a:off x="754062" y="597860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1451285-3F43-49AE-9E5C-11FCA55E3F34}"/>
              </a:ext>
            </a:extLst>
          </p:cNvPr>
          <p:cNvSpPr txBox="1"/>
          <p:nvPr/>
        </p:nvSpPr>
        <p:spPr>
          <a:xfrm>
            <a:off x="754062" y="567110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4A10351-BAD6-4C53-9AD0-C1808CC4EED1}"/>
              </a:ext>
            </a:extLst>
          </p:cNvPr>
          <p:cNvSpPr txBox="1"/>
          <p:nvPr/>
        </p:nvSpPr>
        <p:spPr>
          <a:xfrm>
            <a:off x="754062" y="6261830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3669DA8-CC75-4999-9964-F50F07683FD3}"/>
              </a:ext>
            </a:extLst>
          </p:cNvPr>
          <p:cNvSpPr txBox="1"/>
          <p:nvPr/>
        </p:nvSpPr>
        <p:spPr>
          <a:xfrm>
            <a:off x="9002499" y="1565212"/>
            <a:ext cx="309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mem[rs1+offset] = rs2</a:t>
            </a:r>
            <a:endParaRPr lang="ru-RU" dirty="0">
              <a:latin typeface="Consolas" panose="020B0609020204030204" pitchFamily="49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7061089-695F-4344-AFFD-2B54D2A2D45A}"/>
              </a:ext>
            </a:extLst>
          </p:cNvPr>
          <p:cNvGrpSpPr/>
          <p:nvPr/>
        </p:nvGrpSpPr>
        <p:grpSpPr>
          <a:xfrm>
            <a:off x="3295489" y="3391047"/>
            <a:ext cx="3343343" cy="2327814"/>
            <a:chOff x="3295489" y="3391047"/>
            <a:chExt cx="3343343" cy="2327814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4959075" y="5078121"/>
              <a:ext cx="953678" cy="43088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25" name="Elbow Connector 24"/>
            <p:cNvCxnSpPr>
              <a:cxnSpLocks/>
            </p:cNvCxnSpPr>
            <p:nvPr/>
          </p:nvCxnSpPr>
          <p:spPr bwMode="auto">
            <a:xfrm rot="16200000" flipH="1">
              <a:off x="3113267" y="3581966"/>
              <a:ext cx="2037270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295489" y="5184130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I [31-20]</a:t>
              </a:r>
            </a:p>
          </p:txBody>
        </p:sp>
        <p:cxnSp>
          <p:nvCxnSpPr>
            <p:cNvPr id="29" name="Elbow Connector 28"/>
            <p:cNvCxnSpPr>
              <a:cxnSpLocks/>
              <a:stCxn id="24" idx="3"/>
              <a:endCxn id="105" idx="3"/>
            </p:cNvCxnSpPr>
            <p:nvPr/>
          </p:nvCxnSpPr>
          <p:spPr bwMode="auto">
            <a:xfrm flipV="1">
              <a:off x="5912753" y="4265410"/>
              <a:ext cx="726079" cy="102815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21F2343-9D34-420B-B551-D9BE461D7019}"/>
                </a:ext>
              </a:extLst>
            </p:cNvPr>
            <p:cNvSpPr/>
            <p:nvPr/>
          </p:nvSpPr>
          <p:spPr bwMode="auto">
            <a:xfrm>
              <a:off x="4088040" y="4199611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3" name="Elbow Connector 24">
              <a:extLst>
                <a:ext uri="{FF2B5EF4-FFF2-40B4-BE49-F238E27FC236}">
                  <a16:creationId xmlns:a16="http://schemas.microsoft.com/office/drawing/2014/main" id="{7CC1384B-BED8-4C90-A8CC-CE6A10E50472}"/>
                </a:ext>
              </a:extLst>
            </p:cNvPr>
            <p:cNvCxnSpPr>
              <a:cxnSpLocks/>
              <a:stCxn id="142" idx="4"/>
            </p:cNvCxnSpPr>
            <p:nvPr/>
          </p:nvCxnSpPr>
          <p:spPr bwMode="auto">
            <a:xfrm rot="16200000" flipH="1">
              <a:off x="4083123" y="4313235"/>
              <a:ext cx="919222" cy="836917"/>
            </a:xfrm>
            <a:prstGeom prst="bentConnector3">
              <a:avLst>
                <a:gd name="adj1" fmla="val 100429"/>
              </a:avLst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73DC4AB-91FF-4096-BD2C-1EEB58B3EA0A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>
              <a:off x="5435914" y="5509008"/>
              <a:ext cx="0" cy="16209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DE5B25D-5A3D-40ED-AA16-20265433DFEC}"/>
                </a:ext>
              </a:extLst>
            </p:cNvPr>
            <p:cNvSpPr txBox="1"/>
            <p:nvPr/>
          </p:nvSpPr>
          <p:spPr>
            <a:xfrm>
              <a:off x="5376749" y="5457251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ImmSel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0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40" grpId="0"/>
      <p:bldP spid="141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traight Arrow Connector 221"/>
          <p:cNvCxnSpPr>
            <a:cxnSpLocks/>
            <a:stCxn id="218" idx="0"/>
            <a:endCxn id="197" idx="1"/>
          </p:cNvCxnSpPr>
          <p:nvPr/>
        </p:nvCxnSpPr>
        <p:spPr bwMode="auto">
          <a:xfrm flipV="1">
            <a:off x="6814134" y="4053900"/>
            <a:ext cx="164748" cy="7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32B20ACD-94DC-4B1F-8B4D-9DBA2869C415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03" name="Elbow Connector 202"/>
          <p:cNvCxnSpPr>
            <a:stCxn id="201" idx="4"/>
            <a:endCxn id="184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11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I-type Load Instructions</a:t>
            </a:r>
          </a:p>
        </p:txBody>
      </p:sp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838200" y="1005091"/>
            <a:ext cx="10515600" cy="4949242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Read an instruction from the instruction memory by the address in PC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source register (base address), instruction field </a:t>
            </a:r>
            <a:r>
              <a:rPr lang="en-US" sz="1600" b="1" dirty="0">
                <a:solidFill>
                  <a:schemeClr val="accent1"/>
                </a:solidFill>
              </a:rPr>
              <a:t>rs1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signed displacement is extended (from 12 to 32 bits) and directly transferred to ALU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ALU 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value is read from the memory by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/>
              <a:t>The result is written in the destination register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33" name="Straight Arrow Connector 32"/>
          <p:cNvCxnSpPr>
            <a:endCxn id="101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124" idx="1"/>
          </p:cNvCxnSpPr>
          <p:nvPr/>
        </p:nvCxnSpPr>
        <p:spPr bwMode="auto">
          <a:xfrm rot="5400000">
            <a:off x="5833281" y="2558858"/>
            <a:ext cx="904678" cy="3304227"/>
          </a:xfrm>
          <a:prstGeom prst="bentConnector4">
            <a:avLst>
              <a:gd name="adj1" fmla="val 213289"/>
              <a:gd name="adj2" fmla="val 1069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7" name="Group 166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70" name="Rectangle 16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address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69" name="Straight Arrow Connector 168"/>
            <p:cNvCxnSpPr>
              <a:stCxn id="1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79" name="Group 178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Registers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Write</a:t>
              </a: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190" name="TextBox 18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91" name="Straight Connector 190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2" name="Straight Arrow Connector 191"/>
          <p:cNvCxnSpPr>
            <a:stCxn id="182" idx="3"/>
            <a:endCxn id="196" idx="1"/>
          </p:cNvCxnSpPr>
          <p:nvPr/>
        </p:nvCxnSpPr>
        <p:spPr bwMode="auto">
          <a:xfrm>
            <a:off x="6184400" y="3224150"/>
            <a:ext cx="794482" cy="430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3" name="Group 192"/>
          <p:cNvGrpSpPr/>
          <p:nvPr/>
        </p:nvGrpSpPr>
        <p:grpSpPr>
          <a:xfrm>
            <a:off x="6978883" y="2909793"/>
            <a:ext cx="727535" cy="1439797"/>
            <a:chOff x="6728724" y="3121968"/>
            <a:chExt cx="727535" cy="1439797"/>
          </a:xfrm>
        </p:grpSpPr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ALU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3355995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728724" y="418143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Result</a:t>
              </a:r>
              <a:endParaRPr lang="en-US" sz="1100" b="1" dirty="0">
                <a:latin typeface="+mj-lt"/>
              </a:endParaRPr>
            </a:p>
          </p:txBody>
        </p:sp>
      </p:grpSp>
      <p:cxnSp>
        <p:nvCxnSpPr>
          <p:cNvPr id="199" name="Elbow Connector 198"/>
          <p:cNvCxnSpPr>
            <a:stCxn id="185" idx="3"/>
            <a:endCxn id="219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1" name="Oval 200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02" name="Straight Arrow Connector 201"/>
          <p:cNvCxnSpPr>
            <a:stCxn id="201" idx="6"/>
            <a:endCxn id="181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08" name="Group 20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09" name="TextBox 20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" name="Group 216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18" name="Trapezoid 21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9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0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1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225" name="Rectangle 224"/>
          <p:cNvSpPr/>
          <p:nvPr/>
        </p:nvSpPr>
        <p:spPr bwMode="auto">
          <a:xfrm>
            <a:off x="8279870" y="3028047"/>
            <a:ext cx="1445256" cy="138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904421" y="4104173"/>
            <a:ext cx="80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Memory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79871" y="3503401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address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277863" y="3983604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Write</a:t>
            </a:r>
          </a:p>
          <a:p>
            <a:r>
              <a:rPr lang="en-US" sz="1100" dirty="0">
                <a:latin typeface="+mj-lt"/>
              </a:rPr>
              <a:t>data</a:t>
            </a:r>
          </a:p>
        </p:txBody>
      </p:sp>
      <p:cxnSp>
        <p:nvCxnSpPr>
          <p:cNvPr id="237" name="Straight Arrow Connector 236"/>
          <p:cNvCxnSpPr>
            <a:stCxn id="198" idx="3"/>
            <a:endCxn id="229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38" name="Oval 237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0" name="Elbow Connector 239"/>
          <p:cNvCxnSpPr>
            <a:stCxn id="238" idx="4"/>
            <a:endCxn id="239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1" name="Elbow Connector 240"/>
          <p:cNvCxnSpPr>
            <a:stCxn id="239" idx="1"/>
            <a:endCxn id="230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7901497" y="3028047"/>
            <a:ext cx="1000256" cy="730584"/>
            <a:chOff x="6377497" y="3028047"/>
            <a:chExt cx="1000256" cy="730584"/>
          </a:xfrm>
        </p:grpSpPr>
        <p:sp>
          <p:nvSpPr>
            <p:cNvPr id="226" name="TextBox 225"/>
            <p:cNvSpPr txBox="1"/>
            <p:nvPr/>
          </p:nvSpPr>
          <p:spPr>
            <a:xfrm>
              <a:off x="6753864" y="3028047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44" name="Elbow Connector 243"/>
            <p:cNvCxnSpPr>
              <a:stCxn id="242" idx="0"/>
              <a:endCxn id="226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45" name="TextBox 244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46" name="Straight Connector 245"/>
          <p:cNvCxnSpPr>
            <a:stCxn id="218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7" name="Group 246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48" name="TextBox 247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49" name="Straight Connector 248"/>
            <p:cNvCxnSpPr>
              <a:stCxn id="248" idx="2"/>
              <a:endCxn id="22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4633507" y="2621745"/>
            <a:ext cx="5956547" cy="2041565"/>
            <a:chOff x="3109506" y="2621744"/>
            <a:chExt cx="5956547" cy="2041565"/>
          </a:xfrm>
        </p:grpSpPr>
        <p:sp>
          <p:nvSpPr>
            <p:cNvPr id="227" name="TextBox 226"/>
            <p:cNvSpPr txBox="1"/>
            <p:nvPr/>
          </p:nvSpPr>
          <p:spPr>
            <a:xfrm>
              <a:off x="7302975" y="3031250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09506" y="2621744"/>
              <a:ext cx="5956547" cy="2041565"/>
              <a:chOff x="3109506" y="2621744"/>
              <a:chExt cx="5956547" cy="2041565"/>
            </a:xfrm>
          </p:grpSpPr>
          <p:cxnSp>
            <p:nvCxnSpPr>
              <p:cNvPr id="200" name="Elbow Connector 199"/>
              <p:cNvCxnSpPr>
                <a:stCxn id="233" idx="0"/>
                <a:endCxn id="187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84609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>
                <a:stCxn id="227" idx="3"/>
                <a:endCxn id="234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2" name="Group 231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33" name="Trapezoid 232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34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35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FF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36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2770" y="3821794"/>
                  <a:ext cx="8015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243" name="Elbow Connector 242"/>
              <p:cNvCxnSpPr>
                <a:stCxn id="242" idx="4"/>
                <a:endCxn id="235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52" name="Group 251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53" name="TextBox 252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>
                      <a:solidFill>
                        <a:schemeClr val="accent1"/>
                      </a:solidFill>
                      <a:latin typeface="+mj-lt"/>
                    </a:rPr>
                    <a:t>MemToReg</a:t>
                  </a:r>
                  <a:endParaRPr lang="en-US" sz="1100" dirty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54" name="Straight Connector 253"/>
                <p:cNvCxnSpPr>
                  <a:stCxn id="253" idx="2"/>
                  <a:endCxn id="233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B9322-C386-4F35-A340-5235F37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77900" cy="365125"/>
          </a:xfrm>
        </p:spPr>
        <p:txBody>
          <a:bodyPr/>
          <a:lstStyle/>
          <a:p>
            <a:r>
              <a:rPr lang="en-US"/>
              <a:t>21.10.2019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29DE6-9904-4B41-96D8-7A56A7DC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cxnSp>
        <p:nvCxnSpPr>
          <p:cNvPr id="310" name="Elbow Connector 108">
            <a:extLst>
              <a:ext uri="{FF2B5EF4-FFF2-40B4-BE49-F238E27FC236}">
                <a16:creationId xmlns:a16="http://schemas.microsoft.com/office/drawing/2014/main" id="{27BC11E0-5824-418B-AE26-D6D2A348DC8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D3FC3130-9C8F-41D7-838B-5DB430601AD3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31F6A86-726C-42F7-98D7-D08255CA4777}"/>
              </a:ext>
            </a:extLst>
          </p:cNvPr>
          <p:cNvSpPr txBox="1"/>
          <p:nvPr/>
        </p:nvSpPr>
        <p:spPr>
          <a:xfrm>
            <a:off x="9002499" y="1565212"/>
            <a:ext cx="309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 = mem[rs1+offset]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28AE6293-2393-4520-B108-80A5474CD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82778"/>
              </p:ext>
            </p:extLst>
          </p:nvPr>
        </p:nvGraphicFramePr>
        <p:xfrm>
          <a:off x="1168657" y="5746235"/>
          <a:ext cx="9216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33433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imm12[11:0]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offset12[11:5]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offset12[4:0]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01461"/>
                  </a:ext>
                </a:extLst>
              </a:tr>
            </a:tbl>
          </a:graphicData>
        </a:graphic>
      </p:graphicFrame>
      <p:sp>
        <p:nvSpPr>
          <p:cNvPr id="314" name="TextBox 313">
            <a:extLst>
              <a:ext uri="{FF2B5EF4-FFF2-40B4-BE49-F238E27FC236}">
                <a16:creationId xmlns:a16="http://schemas.microsoft.com/office/drawing/2014/main" id="{2E415CB7-DA4E-47A7-98F0-B376F40254A1}"/>
              </a:ext>
            </a:extLst>
          </p:cNvPr>
          <p:cNvSpPr txBox="1"/>
          <p:nvPr/>
        </p:nvSpPr>
        <p:spPr>
          <a:xfrm>
            <a:off x="754062" y="597860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36CF6C3-1E80-461C-93F2-6695A9B2524E}"/>
              </a:ext>
            </a:extLst>
          </p:cNvPr>
          <p:cNvSpPr txBox="1"/>
          <p:nvPr/>
        </p:nvSpPr>
        <p:spPr>
          <a:xfrm>
            <a:off x="754062" y="567110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5DAA1BB-DCD0-45D5-9F3F-C709192B7D8E}"/>
              </a:ext>
            </a:extLst>
          </p:cNvPr>
          <p:cNvSpPr txBox="1"/>
          <p:nvPr/>
        </p:nvSpPr>
        <p:spPr>
          <a:xfrm>
            <a:off x="754062" y="6261830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Rounded Rectangle 23">
            <a:extLst>
              <a:ext uri="{FF2B5EF4-FFF2-40B4-BE49-F238E27FC236}">
                <a16:creationId xmlns:a16="http://schemas.microsoft.com/office/drawing/2014/main" id="{BCA12420-4018-4FEC-AE69-F4D8E868CB8F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319" name="Elbow Connector 24">
            <a:extLst>
              <a:ext uri="{FF2B5EF4-FFF2-40B4-BE49-F238E27FC236}">
                <a16:creationId xmlns:a16="http://schemas.microsoft.com/office/drawing/2014/main" id="{85B067DD-C104-4C52-8D95-21F727CE52D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CB1315B6-6974-4FB3-8AF5-BA6EDCBA523C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cxnSp>
        <p:nvCxnSpPr>
          <p:cNvPr id="321" name="Elbow Connector 28">
            <a:extLst>
              <a:ext uri="{FF2B5EF4-FFF2-40B4-BE49-F238E27FC236}">
                <a16:creationId xmlns:a16="http://schemas.microsoft.com/office/drawing/2014/main" id="{15171BE3-1D48-4163-9F11-18783F701105}"/>
              </a:ext>
            </a:extLst>
          </p:cNvPr>
          <p:cNvCxnSpPr>
            <a:cxnSpLocks/>
            <a:stCxn id="318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E564A56F-EF5B-4023-A0BF-239EB86FA427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26319C2F-6AB3-4B58-8402-D1FCD0E18B05}"/>
              </a:ext>
            </a:extLst>
          </p:cNvPr>
          <p:cNvCxnSpPr>
            <a:cxnSpLocks/>
            <a:stCxn id="322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55E5379E-227C-45DD-B07D-B15039ABE234}"/>
              </a:ext>
            </a:extLst>
          </p:cNvPr>
          <p:cNvCxnSpPr>
            <a:cxnSpLocks/>
            <a:stCxn id="318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956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4" grpId="0"/>
      <p:bldP spid="315" grpId="0"/>
      <p:bldP spid="316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9|16.3|2.2|1.4|29.5|1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1.8|1.7|1.1|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1.2|6.5|4.4|54.7|8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3.7|1.7|1.7|2.4|2.9|5|4.8|7.2|7.5|6.3|7.8|8|15.1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.3|25.5|15.9|28.9|11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47.7|18.3|16.6|1.8|5.2|19|6.4|9.6|23|2.5|8.3|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9.2|106.2|1.3|22.6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9|4.8|18.3|3.5|33.6|20.4|4.7|25.8|35.7|80.2|1.8|1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5.2|15.3|34.1|6.8|2.1|131.5|11.2|1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2.7|271.1|1.3|10.1|11.2|6.1|30.3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|21.4|10.9|12.6|2|1.1|47.6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|44.2|43.8|42.4|26.2|41.1|20.1|19.1|138|14|12.4|1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2383</Words>
  <Application>Microsoft Office PowerPoint</Application>
  <PresentationFormat>Widescreen</PresentationFormat>
  <Paragraphs>975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Lucida Console</vt:lpstr>
      <vt:lpstr>Neo Sans Intel</vt:lpstr>
      <vt:lpstr>Neo Sans Intel Medium</vt:lpstr>
      <vt:lpstr>Office Theme</vt:lpstr>
      <vt:lpstr>1_Office Theme</vt:lpstr>
      <vt:lpstr>2_Office Theme</vt:lpstr>
      <vt:lpstr>RISC-V Single-Cycle implementation</vt:lpstr>
      <vt:lpstr>Layers of Abstraction in Computes Science</vt:lpstr>
      <vt:lpstr>Single-Cycle Implementation of RISC-V</vt:lpstr>
      <vt:lpstr>Instruction Execution Cycle</vt:lpstr>
      <vt:lpstr>Instruction Fetch</vt:lpstr>
      <vt:lpstr>Executing reg-reg (R-type) Arithmetic Instructions</vt:lpstr>
      <vt:lpstr>Executing reg-imm (I-type) Arithmetic Instructions</vt:lpstr>
      <vt:lpstr>Executing S-type Store Instructions</vt:lpstr>
      <vt:lpstr>Executing I-type Load Instructions</vt:lpstr>
      <vt:lpstr>Executing S-type Branch Instructions (1)</vt:lpstr>
      <vt:lpstr>Executing S-type Branch Instructions (2)</vt:lpstr>
      <vt:lpstr>The Final Single-Cycle Data Path</vt:lpstr>
      <vt:lpstr>Control Unit</vt:lpstr>
      <vt:lpstr>Control signal table</vt:lpstr>
      <vt:lpstr>Summary</vt:lpstr>
      <vt:lpstr>Simulation</vt:lpstr>
      <vt:lpstr>RISC-V Single-Cycle Data Path</vt:lpstr>
      <vt:lpstr>Single-Cycle Implementation modeling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247</cp:revision>
  <dcterms:created xsi:type="dcterms:W3CDTF">2018-09-18T18:10:21Z</dcterms:created>
  <dcterms:modified xsi:type="dcterms:W3CDTF">2019-10-21T10:26:55Z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2019-10-21 10:26:54Z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