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52" r:id="rId2"/>
    <p:sldId id="353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50" r:id="rId20"/>
    <p:sldId id="351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5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8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15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51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2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5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15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0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94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27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6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Combinational Circuits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Igor Smirnov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3</a:t>
            </a:r>
            <a:r>
              <a:rPr lang="en-US" i="1" dirty="0" smtClean="0">
                <a:latin typeface="+mj-lt"/>
              </a:rPr>
              <a:t> October 2018</a:t>
            </a:r>
            <a:endParaRPr lang="en-US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58742"/>
              </p:ext>
            </p:extLst>
          </p:nvPr>
        </p:nvGraphicFramePr>
        <p:xfrm>
          <a:off x="2362353" y="2702643"/>
          <a:ext cx="2616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24"/>
                <a:gridCol w="436124"/>
                <a:gridCol w="436124"/>
                <a:gridCol w="436124"/>
                <a:gridCol w="436124"/>
                <a:gridCol w="43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Decoder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818"/>
            <a:ext cx="10515600" cy="9861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 smtClean="0"/>
              <a:t>A </a:t>
            </a:r>
            <a:r>
              <a:rPr lang="en-US" sz="2000" i="1" dirty="0" smtClean="0">
                <a:solidFill>
                  <a:schemeClr val="accent1"/>
                </a:solidFill>
              </a:rPr>
              <a:t>binary decoder</a:t>
            </a:r>
            <a:r>
              <a:rPr lang="en-US" sz="2000" dirty="0" smtClean="0"/>
              <a:t> is </a:t>
            </a:r>
            <a:r>
              <a:rPr lang="en-US" sz="2000" dirty="0"/>
              <a:t>a </a:t>
            </a:r>
            <a:r>
              <a:rPr lang="en-US" sz="2000" dirty="0" smtClean="0"/>
              <a:t>logic </a:t>
            </a:r>
            <a:r>
              <a:rPr lang="en-US" sz="2000" dirty="0"/>
              <a:t>circuit that converts a binary integer value to an associated pattern of output bits.</a:t>
            </a:r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60" y="2702644"/>
            <a:ext cx="4401693" cy="31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39452"/>
            <a:ext cx="5676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multiplexer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(or </a:t>
            </a:r>
            <a:r>
              <a:rPr lang="en-US" sz="2000" i="1" dirty="0">
                <a:solidFill>
                  <a:schemeClr val="accent1"/>
                </a:solidFill>
              </a:rPr>
              <a:t>mux</a:t>
            </a:r>
            <a:r>
              <a:rPr lang="en-US" sz="2000" dirty="0"/>
              <a:t>) is a device that selects one signals and forwards the selected input into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entry wires are </a:t>
            </a:r>
            <a:r>
              <a:rPr lang="en-US" sz="2000" i="1" dirty="0">
                <a:solidFill>
                  <a:schemeClr val="accent1"/>
                </a:solidFill>
              </a:rPr>
              <a:t>address bus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chemeClr val="accent1"/>
                </a:solidFill>
              </a:rPr>
              <a:t>data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bus is connected via </a:t>
            </a:r>
            <a:r>
              <a:rPr lang="en-US" sz="2000" dirty="0" smtClean="0"/>
              <a:t>decoder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491498" y="842370"/>
            <a:ext cx="3778472" cy="5498960"/>
            <a:chOff x="4905153" y="710454"/>
            <a:chExt cx="3778472" cy="5498960"/>
          </a:xfrm>
        </p:grpSpPr>
        <p:pic>
          <p:nvPicPr>
            <p:cNvPr id="1027" name="Picture 3" descr="C:\Users\pikryuko\AppData\Local\Temp\1bit_multiplexer_4_in_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1"/>
            <a:stretch/>
          </p:blipFill>
          <p:spPr bwMode="auto">
            <a:xfrm>
              <a:off x="4956587" y="710454"/>
              <a:ext cx="3727038" cy="543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4905153" y="4508205"/>
              <a:ext cx="2055628" cy="170120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4485"/>
              </p:ext>
            </p:extLst>
          </p:nvPr>
        </p:nvGraphicFramePr>
        <p:xfrm>
          <a:off x="4197512" y="3921737"/>
          <a:ext cx="17663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67"/>
                <a:gridCol w="588767"/>
                <a:gridCol w="58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231051" y="3561254"/>
            <a:ext cx="1622639" cy="2293700"/>
            <a:chOff x="5178158" y="3561763"/>
            <a:chExt cx="1622639" cy="2293700"/>
          </a:xfrm>
        </p:grpSpPr>
        <p:sp>
          <p:nvSpPr>
            <p:cNvPr id="6" name="Trapezoid 5"/>
            <p:cNvSpPr/>
            <p:nvPr/>
          </p:nvSpPr>
          <p:spPr bwMode="auto">
            <a:xfrm rot="5400000">
              <a:off x="5095633" y="4250510"/>
              <a:ext cx="1720176" cy="432958"/>
            </a:xfrm>
            <a:prstGeom prst="trapezoid">
              <a:avLst>
                <a:gd name="adj" fmla="val 77747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286122" y="3883162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292534" y="4254751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286122" y="4638235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292534" y="5009824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867400" y="5237019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047509" y="5096326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>
            <a:xfrm>
              <a:off x="5178158" y="356176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6716" y="392809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8158" y="4324090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86716" y="470757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3043" y="551690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67400" y="5387796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6172201" y="4456760"/>
              <a:ext cx="32558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279500" y="412066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53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523"/>
            <a:ext cx="10744200" cy="76264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 smtClean="0"/>
              <a:t>A </a:t>
            </a:r>
            <a:r>
              <a:rPr lang="en-US" sz="2000" i="1" dirty="0" smtClean="0">
                <a:solidFill>
                  <a:schemeClr val="accent1"/>
                </a:solidFill>
              </a:rPr>
              <a:t>comparator</a:t>
            </a:r>
            <a:r>
              <a:rPr lang="en-US" sz="2000" dirty="0" smtClean="0"/>
              <a:t> is </a:t>
            </a:r>
            <a:r>
              <a:rPr lang="en-US" sz="2000" dirty="0"/>
              <a:t>a </a:t>
            </a:r>
            <a:r>
              <a:rPr lang="en-US" sz="2000" dirty="0" smtClean="0"/>
              <a:t>device </a:t>
            </a:r>
            <a:r>
              <a:rPr lang="en-US" sz="2000" dirty="0"/>
              <a:t>that takes two numbers as input in binary form and determines whether one number is greater than, less than or equal to the other number</a:t>
            </a:r>
            <a:endParaRPr lang="ru-R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988954" y="2380879"/>
            <a:ext cx="4848114" cy="3538715"/>
            <a:chOff x="771637" y="2377900"/>
            <a:chExt cx="4848114" cy="35387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637" y="2377900"/>
              <a:ext cx="4848114" cy="353871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86199" y="2909454"/>
              <a:ext cx="471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EQ</a:t>
              </a:r>
              <a:endParaRPr lang="ru-RU" dirty="0" err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5290" y="4578927"/>
              <a:ext cx="568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LEQ</a:t>
              </a:r>
              <a:endParaRPr lang="ru-RU" dirty="0" err="1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394280" y="2590484"/>
          <a:ext cx="17663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67"/>
                <a:gridCol w="588767"/>
                <a:gridCol w="5887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LEQ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B&lt;A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aseline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B=A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B&gt;A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6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 and ALU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97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458777" y="2634294"/>
            <a:ext cx="3145333" cy="1093694"/>
            <a:chOff x="1245030" y="4455457"/>
            <a:chExt cx="3145333" cy="109369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half </a:t>
              </a:r>
              <a:r>
                <a:rPr lang="en-US" sz="3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45030" y="5056094"/>
              <a:ext cx="31290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y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45030" y="4518212"/>
              <a:ext cx="3064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x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9642" y="4496395"/>
              <a:ext cx="66877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sum</a:t>
              </a:r>
            </a:p>
          </p:txBody>
        </p:sp>
        <p:cxnSp>
          <p:nvCxnSpPr>
            <p:cNvPr id="56" name="Straight Connector 55"/>
            <p:cNvCxnSpPr>
              <a:stCxn id="54" idx="3"/>
            </p:cNvCxnSpPr>
            <p:nvPr/>
          </p:nvCxnSpPr>
          <p:spPr bwMode="auto">
            <a:xfrm>
              <a:off x="1551524" y="4733656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7" name="Straight Connector 56"/>
            <p:cNvCxnSpPr>
              <a:stCxn id="53" idx="3"/>
            </p:cNvCxnSpPr>
            <p:nvPr/>
          </p:nvCxnSpPr>
          <p:spPr bwMode="auto">
            <a:xfrm>
              <a:off x="1557936" y="5271538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3629642" y="5034277"/>
              <a:ext cx="76072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carry</a:t>
              </a: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 scheme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729383" y="1378174"/>
            <a:ext cx="8228012" cy="795803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dirty="0" smtClean="0"/>
              <a:t>It is an adder</a:t>
            </a:r>
            <a:r>
              <a:rPr lang="en-US" dirty="0" smtClean="0">
                <a:solidFill>
                  <a:schemeClr val="bg1"/>
                </a:solidFill>
              </a:rPr>
              <a:t>, but it is not a full adder, because it does not have input carry</a:t>
            </a:r>
          </a:p>
          <a:p>
            <a:pPr marL="342900" indent="-342900"/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05936"/>
              </p:ext>
            </p:extLst>
          </p:nvPr>
        </p:nvGraphicFramePr>
        <p:xfrm>
          <a:off x="7385471" y="2267946"/>
          <a:ext cx="22725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663830" y="26191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63830" y="29878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63830" y="33565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63830" y="37253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84691" y="26191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84691" y="29878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84691" y="33565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84691" y="37253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1999518" y="4172977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US" sz="40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Calculations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833437" y="1399269"/>
            <a:ext cx="10244137" cy="5764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It is an adder, but it is not a full adder, because it does not have input carry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59243" y="4862037"/>
            <a:ext cx="5591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Sum = 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     = !x * y + x * !y =</a:t>
            </a:r>
          </a:p>
          <a:p>
            <a:r>
              <a:rPr lang="en-US" sz="2000" dirty="0" smtClean="0">
                <a:latin typeface="+mj-lt"/>
              </a:rPr>
              <a:t>         </a:t>
            </a:r>
            <a:r>
              <a:rPr lang="en-US" sz="2000" dirty="0">
                <a:latin typeface="+mj-lt"/>
              </a:rPr>
              <a:t>= x </a:t>
            </a:r>
            <a:r>
              <a:rPr lang="en-US" sz="2000" dirty="0">
                <a:latin typeface="+mj-lt"/>
                <a:sym typeface="Symbol"/>
              </a:rPr>
              <a:t> y</a:t>
            </a:r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Carry </a:t>
            </a:r>
            <a:r>
              <a:rPr lang="en-US" sz="2000" dirty="0">
                <a:latin typeface="+mj-lt"/>
              </a:rPr>
              <a:t>= x * y  </a:t>
            </a:r>
            <a:endParaRPr lang="ru-RU" sz="2000" dirty="0" err="1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21849" y="2060630"/>
            <a:ext cx="4649165" cy="22981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236744" y="2122448"/>
            <a:ext cx="2972048" cy="2326720"/>
            <a:chOff x="1715793" y="2662878"/>
            <a:chExt cx="3574888" cy="2798665"/>
          </a:xfrm>
        </p:grpSpPr>
        <p:sp>
          <p:nvSpPr>
            <p:cNvPr id="7" name="Flowchart: Delay 10"/>
            <p:cNvSpPr/>
            <p:nvPr/>
          </p:nvSpPr>
          <p:spPr bwMode="auto">
            <a:xfrm rot="5400000">
              <a:off x="2794445" y="3949034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15793" y="2672995"/>
              <a:ext cx="355166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j-lt"/>
                </a:rPr>
                <a:t>x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34238" y="3077211"/>
              <a:ext cx="360950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j-lt"/>
                </a:rPr>
                <a:t>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7084" y="2869536"/>
              <a:ext cx="343597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j-lt"/>
                </a:rPr>
                <a:t>s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783510" y="2662878"/>
              <a:ext cx="799964" cy="820453"/>
              <a:chOff x="1973995" y="4803088"/>
              <a:chExt cx="799964" cy="820453"/>
            </a:xfrm>
          </p:grpSpPr>
          <p:sp>
            <p:nvSpPr>
              <p:cNvPr id="21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70960" y="2873050"/>
              <a:ext cx="1909997" cy="444795"/>
              <a:chOff x="2041769" y="2873050"/>
              <a:chExt cx="2564028" cy="444795"/>
            </a:xfrm>
          </p:grpSpPr>
          <p:cxnSp>
            <p:nvCxnSpPr>
              <p:cNvPr id="12" name="Elbow Connector 25"/>
              <p:cNvCxnSpPr>
                <a:endCxn id="11" idx="3"/>
              </p:cNvCxnSpPr>
              <p:nvPr/>
            </p:nvCxnSpPr>
            <p:spPr bwMode="auto">
              <a:xfrm flipH="1">
                <a:off x="2041769" y="2873050"/>
                <a:ext cx="2564028" cy="40579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4" name="Straight Connector 13"/>
              <p:cNvCxnSpPr>
                <a:endCxn id="13" idx="3"/>
              </p:cNvCxnSpPr>
              <p:nvPr/>
            </p:nvCxnSpPr>
            <p:spPr bwMode="auto">
              <a:xfrm flipH="1">
                <a:off x="2074293" y="3273820"/>
                <a:ext cx="2531503" cy="4402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 rot="5400000">
              <a:off x="2547338" y="3246199"/>
              <a:ext cx="1150512" cy="404214"/>
              <a:chOff x="2036715" y="2873050"/>
              <a:chExt cx="2569080" cy="404214"/>
            </a:xfrm>
          </p:grpSpPr>
          <p:cxnSp>
            <p:nvCxnSpPr>
              <p:cNvPr id="32" name="Elbow Connector 25"/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>
              <a:off x="4589349" y="3069248"/>
              <a:ext cx="339180" cy="38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2943828" y="4980276"/>
              <a:ext cx="355166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j-lt"/>
                </a:rPr>
                <a:t>c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36" name="Straight Connector 35"/>
            <p:cNvCxnSpPr>
              <a:endCxn id="7" idx="2"/>
            </p:cNvCxnSpPr>
            <p:nvPr/>
          </p:nvCxnSpPr>
          <p:spPr bwMode="auto">
            <a:xfrm flipV="1">
              <a:off x="3126316" y="4687305"/>
              <a:ext cx="0" cy="3101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869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0" grpId="0"/>
      <p:bldP spid="63" grpId="0" animBg="1"/>
      <p:bldP spid="3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 scheme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026714" y="1752469"/>
            <a:ext cx="4240550" cy="3390877"/>
            <a:chOff x="1059616" y="1011218"/>
            <a:chExt cx="5729808" cy="4248616"/>
          </a:xfrm>
        </p:grpSpPr>
        <p:sp>
          <p:nvSpPr>
            <p:cNvPr id="5" name="Rectangle 4"/>
            <p:cNvSpPr/>
            <p:nvPr/>
          </p:nvSpPr>
          <p:spPr bwMode="auto">
            <a:xfrm>
              <a:off x="1813715" y="2057400"/>
              <a:ext cx="1290918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half </a:t>
              </a:r>
              <a:r>
                <a:rPr lang="en-US" sz="3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9616" y="2658037"/>
              <a:ext cx="461130" cy="4540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+mj-lt"/>
                </a:rPr>
                <a:t>y</a:t>
              </a:r>
              <a:r>
                <a:rPr lang="en-US" sz="1600" dirty="0" err="1">
                  <a:latin typeface="+mj-lt"/>
                </a:rPr>
                <a:t>n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9616" y="2120155"/>
              <a:ext cx="454095" cy="4540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+mj-lt"/>
                </a:rPr>
                <a:t>x</a:t>
              </a:r>
              <a:r>
                <a:rPr lang="en-US" sz="1600" dirty="0" err="1">
                  <a:latin typeface="+mj-lt"/>
                </a:rPr>
                <a:t>n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07535" y="1011218"/>
              <a:ext cx="596549" cy="4540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c</a:t>
              </a:r>
              <a:r>
                <a:rPr lang="en-US" sz="1400" dirty="0">
                  <a:latin typeface="+mj-lt"/>
                </a:rPr>
                <a:t>n-1</a:t>
              </a:r>
            </a:p>
          </p:txBody>
        </p:sp>
        <p:cxnSp>
          <p:nvCxnSpPr>
            <p:cNvPr id="9" name="Straight Connector 8"/>
            <p:cNvCxnSpPr>
              <a:stCxn id="7" idx="3"/>
            </p:cNvCxnSpPr>
            <p:nvPr/>
          </p:nvCxnSpPr>
          <p:spPr bwMode="auto">
            <a:xfrm flipV="1">
              <a:off x="1513711" y="2335599"/>
              <a:ext cx="300004" cy="1156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>
              <a:stCxn id="6" idx="3"/>
            </p:cNvCxnSpPr>
            <p:nvPr/>
          </p:nvCxnSpPr>
          <p:spPr bwMode="auto">
            <a:xfrm flipV="1">
              <a:off x="1520746" y="2873481"/>
              <a:ext cx="292969" cy="115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9" name="Rectangle 4"/>
            <p:cNvSpPr/>
            <p:nvPr/>
          </p:nvSpPr>
          <p:spPr bwMode="auto">
            <a:xfrm>
              <a:off x="4718302" y="1807279"/>
              <a:ext cx="1296153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5235 w 1296153"/>
                <a:gd name="connsiteY6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1 w 1296153"/>
                <a:gd name="connsiteY6" fmla="*/ 289276 h 1097280"/>
                <a:gd name="connsiteX7" fmla="*/ 5235 w 1296153"/>
                <a:gd name="connsiteY7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53" h="1097280">
                  <a:moveTo>
                    <a:pt x="5235" y="0"/>
                  </a:moveTo>
                  <a:lnTo>
                    <a:pt x="1296153" y="0"/>
                  </a:lnTo>
                  <a:lnTo>
                    <a:pt x="1296153" y="1093694"/>
                  </a:lnTo>
                  <a:lnTo>
                    <a:pt x="668020" y="1097280"/>
                  </a:lnTo>
                  <a:lnTo>
                    <a:pt x="5235" y="1093694"/>
                  </a:lnTo>
                  <a:lnTo>
                    <a:pt x="0" y="801340"/>
                  </a:lnTo>
                  <a:cubicBezTo>
                    <a:pt x="0" y="630652"/>
                    <a:pt x="1" y="459964"/>
                    <a:pt x="1" y="289276"/>
                  </a:cubicBezTo>
                  <a:cubicBezTo>
                    <a:pt x="1746" y="192851"/>
                    <a:pt x="3490" y="96425"/>
                    <a:pt x="5235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half </a:t>
              </a:r>
              <a:r>
                <a:rPr lang="en-US" sz="3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cxnSp>
          <p:nvCxnSpPr>
            <p:cNvPr id="31" name="Straight Connector 30"/>
            <p:cNvCxnSpPr>
              <a:stCxn id="5" idx="2"/>
              <a:endCxn id="19" idx="5"/>
            </p:cNvCxnSpPr>
            <p:nvPr/>
          </p:nvCxnSpPr>
          <p:spPr bwMode="auto">
            <a:xfrm flipV="1">
              <a:off x="3096768" y="2608619"/>
              <a:ext cx="1621534" cy="46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38" name="Elbow Connector 37"/>
            <p:cNvCxnSpPr>
              <a:stCxn id="8" idx="2"/>
              <a:endCxn id="19" idx="6"/>
            </p:cNvCxnSpPr>
            <p:nvPr/>
          </p:nvCxnSpPr>
          <p:spPr bwMode="auto">
            <a:xfrm rot="16200000" flipH="1">
              <a:off x="4146392" y="1524643"/>
              <a:ext cx="631329" cy="512492"/>
            </a:xfrm>
            <a:prstGeom prst="bentConnector4">
              <a:avLst>
                <a:gd name="adj1" fmla="val 27090"/>
                <a:gd name="adj2" fmla="val -34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grpSp>
          <p:nvGrpSpPr>
            <p:cNvPr id="65" name="Group 64"/>
            <p:cNvGrpSpPr/>
            <p:nvPr/>
          </p:nvGrpSpPr>
          <p:grpSpPr>
            <a:xfrm>
              <a:off x="2459174" y="3154680"/>
              <a:ext cx="1146784" cy="942539"/>
              <a:chOff x="2459174" y="3154680"/>
              <a:chExt cx="1146784" cy="942539"/>
            </a:xfrm>
          </p:grpSpPr>
          <p:cxnSp>
            <p:nvCxnSpPr>
              <p:cNvPr id="59" name="Straight Connector 58"/>
              <p:cNvCxnSpPr>
                <a:stCxn id="5" idx="4"/>
              </p:cNvCxnSpPr>
              <p:nvPr/>
            </p:nvCxnSpPr>
            <p:spPr bwMode="auto">
              <a:xfrm flipH="1">
                <a:off x="2459174" y="3154680"/>
                <a:ext cx="17326" cy="48006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>
                <a:stCxn id="41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 flipH="1">
              <a:off x="4081176" y="2911579"/>
              <a:ext cx="1298541" cy="1232530"/>
              <a:chOff x="2459174" y="3154680"/>
              <a:chExt cx="1148523" cy="942540"/>
            </a:xfrm>
          </p:grpSpPr>
          <p:cxnSp>
            <p:nvCxnSpPr>
              <p:cNvPr id="67" name="Straight Connector 66"/>
              <p:cNvCxnSpPr/>
              <p:nvPr/>
            </p:nvCxnSpPr>
            <p:spPr bwMode="auto">
              <a:xfrm flipH="1">
                <a:off x="2459174" y="3154680"/>
                <a:ext cx="0" cy="55581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2459174" y="3710491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H="1" flipV="1">
                <a:off x="3605958" y="3710491"/>
                <a:ext cx="1739" cy="38672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1" name="Flowchart: Delay 18"/>
            <p:cNvSpPr/>
            <p:nvPr/>
          </p:nvSpPr>
          <p:spPr bwMode="auto">
            <a:xfrm rot="5400000" flipH="1">
              <a:off x="3514473" y="3912720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47641" y="2114193"/>
              <a:ext cx="441783" cy="4540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+mj-lt"/>
                </a:rPr>
                <a:t>s</a:t>
              </a:r>
              <a:r>
                <a:rPr lang="en-US" sz="1600" dirty="0" err="1">
                  <a:latin typeface="+mj-lt"/>
                </a:rPr>
                <a:t>n</a:t>
              </a:r>
              <a:endParaRPr lang="en-US" sz="2200" dirty="0">
                <a:latin typeface="+mj-lt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H="1">
              <a:off x="6009511" y="2351453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7" name="Rectangle 76"/>
            <p:cNvSpPr/>
            <p:nvPr/>
          </p:nvSpPr>
          <p:spPr>
            <a:xfrm>
              <a:off x="3611745" y="4903113"/>
              <a:ext cx="440026" cy="356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latin typeface="+mj-lt"/>
                </a:rPr>
                <a:t>Cn</a:t>
              </a:r>
              <a:endParaRPr lang="en-US" sz="2200" dirty="0">
                <a:latin typeface="+mj-lt"/>
              </a:endParaRPr>
            </a:p>
          </p:txBody>
        </p:sp>
        <p:cxnSp>
          <p:nvCxnSpPr>
            <p:cNvPr id="78" name="Straight Connector 77"/>
            <p:cNvCxnSpPr>
              <a:endCxn id="41" idx="7"/>
            </p:cNvCxnSpPr>
            <p:nvPr/>
          </p:nvCxnSpPr>
          <p:spPr bwMode="auto">
            <a:xfrm flipH="1" flipV="1">
              <a:off x="3834829" y="4639383"/>
              <a:ext cx="692" cy="2637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18288"/>
              </p:ext>
            </p:extLst>
          </p:nvPr>
        </p:nvGraphicFramePr>
        <p:xfrm>
          <a:off x="7845681" y="3240780"/>
          <a:ext cx="287470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9709940" y="325481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709940" y="362354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709940" y="399226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709940" y="436099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253661" y="324719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253661" y="361592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253661" y="398464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253661" y="435337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837185" y="5434831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It is called a full adder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66178" y="4272080"/>
            <a:ext cx="3145333" cy="1939229"/>
            <a:chOff x="4646339" y="4070016"/>
            <a:chExt cx="3145333" cy="1939229"/>
          </a:xfrm>
        </p:grpSpPr>
        <p:grpSp>
          <p:nvGrpSpPr>
            <p:cNvPr id="36" name="Group 35"/>
            <p:cNvGrpSpPr/>
            <p:nvPr/>
          </p:nvGrpSpPr>
          <p:grpSpPr>
            <a:xfrm>
              <a:off x="4646339" y="4915551"/>
              <a:ext cx="3145333" cy="1093694"/>
              <a:chOff x="1245030" y="4455457"/>
              <a:chExt cx="3145333" cy="1093694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3600" b="1" dirty="0">
                    <a:latin typeface="+mj-lt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45030" y="505609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+mj-lt"/>
                  </a:rPr>
                  <a:t>y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45030" y="4518212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+mj-lt"/>
                  </a:rPr>
                  <a:t>x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29642" y="4496395"/>
                <a:ext cx="66877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+mj-lt"/>
                  </a:rPr>
                  <a:t>sum</a:t>
                </a:r>
              </a:p>
            </p:txBody>
          </p:sp>
          <p:cxnSp>
            <p:nvCxnSpPr>
              <p:cNvPr id="43" name="Straight Connector 42"/>
              <p:cNvCxnSpPr>
                <a:stCxn id="40" idx="3"/>
              </p:cNvCxnSpPr>
              <p:nvPr/>
            </p:nvCxnSpPr>
            <p:spPr bwMode="auto">
              <a:xfrm>
                <a:off x="1551524" y="4733656"/>
                <a:ext cx="44760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4" name="Straight Connector 43"/>
              <p:cNvCxnSpPr>
                <a:stCxn id="39" idx="3"/>
              </p:cNvCxnSpPr>
              <p:nvPr/>
            </p:nvCxnSpPr>
            <p:spPr bwMode="auto">
              <a:xfrm>
                <a:off x="1557936" y="5271538"/>
                <a:ext cx="44119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6" name="Rectangle 45"/>
              <p:cNvSpPr/>
              <p:nvPr/>
            </p:nvSpPr>
            <p:spPr>
              <a:xfrm>
                <a:off x="3629642" y="5034277"/>
                <a:ext cx="76072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+mj-lt"/>
                  </a:rPr>
                  <a:t>carry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5883032" y="4070016"/>
              <a:ext cx="3032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c</a:t>
              </a:r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17070"/>
              </p:ext>
            </p:extLst>
          </p:nvPr>
        </p:nvGraphicFramePr>
        <p:xfrm>
          <a:off x="7844666" y="1384566"/>
          <a:ext cx="2874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y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</a:t>
                      </a:r>
                      <a:r>
                        <a:rPr lang="en-US" sz="1400" dirty="0" smtClean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9708925" y="177860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708925" y="21473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708925" y="25160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08925" y="288478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252646" y="177098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252646" y="213970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252646" y="250843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52646" y="287716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837185" y="1483250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We add input carry here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0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35" grpId="0"/>
      <p:bldP spid="60" grpId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adder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 bwMode="auto">
          <a:xfrm rot="5400000">
            <a:off x="7343769" y="3104050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7141" y="2343800"/>
            <a:ext cx="4203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+mj-lt"/>
              </a:rPr>
              <a:t>y</a:t>
            </a:r>
            <a:r>
              <a:rPr lang="en-US" sz="1600" dirty="0" err="1">
                <a:latin typeface="+mj-lt"/>
              </a:rPr>
              <a:t>n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70837" y="2340594"/>
            <a:ext cx="413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+mj-lt"/>
              </a:rPr>
              <a:t>x</a:t>
            </a:r>
            <a:r>
              <a:rPr lang="en-US" sz="1600" dirty="0" err="1">
                <a:latin typeface="+mj-lt"/>
              </a:rPr>
              <a:t>n</a:t>
            </a:r>
            <a:endParaRPr lang="en-US" sz="1600" dirty="0">
              <a:latin typeface="+mj-lt"/>
            </a:endParaRP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 bwMode="auto">
          <a:xfrm>
            <a:off x="8177785" y="2771481"/>
            <a:ext cx="10970" cy="26495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8" name="Straight Connector 7"/>
          <p:cNvCxnSpPr>
            <a:stCxn id="5" idx="2"/>
          </p:cNvCxnSpPr>
          <p:nvPr/>
        </p:nvCxnSpPr>
        <p:spPr bwMode="auto">
          <a:xfrm>
            <a:off x="7667295" y="2774687"/>
            <a:ext cx="10972" cy="26174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9" name="Rectangle 4"/>
          <p:cNvSpPr/>
          <p:nvPr/>
        </p:nvSpPr>
        <p:spPr bwMode="auto">
          <a:xfrm rot="5400000">
            <a:off x="5766429" y="3104051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8014" y="2186895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y</a:t>
            </a:r>
            <a:r>
              <a:rPr lang="en-US" sz="1600" dirty="0">
                <a:latin typeface="+mj-lt"/>
              </a:rPr>
              <a:t>n+1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7532" y="2186895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x</a:t>
            </a:r>
            <a:r>
              <a:rPr lang="en-US" sz="1600" dirty="0">
                <a:latin typeface="+mj-lt"/>
              </a:rPr>
              <a:t>n+1</a:t>
            </a: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 bwMode="auto">
          <a:xfrm>
            <a:off x="6608066" y="2617782"/>
            <a:ext cx="0" cy="41865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3" name="Straight Connector 12"/>
          <p:cNvCxnSpPr>
            <a:stCxn id="10" idx="2"/>
          </p:cNvCxnSpPr>
          <p:nvPr/>
        </p:nvCxnSpPr>
        <p:spPr bwMode="auto">
          <a:xfrm>
            <a:off x="6108548" y="2617782"/>
            <a:ext cx="10972" cy="41865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8452789" y="3671051"/>
            <a:ext cx="5437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+mj-lt"/>
              </a:rPr>
              <a:t>c</a:t>
            </a:r>
            <a:r>
              <a:rPr lang="en-US" sz="1400" dirty="0">
                <a:latin typeface="+mj-lt"/>
              </a:rPr>
              <a:t>n-1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43516" y="3677403"/>
            <a:ext cx="401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+mj-lt"/>
              </a:rPr>
              <a:t>c</a:t>
            </a:r>
            <a:r>
              <a:rPr lang="en-US" sz="1400" dirty="0" err="1">
                <a:latin typeface="+mj-lt"/>
              </a:rPr>
              <a:t>n</a:t>
            </a:r>
            <a:endParaRPr lang="en-US" sz="1400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24007" y="3773992"/>
            <a:ext cx="579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+mj-lt"/>
              </a:rPr>
              <a:t>c</a:t>
            </a:r>
            <a:r>
              <a:rPr lang="en-US" sz="1400" dirty="0">
                <a:latin typeface="+mj-lt"/>
              </a:rPr>
              <a:t>n+1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>
            <a:off x="8650908" y="3426630"/>
            <a:ext cx="0" cy="396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7" name="Straight Connector 26"/>
          <p:cNvCxnSpPr>
            <a:stCxn id="4" idx="2"/>
          </p:cNvCxnSpPr>
          <p:nvPr/>
        </p:nvCxnSpPr>
        <p:spPr bwMode="auto">
          <a:xfrm rot="5400000" flipV="1">
            <a:off x="7721100" y="4413995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143418" y="3356780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5400000">
            <a:off x="5566035" y="3362387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5400000" flipV="1">
            <a:off x="6133601" y="4421165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7716887" y="4618047"/>
            <a:ext cx="4026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+mj-lt"/>
              </a:rPr>
              <a:t>s</a:t>
            </a:r>
            <a:r>
              <a:rPr lang="en-US" sz="1600" dirty="0" err="1">
                <a:latin typeface="+mj-lt"/>
              </a:rPr>
              <a:t>n</a:t>
            </a:r>
            <a:endParaRPr lang="en-US" sz="22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25994" y="4714271"/>
            <a:ext cx="6094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+mj-lt"/>
              </a:rPr>
              <a:t>s</a:t>
            </a:r>
            <a:r>
              <a:rPr lang="en-US" sz="1600" dirty="0">
                <a:latin typeface="+mj-lt"/>
              </a:rPr>
              <a:t>n+1</a:t>
            </a:r>
            <a:endParaRPr lang="en-US" sz="2200" dirty="0"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359806" y="2624708"/>
            <a:ext cx="4092089" cy="2014372"/>
            <a:chOff x="-157267" y="2025498"/>
            <a:chExt cx="4092089" cy="2014372"/>
          </a:xfrm>
        </p:grpSpPr>
        <p:sp>
          <p:nvSpPr>
            <p:cNvPr id="61" name="Rectangle 4"/>
            <p:cNvSpPr/>
            <p:nvPr/>
          </p:nvSpPr>
          <p:spPr bwMode="auto">
            <a:xfrm rot="5400000">
              <a:off x="2429563" y="2511766"/>
              <a:ext cx="1176638" cy="1041399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3263579" y="2179197"/>
              <a:ext cx="10970" cy="26495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2753089" y="2182403"/>
              <a:ext cx="10972" cy="26174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64" name="Rectangle 4"/>
            <p:cNvSpPr/>
            <p:nvPr/>
          </p:nvSpPr>
          <p:spPr bwMode="auto">
            <a:xfrm rot="5400000">
              <a:off x="852223" y="2511767"/>
              <a:ext cx="1176638" cy="1041399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1693860" y="2025498"/>
              <a:ext cx="0" cy="41865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194342" y="2025498"/>
              <a:ext cx="10972" cy="41865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3736702" y="2834347"/>
              <a:ext cx="0" cy="3962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/>
            <p:cNvCxnSpPr>
              <a:stCxn id="61" idx="2"/>
            </p:cNvCxnSpPr>
            <p:nvPr/>
          </p:nvCxnSpPr>
          <p:spPr bwMode="auto">
            <a:xfrm rot="5400000" flipV="1">
              <a:off x="2806894" y="3821711"/>
              <a:ext cx="419084" cy="289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H="1">
              <a:off x="-157267" y="3038074"/>
              <a:ext cx="107706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 flipV="1">
              <a:off x="1219395" y="3828881"/>
              <a:ext cx="419084" cy="289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rot="5400000">
              <a:off x="2230591" y="2757568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</p:grpSp>
      <p:sp>
        <p:nvSpPr>
          <p:cNvPr id="75" name="Rectangle 74"/>
          <p:cNvSpPr/>
          <p:nvPr/>
        </p:nvSpPr>
        <p:spPr bwMode="auto">
          <a:xfrm>
            <a:off x="1328328" y="1704814"/>
            <a:ext cx="3995518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8555132" y="2610611"/>
            <a:ext cx="2299905" cy="2014372"/>
            <a:chOff x="383858" y="2025498"/>
            <a:chExt cx="2299905" cy="2014372"/>
          </a:xfrm>
        </p:grpSpPr>
        <p:sp>
          <p:nvSpPr>
            <p:cNvPr id="80" name="Rectangle 4"/>
            <p:cNvSpPr/>
            <p:nvPr/>
          </p:nvSpPr>
          <p:spPr bwMode="auto">
            <a:xfrm rot="5400000">
              <a:off x="852223" y="2511767"/>
              <a:ext cx="1176638" cy="1041399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1693860" y="2025498"/>
              <a:ext cx="0" cy="41865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194342" y="2025498"/>
              <a:ext cx="10972" cy="41865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651829" y="2770103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rot="5400000" flipV="1">
              <a:off x="1219395" y="3828881"/>
              <a:ext cx="419084" cy="289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>
              <a:off x="1962623" y="3025540"/>
              <a:ext cx="72114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</p:grpSp>
      <p:sp>
        <p:nvSpPr>
          <p:cNvPr id="90" name="Rectangle 89"/>
          <p:cNvSpPr/>
          <p:nvPr/>
        </p:nvSpPr>
        <p:spPr bwMode="auto">
          <a:xfrm>
            <a:off x="8985836" y="1737543"/>
            <a:ext cx="2007474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838200" y="1609132"/>
            <a:ext cx="9367837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We may add more adders to sum numbers wider than 1 bit</a:t>
            </a:r>
          </a:p>
        </p:txBody>
      </p:sp>
      <p:sp>
        <p:nvSpPr>
          <p:cNvPr id="94" name="Content Placeholder 2"/>
          <p:cNvSpPr txBox="1">
            <a:spLocks/>
          </p:cNvSpPr>
          <p:nvPr/>
        </p:nvSpPr>
        <p:spPr bwMode="auto">
          <a:xfrm>
            <a:off x="838200" y="5433921"/>
            <a:ext cx="10848975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 real HW, wide adders have more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complicated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schemes to avoid long “carry chains”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531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Arithmetic </a:t>
            </a:r>
            <a:r>
              <a:rPr lang="en-US" dirty="0"/>
              <a:t>L</a:t>
            </a:r>
            <a:r>
              <a:rPr lang="en-US" dirty="0" smtClean="0"/>
              <a:t>ogic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5526409" cy="4314019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i="1" dirty="0">
                <a:solidFill>
                  <a:schemeClr val="accent1"/>
                </a:solidFill>
              </a:rPr>
              <a:t>ALU</a:t>
            </a:r>
            <a:r>
              <a:rPr lang="en-US" sz="2000" dirty="0"/>
              <a:t> is a circuit that is able to perform different arithmetic and bitwise logical operations on integer binary numbers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59" y="852430"/>
            <a:ext cx="3938269" cy="529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1638302" y="2543175"/>
            <a:ext cx="4191002" cy="3678616"/>
            <a:chOff x="4716161" y="1573422"/>
            <a:chExt cx="5061016" cy="4061364"/>
          </a:xfrm>
        </p:grpSpPr>
        <p:sp>
          <p:nvSpPr>
            <p:cNvPr id="4" name="Freeform 127"/>
            <p:cNvSpPr>
              <a:spLocks/>
            </p:cNvSpPr>
            <p:nvPr/>
          </p:nvSpPr>
          <p:spPr bwMode="auto">
            <a:xfrm>
              <a:off x="6354612" y="1573422"/>
              <a:ext cx="1700991" cy="336627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    ALU</a:t>
              </a: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5734494" y="2300021"/>
              <a:ext cx="620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5729368" y="4300838"/>
              <a:ext cx="625243" cy="809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H="1" flipV="1">
              <a:off x="7218960" y="4412513"/>
              <a:ext cx="4091" cy="90148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8055603" y="3267033"/>
              <a:ext cx="8866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4716161" y="1961467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Operand 1 (X)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16161" y="3936819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Operand 2 (Y)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73450" y="5296232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Opcode (I)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85829" y="2928479"/>
              <a:ext cx="1691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Result (out)</a:t>
              </a:r>
              <a:endParaRPr lang="en-US" sz="1100" dirty="0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0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7323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8221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3"/>
            <a:ext cx="4370360" cy="3444804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511886"/>
            <a:ext cx="155692" cy="142616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1997" y="4871027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Abstraction in Computer Science (CS)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1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8070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critical path of scheme?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Critical path is the slowest </a:t>
            </a:r>
            <a:r>
              <a:rPr lang="en-US" dirty="0"/>
              <a:t>logic path in the </a:t>
            </a:r>
            <a:r>
              <a:rPr lang="en-US" dirty="0" smtClean="0"/>
              <a:t>circuit</a:t>
            </a:r>
          </a:p>
          <a:p>
            <a:pPr marL="342900" indent="-342900"/>
            <a:r>
              <a:rPr lang="en-US" i="1" dirty="0" smtClean="0"/>
              <a:t>Reliable</a:t>
            </a:r>
            <a:r>
              <a:rPr lang="en-US" dirty="0" smtClean="0"/>
              <a:t> result of whole logic path can not be ready until critical path is passed by signal</a:t>
            </a:r>
            <a:endParaRPr lang="ru-RU" dirty="0"/>
          </a:p>
        </p:txBody>
      </p:sp>
      <p:grpSp>
        <p:nvGrpSpPr>
          <p:cNvPr id="4" name="Group 7"/>
          <p:cNvGrpSpPr/>
          <p:nvPr/>
        </p:nvGrpSpPr>
        <p:grpSpPr>
          <a:xfrm>
            <a:off x="4416265" y="4127313"/>
            <a:ext cx="424236" cy="406400"/>
            <a:chOff x="1607464" y="2009795"/>
            <a:chExt cx="720577" cy="690282"/>
          </a:xfrm>
        </p:grpSpPr>
        <p:sp>
          <p:nvSpPr>
            <p:cNvPr id="5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" name="Flowchart: Delay 10"/>
          <p:cNvSpPr/>
          <p:nvPr/>
        </p:nvSpPr>
        <p:spPr bwMode="auto">
          <a:xfrm>
            <a:off x="5194859" y="4131123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Flowchart: Delay 18"/>
          <p:cNvSpPr/>
          <p:nvPr/>
        </p:nvSpPr>
        <p:spPr bwMode="auto">
          <a:xfrm flipH="1">
            <a:off x="6447120" y="3512856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Elbow Connector 18"/>
          <p:cNvCxnSpPr>
            <a:stCxn id="6" idx="6"/>
            <a:endCxn id="7" idx="6"/>
          </p:cNvCxnSpPr>
          <p:nvPr/>
        </p:nvCxnSpPr>
        <p:spPr bwMode="auto">
          <a:xfrm>
            <a:off x="4840502" y="4330514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0" name="Elbow Connector 22"/>
          <p:cNvCxnSpPr>
            <a:stCxn id="7" idx="2"/>
            <a:endCxn id="8" idx="4"/>
          </p:cNvCxnSpPr>
          <p:nvPr/>
        </p:nvCxnSpPr>
        <p:spPr bwMode="auto">
          <a:xfrm flipV="1">
            <a:off x="5858601" y="4169217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2" name="Elbow Connector 25"/>
          <p:cNvCxnSpPr>
            <a:stCxn id="8" idx="2"/>
          </p:cNvCxnSpPr>
          <p:nvPr/>
        </p:nvCxnSpPr>
        <p:spPr bwMode="auto">
          <a:xfrm flipH="1" flipV="1">
            <a:off x="4056932" y="3679794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4" name="Straight Connector 29"/>
          <p:cNvCxnSpPr>
            <a:stCxn id="5" idx="3"/>
          </p:cNvCxnSpPr>
          <p:nvPr/>
        </p:nvCxnSpPr>
        <p:spPr bwMode="auto">
          <a:xfrm flipH="1">
            <a:off x="4053726" y="4330513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6" name="Straight Connector 33"/>
          <p:cNvCxnSpPr>
            <a:stCxn id="7" idx="5"/>
          </p:cNvCxnSpPr>
          <p:nvPr/>
        </p:nvCxnSpPr>
        <p:spPr bwMode="auto">
          <a:xfrm flipH="1" flipV="1">
            <a:off x="4039297" y="4782270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7" name="Straight Connector 36"/>
          <p:cNvCxnSpPr>
            <a:stCxn id="8" idx="7"/>
          </p:cNvCxnSpPr>
          <p:nvPr/>
        </p:nvCxnSpPr>
        <p:spPr bwMode="auto">
          <a:xfrm>
            <a:off x="7080055" y="3919225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9" name="Овал 18"/>
          <p:cNvSpPr/>
          <p:nvPr/>
        </p:nvSpPr>
        <p:spPr bwMode="auto">
          <a:xfrm>
            <a:off x="3532787" y="3512855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3532787" y="4169217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3532787" y="4632923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5694595" y="4370097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 bwMode="auto">
          <a:xfrm>
            <a:off x="6875450" y="3763725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8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2637E-6 L 0.07691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6595E-6 L 0.16563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1 -0.00023 L 0.16285 -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7944E-6 L 0.07482 -0.052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2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critical path finding: Multiplexer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23349" y="636584"/>
            <a:ext cx="3617226" cy="5965465"/>
          </a:xfrm>
        </p:spPr>
      </p:pic>
      <p:sp>
        <p:nvSpPr>
          <p:cNvPr id="5" name="Полилиния 4"/>
          <p:cNvSpPr/>
          <p:nvPr/>
        </p:nvSpPr>
        <p:spPr bwMode="auto">
          <a:xfrm>
            <a:off x="3962400" y="2576264"/>
            <a:ext cx="4969164" cy="2032681"/>
          </a:xfrm>
          <a:custGeom>
            <a:avLst/>
            <a:gdLst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444027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641600 w 4969164"/>
              <a:gd name="connsiteY19" fmla="*/ 120754 h 2041918"/>
              <a:gd name="connsiteX20" fmla="*/ 2346036 w 4969164"/>
              <a:gd name="connsiteY20" fmla="*/ 425554 h 2041918"/>
              <a:gd name="connsiteX21" fmla="*/ 2512291 w 4969164"/>
              <a:gd name="connsiteY21" fmla="*/ 407081 h 2041918"/>
              <a:gd name="connsiteX22" fmla="*/ 2595418 w 4969164"/>
              <a:gd name="connsiteY22" fmla="*/ 397845 h 2041918"/>
              <a:gd name="connsiteX23" fmla="*/ 2706255 w 4969164"/>
              <a:gd name="connsiteY23" fmla="*/ 379372 h 2041918"/>
              <a:gd name="connsiteX24" fmla="*/ 2789382 w 4969164"/>
              <a:gd name="connsiteY24" fmla="*/ 360900 h 2041918"/>
              <a:gd name="connsiteX25" fmla="*/ 2946400 w 4969164"/>
              <a:gd name="connsiteY25" fmla="*/ 351663 h 2041918"/>
              <a:gd name="connsiteX26" fmla="*/ 2992582 w 4969164"/>
              <a:gd name="connsiteY26" fmla="*/ 342427 h 2041918"/>
              <a:gd name="connsiteX27" fmla="*/ 3057236 w 4969164"/>
              <a:gd name="connsiteY27" fmla="*/ 333191 h 2041918"/>
              <a:gd name="connsiteX28" fmla="*/ 3094182 w 4969164"/>
              <a:gd name="connsiteY28" fmla="*/ 323954 h 2041918"/>
              <a:gd name="connsiteX29" fmla="*/ 3205018 w 4969164"/>
              <a:gd name="connsiteY29" fmla="*/ 305481 h 2041918"/>
              <a:gd name="connsiteX30" fmla="*/ 3297382 w 4969164"/>
              <a:gd name="connsiteY30" fmla="*/ 287009 h 2041918"/>
              <a:gd name="connsiteX31" fmla="*/ 3352800 w 4969164"/>
              <a:gd name="connsiteY31" fmla="*/ 259300 h 2041918"/>
              <a:gd name="connsiteX32" fmla="*/ 3389745 w 4969164"/>
              <a:gd name="connsiteY32" fmla="*/ 203881 h 2041918"/>
              <a:gd name="connsiteX33" fmla="*/ 3417455 w 4969164"/>
              <a:gd name="connsiteY33" fmla="*/ 185409 h 2041918"/>
              <a:gd name="connsiteX34" fmla="*/ 3491345 w 4969164"/>
              <a:gd name="connsiteY34" fmla="*/ 129991 h 2041918"/>
              <a:gd name="connsiteX35" fmla="*/ 3537527 w 4969164"/>
              <a:gd name="connsiteY35" fmla="*/ 111518 h 2041918"/>
              <a:gd name="connsiteX36" fmla="*/ 3620655 w 4969164"/>
              <a:gd name="connsiteY36" fmla="*/ 83809 h 2041918"/>
              <a:gd name="connsiteX37" fmla="*/ 3694545 w 4969164"/>
              <a:gd name="connsiteY37" fmla="*/ 56100 h 2041918"/>
              <a:gd name="connsiteX38" fmla="*/ 3823855 w 4969164"/>
              <a:gd name="connsiteY38" fmla="*/ 19154 h 2041918"/>
              <a:gd name="connsiteX39" fmla="*/ 4756727 w 4969164"/>
              <a:gd name="connsiteY39" fmla="*/ 19154 h 2041918"/>
              <a:gd name="connsiteX40" fmla="*/ 4913745 w 4969164"/>
              <a:gd name="connsiteY40" fmla="*/ 681 h 2041918"/>
              <a:gd name="connsiteX41" fmla="*/ 4969164 w 4969164"/>
              <a:gd name="connsiteY4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12291 w 4969164"/>
              <a:gd name="connsiteY19" fmla="*/ 407081 h 2041918"/>
              <a:gd name="connsiteX20" fmla="*/ 2595418 w 4969164"/>
              <a:gd name="connsiteY20" fmla="*/ 397845 h 2041918"/>
              <a:gd name="connsiteX21" fmla="*/ 2706255 w 4969164"/>
              <a:gd name="connsiteY21" fmla="*/ 379372 h 2041918"/>
              <a:gd name="connsiteX22" fmla="*/ 2789382 w 4969164"/>
              <a:gd name="connsiteY22" fmla="*/ 360900 h 2041918"/>
              <a:gd name="connsiteX23" fmla="*/ 2946400 w 4969164"/>
              <a:gd name="connsiteY23" fmla="*/ 351663 h 2041918"/>
              <a:gd name="connsiteX24" fmla="*/ 2992582 w 4969164"/>
              <a:gd name="connsiteY24" fmla="*/ 342427 h 2041918"/>
              <a:gd name="connsiteX25" fmla="*/ 3057236 w 4969164"/>
              <a:gd name="connsiteY25" fmla="*/ 333191 h 2041918"/>
              <a:gd name="connsiteX26" fmla="*/ 3094182 w 4969164"/>
              <a:gd name="connsiteY26" fmla="*/ 323954 h 2041918"/>
              <a:gd name="connsiteX27" fmla="*/ 3205018 w 4969164"/>
              <a:gd name="connsiteY27" fmla="*/ 305481 h 2041918"/>
              <a:gd name="connsiteX28" fmla="*/ 3297382 w 4969164"/>
              <a:gd name="connsiteY28" fmla="*/ 287009 h 2041918"/>
              <a:gd name="connsiteX29" fmla="*/ 3352800 w 4969164"/>
              <a:gd name="connsiteY29" fmla="*/ 259300 h 2041918"/>
              <a:gd name="connsiteX30" fmla="*/ 3389745 w 4969164"/>
              <a:gd name="connsiteY30" fmla="*/ 203881 h 2041918"/>
              <a:gd name="connsiteX31" fmla="*/ 3417455 w 4969164"/>
              <a:gd name="connsiteY31" fmla="*/ 185409 h 2041918"/>
              <a:gd name="connsiteX32" fmla="*/ 3491345 w 4969164"/>
              <a:gd name="connsiteY32" fmla="*/ 129991 h 2041918"/>
              <a:gd name="connsiteX33" fmla="*/ 3537527 w 4969164"/>
              <a:gd name="connsiteY33" fmla="*/ 111518 h 2041918"/>
              <a:gd name="connsiteX34" fmla="*/ 3620655 w 4969164"/>
              <a:gd name="connsiteY34" fmla="*/ 83809 h 2041918"/>
              <a:gd name="connsiteX35" fmla="*/ 3694545 w 4969164"/>
              <a:gd name="connsiteY35" fmla="*/ 56100 h 2041918"/>
              <a:gd name="connsiteX36" fmla="*/ 3823855 w 4969164"/>
              <a:gd name="connsiteY36" fmla="*/ 19154 h 2041918"/>
              <a:gd name="connsiteX37" fmla="*/ 4756727 w 4969164"/>
              <a:gd name="connsiteY37" fmla="*/ 19154 h 2041918"/>
              <a:gd name="connsiteX38" fmla="*/ 4913745 w 4969164"/>
              <a:gd name="connsiteY38" fmla="*/ 681 h 2041918"/>
              <a:gd name="connsiteX39" fmla="*/ 4969164 w 4969164"/>
              <a:gd name="connsiteY3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70136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06255 w 4969164"/>
              <a:gd name="connsiteY19" fmla="*/ 379372 h 2041918"/>
              <a:gd name="connsiteX20" fmla="*/ 2789382 w 4969164"/>
              <a:gd name="connsiteY20" fmla="*/ 360900 h 2041918"/>
              <a:gd name="connsiteX21" fmla="*/ 2946400 w 4969164"/>
              <a:gd name="connsiteY21" fmla="*/ 351663 h 2041918"/>
              <a:gd name="connsiteX22" fmla="*/ 2992582 w 4969164"/>
              <a:gd name="connsiteY22" fmla="*/ 342427 h 2041918"/>
              <a:gd name="connsiteX23" fmla="*/ 3057236 w 4969164"/>
              <a:gd name="connsiteY23" fmla="*/ 333191 h 2041918"/>
              <a:gd name="connsiteX24" fmla="*/ 3094182 w 4969164"/>
              <a:gd name="connsiteY24" fmla="*/ 323954 h 2041918"/>
              <a:gd name="connsiteX25" fmla="*/ 3205018 w 4969164"/>
              <a:gd name="connsiteY25" fmla="*/ 305481 h 2041918"/>
              <a:gd name="connsiteX26" fmla="*/ 3297382 w 4969164"/>
              <a:gd name="connsiteY26" fmla="*/ 287009 h 2041918"/>
              <a:gd name="connsiteX27" fmla="*/ 3352800 w 4969164"/>
              <a:gd name="connsiteY27" fmla="*/ 259300 h 2041918"/>
              <a:gd name="connsiteX28" fmla="*/ 3389745 w 4969164"/>
              <a:gd name="connsiteY28" fmla="*/ 203881 h 2041918"/>
              <a:gd name="connsiteX29" fmla="*/ 3417455 w 4969164"/>
              <a:gd name="connsiteY29" fmla="*/ 185409 h 2041918"/>
              <a:gd name="connsiteX30" fmla="*/ 3491345 w 4969164"/>
              <a:gd name="connsiteY30" fmla="*/ 129991 h 2041918"/>
              <a:gd name="connsiteX31" fmla="*/ 3537527 w 4969164"/>
              <a:gd name="connsiteY31" fmla="*/ 111518 h 2041918"/>
              <a:gd name="connsiteX32" fmla="*/ 3620655 w 4969164"/>
              <a:gd name="connsiteY32" fmla="*/ 83809 h 2041918"/>
              <a:gd name="connsiteX33" fmla="*/ 3694545 w 4969164"/>
              <a:gd name="connsiteY33" fmla="*/ 56100 h 2041918"/>
              <a:gd name="connsiteX34" fmla="*/ 3823855 w 4969164"/>
              <a:gd name="connsiteY34" fmla="*/ 19154 h 2041918"/>
              <a:gd name="connsiteX35" fmla="*/ 4756727 w 4969164"/>
              <a:gd name="connsiteY35" fmla="*/ 19154 h 2041918"/>
              <a:gd name="connsiteX36" fmla="*/ 4913745 w 4969164"/>
              <a:gd name="connsiteY36" fmla="*/ 681 h 2041918"/>
              <a:gd name="connsiteX37" fmla="*/ 4969164 w 4969164"/>
              <a:gd name="connsiteY37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89382 w 4969164"/>
              <a:gd name="connsiteY19" fmla="*/ 360900 h 2041918"/>
              <a:gd name="connsiteX20" fmla="*/ 2946400 w 4969164"/>
              <a:gd name="connsiteY20" fmla="*/ 351663 h 2041918"/>
              <a:gd name="connsiteX21" fmla="*/ 2992582 w 4969164"/>
              <a:gd name="connsiteY21" fmla="*/ 342427 h 2041918"/>
              <a:gd name="connsiteX22" fmla="*/ 3057236 w 4969164"/>
              <a:gd name="connsiteY22" fmla="*/ 333191 h 2041918"/>
              <a:gd name="connsiteX23" fmla="*/ 3094182 w 4969164"/>
              <a:gd name="connsiteY23" fmla="*/ 323954 h 2041918"/>
              <a:gd name="connsiteX24" fmla="*/ 3205018 w 4969164"/>
              <a:gd name="connsiteY24" fmla="*/ 305481 h 2041918"/>
              <a:gd name="connsiteX25" fmla="*/ 3297382 w 4969164"/>
              <a:gd name="connsiteY25" fmla="*/ 287009 h 2041918"/>
              <a:gd name="connsiteX26" fmla="*/ 3352800 w 4969164"/>
              <a:gd name="connsiteY26" fmla="*/ 259300 h 2041918"/>
              <a:gd name="connsiteX27" fmla="*/ 3389745 w 4969164"/>
              <a:gd name="connsiteY27" fmla="*/ 203881 h 2041918"/>
              <a:gd name="connsiteX28" fmla="*/ 3417455 w 4969164"/>
              <a:gd name="connsiteY28" fmla="*/ 185409 h 2041918"/>
              <a:gd name="connsiteX29" fmla="*/ 3491345 w 4969164"/>
              <a:gd name="connsiteY29" fmla="*/ 129991 h 2041918"/>
              <a:gd name="connsiteX30" fmla="*/ 3537527 w 4969164"/>
              <a:gd name="connsiteY30" fmla="*/ 111518 h 2041918"/>
              <a:gd name="connsiteX31" fmla="*/ 3620655 w 4969164"/>
              <a:gd name="connsiteY31" fmla="*/ 83809 h 2041918"/>
              <a:gd name="connsiteX32" fmla="*/ 3694545 w 4969164"/>
              <a:gd name="connsiteY32" fmla="*/ 56100 h 2041918"/>
              <a:gd name="connsiteX33" fmla="*/ 3823855 w 4969164"/>
              <a:gd name="connsiteY33" fmla="*/ 19154 h 2041918"/>
              <a:gd name="connsiteX34" fmla="*/ 4756727 w 4969164"/>
              <a:gd name="connsiteY34" fmla="*/ 19154 h 2041918"/>
              <a:gd name="connsiteX35" fmla="*/ 4913745 w 4969164"/>
              <a:gd name="connsiteY35" fmla="*/ 681 h 2041918"/>
              <a:gd name="connsiteX36" fmla="*/ 4969164 w 4969164"/>
              <a:gd name="connsiteY36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946400 w 4969164"/>
              <a:gd name="connsiteY19" fmla="*/ 351663 h 2041918"/>
              <a:gd name="connsiteX20" fmla="*/ 2992582 w 4969164"/>
              <a:gd name="connsiteY20" fmla="*/ 342427 h 2041918"/>
              <a:gd name="connsiteX21" fmla="*/ 3057236 w 4969164"/>
              <a:gd name="connsiteY21" fmla="*/ 333191 h 2041918"/>
              <a:gd name="connsiteX22" fmla="*/ 3094182 w 4969164"/>
              <a:gd name="connsiteY22" fmla="*/ 323954 h 2041918"/>
              <a:gd name="connsiteX23" fmla="*/ 3205018 w 4969164"/>
              <a:gd name="connsiteY23" fmla="*/ 305481 h 2041918"/>
              <a:gd name="connsiteX24" fmla="*/ 3297382 w 4969164"/>
              <a:gd name="connsiteY24" fmla="*/ 287009 h 2041918"/>
              <a:gd name="connsiteX25" fmla="*/ 3352800 w 4969164"/>
              <a:gd name="connsiteY25" fmla="*/ 259300 h 2041918"/>
              <a:gd name="connsiteX26" fmla="*/ 3389745 w 4969164"/>
              <a:gd name="connsiteY26" fmla="*/ 203881 h 2041918"/>
              <a:gd name="connsiteX27" fmla="*/ 3417455 w 4969164"/>
              <a:gd name="connsiteY27" fmla="*/ 185409 h 2041918"/>
              <a:gd name="connsiteX28" fmla="*/ 3491345 w 4969164"/>
              <a:gd name="connsiteY28" fmla="*/ 129991 h 2041918"/>
              <a:gd name="connsiteX29" fmla="*/ 3537527 w 4969164"/>
              <a:gd name="connsiteY29" fmla="*/ 111518 h 2041918"/>
              <a:gd name="connsiteX30" fmla="*/ 3620655 w 4969164"/>
              <a:gd name="connsiteY30" fmla="*/ 83809 h 2041918"/>
              <a:gd name="connsiteX31" fmla="*/ 3694545 w 4969164"/>
              <a:gd name="connsiteY31" fmla="*/ 56100 h 2041918"/>
              <a:gd name="connsiteX32" fmla="*/ 3823855 w 4969164"/>
              <a:gd name="connsiteY32" fmla="*/ 19154 h 2041918"/>
              <a:gd name="connsiteX33" fmla="*/ 4756727 w 4969164"/>
              <a:gd name="connsiteY33" fmla="*/ 19154 h 2041918"/>
              <a:gd name="connsiteX34" fmla="*/ 4913745 w 4969164"/>
              <a:gd name="connsiteY34" fmla="*/ 681 h 2041918"/>
              <a:gd name="connsiteX35" fmla="*/ 4969164 w 4969164"/>
              <a:gd name="connsiteY35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72145 w 4969164"/>
              <a:gd name="connsiteY17" fmla="*/ 351664 h 2041918"/>
              <a:gd name="connsiteX18" fmla="*/ 2946400 w 4969164"/>
              <a:gd name="connsiteY18" fmla="*/ 351663 h 2041918"/>
              <a:gd name="connsiteX19" fmla="*/ 2992582 w 4969164"/>
              <a:gd name="connsiteY19" fmla="*/ 342427 h 2041918"/>
              <a:gd name="connsiteX20" fmla="*/ 3057236 w 4969164"/>
              <a:gd name="connsiteY20" fmla="*/ 333191 h 2041918"/>
              <a:gd name="connsiteX21" fmla="*/ 3094182 w 4969164"/>
              <a:gd name="connsiteY21" fmla="*/ 323954 h 2041918"/>
              <a:gd name="connsiteX22" fmla="*/ 3205018 w 4969164"/>
              <a:gd name="connsiteY22" fmla="*/ 305481 h 2041918"/>
              <a:gd name="connsiteX23" fmla="*/ 3297382 w 4969164"/>
              <a:gd name="connsiteY23" fmla="*/ 287009 h 2041918"/>
              <a:gd name="connsiteX24" fmla="*/ 3352800 w 4969164"/>
              <a:gd name="connsiteY24" fmla="*/ 259300 h 2041918"/>
              <a:gd name="connsiteX25" fmla="*/ 3389745 w 4969164"/>
              <a:gd name="connsiteY25" fmla="*/ 203881 h 2041918"/>
              <a:gd name="connsiteX26" fmla="*/ 3417455 w 4969164"/>
              <a:gd name="connsiteY26" fmla="*/ 185409 h 2041918"/>
              <a:gd name="connsiteX27" fmla="*/ 3491345 w 4969164"/>
              <a:gd name="connsiteY27" fmla="*/ 129991 h 2041918"/>
              <a:gd name="connsiteX28" fmla="*/ 3537527 w 4969164"/>
              <a:gd name="connsiteY28" fmla="*/ 111518 h 2041918"/>
              <a:gd name="connsiteX29" fmla="*/ 3620655 w 4969164"/>
              <a:gd name="connsiteY29" fmla="*/ 83809 h 2041918"/>
              <a:gd name="connsiteX30" fmla="*/ 3694545 w 4969164"/>
              <a:gd name="connsiteY30" fmla="*/ 56100 h 2041918"/>
              <a:gd name="connsiteX31" fmla="*/ 3823855 w 4969164"/>
              <a:gd name="connsiteY31" fmla="*/ 19154 h 2041918"/>
              <a:gd name="connsiteX32" fmla="*/ 4756727 w 4969164"/>
              <a:gd name="connsiteY32" fmla="*/ 19154 h 2041918"/>
              <a:gd name="connsiteX33" fmla="*/ 4913745 w 4969164"/>
              <a:gd name="connsiteY33" fmla="*/ 681 h 2041918"/>
              <a:gd name="connsiteX34" fmla="*/ 4969164 w 4969164"/>
              <a:gd name="connsiteY34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72145 w 4969164"/>
              <a:gd name="connsiteY16" fmla="*/ 351664 h 2041918"/>
              <a:gd name="connsiteX17" fmla="*/ 2946400 w 4969164"/>
              <a:gd name="connsiteY17" fmla="*/ 351663 h 2041918"/>
              <a:gd name="connsiteX18" fmla="*/ 2992582 w 4969164"/>
              <a:gd name="connsiteY18" fmla="*/ 342427 h 2041918"/>
              <a:gd name="connsiteX19" fmla="*/ 3057236 w 4969164"/>
              <a:gd name="connsiteY19" fmla="*/ 333191 h 2041918"/>
              <a:gd name="connsiteX20" fmla="*/ 3094182 w 4969164"/>
              <a:gd name="connsiteY20" fmla="*/ 323954 h 2041918"/>
              <a:gd name="connsiteX21" fmla="*/ 3205018 w 4969164"/>
              <a:gd name="connsiteY21" fmla="*/ 305481 h 2041918"/>
              <a:gd name="connsiteX22" fmla="*/ 3297382 w 4969164"/>
              <a:gd name="connsiteY22" fmla="*/ 287009 h 2041918"/>
              <a:gd name="connsiteX23" fmla="*/ 3352800 w 4969164"/>
              <a:gd name="connsiteY23" fmla="*/ 259300 h 2041918"/>
              <a:gd name="connsiteX24" fmla="*/ 3389745 w 4969164"/>
              <a:gd name="connsiteY24" fmla="*/ 203881 h 2041918"/>
              <a:gd name="connsiteX25" fmla="*/ 3417455 w 4969164"/>
              <a:gd name="connsiteY25" fmla="*/ 185409 h 2041918"/>
              <a:gd name="connsiteX26" fmla="*/ 3491345 w 4969164"/>
              <a:gd name="connsiteY26" fmla="*/ 129991 h 2041918"/>
              <a:gd name="connsiteX27" fmla="*/ 3537527 w 4969164"/>
              <a:gd name="connsiteY27" fmla="*/ 111518 h 2041918"/>
              <a:gd name="connsiteX28" fmla="*/ 3620655 w 4969164"/>
              <a:gd name="connsiteY28" fmla="*/ 83809 h 2041918"/>
              <a:gd name="connsiteX29" fmla="*/ 3694545 w 4969164"/>
              <a:gd name="connsiteY29" fmla="*/ 56100 h 2041918"/>
              <a:gd name="connsiteX30" fmla="*/ 3823855 w 4969164"/>
              <a:gd name="connsiteY30" fmla="*/ 19154 h 2041918"/>
              <a:gd name="connsiteX31" fmla="*/ 4756727 w 4969164"/>
              <a:gd name="connsiteY31" fmla="*/ 19154 h 2041918"/>
              <a:gd name="connsiteX32" fmla="*/ 4913745 w 4969164"/>
              <a:gd name="connsiteY32" fmla="*/ 681 h 2041918"/>
              <a:gd name="connsiteX33" fmla="*/ 4969164 w 4969164"/>
              <a:gd name="connsiteY33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2004973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136073 w 4969164"/>
              <a:gd name="connsiteY9" fmla="*/ 2004973 h 2041918"/>
              <a:gd name="connsiteX10" fmla="*/ 2179782 w 4969164"/>
              <a:gd name="connsiteY10" fmla="*/ 1995736 h 2041918"/>
              <a:gd name="connsiteX11" fmla="*/ 2198254 w 4969164"/>
              <a:gd name="connsiteY11" fmla="*/ 1644754 h 2041918"/>
              <a:gd name="connsiteX12" fmla="*/ 2272146 w 4969164"/>
              <a:gd name="connsiteY12" fmla="*/ 1275300 h 2041918"/>
              <a:gd name="connsiteX13" fmla="*/ 2272145 w 4969164"/>
              <a:gd name="connsiteY13" fmla="*/ 351664 h 2041918"/>
              <a:gd name="connsiteX14" fmla="*/ 2946400 w 4969164"/>
              <a:gd name="connsiteY14" fmla="*/ 351663 h 2041918"/>
              <a:gd name="connsiteX15" fmla="*/ 2992582 w 4969164"/>
              <a:gd name="connsiteY15" fmla="*/ 342427 h 2041918"/>
              <a:gd name="connsiteX16" fmla="*/ 3057236 w 4969164"/>
              <a:gd name="connsiteY16" fmla="*/ 333191 h 2041918"/>
              <a:gd name="connsiteX17" fmla="*/ 3094182 w 4969164"/>
              <a:gd name="connsiteY17" fmla="*/ 323954 h 2041918"/>
              <a:gd name="connsiteX18" fmla="*/ 3205018 w 4969164"/>
              <a:gd name="connsiteY18" fmla="*/ 305481 h 2041918"/>
              <a:gd name="connsiteX19" fmla="*/ 3297382 w 4969164"/>
              <a:gd name="connsiteY19" fmla="*/ 287009 h 2041918"/>
              <a:gd name="connsiteX20" fmla="*/ 3352800 w 4969164"/>
              <a:gd name="connsiteY20" fmla="*/ 259300 h 2041918"/>
              <a:gd name="connsiteX21" fmla="*/ 3389745 w 4969164"/>
              <a:gd name="connsiteY21" fmla="*/ 203881 h 2041918"/>
              <a:gd name="connsiteX22" fmla="*/ 3417455 w 4969164"/>
              <a:gd name="connsiteY22" fmla="*/ 185409 h 2041918"/>
              <a:gd name="connsiteX23" fmla="*/ 3491345 w 4969164"/>
              <a:gd name="connsiteY23" fmla="*/ 129991 h 2041918"/>
              <a:gd name="connsiteX24" fmla="*/ 3537527 w 4969164"/>
              <a:gd name="connsiteY24" fmla="*/ 111518 h 2041918"/>
              <a:gd name="connsiteX25" fmla="*/ 3620655 w 4969164"/>
              <a:gd name="connsiteY25" fmla="*/ 83809 h 2041918"/>
              <a:gd name="connsiteX26" fmla="*/ 3694545 w 4969164"/>
              <a:gd name="connsiteY26" fmla="*/ 56100 h 2041918"/>
              <a:gd name="connsiteX27" fmla="*/ 3823855 w 4969164"/>
              <a:gd name="connsiteY27" fmla="*/ 19154 h 2041918"/>
              <a:gd name="connsiteX28" fmla="*/ 4756727 w 4969164"/>
              <a:gd name="connsiteY28" fmla="*/ 19154 h 2041918"/>
              <a:gd name="connsiteX29" fmla="*/ 4913745 w 4969164"/>
              <a:gd name="connsiteY29" fmla="*/ 681 h 2041918"/>
              <a:gd name="connsiteX30" fmla="*/ 4969164 w 4969164"/>
              <a:gd name="connsiteY3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840509 w 4969164"/>
              <a:gd name="connsiteY7" fmla="*/ 2014209 h 2041918"/>
              <a:gd name="connsiteX8" fmla="*/ 1136073 w 4969164"/>
              <a:gd name="connsiteY8" fmla="*/ 2004973 h 2041918"/>
              <a:gd name="connsiteX9" fmla="*/ 2179782 w 4969164"/>
              <a:gd name="connsiteY9" fmla="*/ 1995736 h 2041918"/>
              <a:gd name="connsiteX10" fmla="*/ 2198254 w 4969164"/>
              <a:gd name="connsiteY10" fmla="*/ 1644754 h 2041918"/>
              <a:gd name="connsiteX11" fmla="*/ 2272146 w 4969164"/>
              <a:gd name="connsiteY11" fmla="*/ 1275300 h 2041918"/>
              <a:gd name="connsiteX12" fmla="*/ 2272145 w 4969164"/>
              <a:gd name="connsiteY12" fmla="*/ 351664 h 2041918"/>
              <a:gd name="connsiteX13" fmla="*/ 2946400 w 4969164"/>
              <a:gd name="connsiteY13" fmla="*/ 351663 h 2041918"/>
              <a:gd name="connsiteX14" fmla="*/ 2992582 w 4969164"/>
              <a:gd name="connsiteY14" fmla="*/ 342427 h 2041918"/>
              <a:gd name="connsiteX15" fmla="*/ 3057236 w 4969164"/>
              <a:gd name="connsiteY15" fmla="*/ 333191 h 2041918"/>
              <a:gd name="connsiteX16" fmla="*/ 3094182 w 4969164"/>
              <a:gd name="connsiteY16" fmla="*/ 323954 h 2041918"/>
              <a:gd name="connsiteX17" fmla="*/ 3205018 w 4969164"/>
              <a:gd name="connsiteY17" fmla="*/ 305481 h 2041918"/>
              <a:gd name="connsiteX18" fmla="*/ 3297382 w 4969164"/>
              <a:gd name="connsiteY18" fmla="*/ 287009 h 2041918"/>
              <a:gd name="connsiteX19" fmla="*/ 3352800 w 4969164"/>
              <a:gd name="connsiteY19" fmla="*/ 259300 h 2041918"/>
              <a:gd name="connsiteX20" fmla="*/ 3389745 w 4969164"/>
              <a:gd name="connsiteY20" fmla="*/ 203881 h 2041918"/>
              <a:gd name="connsiteX21" fmla="*/ 3417455 w 4969164"/>
              <a:gd name="connsiteY21" fmla="*/ 185409 h 2041918"/>
              <a:gd name="connsiteX22" fmla="*/ 3491345 w 4969164"/>
              <a:gd name="connsiteY22" fmla="*/ 129991 h 2041918"/>
              <a:gd name="connsiteX23" fmla="*/ 3537527 w 4969164"/>
              <a:gd name="connsiteY23" fmla="*/ 111518 h 2041918"/>
              <a:gd name="connsiteX24" fmla="*/ 3620655 w 4969164"/>
              <a:gd name="connsiteY24" fmla="*/ 83809 h 2041918"/>
              <a:gd name="connsiteX25" fmla="*/ 3694545 w 4969164"/>
              <a:gd name="connsiteY25" fmla="*/ 56100 h 2041918"/>
              <a:gd name="connsiteX26" fmla="*/ 3823855 w 4969164"/>
              <a:gd name="connsiteY26" fmla="*/ 19154 h 2041918"/>
              <a:gd name="connsiteX27" fmla="*/ 4756727 w 4969164"/>
              <a:gd name="connsiteY27" fmla="*/ 19154 h 2041918"/>
              <a:gd name="connsiteX28" fmla="*/ 4913745 w 4969164"/>
              <a:gd name="connsiteY28" fmla="*/ 681 h 2041918"/>
              <a:gd name="connsiteX29" fmla="*/ 4969164 w 4969164"/>
              <a:gd name="connsiteY2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840509 w 4969164"/>
              <a:gd name="connsiteY6" fmla="*/ 2014209 h 2041918"/>
              <a:gd name="connsiteX7" fmla="*/ 1136073 w 4969164"/>
              <a:gd name="connsiteY7" fmla="*/ 2004973 h 2041918"/>
              <a:gd name="connsiteX8" fmla="*/ 2179782 w 4969164"/>
              <a:gd name="connsiteY8" fmla="*/ 1995736 h 2041918"/>
              <a:gd name="connsiteX9" fmla="*/ 2198254 w 4969164"/>
              <a:gd name="connsiteY9" fmla="*/ 1644754 h 2041918"/>
              <a:gd name="connsiteX10" fmla="*/ 2272146 w 4969164"/>
              <a:gd name="connsiteY10" fmla="*/ 1275300 h 2041918"/>
              <a:gd name="connsiteX11" fmla="*/ 2272145 w 4969164"/>
              <a:gd name="connsiteY11" fmla="*/ 351664 h 2041918"/>
              <a:gd name="connsiteX12" fmla="*/ 2946400 w 4969164"/>
              <a:gd name="connsiteY12" fmla="*/ 351663 h 2041918"/>
              <a:gd name="connsiteX13" fmla="*/ 2992582 w 4969164"/>
              <a:gd name="connsiteY13" fmla="*/ 342427 h 2041918"/>
              <a:gd name="connsiteX14" fmla="*/ 3057236 w 4969164"/>
              <a:gd name="connsiteY14" fmla="*/ 333191 h 2041918"/>
              <a:gd name="connsiteX15" fmla="*/ 3094182 w 4969164"/>
              <a:gd name="connsiteY15" fmla="*/ 323954 h 2041918"/>
              <a:gd name="connsiteX16" fmla="*/ 3205018 w 4969164"/>
              <a:gd name="connsiteY16" fmla="*/ 305481 h 2041918"/>
              <a:gd name="connsiteX17" fmla="*/ 3297382 w 4969164"/>
              <a:gd name="connsiteY17" fmla="*/ 287009 h 2041918"/>
              <a:gd name="connsiteX18" fmla="*/ 3352800 w 4969164"/>
              <a:gd name="connsiteY18" fmla="*/ 259300 h 2041918"/>
              <a:gd name="connsiteX19" fmla="*/ 3389745 w 4969164"/>
              <a:gd name="connsiteY19" fmla="*/ 203881 h 2041918"/>
              <a:gd name="connsiteX20" fmla="*/ 3417455 w 4969164"/>
              <a:gd name="connsiteY20" fmla="*/ 185409 h 2041918"/>
              <a:gd name="connsiteX21" fmla="*/ 3491345 w 4969164"/>
              <a:gd name="connsiteY21" fmla="*/ 129991 h 2041918"/>
              <a:gd name="connsiteX22" fmla="*/ 3537527 w 4969164"/>
              <a:gd name="connsiteY22" fmla="*/ 111518 h 2041918"/>
              <a:gd name="connsiteX23" fmla="*/ 3620655 w 4969164"/>
              <a:gd name="connsiteY23" fmla="*/ 83809 h 2041918"/>
              <a:gd name="connsiteX24" fmla="*/ 3694545 w 4969164"/>
              <a:gd name="connsiteY24" fmla="*/ 56100 h 2041918"/>
              <a:gd name="connsiteX25" fmla="*/ 3823855 w 4969164"/>
              <a:gd name="connsiteY25" fmla="*/ 19154 h 2041918"/>
              <a:gd name="connsiteX26" fmla="*/ 4756727 w 4969164"/>
              <a:gd name="connsiteY26" fmla="*/ 19154 h 2041918"/>
              <a:gd name="connsiteX27" fmla="*/ 4913745 w 4969164"/>
              <a:gd name="connsiteY27" fmla="*/ 681 h 2041918"/>
              <a:gd name="connsiteX28" fmla="*/ 4969164 w 4969164"/>
              <a:gd name="connsiteY28" fmla="*/ 681 h 2041918"/>
              <a:gd name="connsiteX0" fmla="*/ 0 w 4969164"/>
              <a:gd name="connsiteY0" fmla="*/ 1774063 h 2043434"/>
              <a:gd name="connsiteX1" fmla="*/ 489527 w 4969164"/>
              <a:gd name="connsiteY1" fmla="*/ 1774063 h 2043434"/>
              <a:gd name="connsiteX2" fmla="*/ 508000 w 4969164"/>
              <a:gd name="connsiteY2" fmla="*/ 1801772 h 2043434"/>
              <a:gd name="connsiteX3" fmla="*/ 517236 w 4969164"/>
              <a:gd name="connsiteY3" fmla="*/ 1829481 h 2043434"/>
              <a:gd name="connsiteX4" fmla="*/ 526473 w 4969164"/>
              <a:gd name="connsiteY4" fmla="*/ 2032681 h 2043434"/>
              <a:gd name="connsiteX5" fmla="*/ 840509 w 4969164"/>
              <a:gd name="connsiteY5" fmla="*/ 2014209 h 2043434"/>
              <a:gd name="connsiteX6" fmla="*/ 1136073 w 4969164"/>
              <a:gd name="connsiteY6" fmla="*/ 2004973 h 2043434"/>
              <a:gd name="connsiteX7" fmla="*/ 2179782 w 4969164"/>
              <a:gd name="connsiteY7" fmla="*/ 1995736 h 2043434"/>
              <a:gd name="connsiteX8" fmla="*/ 2198254 w 4969164"/>
              <a:gd name="connsiteY8" fmla="*/ 1644754 h 2043434"/>
              <a:gd name="connsiteX9" fmla="*/ 2272146 w 4969164"/>
              <a:gd name="connsiteY9" fmla="*/ 1275300 h 2043434"/>
              <a:gd name="connsiteX10" fmla="*/ 2272145 w 4969164"/>
              <a:gd name="connsiteY10" fmla="*/ 351664 h 2043434"/>
              <a:gd name="connsiteX11" fmla="*/ 2946400 w 4969164"/>
              <a:gd name="connsiteY11" fmla="*/ 351663 h 2043434"/>
              <a:gd name="connsiteX12" fmla="*/ 2992582 w 4969164"/>
              <a:gd name="connsiteY12" fmla="*/ 342427 h 2043434"/>
              <a:gd name="connsiteX13" fmla="*/ 3057236 w 4969164"/>
              <a:gd name="connsiteY13" fmla="*/ 333191 h 2043434"/>
              <a:gd name="connsiteX14" fmla="*/ 3094182 w 4969164"/>
              <a:gd name="connsiteY14" fmla="*/ 323954 h 2043434"/>
              <a:gd name="connsiteX15" fmla="*/ 3205018 w 4969164"/>
              <a:gd name="connsiteY15" fmla="*/ 305481 h 2043434"/>
              <a:gd name="connsiteX16" fmla="*/ 3297382 w 4969164"/>
              <a:gd name="connsiteY16" fmla="*/ 287009 h 2043434"/>
              <a:gd name="connsiteX17" fmla="*/ 3352800 w 4969164"/>
              <a:gd name="connsiteY17" fmla="*/ 259300 h 2043434"/>
              <a:gd name="connsiteX18" fmla="*/ 3389745 w 4969164"/>
              <a:gd name="connsiteY18" fmla="*/ 203881 h 2043434"/>
              <a:gd name="connsiteX19" fmla="*/ 3417455 w 4969164"/>
              <a:gd name="connsiteY19" fmla="*/ 185409 h 2043434"/>
              <a:gd name="connsiteX20" fmla="*/ 3491345 w 4969164"/>
              <a:gd name="connsiteY20" fmla="*/ 129991 h 2043434"/>
              <a:gd name="connsiteX21" fmla="*/ 3537527 w 4969164"/>
              <a:gd name="connsiteY21" fmla="*/ 111518 h 2043434"/>
              <a:gd name="connsiteX22" fmla="*/ 3620655 w 4969164"/>
              <a:gd name="connsiteY22" fmla="*/ 83809 h 2043434"/>
              <a:gd name="connsiteX23" fmla="*/ 3694545 w 4969164"/>
              <a:gd name="connsiteY23" fmla="*/ 56100 h 2043434"/>
              <a:gd name="connsiteX24" fmla="*/ 3823855 w 4969164"/>
              <a:gd name="connsiteY24" fmla="*/ 19154 h 2043434"/>
              <a:gd name="connsiteX25" fmla="*/ 4756727 w 4969164"/>
              <a:gd name="connsiteY25" fmla="*/ 19154 h 2043434"/>
              <a:gd name="connsiteX26" fmla="*/ 4913745 w 4969164"/>
              <a:gd name="connsiteY26" fmla="*/ 681 h 2043434"/>
              <a:gd name="connsiteX27" fmla="*/ 4969164 w 4969164"/>
              <a:gd name="connsiteY27" fmla="*/ 681 h 2043434"/>
              <a:gd name="connsiteX0" fmla="*/ 0 w 4969164"/>
              <a:gd name="connsiteY0" fmla="*/ 1774063 h 2045400"/>
              <a:gd name="connsiteX1" fmla="*/ 489527 w 4969164"/>
              <a:gd name="connsiteY1" fmla="*/ 1774063 h 2045400"/>
              <a:gd name="connsiteX2" fmla="*/ 508000 w 4969164"/>
              <a:gd name="connsiteY2" fmla="*/ 1801772 h 2045400"/>
              <a:gd name="connsiteX3" fmla="*/ 526473 w 4969164"/>
              <a:gd name="connsiteY3" fmla="*/ 2032681 h 2045400"/>
              <a:gd name="connsiteX4" fmla="*/ 840509 w 4969164"/>
              <a:gd name="connsiteY4" fmla="*/ 2014209 h 2045400"/>
              <a:gd name="connsiteX5" fmla="*/ 1136073 w 4969164"/>
              <a:gd name="connsiteY5" fmla="*/ 2004973 h 2045400"/>
              <a:gd name="connsiteX6" fmla="*/ 2179782 w 4969164"/>
              <a:gd name="connsiteY6" fmla="*/ 1995736 h 2045400"/>
              <a:gd name="connsiteX7" fmla="*/ 2198254 w 4969164"/>
              <a:gd name="connsiteY7" fmla="*/ 1644754 h 2045400"/>
              <a:gd name="connsiteX8" fmla="*/ 2272146 w 4969164"/>
              <a:gd name="connsiteY8" fmla="*/ 1275300 h 2045400"/>
              <a:gd name="connsiteX9" fmla="*/ 2272145 w 4969164"/>
              <a:gd name="connsiteY9" fmla="*/ 351664 h 2045400"/>
              <a:gd name="connsiteX10" fmla="*/ 2946400 w 4969164"/>
              <a:gd name="connsiteY10" fmla="*/ 351663 h 2045400"/>
              <a:gd name="connsiteX11" fmla="*/ 2992582 w 4969164"/>
              <a:gd name="connsiteY11" fmla="*/ 342427 h 2045400"/>
              <a:gd name="connsiteX12" fmla="*/ 3057236 w 4969164"/>
              <a:gd name="connsiteY12" fmla="*/ 333191 h 2045400"/>
              <a:gd name="connsiteX13" fmla="*/ 3094182 w 4969164"/>
              <a:gd name="connsiteY13" fmla="*/ 323954 h 2045400"/>
              <a:gd name="connsiteX14" fmla="*/ 3205018 w 4969164"/>
              <a:gd name="connsiteY14" fmla="*/ 305481 h 2045400"/>
              <a:gd name="connsiteX15" fmla="*/ 3297382 w 4969164"/>
              <a:gd name="connsiteY15" fmla="*/ 287009 h 2045400"/>
              <a:gd name="connsiteX16" fmla="*/ 3352800 w 4969164"/>
              <a:gd name="connsiteY16" fmla="*/ 259300 h 2045400"/>
              <a:gd name="connsiteX17" fmla="*/ 3389745 w 4969164"/>
              <a:gd name="connsiteY17" fmla="*/ 203881 h 2045400"/>
              <a:gd name="connsiteX18" fmla="*/ 3417455 w 4969164"/>
              <a:gd name="connsiteY18" fmla="*/ 185409 h 2045400"/>
              <a:gd name="connsiteX19" fmla="*/ 3491345 w 4969164"/>
              <a:gd name="connsiteY19" fmla="*/ 129991 h 2045400"/>
              <a:gd name="connsiteX20" fmla="*/ 3537527 w 4969164"/>
              <a:gd name="connsiteY20" fmla="*/ 111518 h 2045400"/>
              <a:gd name="connsiteX21" fmla="*/ 3620655 w 4969164"/>
              <a:gd name="connsiteY21" fmla="*/ 83809 h 2045400"/>
              <a:gd name="connsiteX22" fmla="*/ 3694545 w 4969164"/>
              <a:gd name="connsiteY22" fmla="*/ 56100 h 2045400"/>
              <a:gd name="connsiteX23" fmla="*/ 3823855 w 4969164"/>
              <a:gd name="connsiteY23" fmla="*/ 19154 h 2045400"/>
              <a:gd name="connsiteX24" fmla="*/ 4756727 w 4969164"/>
              <a:gd name="connsiteY24" fmla="*/ 19154 h 2045400"/>
              <a:gd name="connsiteX25" fmla="*/ 4913745 w 4969164"/>
              <a:gd name="connsiteY25" fmla="*/ 681 h 2045400"/>
              <a:gd name="connsiteX26" fmla="*/ 4969164 w 4969164"/>
              <a:gd name="connsiteY2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57236 w 4969164"/>
              <a:gd name="connsiteY10" fmla="*/ 333191 h 2045400"/>
              <a:gd name="connsiteX11" fmla="*/ 3094182 w 4969164"/>
              <a:gd name="connsiteY11" fmla="*/ 323954 h 2045400"/>
              <a:gd name="connsiteX12" fmla="*/ 3205018 w 4969164"/>
              <a:gd name="connsiteY12" fmla="*/ 305481 h 2045400"/>
              <a:gd name="connsiteX13" fmla="*/ 3297382 w 4969164"/>
              <a:gd name="connsiteY13" fmla="*/ 287009 h 2045400"/>
              <a:gd name="connsiteX14" fmla="*/ 3352800 w 4969164"/>
              <a:gd name="connsiteY14" fmla="*/ 259300 h 2045400"/>
              <a:gd name="connsiteX15" fmla="*/ 3389745 w 4969164"/>
              <a:gd name="connsiteY15" fmla="*/ 203881 h 2045400"/>
              <a:gd name="connsiteX16" fmla="*/ 3417455 w 4969164"/>
              <a:gd name="connsiteY16" fmla="*/ 185409 h 2045400"/>
              <a:gd name="connsiteX17" fmla="*/ 3491345 w 4969164"/>
              <a:gd name="connsiteY17" fmla="*/ 129991 h 2045400"/>
              <a:gd name="connsiteX18" fmla="*/ 3537527 w 4969164"/>
              <a:gd name="connsiteY18" fmla="*/ 111518 h 2045400"/>
              <a:gd name="connsiteX19" fmla="*/ 3620655 w 4969164"/>
              <a:gd name="connsiteY19" fmla="*/ 83809 h 2045400"/>
              <a:gd name="connsiteX20" fmla="*/ 3694545 w 4969164"/>
              <a:gd name="connsiteY20" fmla="*/ 56100 h 2045400"/>
              <a:gd name="connsiteX21" fmla="*/ 3823855 w 4969164"/>
              <a:gd name="connsiteY21" fmla="*/ 19154 h 2045400"/>
              <a:gd name="connsiteX22" fmla="*/ 4756727 w 4969164"/>
              <a:gd name="connsiteY22" fmla="*/ 19154 h 2045400"/>
              <a:gd name="connsiteX23" fmla="*/ 4913745 w 4969164"/>
              <a:gd name="connsiteY23" fmla="*/ 681 h 2045400"/>
              <a:gd name="connsiteX24" fmla="*/ 4969164 w 4969164"/>
              <a:gd name="connsiteY24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94182 w 4969164"/>
              <a:gd name="connsiteY10" fmla="*/ 323954 h 2045400"/>
              <a:gd name="connsiteX11" fmla="*/ 3205018 w 4969164"/>
              <a:gd name="connsiteY11" fmla="*/ 305481 h 2045400"/>
              <a:gd name="connsiteX12" fmla="*/ 3297382 w 4969164"/>
              <a:gd name="connsiteY12" fmla="*/ 287009 h 2045400"/>
              <a:gd name="connsiteX13" fmla="*/ 3352800 w 4969164"/>
              <a:gd name="connsiteY13" fmla="*/ 259300 h 2045400"/>
              <a:gd name="connsiteX14" fmla="*/ 3389745 w 4969164"/>
              <a:gd name="connsiteY14" fmla="*/ 203881 h 2045400"/>
              <a:gd name="connsiteX15" fmla="*/ 3417455 w 4969164"/>
              <a:gd name="connsiteY15" fmla="*/ 185409 h 2045400"/>
              <a:gd name="connsiteX16" fmla="*/ 3491345 w 4969164"/>
              <a:gd name="connsiteY16" fmla="*/ 129991 h 2045400"/>
              <a:gd name="connsiteX17" fmla="*/ 3537527 w 4969164"/>
              <a:gd name="connsiteY17" fmla="*/ 111518 h 2045400"/>
              <a:gd name="connsiteX18" fmla="*/ 3620655 w 4969164"/>
              <a:gd name="connsiteY18" fmla="*/ 83809 h 2045400"/>
              <a:gd name="connsiteX19" fmla="*/ 3694545 w 4969164"/>
              <a:gd name="connsiteY19" fmla="*/ 56100 h 2045400"/>
              <a:gd name="connsiteX20" fmla="*/ 3823855 w 4969164"/>
              <a:gd name="connsiteY20" fmla="*/ 19154 h 2045400"/>
              <a:gd name="connsiteX21" fmla="*/ 4756727 w 4969164"/>
              <a:gd name="connsiteY21" fmla="*/ 19154 h 2045400"/>
              <a:gd name="connsiteX22" fmla="*/ 4913745 w 4969164"/>
              <a:gd name="connsiteY22" fmla="*/ 681 h 2045400"/>
              <a:gd name="connsiteX23" fmla="*/ 4969164 w 4969164"/>
              <a:gd name="connsiteY23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05018 w 4969164"/>
              <a:gd name="connsiteY10" fmla="*/ 305481 h 2045400"/>
              <a:gd name="connsiteX11" fmla="*/ 3297382 w 4969164"/>
              <a:gd name="connsiteY11" fmla="*/ 287009 h 2045400"/>
              <a:gd name="connsiteX12" fmla="*/ 3352800 w 4969164"/>
              <a:gd name="connsiteY12" fmla="*/ 259300 h 2045400"/>
              <a:gd name="connsiteX13" fmla="*/ 3389745 w 4969164"/>
              <a:gd name="connsiteY13" fmla="*/ 203881 h 2045400"/>
              <a:gd name="connsiteX14" fmla="*/ 3417455 w 4969164"/>
              <a:gd name="connsiteY14" fmla="*/ 185409 h 2045400"/>
              <a:gd name="connsiteX15" fmla="*/ 3491345 w 4969164"/>
              <a:gd name="connsiteY15" fmla="*/ 129991 h 2045400"/>
              <a:gd name="connsiteX16" fmla="*/ 3537527 w 4969164"/>
              <a:gd name="connsiteY16" fmla="*/ 111518 h 2045400"/>
              <a:gd name="connsiteX17" fmla="*/ 3620655 w 4969164"/>
              <a:gd name="connsiteY17" fmla="*/ 83809 h 2045400"/>
              <a:gd name="connsiteX18" fmla="*/ 3694545 w 4969164"/>
              <a:gd name="connsiteY18" fmla="*/ 56100 h 2045400"/>
              <a:gd name="connsiteX19" fmla="*/ 3823855 w 4969164"/>
              <a:gd name="connsiteY19" fmla="*/ 19154 h 2045400"/>
              <a:gd name="connsiteX20" fmla="*/ 4756727 w 4969164"/>
              <a:gd name="connsiteY20" fmla="*/ 19154 h 2045400"/>
              <a:gd name="connsiteX21" fmla="*/ 4913745 w 4969164"/>
              <a:gd name="connsiteY21" fmla="*/ 681 h 2045400"/>
              <a:gd name="connsiteX22" fmla="*/ 4969164 w 4969164"/>
              <a:gd name="connsiteY22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52800 w 4969164"/>
              <a:gd name="connsiteY11" fmla="*/ 259300 h 2045400"/>
              <a:gd name="connsiteX12" fmla="*/ 3389745 w 4969164"/>
              <a:gd name="connsiteY12" fmla="*/ 203881 h 2045400"/>
              <a:gd name="connsiteX13" fmla="*/ 3417455 w 4969164"/>
              <a:gd name="connsiteY13" fmla="*/ 185409 h 2045400"/>
              <a:gd name="connsiteX14" fmla="*/ 3491345 w 4969164"/>
              <a:gd name="connsiteY14" fmla="*/ 129991 h 2045400"/>
              <a:gd name="connsiteX15" fmla="*/ 3537527 w 4969164"/>
              <a:gd name="connsiteY15" fmla="*/ 111518 h 2045400"/>
              <a:gd name="connsiteX16" fmla="*/ 3620655 w 4969164"/>
              <a:gd name="connsiteY16" fmla="*/ 83809 h 2045400"/>
              <a:gd name="connsiteX17" fmla="*/ 3694545 w 4969164"/>
              <a:gd name="connsiteY17" fmla="*/ 56100 h 2045400"/>
              <a:gd name="connsiteX18" fmla="*/ 3823855 w 4969164"/>
              <a:gd name="connsiteY18" fmla="*/ 19154 h 2045400"/>
              <a:gd name="connsiteX19" fmla="*/ 4756727 w 4969164"/>
              <a:gd name="connsiteY19" fmla="*/ 19154 h 2045400"/>
              <a:gd name="connsiteX20" fmla="*/ 4913745 w 4969164"/>
              <a:gd name="connsiteY20" fmla="*/ 681 h 2045400"/>
              <a:gd name="connsiteX21" fmla="*/ 4969164 w 4969164"/>
              <a:gd name="connsiteY21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17455 w 4969164"/>
              <a:gd name="connsiteY12" fmla="*/ 185409 h 2045400"/>
              <a:gd name="connsiteX13" fmla="*/ 3491345 w 4969164"/>
              <a:gd name="connsiteY13" fmla="*/ 129991 h 2045400"/>
              <a:gd name="connsiteX14" fmla="*/ 3537527 w 4969164"/>
              <a:gd name="connsiteY14" fmla="*/ 111518 h 2045400"/>
              <a:gd name="connsiteX15" fmla="*/ 3620655 w 4969164"/>
              <a:gd name="connsiteY15" fmla="*/ 83809 h 2045400"/>
              <a:gd name="connsiteX16" fmla="*/ 3694545 w 4969164"/>
              <a:gd name="connsiteY16" fmla="*/ 56100 h 2045400"/>
              <a:gd name="connsiteX17" fmla="*/ 3823855 w 4969164"/>
              <a:gd name="connsiteY17" fmla="*/ 19154 h 2045400"/>
              <a:gd name="connsiteX18" fmla="*/ 4756727 w 4969164"/>
              <a:gd name="connsiteY18" fmla="*/ 19154 h 2045400"/>
              <a:gd name="connsiteX19" fmla="*/ 4913745 w 4969164"/>
              <a:gd name="connsiteY19" fmla="*/ 681 h 2045400"/>
              <a:gd name="connsiteX20" fmla="*/ 4969164 w 4969164"/>
              <a:gd name="connsiteY20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93045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23855 w 4969164"/>
              <a:gd name="connsiteY15" fmla="*/ 19154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60801 w 4969164"/>
              <a:gd name="connsiteY15" fmla="*/ 93045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860801 w 4969164"/>
              <a:gd name="connsiteY14" fmla="*/ 93045 h 2045400"/>
              <a:gd name="connsiteX15" fmla="*/ 4756727 w 4969164"/>
              <a:gd name="connsiteY15" fmla="*/ 19154 h 2045400"/>
              <a:gd name="connsiteX16" fmla="*/ 4913745 w 4969164"/>
              <a:gd name="connsiteY16" fmla="*/ 681 h 2045400"/>
              <a:gd name="connsiteX17" fmla="*/ 4969164 w 4969164"/>
              <a:gd name="connsiteY17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32681"/>
              <a:gd name="connsiteX1" fmla="*/ 508000 w 4969164"/>
              <a:gd name="connsiteY1" fmla="*/ 1801772 h 2032681"/>
              <a:gd name="connsiteX2" fmla="*/ 526473 w 4969164"/>
              <a:gd name="connsiteY2" fmla="*/ 2032681 h 2032681"/>
              <a:gd name="connsiteX3" fmla="*/ 840509 w 4969164"/>
              <a:gd name="connsiteY3" fmla="*/ 2014209 h 2032681"/>
              <a:gd name="connsiteX4" fmla="*/ 1136073 w 4969164"/>
              <a:gd name="connsiteY4" fmla="*/ 2004973 h 2032681"/>
              <a:gd name="connsiteX5" fmla="*/ 2179782 w 4969164"/>
              <a:gd name="connsiteY5" fmla="*/ 1995736 h 2032681"/>
              <a:gd name="connsiteX6" fmla="*/ 2198254 w 4969164"/>
              <a:gd name="connsiteY6" fmla="*/ 1644754 h 2032681"/>
              <a:gd name="connsiteX7" fmla="*/ 2272146 w 4969164"/>
              <a:gd name="connsiteY7" fmla="*/ 1275300 h 2032681"/>
              <a:gd name="connsiteX8" fmla="*/ 2272145 w 4969164"/>
              <a:gd name="connsiteY8" fmla="*/ 351664 h 2032681"/>
              <a:gd name="connsiteX9" fmla="*/ 2946400 w 4969164"/>
              <a:gd name="connsiteY9" fmla="*/ 351663 h 2032681"/>
              <a:gd name="connsiteX10" fmla="*/ 3297382 w 4969164"/>
              <a:gd name="connsiteY10" fmla="*/ 287009 h 2032681"/>
              <a:gd name="connsiteX11" fmla="*/ 3408218 w 4969164"/>
              <a:gd name="connsiteY11" fmla="*/ 268536 h 2032681"/>
              <a:gd name="connsiteX12" fmla="*/ 3417454 w 4969164"/>
              <a:gd name="connsiteY12" fmla="*/ 102281 h 2032681"/>
              <a:gd name="connsiteX13" fmla="*/ 3860801 w 4969164"/>
              <a:gd name="connsiteY13" fmla="*/ 93045 h 2032681"/>
              <a:gd name="connsiteX14" fmla="*/ 4756727 w 4969164"/>
              <a:gd name="connsiteY14" fmla="*/ 19154 h 2032681"/>
              <a:gd name="connsiteX15" fmla="*/ 4913745 w 4969164"/>
              <a:gd name="connsiteY15" fmla="*/ 681 h 2032681"/>
              <a:gd name="connsiteX16" fmla="*/ 4969164 w 4969164"/>
              <a:gd name="connsiteY16" fmla="*/ 681 h 203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69164" h="2032681">
                <a:moveTo>
                  <a:pt x="0" y="1774063"/>
                </a:moveTo>
                <a:lnTo>
                  <a:pt x="508000" y="1801772"/>
                </a:lnTo>
                <a:cubicBezTo>
                  <a:pt x="499931" y="1964050"/>
                  <a:pt x="517236" y="1917226"/>
                  <a:pt x="526473" y="2032681"/>
                </a:cubicBezTo>
                <a:lnTo>
                  <a:pt x="840509" y="2014209"/>
                </a:lnTo>
                <a:cubicBezTo>
                  <a:pt x="906703" y="2011130"/>
                  <a:pt x="912861" y="2008052"/>
                  <a:pt x="1136073" y="2004973"/>
                </a:cubicBezTo>
                <a:lnTo>
                  <a:pt x="2179782" y="1995736"/>
                </a:lnTo>
                <a:cubicBezTo>
                  <a:pt x="2204329" y="1774318"/>
                  <a:pt x="2182860" y="1764826"/>
                  <a:pt x="2198254" y="1644754"/>
                </a:cubicBezTo>
                <a:cubicBezTo>
                  <a:pt x="2213648" y="1524682"/>
                  <a:pt x="2263629" y="1368995"/>
                  <a:pt x="2272146" y="1275300"/>
                </a:cubicBezTo>
                <a:cubicBezTo>
                  <a:pt x="2276764" y="1092112"/>
                  <a:pt x="2258311" y="404914"/>
                  <a:pt x="2272145" y="351664"/>
                </a:cubicBezTo>
                <a:cubicBezTo>
                  <a:pt x="2282036" y="313591"/>
                  <a:pt x="2826327" y="353202"/>
                  <a:pt x="2946400" y="351663"/>
                </a:cubicBezTo>
                <a:cubicBezTo>
                  <a:pt x="3117273" y="340887"/>
                  <a:pt x="3121891" y="330112"/>
                  <a:pt x="3297382" y="287009"/>
                </a:cubicBezTo>
                <a:cubicBezTo>
                  <a:pt x="3472873" y="243906"/>
                  <a:pt x="3388206" y="299324"/>
                  <a:pt x="3408218" y="268536"/>
                </a:cubicBezTo>
                <a:cubicBezTo>
                  <a:pt x="3428230" y="237748"/>
                  <a:pt x="3415914" y="279312"/>
                  <a:pt x="3417454" y="102281"/>
                </a:cubicBezTo>
                <a:lnTo>
                  <a:pt x="3860801" y="93045"/>
                </a:lnTo>
                <a:cubicBezTo>
                  <a:pt x="4084013" y="79190"/>
                  <a:pt x="4581236" y="34548"/>
                  <a:pt x="4756727" y="19154"/>
                </a:cubicBezTo>
                <a:cubicBezTo>
                  <a:pt x="4932218" y="3760"/>
                  <a:pt x="4773734" y="12349"/>
                  <a:pt x="4913745" y="681"/>
                </a:cubicBezTo>
                <a:cubicBezTo>
                  <a:pt x="4932154" y="-853"/>
                  <a:pt x="4950691" y="681"/>
                  <a:pt x="4969164" y="681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3927" y="405464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431" y="3592603"/>
            <a:ext cx="44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6899" y="2830603"/>
            <a:ext cx="3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0070" y="2830603"/>
            <a:ext cx="3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2t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0585" y="2391597"/>
            <a:ext cx="73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= 5t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6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  <p:bldP spid="7" grpId="0"/>
      <p:bldP spid="8" grpId="0"/>
      <p:bldP spid="9" grpId="0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506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Numbers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sz="2100" dirty="0"/>
                  <a:t>How to do subtraction? </a:t>
                </a:r>
                <a:r>
                  <a:rPr lang="en-US" sz="2100" dirty="0">
                    <a:solidFill>
                      <a:prstClr val="black"/>
                    </a:solidFill>
                    <a:latin typeface="Calibri Light" panose="020F0302020204030204"/>
                  </a:rPr>
                  <a:t>→ How to represent negative numbers?</a:t>
                </a:r>
                <a:endParaRPr lang="en-US" sz="2100" dirty="0"/>
              </a:p>
              <a:p>
                <a:pPr marL="342900" indent="-342900"/>
                <a:r>
                  <a:rPr lang="en-US" sz="2100" b="1" dirty="0"/>
                  <a:t>Sign-magnitude: </a:t>
                </a:r>
                <a:r>
                  <a:rPr lang="en-US" sz="2100" dirty="0"/>
                  <a:t>bit[n-1] is 0 for positive and 1 for negative</a:t>
                </a:r>
              </a:p>
              <a:p>
                <a:pPr lvl="2"/>
                <a:r>
                  <a:rPr lang="en-US" sz="1600" dirty="0"/>
                  <a:t>Range for n-bit digit: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−(2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Problem 1: two representation for zero: </a:t>
                </a:r>
                <a:r>
                  <a:rPr lang="en-US" sz="1600" b="1" dirty="0"/>
                  <a:t>0</a:t>
                </a:r>
                <a:r>
                  <a:rPr lang="en-US" sz="1600" dirty="0"/>
                  <a:t>000… and </a:t>
                </a:r>
                <a:r>
                  <a:rPr lang="en-US" sz="1600" b="1" dirty="0"/>
                  <a:t>1</a:t>
                </a:r>
                <a:r>
                  <a:rPr lang="en-US" sz="1600" dirty="0"/>
                  <a:t>000…</a:t>
                </a:r>
              </a:p>
              <a:p>
                <a:pPr lvl="2"/>
                <a:r>
                  <a:rPr lang="en-US" sz="1600" dirty="0"/>
                  <a:t>Problem 2 (more important): need a subtraction scheme different from adder</a:t>
                </a:r>
              </a:p>
              <a:p>
                <a:pPr marL="342900" indent="-342900"/>
                <a:r>
                  <a:rPr lang="en-US" sz="2100" b="1" dirty="0"/>
                  <a:t>Twos complement</a:t>
                </a:r>
                <a:r>
                  <a:rPr lang="en-US" sz="2100" dirty="0"/>
                  <a:t> representation allows using the adder logic for both addition and subtraction</a:t>
                </a:r>
              </a:p>
              <a:p>
                <a:pPr lvl="2"/>
                <a:r>
                  <a:rPr lang="en-US" sz="1600" dirty="0"/>
                  <a:t>Negative of A is (!A + 1)</a:t>
                </a:r>
              </a:p>
              <a:p>
                <a:pPr lvl="2"/>
                <a:r>
                  <a:rPr lang="en-US" sz="1600" dirty="0"/>
                  <a:t>Let’s elaborate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3" t="-1609" r="-8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96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 Compliment Representation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/>
                <a:r>
                  <a:rPr lang="en-US" sz="2100" dirty="0"/>
                  <a:t>Asymmetric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100" dirty="0">
                  <a:solidFill>
                    <a:prstClr val="black"/>
                  </a:solidFill>
                </a:endParaRPr>
              </a:p>
              <a:p>
                <a:pPr marL="342900" indent="-342900"/>
                <a:r>
                  <a:rPr lang="en-US" sz="2100" dirty="0"/>
                  <a:t>One representation for zero</a:t>
                </a:r>
              </a:p>
              <a:p>
                <a:pPr marL="342900" indent="-342900"/>
                <a:r>
                  <a:rPr lang="en-US" sz="2100" dirty="0"/>
                  <a:t>Representation on n-digit number:</a:t>
                </a:r>
              </a:p>
              <a:p>
                <a:pPr lvl="2"/>
                <a:r>
                  <a:rPr lang="en-US" sz="1600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lvl="2"/>
                <a:r>
                  <a:rPr lang="en-US" sz="1600" dirty="0"/>
                  <a:t>Example: 101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1600" dirty="0"/>
                  <a:t>1 = -3</a:t>
                </a:r>
              </a:p>
              <a:p>
                <a:pPr marL="342900" indent="-342900"/>
                <a:r>
                  <a:rPr lang="en-US" sz="2100" dirty="0"/>
                  <a:t>How to convert to negative?</a:t>
                </a:r>
              </a:p>
              <a:p>
                <a:pPr marL="342900" indent="-342900"/>
                <a:r>
                  <a:rPr lang="en-US" sz="2100" dirty="0"/>
                  <a:t>How to do subtraction via addition?</a:t>
                </a:r>
              </a:p>
              <a:p>
                <a:pPr marL="342900" indent="-342900"/>
                <a:endParaRPr lang="ru-RU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3" t="-1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6938799" y="1663814"/>
            <a:ext cx="3268827" cy="3351760"/>
            <a:chOff x="5693722" y="1913339"/>
            <a:chExt cx="3268827" cy="3351760"/>
          </a:xfrm>
        </p:grpSpPr>
        <p:sp>
          <p:nvSpPr>
            <p:cNvPr id="41" name="Pie 40"/>
            <p:cNvSpPr/>
            <p:nvPr/>
          </p:nvSpPr>
          <p:spPr>
            <a:xfrm>
              <a:off x="6436478" y="2847708"/>
              <a:ext cx="1705943" cy="1711868"/>
            </a:xfrm>
            <a:prstGeom prst="pie">
              <a:avLst>
                <a:gd name="adj1" fmla="val 4158782"/>
                <a:gd name="adj2" fmla="val 1498219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2" name="Pie 41"/>
            <p:cNvSpPr/>
            <p:nvPr/>
          </p:nvSpPr>
          <p:spPr>
            <a:xfrm>
              <a:off x="6434303" y="2857154"/>
              <a:ext cx="1705943" cy="1711868"/>
            </a:xfrm>
            <a:prstGeom prst="pie">
              <a:avLst>
                <a:gd name="adj1" fmla="val 17556067"/>
                <a:gd name="adj2" fmla="val 417714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439348" y="2856565"/>
              <a:ext cx="1694330" cy="169433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259619" y="2816224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399008" y="3651623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093337" y="3651623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259619" y="4504838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642399" y="3068693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642399" y="4268843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842549" y="3068356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842549" y="4274558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99064" y="288957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000</a:t>
              </a:r>
              <a:endParaRPr lang="ru-RU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04076" y="306108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001</a:t>
              </a:r>
              <a:endParaRPr lang="ru-RU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79908" y="306777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111</a:t>
              </a:r>
              <a:endParaRPr lang="ru-RU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16719" y="357329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010</a:t>
              </a:r>
              <a:endParaRPr lang="ru-RU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89778" y="406976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011</a:t>
              </a:r>
              <a:endParaRPr lang="ru-RU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8302" y="406976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101</a:t>
              </a:r>
              <a:endParaRPr lang="ru-RU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95953" y="426595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100</a:t>
              </a:r>
              <a:endParaRPr lang="ru-RU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3156" y="355472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110</a:t>
              </a:r>
              <a:endParaRPr lang="ru-RU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84709" y="2814835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+1</a:t>
              </a:r>
              <a:endParaRPr lang="ru-RU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94066" y="25378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0</a:t>
              </a:r>
              <a:endParaRPr lang="ru-RU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74019" y="355346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+2</a:t>
              </a:r>
              <a:endParaRPr lang="ru-RU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26075" y="417068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+3</a:t>
              </a:r>
              <a:endParaRPr lang="ru-RU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54762" y="461319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-4</a:t>
              </a:r>
              <a:endParaRPr lang="ru-RU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00744" y="429520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-3</a:t>
              </a:r>
              <a:endParaRPr lang="ru-RU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95616" y="355863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-2</a:t>
              </a:r>
              <a:endParaRPr lang="ru-RU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03825" y="281172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-1</a:t>
              </a:r>
              <a:endParaRPr lang="ru-RU" dirty="0">
                <a:latin typeface="+mj-lt"/>
              </a:endParaRPr>
            </a:p>
          </p:txBody>
        </p:sp>
        <p:sp>
          <p:nvSpPr>
            <p:cNvPr id="36" name="Arc 35"/>
            <p:cNvSpPr/>
            <p:nvPr/>
          </p:nvSpPr>
          <p:spPr>
            <a:xfrm>
              <a:off x="5879339" y="2294321"/>
              <a:ext cx="2795286" cy="2795286"/>
            </a:xfrm>
            <a:prstGeom prst="arc">
              <a:avLst>
                <a:gd name="adj1" fmla="val 13804142"/>
                <a:gd name="adj2" fmla="val 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Arc 36"/>
            <p:cNvSpPr/>
            <p:nvPr/>
          </p:nvSpPr>
          <p:spPr>
            <a:xfrm>
              <a:off x="5693722" y="2038146"/>
              <a:ext cx="3226953" cy="3226953"/>
            </a:xfrm>
            <a:prstGeom prst="arc">
              <a:avLst>
                <a:gd name="adj1" fmla="val 11260131"/>
                <a:gd name="adj2" fmla="val 17666338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 rot="3130319">
              <a:off x="8063032" y="2511453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addition</a:t>
              </a:r>
              <a:endParaRPr lang="ru-RU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8544216">
              <a:off x="5265535" y="2354326"/>
              <a:ext cx="1251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subtraction</a:t>
              </a:r>
              <a:endParaRPr lang="ru-RU" dirty="0">
                <a:latin typeface="+mj-lt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2942799">
              <a:off x="7175668" y="4008450"/>
              <a:ext cx="884596" cy="819264"/>
            </a:xfrm>
            <a:prstGeom prst="arc">
              <a:avLst>
                <a:gd name="adj1" fmla="val 19577255"/>
                <a:gd name="adj2" fmla="val 2946362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&quot;No&quot; Symbol 43"/>
            <p:cNvSpPr/>
            <p:nvPr/>
          </p:nvSpPr>
          <p:spPr>
            <a:xfrm>
              <a:off x="7737904" y="4636990"/>
              <a:ext cx="265397" cy="265397"/>
            </a:xfrm>
            <a:prstGeom prst="noSmoking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50092" y="4807097"/>
              <a:ext cx="1012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overflow</a:t>
              </a:r>
              <a:endParaRPr lang="ru-RU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0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subtraction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933883"/>
            <a:ext cx="4423449" cy="3556090"/>
          </a:xfrm>
        </p:spPr>
        <p:txBody>
          <a:bodyPr/>
          <a:lstStyle/>
          <a:p>
            <a:r>
              <a:rPr lang="en-US" sz="2100" dirty="0"/>
              <a:t>Example: 2 – 3 = ?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2 – 3 = 2 + (−3)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2 + (−3) = 010 + 101 = 111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111 = −1 </a:t>
            </a:r>
          </a:p>
          <a:p>
            <a:endParaRPr lang="ru-RU" sz="2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92624" y="1747657"/>
            <a:ext cx="1980456" cy="1898023"/>
            <a:chOff x="4268624" y="1747656"/>
            <a:chExt cx="1980456" cy="1898023"/>
          </a:xfrm>
        </p:grpSpPr>
        <p:sp>
          <p:nvSpPr>
            <p:cNvPr id="42" name="Pie 41"/>
            <p:cNvSpPr/>
            <p:nvPr/>
          </p:nvSpPr>
          <p:spPr>
            <a:xfrm>
              <a:off x="4533167" y="1997070"/>
              <a:ext cx="1332482" cy="1337110"/>
            </a:xfrm>
            <a:prstGeom prst="pie">
              <a:avLst>
                <a:gd name="adj1" fmla="val 16229770"/>
                <a:gd name="adj2" fmla="val 21588792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37108" y="199660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77806" y="196509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05598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29009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77806" y="3284047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95706" y="216229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95706" y="309971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33122" y="216203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33122" y="310417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2399" y="202239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8747" y="215635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005" y="216158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4839" y="255643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7580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1561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9970" y="309746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3515" y="254193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6053" y="196401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6603" y="17476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2028" y="25409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98363" y="30230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5905" y="336868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6955" y="3120307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68624" y="254498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9361" y="196158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0" name="Down Arrow 129"/>
            <p:cNvSpPr/>
            <p:nvPr/>
          </p:nvSpPr>
          <p:spPr>
            <a:xfrm rot="3451688">
              <a:off x="5976072" y="2300150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13906" y="3682303"/>
            <a:ext cx="1965140" cy="1898024"/>
            <a:chOff x="4289906" y="3682303"/>
            <a:chExt cx="1965140" cy="1898024"/>
          </a:xfrm>
        </p:grpSpPr>
        <p:grpSp>
          <p:nvGrpSpPr>
            <p:cNvPr id="74" name="Group 73"/>
            <p:cNvGrpSpPr/>
            <p:nvPr/>
          </p:nvGrpSpPr>
          <p:grpSpPr>
            <a:xfrm>
              <a:off x="4291484" y="3682303"/>
              <a:ext cx="1963562" cy="1898024"/>
              <a:chOff x="7812528" y="2240781"/>
              <a:chExt cx="3351865" cy="3239989"/>
            </a:xfrm>
          </p:grpSpPr>
          <p:sp>
            <p:nvSpPr>
              <p:cNvPr id="75" name="Pie 74"/>
              <p:cNvSpPr/>
              <p:nvPr/>
            </p:nvSpPr>
            <p:spPr>
              <a:xfrm>
                <a:off x="8267011" y="2653944"/>
                <a:ext cx="2274590" cy="2282490"/>
              </a:xfrm>
              <a:prstGeom prst="pie">
                <a:avLst>
                  <a:gd name="adj1" fmla="val 16247507"/>
                  <a:gd name="adj2" fmla="val 81777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8270838" y="2665753"/>
                <a:ext cx="2259106" cy="2259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9364532" y="2611965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8217050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0476156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9364532" y="486345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541572" y="29485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541572" y="45487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141772" y="294814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0141772" y="455641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50459" y="2709769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9690476" y="2938450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591584" y="294736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973998" y="3621397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671411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602777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146309" y="4544946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315915" y="359663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0197987" y="2610113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277128" y="2240781"/>
                <a:ext cx="449315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583732" y="3594951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253140" y="4417912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224722" y="5007924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-4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19365" y="4583941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812528" y="3601849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223472" y="2605963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-1</a:t>
                </a:r>
                <a:endParaRPr lang="ru-RU" sz="1200" dirty="0">
                  <a:latin typeface="+mj-lt"/>
                </a:endParaRPr>
              </a:p>
            </p:txBody>
          </p:sp>
        </p:grpSp>
        <p:sp>
          <p:nvSpPr>
            <p:cNvPr id="131" name="Down Arrow 130"/>
            <p:cNvSpPr/>
            <p:nvPr/>
          </p:nvSpPr>
          <p:spPr>
            <a:xfrm rot="14840054">
              <a:off x="4336938" y="4972377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50779" y="2520105"/>
            <a:ext cx="1963562" cy="1898024"/>
            <a:chOff x="6726779" y="2520105"/>
            <a:chExt cx="1963562" cy="1898024"/>
          </a:xfrm>
        </p:grpSpPr>
        <p:sp>
          <p:nvSpPr>
            <p:cNvPr id="129" name="Pie 128"/>
            <p:cNvSpPr/>
            <p:nvPr/>
          </p:nvSpPr>
          <p:spPr>
            <a:xfrm>
              <a:off x="6994123" y="2764296"/>
              <a:ext cx="1332482" cy="1337110"/>
            </a:xfrm>
            <a:prstGeom prst="pie">
              <a:avLst>
                <a:gd name="adj1" fmla="val 16229770"/>
                <a:gd name="adj2" fmla="val 21588792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726779" y="2520105"/>
              <a:ext cx="1963562" cy="1898024"/>
              <a:chOff x="7812528" y="2240781"/>
              <a:chExt cx="3351865" cy="3239989"/>
            </a:xfrm>
          </p:grpSpPr>
          <p:sp>
            <p:nvSpPr>
              <p:cNvPr id="103" name="Pie 102"/>
              <p:cNvSpPr/>
              <p:nvPr/>
            </p:nvSpPr>
            <p:spPr>
              <a:xfrm rot="5400000">
                <a:off x="8267011" y="2653943"/>
                <a:ext cx="2274590" cy="2282490"/>
              </a:xfrm>
              <a:prstGeom prst="pie">
                <a:avLst>
                  <a:gd name="adj1" fmla="val 16247507"/>
                  <a:gd name="adj2" fmla="val 81777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270838" y="2665753"/>
                <a:ext cx="2259106" cy="2259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9364532" y="2611965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217050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476156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9364532" y="486345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8541572" y="29485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1572" y="45487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0141772" y="294814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0141772" y="455641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150459" y="2709769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9690476" y="2938450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591584" y="294736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9973998" y="3621397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671411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8602777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9146309" y="4544946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315915" y="359663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0197987" y="2610113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9277128" y="2240781"/>
                <a:ext cx="449315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0583732" y="3594951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253140" y="4417912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224722" y="5007924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-4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219365" y="4583941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812528" y="3601849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223472" y="2605963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-1</a:t>
                </a:r>
                <a:endParaRPr lang="ru-RU" sz="1200" dirty="0">
                  <a:latin typeface="+mj-lt"/>
                </a:endParaRPr>
              </a:p>
            </p:txBody>
          </p:sp>
        </p:grpSp>
        <p:sp>
          <p:nvSpPr>
            <p:cNvPr id="132" name="Down Arrow 131"/>
            <p:cNvSpPr/>
            <p:nvPr/>
          </p:nvSpPr>
          <p:spPr>
            <a:xfrm rot="18747595">
              <a:off x="6850766" y="2511923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1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 </a:t>
            </a:r>
            <a:r>
              <a:rPr lang="en-US" dirty="0" smtClean="0"/>
              <a:t>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933883"/>
            <a:ext cx="4423449" cy="3556090"/>
          </a:xfrm>
        </p:spPr>
        <p:txBody>
          <a:bodyPr/>
          <a:lstStyle/>
          <a:p>
            <a:r>
              <a:rPr lang="en-US" sz="2100" dirty="0"/>
              <a:t>Example: −1 – 3 = ?</a:t>
            </a:r>
          </a:p>
          <a:p>
            <a:pPr lvl="1" indent="-342900"/>
            <a:r>
              <a:rPr lang="en-US" sz="1800" dirty="0"/>
              <a:t>−1 – 3 = −1 + (−3)</a:t>
            </a:r>
          </a:p>
          <a:p>
            <a:pPr lvl="1" indent="-342900"/>
            <a:r>
              <a:rPr lang="en-US" sz="1800" dirty="0"/>
              <a:t>−1 + (−3) = 111 + 101 =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800" dirty="0"/>
              <a:t>100</a:t>
            </a:r>
          </a:p>
          <a:p>
            <a:pPr lvl="1" indent="-342900"/>
            <a:r>
              <a:rPr lang="en-US" sz="1800" dirty="0"/>
              <a:t>100 = −4</a:t>
            </a:r>
          </a:p>
          <a:p>
            <a:endParaRPr lang="ru-RU" sz="2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792625" y="1747657"/>
            <a:ext cx="1963562" cy="1898023"/>
            <a:chOff x="4268625" y="1747656"/>
            <a:chExt cx="1963562" cy="1898023"/>
          </a:xfrm>
        </p:grpSpPr>
        <p:sp>
          <p:nvSpPr>
            <p:cNvPr id="42" name="Pie 41"/>
            <p:cNvSpPr/>
            <p:nvPr/>
          </p:nvSpPr>
          <p:spPr>
            <a:xfrm>
              <a:off x="4533168" y="1997070"/>
              <a:ext cx="1332482" cy="1337110"/>
            </a:xfrm>
            <a:prstGeom prst="pie">
              <a:avLst>
                <a:gd name="adj1" fmla="val 16229770"/>
                <a:gd name="adj2" fmla="val 13473204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37109" y="199660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77807" y="196509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05599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29010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77807" y="3284047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95707" y="216229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95707" y="309971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33123" y="216203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33123" y="310417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2401" y="202239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8748" y="215635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005" y="216158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4840" y="255643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7581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1562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9971" y="309746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3515" y="254193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6053" y="196401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6604" y="17476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2029" y="25409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98364" y="30230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5906" y="336868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6956" y="3120307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68625" y="254498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9362" y="196158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3" name="Down Arrow 132"/>
            <p:cNvSpPr/>
            <p:nvPr/>
          </p:nvSpPr>
          <p:spPr>
            <a:xfrm rot="18747595">
              <a:off x="4359121" y="1755896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08110" y="3682303"/>
            <a:ext cx="1970936" cy="1898024"/>
            <a:chOff x="4284110" y="3682303"/>
            <a:chExt cx="1970936" cy="1898024"/>
          </a:xfrm>
        </p:grpSpPr>
        <p:sp>
          <p:nvSpPr>
            <p:cNvPr id="75" name="Pie 74"/>
            <p:cNvSpPr/>
            <p:nvPr/>
          </p:nvSpPr>
          <p:spPr>
            <a:xfrm>
              <a:off x="4557725" y="3924339"/>
              <a:ext cx="1332482" cy="133711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559967" y="3931257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200666" y="3899747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528458" y="45522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5851869" y="45522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5200666" y="5218694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718567" y="4096946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718567" y="50343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655983" y="4096683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655983" y="5038826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75260" y="395704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91608" y="409100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47864" y="409623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57699" y="449108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80440" y="487886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54421" y="487886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72829" y="503211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86374" y="447658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88914" y="389866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9464" y="36823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914888" y="44755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21223" y="49576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18764" y="5303328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529814" y="505495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91484" y="447963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32220" y="3896231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4" name="Down Arrow 133"/>
            <p:cNvSpPr/>
            <p:nvPr/>
          </p:nvSpPr>
          <p:spPr>
            <a:xfrm rot="13511513">
              <a:off x="4331142" y="5175614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50780" y="2520106"/>
            <a:ext cx="1963562" cy="2199126"/>
            <a:chOff x="6726780" y="2520106"/>
            <a:chExt cx="1963562" cy="2199126"/>
          </a:xfrm>
        </p:grpSpPr>
        <p:sp>
          <p:nvSpPr>
            <p:cNvPr id="130" name="Pie 129"/>
            <p:cNvSpPr/>
            <p:nvPr/>
          </p:nvSpPr>
          <p:spPr>
            <a:xfrm>
              <a:off x="6990961" y="2761281"/>
              <a:ext cx="1332482" cy="1337110"/>
            </a:xfrm>
            <a:prstGeom prst="pie">
              <a:avLst>
                <a:gd name="adj1" fmla="val 16229770"/>
                <a:gd name="adj2" fmla="val 13473204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Pie 131"/>
            <p:cNvSpPr/>
            <p:nvPr/>
          </p:nvSpPr>
          <p:spPr>
            <a:xfrm rot="18699122">
              <a:off x="7001845" y="2758968"/>
              <a:ext cx="1332482" cy="133711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  <a:alpha val="6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6995264" y="276905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7635962" y="273754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6963754" y="33900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287165" y="33900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635962" y="4056496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7153862" y="293474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7153862" y="38721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8091279" y="293448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8091279" y="387662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510556" y="279484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26903" y="292880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183160" y="293403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2995" y="332888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15736" y="371666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89717" y="371666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508126" y="386991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21670" y="331438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124209" y="273646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84760" y="252010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350184" y="331339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56519" y="379549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54061" y="414113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65111" y="389275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726780" y="331743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967517" y="273403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5" name="Down Arrow 134"/>
            <p:cNvSpPr/>
            <p:nvPr/>
          </p:nvSpPr>
          <p:spPr>
            <a:xfrm rot="10800000">
              <a:off x="7573065" y="4399192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33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264" y="1772143"/>
            <a:ext cx="3666866" cy="3852371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100" dirty="0"/>
              <a:t>Example: −2 – 3 = ?</a:t>
            </a:r>
          </a:p>
          <a:p>
            <a:pPr lvl="1" indent="-342900"/>
            <a:r>
              <a:rPr lang="en-US" sz="1800" dirty="0"/>
              <a:t>−2 – 3 = −2 + (−3)</a:t>
            </a:r>
          </a:p>
          <a:p>
            <a:pPr lvl="1" indent="-342900"/>
            <a:r>
              <a:rPr lang="en-US" sz="1800" dirty="0"/>
              <a:t>−2 + (−3) = 110 + 101 =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800" dirty="0"/>
              <a:t>011</a:t>
            </a:r>
          </a:p>
          <a:p>
            <a:pPr lvl="1" indent="-342900"/>
            <a:r>
              <a:rPr lang="en-US" sz="1800" dirty="0"/>
              <a:t>011 = 3 </a:t>
            </a:r>
            <a:r>
              <a:rPr lang="en-US" sz="1800" dirty="0">
                <a:latin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en-US" sz="1800" dirty="0">
                <a:sym typeface="Wingdings" panose="05000000000000000000" pitchFamily="2" charset="2"/>
              </a:rPr>
              <a:t>Overflow </a:t>
            </a:r>
          </a:p>
          <a:p>
            <a:pPr marL="342900" indent="-342900"/>
            <a:r>
              <a:rPr lang="en-US" sz="2100" dirty="0">
                <a:sym typeface="Wingdings" panose="05000000000000000000" pitchFamily="2" charset="2"/>
              </a:rPr>
              <a:t>Overflow conditions</a:t>
            </a:r>
          </a:p>
          <a:p>
            <a:pPr lvl="1" indent="-342900">
              <a:buFont typeface="+mj-lt"/>
              <a:buAutoNum type="alphaLcPeriod"/>
            </a:pPr>
            <a:r>
              <a:rPr lang="en-US" sz="1800" dirty="0"/>
              <a:t>negative + negative = positive</a:t>
            </a:r>
          </a:p>
          <a:p>
            <a:pPr lvl="1" indent="-342900">
              <a:buFont typeface="+mj-lt"/>
              <a:buAutoNum type="alphaLcPeriod"/>
            </a:pPr>
            <a:r>
              <a:rPr lang="en-US" sz="1800" dirty="0"/>
              <a:t>positive + positive = negative</a:t>
            </a:r>
          </a:p>
          <a:p>
            <a:pPr marL="342900" indent="-342900"/>
            <a:r>
              <a:rPr lang="en-US" sz="2100" dirty="0"/>
              <a:t>How to check in HW?</a:t>
            </a:r>
          </a:p>
          <a:p>
            <a:pPr lvl="1" indent="-342900"/>
            <a:r>
              <a:rPr lang="en-US" sz="1800" dirty="0"/>
              <a:t>If C</a:t>
            </a:r>
            <a:r>
              <a:rPr lang="en-US" sz="1800" baseline="-25000" dirty="0"/>
              <a:t>n-</a:t>
            </a:r>
            <a:r>
              <a:rPr lang="en-US" sz="1500" baseline="-25000" dirty="0"/>
              <a:t>1</a:t>
            </a:r>
            <a:r>
              <a:rPr lang="en-US" sz="1800" dirty="0"/>
              <a:t> != C</a:t>
            </a:r>
            <a:r>
              <a:rPr lang="en-US" sz="1800" baseline="-25000" dirty="0"/>
              <a:t>n-</a:t>
            </a:r>
            <a:r>
              <a:rPr lang="en-US" sz="1500" baseline="-25000" dirty="0"/>
              <a:t>2</a:t>
            </a:r>
            <a:r>
              <a:rPr lang="en-US" sz="1800" dirty="0"/>
              <a:t> then </a:t>
            </a:r>
            <a:r>
              <a:rPr lang="en-US" sz="1800" b="1" dirty="0"/>
              <a:t>overflow</a:t>
            </a:r>
          </a:p>
          <a:p>
            <a:endParaRPr lang="ru-RU" sz="2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92625" y="1747657"/>
            <a:ext cx="1963562" cy="1898023"/>
            <a:chOff x="4268625" y="1747656"/>
            <a:chExt cx="1963562" cy="1898023"/>
          </a:xfrm>
        </p:grpSpPr>
        <p:sp>
          <p:nvSpPr>
            <p:cNvPr id="42" name="Pie 41"/>
            <p:cNvSpPr/>
            <p:nvPr/>
          </p:nvSpPr>
          <p:spPr>
            <a:xfrm>
              <a:off x="4533168" y="1997070"/>
              <a:ext cx="1332482" cy="1337110"/>
            </a:xfrm>
            <a:prstGeom prst="pie">
              <a:avLst>
                <a:gd name="adj1" fmla="val 16229770"/>
                <a:gd name="adj2" fmla="val 10880208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37109" y="199660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77807" y="196509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05599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29010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77807" y="3284047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95707" y="216229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95707" y="309971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33123" y="216203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33123" y="310417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2401" y="202239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8748" y="215635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005" y="216158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4840" y="255643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7581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1562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9971" y="309746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3515" y="254193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6053" y="196401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6604" y="17476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2029" y="25409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98364" y="30230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5906" y="336868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6956" y="3120307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68625" y="254498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9362" y="196158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3" name="Down Arrow 132"/>
            <p:cNvSpPr/>
            <p:nvPr/>
          </p:nvSpPr>
          <p:spPr>
            <a:xfrm rot="18747595">
              <a:off x="4359121" y="1755896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08110" y="3682303"/>
            <a:ext cx="1970936" cy="1898024"/>
            <a:chOff x="4284110" y="3682303"/>
            <a:chExt cx="1970936" cy="1898024"/>
          </a:xfrm>
        </p:grpSpPr>
        <p:sp>
          <p:nvSpPr>
            <p:cNvPr id="75" name="Pie 74"/>
            <p:cNvSpPr/>
            <p:nvPr/>
          </p:nvSpPr>
          <p:spPr>
            <a:xfrm>
              <a:off x="4557725" y="3924339"/>
              <a:ext cx="1332482" cy="133711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559967" y="3931257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200666" y="3899747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528458" y="45522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5851869" y="45522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5200666" y="5218694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718567" y="4096946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718567" y="50343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655983" y="4096683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655983" y="5038826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75260" y="395704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91608" y="409100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47864" y="409623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57699" y="449108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80440" y="487886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54421" y="487886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72829" y="503211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86374" y="447658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88914" y="389866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9464" y="36823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914888" y="44755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21223" y="49576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18764" y="5303328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529814" y="505495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91484" y="447963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32220" y="3896231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4" name="Down Arrow 133"/>
            <p:cNvSpPr/>
            <p:nvPr/>
          </p:nvSpPr>
          <p:spPr>
            <a:xfrm rot="13511513">
              <a:off x="4331142" y="5175614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50780" y="2520107"/>
            <a:ext cx="1963562" cy="1898023"/>
            <a:chOff x="6726780" y="2520106"/>
            <a:chExt cx="1963562" cy="1898023"/>
          </a:xfrm>
        </p:grpSpPr>
        <p:sp>
          <p:nvSpPr>
            <p:cNvPr id="130" name="Pie 129"/>
            <p:cNvSpPr/>
            <p:nvPr/>
          </p:nvSpPr>
          <p:spPr>
            <a:xfrm>
              <a:off x="6990961" y="2761281"/>
              <a:ext cx="1332482" cy="1337110"/>
            </a:xfrm>
            <a:prstGeom prst="pie">
              <a:avLst>
                <a:gd name="adj1" fmla="val 16229770"/>
                <a:gd name="adj2" fmla="val 10846583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Pie 131"/>
            <p:cNvSpPr/>
            <p:nvPr/>
          </p:nvSpPr>
          <p:spPr>
            <a:xfrm rot="16200000">
              <a:off x="7001845" y="2758968"/>
              <a:ext cx="1332482" cy="133711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  <a:alpha val="6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6995264" y="276905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7635962" y="273754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6963754" y="33900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287165" y="33900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635962" y="4056496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7153862" y="293474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7153862" y="38721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8091279" y="293448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8091279" y="387662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510556" y="279484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26903" y="292880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183160" y="293403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2995" y="332888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15736" y="371666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89717" y="371666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508126" y="386991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21670" y="331438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124209" y="273646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84760" y="252010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350184" y="331339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56519" y="379549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54061" y="414113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65111" y="389275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726780" y="331743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967517" y="273403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5" name="Down Arrow 134"/>
            <p:cNvSpPr/>
            <p:nvPr/>
          </p:nvSpPr>
          <p:spPr>
            <a:xfrm rot="8325296">
              <a:off x="8190326" y="4014877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0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524"/>
            <a:ext cx="5680299" cy="4733925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convert to negative?</a:t>
            </a:r>
          </a:p>
          <a:p>
            <a:pPr lvl="1"/>
            <a:r>
              <a:rPr lang="en-US" dirty="0"/>
              <a:t>School math:  −B = (−1 − B) + 1</a:t>
            </a:r>
          </a:p>
          <a:p>
            <a:pPr lvl="1"/>
            <a:r>
              <a:rPr lang="en-US" dirty="0"/>
              <a:t>What is (−1 − B)?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Thus, −B = !B + 1</a:t>
            </a:r>
          </a:p>
          <a:p>
            <a:pPr lvl="1"/>
            <a:r>
              <a:rPr lang="en-US" dirty="0"/>
              <a:t>Finally:</a:t>
            </a:r>
          </a:p>
          <a:p>
            <a:pPr marL="187325" lvl="2" indent="0">
              <a:buNone/>
            </a:pPr>
            <a:r>
              <a:rPr lang="en-US" dirty="0" smtClean="0"/>
              <a:t>	A − B = A + (−B) = A + !B + 1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97249"/>
              </p:ext>
            </p:extLst>
          </p:nvPr>
        </p:nvGraphicFramePr>
        <p:xfrm>
          <a:off x="2664482" y="3042380"/>
          <a:ext cx="2326511" cy="89154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577720"/>
                <a:gridCol w="352885"/>
                <a:gridCol w="465302"/>
                <a:gridCol w="465302"/>
                <a:gridCol w="465302"/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…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</a:t>
                      </a:r>
                      <a:r>
                        <a:rPr lang="en-US" sz="1200" dirty="0" smtClean="0"/>
                        <a:t>n-</a:t>
                      </a:r>
                      <a:r>
                        <a:rPr lang="en-US" sz="11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</a:t>
                      </a:r>
                      <a:r>
                        <a:rPr lang="en-US" sz="1200" dirty="0" smtClean="0"/>
                        <a:t>2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</a:t>
                      </a:r>
                      <a:r>
                        <a:rPr lang="en-US" sz="12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</a:t>
                      </a:r>
                      <a:r>
                        <a:rPr lang="en-US" sz="1200" dirty="0" smtClean="0"/>
                        <a:t>0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</a:tr>
              <a:tr h="297180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1389487" y="2982834"/>
            <a:ext cx="794918" cy="1042026"/>
            <a:chOff x="673669" y="2986252"/>
            <a:chExt cx="794918" cy="1042026"/>
          </a:xfrm>
        </p:grpSpPr>
        <p:sp>
          <p:nvSpPr>
            <p:cNvPr id="16" name="TextBox 15"/>
            <p:cNvSpPr txBox="1"/>
            <p:nvPr/>
          </p:nvSpPr>
          <p:spPr>
            <a:xfrm>
              <a:off x="926021" y="298625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-1</a:t>
              </a:r>
              <a:endParaRPr lang="ru-RU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21934" y="329721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3669" y="3162433"/>
              <a:ext cx="4058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 – </a:t>
              </a:r>
            </a:p>
            <a:p>
              <a:endParaRPr lang="ru-RU" dirty="0">
                <a:latin typeface="+mj-lt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871560" y="3655339"/>
              <a:ext cx="59702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78051" y="365894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!B</a:t>
              </a:r>
              <a:endParaRPr lang="ru-RU" dirty="0">
                <a:latin typeface="+mj-lt"/>
              </a:endParaRPr>
            </a:p>
          </p:txBody>
        </p:sp>
      </p:grp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74569"/>
              </p:ext>
            </p:extLst>
          </p:nvPr>
        </p:nvGraphicFramePr>
        <p:xfrm>
          <a:off x="2664482" y="3042380"/>
          <a:ext cx="2326511" cy="89154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577720"/>
                <a:gridCol w="352885"/>
                <a:gridCol w="465302"/>
                <a:gridCol w="465302"/>
                <a:gridCol w="465302"/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…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</a:t>
                      </a:r>
                      <a:r>
                        <a:rPr lang="en-US" sz="1200" dirty="0" smtClean="0"/>
                        <a:t>n-</a:t>
                      </a:r>
                      <a:r>
                        <a:rPr lang="en-US" sz="11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</a:t>
                      </a:r>
                      <a:r>
                        <a:rPr lang="en-US" sz="1200" dirty="0" smtClean="0"/>
                        <a:t>2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</a:t>
                      </a:r>
                      <a:r>
                        <a:rPr lang="en-US" sz="12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</a:t>
                      </a:r>
                      <a:r>
                        <a:rPr lang="en-US" sz="1200" dirty="0" smtClean="0"/>
                        <a:t>0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!B</a:t>
                      </a:r>
                      <a:r>
                        <a:rPr lang="en-US" sz="1200" dirty="0" smtClean="0"/>
                        <a:t>n-</a:t>
                      </a:r>
                      <a:r>
                        <a:rPr lang="en-US" sz="11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!B</a:t>
                      </a:r>
                      <a:r>
                        <a:rPr lang="en-US" sz="1200" dirty="0" smtClean="0"/>
                        <a:t>2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!B</a:t>
                      </a:r>
                      <a:r>
                        <a:rPr lang="en-US" sz="1200" dirty="0" smtClean="0"/>
                        <a:t>1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!B</a:t>
                      </a:r>
                      <a:r>
                        <a:rPr lang="en-US" sz="1200" dirty="0" smtClean="0"/>
                        <a:t>0</a:t>
                      </a:r>
                      <a:endParaRPr lang="ru-RU" sz="15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763684" y="2258951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→ Inversion</a:t>
            </a:r>
            <a:endParaRPr lang="ru-RU" dirty="0">
              <a:latin typeface="+mj-l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988938" y="1792281"/>
            <a:ext cx="3623067" cy="3126605"/>
            <a:chOff x="5187240" y="1405719"/>
            <a:chExt cx="3623067" cy="3126605"/>
          </a:xfrm>
        </p:grpSpPr>
        <p:sp>
          <p:nvSpPr>
            <p:cNvPr id="26" name="TextBox 25"/>
            <p:cNvSpPr txBox="1"/>
            <p:nvPr/>
          </p:nvSpPr>
          <p:spPr>
            <a:xfrm>
              <a:off x="5187240" y="278009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110</a:t>
              </a:r>
              <a:endParaRPr lang="ru-RU" dirty="0">
                <a:latin typeface="+mj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145528" y="2129365"/>
              <a:ext cx="1694330" cy="169433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965799" y="2089024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105188" y="2924423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799517" y="2924423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65799" y="3777638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348579" y="2341493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348579" y="3541643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548729" y="2341156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548729" y="3547358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60942" y="140571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000</a:t>
              </a:r>
              <a:endParaRPr lang="ru-RU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87285" y="180037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001</a:t>
              </a:r>
              <a:endParaRPr lang="ru-RU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50146" y="170585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111</a:t>
              </a:r>
              <a:endParaRPr lang="ru-RU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74583" y="282940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010</a:t>
              </a:r>
              <a:endParaRPr lang="ru-RU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79647" y="365051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011</a:t>
              </a:r>
              <a:endParaRPr lang="ru-RU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16081" y="376367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101</a:t>
              </a:r>
              <a:endParaRPr lang="ru-RU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02133" y="416299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100</a:t>
              </a:r>
              <a:endParaRPr lang="ru-RU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51478" y="207939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+1</a:t>
              </a:r>
              <a:endParaRPr lang="ru-RU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65300" y="17058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0</a:t>
              </a:r>
              <a:endParaRPr lang="ru-RU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80199" y="282626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+2</a:t>
              </a:r>
              <a:endParaRPr lang="ru-RU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32255" y="344348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+3</a:t>
              </a:r>
              <a:endParaRPr lang="ru-RU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60942" y="388599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−4</a:t>
              </a:r>
              <a:endParaRPr lang="ru-RU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06924" y="356800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−3</a:t>
              </a:r>
              <a:endParaRPr lang="ru-RU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3270" y="281691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−2</a:t>
              </a:r>
              <a:endParaRPr lang="ru-RU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59283" y="199162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−1</a:t>
              </a:r>
              <a:endParaRPr lang="ru-RU" dirty="0">
                <a:latin typeface="+mj-lt"/>
              </a:endParaRPr>
            </a:p>
          </p:txBody>
        </p:sp>
        <p:cxnSp>
          <p:nvCxnSpPr>
            <p:cNvPr id="36" name="Elbow Connector 35"/>
            <p:cNvCxnSpPr>
              <a:stCxn id="13" idx="4"/>
              <a:endCxn id="8" idx="4"/>
            </p:cNvCxnSpPr>
            <p:nvPr/>
          </p:nvCxnSpPr>
          <p:spPr bwMode="auto">
            <a:xfrm rot="5400000" flipH="1" flipV="1">
              <a:off x="6571295" y="1987331"/>
              <a:ext cx="252469" cy="617220"/>
            </a:xfrm>
            <a:prstGeom prst="curvedConnector3">
              <a:avLst>
                <a:gd name="adj1" fmla="val -2139"/>
              </a:avLst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45" name="Elbow Connector 35"/>
            <p:cNvCxnSpPr>
              <a:stCxn id="9" idx="6"/>
              <a:endCxn id="15" idx="4"/>
            </p:cNvCxnSpPr>
            <p:nvPr/>
          </p:nvCxnSpPr>
          <p:spPr bwMode="auto">
            <a:xfrm flipV="1">
              <a:off x="6185870" y="2421838"/>
              <a:ext cx="1403200" cy="542926"/>
            </a:xfrm>
            <a:prstGeom prst="curvedConnector2">
              <a:avLst/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54" name="Elbow Connector 35"/>
            <p:cNvCxnSpPr>
              <a:stCxn id="14" idx="0"/>
              <a:endCxn id="10" idx="2"/>
            </p:cNvCxnSpPr>
            <p:nvPr/>
          </p:nvCxnSpPr>
          <p:spPr bwMode="auto">
            <a:xfrm rot="5400000" flipH="1" flipV="1">
              <a:off x="6805779" y="2547906"/>
              <a:ext cx="576879" cy="1410597"/>
            </a:xfrm>
            <a:prstGeom prst="curvedConnector2">
              <a:avLst/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58" name="Elbow Connector 35"/>
            <p:cNvCxnSpPr>
              <a:stCxn id="11" idx="1"/>
              <a:endCxn id="17" idx="2"/>
            </p:cNvCxnSpPr>
            <p:nvPr/>
          </p:nvCxnSpPr>
          <p:spPr bwMode="auto">
            <a:xfrm rot="5400000" flipH="1" flipV="1">
              <a:off x="7162295" y="3403020"/>
              <a:ext cx="201755" cy="571114"/>
            </a:xfrm>
            <a:prstGeom prst="curvedConnector2">
              <a:avLst/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824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200" dirty="0"/>
              <a:t>The simplest Boolean operation is …</a:t>
            </a:r>
          </a:p>
          <a:p>
            <a:pPr marL="342900" indent="-342900"/>
            <a:endParaRPr lang="en-US" sz="2200" dirty="0"/>
          </a:p>
          <a:p>
            <a:pPr marL="342900" indent="-342900"/>
            <a:endParaRPr lang="en-US" dirty="0"/>
          </a:p>
          <a:p>
            <a:pPr marL="342900" indent="-342900"/>
            <a:endParaRPr lang="en-US" sz="2200" dirty="0" smtClean="0"/>
          </a:p>
          <a:p>
            <a:pPr marL="342900" indent="-342900"/>
            <a:r>
              <a:rPr lang="en-US" sz="2200" dirty="0" smtClean="0"/>
              <a:t>The </a:t>
            </a:r>
            <a:r>
              <a:rPr lang="en-US" sz="2200" dirty="0"/>
              <a:t>second simplest Boolean operation is inversion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143224" y="1803515"/>
            <a:ext cx="107660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identity</a:t>
            </a:r>
          </a:p>
        </p:txBody>
      </p:sp>
      <p:sp>
        <p:nvSpPr>
          <p:cNvPr id="5" name="Isosceles Triangle 4"/>
          <p:cNvSpPr/>
          <p:nvPr/>
        </p:nvSpPr>
        <p:spPr bwMode="auto">
          <a:xfrm rot="5400000">
            <a:off x="3083859" y="2407294"/>
            <a:ext cx="690282" cy="595071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1022" y="2489386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 bwMode="auto">
          <a:xfrm>
            <a:off x="2701181" y="2704829"/>
            <a:ext cx="41394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" name="Straight Connector 11"/>
          <p:cNvCxnSpPr>
            <a:stCxn id="10" idx="1"/>
          </p:cNvCxnSpPr>
          <p:nvPr/>
        </p:nvCxnSpPr>
        <p:spPr bwMode="auto">
          <a:xfrm flipH="1">
            <a:off x="3726536" y="2704829"/>
            <a:ext cx="482582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209118" y="2489386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11130"/>
              </p:ext>
            </p:extLst>
          </p:nvPr>
        </p:nvGraphicFramePr>
        <p:xfrm>
          <a:off x="7486600" y="2177532"/>
          <a:ext cx="1916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/>
                <a:gridCol w="958328"/>
              </a:tblGrid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131465" y="4201692"/>
            <a:ext cx="720577" cy="690282"/>
            <a:chOff x="1607464" y="2009795"/>
            <a:chExt cx="720577" cy="690282"/>
          </a:xfrm>
        </p:grpSpPr>
        <p:sp>
          <p:nvSpPr>
            <p:cNvPr id="29" name="Isosceles Triangle 2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361022" y="4331390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cxnSp>
        <p:nvCxnSpPr>
          <p:cNvPr id="35" name="Straight Connector 34"/>
          <p:cNvCxnSpPr>
            <a:stCxn id="34" idx="3"/>
          </p:cNvCxnSpPr>
          <p:nvPr/>
        </p:nvCxnSpPr>
        <p:spPr bwMode="auto">
          <a:xfrm>
            <a:off x="2701181" y="4546833"/>
            <a:ext cx="41394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6" name="Straight Connector 35"/>
          <p:cNvCxnSpPr>
            <a:stCxn id="37" idx="1"/>
          </p:cNvCxnSpPr>
          <p:nvPr/>
        </p:nvCxnSpPr>
        <p:spPr bwMode="auto">
          <a:xfrm flipH="1">
            <a:off x="3869524" y="4546833"/>
            <a:ext cx="33959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209119" y="4331390"/>
            <a:ext cx="4956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!x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72561"/>
              </p:ext>
            </p:extLst>
          </p:nvPr>
        </p:nvGraphicFramePr>
        <p:xfrm>
          <a:off x="7486600" y="4181461"/>
          <a:ext cx="1916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/>
                <a:gridCol w="958328"/>
              </a:tblGrid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605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/>
      <p:bldP spid="10" grpId="0"/>
      <p:bldP spid="34" grpId="0"/>
      <p:bldP spid="37" grpId="0"/>
    </p:bld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Add/Subtract Schematic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81994" y="1464086"/>
            <a:ext cx="8228012" cy="1011579"/>
          </a:xfrm>
        </p:spPr>
        <p:txBody>
          <a:bodyPr>
            <a:normAutofit/>
          </a:bodyPr>
          <a:lstStyle/>
          <a:p>
            <a:pPr marL="473075" lvl="2" indent="-285750"/>
            <a:r>
              <a:rPr lang="en-US" sz="2400" b="1" dirty="0" smtClean="0"/>
              <a:t>A </a:t>
            </a:r>
            <a:r>
              <a:rPr lang="en-US" sz="2400" b="1" dirty="0"/>
              <a:t>− B = A + (−B) = A + !B + 1</a:t>
            </a:r>
          </a:p>
          <a:p>
            <a:pPr marL="473075" lvl="2" indent="-285750"/>
            <a:r>
              <a:rPr lang="en-US" sz="2400" b="1" dirty="0"/>
              <a:t>of = C</a:t>
            </a:r>
            <a:r>
              <a:rPr lang="en-US" sz="2400" b="1" baseline="-25000" dirty="0"/>
              <a:t>n-</a:t>
            </a:r>
            <a:r>
              <a:rPr lang="en-US" b="1" baseline="-25000" dirty="0" smtClean="0"/>
              <a:t>1</a:t>
            </a:r>
            <a:r>
              <a:rPr lang="en-US" sz="2400" b="1" dirty="0"/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</a:t>
            </a:r>
            <a:r>
              <a:rPr lang="en-US" sz="2400" b="1" dirty="0"/>
              <a:t> C</a:t>
            </a:r>
            <a:r>
              <a:rPr lang="en-US" sz="2400" b="1" baseline="-25000" dirty="0"/>
              <a:t>n-</a:t>
            </a:r>
            <a:r>
              <a:rPr lang="en-US" b="1" baseline="-25000" dirty="0" smtClean="0"/>
              <a:t>2</a:t>
            </a:r>
            <a:endParaRPr lang="ru-RU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3281123" y="2539318"/>
            <a:ext cx="6420691" cy="3607772"/>
            <a:chOff x="1757122" y="2139268"/>
            <a:chExt cx="6420691" cy="3607772"/>
          </a:xfrm>
        </p:grpSpPr>
        <p:grpSp>
          <p:nvGrpSpPr>
            <p:cNvPr id="8" name="Group 7"/>
            <p:cNvGrpSpPr/>
            <p:nvPr/>
          </p:nvGrpSpPr>
          <p:grpSpPr>
            <a:xfrm>
              <a:off x="5437122" y="3316376"/>
              <a:ext cx="1076033" cy="1402458"/>
              <a:chOff x="7554296" y="2149137"/>
              <a:chExt cx="1434710" cy="1869944"/>
            </a:xfrm>
          </p:grpSpPr>
          <p:sp>
            <p:nvSpPr>
              <p:cNvPr id="9" name="Rectangle 8"/>
              <p:cNvSpPr/>
              <p:nvPr/>
            </p:nvSpPr>
            <p:spPr>
              <a:xfrm flipH="1">
                <a:off x="8244777" y="2149137"/>
                <a:ext cx="404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kern="0" dirty="0">
                    <a:solidFill>
                      <a:srgbClr val="061922"/>
                    </a:solidFill>
                  </a:rPr>
                  <a:t>x</a:t>
                </a:r>
                <a:r>
                  <a:rPr lang="en-US" sz="1200" kern="0" baseline="-25000" dirty="0">
                    <a:solidFill>
                      <a:srgbClr val="061922"/>
                    </a:solidFill>
                  </a:rPr>
                  <a:t>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H="1">
                <a:off x="8443878" y="3649749"/>
                <a:ext cx="395834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kern="0" dirty="0">
                    <a:solidFill>
                      <a:srgbClr val="061922"/>
                    </a:solidFill>
                  </a:rPr>
                  <a:t>s</a:t>
                </a:r>
                <a:r>
                  <a:rPr lang="en-US" sz="1200" kern="0" baseline="-25000" dirty="0">
                    <a:solidFill>
                      <a:srgbClr val="061922"/>
                    </a:solidFill>
                  </a:rPr>
                  <a:t>0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 rot="16200000" flipH="1">
                <a:off x="7748715" y="2396677"/>
                <a:ext cx="1045871" cy="1434710"/>
                <a:chOff x="1426066" y="3878728"/>
                <a:chExt cx="1045871" cy="143471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 rot="16200000">
                  <a:off x="1613532" y="4627638"/>
                  <a:ext cx="685800" cy="685800"/>
                </a:xfrm>
                <a:prstGeom prst="rect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kern="0" dirty="0">
                      <a:solidFill>
                        <a:srgbClr val="061922"/>
                      </a:solidFill>
                      <a:cs typeface="Arial" pitchFamily="34" charset="0"/>
                    </a:rPr>
                    <a:t>+</a:t>
                  </a:r>
                  <a:endParaRPr lang="ru-RU" sz="1200" kern="0" dirty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426066" y="4792153"/>
                  <a:ext cx="182880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2289057" y="4966230"/>
                  <a:ext cx="182880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>
                <a:xfrm rot="16200000" flipH="1">
                  <a:off x="1581742" y="4244488"/>
                  <a:ext cx="731520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3" name="Rectangle 12"/>
              <p:cNvSpPr/>
              <p:nvPr/>
            </p:nvSpPr>
            <p:spPr>
              <a:xfrm flipH="1">
                <a:off x="7756076" y="2715198"/>
                <a:ext cx="402248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kern="0" dirty="0">
                    <a:solidFill>
                      <a:srgbClr val="061922"/>
                    </a:solidFill>
                  </a:rPr>
                  <a:t>c</a:t>
                </a:r>
                <a:r>
                  <a:rPr lang="en-US" sz="1200" kern="0" baseline="-25000" dirty="0">
                    <a:solidFill>
                      <a:srgbClr val="061922"/>
                    </a:solidFill>
                  </a:rPr>
                  <a:t>0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381501" y="3316376"/>
              <a:ext cx="1055620" cy="1402458"/>
              <a:chOff x="7581512" y="2149137"/>
              <a:chExt cx="1407493" cy="1869944"/>
            </a:xfrm>
          </p:grpSpPr>
          <p:sp>
            <p:nvSpPr>
              <p:cNvPr id="20" name="Rectangle 19"/>
              <p:cNvSpPr/>
              <p:nvPr/>
            </p:nvSpPr>
            <p:spPr>
              <a:xfrm flipH="1">
                <a:off x="8244777" y="2149137"/>
                <a:ext cx="404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kern="0" dirty="0">
                    <a:solidFill>
                      <a:srgbClr val="061922"/>
                    </a:solidFill>
                  </a:rPr>
                  <a:t>x</a:t>
                </a:r>
                <a:r>
                  <a:rPr lang="en-US" sz="1200" kern="0" baseline="-25000" dirty="0">
                    <a:solidFill>
                      <a:srgbClr val="061922"/>
                    </a:solidFill>
                  </a:rPr>
                  <a:t>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8443877" y="3649749"/>
                <a:ext cx="395835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kern="0" dirty="0">
                    <a:solidFill>
                      <a:srgbClr val="061922"/>
                    </a:solidFill>
                  </a:rPr>
                  <a:t>s</a:t>
                </a:r>
                <a:r>
                  <a:rPr lang="en-US" sz="1200" kern="0" baseline="-25000" dirty="0">
                    <a:solidFill>
                      <a:srgbClr val="061922"/>
                    </a:solidFill>
                  </a:rPr>
                  <a:t>1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 rot="16200000" flipH="1">
                <a:off x="7762323" y="2410285"/>
                <a:ext cx="1045871" cy="1407493"/>
                <a:chOff x="1426066" y="3905945"/>
                <a:chExt cx="1045871" cy="1407493"/>
              </a:xfrm>
            </p:grpSpPr>
            <p:sp>
              <p:nvSpPr>
                <p:cNvPr id="25" name="Rectangle 24"/>
                <p:cNvSpPr/>
                <p:nvPr/>
              </p:nvSpPr>
              <p:spPr>
                <a:xfrm rot="16200000">
                  <a:off x="1613532" y="4627638"/>
                  <a:ext cx="685800" cy="685800"/>
                </a:xfrm>
                <a:prstGeom prst="rect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kern="0" dirty="0">
                      <a:solidFill>
                        <a:srgbClr val="061922"/>
                      </a:solidFill>
                      <a:cs typeface="Arial" pitchFamily="34" charset="0"/>
                    </a:rPr>
                    <a:t>+</a:t>
                  </a:r>
                  <a:endParaRPr lang="ru-RU" sz="1200" kern="0" dirty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1426066" y="4792153"/>
                  <a:ext cx="182880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2289057" y="4966230"/>
                  <a:ext cx="182880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>
                <a:xfrm rot="16200000" flipH="1">
                  <a:off x="1581742" y="4271705"/>
                  <a:ext cx="731520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4" name="Rectangle 23"/>
              <p:cNvSpPr/>
              <p:nvPr/>
            </p:nvSpPr>
            <p:spPr>
              <a:xfrm flipH="1">
                <a:off x="7783205" y="2721561"/>
                <a:ext cx="402248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kern="0" dirty="0">
                    <a:solidFill>
                      <a:srgbClr val="061922"/>
                    </a:solidFill>
                  </a:rPr>
                  <a:t>c</a:t>
                </a:r>
                <a:r>
                  <a:rPr lang="en-US" sz="1200" kern="0" baseline="-25000" dirty="0">
                    <a:solidFill>
                      <a:srgbClr val="061922"/>
                    </a:solidFill>
                  </a:rPr>
                  <a:t>1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465980" y="3316376"/>
              <a:ext cx="904350" cy="1402458"/>
              <a:chOff x="7783207" y="2149137"/>
              <a:chExt cx="1205799" cy="1869944"/>
            </a:xfrm>
          </p:grpSpPr>
          <p:sp>
            <p:nvSpPr>
              <p:cNvPr id="31" name="Rectangle 30"/>
              <p:cNvSpPr/>
              <p:nvPr/>
            </p:nvSpPr>
            <p:spPr>
              <a:xfrm flipH="1">
                <a:off x="8244777" y="2149137"/>
                <a:ext cx="404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kern="0" dirty="0">
                    <a:solidFill>
                      <a:srgbClr val="061922"/>
                    </a:solidFill>
                  </a:rPr>
                  <a:t>x</a:t>
                </a:r>
                <a:r>
                  <a:rPr lang="en-US" sz="1200" kern="0" baseline="-25000" dirty="0">
                    <a:solidFill>
                      <a:srgbClr val="061922"/>
                    </a:solidFill>
                  </a:rPr>
                  <a:t>2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8443878" y="3649749"/>
                <a:ext cx="395834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kern="0" dirty="0">
                    <a:solidFill>
                      <a:srgbClr val="061922"/>
                    </a:solidFill>
                  </a:rPr>
                  <a:t>s</a:t>
                </a:r>
                <a:r>
                  <a:rPr lang="en-US" sz="1200" kern="0" baseline="-25000" dirty="0">
                    <a:solidFill>
                      <a:srgbClr val="061922"/>
                    </a:solidFill>
                  </a:rPr>
                  <a:t>2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 rot="16200000" flipH="1">
                <a:off x="7963733" y="2611695"/>
                <a:ext cx="1045871" cy="1004674"/>
                <a:chOff x="1426066" y="4308764"/>
                <a:chExt cx="1045871" cy="1004674"/>
              </a:xfrm>
            </p:grpSpPr>
            <p:sp>
              <p:nvSpPr>
                <p:cNvPr id="36" name="Rectangle 35"/>
                <p:cNvSpPr/>
                <p:nvPr/>
              </p:nvSpPr>
              <p:spPr>
                <a:xfrm rot="16200000">
                  <a:off x="1613532" y="4627638"/>
                  <a:ext cx="685800" cy="685800"/>
                </a:xfrm>
                <a:prstGeom prst="rect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kern="0" dirty="0">
                      <a:solidFill>
                        <a:srgbClr val="061922"/>
                      </a:solidFill>
                      <a:cs typeface="Arial" pitchFamily="34" charset="0"/>
                    </a:rPr>
                    <a:t>+</a:t>
                  </a:r>
                  <a:endParaRPr lang="ru-RU" sz="1200" kern="0" dirty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1426066" y="4792153"/>
                  <a:ext cx="182880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2289057" y="4966230"/>
                  <a:ext cx="182880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" name="Straight Connector 39"/>
                <p:cNvCxnSpPr>
                  <a:stCxn id="35" idx="2"/>
                </p:cNvCxnSpPr>
                <p:nvPr/>
              </p:nvCxnSpPr>
              <p:spPr>
                <a:xfrm rot="16200000" flipH="1">
                  <a:off x="1772332" y="4462294"/>
                  <a:ext cx="328702" cy="2164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5" name="Rectangle 34"/>
              <p:cNvSpPr/>
              <p:nvPr/>
            </p:nvSpPr>
            <p:spPr>
              <a:xfrm flipH="1">
                <a:off x="7783207" y="2721561"/>
                <a:ext cx="402248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kern="0" dirty="0">
                    <a:solidFill>
                      <a:srgbClr val="061922"/>
                    </a:solidFill>
                  </a:rPr>
                  <a:t>c</a:t>
                </a:r>
                <a:r>
                  <a:rPr lang="en-US" sz="1200" kern="0" baseline="-25000" dirty="0">
                    <a:solidFill>
                      <a:srgbClr val="061922"/>
                    </a:solidFill>
                  </a:rPr>
                  <a:t>2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 flipH="1">
              <a:off x="2211054" y="3321489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sz="1200" kern="0" dirty="0">
                  <a:solidFill>
                    <a:srgbClr val="061922"/>
                  </a:solidFill>
                </a:rPr>
                <a:t>x</a:t>
              </a:r>
              <a:r>
                <a:rPr lang="en-US" sz="1200" kern="0" baseline="-25000" dirty="0">
                  <a:solidFill>
                    <a:srgbClr val="061922"/>
                  </a:solidFill>
                </a:rPr>
                <a:t>n-1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2396225" y="4441836"/>
              <a:ext cx="383438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685800">
                <a:defRPr/>
              </a:pPr>
              <a:r>
                <a:rPr lang="en-US" sz="1200" kern="0" dirty="0">
                  <a:solidFill>
                    <a:srgbClr val="061922"/>
                  </a:solidFill>
                </a:rPr>
                <a:t>s</a:t>
              </a:r>
              <a:r>
                <a:rPr lang="en-US" sz="1200" kern="0" baseline="-25000" dirty="0">
                  <a:solidFill>
                    <a:srgbClr val="061922"/>
                  </a:solidFill>
                </a:rPr>
                <a:t>n-1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 flipH="1">
              <a:off x="2334000" y="3788446"/>
              <a:ext cx="514350" cy="514350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kern="0" dirty="0">
                  <a:solidFill>
                    <a:srgbClr val="061922"/>
                  </a:solidFill>
                  <a:cs typeface="Arial" pitchFamily="34" charset="0"/>
                </a:rPr>
                <a:t>+</a:t>
              </a:r>
              <a:endParaRPr lang="ru-RU" sz="1200" kern="0" dirty="0">
                <a:solidFill>
                  <a:srgbClr val="061922"/>
                </a:solidFill>
                <a:cs typeface="Arial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16200000">
              <a:off x="2388806" y="3716426"/>
              <a:ext cx="13716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>
            <a:xfrm rot="16200000">
              <a:off x="2519364" y="4363670"/>
              <a:ext cx="13716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>
              <a:off x="1886734" y="4038923"/>
              <a:ext cx="45463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Rectangle 45"/>
            <p:cNvSpPr/>
            <p:nvPr/>
          </p:nvSpPr>
          <p:spPr>
            <a:xfrm flipH="1">
              <a:off x="1900721" y="3745695"/>
              <a:ext cx="388248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685800">
                <a:defRPr/>
              </a:pPr>
              <a:r>
                <a:rPr lang="en-US" sz="1200" kern="0" dirty="0" err="1">
                  <a:solidFill>
                    <a:srgbClr val="061922"/>
                  </a:solidFill>
                </a:rPr>
                <a:t>c</a:t>
              </a:r>
              <a:r>
                <a:rPr lang="en-US" sz="1200" kern="0" baseline="-25000" dirty="0" err="1">
                  <a:solidFill>
                    <a:srgbClr val="061922"/>
                  </a:solidFill>
                </a:rPr>
                <a:t>n</a:t>
              </a:r>
              <a:r>
                <a:rPr lang="en-US" sz="1200" kern="0" baseline="-25000" dirty="0">
                  <a:solidFill>
                    <a:srgbClr val="061922"/>
                  </a:solidFill>
                </a:rPr>
                <a:t>-1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02551" y="3852968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…</a:t>
              </a:r>
              <a:endParaRPr lang="ru-RU" sz="1200" dirty="0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V="1">
              <a:off x="3714191" y="2273367"/>
              <a:ext cx="3135494" cy="17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299894" y="2719119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…</a:t>
              </a:r>
              <a:endParaRPr lang="ru-RU" sz="1200" dirty="0"/>
            </a:p>
          </p:txBody>
        </p:sp>
        <p:cxnSp>
          <p:nvCxnSpPr>
            <p:cNvPr id="139" name="Straight Connector 138"/>
            <p:cNvCxnSpPr/>
            <p:nvPr/>
          </p:nvCxnSpPr>
          <p:spPr>
            <a:xfrm flipH="1">
              <a:off x="6503179" y="4029463"/>
              <a:ext cx="91478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6817868" y="3991468"/>
              <a:ext cx="68580" cy="6858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410295" y="3824854"/>
              <a:ext cx="767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subtract?</a:t>
              </a:r>
              <a:endParaRPr lang="ru-RU" sz="1200" dirty="0"/>
            </a:p>
          </p:txBody>
        </p:sp>
        <p:sp>
          <p:nvSpPr>
            <p:cNvPr id="146" name="Rectangle 145"/>
            <p:cNvSpPr/>
            <p:nvPr/>
          </p:nvSpPr>
          <p:spPr>
            <a:xfrm flipH="1">
              <a:off x="2864524" y="3732067"/>
              <a:ext cx="388248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685800">
                <a:defRPr/>
              </a:pPr>
              <a:r>
                <a:rPr lang="en-US" sz="1200" kern="0" dirty="0" err="1">
                  <a:solidFill>
                    <a:srgbClr val="061922"/>
                  </a:solidFill>
                </a:rPr>
                <a:t>c</a:t>
              </a:r>
              <a:r>
                <a:rPr lang="en-US" sz="1200" kern="0" baseline="-25000" dirty="0" err="1">
                  <a:solidFill>
                    <a:srgbClr val="061922"/>
                  </a:solidFill>
                </a:rPr>
                <a:t>n</a:t>
              </a:r>
              <a:r>
                <a:rPr lang="en-US" sz="1200" kern="0" baseline="-25000" dirty="0">
                  <a:solidFill>
                    <a:srgbClr val="061922"/>
                  </a:solidFill>
                </a:rPr>
                <a:t>-2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V="1">
              <a:off x="2848350" y="4029463"/>
              <a:ext cx="404422" cy="366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3" name="Group 152"/>
            <p:cNvGrpSpPr/>
            <p:nvPr/>
          </p:nvGrpSpPr>
          <p:grpSpPr>
            <a:xfrm rot="5400000">
              <a:off x="1677237" y="4971928"/>
              <a:ext cx="563648" cy="403877"/>
              <a:chOff x="2373673" y="1845458"/>
              <a:chExt cx="751530" cy="538502"/>
            </a:xfrm>
          </p:grpSpPr>
          <p:sp>
            <p:nvSpPr>
              <p:cNvPr id="150" name="Flowchart: Delay 18"/>
              <p:cNvSpPr/>
              <p:nvPr/>
            </p:nvSpPr>
            <p:spPr bwMode="auto">
              <a:xfrm flipH="1">
                <a:off x="2483260" y="1845458"/>
                <a:ext cx="415468" cy="538502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eaLnBrk="0" hangingPunct="0">
                  <a:defRPr/>
                </a:pPr>
                <a:endParaRPr lang="en-US" sz="12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sp>
            <p:nvSpPr>
              <p:cNvPr id="151" name="Arc 21"/>
              <p:cNvSpPr/>
              <p:nvPr/>
            </p:nvSpPr>
            <p:spPr bwMode="auto">
              <a:xfrm>
                <a:off x="2373673" y="1864838"/>
                <a:ext cx="157364" cy="501036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 eaLnBrk="0" hangingPunct="0">
                  <a:defRPr/>
                </a:pPr>
                <a:endParaRPr lang="en-US" sz="12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52" name="Straight Connector 151"/>
              <p:cNvCxnSpPr/>
              <p:nvPr/>
            </p:nvCxnSpPr>
            <p:spPr bwMode="auto">
              <a:xfrm>
                <a:off x="2902583" y="2112178"/>
                <a:ext cx="222620" cy="2531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5" name="Straight Connector 154"/>
            <p:cNvCxnSpPr/>
            <p:nvPr/>
          </p:nvCxnSpPr>
          <p:spPr>
            <a:xfrm>
              <a:off x="1886734" y="4045620"/>
              <a:ext cx="0" cy="9474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46" idx="2"/>
            </p:cNvCxnSpPr>
            <p:nvPr/>
          </p:nvCxnSpPr>
          <p:spPr>
            <a:xfrm>
              <a:off x="3058648" y="4009066"/>
              <a:ext cx="0" cy="80098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2038525" y="4816338"/>
              <a:ext cx="102012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032233" y="4810046"/>
              <a:ext cx="0" cy="18306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3023640" y="4004633"/>
              <a:ext cx="68580" cy="6858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757122" y="5470041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of</a:t>
              </a:r>
              <a:endParaRPr lang="ru-RU" sz="12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089637" y="2266170"/>
              <a:ext cx="762521" cy="1725298"/>
              <a:chOff x="6089637" y="2028045"/>
              <a:chExt cx="762521" cy="1725298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6369332" y="2845440"/>
                <a:ext cx="0" cy="69483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Rectangle 103"/>
              <p:cNvSpPr/>
              <p:nvPr/>
            </p:nvSpPr>
            <p:spPr>
              <a:xfrm flipH="1">
                <a:off x="6089637" y="2095689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kern="0" dirty="0">
                    <a:solidFill>
                      <a:srgbClr val="061922"/>
                    </a:solidFill>
                  </a:rPr>
                  <a:t>y</a:t>
                </a:r>
                <a:r>
                  <a:rPr lang="en-US" sz="1200" kern="0" baseline="-25000" dirty="0">
                    <a:solidFill>
                      <a:srgbClr val="061922"/>
                    </a:solidFill>
                  </a:rPr>
                  <a:t>0</a:t>
                </a:r>
              </a:p>
            </p:txBody>
          </p:sp>
          <p:cxnSp>
            <p:nvCxnSpPr>
              <p:cNvPr id="128" name="Straight Connector 127"/>
              <p:cNvCxnSpPr>
                <a:endCxn id="143" idx="0"/>
              </p:cNvCxnSpPr>
              <p:nvPr/>
            </p:nvCxnSpPr>
            <p:spPr>
              <a:xfrm>
                <a:off x="6849685" y="2028045"/>
                <a:ext cx="2473" cy="172529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6160835" y="2458261"/>
                <a:ext cx="403877" cy="393792"/>
                <a:chOff x="7455820" y="2242929"/>
                <a:chExt cx="403877" cy="393792"/>
              </a:xfrm>
            </p:grpSpPr>
            <p:sp>
              <p:nvSpPr>
                <p:cNvPr id="118" name="Flowchart: Delay 18"/>
                <p:cNvSpPr/>
                <p:nvPr/>
              </p:nvSpPr>
              <p:spPr bwMode="auto">
                <a:xfrm rot="5400000" flipH="1">
                  <a:off x="7501958" y="2278982"/>
                  <a:ext cx="311601" cy="403877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eaLnBrk="0" hangingPunct="0">
                    <a:defRPr/>
                  </a:pPr>
                  <a:endParaRPr lang="en-US" sz="12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19" name="Arc 21"/>
                <p:cNvSpPr/>
                <p:nvPr/>
              </p:nvSpPr>
              <p:spPr bwMode="auto">
                <a:xfrm rot="5400000">
                  <a:off x="7598262" y="2114052"/>
                  <a:ext cx="118023" cy="375777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 eaLnBrk="0" hangingPunct="0">
                    <a:defRPr/>
                  </a:pPr>
                  <a:endParaRPr lang="en-US" sz="12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</p:grpSp>
          <p:cxnSp>
            <p:nvCxnSpPr>
              <p:cNvPr id="120" name="Straight Connector 119"/>
              <p:cNvCxnSpPr/>
              <p:nvPr/>
            </p:nvCxnSpPr>
            <p:spPr bwMode="auto">
              <a:xfrm rot="5400000">
                <a:off x="6204885" y="2476590"/>
                <a:ext cx="15967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>
                <a:off x="6461054" y="2038682"/>
                <a:ext cx="0" cy="51072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0" name="Group 129"/>
            <p:cNvGrpSpPr/>
            <p:nvPr/>
          </p:nvGrpSpPr>
          <p:grpSpPr>
            <a:xfrm>
              <a:off x="5030042" y="2276807"/>
              <a:ext cx="403877" cy="1501588"/>
              <a:chOff x="6160835" y="2038682"/>
              <a:chExt cx="403877" cy="1501588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V="1">
                <a:off x="6369332" y="2845440"/>
                <a:ext cx="0" cy="69483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6" name="Rectangle 135"/>
              <p:cNvSpPr/>
              <p:nvPr/>
            </p:nvSpPr>
            <p:spPr>
              <a:xfrm flipH="1">
                <a:off x="6172639" y="2095689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kern="0" dirty="0">
                    <a:solidFill>
                      <a:srgbClr val="061922"/>
                    </a:solidFill>
                  </a:rPr>
                  <a:t>y</a:t>
                </a:r>
                <a:r>
                  <a:rPr lang="en-US" sz="1200" kern="0" baseline="-25000" dirty="0">
                    <a:solidFill>
                      <a:srgbClr val="061922"/>
                    </a:solidFill>
                  </a:rPr>
                  <a:t>1</a:t>
                </a: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6160835" y="2458261"/>
                <a:ext cx="403877" cy="393792"/>
                <a:chOff x="7455820" y="2242929"/>
                <a:chExt cx="403877" cy="393792"/>
              </a:xfrm>
            </p:grpSpPr>
            <p:sp>
              <p:nvSpPr>
                <p:cNvPr id="149" name="Flowchart: Delay 18"/>
                <p:cNvSpPr/>
                <p:nvPr/>
              </p:nvSpPr>
              <p:spPr bwMode="auto">
                <a:xfrm rot="5400000" flipH="1">
                  <a:off x="7501958" y="2278982"/>
                  <a:ext cx="311601" cy="403877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eaLnBrk="0" hangingPunct="0">
                    <a:defRPr/>
                  </a:pPr>
                  <a:endParaRPr lang="en-US" sz="12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54" name="Arc 21"/>
                <p:cNvSpPr/>
                <p:nvPr/>
              </p:nvSpPr>
              <p:spPr bwMode="auto">
                <a:xfrm rot="5400000">
                  <a:off x="7598262" y="2114052"/>
                  <a:ext cx="118023" cy="375777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 eaLnBrk="0" hangingPunct="0">
                    <a:defRPr/>
                  </a:pPr>
                  <a:endParaRPr lang="en-US" sz="12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</p:grpSp>
          <p:cxnSp>
            <p:nvCxnSpPr>
              <p:cNvPr id="141" name="Straight Connector 140"/>
              <p:cNvCxnSpPr/>
              <p:nvPr/>
            </p:nvCxnSpPr>
            <p:spPr bwMode="auto">
              <a:xfrm rot="5400000">
                <a:off x="6204885" y="2476590"/>
                <a:ext cx="15967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6461054" y="2038682"/>
                <a:ext cx="0" cy="51072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6" name="Group 155"/>
            <p:cNvGrpSpPr/>
            <p:nvPr/>
          </p:nvGrpSpPr>
          <p:grpSpPr>
            <a:xfrm>
              <a:off x="3982251" y="2276807"/>
              <a:ext cx="403877" cy="1501588"/>
              <a:chOff x="6160835" y="2038682"/>
              <a:chExt cx="403877" cy="1501588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 flipV="1">
                <a:off x="6369332" y="2845440"/>
                <a:ext cx="0" cy="69483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9" name="Rectangle 158"/>
              <p:cNvSpPr/>
              <p:nvPr/>
            </p:nvSpPr>
            <p:spPr>
              <a:xfrm flipH="1">
                <a:off x="6172639" y="2095689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kern="0" dirty="0">
                    <a:solidFill>
                      <a:srgbClr val="061922"/>
                    </a:solidFill>
                  </a:rPr>
                  <a:t>y</a:t>
                </a:r>
                <a:r>
                  <a:rPr lang="en-US" sz="1200" kern="0" baseline="-25000" dirty="0">
                    <a:solidFill>
                      <a:srgbClr val="061922"/>
                    </a:solidFill>
                  </a:rPr>
                  <a:t>2</a:t>
                </a: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6160835" y="2458261"/>
                <a:ext cx="403877" cy="393792"/>
                <a:chOff x="7455820" y="2242929"/>
                <a:chExt cx="403877" cy="393792"/>
              </a:xfrm>
            </p:grpSpPr>
            <p:sp>
              <p:nvSpPr>
                <p:cNvPr id="171" name="Flowchart: Delay 18"/>
                <p:cNvSpPr/>
                <p:nvPr/>
              </p:nvSpPr>
              <p:spPr bwMode="auto">
                <a:xfrm rot="5400000" flipH="1">
                  <a:off x="7501958" y="2278982"/>
                  <a:ext cx="311601" cy="403877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eaLnBrk="0" hangingPunct="0">
                    <a:defRPr/>
                  </a:pPr>
                  <a:endParaRPr lang="en-US" sz="12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72" name="Arc 21"/>
                <p:cNvSpPr/>
                <p:nvPr/>
              </p:nvSpPr>
              <p:spPr bwMode="auto">
                <a:xfrm rot="5400000">
                  <a:off x="7598262" y="2114052"/>
                  <a:ext cx="118023" cy="375777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 eaLnBrk="0" hangingPunct="0">
                    <a:defRPr/>
                  </a:pPr>
                  <a:endParaRPr lang="en-US" sz="12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</p:grpSp>
          <p:cxnSp>
            <p:nvCxnSpPr>
              <p:cNvPr id="168" name="Straight Connector 167"/>
              <p:cNvCxnSpPr/>
              <p:nvPr/>
            </p:nvCxnSpPr>
            <p:spPr bwMode="auto">
              <a:xfrm rot="5400000">
                <a:off x="6204885" y="2476590"/>
                <a:ext cx="15967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Straight Connector 168"/>
              <p:cNvCxnSpPr/>
              <p:nvPr/>
            </p:nvCxnSpPr>
            <p:spPr bwMode="auto">
              <a:xfrm>
                <a:off x="6461054" y="2038682"/>
                <a:ext cx="0" cy="51072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3" name="Group 172"/>
            <p:cNvGrpSpPr/>
            <p:nvPr/>
          </p:nvGrpSpPr>
          <p:grpSpPr>
            <a:xfrm>
              <a:off x="2407901" y="2259165"/>
              <a:ext cx="435355" cy="1526135"/>
              <a:chOff x="6129357" y="2014135"/>
              <a:chExt cx="435355" cy="1526135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 flipV="1">
                <a:off x="6369332" y="2845440"/>
                <a:ext cx="0" cy="69483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5" name="Rectangle 174"/>
              <p:cNvSpPr/>
              <p:nvPr/>
            </p:nvSpPr>
            <p:spPr>
              <a:xfrm flipH="1">
                <a:off x="6129357" y="2095689"/>
                <a:ext cx="3914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kern="0" dirty="0">
                    <a:solidFill>
                      <a:srgbClr val="061922"/>
                    </a:solidFill>
                  </a:rPr>
                  <a:t>y</a:t>
                </a:r>
                <a:r>
                  <a:rPr lang="en-US" sz="1200" kern="0" baseline="-25000" dirty="0">
                    <a:solidFill>
                      <a:srgbClr val="061922"/>
                    </a:solidFill>
                  </a:rPr>
                  <a:t>n-1</a:t>
                </a: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6160835" y="2458261"/>
                <a:ext cx="403877" cy="393792"/>
                <a:chOff x="7455820" y="2242929"/>
                <a:chExt cx="403877" cy="393792"/>
              </a:xfrm>
            </p:grpSpPr>
            <p:sp>
              <p:nvSpPr>
                <p:cNvPr id="182" name="Flowchart: Delay 18"/>
                <p:cNvSpPr/>
                <p:nvPr/>
              </p:nvSpPr>
              <p:spPr bwMode="auto">
                <a:xfrm rot="5400000" flipH="1">
                  <a:off x="7501958" y="2278982"/>
                  <a:ext cx="311601" cy="403877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eaLnBrk="0" hangingPunct="0">
                    <a:defRPr/>
                  </a:pPr>
                  <a:endParaRPr lang="en-US" sz="12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83" name="Arc 21"/>
                <p:cNvSpPr/>
                <p:nvPr/>
              </p:nvSpPr>
              <p:spPr bwMode="auto">
                <a:xfrm rot="5400000">
                  <a:off x="7598262" y="2114052"/>
                  <a:ext cx="118023" cy="375777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 eaLnBrk="0" hangingPunct="0">
                    <a:defRPr/>
                  </a:pPr>
                  <a:endParaRPr lang="en-US" sz="12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</p:grpSp>
          <p:cxnSp>
            <p:nvCxnSpPr>
              <p:cNvPr id="179" name="Straight Connector 178"/>
              <p:cNvCxnSpPr/>
              <p:nvPr/>
            </p:nvCxnSpPr>
            <p:spPr bwMode="auto">
              <a:xfrm rot="5400000">
                <a:off x="6204885" y="2476590"/>
                <a:ext cx="15967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Straight Connector 179"/>
              <p:cNvCxnSpPr/>
              <p:nvPr/>
            </p:nvCxnSpPr>
            <p:spPr bwMode="auto">
              <a:xfrm>
                <a:off x="6461054" y="2014135"/>
                <a:ext cx="0" cy="53526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5" name="TextBox 104"/>
            <p:cNvSpPr txBox="1"/>
            <p:nvPr/>
          </p:nvSpPr>
          <p:spPr>
            <a:xfrm>
              <a:off x="3302995" y="2139268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…</a:t>
              </a:r>
              <a:endParaRPr lang="ru-RU" sz="12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2742258" y="2270685"/>
              <a:ext cx="429566" cy="51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707"/>
            <a:ext cx="10515600" cy="4777743"/>
          </a:xfrm>
        </p:spPr>
        <p:txBody>
          <a:bodyPr/>
          <a:lstStyle/>
          <a:p>
            <a:pPr marL="342900" indent="-342900"/>
            <a:r>
              <a:rPr lang="en-US" sz="2200" dirty="0"/>
              <a:t>AND (or Boolean multiplication)</a:t>
            </a:r>
            <a:endParaRPr lang="ru-RU" sz="2200" dirty="0"/>
          </a:p>
          <a:p>
            <a:pPr marL="342900" indent="-342900"/>
            <a:endParaRPr lang="ru-RU" sz="2200" dirty="0"/>
          </a:p>
          <a:p>
            <a:pPr marL="342900" indent="-342900"/>
            <a:endParaRPr lang="ru-RU" dirty="0"/>
          </a:p>
          <a:p>
            <a:pPr marL="688975" lvl="1" indent="-342900"/>
            <a:r>
              <a:rPr lang="en-US" sz="2000" dirty="0"/>
              <a:t>AND is often used as a logical key:</a:t>
            </a:r>
          </a:p>
          <a:p>
            <a:pPr marL="688975" lvl="1" indent="-342900"/>
            <a:endParaRPr lang="en-US" sz="2000" dirty="0"/>
          </a:p>
          <a:p>
            <a:pPr marL="688975" lvl="1" indent="-342900"/>
            <a:endParaRPr lang="en-US" sz="2000" dirty="0"/>
          </a:p>
          <a:p>
            <a:pPr marL="688975" lvl="1" indent="-342900"/>
            <a:endParaRPr lang="en-US" sz="2000" dirty="0"/>
          </a:p>
          <a:p>
            <a:pPr marL="342900" indent="-342900"/>
            <a:endParaRPr lang="en-US" sz="2200" dirty="0" smtClean="0"/>
          </a:p>
          <a:p>
            <a:pPr marL="342900" indent="-342900"/>
            <a:r>
              <a:rPr lang="en-US" sz="2200" dirty="0" smtClean="0"/>
              <a:t>NAND</a:t>
            </a:r>
            <a:endParaRPr lang="ru-RU" sz="2200" dirty="0"/>
          </a:p>
          <a:p>
            <a:pPr marL="688975" lvl="1" indent="-342900"/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4451964" y="2075451"/>
            <a:ext cx="651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x*y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62976" y="1874152"/>
            <a:ext cx="1788989" cy="865683"/>
            <a:chOff x="822885" y="4045688"/>
            <a:chExt cx="1788989" cy="865683"/>
          </a:xfrm>
        </p:grpSpPr>
        <p:sp>
          <p:nvSpPr>
            <p:cNvPr id="19" name="Flowchart: Delay 18"/>
            <p:cNvSpPr/>
            <p:nvPr/>
          </p:nvSpPr>
          <p:spPr bwMode="auto">
            <a:xfrm>
              <a:off x="1595120" y="4074160"/>
              <a:ext cx="658964" cy="812800"/>
            </a:xfrm>
            <a:prstGeom prst="flowChartDela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4045688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63043" y="4261132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4480484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63043" y="4695928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272280" y="4472495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80358"/>
              </p:ext>
            </p:extLst>
          </p:nvPr>
        </p:nvGraphicFramePr>
        <p:xfrm>
          <a:off x="6929390" y="1581785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x*y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66053" y="195094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66053" y="231967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66053" y="268840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66053" y="30571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937911" y="3260553"/>
          <a:ext cx="301635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677"/>
                <a:gridCol w="786581"/>
                <a:gridCol w="804095"/>
              </a:tblGrid>
              <a:tr h="3078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x*y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078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 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(closed)</a:t>
                      </a:r>
                      <a:endParaRPr lang="en-US" sz="16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078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(open)</a:t>
                      </a:r>
                      <a:endParaRPr lang="ru-RU" sz="16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665443" y="5124583"/>
            <a:ext cx="3054840" cy="865683"/>
            <a:chOff x="1141443" y="5124582"/>
            <a:chExt cx="3054840" cy="865683"/>
          </a:xfrm>
        </p:grpSpPr>
        <p:sp>
          <p:nvSpPr>
            <p:cNvPr id="18" name="Rectangle 17"/>
            <p:cNvSpPr/>
            <p:nvPr/>
          </p:nvSpPr>
          <p:spPr>
            <a:xfrm>
              <a:off x="3078669" y="5330856"/>
              <a:ext cx="11176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!(x*y)</a:t>
              </a:r>
            </a:p>
          </p:txBody>
        </p:sp>
        <p:sp>
          <p:nvSpPr>
            <p:cNvPr id="29" name="Flowchart: Delay 28"/>
            <p:cNvSpPr/>
            <p:nvPr/>
          </p:nvSpPr>
          <p:spPr bwMode="auto">
            <a:xfrm>
              <a:off x="1913678" y="5153054"/>
              <a:ext cx="658964" cy="812800"/>
            </a:xfrm>
            <a:prstGeom prst="flowChartDela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41443" y="5124582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34" name="Straight Connector 33"/>
            <p:cNvCxnSpPr>
              <a:stCxn id="33" idx="3"/>
            </p:cNvCxnSpPr>
            <p:nvPr/>
          </p:nvCxnSpPr>
          <p:spPr bwMode="auto">
            <a:xfrm>
              <a:off x="1481601" y="5340026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1141443" y="5559378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36" name="Straight Connector 35"/>
            <p:cNvCxnSpPr>
              <a:stCxn id="35" idx="3"/>
            </p:cNvCxnSpPr>
            <p:nvPr/>
          </p:nvCxnSpPr>
          <p:spPr bwMode="auto">
            <a:xfrm>
              <a:off x="1481601" y="5774822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2761902" y="5555469"/>
              <a:ext cx="28487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2595542" y="5488233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87946"/>
              </p:ext>
            </p:extLst>
          </p:nvPr>
        </p:nvGraphicFramePr>
        <p:xfrm>
          <a:off x="6753419" y="4341790"/>
          <a:ext cx="26244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32"/>
                <a:gridCol w="672233"/>
                <a:gridCol w="1077431"/>
              </a:tblGrid>
              <a:tr h="331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!(x*y)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31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31148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31148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31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8647003" y="469507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7003" y="506380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47003" y="543253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003" y="580125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68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  <p:bldP spid="30" grpId="0"/>
      <p:bldP spid="31" grpId="0"/>
      <p:bldP spid="32" grpId="0"/>
      <p:bldP spid="40" grpId="0"/>
      <p:bldP spid="41" grpId="0"/>
      <p:bldP spid="42" grpId="0"/>
      <p:bldP spid="43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029"/>
            <a:ext cx="10515600" cy="4522304"/>
          </a:xfrm>
        </p:spPr>
        <p:txBody>
          <a:bodyPr/>
          <a:lstStyle/>
          <a:p>
            <a:pPr marL="342900" indent="-342900"/>
            <a:r>
              <a:rPr lang="en-US" sz="2200" dirty="0"/>
              <a:t>OR (or Boolean addition)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00895" y="2137477"/>
            <a:ext cx="5757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+mj-lt"/>
              </a:rPr>
              <a:t>x+y</a:t>
            </a:r>
            <a:endParaRPr lang="en-US" sz="22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78025" y="1954308"/>
            <a:ext cx="1626546" cy="865683"/>
            <a:chOff x="822885" y="1708888"/>
            <a:chExt cx="1626546" cy="865683"/>
          </a:xfrm>
        </p:grpSpPr>
        <p:sp>
          <p:nvSpPr>
            <p:cNvPr id="19" name="Flowchart: Delay 18"/>
            <p:cNvSpPr/>
            <p:nvPr/>
          </p:nvSpPr>
          <p:spPr bwMode="auto">
            <a:xfrm flipH="1">
              <a:off x="1451254" y="1719213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1708888"/>
              <a:ext cx="3064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x</a:t>
              </a:r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29379" y="1924332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2143684"/>
              <a:ext cx="31290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35791" y="2359128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109837" y="2125630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15973"/>
              </p:ext>
            </p:extLst>
          </p:nvPr>
        </p:nvGraphicFramePr>
        <p:xfrm>
          <a:off x="7260784" y="1432028"/>
          <a:ext cx="23935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860"/>
                <a:gridCol w="797860"/>
                <a:gridCol w="797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x+y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109665" y="180181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09665" y="217053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09665" y="253926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09665" y="290799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838200" y="3254786"/>
            <a:ext cx="9371012" cy="87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+mn-lt"/>
              </a:rPr>
              <a:t>NOR !(</a:t>
            </a:r>
            <a:r>
              <a:rPr lang="en-US" sz="2200" dirty="0" err="1">
                <a:latin typeface="+mn-lt"/>
              </a:rPr>
              <a:t>x+y</a:t>
            </a:r>
            <a:r>
              <a:rPr lang="en-US" sz="2200" dirty="0">
                <a:latin typeface="+mn-lt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XOR (or exclusive OR, or addition by module 2)</a:t>
            </a:r>
            <a:endParaRPr lang="en-US" sz="2200" dirty="0">
              <a:latin typeface="+mn-lt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260783" y="4246953"/>
          <a:ext cx="23935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89"/>
                <a:gridCol w="779721"/>
                <a:gridCol w="871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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9003731" y="461673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003731" y="49854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003731" y="535419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003731" y="572291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719630" y="4993986"/>
            <a:ext cx="9893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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78026" y="4810817"/>
            <a:ext cx="1745281" cy="865683"/>
            <a:chOff x="1393856" y="4792763"/>
            <a:chExt cx="1745281" cy="865683"/>
          </a:xfrm>
        </p:grpSpPr>
        <p:sp>
          <p:nvSpPr>
            <p:cNvPr id="47" name="Rectangle 46"/>
            <p:cNvSpPr/>
            <p:nvPr/>
          </p:nvSpPr>
          <p:spPr>
            <a:xfrm>
              <a:off x="1393856" y="4792763"/>
              <a:ext cx="3064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x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694506" y="4803088"/>
              <a:ext cx="1079453" cy="820453"/>
              <a:chOff x="1694506" y="4803088"/>
              <a:chExt cx="1079453" cy="820453"/>
            </a:xfrm>
          </p:grpSpPr>
          <p:sp>
            <p:nvSpPr>
              <p:cNvPr id="46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393856" y="5227559"/>
              <a:ext cx="31290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y</a:t>
              </a:r>
            </a:p>
          </p:txBody>
        </p:sp>
        <p:cxnSp>
          <p:nvCxnSpPr>
            <p:cNvPr id="50" name="Straight Connector 49"/>
            <p:cNvCxnSpPr>
              <a:stCxn id="49" idx="3"/>
            </p:cNvCxnSpPr>
            <p:nvPr/>
          </p:nvCxnSpPr>
          <p:spPr bwMode="auto">
            <a:xfrm>
              <a:off x="1706762" y="5443003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24666" y="5025769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>
              <a:off x="2799543" y="5209505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4" name="Rectangle 3"/>
          <p:cNvSpPr/>
          <p:nvPr/>
        </p:nvSpPr>
        <p:spPr>
          <a:xfrm>
            <a:off x="4627277" y="4993210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x*!y + !x*y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055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  <p:bldP spid="33" grpId="0"/>
      <p:bldP spid="34" grpId="0"/>
      <p:bldP spid="53" grpId="0"/>
      <p:bldP spid="54" grpId="0"/>
      <p:bldP spid="55" grpId="0"/>
      <p:bldP spid="56" grpId="0"/>
      <p:bldP spid="44" grpId="0"/>
      <p:bldP spid="4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Many-input devices</a:t>
            </a:r>
            <a:endParaRPr lang="ru-RU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28817" y="2540388"/>
            <a:ext cx="4266812" cy="2066694"/>
            <a:chOff x="1120453" y="1984474"/>
            <a:chExt cx="4266812" cy="2066694"/>
          </a:xfrm>
        </p:grpSpPr>
        <p:sp>
          <p:nvSpPr>
            <p:cNvPr id="4" name="Rectangle 3"/>
            <p:cNvSpPr/>
            <p:nvPr/>
          </p:nvSpPr>
          <p:spPr>
            <a:xfrm>
              <a:off x="2381821" y="1984474"/>
              <a:ext cx="651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x+y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Flowchart: Delay 18"/>
            <p:cNvSpPr/>
            <p:nvPr/>
          </p:nvSpPr>
          <p:spPr bwMode="auto">
            <a:xfrm flipH="1">
              <a:off x="1748822" y="2008944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20453" y="1998619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8" name="Straight Connector 7"/>
            <p:cNvCxnSpPr>
              <a:stCxn id="7" idx="3"/>
            </p:cNvCxnSpPr>
            <p:nvPr/>
          </p:nvCxnSpPr>
          <p:spPr bwMode="auto">
            <a:xfrm>
              <a:off x="1460611" y="2214063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9" name="Rectangle 8"/>
            <p:cNvSpPr/>
            <p:nvPr/>
          </p:nvSpPr>
          <p:spPr>
            <a:xfrm>
              <a:off x="1120453" y="2433415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0" name="Straight Connector 9"/>
            <p:cNvCxnSpPr>
              <a:stCxn id="9" idx="3"/>
            </p:cNvCxnSpPr>
            <p:nvPr/>
          </p:nvCxnSpPr>
          <p:spPr bwMode="auto">
            <a:xfrm>
              <a:off x="1460611" y="2648859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3" name="Flowchart: Delay 18"/>
            <p:cNvSpPr/>
            <p:nvPr/>
          </p:nvSpPr>
          <p:spPr bwMode="auto">
            <a:xfrm flipH="1">
              <a:off x="1748822" y="3195810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20453" y="3185485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</a:p>
          </p:txBody>
        </p:sp>
        <p:cxnSp>
          <p:nvCxnSpPr>
            <p:cNvPr id="15" name="Straight Connector 14"/>
            <p:cNvCxnSpPr>
              <a:stCxn id="14" idx="3"/>
            </p:cNvCxnSpPr>
            <p:nvPr/>
          </p:nvCxnSpPr>
          <p:spPr bwMode="auto">
            <a:xfrm>
              <a:off x="1460611" y="3400929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1120453" y="3620281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w</a:t>
              </a:r>
            </a:p>
          </p:txBody>
        </p:sp>
        <p:cxnSp>
          <p:nvCxnSpPr>
            <p:cNvPr id="17" name="Straight Connector 16"/>
            <p:cNvCxnSpPr>
              <a:stCxn id="16" idx="3"/>
            </p:cNvCxnSpPr>
            <p:nvPr/>
          </p:nvCxnSpPr>
          <p:spPr bwMode="auto">
            <a:xfrm>
              <a:off x="1460611" y="3835725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9" name="Rectangle 18"/>
            <p:cNvSpPr/>
            <p:nvPr/>
          </p:nvSpPr>
          <p:spPr>
            <a:xfrm>
              <a:off x="2349760" y="3194750"/>
              <a:ext cx="651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z+w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Flowchart: Delay 18"/>
            <p:cNvSpPr/>
            <p:nvPr/>
          </p:nvSpPr>
          <p:spPr bwMode="auto">
            <a:xfrm flipH="1">
              <a:off x="3434220" y="2610634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flipH="1">
              <a:off x="4092803" y="3017051"/>
              <a:ext cx="122041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8" name="Elbow Connector 27"/>
            <p:cNvCxnSpPr/>
            <p:nvPr/>
          </p:nvCxnSpPr>
          <p:spPr bwMode="auto">
            <a:xfrm>
              <a:off x="2403640" y="2398389"/>
              <a:ext cx="1159271" cy="445132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4" name="Elbow Connector 43"/>
            <p:cNvCxnSpPr/>
            <p:nvPr/>
          </p:nvCxnSpPr>
          <p:spPr bwMode="auto">
            <a:xfrm flipV="1">
              <a:off x="2403640" y="3154842"/>
              <a:ext cx="1159271" cy="445132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sp>
          <p:nvSpPr>
            <p:cNvPr id="46" name="Rectangle 45"/>
            <p:cNvSpPr/>
            <p:nvPr/>
          </p:nvSpPr>
          <p:spPr>
            <a:xfrm>
              <a:off x="4114160" y="2620955"/>
              <a:ext cx="127310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x+y+z+w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234247" y="2686461"/>
            <a:ext cx="3047799" cy="1773008"/>
            <a:chOff x="5863548" y="1856960"/>
            <a:chExt cx="3047799" cy="1773008"/>
          </a:xfrm>
        </p:grpSpPr>
        <p:sp>
          <p:nvSpPr>
            <p:cNvPr id="51" name="Flowchart: Delay 18"/>
            <p:cNvSpPr/>
            <p:nvPr/>
          </p:nvSpPr>
          <p:spPr bwMode="auto">
            <a:xfrm flipH="1">
              <a:off x="6491914" y="1867286"/>
              <a:ext cx="1137307" cy="176268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863548" y="1856960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6226033" y="2121859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4" name="Rectangle 53"/>
            <p:cNvSpPr/>
            <p:nvPr/>
          </p:nvSpPr>
          <p:spPr>
            <a:xfrm>
              <a:off x="5863548" y="2291756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>
              <a:off x="6328837" y="2506605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5885128" y="2668068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6320821" y="2911898"/>
              <a:ext cx="45722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5863548" y="3040985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w</a:t>
              </a: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6328837" y="3290874"/>
              <a:ext cx="36745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>
              <a:off x="7629221" y="2722643"/>
              <a:ext cx="122041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66" name="Rectangle 65"/>
            <p:cNvSpPr/>
            <p:nvPr/>
          </p:nvSpPr>
          <p:spPr>
            <a:xfrm>
              <a:off x="7638242" y="2291161"/>
              <a:ext cx="127310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x+y+z+w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5" name="Content Placeholder 2"/>
          <p:cNvSpPr txBox="1">
            <a:spLocks/>
          </p:cNvSpPr>
          <p:nvPr/>
        </p:nvSpPr>
        <p:spPr>
          <a:xfrm>
            <a:off x="838200" y="1690689"/>
            <a:ext cx="10515600" cy="426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Primitives like OR, AND may be composed to support several inputs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7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Circuits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11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1"/>
            <a:ext cx="10515600" cy="4487482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Boolean operations can be combined into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647" y="2379572"/>
            <a:ext cx="265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F(x, y, z) = x + !y*z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87278" y="3093382"/>
            <a:ext cx="424236" cy="406400"/>
            <a:chOff x="1607464" y="2009795"/>
            <a:chExt cx="720577" cy="690282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" name="Flowchart: Delay 10"/>
          <p:cNvSpPr/>
          <p:nvPr/>
        </p:nvSpPr>
        <p:spPr bwMode="auto">
          <a:xfrm>
            <a:off x="6665872" y="3097192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Flowchart: Delay 18"/>
          <p:cNvSpPr/>
          <p:nvPr/>
        </p:nvSpPr>
        <p:spPr bwMode="auto">
          <a:xfrm flipH="1">
            <a:off x="7918133" y="2478925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Elbow Connector 18"/>
          <p:cNvCxnSpPr>
            <a:stCxn id="10" idx="6"/>
            <a:endCxn id="11" idx="6"/>
          </p:cNvCxnSpPr>
          <p:nvPr/>
        </p:nvCxnSpPr>
        <p:spPr bwMode="auto">
          <a:xfrm>
            <a:off x="6311515" y="3296583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3" name="Elbow Connector 22"/>
          <p:cNvCxnSpPr>
            <a:stCxn id="11" idx="2"/>
            <a:endCxn id="15" idx="4"/>
          </p:cNvCxnSpPr>
          <p:nvPr/>
        </p:nvCxnSpPr>
        <p:spPr bwMode="auto">
          <a:xfrm flipV="1">
            <a:off x="7329614" y="3135286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5207022" y="2445808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cxnSp>
        <p:nvCxnSpPr>
          <p:cNvPr id="26" name="Elbow Connector 25"/>
          <p:cNvCxnSpPr>
            <a:stCxn id="15" idx="2"/>
            <a:endCxn id="24" idx="3"/>
          </p:cNvCxnSpPr>
          <p:nvPr/>
        </p:nvCxnSpPr>
        <p:spPr bwMode="auto">
          <a:xfrm flipH="1" flipV="1">
            <a:off x="5532753" y="2645863"/>
            <a:ext cx="2504067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5207022" y="3099973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30" name="Straight Connector 29"/>
          <p:cNvCxnSpPr>
            <a:stCxn id="9" idx="3"/>
            <a:endCxn id="28" idx="3"/>
          </p:cNvCxnSpPr>
          <p:nvPr/>
        </p:nvCxnSpPr>
        <p:spPr bwMode="auto">
          <a:xfrm flipH="1">
            <a:off x="5532753" y="3296582"/>
            <a:ext cx="354527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5207022" y="3548284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cxnSp>
        <p:nvCxnSpPr>
          <p:cNvPr id="34" name="Straight Connector 33"/>
          <p:cNvCxnSpPr>
            <a:stCxn id="11" idx="5"/>
            <a:endCxn id="32" idx="3"/>
          </p:cNvCxnSpPr>
          <p:nvPr/>
        </p:nvCxnSpPr>
        <p:spPr bwMode="auto">
          <a:xfrm flipH="1" flipV="1">
            <a:off x="5532752" y="3748339"/>
            <a:ext cx="1133120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" name="Straight Connector 36"/>
          <p:cNvCxnSpPr>
            <a:stCxn id="15" idx="7"/>
            <a:endCxn id="35" idx="1"/>
          </p:cNvCxnSpPr>
          <p:nvPr/>
        </p:nvCxnSpPr>
        <p:spPr bwMode="auto">
          <a:xfrm>
            <a:off x="8551068" y="2885294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8890248" y="2689095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 + !y*z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53603"/>
              </p:ext>
            </p:extLst>
          </p:nvPr>
        </p:nvGraphicFramePr>
        <p:xfrm>
          <a:off x="2409132" y="3191629"/>
          <a:ext cx="2272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243075" y="356141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52600" y="393273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43075" y="429886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43075" y="466759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5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  <p:bldP spid="24" grpId="0"/>
      <p:bldP spid="28" grpId="0"/>
      <p:bldP spid="32" grpId="0"/>
      <p:bldP spid="35" grpId="0"/>
      <p:bldP spid="43" grpId="0"/>
      <p:bldP spid="44" grpId="0"/>
      <p:bldP spid="45" grpId="0"/>
      <p:bldP spid="46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038" y="1690688"/>
            <a:ext cx="8228012" cy="795803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 smtClean="0"/>
              <a:t>If the output of a function is completely defined by the current input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combinational </a:t>
            </a:r>
            <a:r>
              <a:rPr lang="en-US" dirty="0" smtClean="0"/>
              <a:t>:</a:t>
            </a:r>
          </a:p>
          <a:p>
            <a:pPr marL="342900" indent="-34290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6264" y="2464527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Q</a:t>
            </a:r>
            <a:r>
              <a:rPr lang="en-US" sz="2000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F(</a:t>
            </a:r>
            <a:r>
              <a:rPr lang="en-US" sz="2800" dirty="0" err="1">
                <a:latin typeface="+mj-lt"/>
              </a:rPr>
              <a:t>x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z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51119" y="3150600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Combinational circuit (scheme) is an implementation of a combinational function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Just a few examples that will be presented soon: adder, decoder, multiplexer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8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180.3|1.4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38.1|23.1|4.3|2.2|1.2|17.4|3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6|5|2.9|0.5|3.5|6.8|26.6|0.8|4.7|0.5|0.5|0.5|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6|5|2.9|0.5|3.5|6.8|26.6|0.8|4.7|0.5|0.5|0.5|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9|12.8|9.6|4.2|1.9|1.1|4.3|41.3|11|2.1|3.3|2.2|8.8|0.4|0.5|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|38|6.2|1.1|1.6|5.8|4.6|0.5|0.4|0.3|0.4|0.5|16.3|3.4|0.7|0.5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4|126|5.3|17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3.3|46.2|2|14.5|0.4|7.8|0.3|0.3|1.5|35|1.5|0.9|3.4|37.2|44.1|71.6|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3.6|1.6|0.9|0.5|1.9|1.1|0.7|1.1|4.8|182.2|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1428</Words>
  <Application>Microsoft Office PowerPoint</Application>
  <PresentationFormat>Widescreen</PresentationFormat>
  <Paragraphs>700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Symbol</vt:lpstr>
      <vt:lpstr>Wingdings</vt:lpstr>
      <vt:lpstr>Office Theme</vt:lpstr>
      <vt:lpstr>Combinational Circuits</vt:lpstr>
      <vt:lpstr>Layers of Abstraction in Computer Science (CS)</vt:lpstr>
      <vt:lpstr>Main Boolean operations</vt:lpstr>
      <vt:lpstr>Main Boolean operations</vt:lpstr>
      <vt:lpstr>Main Boolean operations</vt:lpstr>
      <vt:lpstr>Many-input devices</vt:lpstr>
      <vt:lpstr>Combinational Circuits</vt:lpstr>
      <vt:lpstr>Boolean functions</vt:lpstr>
      <vt:lpstr>Combinational Circuits</vt:lpstr>
      <vt:lpstr>Binary Decoder</vt:lpstr>
      <vt:lpstr>Multiplexer</vt:lpstr>
      <vt:lpstr>Comparator</vt:lpstr>
      <vt:lpstr>Adder and ALU</vt:lpstr>
      <vt:lpstr>Half adder scheme</vt:lpstr>
      <vt:lpstr>Full adder scheme</vt:lpstr>
      <vt:lpstr>Wide adder</vt:lpstr>
      <vt:lpstr>Arithmetic Logic Unit</vt:lpstr>
      <vt:lpstr>Thank You</vt:lpstr>
      <vt:lpstr>Appendix</vt:lpstr>
      <vt:lpstr>Critical paths</vt:lpstr>
      <vt:lpstr>What is a critical path of scheme?</vt:lpstr>
      <vt:lpstr>Example of critical path finding: Multiplexer</vt:lpstr>
      <vt:lpstr>Subtraction</vt:lpstr>
      <vt:lpstr>Negative Numbers </vt:lpstr>
      <vt:lpstr>Twos Compliment Representation</vt:lpstr>
      <vt:lpstr>Example of subtraction (1)</vt:lpstr>
      <vt:lpstr>Example of subtraction (2)</vt:lpstr>
      <vt:lpstr>Overflow</vt:lpstr>
      <vt:lpstr>Negation</vt:lpstr>
      <vt:lpstr>Add/Subtract Schematic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Smirnov, Igor</cp:lastModifiedBy>
  <cp:revision>135</cp:revision>
  <dcterms:created xsi:type="dcterms:W3CDTF">2018-09-18T18:10:21Z</dcterms:created>
  <dcterms:modified xsi:type="dcterms:W3CDTF">2018-10-10T16:17:10Z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2018-10-10 16:17:09Z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