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7" r:id="rId2"/>
    <p:sldId id="289" r:id="rId3"/>
    <p:sldId id="290" r:id="rId4"/>
    <p:sldId id="291" r:id="rId5"/>
    <p:sldId id="348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1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87037" autoAdjust="0"/>
  </p:normalViewPr>
  <p:slideViewPr>
    <p:cSldViewPr snapToGrid="0">
      <p:cViewPr varScale="1">
        <p:scale>
          <a:sx n="99" d="100"/>
          <a:sy n="99" d="100"/>
        </p:scale>
        <p:origin x="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6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07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058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291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70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18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97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0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2021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IAC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notesSlide" Target="../notesSlides/notesSlide2.xm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11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4.png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notesSlide" Target="../notesSlides/notesSlide3.xm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NUL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11" Type="http://schemas.openxmlformats.org/officeDocument/2006/relationships/image" Target="NULL"/><Relationship Id="rId5" Type="http://schemas.openxmlformats.org/officeDocument/2006/relationships/image" Target="../media/image6.png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5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5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8.png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6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Integrated Circuits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Kirill Korolev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20 September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0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7500620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4782589" y="4113440"/>
            <a:ext cx="1847088" cy="8595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solidFill>
                <a:srgbClr val="FDB813">
                  <a:lumMod val="50000"/>
                </a:srgb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From Physics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351" y="1393402"/>
            <a:ext cx="9073988" cy="1425999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/>
              <a:t>Real physical circuits deal with physical properties, such as </a:t>
            </a:r>
            <a:r>
              <a:rPr lang="en-US" sz="2000" i="1" dirty="0"/>
              <a:t>voltages</a:t>
            </a:r>
            <a:r>
              <a:rPr lang="en-US" sz="2000" dirty="0"/>
              <a:t> and </a:t>
            </a:r>
            <a:r>
              <a:rPr lang="en-US" sz="2000" i="1" dirty="0"/>
              <a:t>currents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>
                <a:solidFill>
                  <a:schemeClr val="accent1"/>
                </a:solidFill>
              </a:rPr>
              <a:t>Digital circuits </a:t>
            </a:r>
            <a:r>
              <a:rPr lang="en-US" sz="2000" dirty="0"/>
              <a:t>use the abstractions of 0 and 1 to represent the presence or absence of these physical properties (signals) rather than a continuous range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782589" y="3352424"/>
            <a:ext cx="1844040" cy="754380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061922"/>
                </a:solidFill>
                <a:latin typeface="+mj-lt"/>
                <a:cs typeface="Arial" pitchFamily="34" charset="0"/>
              </a:rPr>
              <a:t>Logic </a:t>
            </a:r>
            <a:r>
              <a:rPr lang="en-US" sz="2800" b="1" dirty="0">
                <a:solidFill>
                  <a:srgbClr val="061922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782589" y="4961768"/>
            <a:ext cx="1844040" cy="754380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061922"/>
                </a:solidFill>
                <a:latin typeface="+mj-lt"/>
                <a:cs typeface="Arial" pitchFamily="34" charset="0"/>
              </a:rPr>
              <a:t>Logic </a:t>
            </a:r>
            <a:r>
              <a:rPr lang="en-US" sz="2800" b="1" dirty="0">
                <a:solidFill>
                  <a:srgbClr val="061922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782589" y="4106804"/>
            <a:ext cx="1844040" cy="431292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FDB813">
                    <a:lumMod val="50000"/>
                  </a:srgbClr>
                </a:solidFill>
                <a:latin typeface="+mj-lt"/>
                <a:cs typeface="Arial" pitchFamily="34" charset="0"/>
              </a:rPr>
              <a:t>Weak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82589" y="4538096"/>
            <a:ext cx="1844040" cy="429768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FDB813">
                    <a:lumMod val="50000"/>
                  </a:srgbClr>
                </a:solidFill>
                <a:latin typeface="+mj-lt"/>
                <a:cs typeface="Arial" pitchFamily="34" charset="0"/>
              </a:rPr>
              <a:t>Weak </a:t>
            </a:r>
            <a:r>
              <a:rPr lang="en-US" sz="2400" b="1" dirty="0">
                <a:solidFill>
                  <a:srgbClr val="FDB813">
                    <a:lumMod val="50000"/>
                  </a:srgbClr>
                </a:solidFill>
                <a:latin typeface="+mj-lt"/>
                <a:cs typeface="Consolas" pitchFamily="49" charset="0"/>
              </a:rPr>
              <a:t>0</a:t>
            </a:r>
            <a:endParaRPr lang="en-US" sz="2000" b="1" dirty="0">
              <a:solidFill>
                <a:srgbClr val="FDB813">
                  <a:lumMod val="50000"/>
                </a:srgb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6746756" y="4106804"/>
            <a:ext cx="206188" cy="854964"/>
          </a:xfrm>
          <a:prstGeom prst="rightBrace">
            <a:avLst>
              <a:gd name="adj1" fmla="val 40362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b="1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52944" y="4310258"/>
            <a:ext cx="1250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undefined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8607" y="3041774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61922"/>
                </a:solidFill>
                <a:latin typeface="+mj-lt"/>
              </a:rPr>
              <a:t>5 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4827" y="3800234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61922"/>
                </a:solidFill>
                <a:latin typeface="+mj-lt"/>
              </a:rPr>
              <a:t>3.5 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7713" y="4659492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61922"/>
                </a:solidFill>
                <a:latin typeface="+mj-lt"/>
              </a:rPr>
              <a:t>1.5 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98470" y="5407776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61922"/>
                </a:solidFill>
                <a:latin typeface="+mj-lt"/>
              </a:rPr>
              <a:t>0 V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21004" y="2585535"/>
            <a:ext cx="1182491" cy="3130614"/>
            <a:chOff x="648214" y="2936431"/>
            <a:chExt cx="1182491" cy="313061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V="1">
              <a:off x="1828800" y="3068320"/>
              <a:ext cx="1905" cy="2998725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8214" y="2936431"/>
              <a:ext cx="1095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61922"/>
                  </a:solidFill>
                  <a:latin typeface="+mj-lt"/>
                </a:rPr>
                <a:t>voltage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4249189" y="5716148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(No Border) 24"/>
          <p:cNvSpPr/>
          <p:nvPr/>
        </p:nvSpPr>
        <p:spPr>
          <a:xfrm>
            <a:off x="7437039" y="2816369"/>
            <a:ext cx="3047999" cy="1360759"/>
          </a:xfrm>
          <a:prstGeom prst="callout2">
            <a:avLst>
              <a:gd name="adj1" fmla="val 78870"/>
              <a:gd name="adj2" fmla="val 3651"/>
              <a:gd name="adj3" fmla="val 102446"/>
              <a:gd name="adj4" fmla="val 1229"/>
              <a:gd name="adj5" fmla="val 114050"/>
              <a:gd name="adj6" fmla="val -7586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>
                <a:solidFill>
                  <a:srgbClr val="061922"/>
                </a:solidFill>
                <a:latin typeface="+mj-lt"/>
              </a:rPr>
              <a:t>It could not be a stable state: </a:t>
            </a:r>
            <a:r>
              <a:rPr lang="en-US" sz="1600" dirty="0">
                <a:solidFill>
                  <a:srgbClr val="939598">
                    <a:lumMod val="75000"/>
                  </a:srgbClr>
                </a:solidFill>
                <a:latin typeface="+mj-lt"/>
              </a:rPr>
              <a:t>should not occur in the circuit except during transitions from one state to he other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4249189" y="4961768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4249189" y="4113440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4247284" y="3352424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7352" y="5825500"/>
            <a:ext cx="9152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Boolean algebra </a:t>
            </a:r>
            <a:r>
              <a:rPr lang="en-US" sz="2000" dirty="0">
                <a:latin typeface="+mj-lt"/>
              </a:rPr>
              <a:t>describes two-stated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021339" y="721602"/>
                <a:ext cx="1937771" cy="2186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20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339" y="721602"/>
                <a:ext cx="1937771" cy="21861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0415059" y="379215"/>
            <a:ext cx="12891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rgbClr val="FF0000"/>
                </a:solidFill>
                <a:latin typeface="+mj-lt"/>
              </a:rPr>
              <a:t>X</a:t>
            </a:r>
            <a:endParaRPr lang="ru-RU" sz="16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24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  <p:bldP spid="25" grpId="0" animBg="1"/>
      <p:bldP spid="6" grpId="0"/>
      <p:bldP spid="27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021"/>
            <a:ext cx="10515599" cy="1084873"/>
          </a:xfrm>
        </p:spPr>
        <p:txBody>
          <a:bodyPr>
            <a:no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The metal-oxide-semiconductor field-effect transistor (MOSFET) acts as a voltage-controlled switch with three terminals: </a:t>
            </a:r>
            <a:r>
              <a:rPr lang="en-US" sz="2000" b="1" dirty="0">
                <a:solidFill>
                  <a:schemeClr val="accent1"/>
                </a:solidFill>
              </a:rPr>
              <a:t>source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accent1"/>
                </a:solidFill>
              </a:rPr>
              <a:t>drain</a:t>
            </a:r>
            <a:r>
              <a:rPr lang="en-US" sz="2000" dirty="0"/>
              <a:t>, and </a:t>
            </a:r>
            <a:r>
              <a:rPr lang="en-US" sz="2000" b="1" dirty="0">
                <a:solidFill>
                  <a:schemeClr val="accent1"/>
                </a:solidFill>
              </a:rPr>
              <a:t>gate</a:t>
            </a:r>
          </a:p>
          <a:p>
            <a:pPr marL="741363" lvl="2" indent="-327025">
              <a:spcBef>
                <a:spcPts val="600"/>
              </a:spcBef>
            </a:pPr>
            <a:r>
              <a:rPr lang="en-US" sz="1800" dirty="0"/>
              <a:t>The gate controls whether current can pass from source to drain or not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/>
              <a:t>There are two variations of the MOSFET: the </a:t>
            </a:r>
            <a:r>
              <a:rPr lang="en-US" sz="2000" i="1" dirty="0"/>
              <a:t>n</a:t>
            </a:r>
            <a:r>
              <a:rPr lang="en-US" sz="2000" dirty="0"/>
              <a:t>-channel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(this slide)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and the </a:t>
            </a:r>
            <a:r>
              <a:rPr lang="en-US" sz="2000" i="1" dirty="0"/>
              <a:t>p</a:t>
            </a:r>
            <a:r>
              <a:rPr lang="en-US" sz="2000" dirty="0"/>
              <a:t>-channel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982411" y="2734140"/>
            <a:ext cx="5905542" cy="3520440"/>
            <a:chOff x="1458411" y="2651760"/>
            <a:chExt cx="5905542" cy="3520440"/>
          </a:xfrm>
        </p:grpSpPr>
        <p:grpSp>
          <p:nvGrpSpPr>
            <p:cNvPr id="13" name="Group 12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10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stCxn id="12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stCxn id="11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>
              <a:stCxn id="4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393385" y="2651760"/>
              <a:ext cx="886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02722" y="2651760"/>
              <a:ext cx="689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Gate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62177" y="2651760"/>
              <a:ext cx="749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Drain</a:t>
              </a:r>
            </a:p>
          </p:txBody>
        </p:sp>
      </p:grpSp>
      <p:sp>
        <p:nvSpPr>
          <p:cNvPr id="27" name="Oval 26"/>
          <p:cNvSpPr/>
          <p:nvPr/>
        </p:nvSpPr>
        <p:spPr bwMode="auto">
          <a:xfrm>
            <a:off x="6987821" y="541638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4572001" y="476715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3894881" y="461475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266238" y="455074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4887909" y="546718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7783469" y="531478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3742481" y="5393012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7787097" y="484107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7109977" y="468867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7481334" y="4624662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2" name="Line Callout 2 (No Border) 41"/>
          <p:cNvSpPr/>
          <p:nvPr/>
        </p:nvSpPr>
        <p:spPr>
          <a:xfrm>
            <a:off x="8440570" y="2786002"/>
            <a:ext cx="876151" cy="412959"/>
          </a:xfrm>
          <a:prstGeom prst="callout2">
            <a:avLst>
              <a:gd name="adj1" fmla="val 54267"/>
              <a:gd name="adj2" fmla="val 1970"/>
              <a:gd name="adj3" fmla="val 80304"/>
              <a:gd name="adj4" fmla="val -18194"/>
              <a:gd name="adj5" fmla="val 202620"/>
              <a:gd name="adj6" fmla="val -4472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Metal</a:t>
            </a:r>
          </a:p>
        </p:txBody>
      </p:sp>
      <p:sp>
        <p:nvSpPr>
          <p:cNvPr id="43" name="Line Callout 2 (No Border) 42"/>
          <p:cNvSpPr/>
          <p:nvPr/>
        </p:nvSpPr>
        <p:spPr>
          <a:xfrm>
            <a:off x="8878644" y="3306971"/>
            <a:ext cx="1433756" cy="412959"/>
          </a:xfrm>
          <a:prstGeom prst="callout2">
            <a:avLst>
              <a:gd name="adj1" fmla="val 54267"/>
              <a:gd name="adj2" fmla="val 1970"/>
              <a:gd name="adj3" fmla="val 85225"/>
              <a:gd name="adj4" fmla="val -12525"/>
              <a:gd name="adj5" fmla="val 165716"/>
              <a:gd name="adj6" fmla="val -2417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Oxide layer</a:t>
            </a:r>
          </a:p>
        </p:txBody>
      </p:sp>
      <p:sp>
        <p:nvSpPr>
          <p:cNvPr id="44" name="Line Callout 2 (No Border) 43"/>
          <p:cNvSpPr/>
          <p:nvPr/>
        </p:nvSpPr>
        <p:spPr>
          <a:xfrm>
            <a:off x="9071684" y="4570583"/>
            <a:ext cx="1697916" cy="412959"/>
          </a:xfrm>
          <a:prstGeom prst="callout2">
            <a:avLst>
              <a:gd name="adj1" fmla="val 118234"/>
              <a:gd name="adj2" fmla="val 773"/>
              <a:gd name="adj3" fmla="val 163955"/>
              <a:gd name="adj4" fmla="val -4132"/>
              <a:gd name="adj5" fmla="val 195239"/>
              <a:gd name="adj6" fmla="val -18188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P-type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semiconductor</a:t>
            </a:r>
          </a:p>
        </p:txBody>
      </p:sp>
      <p:sp>
        <p:nvSpPr>
          <p:cNvPr id="45" name="Line Callout 2 (No Border) 44"/>
          <p:cNvSpPr/>
          <p:nvPr/>
        </p:nvSpPr>
        <p:spPr>
          <a:xfrm flipH="1">
            <a:off x="1134292" y="4612725"/>
            <a:ext cx="1697916" cy="412959"/>
          </a:xfrm>
          <a:prstGeom prst="callout2">
            <a:avLst>
              <a:gd name="adj1" fmla="val 86250"/>
              <a:gd name="adj2" fmla="val -2817"/>
              <a:gd name="adj3" fmla="val 87686"/>
              <a:gd name="adj4" fmla="val -26272"/>
              <a:gd name="adj5" fmla="val 75370"/>
              <a:gd name="adj6" fmla="val -64597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N-type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semiconductor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74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C -0.00338 0.00671 -0.00456 0.02245 0.00378 0.02592 C 0.01406 0.03032 0.02149 0.01528 0.025 0.0125 L 0.03359 0.00532 C 0.03698 0.00231 0.04388 0.0037 0.05534 0.00856 C 0.06263 0.01134 0.06836 0.02014 0.06511 0.02685 C 0.06172 0.03356 0.05052 0.03541 0.04323 0.03241 C 0.0319 0.02778 0.02865 0.0294 0.02878 0.025 L 0.03203 0.01041 C 0.03229 0.00602 0.02774 0.0037 0.01771 -0.0007 C 0.00899 -0.00394 0.00326 -0.00648 -1.04167E-6 2.22222E-6 Z " pathEditMode="relative" rAng="0" ptsTypes="AAAAAAAAAAA">
                                      <p:cBhvr>
                                        <p:cTn id="8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148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6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443 -0.00023 C -0.00729 0.00972 -0.03451 0.02662 -0.02734 0.03194 C -0.01862 0.03819 -0.00521 0.04792 -0.00078 0.04699 L 0.01016 0.04653 C 0.01432 0.04398 0.02891 0.00301 0.03867 0.00995 C 0.04479 0.01435 0.04622 0.03217 0.04336 0.0419 C 0.04049 0.05185 0.03411 0.05833 0.02786 0.05393 C 0.01823 0.04699 0.01992 0.04305 0.02005 0.0368 L 0.02279 0.01504 C 0.02305 0.00879 0.02096 -0.0007 0.01237 -0.00695 C 0.00495 -0.01181 -0.00169 -0.00996 -0.00443 -0.00023 Z " pathEditMode="relative" rAng="0" ptsTypes="AAAAAAAAAAA">
                                      <p:cBhvr>
                                        <p:cTn id="8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" y="2292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26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52 -0.00046 C 0.00273 -0.01065 0.02174 -0.01921 0.0181 -0.03218 C 0.01055 -0.04236 0.00039 -0.04861 -0.00482 -0.04769 L -0.01771 -0.04722 C -0.02279 -0.04468 -0.04492 0.0044 -0.05625 -0.00208 C -0.06354 -0.00694 -0.06732 -0.02685 -0.06367 -0.03681 C -0.06081 -0.04653 -0.05 -0.04861 -0.0431 -0.04444 C -0.03177 -0.03704 -0.03034 -0.03657 -0.0306 -0.03032 L -0.03268 -0.01574 C -0.03242 -0.00949 -0.03034 0 -0.02031 0.00625 C -0.01159 0.01111 -0.00352 0.00903 -0.00052 -0.00046 Z " pathEditMode="relative" rAng="0" ptsTypes="AAAAAAAAAAA">
                                      <p:cBhvr>
                                        <p:cTn id="8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-192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26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13 -0.00093 C -0.00351 0.0081 -0.00468 0.02916 0.00365 0.03402 C 0.01394 0.03981 0.02136 0.01967 0.02487 0.01597 L 0.03347 0.00625 C 0.03685 0.00208 0.04375 0.00416 0.05521 0.01041 C 0.0625 0.01435 0.06823 0.02615 0.06498 0.03518 C 0.06159 0.04421 0.05039 0.04652 0.0431 0.04259 C 0.03177 0.03634 0.02852 0.03842 0.02865 0.03287 L 0.0319 0.01296 C 0.03216 0.0074 0.02761 0.00393 0.01758 -0.00186 C 0.00886 -0.00625 0.00313 -0.00973 -0.00013 -0.00093 Z " pathEditMode="relative" rAng="0" ptsTypes="AAAAAAAAAAA">
                                      <p:cBhvr>
                                        <p:cTn id="89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1968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26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875E-6 -0.00139 C -0.00234 0.0074 -0.02435 0.02199 -0.01862 0.02662 C -0.01146 0.03217 -0.00065 0.04074 0.003 0.03981 L 0.01185 0.03935 C 0.01524 0.03727 0.02709 0.00139 0.03503 0.00764 C 0.03998 0.01134 0.04115 0.02685 0.03893 0.03541 C 0.03646 0.04398 0.03125 0.04977 0.02617 0.04583 C 0.01849 0.03981 0.01979 0.03634 0.01992 0.03102 L 0.02214 0.01203 C 0.02227 0.00648 0.02057 -0.00162 0.01367 -0.00718 C 0.00768 -0.01135 0.00235 -0.00973 -1.875E-6 -0.00139 Z " pathEditMode="relative" rAng="0" ptsTypes="AAAAAAAAAAA">
                                      <p:cBhvr>
                                        <p:cTn id="9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2014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6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046 C 0.00182 -0.01065 0.02057 -0.01921 0.01706 -0.03218 C 0.00951 -0.04236 -0.00052 -0.04861 -0.0056 -0.04769 L -0.01836 -0.04722 C -0.02344 -0.04468 -0.04518 0.0044 -0.05638 -0.00209 C -0.06367 -0.00695 -0.06732 -0.02685 -0.0638 -0.03681 C -0.06094 -0.04653 -0.05026 -0.04861 -0.04349 -0.04445 C -0.03229 -0.03704 -0.03086 -0.03658 -0.03112 -0.03033 L -0.0332 -0.01574 C -0.03294 -0.00949 -0.03086 1.85185E-6 -0.02096 0.00625 C -0.01237 0.01111 -0.00429 0.00903 -0.00143 -0.00046 Z " pathEditMode="relative" rAng="0" ptsTypes="AAAAAAAAAAA">
                                      <p:cBhvr>
                                        <p:cTn id="93" dur="2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-192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3 -0.00023 C -0.00351 0.00973 -0.02969 0.02778 -0.02135 0.03311 C -0.01107 0.03936 0.01888 0.03496 0.0224 0.03079 L 0.05143 0.00787 C 0.05469 0.00324 0.07435 -0.02801 0.08581 -0.02106 C 0.0931 -0.01666 0.1168 -0.03796 0.12695 -0.03055 C 0.13906 -0.02245 0.16029 0.0301 0.153 0.0257 C 0.14362 0.03542 0.03685 0.04167 0.03698 0.03542 L 0.0319 0.01505 C 0.03034 0.00903 0.0405 -0.01898 0.03802 -0.02176 C 0.03555 -0.02453 0.02344 0.00186 0.01758 -0.00115 C 0.01393 0.00209 0.00534 -0.03981 0.00248 -0.03958 C -0.00052 -0.03935 0.00039 -0.00833 -0.00013 -0.00023 Z " pathEditMode="relative" rAng="0" ptsTypes="AAAAAAAAAAAAA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0024 C -0.0056 0.00972 -0.00443 0.02083 0.00247 0.02615 C 0.0108 0.0324 0.01276 0.03495 0.01562 0.03078 L 0.03932 0.00787 C 0.04205 0.00324 0.06067 -0.04723 0.07005 -0.04028 C 0.07604 -0.03588 0.10117 -0.05556 0.10937 -0.04815 C 0.11771 -0.04931 0.13919 -0.07176 0.14127 -0.05949 C 0.14388 -0.05487 0.12591 -0.03357 0.12565 -0.02084 C 0.12539 -0.00811 0.14297 0.0125 0.13919 0.01713 C 0.1362 0.025 0.11575 0.00463 0.10221 0.00671 C 0.0888 0.00879 0.06901 0.02708 0.05794 0.02916 L 0.03567 0.01898 C 0.03437 0.01296 0.03086 -0.01158 0.02838 -0.02176 C 0.02591 -0.03195 0.02851 -0.04028 0.02161 -0.04213 C 0.01862 -0.03889 -0.00951 -0.04028 -0.01367 -0.03334 C -0.01771 -0.02639 -0.00521 -0.00718 -0.00287 -0.00024 Z " pathEditMode="relative" rAng="0" ptsTypes="AAAAAAAAAAAAAAAA">
                                      <p:cBhvr>
                                        <p:cTn id="9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-1505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3 0.00023 C 0.00104 0.01042 0.00677 0.01898 0.01576 0.01736 C 0.02708 0.01574 0.03008 0.01574 0.03138 0.00949 L 0.03919 -0.04398 C 0.04024 -0.05023 0.04623 -0.09514 0.05873 -0.09791 C 0.06667 -0.09907 0.08438 -0.13796 0.09597 -0.13912 C 0.10417 -0.14745 0.09831 -0.11944 0.103 -0.11805 C 0.10768 -0.11666 0.12123 -0.1375 0.12396 -0.13009 C 0.12669 -0.12268 0.11263 -0.09166 0.11927 -0.07361 C 0.11966 -0.06481 0.17044 -0.0287 0.16302 -0.02129 C 0.1556 -0.01389 0.09232 -0.03125 0.07435 -0.02847 L 0.05417 -0.00509 C 0.05039 -0.00902 0.03112 -0.0368 0.02344 -0.04537 C 0.01576 -0.05393 0.01615 -0.06111 0.0082 -0.05671 C 0.00638 -0.05162 -0.02331 -0.02824 -0.02461 -0.01852 C -0.02604 -0.00926 -0.00534 -0.00416 -0.00013 0.00023 Z " pathEditMode="relative" rAng="0" ptsTypes="AAAAAAAAAAAAAAAA">
                                      <p:cBhvr>
                                        <p:cTn id="9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53" y="-620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0.00248 -0.00903 0.00117 -0.02037 -0.00716 -0.02592 C -0.01719 -0.03287 -0.01992 -0.03449 -0.02331 -0.03032 L -0.04883 0.02917 C -0.05208 0.0331 -0.07825 0.04722 -0.08997 0.04028 C -0.097 0.03588 -0.11927 0.03935 -0.12956 0.03195 C -0.13971 0.0331 -0.16198 0.0412 -0.16667 0.03935 C -0.17135 0.0375 -0.1556 0.0375 -0.15781 0.02014 C -0.16002 0.00278 -0.1819 -0.0493 -0.18034 -0.06528 C -0.17695 -0.07292 -0.15937 -0.0794 -0.14831 -0.07523 C -0.14023 -0.07199 -0.14479 -0.05347 -0.13242 -0.04583 C -0.12018 -0.03819 -0.08867 -0.03125 -0.07461 -0.0294 L -0.04844 -0.03426 C -0.04687 -0.02824 -0.0418 0.0088 -0.03919 0.02153 C -0.03594 0.03449 -0.04414 0.03889 -0.0306 0.0419 C -0.02708 0.03912 0.03659 0.04722 0.04167 0.04028 C 0.04675 0.03333 0.00833 0.00857 -0.00052 0.00023 Z " pathEditMode="relative" rAng="0" ptsTypes="AAAAAAAAAAAAAAAAA">
                                      <p:cBhvr>
                                        <p:cTn id="10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3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982411" y="4491469"/>
            <a:ext cx="5905542" cy="127321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95298" y="3739982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792641" y="3739981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75680" y="3739982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793032" y="4491467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975680" y="4491468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58325" y="4486389"/>
            <a:ext cx="734302" cy="401935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975679" y="4496548"/>
            <a:ext cx="1099595" cy="6018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89974"/>
            <a:ext cx="10208741" cy="1084873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Holes and electrons diffuse into the n-type and p-type semiconductors correspondently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/>
              <a:t>The diffusion process creates the balancing field (Ed) that prevents deeper diffusion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823083" y="4028479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5" name="Straight Connector 14"/>
          <p:cNvCxnSpPr>
            <a:stCxn id="10" idx="0"/>
          </p:cNvCxnSpPr>
          <p:nvPr/>
        </p:nvCxnSpPr>
        <p:spPr bwMode="auto">
          <a:xfrm flipH="1" flipV="1">
            <a:off x="4342438" y="3138000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>
            <a:stCxn id="12" idx="0"/>
          </p:cNvCxnSpPr>
          <p:nvPr/>
        </p:nvCxnSpPr>
        <p:spPr bwMode="auto">
          <a:xfrm flipV="1">
            <a:off x="5945095" y="3206581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>
            <a:stCxn id="11" idx="0"/>
          </p:cNvCxnSpPr>
          <p:nvPr/>
        </p:nvCxnSpPr>
        <p:spPr bwMode="auto">
          <a:xfrm flipH="1" flipV="1">
            <a:off x="7525477" y="3206581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>
            <a:stCxn id="4" idx="2"/>
          </p:cNvCxnSpPr>
          <p:nvPr/>
        </p:nvCxnSpPr>
        <p:spPr bwMode="auto">
          <a:xfrm>
            <a:off x="5935182" y="5764682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917386" y="2741760"/>
            <a:ext cx="886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26723" y="2741760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Gate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86177" y="2741760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Drain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993741" y="4705621"/>
            <a:ext cx="1051287" cy="367431"/>
            <a:chOff x="5469740" y="4623240"/>
            <a:chExt cx="1051287" cy="367431"/>
          </a:xfrm>
        </p:grpSpPr>
        <p:sp>
          <p:nvSpPr>
            <p:cNvPr id="42" name="Oval 41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808041" y="4761500"/>
            <a:ext cx="1425552" cy="513836"/>
            <a:chOff x="5284041" y="4679120"/>
            <a:chExt cx="1425552" cy="513836"/>
          </a:xfrm>
        </p:grpSpPr>
        <p:sp>
          <p:nvSpPr>
            <p:cNvPr id="48" name="Oval 47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16" name="Straight Arrow Connector 15"/>
          <p:cNvCxnSpPr>
            <a:stCxn id="34" idx="2"/>
          </p:cNvCxnSpPr>
          <p:nvPr/>
        </p:nvCxnSpPr>
        <p:spPr bwMode="auto">
          <a:xfrm>
            <a:off x="7525477" y="4888324"/>
            <a:ext cx="1" cy="4391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 flipV="1">
            <a:off x="6736081" y="4672116"/>
            <a:ext cx="422245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7909892" y="4667034"/>
            <a:ext cx="365429" cy="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61" name="Group 60"/>
          <p:cNvGrpSpPr/>
          <p:nvPr/>
        </p:nvGrpSpPr>
        <p:grpSpPr>
          <a:xfrm>
            <a:off x="6478992" y="4600448"/>
            <a:ext cx="2106502" cy="965920"/>
            <a:chOff x="4954992" y="4518068"/>
            <a:chExt cx="2106502" cy="965920"/>
          </a:xfrm>
        </p:grpSpPr>
        <p:sp>
          <p:nvSpPr>
            <p:cNvPr id="30" name="TextBox 29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200" dirty="0">
                  <a:latin typeface="+mj-lt"/>
                </a:rPr>
                <a:t>d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100" dirty="0">
                  <a:latin typeface="+mj-lt"/>
                </a:rPr>
                <a:t>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200" dirty="0">
                  <a:latin typeface="+mj-lt"/>
                </a:rPr>
                <a:t>d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3602835" y="4498871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785483" y="4498872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968128" y="4493793"/>
            <a:ext cx="734302" cy="401935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785482" y="4503952"/>
            <a:ext cx="1099595" cy="6018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803544" y="4713025"/>
            <a:ext cx="1051287" cy="367431"/>
            <a:chOff x="5469740" y="4623240"/>
            <a:chExt cx="1051287" cy="367431"/>
          </a:xfrm>
        </p:grpSpPr>
        <p:sp>
          <p:nvSpPr>
            <p:cNvPr id="67" name="Oval 66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617844" y="4768904"/>
            <a:ext cx="1425552" cy="513836"/>
            <a:chOff x="5284041" y="4679120"/>
            <a:chExt cx="1425552" cy="513836"/>
          </a:xfrm>
        </p:grpSpPr>
        <p:sp>
          <p:nvSpPr>
            <p:cNvPr id="72" name="Oval 71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78" name="Straight Arrow Connector 77"/>
          <p:cNvCxnSpPr>
            <a:stCxn id="64" idx="2"/>
          </p:cNvCxnSpPr>
          <p:nvPr/>
        </p:nvCxnSpPr>
        <p:spPr bwMode="auto">
          <a:xfrm>
            <a:off x="4335280" y="4895728"/>
            <a:ext cx="1" cy="4391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H="1" flipV="1">
            <a:off x="3545884" y="4679520"/>
            <a:ext cx="422245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4719695" y="4674438"/>
            <a:ext cx="365429" cy="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1" name="Group 80"/>
          <p:cNvGrpSpPr/>
          <p:nvPr/>
        </p:nvGrpSpPr>
        <p:grpSpPr>
          <a:xfrm>
            <a:off x="3288795" y="4607852"/>
            <a:ext cx="2106502" cy="965920"/>
            <a:chOff x="4954992" y="4518068"/>
            <a:chExt cx="2106502" cy="965920"/>
          </a:xfrm>
        </p:grpSpPr>
        <p:sp>
          <p:nvSpPr>
            <p:cNvPr id="82" name="TextBox 81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200" dirty="0">
                  <a:latin typeface="+mj-lt"/>
                </a:rPr>
                <a:t>d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100" dirty="0">
                  <a:latin typeface="+mj-lt"/>
                </a:rPr>
                <a:t>d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200" dirty="0">
                  <a:latin typeface="+mj-lt"/>
                </a:rPr>
                <a:t>d</a:t>
              </a:r>
            </a:p>
          </p:txBody>
        </p:sp>
      </p:grpSp>
      <p:sp>
        <p:nvSpPr>
          <p:cNvPr id="7" name="Rectangle 6"/>
          <p:cNvSpPr/>
          <p:nvPr/>
        </p:nvSpPr>
        <p:spPr bwMode="auto">
          <a:xfrm>
            <a:off x="2982411" y="4028479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48201" y="4028479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598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04167E-6 -2.96296E-6 L 1.04167E-6 -0.02824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2.5E-6 2.96296E-6 L 2.5E-6 -0.0282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0" grpId="0" animBg="1"/>
      <p:bldP spid="60" grpId="1" animBg="1"/>
      <p:bldP spid="62" grpId="0" animBg="1"/>
      <p:bldP spid="65" grpId="0" animBg="1"/>
      <p:bldP spid="6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State for N-type MOSFET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001"/>
            <a:ext cx="10515600" cy="1000957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For </a:t>
            </a:r>
            <a:r>
              <a:rPr lang="en-US" sz="2000" dirty="0">
                <a:solidFill>
                  <a:schemeClr val="accent1"/>
                </a:solidFill>
              </a:rPr>
              <a:t>N</a:t>
            </a:r>
            <a:r>
              <a:rPr lang="en-US" sz="2000" dirty="0"/>
              <a:t>-type MOSFET if </a:t>
            </a:r>
            <a:r>
              <a:rPr lang="en-US" sz="2000" b="1" dirty="0"/>
              <a:t>the gate </a:t>
            </a:r>
            <a:r>
              <a:rPr lang="en-US" sz="2000" dirty="0"/>
              <a:t>is not connected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(high-impedance state, Z) </a:t>
            </a:r>
            <a:r>
              <a:rPr lang="en-US" sz="2000" dirty="0"/>
              <a:t>or equal to </a:t>
            </a:r>
            <a:r>
              <a:rPr lang="en-US" sz="2000" dirty="0">
                <a:solidFill>
                  <a:schemeClr val="accent1"/>
                </a:solidFill>
                <a:cs typeface="Consolas" pitchFamily="49" charset="0"/>
              </a:rPr>
              <a:t>0</a:t>
            </a:r>
            <a:r>
              <a:rPr lang="en-US" sz="2000" dirty="0">
                <a:cs typeface="Consolas" pitchFamily="49" charset="0"/>
              </a:rPr>
              <a:t> </a:t>
            </a:r>
            <a:r>
              <a:rPr lang="en-US" sz="2000" dirty="0"/>
              <a:t>there is not current through </a:t>
            </a:r>
            <a:r>
              <a:rPr lang="en-US" sz="2000" b="1" dirty="0"/>
              <a:t>the drain</a:t>
            </a:r>
          </a:p>
          <a:p>
            <a:pPr marL="757238" lvl="2" indent="-342900">
              <a:spcBef>
                <a:spcPts val="600"/>
              </a:spcBef>
            </a:pPr>
            <a:r>
              <a:rPr lang="en-US" sz="1800" dirty="0"/>
              <a:t>One of n-p junction is always closed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968331" y="4411111"/>
            <a:ext cx="5905542" cy="127321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95914" y="442007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78562" y="442007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 bwMode="auto">
          <a:xfrm flipH="1" flipV="1">
            <a:off x="4328358" y="3057642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>
            <a:stCxn id="6" idx="0"/>
          </p:cNvCxnSpPr>
          <p:nvPr/>
        </p:nvCxnSpPr>
        <p:spPr bwMode="auto">
          <a:xfrm flipV="1">
            <a:off x="5931015" y="3126223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stCxn id="9" idx="0"/>
          </p:cNvCxnSpPr>
          <p:nvPr/>
        </p:nvCxnSpPr>
        <p:spPr bwMode="auto">
          <a:xfrm flipH="1" flipV="1">
            <a:off x="7511397" y="3126223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4" idx="2"/>
          </p:cNvCxnSpPr>
          <p:nvPr/>
        </p:nvCxnSpPr>
        <p:spPr bwMode="auto">
          <a:xfrm>
            <a:off x="5921102" y="5684324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903306" y="2661402"/>
            <a:ext cx="886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Source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2643" y="2661402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72097" y="2661402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Drain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961207" y="4420075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36495" y="295399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j-lt"/>
                <a:cs typeface="Consolas" pitchFamily="49" charset="0"/>
              </a:rPr>
              <a:t>/Z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93922" y="295399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778953" y="443069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961601" y="443069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144246" y="4422457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62533" y="294672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j-lt"/>
                <a:cs typeface="Consolas" pitchFamily="49" charset="0"/>
              </a:rPr>
              <a:t>Z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381218" y="3659624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78561" y="3659623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61600" y="3659624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68331" y="39570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09003" y="39570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34121" y="3957086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533071" y="4712052"/>
            <a:ext cx="707543" cy="392615"/>
            <a:chOff x="4009070" y="4712051"/>
            <a:chExt cx="707543" cy="392615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H="1">
              <a:off x="4087900" y="4712051"/>
              <a:ext cx="628713" cy="0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009070" y="473533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</a:t>
              </a:r>
              <a:r>
                <a:rPr lang="en-US" sz="1400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cc</a:t>
              </a:r>
              <a:endParaRPr lang="en-US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93230" y="4724868"/>
            <a:ext cx="743755" cy="379798"/>
            <a:chOff x="3069229" y="4724868"/>
            <a:chExt cx="743755" cy="379798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>
              <a:off x="3069229" y="4724868"/>
              <a:ext cx="62871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sm" len="sm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421530" y="473533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</a:t>
              </a:r>
              <a:r>
                <a:rPr lang="en-US" sz="1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d</a:t>
              </a:r>
            </a:p>
          </p:txBody>
        </p:sp>
      </p:grpSp>
      <p:sp>
        <p:nvSpPr>
          <p:cNvPr id="56" name="Line Callout 2 (No Border) 55"/>
          <p:cNvSpPr/>
          <p:nvPr/>
        </p:nvSpPr>
        <p:spPr>
          <a:xfrm>
            <a:off x="1814057" y="5771273"/>
            <a:ext cx="3238891" cy="412959"/>
          </a:xfrm>
          <a:prstGeom prst="callout2">
            <a:avLst>
              <a:gd name="adj1" fmla="val 1125"/>
              <a:gd name="adj2" fmla="val 50247"/>
              <a:gd name="adj3" fmla="val -58702"/>
              <a:gd name="adj4" fmla="val 69065"/>
              <a:gd name="adj5" fmla="val -108853"/>
              <a:gd name="adj6" fmla="val 73793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This p-n junction is closed: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its field balances the field of the supply</a:t>
            </a:r>
          </a:p>
        </p:txBody>
      </p:sp>
      <p:sp>
        <p:nvSpPr>
          <p:cNvPr id="59" name="Line Callout 2 (No Border) 58"/>
          <p:cNvSpPr/>
          <p:nvPr/>
        </p:nvSpPr>
        <p:spPr>
          <a:xfrm>
            <a:off x="6240614" y="5784503"/>
            <a:ext cx="3238891" cy="412959"/>
          </a:xfrm>
          <a:prstGeom prst="callout2">
            <a:avLst>
              <a:gd name="adj1" fmla="val -5387"/>
              <a:gd name="adj2" fmla="val 6516"/>
              <a:gd name="adj3" fmla="val -93435"/>
              <a:gd name="adj4" fmla="val -5390"/>
              <a:gd name="adj5" fmla="val -150099"/>
              <a:gd name="adj6" fmla="val -30277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No current through this p-n junction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159585" y="2380958"/>
            <a:ext cx="2194215" cy="748585"/>
            <a:chOff x="6817438" y="2319513"/>
            <a:chExt cx="2194215" cy="748585"/>
          </a:xfrm>
        </p:grpSpPr>
        <p:grpSp>
          <p:nvGrpSpPr>
            <p:cNvPr id="30" name="Group 29"/>
            <p:cNvGrpSpPr/>
            <p:nvPr/>
          </p:nvGrpSpPr>
          <p:grpSpPr>
            <a:xfrm>
              <a:off x="7184964" y="2319513"/>
              <a:ext cx="517353" cy="746648"/>
              <a:chOff x="7184964" y="2319513"/>
              <a:chExt cx="517353" cy="746648"/>
            </a:xfrm>
          </p:grpSpPr>
          <p:sp>
            <p:nvSpPr>
              <p:cNvPr id="20" name="Isosceles Triangle 19"/>
              <p:cNvSpPr/>
              <p:nvPr/>
            </p:nvSpPr>
            <p:spPr bwMode="auto">
              <a:xfrm rot="5400000">
                <a:off x="7067447" y="2437030"/>
                <a:ext cx="746648" cy="51161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 flipV="1">
                <a:off x="7702317" y="2319513"/>
                <a:ext cx="0" cy="74664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5" name="Group 44"/>
            <p:cNvGrpSpPr/>
            <p:nvPr/>
          </p:nvGrpSpPr>
          <p:grpSpPr>
            <a:xfrm rot="10800000">
              <a:off x="8141306" y="2321450"/>
              <a:ext cx="517353" cy="746648"/>
              <a:chOff x="7184964" y="2319513"/>
              <a:chExt cx="517353" cy="746648"/>
            </a:xfrm>
          </p:grpSpPr>
          <p:sp>
            <p:nvSpPr>
              <p:cNvPr id="47" name="Isosceles Triangle 46"/>
              <p:cNvSpPr/>
              <p:nvPr/>
            </p:nvSpPr>
            <p:spPr bwMode="auto">
              <a:xfrm rot="5400000">
                <a:off x="7067447" y="2437030"/>
                <a:ext cx="746648" cy="51161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 flipV="1">
                <a:off x="7702317" y="2319513"/>
                <a:ext cx="0" cy="74664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32" name="Straight Connector 31"/>
            <p:cNvCxnSpPr>
              <a:stCxn id="20" idx="0"/>
              <a:endCxn id="47" idx="0"/>
            </p:cNvCxnSpPr>
            <p:nvPr/>
          </p:nvCxnSpPr>
          <p:spPr bwMode="auto">
            <a:xfrm>
              <a:off x="7696578" y="2692837"/>
              <a:ext cx="450467" cy="193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>
              <a:stCxn id="20" idx="3"/>
            </p:cNvCxnSpPr>
            <p:nvPr/>
          </p:nvCxnSpPr>
          <p:spPr bwMode="auto">
            <a:xfrm flipH="1">
              <a:off x="6817438" y="2692837"/>
              <a:ext cx="36752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>
              <a:stCxn id="47" idx="3"/>
            </p:cNvCxnSpPr>
            <p:nvPr/>
          </p:nvCxnSpPr>
          <p:spPr bwMode="auto">
            <a:xfrm flipV="1">
              <a:off x="8658659" y="2692837"/>
              <a:ext cx="352994" cy="193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328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2408 L 4.375E-6 -4.07407E-6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2" grpId="0" animBg="1"/>
      <p:bldP spid="22" grpId="1" animBg="1"/>
      <p:bldP spid="39" grpId="0"/>
      <p:bldP spid="40" grpId="0"/>
      <p:bldP spid="42" grpId="0" animBg="1"/>
      <p:bldP spid="43" grpId="0" animBg="1"/>
      <p:bldP spid="44" grpId="0" animBg="1"/>
      <p:bldP spid="44" grpId="1" animBg="1"/>
      <p:bldP spid="50" grpId="0"/>
      <p:bldP spid="50" grpId="1"/>
      <p:bldP spid="56" grpId="0" animBg="1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State for N-type MOSFET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115"/>
            <a:ext cx="10406449" cy="1000957"/>
          </a:xfrm>
        </p:spPr>
        <p:txBody>
          <a:bodyPr>
            <a:no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For </a:t>
            </a:r>
            <a:r>
              <a:rPr lang="en-US" sz="2000" dirty="0">
                <a:solidFill>
                  <a:schemeClr val="accent1"/>
                </a:solidFill>
              </a:rPr>
              <a:t>N</a:t>
            </a:r>
            <a:r>
              <a:rPr lang="en-US" sz="2000" dirty="0"/>
              <a:t>-type MOSFET if </a:t>
            </a:r>
            <a:r>
              <a:rPr lang="en-US" sz="2000" b="1" dirty="0"/>
              <a:t>the gate </a:t>
            </a:r>
            <a:r>
              <a:rPr lang="en-US" sz="2000" dirty="0"/>
              <a:t>is equal to </a:t>
            </a:r>
            <a:r>
              <a:rPr lang="en-US" sz="2000" dirty="0" err="1">
                <a:solidFill>
                  <a:srgbClr val="FF0000"/>
                </a:solidFill>
                <a:cs typeface="Consolas" pitchFamily="49" charset="0"/>
              </a:rPr>
              <a:t>V</a:t>
            </a:r>
            <a:r>
              <a:rPr lang="en-US" sz="2000" baseline="-25000" dirty="0" err="1">
                <a:solidFill>
                  <a:srgbClr val="FF0000"/>
                </a:solidFill>
                <a:cs typeface="Consolas" pitchFamily="49" charset="0"/>
              </a:rPr>
              <a:t>t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0000"/>
                </a:solidFill>
              </a:rPr>
              <a:t>Logic 1</a:t>
            </a:r>
            <a:r>
              <a:rPr lang="en-US" sz="2000" dirty="0"/>
              <a:t>) then the transistor is open: the source value pass to the drain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/>
              <a:t>The current passes though the small channel created by the gate field </a:t>
            </a:r>
            <a:br>
              <a:rPr lang="en-US" sz="2000" dirty="0"/>
            </a:b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(more detailed explanation is out of scope of our course)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956416" y="4541376"/>
            <a:ext cx="5905542" cy="127321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767037" y="4541374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949685" y="4541375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 bwMode="auto">
          <a:xfrm flipH="1" flipV="1">
            <a:off x="4316443" y="3187907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>
            <a:stCxn id="6" idx="0"/>
          </p:cNvCxnSpPr>
          <p:nvPr/>
        </p:nvCxnSpPr>
        <p:spPr bwMode="auto">
          <a:xfrm flipV="1">
            <a:off x="5919100" y="3256488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stCxn id="9" idx="0"/>
          </p:cNvCxnSpPr>
          <p:nvPr/>
        </p:nvCxnSpPr>
        <p:spPr bwMode="auto">
          <a:xfrm flipH="1" flipV="1">
            <a:off x="7499482" y="3256488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4" idx="2"/>
          </p:cNvCxnSpPr>
          <p:nvPr/>
        </p:nvCxnSpPr>
        <p:spPr bwMode="auto">
          <a:xfrm>
            <a:off x="5909187" y="5814589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891391" y="2791667"/>
            <a:ext cx="886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Source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0728" y="2791667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60182" y="2791667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Drain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132330" y="4541376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583999" y="4541374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766647" y="4541375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949292" y="4541376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69303" y="3789889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66646" y="3789888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49685" y="3789889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56416" y="40783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797088" y="40783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22206" y="4078386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448327" y="386061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5721490" y="386061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5994653" y="386061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6267817" y="386061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695935" y="4547534"/>
            <a:ext cx="2426393" cy="233816"/>
            <a:chOff x="3171934" y="4432202"/>
            <a:chExt cx="2426393" cy="233816"/>
          </a:xfrm>
        </p:grpSpPr>
        <p:sp>
          <p:nvSpPr>
            <p:cNvPr id="36" name="Rectangle 35"/>
            <p:cNvSpPr/>
            <p:nvPr/>
          </p:nvSpPr>
          <p:spPr bwMode="auto">
            <a:xfrm>
              <a:off x="3176324" y="4432202"/>
              <a:ext cx="2390761" cy="230005"/>
            </a:xfrm>
            <a:prstGeom prst="rect">
              <a:avLst/>
            </a:prstGeom>
            <a:pattFill prst="lgConfetti">
              <a:fgClr>
                <a:schemeClr val="accent1"/>
              </a:fgClr>
              <a:bgClr>
                <a:schemeClr val="accent6"/>
              </a:bgClr>
            </a:patt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433735" y="4432202"/>
              <a:ext cx="164592" cy="233816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71934" y="4432202"/>
              <a:ext cx="164592" cy="233816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41" name="Oval 40"/>
          <p:cNvSpPr/>
          <p:nvPr/>
        </p:nvSpPr>
        <p:spPr bwMode="auto">
          <a:xfrm>
            <a:off x="5484904" y="457111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6222098" y="457111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36495" y="3149287"/>
            <a:ext cx="1279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+mj-lt"/>
                <a:cs typeface="Consolas" pitchFamily="49" charset="0"/>
              </a:rPr>
              <a:t>V</a:t>
            </a:r>
            <a:r>
              <a:rPr lang="en-US" sz="2800" baseline="-25000" dirty="0" err="1">
                <a:solidFill>
                  <a:srgbClr val="FF0000"/>
                </a:solidFill>
                <a:cs typeface="Consolas" pitchFamily="49" charset="0"/>
              </a:rPr>
              <a:t>t</a:t>
            </a:r>
            <a:r>
              <a:rPr lang="en-US" sz="2800" baseline="-25000" dirty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Consolas" pitchFamily="49" charset="0"/>
              </a:rPr>
              <a:t>(==1)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93922" y="31492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62533" y="314201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1" name="Line Callout 2 (No Border) 50"/>
          <p:cNvSpPr/>
          <p:nvPr/>
        </p:nvSpPr>
        <p:spPr>
          <a:xfrm>
            <a:off x="2300554" y="5906115"/>
            <a:ext cx="3238891" cy="412959"/>
          </a:xfrm>
          <a:prstGeom prst="callout2">
            <a:avLst>
              <a:gd name="adj1" fmla="val 9808"/>
              <a:gd name="adj2" fmla="val 71559"/>
              <a:gd name="adj3" fmla="val -69556"/>
              <a:gd name="adj4" fmla="val 87056"/>
              <a:gd name="adj5" fmla="val -260812"/>
              <a:gd name="adj6" fmla="val 98980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N-type channel with free conductors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(electrons)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909187" y="5037805"/>
            <a:ext cx="425212" cy="474786"/>
            <a:chOff x="4385187" y="4914235"/>
            <a:chExt cx="425212" cy="474786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H="1">
              <a:off x="4385187" y="4914235"/>
              <a:ext cx="4958" cy="29546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sm" len="sm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428563" y="501968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</a:t>
              </a:r>
              <a:r>
                <a:rPr lang="en-US" sz="14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g</a:t>
              </a:r>
              <a:endPara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630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6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C 3.54167E-6 0.00694 0.00625 0.00648 0.01341 0.00648 C 0.01757 0.00601 0.02552 0.00439 0.02552 3.7037E-6 C 0.02539 -0.00417 0.02122 -0.00811 0.01263 -0.00811 C 0.0056 -0.00811 3.54167E-6 -0.00718 3.54167E-6 3.7037E-6 Z " pathEditMode="relative" rAng="0" ptsTypes="AAAAA">
                                      <p:cBhvr>
                                        <p:cTn id="47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-9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6" presetClass="pat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08333E-7 3.7037E-6 C 2.08333E-7 0.00694 0.00625 0.00648 0.01341 0.00648 C 0.01758 0.00601 0.02552 0.00439 0.02552 3.7037E-6 C 0.02539 -0.00417 0.02122 -0.00811 0.01263 -0.00811 C 0.0056 -0.00811 2.08333E-7 -0.00718 2.08333E-7 3.7037E-6 Z " pathEditMode="relative" rAng="0" ptsTypes="AAAAA">
                                      <p:cBhvr>
                                        <p:cTn id="4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41" grpId="0" animBg="1"/>
      <p:bldP spid="41" grpId="1" animBg="1"/>
      <p:bldP spid="45" grpId="0" animBg="1"/>
      <p:bldP spid="45" grpId="1" animBg="1"/>
      <p:bldP spid="47" grpId="0"/>
      <p:bldP spid="48" grpId="0"/>
      <p:bldP spid="49" grpId="0"/>
      <p:bldP spid="49" grpId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N-type MOSFET logical scheme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604" y="3206724"/>
            <a:ext cx="28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When the gate is “closed”, transistor does not conduct</a:t>
            </a:r>
            <a:endParaRPr lang="ru-RU" dirty="0" err="1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66860" y="3206724"/>
            <a:ext cx="28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When the gate is “open”, transistor can conduct “0”</a:t>
            </a:r>
            <a:endParaRPr lang="ru-RU" dirty="0" err="1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08665" y="3206724"/>
            <a:ext cx="28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When the gate is “open”, transistor conducts “1”, but:</a:t>
            </a:r>
            <a:endParaRPr lang="ru-RU" dirty="0" err="1">
              <a:latin typeface="+mj-lt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943589" y="3855309"/>
            <a:ext cx="4381643" cy="2553478"/>
            <a:chOff x="1458411" y="2651760"/>
            <a:chExt cx="5905542" cy="3520440"/>
          </a:xfrm>
        </p:grpSpPr>
        <p:grpSp>
          <p:nvGrpSpPr>
            <p:cNvPr id="91" name="Group 90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99" name="Rectangle 98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92" name="Straight Connector 91"/>
            <p:cNvCxnSpPr>
              <a:stCxn id="100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3" name="Straight Connector 92"/>
            <p:cNvCxnSpPr>
              <a:stCxn id="99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Connector 93"/>
            <p:cNvCxnSpPr>
              <a:stCxn id="104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5" name="Straight Connector 94"/>
            <p:cNvCxnSpPr>
              <a:stCxn id="101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2393385" y="2651760"/>
              <a:ext cx="1056673" cy="501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Source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02722" y="2651760"/>
              <a:ext cx="801010" cy="501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Gate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662177" y="2651760"/>
              <a:ext cx="873641" cy="501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Drain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5927185" y="4200005"/>
            <a:ext cx="2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  <a:latin typeface="+mj-lt"/>
              </a:rPr>
              <a:t>1</a:t>
            </a:r>
            <a:endParaRPr lang="ru-RU" b="1" dirty="0" err="1">
              <a:solidFill>
                <a:srgbClr val="FF3300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48046" y="4200005"/>
            <a:ext cx="2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  <a:latin typeface="+mj-lt"/>
              </a:rPr>
              <a:t>1</a:t>
            </a:r>
            <a:endParaRPr lang="ru-RU" b="1" dirty="0" err="1">
              <a:solidFill>
                <a:srgbClr val="FF3300"/>
              </a:solidFill>
              <a:latin typeface="+mj-lt"/>
            </a:endParaRPr>
          </a:p>
        </p:txBody>
      </p:sp>
      <p:cxnSp>
        <p:nvCxnSpPr>
          <p:cNvPr id="10" name="Straight Arrow Connector 9"/>
          <p:cNvCxnSpPr>
            <a:endCxn id="122" idx="1"/>
          </p:cNvCxnSpPr>
          <p:nvPr/>
        </p:nvCxnSpPr>
        <p:spPr bwMode="auto">
          <a:xfrm>
            <a:off x="6259742" y="4384671"/>
            <a:ext cx="588304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761817" y="4788604"/>
            <a:ext cx="3175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Voltage between source and gate is 0, so p-n is not fully “open”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(details are beyond the scope of our course)</a:t>
            </a:r>
            <a:endParaRPr lang="ru-RU" dirty="0" err="1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18460"/>
              </p:ext>
            </p:extLst>
          </p:nvPr>
        </p:nvGraphicFramePr>
        <p:xfrm>
          <a:off x="4110115" y="1377159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Gate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State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Input (Source)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Output (Drain)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weak </a:t>
                      </a:r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(any other</a:t>
                      </a:r>
                      <a:r>
                        <a:rPr lang="en-US" sz="1000" baseline="0" dirty="0">
                          <a:latin typeface="+mj-lt"/>
                        </a:rPr>
                        <a:t> value than 1)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(not 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any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Z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9" name="Group 108"/>
          <p:cNvGrpSpPr/>
          <p:nvPr/>
        </p:nvGrpSpPr>
        <p:grpSpPr>
          <a:xfrm>
            <a:off x="2340160" y="1325499"/>
            <a:ext cx="1546071" cy="1809343"/>
            <a:chOff x="9074875" y="3172029"/>
            <a:chExt cx="1546071" cy="1809343"/>
          </a:xfrm>
        </p:grpSpPr>
        <p:grpSp>
          <p:nvGrpSpPr>
            <p:cNvPr id="110" name="Group 109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14" name="Straight Connector 113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6" name="Straight Connector 115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7" name="Straight Connector 116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8" name="Straight Connector 117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9" name="Straight Connector 118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11" name="TextBox 110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Gate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Drain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917292" y="467359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Source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7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3" grpId="0"/>
      <p:bldP spid="89" grpId="0"/>
      <p:bldP spid="121" grpId="0"/>
      <p:bldP spid="122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and P-type MOSFET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54306"/>
              </p:ext>
            </p:extLst>
          </p:nvPr>
        </p:nvGraphicFramePr>
        <p:xfrm>
          <a:off x="4827935" y="1874749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Gate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State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Input (Source)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Output (Drain)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weak </a:t>
                      </a:r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(any other</a:t>
                      </a:r>
                      <a:r>
                        <a:rPr lang="en-US" sz="1000" baseline="0" dirty="0">
                          <a:latin typeface="+mj-lt"/>
                        </a:rPr>
                        <a:t> value than 1)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(not 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any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Z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2344475" y="1864179"/>
            <a:ext cx="1546071" cy="1809343"/>
            <a:chOff x="9074875" y="3172029"/>
            <a:chExt cx="1546071" cy="1809343"/>
          </a:xfrm>
        </p:grpSpPr>
        <p:grpSp>
          <p:nvGrpSpPr>
            <p:cNvPr id="23" name="Group 22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32" name="TextBox 31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Gate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Drain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917292" y="467359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Source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10786"/>
              </p:ext>
            </p:extLst>
          </p:nvPr>
        </p:nvGraphicFramePr>
        <p:xfrm>
          <a:off x="4827935" y="4364445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Gate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State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Input (Source)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Output (Drain)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+mj-lt"/>
                        </a:rPr>
                        <a:t>weak </a:t>
                      </a:r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solidFill>
                            <a:srgbClr val="FF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(any other</a:t>
                      </a:r>
                      <a:r>
                        <a:rPr lang="en-US" sz="1000" baseline="0" dirty="0">
                          <a:latin typeface="+mj-lt"/>
                        </a:rPr>
                        <a:t> value than 0)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(not 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any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Z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2344475" y="4260472"/>
            <a:ext cx="1529135" cy="1800597"/>
            <a:chOff x="528918" y="4204587"/>
            <a:chExt cx="1529135" cy="1800597"/>
          </a:xfrm>
        </p:grpSpPr>
        <p:grpSp>
          <p:nvGrpSpPr>
            <p:cNvPr id="38" name="Group 37"/>
            <p:cNvGrpSpPr/>
            <p:nvPr/>
          </p:nvGrpSpPr>
          <p:grpSpPr>
            <a:xfrm>
              <a:off x="528918" y="4204587"/>
              <a:ext cx="1529135" cy="1800597"/>
              <a:chOff x="9074875" y="3209372"/>
              <a:chExt cx="1529135" cy="180059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9" name="Straight Connector 4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Gate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Drain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900356" y="3209372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Source</a:t>
                </a:r>
              </a:p>
            </p:txBody>
          </p:sp>
        </p:grp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38200" y="1302532"/>
            <a:ext cx="2482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>
                <a:latin typeface="+mj-lt"/>
              </a:rPr>
              <a:t>N-type MOSFET: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2422" y="3812391"/>
            <a:ext cx="712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>
                <a:latin typeface="+mj-lt"/>
              </a:rPr>
              <a:t>P-type MOSFET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(similar to N-type, but all is inverted)</a:t>
            </a:r>
            <a:r>
              <a:rPr lang="en-US" sz="2400" dirty="0">
                <a:latin typeface="+mj-lt"/>
              </a:rPr>
              <a:t>: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7622979" y="2360817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7622979" y="5159918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78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79556"/>
              </p:ext>
            </p:extLst>
          </p:nvPr>
        </p:nvGraphicFramePr>
        <p:xfrm>
          <a:off x="8041829" y="1394249"/>
          <a:ext cx="1994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021612" y="4262996"/>
            <a:ext cx="1966051" cy="1501566"/>
            <a:chOff x="9074875" y="3172029"/>
            <a:chExt cx="1966051" cy="1501566"/>
          </a:xfrm>
        </p:grpSpPr>
        <p:grpSp>
          <p:nvGrpSpPr>
            <p:cNvPr id="6" name="Group 5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" name="TextBox 6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Gate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Drain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37272" y="435833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Source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88257" y="3142191"/>
            <a:ext cx="1467227" cy="1492820"/>
            <a:chOff x="528918" y="4512364"/>
            <a:chExt cx="1467227" cy="1492820"/>
          </a:xfrm>
        </p:grpSpPr>
        <p:grpSp>
          <p:nvGrpSpPr>
            <p:cNvPr id="18" name="Group 17"/>
            <p:cNvGrpSpPr/>
            <p:nvPr/>
          </p:nvGrpSpPr>
          <p:grpSpPr>
            <a:xfrm>
              <a:off x="528918" y="4512364"/>
              <a:ext cx="1467227" cy="1492820"/>
              <a:chOff x="9074875" y="3517149"/>
              <a:chExt cx="1467227" cy="14928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Gate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Drain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477076" y="3517149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Source</a:t>
                </a:r>
              </a:p>
            </p:txBody>
          </p:sp>
        </p:grpSp>
        <p:sp>
          <p:nvSpPr>
            <p:cNvPr id="19" name="Oval 18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97555" y="5757079"/>
            <a:ext cx="224790" cy="106680"/>
            <a:chOff x="3539490" y="4938999"/>
            <a:chExt cx="224790" cy="106680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0" name="TextBox 39"/>
          <p:cNvSpPr txBox="1"/>
          <p:nvPr/>
        </p:nvSpPr>
        <p:spPr>
          <a:xfrm>
            <a:off x="2876943" y="5458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3209951" y="4635011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831750" y="271008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V</a:t>
            </a:r>
            <a:r>
              <a:rPr lang="en-US" sz="1600" dirty="0" err="1">
                <a:latin typeface="+mj-lt"/>
              </a:rPr>
              <a:t>cc</a:t>
            </a:r>
            <a:endParaRPr lang="en-US" sz="16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7209" y="307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065564" y="4298637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73632"/>
              </p:ext>
            </p:extLst>
          </p:nvPr>
        </p:nvGraphicFramePr>
        <p:xfrm>
          <a:off x="2193529" y="1382674"/>
          <a:ext cx="1994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65075"/>
              </p:ext>
            </p:extLst>
          </p:nvPr>
        </p:nvGraphicFramePr>
        <p:xfrm>
          <a:off x="5134414" y="1377772"/>
          <a:ext cx="1994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0" name="Group 109"/>
          <p:cNvGrpSpPr/>
          <p:nvPr/>
        </p:nvGrpSpPr>
        <p:grpSpPr>
          <a:xfrm>
            <a:off x="8709544" y="4644563"/>
            <a:ext cx="734965" cy="1228748"/>
            <a:chOff x="7185543" y="4644563"/>
            <a:chExt cx="734965" cy="1228748"/>
          </a:xfrm>
        </p:grpSpPr>
        <p:grpSp>
          <p:nvGrpSpPr>
            <p:cNvPr id="49" name="Group 48"/>
            <p:cNvGrpSpPr/>
            <p:nvPr/>
          </p:nvGrpSpPr>
          <p:grpSpPr>
            <a:xfrm>
              <a:off x="7185543" y="4644563"/>
              <a:ext cx="620358" cy="1129551"/>
              <a:chOff x="8127402" y="3544048"/>
              <a:chExt cx="620358" cy="1129551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74" name="Group 73"/>
            <p:cNvGrpSpPr/>
            <p:nvPr/>
          </p:nvGrpSpPr>
          <p:grpSpPr>
            <a:xfrm>
              <a:off x="7695718" y="5766631"/>
              <a:ext cx="224790" cy="106680"/>
              <a:chOff x="3539490" y="4938999"/>
              <a:chExt cx="224790" cy="106680"/>
            </a:xfrm>
          </p:grpSpPr>
          <p:cxnSp>
            <p:nvCxnSpPr>
              <p:cNvPr id="75" name="Straight Connector 74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8" name="TextBox 77"/>
            <p:cNvSpPr txBox="1"/>
            <p:nvPr/>
          </p:nvSpPr>
          <p:spPr>
            <a:xfrm>
              <a:off x="7475106" y="54678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+mj-lt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707844" y="2370200"/>
            <a:ext cx="954488" cy="1588556"/>
            <a:chOff x="7183844" y="2370200"/>
            <a:chExt cx="954488" cy="1588556"/>
          </a:xfrm>
        </p:grpSpPr>
        <p:grpSp>
          <p:nvGrpSpPr>
            <p:cNvPr id="60" name="Group 59"/>
            <p:cNvGrpSpPr/>
            <p:nvPr/>
          </p:nvGrpSpPr>
          <p:grpSpPr>
            <a:xfrm>
              <a:off x="7183844" y="2829205"/>
              <a:ext cx="620358" cy="1129551"/>
              <a:chOff x="1094687" y="4539259"/>
              <a:chExt cx="620358" cy="112955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2" name="Straight Connector 71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3" name="Straight Connector 72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62" name="Oval 61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561569" y="237020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+mj-lt"/>
                </a:rPr>
                <a:t>V</a:t>
              </a:r>
              <a:r>
                <a:rPr lang="en-US" sz="1600" dirty="0" err="1">
                  <a:latin typeface="+mj-lt"/>
                </a:rPr>
                <a:t>cc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827028" y="27395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485889" y="3393979"/>
            <a:ext cx="1234147" cy="1815361"/>
            <a:chOff x="5961888" y="3393979"/>
            <a:chExt cx="1234147" cy="1144798"/>
          </a:xfrm>
        </p:grpSpPr>
        <p:cxnSp>
          <p:nvCxnSpPr>
            <p:cNvPr id="85" name="Straight Connector 84"/>
            <p:cNvCxnSpPr/>
            <p:nvPr/>
          </p:nvCxnSpPr>
          <p:spPr bwMode="auto">
            <a:xfrm flipH="1">
              <a:off x="6790944" y="4538777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flipH="1">
              <a:off x="6790944" y="3393979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6790944" y="3393984"/>
              <a:ext cx="0" cy="114479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6297168" y="3966380"/>
              <a:ext cx="49377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5961888" y="3737083"/>
              <a:ext cx="689612" cy="23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Input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319383" y="3883167"/>
            <a:ext cx="1263995" cy="761397"/>
            <a:chOff x="7795382" y="3883166"/>
            <a:chExt cx="1263995" cy="761397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7795382" y="4290461"/>
              <a:ext cx="790443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8190228" y="388316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Output</a:t>
              </a: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7804202" y="3952159"/>
              <a:ext cx="0" cy="69240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00" name="TextBox 99"/>
          <p:cNvSpPr txBox="1"/>
          <p:nvPr/>
        </p:nvSpPr>
        <p:spPr>
          <a:xfrm>
            <a:off x="7675042" y="43595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sp>
        <p:nvSpPr>
          <p:cNvPr id="102" name="Multiply 101"/>
          <p:cNvSpPr/>
          <p:nvPr/>
        </p:nvSpPr>
        <p:spPr bwMode="auto">
          <a:xfrm>
            <a:off x="8888034" y="3046134"/>
            <a:ext cx="695704" cy="695704"/>
          </a:xfrm>
          <a:prstGeom prst="mathMultiply">
            <a:avLst>
              <a:gd name="adj1" fmla="val 8030"/>
            </a:avLst>
          </a:prstGeom>
          <a:solidFill>
            <a:srgbClr val="FF3300"/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927182" y="4359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332822" y="391909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Consolas" pitchFamily="49" charset="0"/>
              </a:rPr>
              <a:t>Z</a:t>
            </a:r>
          </a:p>
        </p:txBody>
      </p:sp>
      <p:sp>
        <p:nvSpPr>
          <p:cNvPr id="105" name="Freeform 104"/>
          <p:cNvSpPr/>
          <p:nvPr/>
        </p:nvSpPr>
        <p:spPr bwMode="auto">
          <a:xfrm>
            <a:off x="9320784" y="4297681"/>
            <a:ext cx="737616" cy="1469136"/>
          </a:xfrm>
          <a:custGeom>
            <a:avLst/>
            <a:gdLst>
              <a:gd name="connsiteX0" fmla="*/ 83402 w 851498"/>
              <a:gd name="connsiteY0" fmla="*/ 1577960 h 1577960"/>
              <a:gd name="connsiteX1" fmla="*/ 71210 w 851498"/>
              <a:gd name="connsiteY1" fmla="*/ 108824 h 1577960"/>
              <a:gd name="connsiteX2" fmla="*/ 851498 w 851498"/>
              <a:gd name="connsiteY2" fmla="*/ 108824 h 1577960"/>
              <a:gd name="connsiteX3" fmla="*/ 851498 w 851498"/>
              <a:gd name="connsiteY3" fmla="*/ 108824 h 1577960"/>
              <a:gd name="connsiteX4" fmla="*/ 851498 w 851498"/>
              <a:gd name="connsiteY4" fmla="*/ 108824 h 1577960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12192 w 780288"/>
              <a:gd name="connsiteY0" fmla="*/ 1475007 h 1475007"/>
              <a:gd name="connsiteX1" fmla="*/ 0 w 780288"/>
              <a:gd name="connsiteY1" fmla="*/ 5871 h 1475007"/>
              <a:gd name="connsiteX2" fmla="*/ 780288 w 780288"/>
              <a:gd name="connsiteY2" fmla="*/ 5871 h 1475007"/>
              <a:gd name="connsiteX3" fmla="*/ 780288 w 780288"/>
              <a:gd name="connsiteY3" fmla="*/ 5871 h 1475007"/>
              <a:gd name="connsiteX4" fmla="*/ 780288 w 780288"/>
              <a:gd name="connsiteY4" fmla="*/ 5871 h 1475007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" h="1469136">
                <a:moveTo>
                  <a:pt x="12192" y="1469136"/>
                </a:moveTo>
                <a:cubicBezTo>
                  <a:pt x="3048" y="844804"/>
                  <a:pt x="4572" y="250952"/>
                  <a:pt x="0" y="0"/>
                </a:cubicBezTo>
                <a:lnTo>
                  <a:pt x="780288" y="0"/>
                </a:lnTo>
                <a:lnTo>
                  <a:pt x="780288" y="0"/>
                </a:lnTo>
                <a:lnTo>
                  <a:pt x="780288" y="0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1" name="Half Frame 100"/>
          <p:cNvSpPr/>
          <p:nvPr/>
        </p:nvSpPr>
        <p:spPr bwMode="auto">
          <a:xfrm rot="13374752">
            <a:off x="8971812" y="4907183"/>
            <a:ext cx="432895" cy="331228"/>
          </a:xfrm>
          <a:prstGeom prst="halfFrame">
            <a:avLst>
              <a:gd name="adj1" fmla="val 19004"/>
              <a:gd name="adj2" fmla="val 17526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39801" y="593606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bottom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214935" y="5936066"/>
            <a:ext cx="132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top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081936" y="593606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full </a:t>
            </a:r>
            <a:r>
              <a:rPr lang="en-US" dirty="0">
                <a:latin typeface="+mj-lt"/>
              </a:rPr>
              <a:t>scheme</a:t>
            </a: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9062927" y="2109397"/>
            <a:ext cx="928721" cy="23550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b="1">
              <a:latin typeface="+mj-lt"/>
              <a:cs typeface="Arial" pitchFamily="3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925609" y="794057"/>
            <a:ext cx="2588219" cy="468064"/>
            <a:chOff x="6293104" y="282776"/>
            <a:chExt cx="2588219" cy="468064"/>
          </a:xfrm>
        </p:grpSpPr>
        <p:grpSp>
          <p:nvGrpSpPr>
            <p:cNvPr id="123" name="Group 122"/>
            <p:cNvGrpSpPr/>
            <p:nvPr/>
          </p:nvGrpSpPr>
          <p:grpSpPr>
            <a:xfrm>
              <a:off x="6976579" y="282776"/>
              <a:ext cx="1049763" cy="444404"/>
              <a:chOff x="7196035" y="203528"/>
              <a:chExt cx="1049763" cy="444404"/>
            </a:xfrm>
          </p:grpSpPr>
          <p:sp>
            <p:nvSpPr>
              <p:cNvPr id="112" name="Isosceles Triangle 111"/>
              <p:cNvSpPr/>
              <p:nvPr/>
            </p:nvSpPr>
            <p:spPr bwMode="auto">
              <a:xfrm rot="19758681">
                <a:off x="7371657" y="203528"/>
                <a:ext cx="515509" cy="44440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 bwMode="auto">
              <a:xfrm>
                <a:off x="7886313" y="435552"/>
                <a:ext cx="98467" cy="98467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18" name="Straight Connector 117"/>
              <p:cNvCxnSpPr/>
              <p:nvPr/>
            </p:nvCxnSpPr>
            <p:spPr bwMode="auto">
              <a:xfrm flipH="1">
                <a:off x="7982681" y="486523"/>
                <a:ext cx="26311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 flipH="1">
                <a:off x="7196035" y="489343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24" name="TextBox 123"/>
            <p:cNvSpPr txBox="1"/>
            <p:nvPr/>
          </p:nvSpPr>
          <p:spPr>
            <a:xfrm>
              <a:off x="6293104" y="381508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Input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012174" y="379367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Output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97681" y="43813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!A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6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1.48148E-6 L 0.00104 -0.0465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100" grpId="0"/>
      <p:bldP spid="102" grpId="0" animBg="1"/>
      <p:bldP spid="103" grpId="0"/>
      <p:bldP spid="104" grpId="0"/>
      <p:bldP spid="105" grpId="0" animBg="1"/>
      <p:bldP spid="101" grpId="0" animBg="1"/>
      <p:bldP spid="106" grpId="0"/>
      <p:bldP spid="107" grpId="0"/>
      <p:bldP spid="108" grpId="0"/>
      <p:bldP spid="109" grpId="0" animBg="1"/>
      <p:bldP spid="109" grpId="1" animBg="1"/>
      <p:bldP spid="109" grpId="2" animBg="1"/>
      <p:bldP spid="109" grpId="3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74686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09375" y="1622857"/>
            <a:ext cx="4274236" cy="2872551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9375" y="4511886"/>
            <a:ext cx="4274236" cy="1426169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609375" y="1067082"/>
            <a:ext cx="4370360" cy="3926931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557285" y="5026833"/>
            <a:ext cx="4370360" cy="11887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3357559" y="4994013"/>
            <a:ext cx="149511" cy="944042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97101" y="5164461"/>
            <a:ext cx="1629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Topics of </a:t>
            </a:r>
          </a:p>
          <a:p>
            <a:pPr algn="r"/>
            <a:r>
              <a:rPr lang="en-US" sz="2000" dirty="0">
                <a:latin typeface="+mj-lt"/>
              </a:rPr>
              <a:t>this lecture</a:t>
            </a:r>
          </a:p>
        </p:txBody>
      </p:sp>
      <p:sp>
        <p:nvSpPr>
          <p:cNvPr id="45" name="Right Arrow 44"/>
          <p:cNvSpPr/>
          <p:nvPr/>
        </p:nvSpPr>
        <p:spPr bwMode="auto">
          <a:xfrm rot="16200000">
            <a:off x="7776217" y="4933809"/>
            <a:ext cx="1613647" cy="512305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39193" y="5247239"/>
            <a:ext cx="176604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+mj-lt"/>
              </a:rPr>
              <a:t>Less</a:t>
            </a:r>
            <a:r>
              <a:rPr lang="en-US" sz="1700" dirty="0">
                <a:latin typeface="+mj-lt"/>
              </a:rPr>
              <a:t> about electrons, semiconductors…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39193" y="4345790"/>
            <a:ext cx="17660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+mj-lt"/>
              </a:rPr>
              <a:t>More </a:t>
            </a:r>
            <a:r>
              <a:rPr lang="en-US" sz="1700" dirty="0">
                <a:latin typeface="+mj-lt"/>
              </a:rPr>
              <a:t>about voltages, wires and transistors…</a:t>
            </a:r>
          </a:p>
          <a:p>
            <a:endParaRPr lang="en-US" sz="1700" dirty="0">
              <a:latin typeface="+mj-lt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8297" cy="1325563"/>
          </a:xfrm>
        </p:spPr>
        <p:txBody>
          <a:bodyPr/>
          <a:lstStyle/>
          <a:p>
            <a:r>
              <a:rPr lang="en-US" dirty="0"/>
              <a:t>Layers of Computer Architecture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570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  <p:bldP spid="45" grpId="0" animBg="1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Semiconductors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912417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Transistor?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Transistors are the fundamental building blocks for all digital circuits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The main advantage of transistors over other devices (i.e., vacuum tubes) is that they are:</a:t>
            </a:r>
          </a:p>
          <a:p>
            <a:pPr marL="757238" lvl="2" indent="-342900"/>
            <a:r>
              <a:rPr lang="en-US" sz="2200" dirty="0"/>
              <a:t>Very small </a:t>
            </a:r>
            <a:r>
              <a:rPr lang="en-US" dirty="0">
                <a:solidFill>
                  <a:schemeClr val="tx2"/>
                </a:solidFill>
              </a:rPr>
              <a:t>(~ 10nm)</a:t>
            </a:r>
          </a:p>
          <a:p>
            <a:pPr marL="757238" lvl="2" indent="-342900"/>
            <a:r>
              <a:rPr lang="en-US" sz="2200" dirty="0"/>
              <a:t>Reliable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(the 1946 </a:t>
            </a:r>
            <a:r>
              <a:rPr lang="en-US" dirty="0">
                <a:solidFill>
                  <a:schemeClr val="tx2"/>
                </a:solidFill>
                <a:hlinkClick r:id="rId3" tooltip="ENIAC"/>
              </a:rPr>
              <a:t>ENIAC</a:t>
            </a:r>
            <a:r>
              <a:rPr lang="en-US" dirty="0">
                <a:solidFill>
                  <a:schemeClr val="tx2"/>
                </a:solidFill>
              </a:rPr>
              <a:t>, with over 17,000 vacuum tubes, had a tube failure on average every two days)</a:t>
            </a:r>
          </a:p>
          <a:p>
            <a:pPr marL="757238" lvl="2" indent="-342900"/>
            <a:r>
              <a:rPr lang="en-US" sz="2200" dirty="0"/>
              <a:t>Power efficient </a:t>
            </a:r>
            <a:r>
              <a:rPr lang="en-US" dirty="0">
                <a:solidFill>
                  <a:schemeClr val="tx2"/>
                </a:solidFill>
              </a:rPr>
              <a:t>(almost don’t consume energy when the state is not changed)</a:t>
            </a:r>
          </a:p>
          <a:p>
            <a:pPr marL="757238" lvl="2" indent="-342900"/>
            <a:r>
              <a:rPr lang="en-US" sz="2200" dirty="0"/>
              <a:t>Cheap </a:t>
            </a:r>
            <a:r>
              <a:rPr lang="en-US" dirty="0">
                <a:solidFill>
                  <a:schemeClr val="tx2"/>
                </a:solidFill>
              </a:rPr>
              <a:t>(production cost of a processor is about several dollars, but it contains billions of transistors)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95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344" y="144229"/>
            <a:ext cx="8229600" cy="889000"/>
          </a:xfrm>
        </p:spPr>
        <p:txBody>
          <a:bodyPr/>
          <a:lstStyle/>
          <a:p>
            <a:pPr algn="ctr"/>
            <a:r>
              <a:rPr lang="en-US" sz="3600" dirty="0"/>
              <a:t>Silicon</a:t>
            </a:r>
            <a:endParaRPr lang="ru-RU" sz="3600" dirty="0"/>
          </a:p>
        </p:txBody>
      </p:sp>
      <p:grpSp>
        <p:nvGrpSpPr>
          <p:cNvPr id="62" name="Group 61"/>
          <p:cNvGrpSpPr/>
          <p:nvPr/>
        </p:nvGrpSpPr>
        <p:grpSpPr>
          <a:xfrm rot="17976105">
            <a:off x="6561538" y="3866299"/>
            <a:ext cx="1173203" cy="962893"/>
            <a:chOff x="3692236" y="2507670"/>
            <a:chExt cx="1173203" cy="962893"/>
          </a:xfrm>
        </p:grpSpPr>
        <p:cxnSp>
          <p:nvCxnSpPr>
            <p:cNvPr id="63" name="Straight Connector 62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6" name="Oval 65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 rot="18036933">
            <a:off x="7943680" y="3872731"/>
            <a:ext cx="1173203" cy="962893"/>
            <a:chOff x="3692236" y="2507670"/>
            <a:chExt cx="1173203" cy="962893"/>
          </a:xfrm>
        </p:grpSpPr>
        <p:cxnSp>
          <p:nvCxnSpPr>
            <p:cNvPr id="68" name="Straight Connector 67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Oval 70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 rot="17991915">
            <a:off x="7249048" y="2676911"/>
            <a:ext cx="1173203" cy="962893"/>
            <a:chOff x="3692236" y="2507670"/>
            <a:chExt cx="1173203" cy="962893"/>
          </a:xfrm>
        </p:grpSpPr>
        <p:cxnSp>
          <p:nvCxnSpPr>
            <p:cNvPr id="73" name="Straight Connector 72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6" name="Oval 75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370621" y="3395959"/>
            <a:ext cx="1173203" cy="962893"/>
            <a:chOff x="3692236" y="2507670"/>
            <a:chExt cx="1173203" cy="962893"/>
          </a:xfrm>
        </p:grpSpPr>
        <p:cxnSp>
          <p:nvCxnSpPr>
            <p:cNvPr id="54" name="Straight Connector 53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0" name="Oval 59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 bwMode="auto">
          <a:xfrm flipV="1">
            <a:off x="7379971" y="4083146"/>
            <a:ext cx="466725" cy="26289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flipV="1">
            <a:off x="7953376" y="3353534"/>
            <a:ext cx="7621" cy="527683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flipH="1" flipV="1">
            <a:off x="8073391" y="4077431"/>
            <a:ext cx="462914" cy="27813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95" name="Group 94"/>
          <p:cNvGrpSpPr/>
          <p:nvPr/>
        </p:nvGrpSpPr>
        <p:grpSpPr>
          <a:xfrm rot="3608085" flipV="1">
            <a:off x="7937515" y="4799081"/>
            <a:ext cx="1173203" cy="962893"/>
            <a:chOff x="3692236" y="2507670"/>
            <a:chExt cx="1173203" cy="962893"/>
          </a:xfrm>
        </p:grpSpPr>
        <p:cxnSp>
          <p:nvCxnSpPr>
            <p:cNvPr id="96" name="Straight Connector 95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9" name="Oval 98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8772986" y="3331306"/>
            <a:ext cx="1055806" cy="1151454"/>
            <a:chOff x="7248986" y="3073400"/>
            <a:chExt cx="1055806" cy="1151454"/>
          </a:xfrm>
        </p:grpSpPr>
        <p:cxnSp>
          <p:nvCxnSpPr>
            <p:cNvPr id="103" name="Straight Connector 102"/>
            <p:cNvCxnSpPr/>
            <p:nvPr/>
          </p:nvCxnSpPr>
          <p:spPr bwMode="auto">
            <a:xfrm rot="3657667" flipH="1">
              <a:off x="7500717" y="3702522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 flipH="1" flipV="1">
              <a:off x="7818120" y="3073400"/>
              <a:ext cx="7620" cy="58166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rot="3657667" flipH="1">
              <a:off x="7910265" y="3830326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6" name="Oval 105"/>
            <p:cNvSpPr/>
            <p:nvPr/>
          </p:nvSpPr>
          <p:spPr bwMode="auto">
            <a:xfrm rot="3657667" flipV="1">
              <a:off x="7695632" y="3655111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107" name="Straight Connector 106"/>
          <p:cNvCxnSpPr/>
          <p:nvPr/>
        </p:nvCxnSpPr>
        <p:spPr bwMode="auto">
          <a:xfrm flipV="1">
            <a:off x="8757920" y="4095847"/>
            <a:ext cx="476250" cy="268255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56" name="Group 155"/>
          <p:cNvGrpSpPr/>
          <p:nvPr/>
        </p:nvGrpSpPr>
        <p:grpSpPr>
          <a:xfrm>
            <a:off x="6709163" y="4564520"/>
            <a:ext cx="1056144" cy="1079299"/>
            <a:chOff x="5185163" y="4306613"/>
            <a:chExt cx="1056144" cy="1079299"/>
          </a:xfrm>
        </p:grpSpPr>
        <p:cxnSp>
          <p:nvCxnSpPr>
            <p:cNvPr id="109" name="Straight Connector 108"/>
            <p:cNvCxnSpPr/>
            <p:nvPr/>
          </p:nvCxnSpPr>
          <p:spPr bwMode="auto">
            <a:xfrm rot="3564635" flipH="1">
              <a:off x="5436894" y="4881354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 rot="3564635" flipH="1" flipV="1">
              <a:off x="5501183" y="4410517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rot="3564635" flipH="1">
              <a:off x="5846780" y="4991384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2" name="Oval 111"/>
            <p:cNvSpPr/>
            <p:nvPr/>
          </p:nvSpPr>
          <p:spPr bwMode="auto">
            <a:xfrm rot="3564635" flipV="1">
              <a:off x="5626942" y="4825388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400355" y="5168598"/>
            <a:ext cx="1038266" cy="1065812"/>
            <a:chOff x="5868735" y="4913232"/>
            <a:chExt cx="1038266" cy="1065812"/>
          </a:xfrm>
        </p:grpSpPr>
        <p:cxnSp>
          <p:nvCxnSpPr>
            <p:cNvPr id="114" name="Straight Connector 113"/>
            <p:cNvCxnSpPr/>
            <p:nvPr/>
          </p:nvCxnSpPr>
          <p:spPr bwMode="auto">
            <a:xfrm rot="17991915" flipH="1" flipV="1">
              <a:off x="6120466" y="4902631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 rot="17991915" flipH="1">
              <a:off x="6192026" y="5582299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 rot="17991915" flipH="1" flipV="1">
              <a:off x="6512474" y="5014918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7" name="Oval 116"/>
            <p:cNvSpPr/>
            <p:nvPr/>
          </p:nvSpPr>
          <p:spPr bwMode="auto">
            <a:xfrm rot="17991915">
              <a:off x="6312816" y="521091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130" name="Straight Connector 129"/>
          <p:cNvCxnSpPr/>
          <p:nvPr/>
        </p:nvCxnSpPr>
        <p:spPr bwMode="auto">
          <a:xfrm flipV="1">
            <a:off x="8646795" y="4540347"/>
            <a:ext cx="0" cy="552451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32" name="Group 131"/>
          <p:cNvGrpSpPr/>
          <p:nvPr/>
        </p:nvGrpSpPr>
        <p:grpSpPr>
          <a:xfrm rot="3608085" flipV="1">
            <a:off x="7941325" y="2414021"/>
            <a:ext cx="1173203" cy="962893"/>
            <a:chOff x="3692236" y="2507670"/>
            <a:chExt cx="1173203" cy="962893"/>
          </a:xfrm>
        </p:grpSpPr>
        <p:cxnSp>
          <p:nvCxnSpPr>
            <p:cNvPr id="133" name="Straight Connector 132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6" name="Oval 135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 rot="17972080">
            <a:off x="8635576" y="2676390"/>
            <a:ext cx="1173203" cy="962893"/>
            <a:chOff x="3692236" y="2507670"/>
            <a:chExt cx="1173203" cy="962893"/>
          </a:xfrm>
        </p:grpSpPr>
        <p:cxnSp>
          <p:nvCxnSpPr>
            <p:cNvPr id="138" name="Straight Connector 137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flipH="1" flipV="1">
              <a:off x="4369225" y="3177721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1" name="Oval 140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146" name="Straight Connector 145"/>
          <p:cNvCxnSpPr/>
          <p:nvPr/>
        </p:nvCxnSpPr>
        <p:spPr bwMode="auto">
          <a:xfrm flipH="1" flipV="1">
            <a:off x="8755381" y="2894426"/>
            <a:ext cx="475615" cy="27178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9345295" y="3347818"/>
            <a:ext cx="0" cy="567688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 flipV="1">
            <a:off x="8056880" y="2886807"/>
            <a:ext cx="476250" cy="268255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7274560" y="4535266"/>
            <a:ext cx="0" cy="54864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flipH="1" flipV="1">
            <a:off x="7378066" y="5263612"/>
            <a:ext cx="482622" cy="269874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8077201" y="5273136"/>
            <a:ext cx="466725" cy="26289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238" name="Group 237"/>
          <p:cNvGrpSpPr/>
          <p:nvPr/>
        </p:nvGrpSpPr>
        <p:grpSpPr>
          <a:xfrm>
            <a:off x="6024880" y="1802226"/>
            <a:ext cx="4226560" cy="4524772"/>
            <a:chOff x="4500880" y="1544320"/>
            <a:chExt cx="4226560" cy="4524772"/>
          </a:xfrm>
        </p:grpSpPr>
        <p:sp>
          <p:nvSpPr>
            <p:cNvPr id="227" name="Rectangle 226"/>
            <p:cNvSpPr/>
            <p:nvPr/>
          </p:nvSpPr>
          <p:spPr bwMode="auto">
            <a:xfrm>
              <a:off x="4500880" y="1544320"/>
              <a:ext cx="4226560" cy="446024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4589144" y="1883410"/>
              <a:ext cx="4117417" cy="3737876"/>
              <a:chOff x="9171304" y="3509010"/>
              <a:chExt cx="4117417" cy="3737876"/>
            </a:xfrm>
            <a:solidFill>
              <a:schemeClr val="bg1"/>
            </a:solidFill>
          </p:grpSpPr>
          <p:grpSp>
            <p:nvGrpSpPr>
              <p:cNvPr id="177" name="Group 176"/>
              <p:cNvGrpSpPr/>
              <p:nvPr/>
            </p:nvGrpSpPr>
            <p:grpSpPr>
              <a:xfrm>
                <a:off x="9171304" y="396414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59" name="Hexagon 15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0" name="Hexagon 15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1" name="Hexagon 16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2" name="Hexagon 16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4" name="Hexagon 163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5" name="Hexagon 164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6" name="Hexagon 165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11489340" y="3511397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79" name="Hexagon 17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0" name="Hexagon 17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1" name="Hexagon 18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2" name="Hexagon 18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3" name="Hexagon 182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4" name="Hexagon 183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5" name="Hexagon 184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86" name="Group 185"/>
              <p:cNvGrpSpPr/>
              <p:nvPr/>
            </p:nvGrpSpPr>
            <p:grpSpPr>
              <a:xfrm>
                <a:off x="10456752" y="4409734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87" name="Hexagon 186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8" name="Hexagon 187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9" name="Hexagon 188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0" name="Hexagon 189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1" name="Hexagon 190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2" name="Hexagon 191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3" name="Hexagon 192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94" name="Group 193"/>
              <p:cNvGrpSpPr/>
              <p:nvPr/>
            </p:nvGrpSpPr>
            <p:grpSpPr>
              <a:xfrm>
                <a:off x="10200263" y="3509010"/>
                <a:ext cx="1288162" cy="1047445"/>
                <a:chOff x="9145904" y="4432741"/>
                <a:chExt cx="1288162" cy="1047445"/>
              </a:xfrm>
              <a:grpFill/>
            </p:grpSpPr>
            <p:sp>
              <p:nvSpPr>
                <p:cNvPr id="195" name="Hexagon 194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6" name="Hexagon 195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8" name="Hexagon 197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1" name="Hexagon 200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10720044" y="575116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03" name="Hexagon 202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4" name="Hexagon 203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5" name="Hexagon 204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6" name="Hexagon 205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7" name="Hexagon 206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8" name="Hexagon 207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9" name="Hexagon 208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9432043" y="5311479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11" name="Hexagon 210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2" name="Hexagon 211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3" name="Hexagon 212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4" name="Hexagon 213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5" name="Hexagon 214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6" name="Hexagon 215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7" name="Hexagon 216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11744752" y="485625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19" name="Hexagon 21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0" name="Hexagon 21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1" name="Hexagon 22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2" name="Hexagon 22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3" name="Hexagon 222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4" name="Hexagon 223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5" name="Hexagon 224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29" name="TextBox 228"/>
            <p:cNvSpPr txBox="1"/>
            <p:nvPr/>
          </p:nvSpPr>
          <p:spPr>
            <a:xfrm>
              <a:off x="5039360" y="569976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Planar structure of silicon crystal</a:t>
              </a:r>
              <a:endParaRPr lang="ru-RU" dirty="0" err="1">
                <a:latin typeface="+mj-lt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2519680" y="2707934"/>
            <a:ext cx="3484880" cy="3547945"/>
            <a:chOff x="995680" y="2450027"/>
            <a:chExt cx="3484880" cy="3547945"/>
          </a:xfrm>
        </p:grpSpPr>
        <p:grpSp>
          <p:nvGrpSpPr>
            <p:cNvPr id="231" name="Group 230"/>
            <p:cNvGrpSpPr/>
            <p:nvPr/>
          </p:nvGrpSpPr>
          <p:grpSpPr>
            <a:xfrm>
              <a:off x="1093284" y="2450027"/>
              <a:ext cx="2495740" cy="3002258"/>
              <a:chOff x="1225364" y="2521147"/>
              <a:chExt cx="2495740" cy="3002258"/>
            </a:xfrm>
          </p:grpSpPr>
          <p:grpSp>
            <p:nvGrpSpPr>
              <p:cNvPr id="33" name="Group 32"/>
              <p:cNvGrpSpPr/>
              <p:nvPr/>
            </p:nvGrpSpPr>
            <p:grpSpPr>
              <a:xfrm rot="9736035">
                <a:off x="2717057" y="3555715"/>
                <a:ext cx="1004047" cy="1298058"/>
                <a:chOff x="3059953" y="4087243"/>
                <a:chExt cx="1004047" cy="1298058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36" name="Oval 35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 rot="18904787">
                  <a:off x="3504271" y="4087243"/>
                  <a:ext cx="120162" cy="129805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8" name="Oval 37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7173963">
                <a:off x="1372369" y="3626858"/>
                <a:ext cx="1004047" cy="1298058"/>
                <a:chOff x="3059953" y="4087243"/>
                <a:chExt cx="1004047" cy="1298058"/>
              </a:xfrm>
            </p:grpSpPr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" name="Oval 17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 rot="18904787">
                  <a:off x="3504271" y="4087243"/>
                  <a:ext cx="120162" cy="129805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" name="Oval 19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4" name="Oval 3"/>
              <p:cNvSpPr/>
              <p:nvPr/>
            </p:nvSpPr>
            <p:spPr bwMode="auto">
              <a:xfrm>
                <a:off x="2247296" y="3653121"/>
                <a:ext cx="645458" cy="645458"/>
              </a:xfrm>
              <a:prstGeom prst="ellipse">
                <a:avLst/>
              </a:prstGeom>
              <a:solidFill>
                <a:srgbClr val="FF66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 rot="1664321">
                <a:off x="2311591" y="4225347"/>
                <a:ext cx="1004047" cy="1298058"/>
                <a:chOff x="3059953" y="4087243"/>
                <a:chExt cx="1004047" cy="1298058"/>
              </a:xfrm>
            </p:grpSpPr>
            <p:cxnSp>
              <p:nvCxnSpPr>
                <p:cNvPr id="7" name="Straight Connector 6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" name="Straight Connector 8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" name="Oval 10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 bwMode="auto">
                <a:xfrm rot="18904787">
                  <a:off x="3504272" y="4087243"/>
                  <a:ext cx="120162" cy="129805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0" name="Oval 9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13471393">
                <a:off x="2123259" y="2521147"/>
                <a:ext cx="903368" cy="1179800"/>
                <a:chOff x="3059953" y="4087243"/>
                <a:chExt cx="1004047" cy="1298058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24" name="Oval 23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 rot="18904787">
                  <a:off x="3504271" y="4087243"/>
                  <a:ext cx="120162" cy="129805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32" name="TextBox 231"/>
            <p:cNvSpPr txBox="1"/>
            <p:nvPr/>
          </p:nvSpPr>
          <p:spPr>
            <a:xfrm>
              <a:off x="995680" y="5628640"/>
              <a:ext cx="348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Stick model of a silicon atom</a:t>
              </a:r>
              <a:endParaRPr lang="ru-RU" dirty="0" err="1">
                <a:latin typeface="+mj-lt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5963920" y="1436466"/>
            <a:ext cx="4460240" cy="4897120"/>
            <a:chOff x="4439920" y="1178560"/>
            <a:chExt cx="4460240" cy="4897120"/>
          </a:xfrm>
        </p:grpSpPr>
        <p:sp>
          <p:nvSpPr>
            <p:cNvPr id="235" name="Rectangle 234"/>
            <p:cNvSpPr/>
            <p:nvPr/>
          </p:nvSpPr>
          <p:spPr bwMode="auto">
            <a:xfrm>
              <a:off x="4439920" y="1178560"/>
              <a:ext cx="4460240" cy="489712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82534" y="2286000"/>
              <a:ext cx="4400230" cy="3058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6" name="TextBox 235"/>
            <p:cNvSpPr txBox="1"/>
            <p:nvPr/>
          </p:nvSpPr>
          <p:spPr>
            <a:xfrm>
              <a:off x="4785360" y="5638800"/>
              <a:ext cx="401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Purified silicon</a:t>
              </a:r>
              <a:endParaRPr lang="ru-RU" dirty="0" err="1">
                <a:latin typeface="+mj-lt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253" y="826478"/>
            <a:ext cx="8464868" cy="963246"/>
          </a:xfrm>
        </p:spPr>
        <p:txBody>
          <a:bodyPr>
            <a:normAutofit lnSpcReduction="10000"/>
          </a:bodyPr>
          <a:lstStyle/>
          <a:p>
            <a:pPr marL="233363" indent="-233363"/>
            <a:r>
              <a:rPr lang="en-US" sz="2000" b="1" dirty="0"/>
              <a:t>Silicon</a:t>
            </a:r>
            <a:r>
              <a:rPr lang="en-US" sz="2000" dirty="0"/>
              <a:t> (Si) is a chemical element with atomic number 14</a:t>
            </a:r>
          </a:p>
          <a:p>
            <a:pPr marL="233363" indent="-233363">
              <a:spcBef>
                <a:spcPts val="600"/>
              </a:spcBef>
            </a:pPr>
            <a:r>
              <a:rPr lang="en-US" sz="2000" dirty="0"/>
              <a:t>It has four electrons in the outermost shell available for covalent chemical bonding:</a:t>
            </a:r>
            <a:endParaRPr lang="ru-RU" sz="2000" dirty="0"/>
          </a:p>
          <a:p>
            <a:pPr indent="233363"/>
            <a:endParaRPr lang="ru-RU" sz="2000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3174389" y="1631348"/>
            <a:ext cx="3789911" cy="596357"/>
            <a:chOff x="2767536" y="835151"/>
            <a:chExt cx="3789911" cy="596357"/>
          </a:xfrm>
        </p:grpSpPr>
        <p:grpSp>
          <p:nvGrpSpPr>
            <p:cNvPr id="158" name="Group 157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3686556" y="835152"/>
                <a:ext cx="314060" cy="561848"/>
                <a:chOff x="3686556" y="835152"/>
                <a:chExt cx="314060" cy="561848"/>
              </a:xfrm>
            </p:grpSpPr>
            <p:sp>
              <p:nvSpPr>
                <p:cNvPr id="240" name="Rectangle 239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TextBox 240"/>
                    <p:cNvSpPr txBox="1"/>
                    <p:nvPr/>
                  </p:nvSpPr>
                  <p:spPr>
                    <a:xfrm>
                      <a:off x="3686556" y="835152"/>
                      <a:ext cx="3140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241" name="TextBox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1940" t="-4444" r="-746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8" name="Group 167"/>
              <p:cNvGrpSpPr/>
              <p:nvPr/>
            </p:nvGrpSpPr>
            <p:grpSpPr>
              <a:xfrm>
                <a:off x="4158996" y="835152"/>
                <a:ext cx="314060" cy="561848"/>
                <a:chOff x="4091940" y="835152"/>
                <a:chExt cx="314060" cy="561848"/>
              </a:xfrm>
            </p:grpSpPr>
            <p:sp>
              <p:nvSpPr>
                <p:cNvPr id="233" name="Rectangle 232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4" name="TextBox 233"/>
                    <p:cNvSpPr txBox="1"/>
                    <p:nvPr/>
                  </p:nvSpPr>
                  <p:spPr>
                    <a:xfrm>
                      <a:off x="4091940" y="835152"/>
                      <a:ext cx="3140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234" name="TextBox 2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3433" t="-4444" r="-597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9" name="Group 168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99" name="Rectangle 198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4735310" y="835151"/>
                      <a:ext cx="32553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230" name="TextBox 2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8841" t="-4444" r="-434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0" name="Group 169"/>
              <p:cNvGrpSpPr/>
              <p:nvPr/>
            </p:nvGrpSpPr>
            <p:grpSpPr>
              <a:xfrm>
                <a:off x="5457444" y="835152"/>
                <a:ext cx="310213" cy="561848"/>
                <a:chOff x="4091940" y="835152"/>
                <a:chExt cx="310213" cy="561848"/>
              </a:xfrm>
            </p:grpSpPr>
            <p:sp>
              <p:nvSpPr>
                <p:cNvPr id="176" name="Rectangle 175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TextBox 196"/>
                    <p:cNvSpPr txBox="1"/>
                    <p:nvPr/>
                  </p:nvSpPr>
                  <p:spPr>
                    <a:xfrm>
                      <a:off x="4091940" y="835152"/>
                      <a:ext cx="3102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197" name="TextBox 1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3636" t="-4444" r="-6061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1" name="Group 170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72" name="Rectangle 171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/>
                    <p:cNvSpPr txBox="1"/>
                    <p:nvPr/>
                  </p:nvSpPr>
                  <p:spPr>
                    <a:xfrm>
                      <a:off x="4735310" y="835151"/>
                      <a:ext cx="32553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175" name="TextBox 1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8841" t="-4444" r="-434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63" name="TextBox 162"/>
            <p:cNvSpPr txBox="1"/>
            <p:nvPr/>
          </p:nvSpPr>
          <p:spPr>
            <a:xfrm>
              <a:off x="2767536" y="1092954"/>
              <a:ext cx="8082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Si (+14)</a:t>
              </a:r>
              <a:endParaRPr lang="ru-RU" sz="1600" dirty="0" err="1">
                <a:latin typeface="+mj-lt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26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060" y="293032"/>
            <a:ext cx="8229600" cy="889000"/>
          </a:xfrm>
        </p:spPr>
        <p:txBody>
          <a:bodyPr/>
          <a:lstStyle/>
          <a:p>
            <a:pPr algn="ctr"/>
            <a:r>
              <a:rPr lang="en-US" dirty="0"/>
              <a:t>Conduction properties</a:t>
            </a:r>
            <a:endParaRPr lang="ru-RU" dirty="0"/>
          </a:p>
        </p:txBody>
      </p:sp>
      <p:grpSp>
        <p:nvGrpSpPr>
          <p:cNvPr id="61" name="Group 60"/>
          <p:cNvGrpSpPr/>
          <p:nvPr/>
        </p:nvGrpSpPr>
        <p:grpSpPr>
          <a:xfrm>
            <a:off x="3850605" y="1502485"/>
            <a:ext cx="4226560" cy="4493994"/>
            <a:chOff x="3393440" y="1493520"/>
            <a:chExt cx="4226560" cy="4493994"/>
          </a:xfrm>
        </p:grpSpPr>
        <p:sp>
          <p:nvSpPr>
            <p:cNvPr id="5" name="Rectangle 4"/>
            <p:cNvSpPr/>
            <p:nvPr/>
          </p:nvSpPr>
          <p:spPr bwMode="auto">
            <a:xfrm>
              <a:off x="3393440" y="1493520"/>
              <a:ext cx="4226560" cy="446024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6" name="Group 225"/>
            <p:cNvGrpSpPr/>
            <p:nvPr/>
          </p:nvGrpSpPr>
          <p:grpSpPr>
            <a:xfrm>
              <a:off x="3481704" y="1832610"/>
              <a:ext cx="4117417" cy="3737876"/>
              <a:chOff x="9171304" y="3509010"/>
              <a:chExt cx="4117417" cy="3737876"/>
            </a:xfrm>
            <a:solidFill>
              <a:schemeClr val="bg1"/>
            </a:solidFill>
          </p:grpSpPr>
          <p:grpSp>
            <p:nvGrpSpPr>
              <p:cNvPr id="8" name="Group 176"/>
              <p:cNvGrpSpPr/>
              <p:nvPr/>
            </p:nvGrpSpPr>
            <p:grpSpPr>
              <a:xfrm>
                <a:off x="9171304" y="396414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54" name="Hexagon 53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Hexagon 54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6" name="Hexagon 55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7" name="Hexagon 56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8" name="Hexagon 57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9" name="Hexagon 58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0" name="Hexagon 59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" name="Group 177"/>
              <p:cNvGrpSpPr/>
              <p:nvPr/>
            </p:nvGrpSpPr>
            <p:grpSpPr>
              <a:xfrm>
                <a:off x="11489340" y="3511397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47" name="Hexagon 46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8" name="Hexagon 47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9" name="Hexagon 48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0" name="Hexagon 49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1" name="Hexagon 50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Hexagon 51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3" name="Hexagon 52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" name="Group 185"/>
              <p:cNvGrpSpPr/>
              <p:nvPr/>
            </p:nvGrpSpPr>
            <p:grpSpPr>
              <a:xfrm>
                <a:off x="10456752" y="4409734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40" name="Hexagon 39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" name="Hexagon 40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2" name="Hexagon 41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Hexagon 42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4" name="Hexagon 43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" name="Hexagon 44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Hexagon 45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1" name="Group 193"/>
              <p:cNvGrpSpPr/>
              <p:nvPr/>
            </p:nvGrpSpPr>
            <p:grpSpPr>
              <a:xfrm>
                <a:off x="10200263" y="3509010"/>
                <a:ext cx="1288162" cy="1047445"/>
                <a:chOff x="9145904" y="4432741"/>
                <a:chExt cx="1288162" cy="1047445"/>
              </a:xfrm>
              <a:grpFill/>
            </p:grpSpPr>
            <p:sp>
              <p:nvSpPr>
                <p:cNvPr id="36" name="Hexagon 35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" name="Hexagon 36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8" name="Hexagon 37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9" name="Hexagon 38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" name="Group 201"/>
              <p:cNvGrpSpPr/>
              <p:nvPr/>
            </p:nvGrpSpPr>
            <p:grpSpPr>
              <a:xfrm>
                <a:off x="10720044" y="575116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9" name="Hexagon 2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Hexagon 2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Hexagon 3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" name="Hexagon 3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Hexagon 32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" name="Hexagon 33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5" name="Hexagon 34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" name="Group 209"/>
              <p:cNvGrpSpPr/>
              <p:nvPr/>
            </p:nvGrpSpPr>
            <p:grpSpPr>
              <a:xfrm>
                <a:off x="9432043" y="5311479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2" name="Hexagon 21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" name="Hexagon 22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" name="Hexagon 23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" name="Hexagon 24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Hexagon 25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" name="Hexagon 26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Hexagon 27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4" name="Group 217"/>
              <p:cNvGrpSpPr/>
              <p:nvPr/>
            </p:nvGrpSpPr>
            <p:grpSpPr>
              <a:xfrm>
                <a:off x="11744752" y="485625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5" name="Hexagon 14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" name="Hexagon 15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Hexagon 16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Hexagon 17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Hexagon 18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" name="Hexagon 19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" name="Hexagon 20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7" name="TextBox 6"/>
            <p:cNvSpPr txBox="1"/>
            <p:nvPr/>
          </p:nvSpPr>
          <p:spPr>
            <a:xfrm>
              <a:off x="3514199" y="5648960"/>
              <a:ext cx="40341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Spontaneous electron-ion par creation </a:t>
              </a:r>
              <a:endParaRPr lang="ru-RU" sz="1600" dirty="0" err="1">
                <a:latin typeface="+mj-lt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38385" y="3180080"/>
            <a:ext cx="347980" cy="214674"/>
            <a:chOff x="4681220" y="3180080"/>
            <a:chExt cx="347980" cy="214674"/>
          </a:xfrm>
        </p:grpSpPr>
        <p:sp>
          <p:nvSpPr>
            <p:cNvPr id="63" name="Rectangle 62"/>
            <p:cNvSpPr/>
            <p:nvPr/>
          </p:nvSpPr>
          <p:spPr bwMode="auto">
            <a:xfrm rot="19871626">
              <a:off x="4818380" y="3215641"/>
              <a:ext cx="210820" cy="4571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4681220" y="3241040"/>
              <a:ext cx="165100" cy="153714"/>
            </a:xfrm>
            <a:prstGeom prst="ellipse">
              <a:avLst/>
            </a:prstGeom>
            <a:solidFill>
              <a:srgbClr val="FF33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 flipH="1">
              <a:off x="4940300" y="3180080"/>
              <a:ext cx="78740" cy="5334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1" name="Oval 70"/>
          <p:cNvSpPr/>
          <p:nvPr/>
        </p:nvSpPr>
        <p:spPr bwMode="auto">
          <a:xfrm>
            <a:off x="5238080" y="3228625"/>
            <a:ext cx="86360" cy="80404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2" name="Explosion 2 71"/>
          <p:cNvSpPr/>
          <p:nvPr/>
        </p:nvSpPr>
        <p:spPr bwMode="auto">
          <a:xfrm>
            <a:off x="5027592" y="3103246"/>
            <a:ext cx="422910" cy="394335"/>
          </a:xfrm>
          <a:prstGeom prst="irregularSeal2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3" name="Explosion 2 72"/>
          <p:cNvSpPr/>
          <p:nvPr/>
        </p:nvSpPr>
        <p:spPr bwMode="auto">
          <a:xfrm>
            <a:off x="5026625" y="3112211"/>
            <a:ext cx="422910" cy="394335"/>
          </a:xfrm>
          <a:prstGeom prst="irregularSeal2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5" name="Content Placeholder 2"/>
          <p:cNvSpPr>
            <a:spLocks noGrp="1"/>
          </p:cNvSpPr>
          <p:nvPr>
            <p:ph idx="1"/>
          </p:nvPr>
        </p:nvSpPr>
        <p:spPr>
          <a:xfrm>
            <a:off x="1939571" y="1045022"/>
            <a:ext cx="8464868" cy="963246"/>
          </a:xfrm>
        </p:spPr>
        <p:txBody>
          <a:bodyPr/>
          <a:lstStyle/>
          <a:p>
            <a:pPr marL="233363" indent="-233363"/>
            <a:r>
              <a:rPr lang="en-US" sz="2000" b="1" dirty="0"/>
              <a:t>Pure silicon is a semiconductor</a:t>
            </a:r>
            <a:r>
              <a:rPr lang="en-US" sz="2000" dirty="0"/>
              <a:t>: is doesn’t conduct strong electrical current, because it has few free charge carriers</a:t>
            </a:r>
            <a:endParaRPr lang="ru-RU" sz="2000" dirty="0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 bwMode="auto">
          <a:xfrm>
            <a:off x="1935591" y="5989213"/>
            <a:ext cx="8464868" cy="96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3363" indent="-233363">
              <a:buFont typeface="Arial" pitchFamily="34" charset="0"/>
              <a:buChar char="•"/>
            </a:pPr>
            <a:r>
              <a:rPr lang="en-US" sz="2000" b="1" kern="0" dirty="0"/>
              <a:t>Silicon dioxide (SiO</a:t>
            </a:r>
            <a:r>
              <a:rPr lang="en-US" sz="2000" b="1" kern="0" baseline="-25000" dirty="0"/>
              <a:t>2</a:t>
            </a:r>
            <a:r>
              <a:rPr lang="en-US" sz="2000" b="1" kern="0" dirty="0"/>
              <a:t>) is an insulator</a:t>
            </a:r>
            <a:r>
              <a:rPr lang="en-US" sz="2000" kern="0" dirty="0"/>
              <a:t>: sand doesn’t conduct any electrical current.</a:t>
            </a:r>
            <a:endParaRPr lang="ru-RU" sz="2000" kern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26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3.7037E-7 C -0.00286 -0.00532 -0.00234 -0.00301 -0.00325 -0.00671 C -0.00351 -0.00833 -0.00547 -0.01111 -0.00547 -0.01088 C -0.0069 -0.01713 -0.01211 -0.02477 -0.01601 -0.02824 C -0.02044 -0.03194 -0.01784 -0.03056 -0.02109 -0.03194 C -0.02213 -0.03241 -0.02435 -0.03333 -0.02435 -0.0331 C -0.02903 -0.04074 -0.04153 -0.03912 -0.04609 -0.03125 C -0.05039 -0.02361 -0.04648 -0.02917 -0.04935 -0.02523 C -0.05065 -0.02153 -0.05273 -0.01782 -0.05494 -0.01481 C -0.0556 -0.01181 -0.05638 -0.0088 -0.05716 -0.00602 C -0.05794 0.00486 -0.06237 0.02361 -0.05599 0.03102 C -0.05547 0.03449 -0.05534 0.03611 -0.05325 0.03843 C -0.05091 0.04815 -0.04388 0.05602 -0.03828 0.06204 C -0.03619 0.06412 -0.03463 0.0669 -0.03216 0.06806 C -0.0306 0.06991 -0.02851 0.07153 -0.02669 0.07245 C -0.02474 0.075 -0.02226 0.07523 -0.01992 0.07616 C -0.01484 0.07801 -0.01067 0.08102 -0.00547 0.08218 C 0.00495 0.08171 0.01537 0.08218 0.02513 0.07685 C 0.02995 0.07107 0.03568 0.06713 0.03998 0.06065 C 0.04024 0.05995 0.04037 0.05903 0.04076 0.05833 C 0.04102 0.05764 0.04193 0.05764 0.04232 0.05694 C 0.04506 0.05093 0.04453 0.04144 0.04909 0.03542 C 0.04974 0.03125 0.05039 0.02708 0.05235 0.02361 C 0.05378 0.00718 0.05248 -0.00787 0.04909 -0.02315 C 0.04779 -0.02847 0.04466 -0.0338 0.04232 -0.03796 C 0.04102 -0.04005 0.03894 -0.04444 0.03894 -0.04421 C 0.03815 -0.04861 0.03724 -0.05393 0.03516 -0.05718 C 0.03308 -0.0706 0.03321 -0.09375 0.04558 -0.09931 C 0.04727 -0.10255 0.05091 -0.1037 0.05391 -0.10463 C 0.05586 -0.10532 0.05951 -0.10602 0.05951 -0.10579 C 0.06446 -0.10556 0.0668 -0.10486 0.07123 -0.1037 C 0.07474 -0.10069 0.07787 -0.09583 0.08164 -0.09421 C 0.08203 -0.09375 0.08243 -0.09306 0.08295 -0.09259 C 0.08347 -0.09213 0.08412 -0.09236 0.08451 -0.0919 C 0.08529 -0.09097 0.08672 -0.08819 0.08672 -0.08796 C 0.08685 -0.0875 0.08685 -0.08681 0.08724 -0.08611 C 0.08763 -0.08542 0.08828 -0.08518 0.08841 -0.08449 C 0.08972 -0.08148 0.08998 -0.07662 0.09076 -0.07338 C 0.09037 -0.06921 0.09102 -0.06458 0.08946 -0.06088 C 0.08581 -0.05231 0.07839 -0.05 0.07175 -0.04815 C 0.06745 -0.04838 0.06328 -0.04861 0.05899 -0.04907 C 0.05078 -0.05 0.04519 -0.06134 0.03998 -0.06829 C 0.03933 -0.07083 0.03868 -0.07176 0.03724 -0.07338 C 0.03633 -0.07685 0.03516 -0.0787 0.03295 -0.08079 C 0.03269 -0.08148 0.03269 -0.08264 0.03243 -0.0831 C 0.03203 -0.08356 0.03112 -0.08333 0.0306 -0.0838 C 0.02787 -0.08588 0.02526 -0.09005 0.02227 -0.0912 C 0.01836 -0.09653 0.01003 -0.09792 0.00456 -0.09861 C -0.00664 -0.10208 -0.01653 -0.09792 -0.02721 -0.0956 C -0.02994 -0.09444 -0.03268 -0.09306 -0.03554 -0.0919 C -0.03828 -0.08958 -0.04179 -0.08773 -0.04492 -0.08681 C -0.04726 -0.08356 -0.05091 -0.08171 -0.05377 -0.0787 C -0.0556 -0.07662 -0.05664 -0.07361 -0.0582 -0.0713 C -0.05963 -0.06921 -0.06132 -0.06782 -0.06276 -0.06597 C -0.06393 -0.06111 -0.06705 -0.05764 -0.0694 -0.05347 C -0.07044 -0.05162 -0.07265 -0.04815 -0.07265 -0.04792 C -0.07356 -0.04444 -0.07617 -0.0419 -0.07773 -0.03866 C -0.07955 -0.03032 -0.07643 -0.04259 -0.07942 -0.03426 C -0.08099 -0.02963 -0.08138 -0.02338 -0.08216 -0.01852 C -0.08307 -0.00347 -0.0845 0.01088 -0.08216 0.02593 C -0.08151 0.03102 -0.08138 0.03912 -0.07825 0.04282 C -0.07695 0.04977 -0.07474 0.05394 -0.07213 0.05995 C -0.07122 0.06458 -0.06914 0.07014 -0.06705 0.07407 C -0.06588 0.07917 -0.06289 0.08264 -0.06054 0.08657 C -0.05351 0.09769 -0.04518 0.10972 -0.03424 0.11319 C -0.03138 0.1162 -0.02747 0.1169 -0.02382 0.11759 C -0.01914 0.12014 -0.0138 0.1206 -0.00872 0.1213 C 0.00078 0.12454 0.01055 0.1213 0.02006 0.11991 C 0.02227 0.11921 0.02461 0.11921 0.02683 0.11852 C 0.0319 0.11667 0.03724 0.11343 0.04232 0.11111 C 0.04597 0.10787 0.05599 0.10579 0.06068 0.1044 C 0.07175 0.10486 0.07565 0.10486 0.08451 0.10648 C 0.08672 0.10857 0.08555 0.10787 0.08789 0.1088 C 0.08894 0.10926 0.09128 0.11019 0.09128 0.11042 C 0.09336 0.11227 0.09558 0.11296 0.09779 0.11482 C 0.09974 0.11644 0.09935 0.11829 0.10183 0.11921 C 0.10664 0.12361 0.11068 0.12963 0.11446 0.13542 C 0.11576 0.13727 0.11745 0.13866 0.11849 0.14074 C 0.12123 0.14607 0.12435 0.15185 0.12839 0.15556 C 0.13099 0.15787 0.13503 0.15903 0.13789 0.16065 C 0.13985 0.16181 0.14401 0.16296 0.14401 0.16319 C 0.15664 0.16181 0.17019 0.15949 0.17787 0.14444 C 0.17891 0.14028 0.17995 0.13611 0.1806 0.13171 C 0.18034 0.11574 0.18243 0.11019 0.17735 0.1 C 0.17591 0.09375 0.16836 0.08495 0.16394 0.08218 C 0.16276 0.08032 0.16211 0.0794 0.16016 0.07847 C 0.15808 0.07569 0.15951 0.07708 0.1556 0.07546 C 0.15508 0.07523 0.15391 0.07477 0.15391 0.075 C 0.15091 0.07037 0.14545 0.07083 0.1418 0.06806 C 0.13868 0.06551 0.13581 0.06157 0.13243 0.05995 C 0.13099 0.05741 0.13008 0.05648 0.12787 0.05556 C 0.12565 0.05208 0.12266 0.04931 0.12058 0.04583 C 0.1194 0.04375 0.11901 0.0412 0.11784 0.03912 C 0.11732 0.03542 0.11654 0.03171 0.11576 0.02801 C 0.11589 0.02269 0.11485 0.00764 0.11849 0.00278 C 0.11914 -0.00255 0.12045 -0.0044 0.12279 -0.00903 C 0.12357 -0.01042 0.12565 -0.01204 0.12565 -0.01181 C 0.12735 -0.01921 0.12435 -0.00926 0.12787 -0.01481 C 0.12839 -0.01551 0.128 -0.0169 0.12839 -0.01782 C 0.1293 -0.02037 0.13477 -0.02454 0.13672 -0.02523 C 0.13881 -0.02801 0.14258 -0.02824 0.14558 -0.02893 C 0.14805 -0.0287 0.15039 -0.0287 0.15287 -0.02824 C 0.15443 -0.02801 0.15743 -0.02685 0.15743 -0.02662 C 0.15964 -0.02454 0.16185 -0.02477 0.16446 -0.02315 C 0.16641 -0.02199 0.16797 -0.02037 0.17006 -0.01944 C 0.17162 -0.01736 0.17409 -0.01505 0.17618 -0.01412 C 0.17943 -0.01042 0.18451 -0.00856 0.18724 -0.0037 C 0.18763 -0.00301 0.18815 -0.00231 0.18841 -0.00162 C 0.18881 -0.00093 0.1892 -3.7037E-7 0.18946 0.00069 C 0.19024 0.00208 0.1918 0.0044 0.1918 0.00463 C 0.19232 0.00671 0.19349 0.00787 0.19401 0.01019 C 0.1944 0.01181 0.19506 0.01482 0.19506 0.01505 C 0.19493 0.02477 0.19571 0.0375 0.19128 0.04653 C 0.19037 0.05023 0.18815 0.05255 0.1862 0.05556 C 0.18555 0.05833 0.18451 0.05903 0.18243 0.05995 C 0.1806 0.06204 0.17839 0.06273 0.17618 0.06366 C 0.16341 0.075 0.14597 0.06782 0.1306 0.06806 C 0.12591 0.06875 0.12149 0.07037 0.1168 0.07107 C 0.1142 0.07199 0.10586 0.07963 0.10391 0.08287 C 0.103 0.08426 0.10274 0.08611 0.10183 0.08727 C 0.09974 0.09005 0.10078 0.08843 0.09831 0.09329 C 0.09805 0.09398 0.09727 0.09537 0.09727 0.0956 C 0.09623 0.1 0.09545 0.10463 0.09349 0.1088 C 0.09388 0.1294 0.0905 0.14421 0.10183 0.15694 C 0.10235 0.15949 0.11055 0.17037 0.11224 0.17107 C 0.1142 0.17454 0.11576 0.17755 0.11849 0.17986 C 0.12006 0.1831 0.12175 0.18773 0.12409 0.19028 C 0.12487 0.19537 0.12696 0.2 0.12787 0.20509 C 0.12735 0.21597 0.12852 0.21597 0.12461 0.22222 C 0.12318 0.22755 0.11602 0.23287 0.11224 0.23403 C 0.10977 0.23472 0.10508 0.23611 0.10508 0.23634 C 0.09805 0.23565 0.09453 0.23565 0.08841 0.23403 C 0.08581 0.23333 0.08737 0.23333 0.08451 0.23171 C 0.08347 0.23125 0.08112 0.23032 0.08112 0.23056 C 0.07995 0.22847 0.07891 0.22732 0.07735 0.22593 C 0.07539 0.22222 0.07409 0.21852 0.07227 0.21482 C 0.07071 0.20602 0.06993 0.19444 0.07618 0.18889 C 0.0793 0.1831 0.08269 0.18171 0.08789 0.18056 C 0.12279 0.18148 0.12526 0.18218 0.15795 0.18056 C 0.1642 0.18032 0.17058 0.17708 0.17683 0.17616 C 0.18151 0.17292 0.18685 0.17222 0.1918 0.16875 C 0.18998 0.1713 0.1905 0.17014 0.19232 0.16944 C 0.19362 0.16898 0.19493 0.16852 0.19623 0.16806 C 0.19935 0.16343 0.20326 0.16065 0.20743 0.15833 C 0.20873 0.15556 0.21537 0.14954 0.21784 0.14722 C 0.21888 0.1463 0.22045 0.14583 0.22123 0.14444 C 0.22461 0.13935 0.22735 0.1338 0.2306 0.1287 C 0.23203 0.12315 0.23008 0.12986 0.23243 0.125 C 0.2336 0.12245 0.23399 0.11898 0.23516 0.1162 C 0.23581 0.11458 0.23724 0.11181 0.23724 0.11204 C 0.23815 0.10787 0.23946 0.1037 0.24076 0.1 C 0.24128 0.0875 0.24284 0.07546 0.24401 0.06296 C 0.24362 0.0544 0.2431 0.04607 0.2418 0.03773 C 0.24128 0.02986 0.23894 0.01482 0.23568 0.0081 C 0.23516 0.00486 0.23399 0.00093 0.23164 -3.7037E-7 C 0.2306 -0.00463 0.22787 -0.0081 0.22565 -0.01204 C 0.22253 -0.01759 0.21953 -0.02546 0.21498 -0.02893 C 0.21341 -0.03264 0.20925 -0.0375 0.20612 -0.03866 C 0.20456 -0.04005 0.20378 -0.04306 0.20183 -0.04375 C 0.19766 -0.04537 0.19401 -0.04861 0.18998 -0.05046 C 0.18568 -0.05255 0.1806 -0.05301 0.17618 -0.05347 C 0.16641 -0.05301 0.16341 -0.05255 0.1556 -0.05116 C 0.15378 -0.05046 0.15287 -0.04931 0.15118 -0.04815 C 0.15013 -0.04745 0.14779 -0.04676 0.14779 -0.04653 C 0.14571 -0.04491 0.14362 -0.04421 0.14128 -0.04306 C 0.13972 -0.0412 0.13763 -0.03958 0.13568 -0.03866 C 0.13347 -0.03565 0.1293 -0.03009 0.12618 -0.02893 C 0.12305 -0.02477 0.11888 -0.01875 0.11446 -0.01713 C 0.11276 -0.01458 0.11055 -0.01227 0.10899 -0.00972 C 0.10482 -0.00301 0.10144 0.0044 0.09727 0.01111 C 0.09388 0.0169 0.08998 0.02708 0.08568 0.03102 C 0.08464 0.03727 0.08008 0.04329 0.07683 0.04815 C 0.07526 0.05417 0.07214 0.05833 0.06901 0.06296 C 0.06784 0.06759 0.06498 0.07107 0.06341 0.07546 C 0.06211 0.07963 0.0612 0.08403 0.05951 0.08796 C 0.05873 0.09259 0.05808 0.09699 0.0556 0.10069 C 0.05456 0.10694 0.05065 0.12153 0.04727 0.12593 C 0.04662 0.12894 0.0461 0.13148 0.04453 0.13403 C 0.04388 0.13843 0.04245 0.1412 0.03998 0.14444 C 0.03737 0.15463 0.02539 0.16667 0.01849 0.17107 C 0.01641 0.17245 0.01341 0.175 0.0112 0.17546 C 0.00925 0.17593 0.0056 0.17685 0.0056 0.17708 C -0.00963 0.17639 -0.01237 0.17639 -0.02382 0.17176 C -0.02539 0.17037 -0.02695 0.16944 -0.02877 0.16875 C -0.03034 0.16713 -0.03242 0.16597 -0.03424 0.16505 C -0.03528 0.16435 -0.03776 0.16366 -0.03776 0.16389 C -0.03932 0.16134 -0.04127 0.15857 -0.04336 0.15694 C -0.0457 0.15185 -0.0444 0.15347 -0.04713 0.15093 C -0.04882 0.14745 -0.05091 0.14491 -0.05273 0.14144 C -0.05286 0.14074 -0.05286 0.13982 -0.05325 0.13912 C -0.05351 0.13843 -0.05455 0.13843 -0.05494 0.13773 C -0.05638 0.13449 -0.05586 0.13171 -0.05768 0.12801 C -0.05924 0.12153 -0.0608 0.11389 -0.0638 0.1081 C -0.06471 0.10394 -0.06588 0.09977 -0.06653 0.09537 C -0.06627 0.08681 -0.06705 0.06875 -0.06159 0.06134 C -0.06067 0.05764 -0.05807 0.05509 -0.05651 0.05185 C -0.05325 0.04514 -0.04856 0.03704 -0.04257 0.03472 C -0.03971 0.03218 -0.03685 0.03125 -0.03372 0.02963 C -0.03203 0.0287 -0.02877 0.02732 -0.02877 0.02755 C -0.0263 0.02523 -0.02278 0.02292 -0.01992 0.02292 " pathEditMode="relative" rAng="0" ptsTypes="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9" dur="1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0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2" animBg="1"/>
      <p:bldP spid="72" grpId="0" animBg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0852" y="1009836"/>
            <a:ext cx="6790976" cy="524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BBED46-9FF5-4CAE-9EB3-B101497306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70" y="1009836"/>
            <a:ext cx="6792564" cy="52488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4796" y="2225484"/>
            <a:ext cx="335090" cy="53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auto">
          <a:xfrm>
            <a:off x="2048741" y="1008609"/>
            <a:ext cx="4608272" cy="516988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" name="Group 225"/>
          <p:cNvGrpSpPr/>
          <p:nvPr/>
        </p:nvGrpSpPr>
        <p:grpSpPr>
          <a:xfrm>
            <a:off x="2374265" y="1917341"/>
            <a:ext cx="4117417" cy="3737876"/>
            <a:chOff x="9171304" y="3509010"/>
            <a:chExt cx="4117417" cy="3737876"/>
          </a:xfrm>
          <a:solidFill>
            <a:schemeClr val="bg1"/>
          </a:solidFill>
        </p:grpSpPr>
        <p:grpSp>
          <p:nvGrpSpPr>
            <p:cNvPr id="15" name="Group 176"/>
            <p:cNvGrpSpPr/>
            <p:nvPr/>
          </p:nvGrpSpPr>
          <p:grpSpPr>
            <a:xfrm>
              <a:off x="9171304" y="396414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61" name="Hexagon 60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7" name="Hexagon 6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8" name="Hexagon 6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9" name="Hexagon 6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0" name="Hexagon 6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1" name="Hexagon 7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2" name="Hexagon 7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oup 177"/>
            <p:cNvGrpSpPr/>
            <p:nvPr/>
          </p:nvGrpSpPr>
          <p:grpSpPr>
            <a:xfrm>
              <a:off x="11489340" y="3511397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54" name="Hexagon 53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Hexagon 54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Hexagon 55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7" name="Hexagon 56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8" name="Hexagon 57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9" name="Hexagon 58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0" name="Hexagon 59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oup 185"/>
            <p:cNvGrpSpPr/>
            <p:nvPr/>
          </p:nvGrpSpPr>
          <p:grpSpPr>
            <a:xfrm>
              <a:off x="10456752" y="4409734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47" name="Hexagon 46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8" name="Hexagon 47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9" name="Hexagon 48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0" name="Hexagon 49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1" name="Hexagon 50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2" name="Hexagon 51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Hexagon 52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193"/>
            <p:cNvGrpSpPr/>
            <p:nvPr/>
          </p:nvGrpSpPr>
          <p:grpSpPr>
            <a:xfrm>
              <a:off x="10200263" y="3509010"/>
              <a:ext cx="1288162" cy="1047445"/>
              <a:chOff x="9145904" y="4432741"/>
              <a:chExt cx="1288162" cy="1047445"/>
            </a:xfrm>
            <a:grpFill/>
          </p:grpSpPr>
          <p:sp>
            <p:nvSpPr>
              <p:cNvPr id="43" name="Hexagon 42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4" name="Hexagon 43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5" name="Hexagon 4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6" name="Hexagon 45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201"/>
            <p:cNvGrpSpPr/>
            <p:nvPr/>
          </p:nvGrpSpPr>
          <p:grpSpPr>
            <a:xfrm>
              <a:off x="10720044" y="575116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36" name="Hexagon 35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7" name="Hexagon 3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8" name="Hexagon 3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9" name="Hexagon 3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0" name="Hexagon 3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1" name="Hexagon 4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2" name="Hexagon 4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209"/>
            <p:cNvGrpSpPr/>
            <p:nvPr/>
          </p:nvGrpSpPr>
          <p:grpSpPr>
            <a:xfrm>
              <a:off x="9432043" y="5311479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9" name="Hexagon 28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0" name="Hexagon 29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1" name="Hexagon 30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2" name="Hexagon 31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3" name="Hexagon 32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4" name="Hexagon 33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5" name="Hexagon 34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217"/>
            <p:cNvGrpSpPr/>
            <p:nvPr/>
          </p:nvGrpSpPr>
          <p:grpSpPr>
            <a:xfrm>
              <a:off x="11744752" y="485625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2" name="Hexagon 21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" name="Hexagon 22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" name="Hexagon 23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" name="Hexagon 2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Hexagon 25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" name="Hexagon 26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8" name="Hexagon 27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516544" y="5744456"/>
            <a:ext cx="4034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Neo Sans Intel" pitchFamily="34" charset="0"/>
              </a:rPr>
              <a:t>N-type semiconductor (Si doped by P atoms)</a:t>
            </a:r>
            <a:endParaRPr lang="ru-RU" sz="1600" dirty="0" err="1"/>
          </a:p>
        </p:txBody>
      </p:sp>
      <p:grpSp>
        <p:nvGrpSpPr>
          <p:cNvPr id="2051" name="Group 2050"/>
          <p:cNvGrpSpPr/>
          <p:nvPr/>
        </p:nvGrpSpPr>
        <p:grpSpPr>
          <a:xfrm rot="14342894">
            <a:off x="3132213" y="4191209"/>
            <a:ext cx="563870" cy="597264"/>
            <a:chOff x="555836" y="1513617"/>
            <a:chExt cx="563870" cy="597264"/>
          </a:xfrm>
        </p:grpSpPr>
        <p:sp>
          <p:nvSpPr>
            <p:cNvPr id="2049" name="Rectangle 204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2048" name="Group 2047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7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5" name="Straight Connector 4"/>
                <p:cNvCxnSpPr>
                  <a:stCxn id="3" idx="0"/>
                  <a:endCxn id="7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" name="Oval 7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4390195" y="2822547"/>
            <a:ext cx="563870" cy="597264"/>
            <a:chOff x="555836" y="1513617"/>
            <a:chExt cx="563870" cy="59726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95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7" name="Straight Connector 96"/>
                <p:cNvCxnSpPr>
                  <a:stCxn id="96" idx="0"/>
                  <a:endCxn id="95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94" name="Oval 93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 rot="7141084">
            <a:off x="5191669" y="4145221"/>
            <a:ext cx="563870" cy="597264"/>
            <a:chOff x="555836" y="1513617"/>
            <a:chExt cx="563870" cy="597264"/>
          </a:xfrm>
        </p:grpSpPr>
        <p:sp>
          <p:nvSpPr>
            <p:cNvPr id="99" name="Rectangle 9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0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2" name="Oval 101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4105457" y="298687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P</a:t>
            </a:r>
            <a:endParaRPr lang="ru-RU" dirty="0" err="1">
              <a:solidFill>
                <a:srgbClr val="7030A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55916" y="38855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P</a:t>
            </a:r>
            <a:endParaRPr lang="ru-RU" dirty="0" err="1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69971" y="430412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P</a:t>
            </a:r>
            <a:endParaRPr lang="ru-RU" dirty="0" err="1">
              <a:solidFill>
                <a:srgbClr val="7030A0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4346534" y="2823913"/>
            <a:ext cx="602448" cy="597264"/>
            <a:chOff x="517258" y="1513617"/>
            <a:chExt cx="602448" cy="597264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17258" y="1513617"/>
              <a:ext cx="602448" cy="597264"/>
              <a:chOff x="517258" y="1513617"/>
              <a:chExt cx="602448" cy="597264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14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15" idx="0"/>
                  <a:endCxn id="114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13" name="Oval 112"/>
              <p:cNvSpPr/>
              <p:nvPr/>
            </p:nvSpPr>
            <p:spPr bwMode="auto">
              <a:xfrm>
                <a:off x="517258" y="1853745"/>
                <a:ext cx="182880" cy="1828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solidFill>
                      <a:srgbClr val="FF0000"/>
                    </a:solidFill>
                    <a:latin typeface="Neo Sans Intel" pitchFamily="34" charset="0"/>
                    <a:cs typeface="Arial" pitchFamily="34" charset="0"/>
                  </a:rPr>
                  <a:t>+</a:t>
                </a:r>
                <a:endParaRPr lang="ru-RU" sz="2000" b="1" dirty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" name="Oval 3"/>
          <p:cNvSpPr/>
          <p:nvPr/>
        </p:nvSpPr>
        <p:spPr bwMode="auto">
          <a:xfrm>
            <a:off x="4161333" y="3108199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6743652" y="3447995"/>
            <a:ext cx="3759431" cy="657913"/>
            <a:chOff x="2798016" y="835151"/>
            <a:chExt cx="3759431" cy="657913"/>
          </a:xfrm>
        </p:grpSpPr>
        <p:grpSp>
          <p:nvGrpSpPr>
            <p:cNvPr id="118" name="Group 117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37" name="Rectangle 136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8" name="TextBox 1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1940" t="-4444" r="-597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1" name="Group 120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35" name="Rectangle 134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1940" t="-4444" r="-746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2" name="Group 121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31" name="Rectangle 130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7391" t="-4444" r="-579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3" name="Group 122"/>
              <p:cNvGrpSpPr/>
              <p:nvPr/>
            </p:nvGrpSpPr>
            <p:grpSpPr>
              <a:xfrm>
                <a:off x="5457444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29" name="Rectangle 128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0" name="TextBox 1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1940" t="-4444" r="-746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4" name="Group 123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25" name="Rectangle 124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8" name="TextBox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7391" t="-4444" r="-579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9" name="TextBox 118"/>
            <p:cNvSpPr txBox="1"/>
            <p:nvPr/>
          </p:nvSpPr>
          <p:spPr>
            <a:xfrm>
              <a:off x="2798016" y="1092954"/>
              <a:ext cx="920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 (+15)</a:t>
              </a:r>
              <a:endParaRPr lang="ru-RU" sz="2000" dirty="0" err="1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693278" y="2788558"/>
            <a:ext cx="3789911" cy="657913"/>
            <a:chOff x="2767536" y="835151"/>
            <a:chExt cx="3789911" cy="657913"/>
          </a:xfrm>
        </p:grpSpPr>
        <p:grpSp>
          <p:nvGrpSpPr>
            <p:cNvPr id="141" name="Group 140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60" name="Rectangle 159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TextBox 160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61" name="TextBox 1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3636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4" name="Group 143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58" name="Rectangle 157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TextBox 158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9" name="TextBox 1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1940" t="-4348" r="-746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5" name="Group 144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54" name="Rectangle 153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6" name="Group 145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52" name="Rectangle 151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TextBox 152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3" name="TextBox 1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2121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 146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48" name="Rectangle 147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42" name="TextBox 141"/>
            <p:cNvSpPr txBox="1"/>
            <p:nvPr/>
          </p:nvSpPr>
          <p:spPr>
            <a:xfrm>
              <a:off x="2767536" y="1092954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 (+14)</a:t>
              </a:r>
              <a:endParaRPr lang="ru-RU" sz="2000" dirty="0" err="1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372694" y="3717993"/>
            <a:ext cx="602448" cy="597264"/>
            <a:chOff x="517258" y="1513617"/>
            <a:chExt cx="602448" cy="597264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517258" y="1513617"/>
              <a:ext cx="602448" cy="597264"/>
              <a:chOff x="517258" y="1513617"/>
              <a:chExt cx="602448" cy="597264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67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9" name="Straight Connector 168"/>
                <p:cNvCxnSpPr>
                  <a:stCxn id="168" idx="0"/>
                  <a:endCxn id="167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66" name="Oval 165"/>
              <p:cNvSpPr/>
              <p:nvPr/>
            </p:nvSpPr>
            <p:spPr bwMode="auto">
              <a:xfrm>
                <a:off x="517258" y="1853745"/>
                <a:ext cx="182880" cy="1828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solidFill>
                      <a:srgbClr val="FF0000"/>
                    </a:solidFill>
                    <a:latin typeface="Neo Sans Intel" pitchFamily="34" charset="0"/>
                    <a:cs typeface="Arial" pitchFamily="34" charset="0"/>
                  </a:rPr>
                  <a:t>+</a:t>
                </a:r>
                <a:endParaRPr lang="ru-RU" sz="2000" b="1" dirty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0" name="Oval 169"/>
          <p:cNvSpPr/>
          <p:nvPr/>
        </p:nvSpPr>
        <p:spPr bwMode="auto">
          <a:xfrm>
            <a:off x="5187493" y="4002279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71" name="Group 170"/>
          <p:cNvGrpSpPr/>
          <p:nvPr/>
        </p:nvGrpSpPr>
        <p:grpSpPr>
          <a:xfrm flipH="1">
            <a:off x="3147228" y="4176596"/>
            <a:ext cx="602448" cy="597264"/>
            <a:chOff x="517258" y="1513617"/>
            <a:chExt cx="602448" cy="597264"/>
          </a:xfrm>
        </p:grpSpPr>
        <p:sp>
          <p:nvSpPr>
            <p:cNvPr id="172" name="Rectangle 171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517258" y="1513617"/>
              <a:ext cx="602448" cy="597264"/>
              <a:chOff x="517258" y="1513617"/>
              <a:chExt cx="602448" cy="597264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76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78" name="Straight Connector 177"/>
                <p:cNvCxnSpPr>
                  <a:stCxn id="177" idx="0"/>
                  <a:endCxn id="176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75" name="Oval 174"/>
              <p:cNvSpPr/>
              <p:nvPr/>
            </p:nvSpPr>
            <p:spPr bwMode="auto">
              <a:xfrm>
                <a:off x="517258" y="1853745"/>
                <a:ext cx="182880" cy="1828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solidFill>
                      <a:srgbClr val="FF0000"/>
                    </a:solidFill>
                    <a:latin typeface="Neo Sans Intel" pitchFamily="34" charset="0"/>
                    <a:cs typeface="Arial" pitchFamily="34" charset="0"/>
                  </a:rPr>
                  <a:t>+</a:t>
                </a:r>
                <a:endParaRPr lang="ru-RU" sz="2000" b="1" dirty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9" name="Oval 178"/>
          <p:cNvSpPr/>
          <p:nvPr/>
        </p:nvSpPr>
        <p:spPr bwMode="auto">
          <a:xfrm flipH="1">
            <a:off x="3895117" y="4536823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025" y="409576"/>
            <a:ext cx="8229600" cy="60388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N-type Doping</a:t>
            </a:r>
            <a:endParaRPr lang="ru-RU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145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8 0.00973 C -0.01041 -0.00347 0.00156 -0.00972 0.00729 -0.01759 C 0.01341 -0.02546 0.02097 -0.03842 0.028 -0.03819 L 0.04492 -0.00833 C 0.05013 0.00047 0.06341 0.00024 0.05886 0.01598 C 0.05925 0.02524 0.05143 0.02963 0.04531 0.03727 C 0.03946 0.04514 0.03177 0.06922 0.02253 0.06297 C 0.01628 0.06551 0.00326 0.0669 -0.00169 0.05811 C -0.00664 0.05371 -0.01562 0.04375 -0.01653 0.03565 C -0.01771 0.02755 -0.01002 0.01852 -0.00768 0.00973 Z " pathEditMode="relative" rAng="16440000" ptsTypes="AAAAAAAAAA"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39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39 0.00023 C -0.00313 -0.01297 0.00885 -0.01922 0.01458 -0.02709 C 0.0207 -0.03496 0.02825 -0.04792 0.03528 -0.04769 L 0.05221 -0.01783 C 0.05742 -0.00903 0.0707 -0.00926 0.06614 0.00648 C 0.06653 0.01574 0.05872 0.02014 0.0526 0.02778 C 0.04674 0.03565 0.03906 0.05972 0.02981 0.05347 C 0.02356 0.05602 0.01054 0.05741 0.0056 0.04861 C 0.00065 0.04421 -0.00834 0.03426 -0.00925 0.02616 C -0.01042 0.01805 -0.00274 0.00903 -0.00039 0.00023 Z " pathEditMode="relative" rAng="16440000" ptsTypes="AAAAAAAAAA">
                                      <p:cBhvr>
                                        <p:cTn id="80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39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path" presetSubtype="0" repeatCount="indefinite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.00013 0.00023 C 0.00364 -0.01112 -0.00625 -0.01875 -0.01081 -0.02662 C -0.01537 -0.0345 -0.0211 -0.04723 -0.02735 -0.04838 L -0.04519 -0.02477 C -0.05091 -0.01783 -0.0625 -0.02014 -0.06003 -0.00533 C -0.0612 0.00254 -0.05456 0.00787 -0.04987 0.0155 C -0.04532 0.02361 -0.04063 0.04606 -0.03203 0.04189 C -0.02657 0.04537 -0.01498 0.04861 -0.00977 0.04166 C -0.00495 0.03865 0.0039 0.03148 0.00573 0.0243 C 0.00742 0.01759 0.00156 0.00833 0.00013 0.00023 Z " pathEditMode="relative" rAng="16440000" ptsTypes="AAAAAAAAAA">
                                      <p:cBhvr>
                                        <p:cTn id="8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06" grpId="0"/>
      <p:bldP spid="107" grpId="0"/>
      <p:bldP spid="108" grpId="0"/>
      <p:bldP spid="4" grpId="0" animBg="1"/>
      <p:bldP spid="4" grpId="1" animBg="1"/>
      <p:bldP spid="170" grpId="0" animBg="1"/>
      <p:bldP spid="170" grpId="1" animBg="1"/>
      <p:bldP spid="179" grpId="0" animBg="1"/>
      <p:bldP spid="17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>
            <a:extLst>
              <a:ext uri="{FF2B5EF4-FFF2-40B4-BE49-F238E27FC236}">
                <a16:creationId xmlns:a16="http://schemas.microsoft.com/office/drawing/2014/main" id="{DF0D9213-5C47-4F6F-BE7F-03942236E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0852" y="1009836"/>
            <a:ext cx="6790976" cy="524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44B9C979-1A4C-4E98-A5A8-3F6CEFBC67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70" y="1009836"/>
            <a:ext cx="6792564" cy="52488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4091" y="2227847"/>
            <a:ext cx="338485" cy="54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auto">
          <a:xfrm>
            <a:off x="2079172" y="1102701"/>
            <a:ext cx="5120009" cy="507614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" name="Group 225"/>
          <p:cNvGrpSpPr/>
          <p:nvPr/>
        </p:nvGrpSpPr>
        <p:grpSpPr>
          <a:xfrm>
            <a:off x="2374265" y="1925313"/>
            <a:ext cx="4117417" cy="3737876"/>
            <a:chOff x="9171304" y="3509010"/>
            <a:chExt cx="4117417" cy="3737876"/>
          </a:xfrm>
          <a:solidFill>
            <a:schemeClr val="bg1"/>
          </a:solidFill>
        </p:grpSpPr>
        <p:grpSp>
          <p:nvGrpSpPr>
            <p:cNvPr id="15" name="Group 176"/>
            <p:cNvGrpSpPr/>
            <p:nvPr/>
          </p:nvGrpSpPr>
          <p:grpSpPr>
            <a:xfrm>
              <a:off x="9171304" y="396414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61" name="Hexagon 60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7" name="Hexagon 6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8" name="Hexagon 6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9" name="Hexagon 6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0" name="Hexagon 6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1" name="Hexagon 7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2" name="Hexagon 7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oup 177"/>
            <p:cNvGrpSpPr/>
            <p:nvPr/>
          </p:nvGrpSpPr>
          <p:grpSpPr>
            <a:xfrm>
              <a:off x="11489340" y="3511397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54" name="Hexagon 53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Hexagon 54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Hexagon 55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7" name="Hexagon 56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8" name="Hexagon 57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9" name="Hexagon 58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0" name="Hexagon 59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oup 185"/>
            <p:cNvGrpSpPr/>
            <p:nvPr/>
          </p:nvGrpSpPr>
          <p:grpSpPr>
            <a:xfrm>
              <a:off x="10456752" y="4409734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47" name="Hexagon 46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8" name="Hexagon 47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9" name="Hexagon 48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0" name="Hexagon 49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1" name="Hexagon 50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2" name="Hexagon 51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Hexagon 52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193"/>
            <p:cNvGrpSpPr/>
            <p:nvPr/>
          </p:nvGrpSpPr>
          <p:grpSpPr>
            <a:xfrm>
              <a:off x="10200263" y="3509010"/>
              <a:ext cx="1288162" cy="1047445"/>
              <a:chOff x="9145904" y="4432741"/>
              <a:chExt cx="1288162" cy="1047445"/>
            </a:xfrm>
            <a:grpFill/>
          </p:grpSpPr>
          <p:sp>
            <p:nvSpPr>
              <p:cNvPr id="43" name="Hexagon 42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4" name="Hexagon 43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5" name="Hexagon 4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6" name="Hexagon 45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201"/>
            <p:cNvGrpSpPr/>
            <p:nvPr/>
          </p:nvGrpSpPr>
          <p:grpSpPr>
            <a:xfrm>
              <a:off x="10720044" y="575116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36" name="Hexagon 35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7" name="Hexagon 3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8" name="Hexagon 3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9" name="Hexagon 3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0" name="Hexagon 3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1" name="Hexagon 4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2" name="Hexagon 4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209"/>
            <p:cNvGrpSpPr/>
            <p:nvPr/>
          </p:nvGrpSpPr>
          <p:grpSpPr>
            <a:xfrm>
              <a:off x="9432043" y="5311479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9" name="Hexagon 28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0" name="Hexagon 29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1" name="Hexagon 30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2" name="Hexagon 31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3" name="Hexagon 32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4" name="Hexagon 33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5" name="Hexagon 34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217"/>
            <p:cNvGrpSpPr/>
            <p:nvPr/>
          </p:nvGrpSpPr>
          <p:grpSpPr>
            <a:xfrm>
              <a:off x="11744752" y="485625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2" name="Hexagon 21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" name="Hexagon 22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" name="Hexagon 23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" name="Hexagon 2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Hexagon 25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" name="Hexagon 26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8" name="Hexagon 27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516544" y="5752428"/>
            <a:ext cx="4034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Neo Sans Intel" pitchFamily="34" charset="0"/>
              </a:rPr>
              <a:t>P-type semiconductor (Si doped by Al atoms)</a:t>
            </a:r>
            <a:endParaRPr lang="ru-RU" sz="1600" dirty="0" err="1"/>
          </a:p>
        </p:txBody>
      </p:sp>
      <p:grpSp>
        <p:nvGrpSpPr>
          <p:cNvPr id="2051" name="Group 2050"/>
          <p:cNvGrpSpPr/>
          <p:nvPr/>
        </p:nvGrpSpPr>
        <p:grpSpPr>
          <a:xfrm rot="14342894">
            <a:off x="3132213" y="4199181"/>
            <a:ext cx="563870" cy="597264"/>
            <a:chOff x="555836" y="1513617"/>
            <a:chExt cx="563870" cy="597264"/>
          </a:xfrm>
        </p:grpSpPr>
        <p:sp>
          <p:nvSpPr>
            <p:cNvPr id="2049" name="Rectangle 204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2048" name="Group 2047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7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5" name="Straight Connector 4"/>
                <p:cNvCxnSpPr>
                  <a:stCxn id="3" idx="0"/>
                  <a:endCxn id="7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" name="Oval 7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4390195" y="2830519"/>
            <a:ext cx="563870" cy="597264"/>
            <a:chOff x="555836" y="1513617"/>
            <a:chExt cx="563870" cy="59726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95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7" name="Straight Connector 96"/>
                <p:cNvCxnSpPr>
                  <a:stCxn id="96" idx="0"/>
                  <a:endCxn id="95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94" name="Oval 93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 rot="7141084">
            <a:off x="5191669" y="4153193"/>
            <a:ext cx="563870" cy="597264"/>
            <a:chOff x="555836" y="1513617"/>
            <a:chExt cx="563870" cy="597264"/>
          </a:xfrm>
        </p:grpSpPr>
        <p:sp>
          <p:nvSpPr>
            <p:cNvPr id="99" name="Rectangle 9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0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2" name="Oval 101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052" name="TextBox 2051"/>
          <p:cNvSpPr txBox="1"/>
          <p:nvPr/>
        </p:nvSpPr>
        <p:spPr>
          <a:xfrm>
            <a:off x="4034337" y="29948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Al</a:t>
            </a:r>
            <a:endParaRPr lang="ru-RU" dirty="0" err="1">
              <a:solidFill>
                <a:srgbClr val="7030A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659633" y="43262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Al</a:t>
            </a:r>
            <a:endParaRPr lang="ru-RU" dirty="0" err="1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052079" y="387954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Al</a:t>
            </a:r>
            <a:endParaRPr lang="ru-RU" dirty="0" err="1">
              <a:solidFill>
                <a:srgbClr val="7030A0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6693278" y="2788558"/>
            <a:ext cx="3789911" cy="657913"/>
            <a:chOff x="2767536" y="835151"/>
            <a:chExt cx="3789911" cy="657913"/>
          </a:xfrm>
        </p:grpSpPr>
        <p:grpSp>
          <p:nvGrpSpPr>
            <p:cNvPr id="110" name="Group 109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29" name="Rectangle 128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0" name="TextBox 1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3636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27" name="Rectangle 126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8" name="TextBox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1940" t="-4348" r="-746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4" name="Group 113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23" name="Rectangle 122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5" name="Group 114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21" name="Rectangle 120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2" name="TextBox 1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2121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 115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17" name="Rectangle 116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0" name="TextBox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1" name="TextBox 110"/>
            <p:cNvSpPr txBox="1"/>
            <p:nvPr/>
          </p:nvSpPr>
          <p:spPr>
            <a:xfrm>
              <a:off x="2767536" y="1092954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 (+14)</a:t>
              </a:r>
              <a:endParaRPr lang="ru-RU" sz="2000" dirty="0" err="1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705455" y="3426802"/>
            <a:ext cx="3789911" cy="657913"/>
            <a:chOff x="2767536" y="835151"/>
            <a:chExt cx="3789911" cy="657913"/>
          </a:xfrm>
        </p:grpSpPr>
        <p:grpSp>
          <p:nvGrpSpPr>
            <p:cNvPr id="132" name="Group 131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51" name="Rectangle 150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3636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5" name="Group 134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49" name="Rectangle 148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0" name="TextBox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1940" t="-4348" r="-746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6" name="Group 135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45" name="Rectangle 144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7" name="Group 136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43" name="Rectangle 142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2121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8" name="Group 137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39" name="Rectangle 138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3" name="TextBox 132"/>
            <p:cNvSpPr txBox="1"/>
            <p:nvPr/>
          </p:nvSpPr>
          <p:spPr>
            <a:xfrm>
              <a:off x="2767536" y="1092954"/>
              <a:ext cx="9957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 (+13)</a:t>
              </a:r>
              <a:endParaRPr lang="ru-RU" sz="2000" dirty="0" err="1"/>
            </a:p>
          </p:txBody>
        </p:sp>
      </p:grpSp>
      <p:sp>
        <p:nvSpPr>
          <p:cNvPr id="153" name="Oval 152"/>
          <p:cNvSpPr/>
          <p:nvPr/>
        </p:nvSpPr>
        <p:spPr bwMode="auto">
          <a:xfrm>
            <a:off x="5114630" y="2757485"/>
            <a:ext cx="182880" cy="18288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rPr>
              <a:t>+</a:t>
            </a:r>
            <a:endParaRPr lang="ru-RU" sz="2000" b="1" dirty="0">
              <a:solidFill>
                <a:srgbClr val="FF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5112105" y="2932127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4350014" y="3205785"/>
            <a:ext cx="182880" cy="18288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3200" b="1" dirty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54" name="Straight Connector 2053"/>
          <p:cNvCxnSpPr>
            <a:stCxn id="95" idx="0"/>
            <a:endCxn id="155" idx="0"/>
          </p:cNvCxnSpPr>
          <p:nvPr/>
        </p:nvCxnSpPr>
        <p:spPr bwMode="auto">
          <a:xfrm>
            <a:off x="4439184" y="2976247"/>
            <a:ext cx="2271" cy="2295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025" y="409576"/>
            <a:ext cx="8229600" cy="60388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P-type Doping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1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3.125E-6 0.00023 C 0.00104 0.01296 0.00065 0.00602 0.00065 0.0213 L -0.00196 0.03032 L -0.00795 0.03565 L -0.01602 0.03727 L -0.02539 0.03472 L -0.03269 0.02662 L -0.04128 0.0125 L -0.05612 -0.00162 L -0.0655 0.00278 L -0.06875 0.0081 L -0.07279 0.01435 L -0.07279 0.025 L -0.07604 0.03472 L -0.07865 0.04282 " pathEditMode="relative" rAng="0" ptsTypes="AAAAAAAAAAAAAAAA">
                                      <p:cBhvr>
                                        <p:cTn id="54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2052" grpId="0"/>
      <p:bldP spid="107" grpId="0"/>
      <p:bldP spid="108" grpId="0"/>
      <p:bldP spid="153" grpId="0" animBg="1"/>
      <p:bldP spid="154" grpId="0" animBg="1"/>
      <p:bldP spid="154" grpId="1" animBg="1"/>
      <p:bldP spid="1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5517776" y="1793390"/>
            <a:ext cx="4213412" cy="416858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800" b="1"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319" y="7171"/>
            <a:ext cx="8229600" cy="889000"/>
          </a:xfrm>
        </p:spPr>
        <p:txBody>
          <a:bodyPr/>
          <a:lstStyle/>
          <a:p>
            <a:pPr algn="ctr"/>
            <a:r>
              <a:rPr lang="en-US" sz="3600" dirty="0"/>
              <a:t>“Holes” concepts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373" y="838520"/>
            <a:ext cx="8228012" cy="1531300"/>
          </a:xfrm>
        </p:spPr>
        <p:txBody>
          <a:bodyPr/>
          <a:lstStyle/>
          <a:p>
            <a:r>
              <a:rPr lang="en-US" sz="1800" dirty="0"/>
              <a:t>An </a:t>
            </a:r>
            <a:r>
              <a:rPr lang="en-US" sz="1800" b="1" dirty="0"/>
              <a:t>electron hole</a:t>
            </a:r>
            <a:r>
              <a:rPr lang="en-US" sz="1800" dirty="0"/>
              <a:t> is the conceptual and mathematical opposite of an electron. The concept describes the lack of an electron at a position where one could exist in an atom or atomic lattice.</a:t>
            </a:r>
          </a:p>
          <a:p>
            <a:r>
              <a:rPr lang="en-US" sz="1800" i="1" dirty="0"/>
              <a:t>15-puzzle</a:t>
            </a:r>
            <a:r>
              <a:rPr lang="en-US" sz="1800" dirty="0"/>
              <a:t> game example: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616388" y="188303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638364" y="1874072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5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51375" y="186510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12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16388" y="289604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14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38364" y="2887084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9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51375" y="2878120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3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625352" y="3909060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11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47328" y="390009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7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660339" y="3891132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8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682316" y="1856144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10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682316" y="286915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15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691280" y="388216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4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625352" y="493103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13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47328" y="4922072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2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660339" y="491310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6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517776" y="1801010"/>
            <a:ext cx="4213412" cy="4168589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800" b="1">
              <a:latin typeface="+mj-lt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689936" y="4919384"/>
            <a:ext cx="941294" cy="94129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20.09.2021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11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3.61111E-6 0.15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139 L 0.08463 -0.0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255 L 0.08463 -0.002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23 L -2.91667E-6 0.1451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08295 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185 L -1.11111E-6 0.1479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46 L 0.08307 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0.00093 L 0.08424 -0.000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93 C 0.00039 -0.04398 -0.00065 -0.09051 0.00065 -0.13541 C -2.08333E-6 -0.15902 0.00287 -0.15509 -0.00508 -0.15231 C -0.0069 -0.15277 -0.00885 -0.15301 -0.01067 -0.15347 C -0.01445 -0.15416 -0.02187 -0.15578 -0.02187 -0.15532 C -0.04388 -0.15416 -0.06679 -0.16041 -0.08802 -0.15231 C -0.09427 -0.15277 -0.10052 -0.15301 -0.10677 -0.15347 C -0.11406 -0.15393 -0.12838 -0.15578 -0.12838 -0.15532 C -0.13919 -0.15463 -0.16732 -0.14259 -0.16966 -0.15926 C -0.17005 -0.17824 -0.17213 -0.20139 -0.16849 -0.2199 C -0.16966 -0.24676 -0.17005 -0.26597 -0.17044 -0.2956 C -0.16927 -0.3074 -0.17135 -0.30208 -0.16614 -0.30208 C -0.13997 -0.30208 -0.11406 -0.30277 -0.08802 -0.30324 C -0.0832 -0.31736 -0.08724 -0.33495 -0.08554 -0.35069 C -0.08646 -0.38402 -0.08672 -0.41759 -0.0875 -0.45069 C -0.11927 -0.45023 -0.15117 -0.44768 -0.18294 -0.44953 C -0.19713 -0.45231 -0.21107 -0.45046 -0.22513 -0.44745 C -0.23567 -0.44838 -0.24232 -0.44953 -0.25338 -0.44953 " pathEditMode="relative" rAng="0" ptsTypes="AAAAAAAAAAAAAAAAAA">
                                      <p:cBhvr>
                                        <p:cTn id="39" dur="1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2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4" grpId="0" animBg="1"/>
      <p:bldP spid="15" grpId="0" animBg="1"/>
      <p:bldP spid="18" grpId="0" animBg="1"/>
      <p:bldP spid="24" grpId="0" animBg="1"/>
      <p:bldP spid="25" grpId="0" animBg="1"/>
      <p:bldP spid="25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180.3|1.4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3|9.7|13.6|3.1|1.8|2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7.6|1.3|5.4|41.9|4.8|51.1|41.7|80|2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6.9|3.2|119|2.4|59.4|2.1|5.5|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97.2|150.4|1.4|5.8|2.2|8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97.2|150.4|1.4|5.8|2.2|80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3|3.5|12.9|25|7|2.3|1.6|7.7|12.1|3.6|13.3|16.7|1.6|11.7|11.7|19.6|2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82.8|22.9|174.5|128.7|4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2|44.7|2.2|22.2|86|6.9|1.8|107.5|7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5.7|1.3|4.9|48.9|2.2|4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6|7.5|1.6|47.6|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31.3|6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15.8|71.5|14.7|2.8|82.9|5.2|5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7.4|117.6|1.8|1.7|20.1|5.1|6|5.2|3.8|44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1128</Words>
  <Application>Microsoft Office PowerPoint</Application>
  <PresentationFormat>Widescreen</PresentationFormat>
  <Paragraphs>421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Neo Sans Intel Medium</vt:lpstr>
      <vt:lpstr>Office Theme</vt:lpstr>
      <vt:lpstr>Integrated Circuits</vt:lpstr>
      <vt:lpstr>Layers of Computer Architecture</vt:lpstr>
      <vt:lpstr>Semiconductors</vt:lpstr>
      <vt:lpstr>Why Transistor?</vt:lpstr>
      <vt:lpstr>Silicon</vt:lpstr>
      <vt:lpstr>Conduction properties</vt:lpstr>
      <vt:lpstr>N-type Doping</vt:lpstr>
      <vt:lpstr>P-type Doping</vt:lpstr>
      <vt:lpstr>“Holes” concepts</vt:lpstr>
      <vt:lpstr>MOSFET</vt:lpstr>
      <vt:lpstr>Abstracting From Physics</vt:lpstr>
      <vt:lpstr>MOSFET</vt:lpstr>
      <vt:lpstr>Diffusion process</vt:lpstr>
      <vt:lpstr>Closed State for N-type MOSFET</vt:lpstr>
      <vt:lpstr>Open State for N-type MOSFET</vt:lpstr>
      <vt:lpstr>N-type MOSFET logical scheme</vt:lpstr>
      <vt:lpstr>N and P-type MOSFET</vt:lpstr>
      <vt:lpstr>Invertor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164</cp:revision>
  <dcterms:created xsi:type="dcterms:W3CDTF">2018-09-18T18:10:21Z</dcterms:created>
  <dcterms:modified xsi:type="dcterms:W3CDTF">2021-09-20T09:32:38Z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2019-09-22 23:15:15Z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