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5"/>
  </p:notesMasterIdLst>
  <p:sldIdLst>
    <p:sldId id="468" r:id="rId2"/>
    <p:sldId id="445" r:id="rId3"/>
    <p:sldId id="446" r:id="rId4"/>
    <p:sldId id="447" r:id="rId5"/>
    <p:sldId id="448" r:id="rId6"/>
    <p:sldId id="467" r:id="rId7"/>
    <p:sldId id="450" r:id="rId8"/>
    <p:sldId id="451" r:id="rId9"/>
    <p:sldId id="452" r:id="rId10"/>
    <p:sldId id="453" r:id="rId11"/>
    <p:sldId id="454" r:id="rId12"/>
    <p:sldId id="455" r:id="rId13"/>
    <p:sldId id="456" r:id="rId14"/>
    <p:sldId id="457" r:id="rId15"/>
    <p:sldId id="458" r:id="rId16"/>
    <p:sldId id="459" r:id="rId17"/>
    <p:sldId id="460" r:id="rId18"/>
    <p:sldId id="461" r:id="rId19"/>
    <p:sldId id="462" r:id="rId20"/>
    <p:sldId id="463" r:id="rId21"/>
    <p:sldId id="464" r:id="rId22"/>
    <p:sldId id="465" r:id="rId23"/>
    <p:sldId id="469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000"/>
    <a:srgbClr val="F8BAAE"/>
    <a:srgbClr val="F8CBAD"/>
    <a:srgbClr val="FFCC99"/>
    <a:srgbClr val="EEC6F1"/>
    <a:srgbClr val="000000"/>
    <a:srgbClr val="ADE9FF"/>
    <a:srgbClr val="F9B177"/>
    <a:srgbClr val="FF9933"/>
    <a:srgbClr val="DD8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96433" autoAdjust="0"/>
  </p:normalViewPr>
  <p:slideViewPr>
    <p:cSldViewPr snapToGrid="0">
      <p:cViewPr>
        <p:scale>
          <a:sx n="100" d="100"/>
          <a:sy n="100" d="100"/>
        </p:scale>
        <p:origin x="1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03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304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>
                <a:solidFill>
                  <a:prstClr val="black"/>
                </a:solidFill>
              </a:rPr>
              <a:pPr/>
              <a:t>23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71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4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222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73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885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13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47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739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359" y="6049962"/>
            <a:ext cx="1138082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187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46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72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1"/>
            <a:ext cx="11009744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2" y="2317807"/>
            <a:ext cx="6354625" cy="677108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584" y="3264184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10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T-ILab/mipt-mips/issues/31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hyperlink" Target="https://github.com/MIPT-ILab/mipt-mips/issues/20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Advanced Pipelining</a:t>
            </a:r>
            <a:endParaRPr lang="en-US" sz="3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 smtClean="0">
                <a:latin typeface="+mj-lt"/>
              </a:rPr>
              <a:t>Igor Smirnov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 smtClean="0">
                <a:latin typeface="+mj-lt"/>
              </a:rPr>
              <a:t>12 December </a:t>
            </a:r>
            <a:r>
              <a:rPr lang="en-US" i="1" dirty="0" smtClean="0">
                <a:latin typeface="+mj-lt"/>
              </a:rPr>
              <a:t>2018</a:t>
            </a:r>
            <a:endParaRPr lang="en-US" i="1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67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solution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2400" dirty="0" smtClean="0"/>
              <a:t>The cumulative solution is to move exception information through </a:t>
            </a:r>
            <a:r>
              <a:rPr lang="en-US" sz="2400" dirty="0" smtClean="0"/>
              <a:t>pipeline</a:t>
            </a:r>
            <a:endParaRPr lang="en-US" sz="2400" dirty="0" smtClean="0"/>
          </a:p>
          <a:p>
            <a:pPr marL="342900" indent="-342900"/>
            <a:r>
              <a:rPr lang="en-US" sz="2400" dirty="0" smtClean="0"/>
              <a:t>Perform exception handling only on the WB stage</a:t>
            </a:r>
            <a:endParaRPr lang="ru-RU" sz="2400" dirty="0"/>
          </a:p>
        </p:txBody>
      </p:sp>
      <p:grpSp>
        <p:nvGrpSpPr>
          <p:cNvPr id="399" name="Group 398"/>
          <p:cNvGrpSpPr/>
          <p:nvPr/>
        </p:nvGrpSpPr>
        <p:grpSpPr>
          <a:xfrm>
            <a:off x="2805777" y="2481586"/>
            <a:ext cx="7680463" cy="1789492"/>
            <a:chOff x="1281777" y="2176785"/>
            <a:chExt cx="7680463" cy="1789492"/>
          </a:xfrm>
        </p:grpSpPr>
        <p:cxnSp>
          <p:nvCxnSpPr>
            <p:cNvPr id="320" name="Straight Arrow Connector 319"/>
            <p:cNvCxnSpPr>
              <a:endCxn id="316" idx="1"/>
            </p:cNvCxnSpPr>
            <p:nvPr/>
          </p:nvCxnSpPr>
          <p:spPr bwMode="auto">
            <a:xfrm>
              <a:off x="3404937" y="2852643"/>
              <a:ext cx="892173" cy="546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71" name="Elbow Connector 370"/>
            <p:cNvCxnSpPr>
              <a:stCxn id="316" idx="3"/>
              <a:endCxn id="317" idx="1"/>
            </p:cNvCxnSpPr>
            <p:nvPr/>
          </p:nvCxnSpPr>
          <p:spPr bwMode="auto">
            <a:xfrm flipV="1">
              <a:off x="4505131" y="2852643"/>
              <a:ext cx="1590030" cy="546"/>
            </a:xfrm>
            <a:prstGeom prst="bentConnector3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73" name="Elbow Connector 372"/>
            <p:cNvCxnSpPr>
              <a:stCxn id="232" idx="2"/>
              <a:endCxn id="317" idx="1"/>
            </p:cNvCxnSpPr>
            <p:nvPr/>
          </p:nvCxnSpPr>
          <p:spPr bwMode="auto">
            <a:xfrm flipV="1">
              <a:off x="5467734" y="2852643"/>
              <a:ext cx="627427" cy="1113634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316" name="Rectangle 315"/>
            <p:cNvSpPr/>
            <p:nvPr/>
          </p:nvSpPr>
          <p:spPr bwMode="auto">
            <a:xfrm>
              <a:off x="4297110" y="2620177"/>
              <a:ext cx="208021" cy="466024"/>
            </a:xfrm>
            <a:prstGeom prst="rect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6095161" y="2619084"/>
              <a:ext cx="216153" cy="467117"/>
            </a:xfrm>
            <a:prstGeom prst="rect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7928935" y="2643418"/>
              <a:ext cx="208021" cy="419991"/>
            </a:xfrm>
            <a:prstGeom prst="rect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382" name="TextBox 381"/>
            <p:cNvSpPr txBox="1"/>
            <p:nvPr/>
          </p:nvSpPr>
          <p:spPr>
            <a:xfrm>
              <a:off x="2515191" y="2633724"/>
              <a:ext cx="1105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j-lt"/>
                </a:rPr>
                <a:t>decoder</a:t>
              </a:r>
              <a:endParaRPr lang="ru-RU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385" name="Elbow Connector 384"/>
            <p:cNvCxnSpPr>
              <a:stCxn id="317" idx="3"/>
              <a:endCxn id="318" idx="1"/>
            </p:cNvCxnSpPr>
            <p:nvPr/>
          </p:nvCxnSpPr>
          <p:spPr bwMode="auto">
            <a:xfrm>
              <a:off x="6311314" y="2852643"/>
              <a:ext cx="1617621" cy="771"/>
            </a:xfrm>
            <a:prstGeom prst="bentConnector3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88" name="Elbow Connector 387"/>
            <p:cNvCxnSpPr>
              <a:stCxn id="256" idx="0"/>
              <a:endCxn id="318" idx="1"/>
            </p:cNvCxnSpPr>
            <p:nvPr/>
          </p:nvCxnSpPr>
          <p:spPr bwMode="auto">
            <a:xfrm rot="5400000" flipH="1" flipV="1">
              <a:off x="7244114" y="2919749"/>
              <a:ext cx="751155" cy="618487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391" name="Rectangle 390"/>
            <p:cNvSpPr/>
            <p:nvPr/>
          </p:nvSpPr>
          <p:spPr bwMode="auto">
            <a:xfrm>
              <a:off x="8384724" y="2176785"/>
              <a:ext cx="577516" cy="819306"/>
            </a:xfrm>
            <a:prstGeom prst="rect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EPC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cxnSp>
          <p:nvCxnSpPr>
            <p:cNvPr id="394" name="Elbow Connector 393"/>
            <p:cNvCxnSpPr>
              <a:stCxn id="344" idx="2"/>
              <a:endCxn id="391" idx="2"/>
            </p:cNvCxnSpPr>
            <p:nvPr/>
          </p:nvCxnSpPr>
          <p:spPr bwMode="auto">
            <a:xfrm flipV="1">
              <a:off x="1281777" y="2996091"/>
              <a:ext cx="7391705" cy="126287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98" name="Elbow Connector 397"/>
            <p:cNvCxnSpPr>
              <a:stCxn id="318" idx="3"/>
              <a:endCxn id="391" idx="1"/>
            </p:cNvCxnSpPr>
            <p:nvPr/>
          </p:nvCxnSpPr>
          <p:spPr bwMode="auto">
            <a:xfrm flipV="1">
              <a:off x="8136956" y="2586438"/>
              <a:ext cx="247768" cy="266976"/>
            </a:xfrm>
            <a:prstGeom prst="bentConnector3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366" name="Group 365"/>
          <p:cNvGrpSpPr/>
          <p:nvPr/>
        </p:nvGrpSpPr>
        <p:grpSpPr>
          <a:xfrm>
            <a:off x="1744692" y="3114003"/>
            <a:ext cx="8401487" cy="3370718"/>
            <a:chOff x="220691" y="2809203"/>
            <a:chExt cx="8401487" cy="3370718"/>
          </a:xfrm>
        </p:grpSpPr>
        <p:grpSp>
          <p:nvGrpSpPr>
            <p:cNvPr id="314" name="Group 313"/>
            <p:cNvGrpSpPr/>
            <p:nvPr/>
          </p:nvGrpSpPr>
          <p:grpSpPr>
            <a:xfrm>
              <a:off x="220691" y="2961925"/>
              <a:ext cx="8401487" cy="3217996"/>
              <a:chOff x="220691" y="2961925"/>
              <a:chExt cx="8401487" cy="3217996"/>
            </a:xfrm>
          </p:grpSpPr>
          <p:grpSp>
            <p:nvGrpSpPr>
              <p:cNvPr id="209" name="Group 208"/>
              <p:cNvGrpSpPr/>
              <p:nvPr/>
            </p:nvGrpSpPr>
            <p:grpSpPr>
              <a:xfrm>
                <a:off x="610609" y="3508247"/>
                <a:ext cx="952882" cy="914028"/>
                <a:chOff x="3126744" y="3598050"/>
                <a:chExt cx="1445257" cy="1386326"/>
              </a:xfrm>
            </p:grpSpPr>
            <p:sp>
              <p:nvSpPr>
                <p:cNvPr id="210" name="Rectangle 209"/>
                <p:cNvSpPr/>
                <p:nvPr/>
              </p:nvSpPr>
              <p:spPr bwMode="auto">
                <a:xfrm>
                  <a:off x="3126744" y="3598050"/>
                  <a:ext cx="1445256" cy="138632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11" name="TextBox 210"/>
                <p:cNvSpPr txBox="1"/>
                <p:nvPr/>
              </p:nvSpPr>
              <p:spPr>
                <a:xfrm>
                  <a:off x="3364669" y="3598108"/>
                  <a:ext cx="280186" cy="3967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1100" dirty="0">
                    <a:latin typeface="+mj-lt"/>
                  </a:endParaRPr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>
                  <a:off x="4275615" y="3692678"/>
                  <a:ext cx="296386" cy="3967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lang="en-US" sz="1100" dirty="0">
                    <a:latin typeface="+mj-lt"/>
                  </a:endParaRPr>
                </a:p>
              </p:txBody>
            </p:sp>
            <p:sp>
              <p:nvSpPr>
                <p:cNvPr id="213" name="TextBox 212"/>
                <p:cNvSpPr txBox="1"/>
                <p:nvPr/>
              </p:nvSpPr>
              <p:spPr>
                <a:xfrm>
                  <a:off x="3249638" y="4025270"/>
                  <a:ext cx="1229661" cy="4668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Memory</a:t>
                  </a:r>
                </a:p>
              </p:txBody>
            </p:sp>
          </p:grpSp>
          <p:cxnSp>
            <p:nvCxnSpPr>
              <p:cNvPr id="214" name="Straight Arrow Connector 213"/>
              <p:cNvCxnSpPr>
                <a:endCxn id="238" idx="2"/>
              </p:cNvCxnSpPr>
              <p:nvPr/>
            </p:nvCxnSpPr>
            <p:spPr bwMode="auto">
              <a:xfrm>
                <a:off x="1580017" y="3656855"/>
                <a:ext cx="589835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grpSp>
            <p:nvGrpSpPr>
              <p:cNvPr id="215" name="Group 214"/>
              <p:cNvGrpSpPr/>
              <p:nvPr/>
            </p:nvGrpSpPr>
            <p:grpSpPr>
              <a:xfrm>
                <a:off x="2510429" y="4177125"/>
                <a:ext cx="135684" cy="484051"/>
                <a:chOff x="3390790" y="3616963"/>
                <a:chExt cx="180391" cy="643543"/>
              </a:xfrm>
            </p:grpSpPr>
            <p:sp>
              <p:nvSpPr>
                <p:cNvPr id="216" name="Trapezoid 215"/>
                <p:cNvSpPr/>
                <p:nvPr/>
              </p:nvSpPr>
              <p:spPr bwMode="auto">
                <a:xfrm rot="5400000">
                  <a:off x="3159214" y="3848539"/>
                  <a:ext cx="643543" cy="180391"/>
                </a:xfrm>
                <a:prstGeom prst="trapezoid">
                  <a:avLst>
                    <a:gd name="adj" fmla="val 53513"/>
                  </a:avLst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7" name="Rectangle 158"/>
                <p:cNvSpPr>
                  <a:spLocks noChangeArrowheads="1"/>
                </p:cNvSpPr>
                <p:nvPr/>
              </p:nvSpPr>
              <p:spPr bwMode="auto">
                <a:xfrm flipH="1">
                  <a:off x="3398409" y="3689587"/>
                  <a:ext cx="111389" cy="143216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700" b="1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218" name="Rectangle 159"/>
                <p:cNvSpPr>
                  <a:spLocks noChangeArrowheads="1"/>
                </p:cNvSpPr>
                <p:nvPr/>
              </p:nvSpPr>
              <p:spPr bwMode="auto">
                <a:xfrm flipH="1">
                  <a:off x="3400943" y="4034895"/>
                  <a:ext cx="94539" cy="143216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700" b="1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</p:grpSp>
          <p:grpSp>
            <p:nvGrpSpPr>
              <p:cNvPr id="219" name="Group 218"/>
              <p:cNvGrpSpPr/>
              <p:nvPr/>
            </p:nvGrpSpPr>
            <p:grpSpPr>
              <a:xfrm>
                <a:off x="2932591" y="3495473"/>
                <a:ext cx="1167978" cy="1418904"/>
                <a:chOff x="4488101" y="3657632"/>
                <a:chExt cx="1552821" cy="1886426"/>
              </a:xfrm>
            </p:grpSpPr>
            <p:sp>
              <p:nvSpPr>
                <p:cNvPr id="220" name="Rectangle 219"/>
                <p:cNvSpPr/>
                <p:nvPr/>
              </p:nvSpPr>
              <p:spPr bwMode="auto">
                <a:xfrm>
                  <a:off x="4490028" y="3657632"/>
                  <a:ext cx="1550894" cy="1870677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21" name="TextBox 220"/>
                <p:cNvSpPr txBox="1"/>
                <p:nvPr/>
              </p:nvSpPr>
              <p:spPr>
                <a:xfrm>
                  <a:off x="4492305" y="3741384"/>
                  <a:ext cx="245599" cy="3478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1100" b="1" dirty="0">
                    <a:latin typeface="+mj-lt"/>
                  </a:endParaRPr>
                </a:p>
              </p:txBody>
            </p:sp>
            <p:sp>
              <p:nvSpPr>
                <p:cNvPr id="222" name="TextBox 221"/>
                <p:cNvSpPr txBox="1"/>
                <p:nvPr/>
              </p:nvSpPr>
              <p:spPr>
                <a:xfrm>
                  <a:off x="5952523" y="3702375"/>
                  <a:ext cx="88399" cy="34780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r"/>
                  <a:endParaRPr lang="en-US" sz="1100" b="1" dirty="0">
                    <a:latin typeface="+mj-lt"/>
                  </a:endParaRPr>
                </a:p>
              </p:txBody>
            </p:sp>
            <p:sp>
              <p:nvSpPr>
                <p:cNvPr id="223" name="TextBox 222"/>
                <p:cNvSpPr txBox="1"/>
                <p:nvPr/>
              </p:nvSpPr>
              <p:spPr>
                <a:xfrm>
                  <a:off x="4732154" y="4328901"/>
                  <a:ext cx="1120748" cy="4091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Registers</a:t>
                  </a:r>
                </a:p>
              </p:txBody>
            </p:sp>
            <p:sp>
              <p:nvSpPr>
                <p:cNvPr id="224" name="TextBox 223"/>
                <p:cNvSpPr txBox="1"/>
                <p:nvPr/>
              </p:nvSpPr>
              <p:spPr>
                <a:xfrm>
                  <a:off x="4492305" y="4215468"/>
                  <a:ext cx="245599" cy="3478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1100" b="1" dirty="0">
                    <a:latin typeface="+mj-lt"/>
                  </a:endParaRPr>
                </a:p>
              </p:txBody>
            </p:sp>
            <p:sp>
              <p:nvSpPr>
                <p:cNvPr id="225" name="TextBox 224"/>
                <p:cNvSpPr txBox="1"/>
                <p:nvPr/>
              </p:nvSpPr>
              <p:spPr>
                <a:xfrm>
                  <a:off x="5902089" y="4406640"/>
                  <a:ext cx="137145" cy="3478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lang="en-US" sz="1100" b="1" dirty="0">
                    <a:latin typeface="+mj-lt"/>
                  </a:endParaRPr>
                </a:p>
              </p:txBody>
            </p:sp>
            <p:sp>
              <p:nvSpPr>
                <p:cNvPr id="226" name="TextBox 225"/>
                <p:cNvSpPr txBox="1"/>
                <p:nvPr/>
              </p:nvSpPr>
              <p:spPr>
                <a:xfrm>
                  <a:off x="4488101" y="4754853"/>
                  <a:ext cx="245599" cy="3478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1100" b="1" dirty="0">
                    <a:latin typeface="+mj-lt"/>
                  </a:endParaRPr>
                </a:p>
              </p:txBody>
            </p:sp>
            <p:sp>
              <p:nvSpPr>
                <p:cNvPr id="227" name="TextBox 226"/>
                <p:cNvSpPr txBox="1"/>
                <p:nvPr/>
              </p:nvSpPr>
              <p:spPr>
                <a:xfrm>
                  <a:off x="4488101" y="5196249"/>
                  <a:ext cx="245599" cy="3478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1100" b="1" dirty="0">
                    <a:latin typeface="+mj-lt"/>
                  </a:endParaRPr>
                </a:p>
              </p:txBody>
            </p:sp>
          </p:grpSp>
          <p:cxnSp>
            <p:nvCxnSpPr>
              <p:cNvPr id="230" name="Straight Arrow Connector 229"/>
              <p:cNvCxnSpPr>
                <a:stCxn id="222" idx="3"/>
                <a:endCxn id="234" idx="1"/>
              </p:cNvCxnSpPr>
              <p:nvPr/>
            </p:nvCxnSpPr>
            <p:spPr bwMode="auto">
              <a:xfrm flipV="1">
                <a:off x="4100569" y="3659662"/>
                <a:ext cx="1130032" cy="27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grpSp>
            <p:nvGrpSpPr>
              <p:cNvPr id="231" name="Group 230"/>
              <p:cNvGrpSpPr/>
              <p:nvPr/>
            </p:nvGrpSpPr>
            <p:grpSpPr>
              <a:xfrm>
                <a:off x="5230601" y="3423484"/>
                <a:ext cx="547227" cy="1082965"/>
                <a:chOff x="6728724" y="3121968"/>
                <a:chExt cx="727535" cy="1439797"/>
              </a:xfrm>
            </p:grpSpPr>
            <p:sp>
              <p:nvSpPr>
                <p:cNvPr id="232" name="Freeform 127"/>
                <p:cNvSpPr>
                  <a:spLocks/>
                </p:cNvSpPr>
                <p:nvPr/>
              </p:nvSpPr>
              <p:spPr bwMode="auto">
                <a:xfrm>
                  <a:off x="6728724" y="3121968"/>
                  <a:ext cx="727535" cy="1439797"/>
                </a:xfrm>
                <a:custGeom>
                  <a:avLst/>
                  <a:gdLst>
                    <a:gd name="T0" fmla="*/ 0 w 210"/>
                    <a:gd name="T1" fmla="*/ 0 h 413"/>
                    <a:gd name="T2" fmla="*/ 0 w 210"/>
                    <a:gd name="T3" fmla="*/ 167 h 413"/>
                    <a:gd name="T4" fmla="*/ 91 w 210"/>
                    <a:gd name="T5" fmla="*/ 207 h 413"/>
                    <a:gd name="T6" fmla="*/ 0 w 210"/>
                    <a:gd name="T7" fmla="*/ 245 h 413"/>
                    <a:gd name="T8" fmla="*/ 0 w 210"/>
                    <a:gd name="T9" fmla="*/ 412 h 413"/>
                    <a:gd name="T10" fmla="*/ 284 w 210"/>
                    <a:gd name="T11" fmla="*/ 286 h 413"/>
                    <a:gd name="T12" fmla="*/ 284 w 210"/>
                    <a:gd name="T13" fmla="*/ 127 h 413"/>
                    <a:gd name="T14" fmla="*/ 0 w 210"/>
                    <a:gd name="T15" fmla="*/ 0 h 413"/>
                    <a:gd name="T16" fmla="*/ 0 w 210"/>
                    <a:gd name="T17" fmla="*/ 0 h 41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10"/>
                    <a:gd name="T28" fmla="*/ 0 h 413"/>
                    <a:gd name="T29" fmla="*/ 210 w 210"/>
                    <a:gd name="T30" fmla="*/ 413 h 41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10" h="413">
                      <a:moveTo>
                        <a:pt x="0" y="0"/>
                      </a:moveTo>
                      <a:lnTo>
                        <a:pt x="0" y="167"/>
                      </a:lnTo>
                      <a:lnTo>
                        <a:pt x="67" y="207"/>
                      </a:lnTo>
                      <a:lnTo>
                        <a:pt x="0" y="245"/>
                      </a:lnTo>
                      <a:lnTo>
                        <a:pt x="0" y="412"/>
                      </a:lnTo>
                      <a:lnTo>
                        <a:pt x="209" y="286"/>
                      </a:lnTo>
                      <a:lnTo>
                        <a:pt x="209" y="12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33" name="TextBox 232"/>
                <p:cNvSpPr txBox="1"/>
                <p:nvPr/>
              </p:nvSpPr>
              <p:spPr>
                <a:xfrm>
                  <a:off x="6858085" y="3926238"/>
                  <a:ext cx="465836" cy="2864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ALU</a:t>
                  </a:r>
                </a:p>
              </p:txBody>
            </p:sp>
            <p:sp>
              <p:nvSpPr>
                <p:cNvPr id="234" name="TextBox 233"/>
                <p:cNvSpPr txBox="1"/>
                <p:nvPr/>
              </p:nvSpPr>
              <p:spPr>
                <a:xfrm>
                  <a:off x="6728724" y="3319972"/>
                  <a:ext cx="155484" cy="2319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 dirty="0">
                      <a:latin typeface="+mj-lt"/>
                    </a:rPr>
                    <a:t> </a:t>
                  </a:r>
                </a:p>
              </p:txBody>
            </p:sp>
            <p:sp>
              <p:nvSpPr>
                <p:cNvPr id="235" name="TextBox 234"/>
                <p:cNvSpPr txBox="1"/>
                <p:nvPr/>
              </p:nvSpPr>
              <p:spPr>
                <a:xfrm>
                  <a:off x="6728724" y="4152246"/>
                  <a:ext cx="155484" cy="2319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 dirty="0">
                      <a:latin typeface="+mj-lt"/>
                    </a:rPr>
                    <a:t> </a:t>
                  </a:r>
                </a:p>
              </p:txBody>
            </p:sp>
            <p:sp>
              <p:nvSpPr>
                <p:cNvPr id="236" name="TextBox 235"/>
                <p:cNvSpPr txBox="1"/>
                <p:nvPr/>
              </p:nvSpPr>
              <p:spPr>
                <a:xfrm>
                  <a:off x="7360155" y="3870419"/>
                  <a:ext cx="90572" cy="1227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endParaRPr lang="en-US" sz="600" dirty="0">
                    <a:latin typeface="+mj-lt"/>
                  </a:endParaRPr>
                </a:p>
              </p:txBody>
            </p:sp>
          </p:grpSp>
          <p:cxnSp>
            <p:nvCxnSpPr>
              <p:cNvPr id="237" name="Elbow Connector 236"/>
              <p:cNvCxnSpPr>
                <a:stCxn id="264" idx="0"/>
                <a:endCxn id="227" idx="1"/>
              </p:cNvCxnSpPr>
              <p:nvPr/>
            </p:nvCxnSpPr>
            <p:spPr bwMode="auto">
              <a:xfrm flipH="1">
                <a:off x="2932591" y="3914722"/>
                <a:ext cx="5689587" cy="868850"/>
              </a:xfrm>
              <a:prstGeom prst="bentConnector5">
                <a:avLst>
                  <a:gd name="adj1" fmla="val -4018"/>
                  <a:gd name="adj2" fmla="val 199928"/>
                  <a:gd name="adj3" fmla="val 10401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sp>
            <p:nvSpPr>
              <p:cNvPr id="238" name="Oval 237"/>
              <p:cNvSpPr/>
              <p:nvPr/>
            </p:nvSpPr>
            <p:spPr bwMode="auto">
              <a:xfrm>
                <a:off x="2169852" y="3629599"/>
                <a:ext cx="54511" cy="54511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239" name="Straight Arrow Connector 238"/>
              <p:cNvCxnSpPr>
                <a:stCxn id="238" idx="6"/>
              </p:cNvCxnSpPr>
              <p:nvPr/>
            </p:nvCxnSpPr>
            <p:spPr bwMode="auto">
              <a:xfrm>
                <a:off x="2224363" y="3656855"/>
                <a:ext cx="694471" cy="2970"/>
              </a:xfrm>
              <a:prstGeom prst="straightConnector1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240" name="Elbow Connector 239"/>
              <p:cNvCxnSpPr>
                <a:stCxn id="238" idx="4"/>
                <a:endCxn id="244" idx="2"/>
              </p:cNvCxnSpPr>
              <p:nvPr/>
            </p:nvCxnSpPr>
            <p:spPr bwMode="auto">
              <a:xfrm rot="16200000" flipH="1">
                <a:off x="2090660" y="3790558"/>
                <a:ext cx="332737" cy="119840"/>
              </a:xfrm>
              <a:prstGeom prst="bentConnector2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1" name="Elbow Connector 240"/>
              <p:cNvCxnSpPr>
                <a:stCxn id="238" idx="4"/>
                <a:endCxn id="218" idx="3"/>
              </p:cNvCxnSpPr>
              <p:nvPr/>
            </p:nvCxnSpPr>
            <p:spPr bwMode="auto">
              <a:xfrm rot="16200000" flipH="1">
                <a:off x="1926972" y="3954246"/>
                <a:ext cx="861230" cy="320958"/>
              </a:xfrm>
              <a:prstGeom prst="bentConnector2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243" name="Straight Connector 242"/>
              <p:cNvCxnSpPr/>
              <p:nvPr/>
            </p:nvCxnSpPr>
            <p:spPr bwMode="auto">
              <a:xfrm>
                <a:off x="5509599" y="4332938"/>
                <a:ext cx="251" cy="188387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44" name="Oval 243"/>
              <p:cNvSpPr/>
              <p:nvPr/>
            </p:nvSpPr>
            <p:spPr bwMode="auto">
              <a:xfrm>
                <a:off x="2316948" y="3989591"/>
                <a:ext cx="54511" cy="54511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245" name="Elbow Connector 244"/>
              <p:cNvCxnSpPr>
                <a:stCxn id="244" idx="4"/>
                <a:endCxn id="217" idx="3"/>
              </p:cNvCxnSpPr>
              <p:nvPr/>
            </p:nvCxnSpPr>
            <p:spPr bwMode="auto">
              <a:xfrm rot="16200000" flipH="1">
                <a:off x="2309428" y="4078878"/>
                <a:ext cx="241509" cy="171956"/>
              </a:xfrm>
              <a:prstGeom prst="bentConnector2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246" name="Straight Arrow Connector 245"/>
              <p:cNvCxnSpPr>
                <a:stCxn id="216" idx="0"/>
              </p:cNvCxnSpPr>
              <p:nvPr/>
            </p:nvCxnSpPr>
            <p:spPr bwMode="auto">
              <a:xfrm>
                <a:off x="2646114" y="4419152"/>
                <a:ext cx="274867" cy="1635"/>
              </a:xfrm>
              <a:prstGeom prst="straightConnector1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sp>
            <p:nvSpPr>
              <p:cNvPr id="247" name="Rounded Rectangle 246"/>
              <p:cNvSpPr/>
              <p:nvPr/>
            </p:nvSpPr>
            <p:spPr bwMode="auto">
              <a:xfrm>
                <a:off x="3178922" y="5054425"/>
                <a:ext cx="717323" cy="206006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000" dirty="0">
                    <a:latin typeface="+mj-lt"/>
                    <a:cs typeface="Arial" pitchFamily="34" charset="0"/>
                  </a:rPr>
                  <a:t>Sign </a:t>
                </a:r>
                <a:r>
                  <a:rPr lang="en-US" sz="1000" dirty="0" err="1">
                    <a:latin typeface="+mj-lt"/>
                    <a:cs typeface="Arial" pitchFamily="34" charset="0"/>
                  </a:rPr>
                  <a:t>ext</a:t>
                </a:r>
                <a:endParaRPr lang="en-US" sz="1000" dirty="0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248" name="Elbow Connector 247"/>
              <p:cNvCxnSpPr>
                <a:stCxn id="238" idx="4"/>
                <a:endCxn id="247" idx="1"/>
              </p:cNvCxnSpPr>
              <p:nvPr/>
            </p:nvCxnSpPr>
            <p:spPr bwMode="auto">
              <a:xfrm rot="16200000" flipH="1">
                <a:off x="1951356" y="3929862"/>
                <a:ext cx="1473318" cy="981814"/>
              </a:xfrm>
              <a:prstGeom prst="bentConnector2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grpSp>
            <p:nvGrpSpPr>
              <p:cNvPr id="249" name="Group 248"/>
              <p:cNvGrpSpPr/>
              <p:nvPr/>
            </p:nvGrpSpPr>
            <p:grpSpPr>
              <a:xfrm>
                <a:off x="4970999" y="4042546"/>
                <a:ext cx="135684" cy="484051"/>
                <a:chOff x="3390790" y="3616963"/>
                <a:chExt cx="180391" cy="643543"/>
              </a:xfrm>
            </p:grpSpPr>
            <p:sp>
              <p:nvSpPr>
                <p:cNvPr id="250" name="Trapezoid 249"/>
                <p:cNvSpPr/>
                <p:nvPr/>
              </p:nvSpPr>
              <p:spPr bwMode="auto">
                <a:xfrm rot="5400000">
                  <a:off x="3159214" y="3848539"/>
                  <a:ext cx="643543" cy="180391"/>
                </a:xfrm>
                <a:prstGeom prst="trapezoid">
                  <a:avLst>
                    <a:gd name="adj" fmla="val 53513"/>
                  </a:avLst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1" name="Rectangle 158"/>
                <p:cNvSpPr>
                  <a:spLocks noChangeArrowheads="1"/>
                </p:cNvSpPr>
                <p:nvPr/>
              </p:nvSpPr>
              <p:spPr bwMode="auto">
                <a:xfrm flipH="1">
                  <a:off x="3395877" y="3698344"/>
                  <a:ext cx="108737" cy="143216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700" b="1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252" name="Rectangle 159"/>
                <p:cNvSpPr>
                  <a:spLocks noChangeArrowheads="1"/>
                </p:cNvSpPr>
                <p:nvPr/>
              </p:nvSpPr>
              <p:spPr bwMode="auto">
                <a:xfrm flipH="1">
                  <a:off x="3395879" y="4047844"/>
                  <a:ext cx="85106" cy="143216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700" b="1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</p:grpSp>
          <p:cxnSp>
            <p:nvCxnSpPr>
              <p:cNvPr id="253" name="Straight Arrow Connector 252"/>
              <p:cNvCxnSpPr>
                <a:stCxn id="250" idx="0"/>
                <a:endCxn id="235" idx="1"/>
              </p:cNvCxnSpPr>
              <p:nvPr/>
            </p:nvCxnSpPr>
            <p:spPr bwMode="auto">
              <a:xfrm>
                <a:off x="5106683" y="4284571"/>
                <a:ext cx="123918" cy="1097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254" name="Elbow Connector 253"/>
              <p:cNvCxnSpPr>
                <a:stCxn id="247" idx="3"/>
                <a:endCxn id="274" idx="4"/>
              </p:cNvCxnSpPr>
              <p:nvPr/>
            </p:nvCxnSpPr>
            <p:spPr bwMode="auto">
              <a:xfrm flipV="1">
                <a:off x="3896245" y="4433797"/>
                <a:ext cx="951895" cy="723631"/>
              </a:xfrm>
              <a:prstGeom prst="bentConnector2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55" name="Group 254"/>
              <p:cNvGrpSpPr/>
              <p:nvPr/>
            </p:nvGrpSpPr>
            <p:grpSpPr>
              <a:xfrm>
                <a:off x="6853393" y="3604570"/>
                <a:ext cx="912843" cy="874969"/>
                <a:chOff x="3124738" y="3598050"/>
                <a:chExt cx="1447262" cy="1387215"/>
              </a:xfrm>
            </p:grpSpPr>
            <p:sp>
              <p:nvSpPr>
                <p:cNvPr id="256" name="Rectangle 255"/>
                <p:cNvSpPr/>
                <p:nvPr/>
              </p:nvSpPr>
              <p:spPr bwMode="auto">
                <a:xfrm>
                  <a:off x="3126744" y="3598050"/>
                  <a:ext cx="1445256" cy="138632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57" name="TextBox 256"/>
                <p:cNvSpPr txBox="1"/>
                <p:nvPr/>
              </p:nvSpPr>
              <p:spPr>
                <a:xfrm>
                  <a:off x="3124738" y="3606109"/>
                  <a:ext cx="292881" cy="414768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endParaRPr lang="en-US" sz="1100" dirty="0">
                    <a:latin typeface="+mj-lt"/>
                  </a:endParaRPr>
                </a:p>
              </p:txBody>
            </p:sp>
            <p:sp>
              <p:nvSpPr>
                <p:cNvPr id="258" name="TextBox 257"/>
                <p:cNvSpPr txBox="1"/>
                <p:nvPr/>
              </p:nvSpPr>
              <p:spPr>
                <a:xfrm>
                  <a:off x="4371874" y="3710170"/>
                  <a:ext cx="200126" cy="41476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r"/>
                  <a:endParaRPr lang="en-US" sz="1100" dirty="0">
                    <a:latin typeface="+mj-lt"/>
                  </a:endParaRPr>
                </a:p>
              </p:txBody>
            </p:sp>
            <p:sp>
              <p:nvSpPr>
                <p:cNvPr id="259" name="TextBox 258"/>
                <p:cNvSpPr txBox="1"/>
                <p:nvPr/>
              </p:nvSpPr>
              <p:spPr>
                <a:xfrm>
                  <a:off x="3243110" y="4040440"/>
                  <a:ext cx="1285377" cy="4879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Memory</a:t>
                  </a:r>
                </a:p>
              </p:txBody>
            </p:sp>
            <p:sp>
              <p:nvSpPr>
                <p:cNvPr id="260" name="TextBox 259"/>
                <p:cNvSpPr txBox="1"/>
                <p:nvPr/>
              </p:nvSpPr>
              <p:spPr>
                <a:xfrm>
                  <a:off x="3126747" y="4073408"/>
                  <a:ext cx="102130" cy="41476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endParaRPr lang="en-US" sz="1100" dirty="0">
                    <a:latin typeface="+mj-lt"/>
                  </a:endParaRPr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3128166" y="4570497"/>
                  <a:ext cx="292881" cy="414768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endParaRPr lang="en-US" sz="1100" dirty="0">
                    <a:latin typeface="+mj-lt"/>
                  </a:endParaRPr>
                </a:p>
              </p:txBody>
            </p:sp>
          </p:grpSp>
          <p:cxnSp>
            <p:nvCxnSpPr>
              <p:cNvPr id="262" name="Straight Arrow Connector 261"/>
              <p:cNvCxnSpPr>
                <a:stCxn id="258" idx="3"/>
                <a:endCxn id="265" idx="3"/>
              </p:cNvCxnSpPr>
              <p:nvPr/>
            </p:nvCxnSpPr>
            <p:spPr bwMode="auto">
              <a:xfrm flipV="1">
                <a:off x="7766236" y="3805925"/>
                <a:ext cx="724083" cy="167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grpSp>
            <p:nvGrpSpPr>
              <p:cNvPr id="263" name="Group 262"/>
              <p:cNvGrpSpPr/>
              <p:nvPr/>
            </p:nvGrpSpPr>
            <p:grpSpPr>
              <a:xfrm>
                <a:off x="8486493" y="3672695"/>
                <a:ext cx="135684" cy="484051"/>
                <a:chOff x="3390790" y="3616963"/>
                <a:chExt cx="180391" cy="643543"/>
              </a:xfrm>
            </p:grpSpPr>
            <p:sp>
              <p:nvSpPr>
                <p:cNvPr id="264" name="Trapezoid 263"/>
                <p:cNvSpPr/>
                <p:nvPr/>
              </p:nvSpPr>
              <p:spPr bwMode="auto">
                <a:xfrm rot="5400000">
                  <a:off x="3159214" y="3848539"/>
                  <a:ext cx="643543" cy="180391"/>
                </a:xfrm>
                <a:prstGeom prst="trapezoid">
                  <a:avLst>
                    <a:gd name="adj" fmla="val 53513"/>
                  </a:avLst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65" name="Rectangle 158"/>
                <p:cNvSpPr>
                  <a:spLocks noChangeArrowheads="1"/>
                </p:cNvSpPr>
                <p:nvPr/>
              </p:nvSpPr>
              <p:spPr bwMode="auto">
                <a:xfrm flipH="1">
                  <a:off x="3395877" y="3722484"/>
                  <a:ext cx="122543" cy="143216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266" name="Rectangle 159"/>
                <p:cNvSpPr>
                  <a:spLocks noChangeArrowheads="1"/>
                </p:cNvSpPr>
                <p:nvPr/>
              </p:nvSpPr>
              <p:spPr bwMode="auto">
                <a:xfrm flipH="1">
                  <a:off x="3395879" y="4029231"/>
                  <a:ext cx="122542" cy="143216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700" b="1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</p:grpSp>
          <p:cxnSp>
            <p:nvCxnSpPr>
              <p:cNvPr id="267" name="Straight Arrow Connector 266"/>
              <p:cNvCxnSpPr>
                <a:stCxn id="236" idx="3"/>
                <a:endCxn id="272" idx="2"/>
              </p:cNvCxnSpPr>
              <p:nvPr/>
            </p:nvCxnSpPr>
            <p:spPr bwMode="auto">
              <a:xfrm flipV="1">
                <a:off x="5773667" y="4032156"/>
                <a:ext cx="786476" cy="454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68" name="Oval 267"/>
              <p:cNvSpPr/>
              <p:nvPr/>
            </p:nvSpPr>
            <p:spPr bwMode="auto">
              <a:xfrm>
                <a:off x="4710169" y="4129619"/>
                <a:ext cx="54511" cy="54511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5560616" y="4909745"/>
                <a:ext cx="71861" cy="123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" dirty="0">
                    <a:latin typeface="+mj-lt"/>
                  </a:rPr>
                  <a:t> </a:t>
                </a:r>
              </a:p>
            </p:txBody>
          </p:sp>
          <p:cxnSp>
            <p:nvCxnSpPr>
              <p:cNvPr id="270" name="Elbow Connector 269"/>
              <p:cNvCxnSpPr>
                <a:stCxn id="268" idx="4"/>
                <a:endCxn id="269" idx="1"/>
              </p:cNvCxnSpPr>
              <p:nvPr/>
            </p:nvCxnSpPr>
            <p:spPr bwMode="auto">
              <a:xfrm rot="16200000" flipH="1">
                <a:off x="4755435" y="4166119"/>
                <a:ext cx="787171" cy="823191"/>
              </a:xfrm>
              <a:prstGeom prst="bentConnector2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271" name="Elbow Connector 270"/>
              <p:cNvCxnSpPr>
                <a:stCxn id="269" idx="1"/>
                <a:endCxn id="261" idx="1"/>
              </p:cNvCxnSpPr>
              <p:nvPr/>
            </p:nvCxnSpPr>
            <p:spPr bwMode="auto">
              <a:xfrm rot="10800000" flipH="1">
                <a:off x="5560615" y="4348735"/>
                <a:ext cx="1294939" cy="622567"/>
              </a:xfrm>
              <a:prstGeom prst="bentConnector3">
                <a:avLst>
                  <a:gd name="adj1" fmla="val 16496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sp>
            <p:nvSpPr>
              <p:cNvPr id="272" name="Oval 271"/>
              <p:cNvSpPr/>
              <p:nvPr/>
            </p:nvSpPr>
            <p:spPr bwMode="auto">
              <a:xfrm>
                <a:off x="6560143" y="4004900"/>
                <a:ext cx="54511" cy="54511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273" name="Elbow Connector 272"/>
              <p:cNvCxnSpPr>
                <a:stCxn id="272" idx="4"/>
                <a:endCxn id="266" idx="3"/>
              </p:cNvCxnSpPr>
              <p:nvPr/>
            </p:nvCxnSpPr>
            <p:spPr bwMode="auto">
              <a:xfrm rot="5400000" flipH="1" flipV="1">
                <a:off x="7527479" y="3096570"/>
                <a:ext cx="22761" cy="1902922"/>
              </a:xfrm>
              <a:prstGeom prst="bentConnector4">
                <a:avLst>
                  <a:gd name="adj1" fmla="val -2946101"/>
                  <a:gd name="adj2" fmla="val 8955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sp>
            <p:nvSpPr>
              <p:cNvPr id="274" name="Oval 273"/>
              <p:cNvSpPr/>
              <p:nvPr/>
            </p:nvSpPr>
            <p:spPr bwMode="auto">
              <a:xfrm>
                <a:off x="4820884" y="4379286"/>
                <a:ext cx="54511" cy="54511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275" name="Straight Arrow Connector 274"/>
              <p:cNvCxnSpPr>
                <a:stCxn id="274" idx="6"/>
              </p:cNvCxnSpPr>
              <p:nvPr/>
            </p:nvCxnSpPr>
            <p:spPr bwMode="auto">
              <a:xfrm flipV="1">
                <a:off x="4875395" y="4404656"/>
                <a:ext cx="88325" cy="1886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276" name="Elbow Connector 275"/>
              <p:cNvCxnSpPr>
                <a:stCxn id="272" idx="0"/>
                <a:endCxn id="257" idx="1"/>
              </p:cNvCxnSpPr>
              <p:nvPr/>
            </p:nvCxnSpPr>
            <p:spPr bwMode="auto">
              <a:xfrm rot="5400000" flipH="1" flipV="1">
                <a:off x="6588175" y="3739682"/>
                <a:ext cx="264443" cy="265994"/>
              </a:xfrm>
              <a:prstGeom prst="bentConnector2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278" name="Straight Connector 277"/>
              <p:cNvCxnSpPr>
                <a:stCxn id="250" idx="3"/>
              </p:cNvCxnSpPr>
              <p:nvPr/>
            </p:nvCxnSpPr>
            <p:spPr bwMode="auto">
              <a:xfrm>
                <a:off x="5038842" y="4490295"/>
                <a:ext cx="2672" cy="151812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2" name="Straight Connector 281"/>
              <p:cNvCxnSpPr>
                <a:stCxn id="216" idx="3"/>
              </p:cNvCxnSpPr>
              <p:nvPr/>
            </p:nvCxnSpPr>
            <p:spPr bwMode="auto">
              <a:xfrm flipH="1">
                <a:off x="2576686" y="4624873"/>
                <a:ext cx="1586" cy="127502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5" name="Straight Connector 284"/>
              <p:cNvCxnSpPr>
                <a:stCxn id="244" idx="6"/>
              </p:cNvCxnSpPr>
              <p:nvPr/>
            </p:nvCxnSpPr>
            <p:spPr bwMode="auto">
              <a:xfrm flipV="1">
                <a:off x="2371459" y="4015311"/>
                <a:ext cx="547375" cy="1536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286" name="Straight Connector 285"/>
              <p:cNvCxnSpPr>
                <a:stCxn id="268" idx="6"/>
                <a:endCxn id="251" idx="3"/>
              </p:cNvCxnSpPr>
              <p:nvPr/>
            </p:nvCxnSpPr>
            <p:spPr bwMode="auto">
              <a:xfrm>
                <a:off x="4764676" y="4157094"/>
                <a:ext cx="210145" cy="744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287" name="Straight Connector 286"/>
              <p:cNvCxnSpPr/>
              <p:nvPr/>
            </p:nvCxnSpPr>
            <p:spPr bwMode="auto">
              <a:xfrm>
                <a:off x="4111943" y="4153551"/>
                <a:ext cx="595845" cy="5705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288" name="Straight Connector 287"/>
              <p:cNvCxnSpPr>
                <a:stCxn id="272" idx="6"/>
                <a:endCxn id="260" idx="1"/>
              </p:cNvCxnSpPr>
              <p:nvPr/>
            </p:nvCxnSpPr>
            <p:spPr bwMode="auto">
              <a:xfrm>
                <a:off x="6614654" y="4032156"/>
                <a:ext cx="240006" cy="3044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grpSp>
            <p:nvGrpSpPr>
              <p:cNvPr id="289" name="Group 288"/>
              <p:cNvGrpSpPr/>
              <p:nvPr/>
            </p:nvGrpSpPr>
            <p:grpSpPr>
              <a:xfrm>
                <a:off x="610609" y="3508247"/>
                <a:ext cx="952882" cy="914028"/>
                <a:chOff x="3126744" y="3598050"/>
                <a:chExt cx="1445257" cy="1386326"/>
              </a:xfrm>
            </p:grpSpPr>
            <p:sp>
              <p:nvSpPr>
                <p:cNvPr id="290" name="Rectangle 289"/>
                <p:cNvSpPr/>
                <p:nvPr/>
              </p:nvSpPr>
              <p:spPr bwMode="auto">
                <a:xfrm>
                  <a:off x="3126744" y="3598050"/>
                  <a:ext cx="1445256" cy="138632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91" name="TextBox 290"/>
                <p:cNvSpPr txBox="1"/>
                <p:nvPr/>
              </p:nvSpPr>
              <p:spPr>
                <a:xfrm>
                  <a:off x="3364669" y="3598108"/>
                  <a:ext cx="280186" cy="3967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1100" dirty="0">
                    <a:latin typeface="+mj-lt"/>
                  </a:endParaRPr>
                </a:p>
              </p:txBody>
            </p:sp>
            <p:sp>
              <p:nvSpPr>
                <p:cNvPr id="292" name="TextBox 291"/>
                <p:cNvSpPr txBox="1"/>
                <p:nvPr/>
              </p:nvSpPr>
              <p:spPr>
                <a:xfrm>
                  <a:off x="4275615" y="3692678"/>
                  <a:ext cx="296386" cy="3967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lang="en-US" sz="1100" dirty="0">
                    <a:latin typeface="+mj-lt"/>
                  </a:endParaRPr>
                </a:p>
              </p:txBody>
            </p:sp>
            <p:sp>
              <p:nvSpPr>
                <p:cNvPr id="293" name="TextBox 292"/>
                <p:cNvSpPr txBox="1"/>
                <p:nvPr/>
              </p:nvSpPr>
              <p:spPr>
                <a:xfrm>
                  <a:off x="3249638" y="4025270"/>
                  <a:ext cx="1229661" cy="4668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Memory</a:t>
                  </a:r>
                </a:p>
              </p:txBody>
            </p:sp>
          </p:grpSp>
          <p:grpSp>
            <p:nvGrpSpPr>
              <p:cNvPr id="295" name="Group 294"/>
              <p:cNvGrpSpPr/>
              <p:nvPr/>
            </p:nvGrpSpPr>
            <p:grpSpPr>
              <a:xfrm>
                <a:off x="1759707" y="2984719"/>
                <a:ext cx="208020" cy="3195202"/>
                <a:chOff x="1740012" y="3281856"/>
                <a:chExt cx="180287" cy="2367290"/>
              </a:xfrm>
            </p:grpSpPr>
            <p:sp>
              <p:nvSpPr>
                <p:cNvPr id="296" name="Rectangle 295"/>
                <p:cNvSpPr/>
                <p:nvPr/>
              </p:nvSpPr>
              <p:spPr bwMode="auto">
                <a:xfrm>
                  <a:off x="1740012" y="3281856"/>
                  <a:ext cx="180287" cy="236729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 cap="flat" cmpd="sng" algn="ctr">
                  <a:solidFill>
                    <a:srgbClr val="FF66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97" name="Isosceles Triangle 296"/>
                <p:cNvSpPr/>
                <p:nvPr/>
              </p:nvSpPr>
              <p:spPr bwMode="auto">
                <a:xfrm>
                  <a:off x="1779958" y="5562600"/>
                  <a:ext cx="100394" cy="86546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 cap="flat" cmpd="sng" algn="ctr">
                  <a:solidFill>
                    <a:srgbClr val="FF66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298" name="Group 297"/>
              <p:cNvGrpSpPr/>
              <p:nvPr/>
            </p:nvGrpSpPr>
            <p:grpSpPr>
              <a:xfrm>
                <a:off x="4297112" y="2961925"/>
                <a:ext cx="208020" cy="3195202"/>
                <a:chOff x="1740012" y="3281856"/>
                <a:chExt cx="180287" cy="2367290"/>
              </a:xfrm>
            </p:grpSpPr>
            <p:sp>
              <p:nvSpPr>
                <p:cNvPr id="299" name="Rectangle 298"/>
                <p:cNvSpPr/>
                <p:nvPr/>
              </p:nvSpPr>
              <p:spPr bwMode="auto">
                <a:xfrm>
                  <a:off x="1740012" y="3281856"/>
                  <a:ext cx="180287" cy="236729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 cap="flat" cmpd="sng" algn="ctr">
                  <a:solidFill>
                    <a:srgbClr val="FF66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300" name="Isosceles Triangle 299"/>
                <p:cNvSpPr/>
                <p:nvPr/>
              </p:nvSpPr>
              <p:spPr bwMode="auto">
                <a:xfrm>
                  <a:off x="1779958" y="5562600"/>
                  <a:ext cx="100394" cy="86546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 cap="flat" cmpd="sng" algn="ctr">
                  <a:solidFill>
                    <a:srgbClr val="FF66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301" name="Group 300"/>
              <p:cNvGrpSpPr/>
              <p:nvPr/>
            </p:nvGrpSpPr>
            <p:grpSpPr>
              <a:xfrm>
                <a:off x="6103295" y="2984719"/>
                <a:ext cx="208020" cy="3195202"/>
                <a:chOff x="1740012" y="3281856"/>
                <a:chExt cx="180287" cy="2367290"/>
              </a:xfrm>
            </p:grpSpPr>
            <p:sp>
              <p:nvSpPr>
                <p:cNvPr id="302" name="Rectangle 301"/>
                <p:cNvSpPr/>
                <p:nvPr/>
              </p:nvSpPr>
              <p:spPr bwMode="auto">
                <a:xfrm>
                  <a:off x="1740012" y="3281856"/>
                  <a:ext cx="180287" cy="236729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 cap="flat" cmpd="sng" algn="ctr">
                  <a:solidFill>
                    <a:srgbClr val="FF66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303" name="Isosceles Triangle 302"/>
                <p:cNvSpPr/>
                <p:nvPr/>
              </p:nvSpPr>
              <p:spPr bwMode="auto">
                <a:xfrm>
                  <a:off x="1779958" y="5562600"/>
                  <a:ext cx="100394" cy="86546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 cap="flat" cmpd="sng" algn="ctr">
                  <a:solidFill>
                    <a:srgbClr val="FF66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304" name="Group 303"/>
              <p:cNvGrpSpPr/>
              <p:nvPr/>
            </p:nvGrpSpPr>
            <p:grpSpPr>
              <a:xfrm>
                <a:off x="7928937" y="2974985"/>
                <a:ext cx="208020" cy="3195202"/>
                <a:chOff x="1740012" y="3281856"/>
                <a:chExt cx="180287" cy="2367290"/>
              </a:xfrm>
            </p:grpSpPr>
            <p:sp>
              <p:nvSpPr>
                <p:cNvPr id="305" name="Rectangle 304"/>
                <p:cNvSpPr/>
                <p:nvPr/>
              </p:nvSpPr>
              <p:spPr bwMode="auto">
                <a:xfrm>
                  <a:off x="1740012" y="3281856"/>
                  <a:ext cx="180287" cy="236729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 cap="flat" cmpd="sng" algn="ctr">
                  <a:solidFill>
                    <a:srgbClr val="FF66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306" name="Isosceles Triangle 305"/>
                <p:cNvSpPr/>
                <p:nvPr/>
              </p:nvSpPr>
              <p:spPr bwMode="auto">
                <a:xfrm>
                  <a:off x="1779958" y="5562600"/>
                  <a:ext cx="100394" cy="86546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 cap="flat" cmpd="sng" algn="ctr">
                  <a:solidFill>
                    <a:srgbClr val="FF66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307" name="Group 306"/>
              <p:cNvGrpSpPr/>
              <p:nvPr/>
            </p:nvGrpSpPr>
            <p:grpSpPr>
              <a:xfrm>
                <a:off x="220691" y="2974985"/>
                <a:ext cx="218446" cy="977711"/>
                <a:chOff x="244754" y="2510064"/>
                <a:chExt cx="218446" cy="977711"/>
              </a:xfrm>
            </p:grpSpPr>
            <p:grpSp>
              <p:nvGrpSpPr>
                <p:cNvPr id="308" name="Group 307"/>
                <p:cNvGrpSpPr/>
                <p:nvPr/>
              </p:nvGrpSpPr>
              <p:grpSpPr>
                <a:xfrm>
                  <a:off x="251616" y="2510064"/>
                  <a:ext cx="208020" cy="977711"/>
                  <a:chOff x="1740012" y="3281856"/>
                  <a:chExt cx="180287" cy="2367290"/>
                </a:xfrm>
              </p:grpSpPr>
              <p:sp>
                <p:nvSpPr>
                  <p:cNvPr id="310" name="Rectangle 309"/>
                  <p:cNvSpPr/>
                  <p:nvPr/>
                </p:nvSpPr>
                <p:spPr bwMode="auto">
                  <a:xfrm>
                    <a:off x="1740012" y="3281856"/>
                    <a:ext cx="180287" cy="236729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 cap="flat" cmpd="sng" algn="ctr">
                    <a:solidFill>
                      <a:srgbClr val="FF66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hangingPunct="0"/>
                    <a:endParaRPr lang="ru-RU" b="1">
                      <a:latin typeface="+mj-lt"/>
                      <a:cs typeface="Arial" pitchFamily="34" charset="0"/>
                    </a:endParaRPr>
                  </a:p>
                </p:txBody>
              </p:sp>
              <p:sp>
                <p:nvSpPr>
                  <p:cNvPr id="311" name="Isosceles Triangle 310"/>
                  <p:cNvSpPr/>
                  <p:nvPr/>
                </p:nvSpPr>
                <p:spPr bwMode="auto">
                  <a:xfrm>
                    <a:off x="1779958" y="5424187"/>
                    <a:ext cx="100394" cy="224959"/>
                  </a:xfrm>
                  <a:prstGeom prst="triangl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 cap="flat" cmpd="sng" algn="ctr">
                    <a:solidFill>
                      <a:srgbClr val="FF66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hangingPunct="0"/>
                    <a:endParaRPr lang="en-US" b="1">
                      <a:latin typeface="+mj-lt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309" name="TextBox 308"/>
                <p:cNvSpPr txBox="1"/>
                <p:nvPr/>
              </p:nvSpPr>
              <p:spPr>
                <a:xfrm>
                  <a:off x="244754" y="2743200"/>
                  <a:ext cx="21844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+mj-lt"/>
                    </a:rPr>
                    <a:t>PC</a:t>
                  </a:r>
                </a:p>
              </p:txBody>
            </p:sp>
          </p:grpSp>
          <p:cxnSp>
            <p:nvCxnSpPr>
              <p:cNvPr id="313" name="Elbow Connector 312"/>
              <p:cNvCxnSpPr>
                <a:stCxn id="309" idx="3"/>
                <a:endCxn id="291" idx="0"/>
              </p:cNvCxnSpPr>
              <p:nvPr/>
            </p:nvCxnSpPr>
            <p:spPr bwMode="auto">
              <a:xfrm>
                <a:off x="439137" y="3292760"/>
                <a:ext cx="420706" cy="215525"/>
              </a:xfrm>
              <a:prstGeom prst="bentConnector2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  <p:cxnSp>
          <p:nvCxnSpPr>
            <p:cNvPr id="321" name="Straight Arrow Connector 320"/>
            <p:cNvCxnSpPr/>
            <p:nvPr/>
          </p:nvCxnSpPr>
          <p:spPr bwMode="auto">
            <a:xfrm>
              <a:off x="828375" y="3292500"/>
              <a:ext cx="300967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grpSp>
          <p:nvGrpSpPr>
            <p:cNvPr id="327" name="Group 326"/>
            <p:cNvGrpSpPr/>
            <p:nvPr/>
          </p:nvGrpSpPr>
          <p:grpSpPr>
            <a:xfrm>
              <a:off x="1150942" y="2822900"/>
              <a:ext cx="301925" cy="597512"/>
              <a:chOff x="6728724" y="3121968"/>
              <a:chExt cx="727535" cy="1439797"/>
            </a:xfrm>
          </p:grpSpPr>
          <p:sp>
            <p:nvSpPr>
              <p:cNvPr id="344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5" name="TextBox 344"/>
              <p:cNvSpPr txBox="1"/>
              <p:nvPr/>
            </p:nvSpPr>
            <p:spPr>
              <a:xfrm>
                <a:off x="7315159" y="3626947"/>
                <a:ext cx="137382" cy="4078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en-US" sz="1100" dirty="0">
                  <a:latin typeface="+mj-lt"/>
                </a:endParaRPr>
              </a:p>
            </p:txBody>
          </p:sp>
          <p:sp>
            <p:nvSpPr>
              <p:cNvPr id="346" name="TextBox 345"/>
              <p:cNvSpPr txBox="1"/>
              <p:nvPr/>
            </p:nvSpPr>
            <p:spPr>
              <a:xfrm>
                <a:off x="6728724" y="3319972"/>
                <a:ext cx="155483" cy="407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  <p:sp>
            <p:nvSpPr>
              <p:cNvPr id="347" name="TextBox 346"/>
              <p:cNvSpPr txBox="1"/>
              <p:nvPr/>
            </p:nvSpPr>
            <p:spPr>
              <a:xfrm>
                <a:off x="6728724" y="4152247"/>
                <a:ext cx="155483" cy="407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  <p:sp>
            <p:nvSpPr>
              <p:cNvPr id="348" name="TextBox 347"/>
              <p:cNvSpPr txBox="1"/>
              <p:nvPr/>
            </p:nvSpPr>
            <p:spPr>
              <a:xfrm>
                <a:off x="6848563" y="3469705"/>
                <a:ext cx="496611" cy="33373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900" dirty="0">
                    <a:latin typeface="+mj-lt"/>
                  </a:rPr>
                  <a:t>Add</a:t>
                </a:r>
              </a:p>
            </p:txBody>
          </p:sp>
        </p:grpSp>
        <p:sp>
          <p:nvSpPr>
            <p:cNvPr id="329" name="TextBox 328"/>
            <p:cNvSpPr txBox="1"/>
            <p:nvPr/>
          </p:nvSpPr>
          <p:spPr>
            <a:xfrm>
              <a:off x="554122" y="2809203"/>
              <a:ext cx="26321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b="1" dirty="0">
                  <a:latin typeface="+mj-lt"/>
                </a:rPr>
                <a:t>4</a:t>
              </a:r>
            </a:p>
          </p:txBody>
        </p:sp>
        <p:cxnSp>
          <p:nvCxnSpPr>
            <p:cNvPr id="330" name="Straight Arrow Connector 329"/>
            <p:cNvCxnSpPr>
              <a:stCxn id="329" idx="3"/>
            </p:cNvCxnSpPr>
            <p:nvPr/>
          </p:nvCxnSpPr>
          <p:spPr bwMode="auto">
            <a:xfrm flipV="1">
              <a:off x="817336" y="2943225"/>
              <a:ext cx="318652" cy="447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83144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pipeline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39059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Pipeline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535108"/>
          </a:xfrm>
        </p:spPr>
        <p:txBody>
          <a:bodyPr/>
          <a:lstStyle/>
          <a:p>
            <a:pPr marL="342900" indent="-342900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2200" dirty="0"/>
              <a:t>So far only a </a:t>
            </a:r>
            <a:r>
              <a:rPr lang="en-US" sz="2200" dirty="0">
                <a:solidFill>
                  <a:srgbClr val="0071C5"/>
                </a:solidFill>
              </a:rPr>
              <a:t>unified pipeline</a:t>
            </a:r>
            <a:r>
              <a:rPr lang="en-US" sz="2200" dirty="0"/>
              <a:t> have been considered where each instruction takes the same number of cycles to execute</a:t>
            </a:r>
          </a:p>
          <a:p>
            <a:pPr marL="342900" indent="-342900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61922"/>
                </a:solidFill>
                <a:cs typeface="Arial" charset="0"/>
              </a:rPr>
              <a:t>The real latency of instructions can differ significantly:</a:t>
            </a:r>
          </a:p>
          <a:p>
            <a:pPr marL="528638" lvl="1" indent="-342900">
              <a:spcBef>
                <a:spcPts val="600"/>
              </a:spcBef>
              <a:buClr>
                <a:srgbClr val="061922"/>
              </a:buClr>
            </a:pPr>
            <a:r>
              <a:rPr lang="en-US" sz="1800" dirty="0">
                <a:solidFill>
                  <a:srgbClr val="061922"/>
                </a:solidFill>
                <a:cs typeface="Arial" charset="0"/>
              </a:rPr>
              <a:t>Memory systems with variable access time</a:t>
            </a:r>
          </a:p>
          <a:p>
            <a:pPr marL="528638" lvl="1" indent="-342900">
              <a:spcBef>
                <a:spcPts val="600"/>
              </a:spcBef>
              <a:buClr>
                <a:srgbClr val="061922"/>
              </a:buClr>
            </a:pPr>
            <a:r>
              <a:rPr lang="en-US" sz="1800" dirty="0">
                <a:solidFill>
                  <a:srgbClr val="061922"/>
                </a:solidFill>
                <a:cs typeface="Arial" charset="0"/>
              </a:rPr>
              <a:t>Long latency </a:t>
            </a:r>
            <a:r>
              <a:rPr lang="en-US" sz="1800" dirty="0">
                <a:solidFill>
                  <a:srgbClr val="061922"/>
                </a:solidFill>
                <a:cs typeface="Arial" charset="0"/>
              </a:rPr>
              <a:t>calculations (multiplication, division, floating point operations, etc.)</a:t>
            </a:r>
            <a:endParaRPr lang="en-US" sz="1800" dirty="0">
              <a:solidFill>
                <a:srgbClr val="061922"/>
              </a:solidFill>
              <a:cs typeface="Arial" charset="0"/>
            </a:endParaRPr>
          </a:p>
          <a:p>
            <a:pPr marL="342900" indent="-342900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2200" dirty="0"/>
              <a:t>Increasing of the clock cycle to fit the longest instruction and thereby keeping pipeline unified may be </a:t>
            </a:r>
            <a:r>
              <a:rPr lang="en-US" sz="2200" dirty="0">
                <a:solidFill>
                  <a:srgbClr val="C00000"/>
                </a:solidFill>
              </a:rPr>
              <a:t>inefficient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cxnSp>
        <p:nvCxnSpPr>
          <p:cNvPr id="28" name="Straight Connector 27"/>
          <p:cNvCxnSpPr/>
          <p:nvPr/>
        </p:nvCxnSpPr>
        <p:spPr bwMode="auto">
          <a:xfrm flipH="1">
            <a:off x="5724891" y="4982620"/>
            <a:ext cx="190" cy="126705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939598">
                <a:lumMod val="50000"/>
              </a:srgb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4309504" y="4993418"/>
            <a:ext cx="0" cy="123043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939598">
                <a:lumMod val="50000"/>
              </a:srgb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2887826" y="4998275"/>
            <a:ext cx="1256171" cy="394085"/>
            <a:chOff x="1363825" y="4712524"/>
            <a:chExt cx="1256171" cy="394085"/>
          </a:xfrm>
        </p:grpSpPr>
        <p:sp>
          <p:nvSpPr>
            <p:cNvPr id="19" name="TextBox 18"/>
            <p:cNvSpPr txBox="1"/>
            <p:nvPr/>
          </p:nvSpPr>
          <p:spPr>
            <a:xfrm>
              <a:off x="2164422" y="4824633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 dirty="0">
                  <a:solidFill>
                    <a:srgbClr val="939598"/>
                  </a:solidFill>
                  <a:latin typeface="+mj-lt"/>
                  <a:cs typeface="Arial" charset="0"/>
                </a:rPr>
                <a:t>wait</a:t>
              </a:r>
              <a:endParaRPr lang="ru-RU" sz="1200" kern="0" dirty="0">
                <a:solidFill>
                  <a:srgbClr val="939598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363825" y="4712524"/>
              <a:ext cx="707161" cy="394085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kern="0" dirty="0">
                  <a:solidFill>
                    <a:srgbClr val="061922"/>
                  </a:solidFill>
                  <a:latin typeface="+mj-lt"/>
                  <a:cs typeface="Arial" pitchFamily="34" charset="0"/>
                </a:rPr>
                <a:t>F</a:t>
              </a:r>
              <a:endParaRPr lang="ru-RU" b="1" kern="0" dirty="0">
                <a:solidFill>
                  <a:srgbClr val="061922"/>
                </a:solidFill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 bwMode="auto">
          <a:xfrm>
            <a:off x="7136185" y="4994423"/>
            <a:ext cx="0" cy="123043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939598">
                <a:lumMod val="50000"/>
              </a:srgb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8591706" y="4973041"/>
            <a:ext cx="0" cy="123043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939598">
                <a:lumMod val="50000"/>
              </a:srgb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grpSp>
        <p:nvGrpSpPr>
          <p:cNvPr id="8" name="Group 7"/>
          <p:cNvGrpSpPr/>
          <p:nvPr/>
        </p:nvGrpSpPr>
        <p:grpSpPr>
          <a:xfrm>
            <a:off x="8585876" y="5004155"/>
            <a:ext cx="1106643" cy="398917"/>
            <a:chOff x="7061875" y="4718404"/>
            <a:chExt cx="1106643" cy="398917"/>
          </a:xfrm>
        </p:grpSpPr>
        <p:sp>
          <p:nvSpPr>
            <p:cNvPr id="25" name="TextBox 24"/>
            <p:cNvSpPr txBox="1"/>
            <p:nvPr/>
          </p:nvSpPr>
          <p:spPr>
            <a:xfrm>
              <a:off x="7712944" y="4840322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 dirty="0">
                  <a:solidFill>
                    <a:srgbClr val="939598"/>
                  </a:solidFill>
                  <a:latin typeface="+mj-lt"/>
                  <a:cs typeface="Arial" charset="0"/>
                </a:rPr>
                <a:t>wait</a:t>
              </a:r>
              <a:endParaRPr lang="ru-RU" sz="1200" kern="0" dirty="0">
                <a:solidFill>
                  <a:srgbClr val="939598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7061875" y="4718404"/>
              <a:ext cx="379435" cy="394085"/>
            </a:xfrm>
            <a:prstGeom prst="rect">
              <a:avLst/>
            </a:prstGeom>
            <a:solidFill>
              <a:srgbClr val="B4BABD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kern="0" dirty="0">
                  <a:solidFill>
                    <a:srgbClr val="061922"/>
                  </a:solidFill>
                  <a:latin typeface="+mj-lt"/>
                  <a:cs typeface="Arial" pitchFamily="34" charset="0"/>
                </a:rPr>
                <a:t>W</a:t>
              </a:r>
              <a:endParaRPr lang="ru-RU" b="1" kern="0" dirty="0">
                <a:solidFill>
                  <a:srgbClr val="061922"/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309504" y="4998275"/>
            <a:ext cx="1083736" cy="394085"/>
            <a:chOff x="2785504" y="4712524"/>
            <a:chExt cx="1083736" cy="394085"/>
          </a:xfrm>
        </p:grpSpPr>
        <p:sp>
          <p:nvSpPr>
            <p:cNvPr id="21" name="Rectangle 20"/>
            <p:cNvSpPr/>
            <p:nvPr/>
          </p:nvSpPr>
          <p:spPr bwMode="auto">
            <a:xfrm>
              <a:off x="2785504" y="4712524"/>
              <a:ext cx="381872" cy="394085"/>
            </a:xfrm>
            <a:prstGeom prst="rect">
              <a:avLst/>
            </a:prstGeom>
            <a:solidFill>
              <a:srgbClr val="00AEEF">
                <a:lumMod val="40000"/>
                <a:lumOff val="60000"/>
              </a:srgbClr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kern="0" dirty="0">
                  <a:solidFill>
                    <a:srgbClr val="061922"/>
                  </a:solidFill>
                  <a:latin typeface="+mj-lt"/>
                  <a:cs typeface="Arial" pitchFamily="34" charset="0"/>
                </a:rPr>
                <a:t>D</a:t>
              </a:r>
              <a:endParaRPr lang="ru-RU" b="1" kern="0" dirty="0">
                <a:solidFill>
                  <a:srgbClr val="061922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413666" y="4826564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 dirty="0">
                  <a:solidFill>
                    <a:srgbClr val="939598"/>
                  </a:solidFill>
                  <a:latin typeface="+mj-lt"/>
                  <a:cs typeface="Arial" charset="0"/>
                </a:rPr>
                <a:t>wait</a:t>
              </a:r>
              <a:endParaRPr lang="ru-RU" sz="1200" kern="0" dirty="0">
                <a:solidFill>
                  <a:srgbClr val="939598"/>
                </a:solidFill>
                <a:latin typeface="+mj-lt"/>
                <a:cs typeface="Arial" charset="0"/>
              </a:endParaRP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5724891" y="5000641"/>
            <a:ext cx="1411294" cy="394085"/>
          </a:xfrm>
          <a:prstGeom prst="rect">
            <a:avLst/>
          </a:prstGeom>
          <a:solidFill>
            <a:srgbClr val="92D05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rgbClr val="061922"/>
                </a:solidFill>
                <a:latin typeface="+mj-lt"/>
                <a:cs typeface="Arial" pitchFamily="34" charset="0"/>
              </a:rPr>
              <a:t>E </a:t>
            </a:r>
            <a:r>
              <a:rPr lang="en-US" sz="1400" kern="0" dirty="0">
                <a:solidFill>
                  <a:srgbClr val="061922"/>
                </a:solidFill>
                <a:latin typeface="+mj-lt"/>
                <a:cs typeface="Arial" pitchFamily="34" charset="0"/>
              </a:rPr>
              <a:t>longest</a:t>
            </a:r>
            <a:endParaRPr lang="ru-RU" sz="1400" kern="0" dirty="0">
              <a:solidFill>
                <a:srgbClr val="061922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140659" y="5001822"/>
            <a:ext cx="1253033" cy="394085"/>
            <a:chOff x="5616658" y="4716071"/>
            <a:chExt cx="1253033" cy="394085"/>
          </a:xfrm>
        </p:grpSpPr>
        <p:sp>
          <p:nvSpPr>
            <p:cNvPr id="70" name="Rectangle 69"/>
            <p:cNvSpPr/>
            <p:nvPr/>
          </p:nvSpPr>
          <p:spPr bwMode="auto">
            <a:xfrm>
              <a:off x="5616658" y="4716071"/>
              <a:ext cx="707161" cy="394085"/>
            </a:xfrm>
            <a:prstGeom prst="rect">
              <a:avLst/>
            </a:prstGeom>
            <a:solidFill>
              <a:srgbClr val="FFDA0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kern="0" dirty="0">
                  <a:solidFill>
                    <a:srgbClr val="061922"/>
                  </a:solidFill>
                  <a:latin typeface="+mj-lt"/>
                  <a:cs typeface="Arial" pitchFamily="34" charset="0"/>
                </a:rPr>
                <a:t>M</a:t>
              </a:r>
              <a:endParaRPr lang="ru-RU" b="1" kern="0" dirty="0">
                <a:solidFill>
                  <a:srgbClr val="061922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414117" y="4824633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 dirty="0">
                  <a:solidFill>
                    <a:srgbClr val="939598"/>
                  </a:solidFill>
                  <a:latin typeface="+mj-lt"/>
                  <a:cs typeface="Arial" charset="0"/>
                </a:rPr>
                <a:t>wait</a:t>
              </a:r>
              <a:endParaRPr lang="ru-RU" sz="1200" kern="0" dirty="0">
                <a:solidFill>
                  <a:srgbClr val="939598"/>
                </a:solidFill>
                <a:latin typeface="+mj-lt"/>
                <a:cs typeface="Arial" charset="0"/>
              </a:endParaRPr>
            </a:p>
          </p:txBody>
        </p:sp>
      </p:grpSp>
      <p:cxnSp>
        <p:nvCxnSpPr>
          <p:cNvPr id="180" name="Straight Connector 179"/>
          <p:cNvCxnSpPr/>
          <p:nvPr/>
        </p:nvCxnSpPr>
        <p:spPr bwMode="auto">
          <a:xfrm>
            <a:off x="9984741" y="5019240"/>
            <a:ext cx="0" cy="123043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939598">
                <a:lumMod val="50000"/>
              </a:srgb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oup 8"/>
          <p:cNvGrpSpPr/>
          <p:nvPr/>
        </p:nvGrpSpPr>
        <p:grpSpPr>
          <a:xfrm>
            <a:off x="5724892" y="5396370"/>
            <a:ext cx="1212357" cy="858381"/>
            <a:chOff x="4200891" y="5110619"/>
            <a:chExt cx="1212357" cy="858381"/>
          </a:xfrm>
        </p:grpSpPr>
        <p:sp>
          <p:nvSpPr>
            <p:cNvPr id="96" name="Rectangle 95"/>
            <p:cNvSpPr/>
            <p:nvPr/>
          </p:nvSpPr>
          <p:spPr bwMode="auto">
            <a:xfrm>
              <a:off x="4200891" y="5110619"/>
              <a:ext cx="1034834" cy="394085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kern="0" dirty="0">
                  <a:solidFill>
                    <a:srgbClr val="061922"/>
                  </a:solidFill>
                  <a:latin typeface="+mj-lt"/>
                  <a:cs typeface="Arial" pitchFamily="34" charset="0"/>
                </a:rPr>
                <a:t>E </a:t>
              </a:r>
              <a:r>
                <a:rPr lang="en-US" sz="1400" kern="0" dirty="0">
                  <a:solidFill>
                    <a:srgbClr val="061922"/>
                  </a:solidFill>
                  <a:latin typeface="+mj-lt"/>
                  <a:cs typeface="Arial" pitchFamily="34" charset="0"/>
                </a:rPr>
                <a:t>medium</a:t>
              </a:r>
              <a:endParaRPr lang="ru-RU" sz="1400" kern="0" dirty="0">
                <a:solidFill>
                  <a:srgbClr val="061922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200891" y="5504703"/>
              <a:ext cx="684641" cy="394085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kern="0" dirty="0">
                  <a:solidFill>
                    <a:srgbClr val="061922"/>
                  </a:solidFill>
                  <a:latin typeface="+mj-lt"/>
                  <a:cs typeface="Arial" pitchFamily="34" charset="0"/>
                </a:rPr>
                <a:t>E </a:t>
              </a:r>
              <a:r>
                <a:rPr lang="en-US" sz="1400" kern="0" dirty="0">
                  <a:solidFill>
                    <a:srgbClr val="061922"/>
                  </a:solidFill>
                  <a:latin typeface="+mj-lt"/>
                  <a:cs typeface="Arial" pitchFamily="34" charset="0"/>
                </a:rPr>
                <a:t>short</a:t>
              </a:r>
              <a:endParaRPr lang="ru-RU" sz="1400" kern="0" dirty="0">
                <a:solidFill>
                  <a:srgbClr val="061922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4200891" y="5119106"/>
              <a:ext cx="1212357" cy="84989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sp>
        <p:nvSpPr>
          <p:cNvPr id="184" name="Rounded Rectangular Callout 183"/>
          <p:cNvSpPr/>
          <p:nvPr/>
        </p:nvSpPr>
        <p:spPr bwMode="auto">
          <a:xfrm>
            <a:off x="7104509" y="5644619"/>
            <a:ext cx="2388465" cy="831394"/>
          </a:xfrm>
          <a:prstGeom prst="wedgeRoundRectCallout">
            <a:avLst>
              <a:gd name="adj1" fmla="val -62895"/>
              <a:gd name="adj2" fmla="val -20099"/>
              <a:gd name="adj3" fmla="val 16667"/>
            </a:avLst>
          </a:prstGeom>
          <a:solidFill>
            <a:schemeClr val="bg1"/>
          </a:solidFill>
          <a:ln w="19050"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Most of instructions are shorter and do not need such long clock cycle</a:t>
            </a:r>
            <a:endParaRPr lang="ru-RU" sz="14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51483" y="4216823"/>
            <a:ext cx="8751485" cy="1075110"/>
            <a:chOff x="327482" y="3931073"/>
            <a:chExt cx="8751485" cy="1075110"/>
          </a:xfrm>
        </p:grpSpPr>
        <p:grpSp>
          <p:nvGrpSpPr>
            <p:cNvPr id="10" name="Group 9"/>
            <p:cNvGrpSpPr/>
            <p:nvPr/>
          </p:nvGrpSpPr>
          <p:grpSpPr>
            <a:xfrm>
              <a:off x="327482" y="3931073"/>
              <a:ext cx="8133259" cy="523220"/>
              <a:chOff x="327482" y="3710762"/>
              <a:chExt cx="8133259" cy="653530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27482" y="3710762"/>
                <a:ext cx="975972" cy="6535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solidFill>
                      <a:srgbClr val="C00000"/>
                    </a:solidFill>
                    <a:latin typeface="+mj-lt"/>
                    <a:cs typeface="Arial" charset="0"/>
                  </a:rPr>
                  <a:t>Sync signal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solidFill>
                      <a:srgbClr val="C00000"/>
                    </a:solidFill>
                    <a:latin typeface="+mj-lt"/>
                    <a:cs typeface="Arial" charset="0"/>
                  </a:rPr>
                  <a:t>(clocks) </a:t>
                </a:r>
                <a:endParaRPr lang="ru-RU" sz="1400" dirty="0">
                  <a:solidFill>
                    <a:srgbClr val="C00000"/>
                  </a:solidFill>
                  <a:latin typeface="+mj-lt"/>
                  <a:cs typeface="Arial" charset="0"/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1370520" y="3873914"/>
                <a:ext cx="1423480" cy="410307"/>
                <a:chOff x="1539944" y="1726646"/>
                <a:chExt cx="703386" cy="410307"/>
              </a:xfrm>
            </p:grpSpPr>
            <p:sp>
              <p:nvSpPr>
                <p:cNvPr id="41" name="Freeform 40"/>
                <p:cNvSpPr/>
                <p:nvPr/>
              </p:nvSpPr>
              <p:spPr bwMode="auto">
                <a:xfrm flipV="1">
                  <a:off x="1539944" y="1726646"/>
                  <a:ext cx="703385" cy="410307"/>
                </a:xfrm>
                <a:custGeom>
                  <a:avLst/>
                  <a:gdLst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  <a:gd name="connsiteX5" fmla="*/ 691662 w 703385"/>
                    <a:gd name="connsiteY5" fmla="*/ 410307 h 410307"/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385" h="410307">
                      <a:moveTo>
                        <a:pt x="0" y="410307"/>
                      </a:moveTo>
                      <a:lnTo>
                        <a:pt x="351692" y="410307"/>
                      </a:lnTo>
                      <a:lnTo>
                        <a:pt x="351692" y="0"/>
                      </a:lnTo>
                      <a:lnTo>
                        <a:pt x="703385" y="0"/>
                      </a:lnTo>
                      <a:lnTo>
                        <a:pt x="703385" y="398584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C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061922"/>
                    </a:solidFill>
                    <a:latin typeface="+mj-lt"/>
                    <a:cs typeface="Arial" charset="0"/>
                  </a:endParaRPr>
                </a:p>
              </p:txBody>
            </p:sp>
            <p:cxnSp>
              <p:nvCxnSpPr>
                <p:cNvPr id="42" name="Straight Arrow Connector 41"/>
                <p:cNvCxnSpPr/>
                <p:nvPr/>
              </p:nvCxnSpPr>
              <p:spPr>
                <a:xfrm flipH="1" flipV="1">
                  <a:off x="2243329" y="1726646"/>
                  <a:ext cx="1" cy="398585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2"/>
              <p:cNvGrpSpPr/>
              <p:nvPr/>
            </p:nvGrpSpPr>
            <p:grpSpPr>
              <a:xfrm>
                <a:off x="2783840" y="3873914"/>
                <a:ext cx="1427078" cy="410307"/>
                <a:chOff x="2255048" y="1726646"/>
                <a:chExt cx="703385" cy="410307"/>
              </a:xfrm>
            </p:grpSpPr>
            <p:sp>
              <p:nvSpPr>
                <p:cNvPr id="44" name="Freeform 43"/>
                <p:cNvSpPr/>
                <p:nvPr/>
              </p:nvSpPr>
              <p:spPr bwMode="auto">
                <a:xfrm flipV="1">
                  <a:off x="2255048" y="1726646"/>
                  <a:ext cx="703385" cy="410307"/>
                </a:xfrm>
                <a:custGeom>
                  <a:avLst/>
                  <a:gdLst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  <a:gd name="connsiteX5" fmla="*/ 691662 w 703385"/>
                    <a:gd name="connsiteY5" fmla="*/ 410307 h 410307"/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385" h="410307">
                      <a:moveTo>
                        <a:pt x="0" y="410307"/>
                      </a:moveTo>
                      <a:lnTo>
                        <a:pt x="351692" y="410307"/>
                      </a:lnTo>
                      <a:lnTo>
                        <a:pt x="351692" y="0"/>
                      </a:lnTo>
                      <a:lnTo>
                        <a:pt x="703385" y="0"/>
                      </a:lnTo>
                      <a:lnTo>
                        <a:pt x="703385" y="398584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C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061922"/>
                    </a:solidFill>
                    <a:latin typeface="+mj-lt"/>
                    <a:cs typeface="Arial" charset="0"/>
                  </a:endParaRPr>
                </a:p>
              </p:txBody>
            </p:sp>
            <p:cxnSp>
              <p:nvCxnSpPr>
                <p:cNvPr id="45" name="Straight Arrow Connector 44"/>
                <p:cNvCxnSpPr/>
                <p:nvPr/>
              </p:nvCxnSpPr>
              <p:spPr>
                <a:xfrm flipV="1">
                  <a:off x="2958433" y="1726646"/>
                  <a:ext cx="0" cy="398585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/>
              <p:cNvGrpSpPr/>
              <p:nvPr/>
            </p:nvGrpSpPr>
            <p:grpSpPr>
              <a:xfrm>
                <a:off x="4201160" y="3873914"/>
                <a:ext cx="1430020" cy="410307"/>
                <a:chOff x="2958436" y="1726646"/>
                <a:chExt cx="703386" cy="410307"/>
              </a:xfrm>
            </p:grpSpPr>
            <p:sp>
              <p:nvSpPr>
                <p:cNvPr id="47" name="Freeform 46"/>
                <p:cNvSpPr/>
                <p:nvPr/>
              </p:nvSpPr>
              <p:spPr bwMode="auto">
                <a:xfrm flipV="1">
                  <a:off x="2958436" y="1726646"/>
                  <a:ext cx="703385" cy="410307"/>
                </a:xfrm>
                <a:custGeom>
                  <a:avLst/>
                  <a:gdLst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  <a:gd name="connsiteX5" fmla="*/ 691662 w 703385"/>
                    <a:gd name="connsiteY5" fmla="*/ 410307 h 410307"/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385" h="410307">
                      <a:moveTo>
                        <a:pt x="0" y="410307"/>
                      </a:moveTo>
                      <a:lnTo>
                        <a:pt x="351692" y="410307"/>
                      </a:lnTo>
                      <a:lnTo>
                        <a:pt x="351692" y="0"/>
                      </a:lnTo>
                      <a:lnTo>
                        <a:pt x="703385" y="0"/>
                      </a:lnTo>
                      <a:lnTo>
                        <a:pt x="703385" y="398584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C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dirty="0">
                    <a:solidFill>
                      <a:srgbClr val="061922"/>
                    </a:solidFill>
                    <a:latin typeface="+mj-lt"/>
                    <a:cs typeface="Arial" charset="0"/>
                  </a:endParaRPr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 flipH="1" flipV="1">
                  <a:off x="3661821" y="1726646"/>
                  <a:ext cx="1" cy="398585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/>
              <p:cNvGrpSpPr/>
              <p:nvPr/>
            </p:nvGrpSpPr>
            <p:grpSpPr>
              <a:xfrm>
                <a:off x="5621020" y="3873914"/>
                <a:ext cx="1450340" cy="410307"/>
                <a:chOff x="3673540" y="1726646"/>
                <a:chExt cx="703385" cy="410307"/>
              </a:xfrm>
            </p:grpSpPr>
            <p:sp>
              <p:nvSpPr>
                <p:cNvPr id="50" name="Freeform 49"/>
                <p:cNvSpPr/>
                <p:nvPr/>
              </p:nvSpPr>
              <p:spPr bwMode="auto">
                <a:xfrm flipV="1">
                  <a:off x="3673540" y="1726646"/>
                  <a:ext cx="703385" cy="410307"/>
                </a:xfrm>
                <a:custGeom>
                  <a:avLst/>
                  <a:gdLst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  <a:gd name="connsiteX5" fmla="*/ 691662 w 703385"/>
                    <a:gd name="connsiteY5" fmla="*/ 410307 h 410307"/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385" h="410307">
                      <a:moveTo>
                        <a:pt x="0" y="410307"/>
                      </a:moveTo>
                      <a:lnTo>
                        <a:pt x="351692" y="410307"/>
                      </a:lnTo>
                      <a:lnTo>
                        <a:pt x="351692" y="0"/>
                      </a:lnTo>
                      <a:lnTo>
                        <a:pt x="703385" y="0"/>
                      </a:lnTo>
                      <a:lnTo>
                        <a:pt x="703385" y="398584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C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061922"/>
                    </a:solidFill>
                    <a:latin typeface="+mj-lt"/>
                    <a:cs typeface="Arial" charset="0"/>
                  </a:endParaRPr>
                </a:p>
              </p:txBody>
            </p:sp>
            <p:cxnSp>
              <p:nvCxnSpPr>
                <p:cNvPr id="51" name="Straight Arrow Connector 50"/>
                <p:cNvCxnSpPr/>
                <p:nvPr/>
              </p:nvCxnSpPr>
              <p:spPr>
                <a:xfrm flipV="1">
                  <a:off x="4376925" y="1726646"/>
                  <a:ext cx="0" cy="398585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/>
              <p:cNvGrpSpPr/>
              <p:nvPr/>
            </p:nvGrpSpPr>
            <p:grpSpPr>
              <a:xfrm>
                <a:off x="7061201" y="3873914"/>
                <a:ext cx="1399540" cy="410307"/>
                <a:chOff x="4388651" y="1726646"/>
                <a:chExt cx="703385" cy="410307"/>
              </a:xfrm>
            </p:grpSpPr>
            <p:sp>
              <p:nvSpPr>
                <p:cNvPr id="53" name="Freeform 52"/>
                <p:cNvSpPr/>
                <p:nvPr/>
              </p:nvSpPr>
              <p:spPr bwMode="auto">
                <a:xfrm flipV="1">
                  <a:off x="4388651" y="1726646"/>
                  <a:ext cx="703385" cy="410307"/>
                </a:xfrm>
                <a:custGeom>
                  <a:avLst/>
                  <a:gdLst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  <a:gd name="connsiteX5" fmla="*/ 691662 w 703385"/>
                    <a:gd name="connsiteY5" fmla="*/ 410307 h 410307"/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385" h="410307">
                      <a:moveTo>
                        <a:pt x="0" y="410307"/>
                      </a:moveTo>
                      <a:lnTo>
                        <a:pt x="351692" y="410307"/>
                      </a:lnTo>
                      <a:lnTo>
                        <a:pt x="351692" y="0"/>
                      </a:lnTo>
                      <a:lnTo>
                        <a:pt x="703385" y="0"/>
                      </a:lnTo>
                      <a:lnTo>
                        <a:pt x="703385" y="398584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C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061922"/>
                    </a:solidFill>
                    <a:latin typeface="+mj-lt"/>
                    <a:cs typeface="Arial" charset="0"/>
                  </a:endParaRPr>
                </a:p>
              </p:txBody>
            </p:sp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5092036" y="1726646"/>
                  <a:ext cx="0" cy="398585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3" name="Group 72"/>
            <p:cNvGrpSpPr/>
            <p:nvPr/>
          </p:nvGrpSpPr>
          <p:grpSpPr>
            <a:xfrm>
              <a:off x="1368515" y="4371865"/>
              <a:ext cx="7710452" cy="634318"/>
              <a:chOff x="1545440" y="2822050"/>
              <a:chExt cx="7710452" cy="634318"/>
            </a:xfrm>
          </p:grpSpPr>
          <p:cxnSp>
            <p:nvCxnSpPr>
              <p:cNvPr id="81" name="Straight Arrow Connector 80"/>
              <p:cNvCxnSpPr/>
              <p:nvPr/>
            </p:nvCxnSpPr>
            <p:spPr bwMode="auto">
              <a:xfrm>
                <a:off x="1545440" y="3160023"/>
                <a:ext cx="7556029" cy="0"/>
              </a:xfrm>
              <a:prstGeom prst="straightConnector1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stealth" w="lg" len="lg"/>
              </a:ln>
              <a:effectLst/>
            </p:spPr>
          </p:cxnSp>
          <p:sp>
            <p:nvSpPr>
              <p:cNvPr id="82" name="TextBox 81"/>
              <p:cNvSpPr txBox="1"/>
              <p:nvPr/>
            </p:nvSpPr>
            <p:spPr>
              <a:xfrm>
                <a:off x="8736198" y="3148591"/>
                <a:ext cx="5196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kern="0" dirty="0">
                    <a:solidFill>
                      <a:srgbClr val="061922"/>
                    </a:solidFill>
                    <a:latin typeface="+mj-lt"/>
                    <a:cs typeface="Arial" charset="0"/>
                  </a:rPr>
                  <a:t>time</a:t>
                </a:r>
                <a:endParaRPr lang="ru-RU" sz="1400" kern="0" dirty="0">
                  <a:solidFill>
                    <a:srgbClr val="061922"/>
                  </a:solidFill>
                  <a:latin typeface="+mj-lt"/>
                  <a:cs typeface="Arial" charset="0"/>
                </a:endParaRP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2736119" y="2836361"/>
                <a:ext cx="441146" cy="361473"/>
                <a:chOff x="5301882" y="3678272"/>
                <a:chExt cx="441146" cy="361473"/>
              </a:xfrm>
            </p:grpSpPr>
            <p:sp>
              <p:nvSpPr>
                <p:cNvPr id="93" name="Oval 92"/>
                <p:cNvSpPr/>
                <p:nvPr/>
              </p:nvSpPr>
              <p:spPr bwMode="auto">
                <a:xfrm>
                  <a:off x="5484437" y="3965392"/>
                  <a:ext cx="74353" cy="74353"/>
                </a:xfrm>
                <a:prstGeom prst="ellipse">
                  <a:avLst/>
                </a:prstGeom>
                <a:solidFill>
                  <a:srgbClr val="061922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ru-RU" sz="2000" b="1" kern="0">
                    <a:solidFill>
                      <a:srgbClr val="061922"/>
                    </a:solidFill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5301882" y="3678272"/>
                  <a:ext cx="441146" cy="307777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400" kern="0" dirty="0">
                      <a:solidFill>
                        <a:srgbClr val="061922"/>
                      </a:solidFill>
                      <a:latin typeface="+mj-lt"/>
                      <a:cs typeface="Arial" charset="0"/>
                    </a:rPr>
                    <a:t>4ns</a:t>
                  </a:r>
                  <a:endParaRPr lang="ru-RU" sz="1400" kern="0" dirty="0">
                    <a:solidFill>
                      <a:srgbClr val="061922"/>
                    </a:solidFill>
                    <a:latin typeface="+mj-lt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4512" y="2838701"/>
                <a:ext cx="441146" cy="355325"/>
                <a:chOff x="5324741" y="3678272"/>
                <a:chExt cx="441146" cy="355325"/>
              </a:xfrm>
            </p:grpSpPr>
            <p:sp>
              <p:nvSpPr>
                <p:cNvPr id="91" name="Oval 90"/>
                <p:cNvSpPr/>
                <p:nvPr/>
              </p:nvSpPr>
              <p:spPr bwMode="auto">
                <a:xfrm>
                  <a:off x="5473986" y="3959244"/>
                  <a:ext cx="74353" cy="74353"/>
                </a:xfrm>
                <a:prstGeom prst="ellipse">
                  <a:avLst/>
                </a:prstGeom>
                <a:solidFill>
                  <a:srgbClr val="061922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ru-RU" sz="2000" b="1" kern="0">
                    <a:solidFill>
                      <a:srgbClr val="061922"/>
                    </a:solidFill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5324741" y="3678272"/>
                  <a:ext cx="441146" cy="307777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400" kern="0" dirty="0">
                      <a:solidFill>
                        <a:srgbClr val="061922"/>
                      </a:solidFill>
                      <a:latin typeface="+mj-lt"/>
                      <a:cs typeface="Arial" charset="0"/>
                    </a:rPr>
                    <a:t>8ns</a:t>
                  </a:r>
                  <a:endParaRPr lang="ru-RU" sz="1400" kern="0" dirty="0">
                    <a:solidFill>
                      <a:srgbClr val="061922"/>
                    </a:solidFill>
                    <a:latin typeface="+mj-lt"/>
                    <a:cs typeface="Arial" charset="0"/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5527553" y="2825591"/>
                <a:ext cx="532518" cy="363378"/>
                <a:chOff x="5241768" y="3678272"/>
                <a:chExt cx="532518" cy="363378"/>
              </a:xfrm>
            </p:grpSpPr>
            <p:sp>
              <p:nvSpPr>
                <p:cNvPr id="89" name="Oval 88"/>
                <p:cNvSpPr/>
                <p:nvPr/>
              </p:nvSpPr>
              <p:spPr bwMode="auto">
                <a:xfrm>
                  <a:off x="5469197" y="3967297"/>
                  <a:ext cx="74353" cy="74353"/>
                </a:xfrm>
                <a:prstGeom prst="ellipse">
                  <a:avLst/>
                </a:prstGeom>
                <a:solidFill>
                  <a:srgbClr val="061922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ru-RU" sz="2000" b="1" kern="0">
                    <a:solidFill>
                      <a:srgbClr val="061922"/>
                    </a:solidFill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5241768" y="3678272"/>
                  <a:ext cx="532518" cy="307777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400" kern="0" dirty="0">
                      <a:solidFill>
                        <a:srgbClr val="061922"/>
                      </a:solidFill>
                      <a:latin typeface="+mj-lt"/>
                      <a:cs typeface="Arial" charset="0"/>
                    </a:rPr>
                    <a:t>12ns</a:t>
                  </a:r>
                  <a:endParaRPr lang="ru-RU" sz="1400" kern="0" dirty="0">
                    <a:solidFill>
                      <a:srgbClr val="061922"/>
                    </a:solidFill>
                    <a:latin typeface="+mj-lt"/>
                    <a:cs typeface="Arial" charset="0"/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6979310" y="2822050"/>
                <a:ext cx="1900875" cy="371373"/>
                <a:chOff x="5256196" y="3670277"/>
                <a:chExt cx="1900875" cy="371373"/>
              </a:xfrm>
            </p:grpSpPr>
            <p:sp>
              <p:nvSpPr>
                <p:cNvPr id="87" name="Oval 86"/>
                <p:cNvSpPr/>
                <p:nvPr/>
              </p:nvSpPr>
              <p:spPr bwMode="auto">
                <a:xfrm>
                  <a:off x="5482532" y="3967297"/>
                  <a:ext cx="74353" cy="74353"/>
                </a:xfrm>
                <a:prstGeom prst="ellipse">
                  <a:avLst/>
                </a:prstGeom>
                <a:solidFill>
                  <a:srgbClr val="061922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ru-RU" sz="2000" b="1" kern="0">
                    <a:solidFill>
                      <a:srgbClr val="061922"/>
                    </a:solidFill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5256196" y="3678272"/>
                  <a:ext cx="532518" cy="307777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400" kern="0" dirty="0">
                      <a:solidFill>
                        <a:srgbClr val="061922"/>
                      </a:solidFill>
                      <a:latin typeface="+mj-lt"/>
                      <a:cs typeface="Arial" charset="0"/>
                    </a:rPr>
                    <a:t>16ns</a:t>
                  </a:r>
                  <a:endParaRPr lang="ru-RU" sz="1400" kern="0" dirty="0">
                    <a:solidFill>
                      <a:srgbClr val="061922"/>
                    </a:solidFill>
                    <a:latin typeface="+mj-lt"/>
                    <a:cs typeface="Arial" charset="0"/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6624553" y="3670277"/>
                  <a:ext cx="532518" cy="307777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400" kern="0" dirty="0">
                      <a:solidFill>
                        <a:srgbClr val="061922"/>
                      </a:solidFill>
                      <a:latin typeface="+mj-lt"/>
                    </a:rPr>
                    <a:t>20ns</a:t>
                  </a:r>
                  <a:endParaRPr lang="ru-RU" sz="1400" kern="0" dirty="0">
                    <a:solidFill>
                      <a:srgbClr val="061922"/>
                    </a:solidFill>
                    <a:latin typeface="+mj-lt"/>
                  </a:endParaRPr>
                </a:p>
              </p:txBody>
            </p:sp>
            <p:sp>
              <p:nvSpPr>
                <p:cNvPr id="100" name="Oval 99"/>
                <p:cNvSpPr/>
                <p:nvPr/>
              </p:nvSpPr>
              <p:spPr bwMode="auto">
                <a:xfrm>
                  <a:off x="6875679" y="3962037"/>
                  <a:ext cx="74353" cy="74353"/>
                </a:xfrm>
                <a:prstGeom prst="ellipse">
                  <a:avLst/>
                </a:prstGeom>
                <a:solidFill>
                  <a:srgbClr val="061922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ru-RU" sz="2000" b="1" kern="0">
                    <a:solidFill>
                      <a:srgbClr val="061922"/>
                    </a:solidFill>
                    <a:latin typeface="+mj-lt"/>
                    <a:cs typeface="Arial" pitchFamily="34" charset="0"/>
                  </a:endParaRPr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83025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84" grpId="0" animBg="1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Pipeline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951"/>
            <a:ext cx="10515600" cy="4449382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/>
              <a:t>The problem is resolved by splitting execution into more stages</a:t>
            </a:r>
            <a:endParaRPr lang="ru-RU" sz="2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512923"/>
              </p:ext>
            </p:extLst>
          </p:nvPr>
        </p:nvGraphicFramePr>
        <p:xfrm>
          <a:off x="6555830" y="3381682"/>
          <a:ext cx="4178460" cy="3323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846"/>
                <a:gridCol w="417846"/>
                <a:gridCol w="417846"/>
                <a:gridCol w="417846"/>
                <a:gridCol w="417846"/>
                <a:gridCol w="417846"/>
                <a:gridCol w="417846"/>
                <a:gridCol w="417846"/>
                <a:gridCol w="835692"/>
              </a:tblGrid>
              <a:tr h="3323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+mj-lt"/>
                        </a:rPr>
                        <a:t>E2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+mj-lt"/>
                        </a:rPr>
                        <a:t>E3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+mj-lt"/>
                        </a:rPr>
                        <a:t>E4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M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W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584315"/>
              </p:ext>
            </p:extLst>
          </p:nvPr>
        </p:nvGraphicFramePr>
        <p:xfrm>
          <a:off x="6555830" y="3379996"/>
          <a:ext cx="4178460" cy="26586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846"/>
                <a:gridCol w="417846"/>
                <a:gridCol w="417846"/>
                <a:gridCol w="417846"/>
                <a:gridCol w="417846"/>
                <a:gridCol w="417846"/>
                <a:gridCol w="417846"/>
                <a:gridCol w="417846"/>
                <a:gridCol w="417846"/>
                <a:gridCol w="417846"/>
              </a:tblGrid>
              <a:tr h="3323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E2</a:t>
                      </a:r>
                      <a:endParaRPr lang="ru-RU" sz="15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E3</a:t>
                      </a:r>
                      <a:endParaRPr lang="ru-RU" sz="15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E4</a:t>
                      </a:r>
                      <a:endParaRPr lang="ru-RU" sz="15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M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W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32326"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…</a:t>
                      </a:r>
                      <a:endParaRPr lang="ru-RU" sz="15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32326">
                <a:tc gridSpan="2"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32326">
                <a:tc gridSpan="3"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…</a:t>
                      </a:r>
                      <a:endParaRPr lang="ru-RU" sz="15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32326">
                <a:tc gridSpan="4"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…</a:t>
                      </a:r>
                      <a:endParaRPr lang="ru-RU" sz="15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32326">
                <a:tc gridSpan="5"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…</a:t>
                      </a:r>
                      <a:endParaRPr lang="ru-RU" sz="15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32326">
                <a:tc gridSpan="6"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…</a:t>
                      </a:r>
                      <a:endParaRPr lang="ru-RU" sz="15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2326">
                <a:tc gridSpan="7"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7826086" y="3642178"/>
            <a:ext cx="2086401" cy="1758826"/>
            <a:chOff x="2184655" y="2070835"/>
            <a:chExt cx="2086401" cy="1758826"/>
          </a:xfrm>
        </p:grpSpPr>
        <p:cxnSp>
          <p:nvCxnSpPr>
            <p:cNvPr id="7" name="Straight Arrow Connector 6"/>
            <p:cNvCxnSpPr/>
            <p:nvPr/>
          </p:nvCxnSpPr>
          <p:spPr bwMode="auto">
            <a:xfrm>
              <a:off x="2184655" y="2070835"/>
              <a:ext cx="110872" cy="282218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 bwMode="auto">
            <a:xfrm>
              <a:off x="2607983" y="2070835"/>
              <a:ext cx="110872" cy="51908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 bwMode="auto">
            <a:xfrm>
              <a:off x="3031310" y="2070835"/>
              <a:ext cx="55436" cy="796259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3444559" y="2070835"/>
              <a:ext cx="27718" cy="1098636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 bwMode="auto">
            <a:xfrm>
              <a:off x="3833869" y="2070835"/>
              <a:ext cx="27718" cy="1459809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4194202" y="2070835"/>
              <a:ext cx="76854" cy="1758826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28099"/>
              </p:ext>
            </p:extLst>
          </p:nvPr>
        </p:nvGraphicFramePr>
        <p:xfrm>
          <a:off x="2008511" y="2073812"/>
          <a:ext cx="8199114" cy="3323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2218"/>
                <a:gridCol w="412218"/>
                <a:gridCol w="412218"/>
                <a:gridCol w="412218"/>
                <a:gridCol w="412218"/>
                <a:gridCol w="412218"/>
                <a:gridCol w="412218"/>
                <a:gridCol w="412218"/>
                <a:gridCol w="1663505"/>
                <a:gridCol w="396240"/>
                <a:gridCol w="368317"/>
                <a:gridCol w="412218"/>
                <a:gridCol w="448825"/>
                <a:gridCol w="396240"/>
                <a:gridCol w="391589"/>
                <a:gridCol w="412218"/>
                <a:gridCol w="412218"/>
              </a:tblGrid>
              <a:tr h="3323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E </a:t>
                      </a:r>
                      <a:r>
                        <a:rPr lang="en-US" sz="1200" dirty="0" smtClean="0">
                          <a:latin typeface="+mj-lt"/>
                        </a:rPr>
                        <a:t>longest</a:t>
                      </a:r>
                      <a:endParaRPr lang="ru-RU" sz="15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M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W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 bwMode="auto">
          <a:xfrm>
            <a:off x="1778000" y="2006463"/>
            <a:ext cx="8585200" cy="59944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+mj-lt"/>
              <a:cs typeface="Arial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110382"/>
              </p:ext>
            </p:extLst>
          </p:nvPr>
        </p:nvGraphicFramePr>
        <p:xfrm>
          <a:off x="4460240" y="2073812"/>
          <a:ext cx="4178460" cy="3323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846"/>
                <a:gridCol w="417846"/>
                <a:gridCol w="417846"/>
                <a:gridCol w="417846"/>
                <a:gridCol w="417846"/>
                <a:gridCol w="417846"/>
                <a:gridCol w="417846"/>
                <a:gridCol w="417846"/>
                <a:gridCol w="835692"/>
              </a:tblGrid>
              <a:tr h="3323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+mj-lt"/>
                        </a:rPr>
                        <a:t>E2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+mj-lt"/>
                        </a:rPr>
                        <a:t>E3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+mj-lt"/>
                        </a:rPr>
                        <a:t>E4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M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W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904875" y="2660603"/>
            <a:ext cx="10591800" cy="799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346075" indent="-34448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24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6842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1030288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1314450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kern="0" dirty="0">
                <a:latin typeface="+mn-lt"/>
              </a:rPr>
              <a:t>But, for better overlapping of short instructions a complicated forwarding is required </a:t>
            </a:r>
            <a:r>
              <a:rPr lang="en-US" sz="2200" kern="0" dirty="0">
                <a:solidFill>
                  <a:schemeClr val="tx2"/>
                </a:solidFill>
                <a:latin typeface="+mn-lt"/>
              </a:rPr>
              <a:t>(</a:t>
            </a:r>
            <a:r>
              <a:rPr lang="en-US" sz="2200" kern="0" dirty="0">
                <a:solidFill>
                  <a:schemeClr val="tx2"/>
                </a:solidFill>
                <a:latin typeface="+mn-lt"/>
              </a:rPr>
              <a:t>too many </a:t>
            </a:r>
            <a:r>
              <a:rPr lang="en-US" sz="2200" kern="0" dirty="0">
                <a:solidFill>
                  <a:schemeClr val="tx2"/>
                </a:solidFill>
                <a:latin typeface="+mn-lt"/>
              </a:rPr>
              <a:t>stages </a:t>
            </a:r>
            <a:r>
              <a:rPr lang="en-US" sz="2200" kern="0" dirty="0">
                <a:solidFill>
                  <a:schemeClr val="tx2"/>
                </a:solidFill>
                <a:latin typeface="+mn-lt"/>
              </a:rPr>
              <a:t>to take a value </a:t>
            </a:r>
            <a:r>
              <a:rPr lang="en-US" sz="2200" kern="0" dirty="0">
                <a:solidFill>
                  <a:schemeClr val="tx2"/>
                </a:solidFill>
                <a:latin typeface="+mn-lt"/>
              </a:rPr>
              <a:t>from)</a:t>
            </a:r>
            <a:endParaRPr lang="ru-RU" sz="2200" kern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38200" y="5217030"/>
            <a:ext cx="56032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75000"/>
              </a:spcBef>
              <a:buFont typeface="Courier New" panose="02070309020205020404" pitchFamily="49" charset="0"/>
              <a:buChar char="o"/>
            </a:pPr>
            <a:r>
              <a:rPr lang="en-US" sz="2200" kern="0" dirty="0">
                <a:solidFill>
                  <a:srgbClr val="061922"/>
                </a:solidFill>
              </a:rPr>
              <a:t>Unfeasible </a:t>
            </a:r>
            <a:r>
              <a:rPr lang="en-US" sz="2200" kern="0" dirty="0">
                <a:solidFill>
                  <a:srgbClr val="061922"/>
                </a:solidFill>
              </a:rPr>
              <a:t>makes </a:t>
            </a:r>
            <a:r>
              <a:rPr lang="en-US" sz="2200" kern="0" dirty="0">
                <a:solidFill>
                  <a:srgbClr val="061922"/>
                </a:solidFill>
              </a:rPr>
              <a:t>the concept of a unified pipeline </a:t>
            </a:r>
            <a:r>
              <a:rPr lang="en-US" sz="2200" kern="0" dirty="0">
                <a:solidFill>
                  <a:srgbClr val="FF0000"/>
                </a:solidFill>
              </a:rPr>
              <a:t>inefficient</a:t>
            </a:r>
            <a:endParaRPr lang="en-US" sz="2200" kern="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38250" y="3459952"/>
            <a:ext cx="4984205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61922"/>
                </a:solidFill>
                <a:latin typeface="+mj-lt"/>
              </a:rPr>
              <a:t>Full </a:t>
            </a:r>
            <a:r>
              <a:rPr lang="en-US" kern="0" dirty="0">
                <a:solidFill>
                  <a:srgbClr val="061922"/>
                </a:solidFill>
                <a:latin typeface="+mj-lt"/>
              </a:rPr>
              <a:t>forwarding </a:t>
            </a:r>
            <a:r>
              <a:rPr lang="en-US" kern="0" dirty="0">
                <a:solidFill>
                  <a:srgbClr val="061922"/>
                </a:solidFill>
                <a:latin typeface="+mj-lt"/>
              </a:rPr>
              <a:t>are too huge </a:t>
            </a:r>
            <a:r>
              <a:rPr lang="en-US" kern="0" dirty="0">
                <a:solidFill>
                  <a:srgbClr val="061922"/>
                </a:solidFill>
                <a:latin typeface="+mj-lt"/>
              </a:rPr>
              <a:t>and slow </a:t>
            </a:r>
            <a:r>
              <a:rPr lang="en-US" kern="0" dirty="0">
                <a:solidFill>
                  <a:srgbClr val="061922"/>
                </a:solidFill>
                <a:latin typeface="+mj-lt"/>
              </a:rPr>
              <a:t>→ </a:t>
            </a:r>
            <a:r>
              <a:rPr lang="en-US" kern="0" dirty="0">
                <a:solidFill>
                  <a:srgbClr val="061922"/>
                </a:solidFill>
                <a:latin typeface="+mj-lt"/>
              </a:rPr>
              <a:t>increase </a:t>
            </a:r>
            <a:r>
              <a:rPr lang="en-US" kern="0" dirty="0">
                <a:solidFill>
                  <a:srgbClr val="061922"/>
                </a:solidFill>
                <a:latin typeface="+mj-lt"/>
              </a:rPr>
              <a:t>the clock </a:t>
            </a:r>
            <a:r>
              <a:rPr lang="en-US" kern="0" dirty="0">
                <a:solidFill>
                  <a:srgbClr val="061922"/>
                </a:solidFill>
                <a:latin typeface="+mj-lt"/>
              </a:rPr>
              <a:t>cycle</a:t>
            </a:r>
            <a:endParaRPr lang="en-US" kern="0" dirty="0">
              <a:solidFill>
                <a:srgbClr val="061922"/>
              </a:solidFill>
              <a:latin typeface="+mj-lt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61922"/>
                </a:solidFill>
                <a:latin typeface="+mj-lt"/>
              </a:rPr>
              <a:t>Without full </a:t>
            </a:r>
            <a:r>
              <a:rPr lang="en-US" kern="0" dirty="0">
                <a:solidFill>
                  <a:srgbClr val="061922"/>
                </a:solidFill>
                <a:latin typeface="+mj-lt"/>
              </a:rPr>
              <a:t>forwarding there </a:t>
            </a:r>
            <a:r>
              <a:rPr lang="en-US" kern="0" dirty="0">
                <a:solidFill>
                  <a:srgbClr val="061922"/>
                </a:solidFill>
                <a:latin typeface="+mj-lt"/>
              </a:rPr>
              <a:t>will be bubbles in the pipeline → </a:t>
            </a:r>
            <a:r>
              <a:rPr lang="en-US" kern="0" dirty="0">
                <a:solidFill>
                  <a:srgbClr val="061922"/>
                </a:solidFill>
                <a:latin typeface="+mj-lt"/>
              </a:rPr>
              <a:t>high </a:t>
            </a:r>
            <a:r>
              <a:rPr lang="en-US" kern="0" dirty="0">
                <a:solidFill>
                  <a:srgbClr val="061922"/>
                </a:solidFill>
                <a:latin typeface="+mj-lt"/>
              </a:rPr>
              <a:t>CPI</a:t>
            </a:r>
          </a:p>
        </p:txBody>
      </p:sp>
      <p:sp>
        <p:nvSpPr>
          <p:cNvPr id="23" name="Rounded Rectangular Callout 22"/>
          <p:cNvSpPr/>
          <p:nvPr/>
        </p:nvSpPr>
        <p:spPr bwMode="auto">
          <a:xfrm>
            <a:off x="6727006" y="5594941"/>
            <a:ext cx="2158164" cy="871530"/>
          </a:xfrm>
          <a:prstGeom prst="wedgeRoundRectCallout">
            <a:avLst>
              <a:gd name="adj1" fmla="val 74712"/>
              <a:gd name="adj2" fmla="val -17077"/>
              <a:gd name="adj3" fmla="val 16667"/>
            </a:avLst>
          </a:prstGeom>
          <a:solidFill>
            <a:schemeClr val="bg1"/>
          </a:solidFill>
          <a:ln w="19050"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Only this instruction can safely read its sources from the Register File</a:t>
            </a:r>
            <a:endParaRPr lang="ru-RU" sz="14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8405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  <p:bldP spid="23" grpId="0" animBg="1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Non-Unified </a:t>
            </a:r>
            <a:r>
              <a:rPr lang="en-US" dirty="0" smtClean="0"/>
              <a:t>Pipeline (</a:t>
            </a:r>
            <a:r>
              <a:rPr lang="en-US" dirty="0" smtClean="0">
                <a:hlinkClick r:id="rId3"/>
              </a:rPr>
              <a:t>#31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#20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00201"/>
            <a:ext cx="10515600" cy="4354132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/>
              <a:t>Ok, let’s make non-unified pipeline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01022" y="4894586"/>
            <a:ext cx="1451038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R1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← R2 / R3</a:t>
            </a:r>
          </a:p>
          <a:p>
            <a:endParaRPr lang="en-US" sz="600" dirty="0">
              <a:solidFill>
                <a:schemeClr val="tx2"/>
              </a:solidFill>
              <a:latin typeface="+mj-lt"/>
              <a:cs typeface="Consolas" panose="020B0609020204030204" pitchFamily="49" charset="0"/>
            </a:endParaRPr>
          </a:p>
          <a:p>
            <a:r>
              <a:rPr lang="en-US" dirty="0">
                <a:latin typeface="+mj-lt"/>
                <a:cs typeface="Consolas" panose="020B0609020204030204" pitchFamily="49" charset="0"/>
              </a:rPr>
              <a:t>...</a:t>
            </a:r>
          </a:p>
          <a:p>
            <a:endParaRPr lang="en-US" sz="900" dirty="0">
              <a:solidFill>
                <a:schemeClr val="tx2"/>
              </a:solidFill>
              <a:latin typeface="+mj-lt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R1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← R2 + R3</a:t>
            </a:r>
          </a:p>
          <a:p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833675"/>
              </p:ext>
            </p:extLst>
          </p:nvPr>
        </p:nvGraphicFramePr>
        <p:xfrm>
          <a:off x="4202094" y="4503618"/>
          <a:ext cx="4884948" cy="147624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7079"/>
                <a:gridCol w="407079"/>
                <a:gridCol w="407079"/>
                <a:gridCol w="407079"/>
                <a:gridCol w="407079"/>
                <a:gridCol w="407079"/>
                <a:gridCol w="407079"/>
                <a:gridCol w="407079"/>
                <a:gridCol w="407079"/>
                <a:gridCol w="407079"/>
                <a:gridCol w="407079"/>
                <a:gridCol w="407079"/>
              </a:tblGrid>
              <a:tr h="36498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2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4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5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6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7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8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9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2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F</a:t>
                      </a:r>
                      <a:endParaRPr lang="ru-RU" sz="14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D</a:t>
                      </a:r>
                      <a:endParaRPr lang="ru-RU" sz="14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E1</a:t>
                      </a:r>
                      <a:endParaRPr lang="ru-RU" sz="14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E2</a:t>
                      </a:r>
                      <a:endParaRPr lang="ru-RU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E3</a:t>
                      </a:r>
                      <a:endParaRPr lang="ru-RU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E4</a:t>
                      </a:r>
                      <a:endParaRPr lang="ru-RU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W</a:t>
                      </a:r>
                      <a:endParaRPr lang="ru-RU" sz="1400" dirty="0" smtClean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64982"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F</a:t>
                      </a:r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D</a:t>
                      </a:r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ru-RU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64982"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F</a:t>
                      </a:r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D</a:t>
                      </a:r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E1</a:t>
                      </a:r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W</a:t>
                      </a:r>
                      <a:endParaRPr lang="ru-RU" sz="140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1132823" y="3813390"/>
            <a:ext cx="84197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0">
              <a:spcBef>
                <a:spcPct val="75000"/>
              </a:spcBef>
            </a:pPr>
            <a:r>
              <a:rPr lang="en-US" sz="2200" kern="0" dirty="0">
                <a:solidFill>
                  <a:srgbClr val="061922"/>
                </a:solidFill>
              </a:rPr>
              <a:t>– </a:t>
            </a:r>
            <a:r>
              <a:rPr lang="en-US" sz="2200" kern="0" dirty="0">
                <a:solidFill>
                  <a:srgbClr val="061922"/>
                </a:solidFill>
              </a:rPr>
              <a:t>Yes, </a:t>
            </a:r>
            <a:r>
              <a:rPr lang="en-US" sz="2200" kern="0" dirty="0">
                <a:solidFill>
                  <a:srgbClr val="061922"/>
                </a:solidFill>
              </a:rPr>
              <a:t>out-of-order instruction completion, which may lead to writing wrong register </a:t>
            </a:r>
            <a:r>
              <a:rPr lang="en-US" sz="2200" kern="0" dirty="0">
                <a:solidFill>
                  <a:srgbClr val="061922"/>
                </a:solidFill>
              </a:rPr>
              <a:t>value</a:t>
            </a:r>
            <a:endParaRPr lang="en-US" sz="2200" kern="0" dirty="0">
              <a:solidFill>
                <a:srgbClr val="061922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7164140" y="5394320"/>
            <a:ext cx="2388465" cy="1163074"/>
          </a:xfrm>
          <a:prstGeom prst="wedgeRoundRectCallout">
            <a:avLst>
              <a:gd name="adj1" fmla="val -68169"/>
              <a:gd name="adj2" fmla="val -13512"/>
              <a:gd name="adj3" fmla="val 16667"/>
            </a:avLst>
          </a:prstGeom>
          <a:solidFill>
            <a:schemeClr val="bg1"/>
          </a:solidFill>
          <a:ln w="19050"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The add writes </a:t>
            </a:r>
            <a:r>
              <a:rPr lang="en-US" sz="1400" b="1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R1</a:t>
            </a:r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 before the division, i.e. the next instruction will consume the </a:t>
            </a:r>
            <a:r>
              <a:rPr lang="en-US" sz="1400" dirty="0">
                <a:solidFill>
                  <a:srgbClr val="FF0000"/>
                </a:solidFill>
                <a:latin typeface="+mj-lt"/>
                <a:cs typeface="Arial" pitchFamily="34" charset="0"/>
              </a:rPr>
              <a:t>wrong</a:t>
            </a:r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 value of </a:t>
            </a:r>
            <a:r>
              <a:rPr lang="en-US" sz="1400" b="1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R1</a:t>
            </a:r>
            <a:endParaRPr lang="ru-RU" sz="14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898327"/>
              </p:ext>
            </p:extLst>
          </p:nvPr>
        </p:nvGraphicFramePr>
        <p:xfrm>
          <a:off x="5283833" y="2511147"/>
          <a:ext cx="2924922" cy="3323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846"/>
                <a:gridCol w="417846"/>
                <a:gridCol w="417846"/>
                <a:gridCol w="417846"/>
                <a:gridCol w="417846"/>
                <a:gridCol w="835692"/>
              </a:tblGrid>
              <a:tr h="3323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M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W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075906"/>
              </p:ext>
            </p:extLst>
          </p:nvPr>
        </p:nvGraphicFramePr>
        <p:xfrm>
          <a:off x="5283833" y="3413794"/>
          <a:ext cx="3760614" cy="3323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846"/>
                <a:gridCol w="417846"/>
                <a:gridCol w="417846"/>
                <a:gridCol w="417846"/>
                <a:gridCol w="417846"/>
                <a:gridCol w="417846"/>
                <a:gridCol w="417846"/>
                <a:gridCol w="835692"/>
              </a:tblGrid>
              <a:tr h="3323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+mj-lt"/>
                        </a:rPr>
                        <a:t>E2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+mj-lt"/>
                        </a:rPr>
                        <a:t>E3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+mj-lt"/>
                        </a:rPr>
                        <a:t>E4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W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794502"/>
              </p:ext>
            </p:extLst>
          </p:nvPr>
        </p:nvGraphicFramePr>
        <p:xfrm>
          <a:off x="5283833" y="2962471"/>
          <a:ext cx="2276028" cy="3323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846"/>
                <a:gridCol w="417846"/>
                <a:gridCol w="417846"/>
                <a:gridCol w="417846"/>
                <a:gridCol w="417846"/>
                <a:gridCol w="186798"/>
              </a:tblGrid>
              <a:tr h="3323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+mj-lt"/>
                        </a:rPr>
                        <a:t>E2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W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912814" y="3275257"/>
            <a:ext cx="2306637" cy="488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346075" indent="-34448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24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6842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1030288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1314450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endParaRPr lang="en-US" sz="2200" kern="0" dirty="0" smtClean="0">
              <a:latin typeface="+mj-lt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kern="0" dirty="0" smtClean="0">
                <a:latin typeface="+mn-lt"/>
              </a:rPr>
              <a:t>Any </a:t>
            </a:r>
            <a:r>
              <a:rPr lang="en-US" sz="2200" kern="0" dirty="0">
                <a:latin typeface="+mn-lt"/>
              </a:rPr>
              <a:t>problems?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70380"/>
              </p:ext>
            </p:extLst>
          </p:nvPr>
        </p:nvGraphicFramePr>
        <p:xfrm>
          <a:off x="5283833" y="2059823"/>
          <a:ext cx="2507076" cy="3323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846"/>
                <a:gridCol w="417846"/>
                <a:gridCol w="417846"/>
                <a:gridCol w="417846"/>
                <a:gridCol w="835692"/>
              </a:tblGrid>
              <a:tr h="3323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j-lt"/>
                        </a:rPr>
                        <a:t>W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538" y="2048933"/>
            <a:ext cx="1868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Simple arithmetic</a:t>
            </a:r>
            <a:endParaRPr lang="ru-RU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30538" y="2501325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Memory accesses</a:t>
            </a:r>
            <a:endParaRPr lang="ru-RU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30538" y="2953717"/>
            <a:ext cx="20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Complex arithmetic</a:t>
            </a:r>
            <a:endParaRPr lang="ru-RU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30538" y="3406110"/>
            <a:ext cx="213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Floating point arith. </a:t>
            </a:r>
            <a:endParaRPr lang="ru-RU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0457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4" grpId="0" animBg="1"/>
      <p:bldP spid="11" grpId="0"/>
      <p:bldP spid="3" grpId="0"/>
      <p:bldP spid="17" grpId="0"/>
      <p:bldP spid="18" grpId="0"/>
      <p:bldP spid="20" grpId="0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Pipeline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263644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Decision is using non-unified (i.e., complex) pipeline, but fix somehow the problem with out-of-order completion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Need track not only true dependences, but also </a:t>
            </a:r>
            <a:r>
              <a:rPr lang="en-US" sz="2000" dirty="0">
                <a:solidFill>
                  <a:schemeClr val="accent1"/>
                </a:solidFill>
              </a:rPr>
              <a:t>Write-After-Write (WAW) </a:t>
            </a:r>
            <a:r>
              <a:rPr lang="en-US" sz="2000" dirty="0"/>
              <a:t>ones: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188096" y="3324803"/>
            <a:ext cx="2130711" cy="164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  <a:cs typeface="Consolas" panose="020B0609020204030204" pitchFamily="49" charset="0"/>
              </a:rPr>
              <a:t>Code Example:</a:t>
            </a:r>
          </a:p>
          <a:p>
            <a:endParaRPr lang="en-US" sz="900" dirty="0">
              <a:latin typeface="+mj-lt"/>
              <a:cs typeface="Consolas" panose="020B0609020204030204" pitchFamily="49" charset="0"/>
            </a:endParaRPr>
          </a:p>
          <a:p>
            <a:r>
              <a:rPr lang="en-US" dirty="0">
                <a:latin typeface="+mj-lt"/>
                <a:cs typeface="Consolas" panose="020B0609020204030204" pitchFamily="49" charset="0"/>
              </a:rPr>
              <a:t>1. 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R1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← MEM[</a:t>
            </a:r>
            <a:r>
              <a:rPr lang="en-US" dirty="0" err="1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Addr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+mj-lt"/>
                <a:cs typeface="Consolas" panose="020B0609020204030204" pitchFamily="49" charset="0"/>
              </a:rPr>
              <a:t>2. 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R4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←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R1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* R3</a:t>
            </a:r>
          </a:p>
          <a:p>
            <a:r>
              <a:rPr lang="en-US" dirty="0">
                <a:latin typeface="+mj-lt"/>
                <a:cs typeface="Consolas" panose="020B0609020204030204" pitchFamily="49" charset="0"/>
              </a:rPr>
              <a:t>3.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 R1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← R2 + R3</a:t>
            </a:r>
          </a:p>
          <a:p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2791" y="2856888"/>
            <a:ext cx="3569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True</a:t>
            </a:r>
            <a:r>
              <a:rPr lang="en-US" dirty="0">
                <a:latin typeface="+mj-lt"/>
              </a:rPr>
              <a:t> dependence (</a:t>
            </a:r>
            <a:r>
              <a:rPr lang="en-US" b="1" dirty="0">
                <a:latin typeface="+mj-lt"/>
              </a:rPr>
              <a:t>R</a:t>
            </a:r>
            <a:r>
              <a:rPr lang="en-US" dirty="0">
                <a:latin typeface="+mj-lt"/>
              </a:rPr>
              <a:t>ead-</a:t>
            </a:r>
            <a:r>
              <a:rPr lang="en-US" b="1" dirty="0">
                <a:latin typeface="+mj-lt"/>
              </a:rPr>
              <a:t>A</a:t>
            </a:r>
            <a:r>
              <a:rPr lang="en-US" dirty="0">
                <a:latin typeface="+mj-lt"/>
              </a:rPr>
              <a:t>fter-</a:t>
            </a:r>
            <a:r>
              <a:rPr lang="en-US" b="1" dirty="0">
                <a:latin typeface="+mj-lt"/>
              </a:rPr>
              <a:t>W</a:t>
            </a:r>
            <a:r>
              <a:rPr lang="en-US" dirty="0">
                <a:latin typeface="+mj-lt"/>
              </a:rPr>
              <a:t>rite)</a:t>
            </a:r>
            <a:endParaRPr lang="ru-RU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2791" y="4165165"/>
            <a:ext cx="367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False </a:t>
            </a:r>
            <a:r>
              <a:rPr lang="en-US" dirty="0">
                <a:latin typeface="+mj-lt"/>
              </a:rPr>
              <a:t>dependence (</a:t>
            </a:r>
            <a:r>
              <a:rPr lang="en-US" b="1" dirty="0">
                <a:latin typeface="+mj-lt"/>
              </a:rPr>
              <a:t>W</a:t>
            </a:r>
            <a:r>
              <a:rPr lang="en-US" dirty="0">
                <a:latin typeface="+mj-lt"/>
              </a:rPr>
              <a:t>rite-</a:t>
            </a:r>
            <a:r>
              <a:rPr lang="en-US" b="1" dirty="0">
                <a:latin typeface="+mj-lt"/>
              </a:rPr>
              <a:t>A</a:t>
            </a:r>
            <a:r>
              <a:rPr lang="en-US" dirty="0">
                <a:latin typeface="+mj-lt"/>
              </a:rPr>
              <a:t>fter-</a:t>
            </a:r>
            <a:r>
              <a:rPr lang="en-US" b="1" dirty="0">
                <a:latin typeface="+mj-lt"/>
              </a:rPr>
              <a:t>W</a:t>
            </a:r>
            <a:r>
              <a:rPr lang="en-US" dirty="0">
                <a:latin typeface="+mj-lt"/>
              </a:rPr>
              <a:t>rite)</a:t>
            </a:r>
            <a:endParaRPr lang="ru-RU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93707" y="3267919"/>
            <a:ext cx="2352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cs typeface="Consolas" panose="020B0609020204030204" pitchFamily="49" charset="0"/>
              </a:rPr>
              <a:t>1. 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R1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← MEM[</a:t>
            </a:r>
            <a:r>
              <a:rPr lang="en-US" dirty="0" err="1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Addr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+mj-lt"/>
                <a:cs typeface="Consolas" panose="020B0609020204030204" pitchFamily="49" charset="0"/>
              </a:rPr>
              <a:t>2. 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R4 ←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R1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* R3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56371" y="4537223"/>
            <a:ext cx="2390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cs typeface="Consolas" panose="020B0609020204030204" pitchFamily="49" charset="0"/>
              </a:rPr>
              <a:t>1. 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R1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← MEM[</a:t>
            </a:r>
            <a:r>
              <a:rPr lang="en-US" dirty="0" err="1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Addr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+mj-lt"/>
                <a:cs typeface="Consolas" panose="020B0609020204030204" pitchFamily="49" charset="0"/>
              </a:rPr>
              <a:t>3</a:t>
            </a:r>
            <a:r>
              <a:rPr lang="en-US" dirty="0">
                <a:latin typeface="+mj-lt"/>
                <a:cs typeface="Consolas" panose="020B0609020204030204" pitchFamily="49" charset="0"/>
              </a:rPr>
              <a:t>.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 R1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← R2 + R3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2791" y="5434128"/>
            <a:ext cx="355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Anti-</a:t>
            </a:r>
            <a:r>
              <a:rPr lang="en-US" dirty="0">
                <a:latin typeface="+mj-lt"/>
              </a:rPr>
              <a:t>dependence (</a:t>
            </a:r>
            <a:r>
              <a:rPr lang="en-US" b="1" dirty="0">
                <a:latin typeface="+mj-lt"/>
              </a:rPr>
              <a:t>W</a:t>
            </a:r>
            <a:r>
              <a:rPr lang="en-US" dirty="0">
                <a:latin typeface="+mj-lt"/>
              </a:rPr>
              <a:t>rite-</a:t>
            </a:r>
            <a:r>
              <a:rPr lang="en-US" b="1" dirty="0">
                <a:latin typeface="+mj-lt"/>
              </a:rPr>
              <a:t>A</a:t>
            </a:r>
            <a:r>
              <a:rPr lang="en-US" dirty="0">
                <a:latin typeface="+mj-lt"/>
              </a:rPr>
              <a:t>fter-</a:t>
            </a:r>
            <a:r>
              <a:rPr lang="en-US" b="1" dirty="0">
                <a:latin typeface="+mj-lt"/>
              </a:rPr>
              <a:t>R</a:t>
            </a:r>
            <a:r>
              <a:rPr lang="en-US" dirty="0">
                <a:latin typeface="+mj-lt"/>
              </a:rPr>
              <a:t>ead)</a:t>
            </a:r>
            <a:endParaRPr lang="ru-RU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56371" y="5806186"/>
            <a:ext cx="2390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cs typeface="Consolas" panose="020B0609020204030204" pitchFamily="49" charset="0"/>
              </a:rPr>
              <a:t>2. 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R4 ←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R1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* R3</a:t>
            </a:r>
          </a:p>
          <a:p>
            <a:r>
              <a:rPr lang="en-US" dirty="0">
                <a:latin typeface="+mj-lt"/>
                <a:cs typeface="Consolas" panose="020B0609020204030204" pitchFamily="49" charset="0"/>
              </a:rPr>
              <a:t>3.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 R1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← R2 + R3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5654107" y="3531580"/>
            <a:ext cx="350520" cy="142875"/>
          </a:xfrm>
          <a:prstGeom prst="straightConnector1">
            <a:avLst/>
          </a:prstGeom>
          <a:ln w="19050">
            <a:solidFill>
              <a:srgbClr val="00B050"/>
            </a:solidFill>
            <a:headEnd type="oval" w="sm" len="sm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 flipH="1">
            <a:off x="5588702" y="6083184"/>
            <a:ext cx="358140" cy="146968"/>
          </a:xfrm>
          <a:prstGeom prst="straightConnector1">
            <a:avLst/>
          </a:prstGeom>
          <a:ln w="19050">
            <a:solidFill>
              <a:srgbClr val="FF0000"/>
            </a:solidFill>
            <a:headEnd type="oval" w="sm" len="sm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 bwMode="auto">
          <a:xfrm>
            <a:off x="5503930" y="4735515"/>
            <a:ext cx="300355" cy="275947"/>
          </a:xfrm>
          <a:prstGeom prst="arc">
            <a:avLst>
              <a:gd name="adj1" fmla="val 16200000"/>
              <a:gd name="adj2" fmla="val 7016944"/>
            </a:avLst>
          </a:prstGeom>
          <a:ln w="19050">
            <a:solidFill>
              <a:srgbClr val="FF0000"/>
            </a:solidFill>
            <a:headEnd type="oval" w="sm" len="sm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672791" y="5434129"/>
            <a:ext cx="3757182" cy="997999"/>
          </a:xfrm>
          <a:prstGeom prst="rect">
            <a:avLst/>
          </a:prstGeom>
          <a:solidFill>
            <a:srgbClr val="FFFFFF">
              <a:alpha val="60000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+mj-lt"/>
              <a:cs typeface="Arial" pitchFamily="34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1364110" y="5289683"/>
            <a:ext cx="2605618" cy="1158094"/>
          </a:xfrm>
          <a:prstGeom prst="wedgeRoundRectCallout">
            <a:avLst>
              <a:gd name="adj1" fmla="val 77336"/>
              <a:gd name="adj2" fmla="val -11394"/>
              <a:gd name="adj3" fmla="val 16667"/>
            </a:avLst>
          </a:prstGeom>
          <a:solidFill>
            <a:schemeClr val="bg1"/>
          </a:solidFill>
          <a:ln w="19050">
            <a:solidFill>
              <a:srgbClr val="00B050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Not a problem for now, as instruction cannot write the results until </a:t>
            </a:r>
            <a:r>
              <a:rPr lang="en-US" sz="1400" b="1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all </a:t>
            </a:r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the previous read their sources either from the RF or bypasses</a:t>
            </a:r>
            <a:endParaRPr lang="ru-RU" sz="14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672791" y="2849499"/>
            <a:ext cx="3757182" cy="997999"/>
          </a:xfrm>
          <a:prstGeom prst="rect">
            <a:avLst/>
          </a:prstGeom>
          <a:solidFill>
            <a:srgbClr val="FFFFFF">
              <a:alpha val="60000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+mj-lt"/>
              <a:cs typeface="Arial" pitchFamily="34" charset="0"/>
            </a:endParaRPr>
          </a:p>
        </p:txBody>
      </p:sp>
      <p:sp>
        <p:nvSpPr>
          <p:cNvPr id="27" name="Rounded Rectangular Callout 26"/>
          <p:cNvSpPr/>
          <p:nvPr/>
        </p:nvSpPr>
        <p:spPr bwMode="auto">
          <a:xfrm>
            <a:off x="8952391" y="2764102"/>
            <a:ext cx="2605890" cy="1092821"/>
          </a:xfrm>
          <a:prstGeom prst="wedgeRoundRectCallout">
            <a:avLst>
              <a:gd name="adj1" fmla="val -84340"/>
              <a:gd name="adj2" fmla="val -8826"/>
              <a:gd name="adj3" fmla="val 16667"/>
            </a:avLst>
          </a:prstGeom>
          <a:solidFill>
            <a:schemeClr val="bg1"/>
          </a:solidFill>
          <a:ln w="19050">
            <a:solidFill>
              <a:srgbClr val="00B050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Not a problem for now, as all instruction are issued in-order:</a:t>
            </a:r>
          </a:p>
          <a:p>
            <a:pPr algn="ctr" eaLnBrk="0" hangingPunct="0"/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the result is in the RF or available through bypass</a:t>
            </a:r>
            <a:endParaRPr lang="ru-RU" sz="1400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8" name="Rounded Rectangular Callout 27"/>
          <p:cNvSpPr/>
          <p:nvPr/>
        </p:nvSpPr>
        <p:spPr bwMode="auto">
          <a:xfrm>
            <a:off x="8952391" y="4570991"/>
            <a:ext cx="2045429" cy="718692"/>
          </a:xfrm>
          <a:prstGeom prst="wedgeRoundRectCallout">
            <a:avLst>
              <a:gd name="adj1" fmla="val -103684"/>
              <a:gd name="adj2" fmla="val -50276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Need to obey this kind of dependencies</a:t>
            </a:r>
            <a:endParaRPr lang="ru-RU" sz="1400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5043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23" grpId="0" animBg="1"/>
      <p:bldP spid="15" grpId="0" animBg="1"/>
      <p:bldP spid="14" grpId="0" animBg="1"/>
      <p:bldP spid="26" grpId="0" animBg="1"/>
      <p:bldP spid="27" grpId="0" animBg="1"/>
      <p:bldP spid="28" grpId="0" animBg="1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Scoreboard for tracking WAW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263644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The solution is “book-keeping” on the issue stage (so-called </a:t>
            </a:r>
            <a:r>
              <a:rPr lang="en-US" sz="2000" dirty="0" err="1">
                <a:solidFill>
                  <a:schemeClr val="accent1"/>
                </a:solidFill>
              </a:rPr>
              <a:t>scoreboarding</a:t>
            </a:r>
            <a:r>
              <a:rPr lang="en-US" sz="2000" dirty="0"/>
              <a:t>)</a:t>
            </a:r>
          </a:p>
          <a:p>
            <a:pPr marL="528638" lvl="1" indent="-342900"/>
            <a:r>
              <a:rPr lang="en-US" sz="1600" dirty="0"/>
              <a:t>Know everything: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whether a register is being calculated or available in the RF/Bypass, when it will be ready, which unit processes it, etc.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0746071"/>
              </p:ext>
            </p:extLst>
          </p:nvPr>
        </p:nvGraphicFramePr>
        <p:xfrm>
          <a:off x="1503143" y="4026425"/>
          <a:ext cx="364985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541"/>
                <a:gridCol w="222407"/>
                <a:gridCol w="222407"/>
                <a:gridCol w="222407"/>
                <a:gridCol w="222407"/>
                <a:gridCol w="222407"/>
                <a:gridCol w="1082283"/>
                <a:gridCol w="762000"/>
              </a:tblGrid>
              <a:tr h="314235"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 Bypass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 RF</a:t>
                      </a:r>
                      <a:endParaRPr lang="ru-RU" dirty="0"/>
                    </a:p>
                  </a:txBody>
                  <a:tcPr/>
                </a:tc>
              </a:tr>
              <a:tr h="31423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R0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1423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R1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1423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R2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1423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1423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R31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 bwMode="auto">
          <a:xfrm>
            <a:off x="2620742" y="4775501"/>
            <a:ext cx="670940" cy="322844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9900"/>
              </a:buClr>
              <a:buSzPct val="65000"/>
              <a:buFont typeface="Wingdings" pitchFamily="2" charset="2"/>
              <a:buNone/>
            </a:pPr>
            <a:endParaRPr lang="ru-RU" sz="2000" b="1">
              <a:solidFill>
                <a:srgbClr val="061922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2194022" y="5882901"/>
            <a:ext cx="1097660" cy="322844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9900"/>
              </a:buClr>
              <a:buSzPct val="65000"/>
              <a:buFont typeface="Wingdings" pitchFamily="2" charset="2"/>
              <a:buNone/>
            </a:pPr>
            <a:endParaRPr lang="ru-RU" sz="2000" b="1">
              <a:solidFill>
                <a:srgbClr val="061922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76989" y="4450361"/>
            <a:ext cx="2536180" cy="1728454"/>
            <a:chOff x="1592764" y="3793136"/>
            <a:chExt cx="2536180" cy="1728454"/>
          </a:xfrm>
        </p:grpSpPr>
        <p:sp>
          <p:nvSpPr>
            <p:cNvPr id="12" name="TextBox 11"/>
            <p:cNvSpPr txBox="1"/>
            <p:nvPr/>
          </p:nvSpPr>
          <p:spPr>
            <a:xfrm>
              <a:off x="3852906" y="4525789"/>
              <a:ext cx="276038" cy="264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rgbClr val="009900"/>
                </a:buClr>
                <a:buSzPct val="65000"/>
                <a:buFont typeface="Wingdings" pitchFamily="2" charset="2"/>
                <a:buNone/>
              </a:pPr>
              <a:r>
                <a:rPr lang="en-US" sz="1400" dirty="0">
                  <a:solidFill>
                    <a:srgbClr val="061922"/>
                  </a:solidFill>
                  <a:latin typeface="+mj-lt"/>
                  <a:cs typeface="Courier New" pitchFamily="49" charset="0"/>
                </a:rPr>
                <a:t>1</a:t>
              </a:r>
              <a:endParaRPr lang="ru-RU" sz="1400" dirty="0" err="1">
                <a:solidFill>
                  <a:srgbClr val="061922"/>
                </a:solidFill>
                <a:latin typeface="+mj-lt"/>
                <a:cs typeface="Courier New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92803" y="3793136"/>
              <a:ext cx="276038" cy="268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rgbClr val="009900"/>
                </a:buClr>
                <a:buSzPct val="65000"/>
                <a:buFont typeface="Wingdings" pitchFamily="2" charset="2"/>
                <a:buNone/>
              </a:pPr>
              <a:r>
                <a:rPr lang="en-US" sz="1400" dirty="0">
                  <a:solidFill>
                    <a:srgbClr val="061922"/>
                  </a:solidFill>
                  <a:latin typeface="+mj-lt"/>
                  <a:cs typeface="Courier New" pitchFamily="49" charset="0"/>
                </a:rPr>
                <a:t>1</a:t>
              </a:r>
              <a:endParaRPr lang="ru-RU" sz="1400" dirty="0" err="1">
                <a:solidFill>
                  <a:srgbClr val="061922"/>
                </a:solidFill>
                <a:latin typeface="+mj-lt"/>
                <a:cs typeface="Courier New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0608" y="4154390"/>
              <a:ext cx="276038" cy="268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rgbClr val="009900"/>
                </a:buClr>
                <a:buSzPct val="65000"/>
                <a:buFont typeface="Wingdings" pitchFamily="2" charset="2"/>
                <a:buNone/>
              </a:pPr>
              <a:r>
                <a:rPr lang="en-US" sz="1400" dirty="0">
                  <a:solidFill>
                    <a:srgbClr val="061922"/>
                  </a:solidFill>
                  <a:latin typeface="+mj-lt"/>
                  <a:cs typeface="Courier New" pitchFamily="49" charset="0"/>
                </a:rPr>
                <a:t>1</a:t>
              </a:r>
              <a:endParaRPr lang="ru-RU" sz="1400" dirty="0" err="1">
                <a:solidFill>
                  <a:srgbClr val="061922"/>
                </a:solidFill>
                <a:latin typeface="+mj-lt"/>
                <a:cs typeface="Courier New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92764" y="5252606"/>
              <a:ext cx="276038" cy="268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rgbClr val="009900"/>
                </a:buClr>
                <a:buSzPct val="65000"/>
                <a:buFont typeface="Wingdings" pitchFamily="2" charset="2"/>
                <a:buNone/>
              </a:pPr>
              <a:r>
                <a:rPr lang="en-US" sz="1400" dirty="0">
                  <a:solidFill>
                    <a:srgbClr val="061922"/>
                  </a:solidFill>
                  <a:latin typeface="+mj-lt"/>
                  <a:cs typeface="Courier New" pitchFamily="49" charset="0"/>
                </a:rPr>
                <a:t>1</a:t>
              </a:r>
              <a:endParaRPr lang="ru-RU" sz="1400" dirty="0" err="1">
                <a:solidFill>
                  <a:srgbClr val="061922"/>
                </a:solidFill>
                <a:latin typeface="+mj-lt"/>
                <a:cs typeface="Courier New" pitchFamily="49" charset="0"/>
              </a:endParaRPr>
            </a:p>
          </p:txBody>
        </p:sp>
      </p:grpSp>
      <p:sp>
        <p:nvSpPr>
          <p:cNvPr id="4" name="Right Brace 3"/>
          <p:cNvSpPr/>
          <p:nvPr/>
        </p:nvSpPr>
        <p:spPr bwMode="auto">
          <a:xfrm rot="16200000">
            <a:off x="2699276" y="3395746"/>
            <a:ext cx="107474" cy="1102740"/>
          </a:xfrm>
          <a:prstGeom prst="rightBrace">
            <a:avLst>
              <a:gd name="adj1" fmla="val 41651"/>
              <a:gd name="adj2" fmla="val 5000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000" b="1">
              <a:latin typeface="+mj-lt"/>
              <a:cs typeface="Arial" pitchFamily="34" charset="0"/>
            </a:endParaRPr>
          </a:p>
        </p:txBody>
      </p:sp>
      <p:sp>
        <p:nvSpPr>
          <p:cNvPr id="21" name="Line Callout 2 (No Border) 20"/>
          <p:cNvSpPr/>
          <p:nvPr/>
        </p:nvSpPr>
        <p:spPr bwMode="auto">
          <a:xfrm>
            <a:off x="2011886" y="3060809"/>
            <a:ext cx="1660061" cy="625033"/>
          </a:xfrm>
          <a:prstGeom prst="callout2">
            <a:avLst>
              <a:gd name="adj1" fmla="val 95941"/>
              <a:gd name="adj2" fmla="val 49914"/>
              <a:gd name="adj3" fmla="val 106826"/>
              <a:gd name="adj4" fmla="val 44268"/>
              <a:gd name="adj5" fmla="val 127583"/>
              <a:gd name="adj6" fmla="val 43819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Number of cycles till </a:t>
            </a:r>
            <a:r>
              <a:rPr lang="en-US" sz="1400" dirty="0" err="1">
                <a:latin typeface="+mj-lt"/>
                <a:cs typeface="Arial" pitchFamily="34" charset="0"/>
              </a:rPr>
              <a:t>writeback</a:t>
            </a:r>
            <a:endParaRPr lang="ru-RU" sz="1200" dirty="0">
              <a:latin typeface="+mj-lt"/>
              <a:cs typeface="Arial" pitchFamily="34" charset="0"/>
            </a:endParaRPr>
          </a:p>
        </p:txBody>
      </p:sp>
      <p:sp>
        <p:nvSpPr>
          <p:cNvPr id="25" name="Line Callout 2 (No Border) 24"/>
          <p:cNvSpPr/>
          <p:nvPr/>
        </p:nvSpPr>
        <p:spPr bwMode="auto">
          <a:xfrm>
            <a:off x="3219241" y="3371019"/>
            <a:ext cx="1660061" cy="377640"/>
          </a:xfrm>
          <a:prstGeom prst="callout2">
            <a:avLst>
              <a:gd name="adj1" fmla="val 89215"/>
              <a:gd name="adj2" fmla="val 46211"/>
              <a:gd name="adj3" fmla="val 114897"/>
              <a:gd name="adj4" fmla="val 40565"/>
              <a:gd name="adj5" fmla="val 165248"/>
              <a:gd name="adj6" fmla="val 36414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on </a:t>
            </a:r>
            <a:r>
              <a:rPr lang="en-US" sz="1400" dirty="0" err="1">
                <a:latin typeface="+mj-lt"/>
                <a:cs typeface="Arial" pitchFamily="34" charset="0"/>
              </a:rPr>
              <a:t>writeback</a:t>
            </a:r>
            <a:r>
              <a:rPr lang="en-US" sz="1400" dirty="0">
                <a:latin typeface="+mj-lt"/>
                <a:cs typeface="Arial" pitchFamily="34" charset="0"/>
              </a:rPr>
              <a:t>?</a:t>
            </a:r>
            <a:endParaRPr lang="ru-RU" sz="1200" dirty="0">
              <a:latin typeface="+mj-lt"/>
              <a:cs typeface="Arial" pitchFamily="34" charset="0"/>
            </a:endParaRPr>
          </a:p>
        </p:txBody>
      </p:sp>
      <p:sp>
        <p:nvSpPr>
          <p:cNvPr id="26" name="Line Callout 2 (No Border) 25"/>
          <p:cNvSpPr/>
          <p:nvPr/>
        </p:nvSpPr>
        <p:spPr bwMode="auto">
          <a:xfrm>
            <a:off x="4661451" y="3377087"/>
            <a:ext cx="785662" cy="377640"/>
          </a:xfrm>
          <a:prstGeom prst="callout2">
            <a:avLst>
              <a:gd name="adj1" fmla="val 89215"/>
              <a:gd name="adj2" fmla="val 46211"/>
              <a:gd name="adj3" fmla="val 105211"/>
              <a:gd name="adj4" fmla="val 35444"/>
              <a:gd name="adj5" fmla="val 153948"/>
              <a:gd name="adj6" fmla="val 23612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in RF?</a:t>
            </a:r>
            <a:endParaRPr lang="ru-RU" sz="1200" dirty="0">
              <a:latin typeface="+mj-lt"/>
              <a:cs typeface="Arial" pitchFamily="34" charset="0"/>
            </a:endParaRPr>
          </a:p>
        </p:txBody>
      </p:sp>
      <p:sp>
        <p:nvSpPr>
          <p:cNvPr id="27" name="Content Placeholder 4"/>
          <p:cNvSpPr txBox="1">
            <a:spLocks/>
          </p:cNvSpPr>
          <p:nvPr/>
        </p:nvSpPr>
        <p:spPr bwMode="auto">
          <a:xfrm>
            <a:off x="5827074" y="2975205"/>
            <a:ext cx="5818691" cy="4111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kern="0" dirty="0">
                <a:latin typeface="+mj-lt"/>
              </a:rPr>
              <a:t>On issue stage check the table: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sz="1600" kern="0" dirty="0">
                <a:latin typeface="+mj-lt"/>
              </a:rPr>
              <a:t>Check </a:t>
            </a:r>
            <a:r>
              <a:rPr lang="en-US" sz="1600" kern="0" dirty="0" err="1">
                <a:latin typeface="+mj-lt"/>
              </a:rPr>
              <a:t>WaW</a:t>
            </a:r>
            <a:endParaRPr lang="en-US" sz="1600" kern="0" dirty="0">
              <a:latin typeface="+mj-lt"/>
            </a:endParaRPr>
          </a:p>
          <a:p>
            <a:pPr marL="757238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kern="0" dirty="0">
                <a:latin typeface="+mj-lt"/>
              </a:rPr>
              <a:t>There is no operation that will write </a:t>
            </a:r>
            <a:r>
              <a:rPr lang="en-US" sz="1400" b="1" kern="0" dirty="0">
                <a:latin typeface="+mj-lt"/>
              </a:rPr>
              <a:t>the same </a:t>
            </a:r>
            <a:r>
              <a:rPr lang="en-US" sz="1400" kern="0" dirty="0">
                <a:latin typeface="+mj-lt"/>
              </a:rPr>
              <a:t>register later than the current instruction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sz="1600" kern="0" dirty="0">
                <a:latin typeface="+mj-lt"/>
              </a:rPr>
              <a:t>Check resource conflict on </a:t>
            </a:r>
            <a:r>
              <a:rPr lang="en-US" sz="1600" kern="0" dirty="0" err="1">
                <a:latin typeface="+mj-lt"/>
              </a:rPr>
              <a:t>WriteBack</a:t>
            </a:r>
            <a:endParaRPr lang="en-US" sz="1600" kern="0" dirty="0">
              <a:latin typeface="+mj-lt"/>
            </a:endParaRPr>
          </a:p>
          <a:p>
            <a:pPr marL="757238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kern="0" dirty="0">
                <a:latin typeface="+mj-lt"/>
              </a:rPr>
              <a:t>There is no operation that will write </a:t>
            </a:r>
            <a:r>
              <a:rPr lang="en-US" sz="1400" b="1" kern="0" dirty="0">
                <a:latin typeface="+mj-lt"/>
              </a:rPr>
              <a:t>any</a:t>
            </a:r>
            <a:r>
              <a:rPr lang="en-US" sz="1400" kern="0" dirty="0">
                <a:latin typeface="+mj-lt"/>
              </a:rPr>
              <a:t> register in </a:t>
            </a:r>
            <a:r>
              <a:rPr lang="en-US" sz="1400" b="1" kern="0" dirty="0">
                <a:latin typeface="+mj-lt"/>
              </a:rPr>
              <a:t>the same </a:t>
            </a:r>
            <a:r>
              <a:rPr lang="en-US" sz="1400" kern="0" dirty="0">
                <a:latin typeface="+mj-lt"/>
              </a:rPr>
              <a:t>cycle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sz="1600" kern="0" dirty="0">
                <a:latin typeface="+mj-lt"/>
              </a:rPr>
              <a:t>If all conditions are satisfied: </a:t>
            </a:r>
          </a:p>
          <a:p>
            <a:pPr marL="757238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kern="0" dirty="0">
                <a:latin typeface="+mj-lt"/>
              </a:rPr>
              <a:t>U</a:t>
            </a:r>
            <a:r>
              <a:rPr lang="en-US" sz="1400" kern="0" dirty="0">
                <a:latin typeface="+mj-lt"/>
              </a:rPr>
              <a:t>pdate the table by information on the destination</a:t>
            </a:r>
          </a:p>
          <a:p>
            <a:pPr marL="757238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kern="0" dirty="0">
                <a:latin typeface="+mj-lt"/>
              </a:rPr>
              <a:t>Go to the next stage</a:t>
            </a:r>
          </a:p>
          <a:p>
            <a:pPr marL="528638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kern="0" dirty="0">
                <a:latin typeface="+mj-lt"/>
              </a:rPr>
              <a:t>If not – stall the instruction</a:t>
            </a:r>
          </a:p>
          <a:p>
            <a:pPr marL="342900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800" kern="0" dirty="0">
                <a:latin typeface="+mj-lt"/>
              </a:rPr>
              <a:t>Shift all “1” right every cycle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32594" y="2751449"/>
            <a:ext cx="3135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Example of a scoreboard table: </a:t>
            </a:r>
            <a:endParaRPr lang="ru-RU" dirty="0"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13669" y="2549118"/>
            <a:ext cx="1164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Algorithm:</a:t>
            </a:r>
            <a:endParaRPr lang="ru-RU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2738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4" grpId="0" animBg="1"/>
      <p:bldP spid="21" grpId="0" animBg="1"/>
      <p:bldP spid="25" grpId="0" animBg="1"/>
      <p:bldP spid="26" grpId="0" animBg="1"/>
      <p:bldP spid="10" grpId="0"/>
      <p:bldP spid="29" grpId="0"/>
    </p:bld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Superscalar pipelines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09893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Superscalar processors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35969" cy="4128707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 smtClean="0"/>
              <a:t>Single-cycle and pipelined processors are unified to </a:t>
            </a:r>
            <a:r>
              <a:rPr lang="en-US" b="1" dirty="0" smtClean="0"/>
              <a:t>scalar </a:t>
            </a:r>
            <a:r>
              <a:rPr lang="en-US" dirty="0" smtClean="0"/>
              <a:t>class as they process 1 instruction in 1 cycle</a:t>
            </a:r>
          </a:p>
          <a:p>
            <a:pPr marL="342900" indent="-342900"/>
            <a:r>
              <a:rPr lang="en-US" b="1" dirty="0" smtClean="0"/>
              <a:t>Superscalar </a:t>
            </a:r>
            <a:r>
              <a:rPr lang="en-US" dirty="0" smtClean="0"/>
              <a:t>CPU processes 2 or more instructions in each cycle with additional pipeline, extracting </a:t>
            </a:r>
            <a:r>
              <a:rPr lang="en-US" b="1" dirty="0" smtClean="0"/>
              <a:t>ILP </a:t>
            </a:r>
            <a:r>
              <a:rPr lang="en-US" dirty="0" smtClean="0"/>
              <a:t>(instruction level-parallelism)</a:t>
            </a:r>
            <a:endParaRPr lang="en-US" b="1" dirty="0" smtClean="0"/>
          </a:p>
          <a:p>
            <a:pPr marL="342900" indent="-342900"/>
            <a:endParaRPr lang="ru-RU" dirty="0"/>
          </a:p>
        </p:txBody>
      </p:sp>
      <p:grpSp>
        <p:nvGrpSpPr>
          <p:cNvPr id="5" name="Group 4"/>
          <p:cNvGrpSpPr/>
          <p:nvPr/>
        </p:nvGrpSpPr>
        <p:grpSpPr>
          <a:xfrm>
            <a:off x="5584644" y="2434597"/>
            <a:ext cx="3724782" cy="534914"/>
            <a:chOff x="1288869" y="3044197"/>
            <a:chExt cx="3724782" cy="534914"/>
          </a:xfrm>
        </p:grpSpPr>
        <p:grpSp>
          <p:nvGrpSpPr>
            <p:cNvPr id="27" name="Group 26"/>
            <p:cNvGrpSpPr/>
            <p:nvPr/>
          </p:nvGrpSpPr>
          <p:grpSpPr>
            <a:xfrm>
              <a:off x="2003586" y="3044197"/>
              <a:ext cx="3010065" cy="534914"/>
              <a:chOff x="1552942" y="2224644"/>
              <a:chExt cx="3530295" cy="627363"/>
            </a:xfrm>
          </p:grpSpPr>
          <p:sp>
            <p:nvSpPr>
              <p:cNvPr id="83" name="Rectangle 82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 bwMode="auto">
              <a:xfrm>
                <a:off x="2255853" y="2224644"/>
                <a:ext cx="711004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M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 bwMode="auto">
              <a:xfrm>
                <a:off x="4386534" y="2224644"/>
                <a:ext cx="696703" cy="627363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1288869" y="3111850"/>
              <a:ext cx="58829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</a:t>
              </a:r>
              <a:endParaRPr lang="ru-RU" dirty="0">
                <a:latin typeface="+mj-l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292964" y="1945012"/>
            <a:ext cx="5885137" cy="3809318"/>
            <a:chOff x="1997189" y="2554611"/>
            <a:chExt cx="5885137" cy="3809318"/>
          </a:xfrm>
        </p:grpSpPr>
        <p:cxnSp>
          <p:nvCxnSpPr>
            <p:cNvPr id="33" name="Straight Arrow Connector 32"/>
            <p:cNvCxnSpPr/>
            <p:nvPr/>
          </p:nvCxnSpPr>
          <p:spPr bwMode="auto">
            <a:xfrm>
              <a:off x="1997189" y="2893165"/>
              <a:ext cx="5497200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7316145" y="2554611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time</a:t>
              </a:r>
              <a:endParaRPr lang="ru-RU" sz="1600" dirty="0">
                <a:latin typeface="+mj-lt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981763" y="2590957"/>
              <a:ext cx="476412" cy="338554"/>
              <a:chOff x="5265941" y="3647495"/>
              <a:chExt cx="558750" cy="397066"/>
            </a:xfrm>
          </p:grpSpPr>
          <p:sp>
            <p:nvSpPr>
              <p:cNvPr id="66" name="Oval 65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265941" y="3647495"/>
                <a:ext cx="558750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4ns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197228" y="2592952"/>
              <a:ext cx="476413" cy="338554"/>
              <a:chOff x="5265940" y="3647495"/>
              <a:chExt cx="558751" cy="397066"/>
            </a:xfrm>
          </p:grpSpPr>
          <p:sp>
            <p:nvSpPr>
              <p:cNvPr id="64" name="Oval 63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265940" y="3647495"/>
                <a:ext cx="558751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8</a:t>
                </a:r>
                <a:r>
                  <a:rPr lang="en-US" sz="1600" dirty="0">
                    <a:latin typeface="+mj-lt"/>
                  </a:rPr>
                  <a:t>ns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5361003" y="2581774"/>
              <a:ext cx="580608" cy="338554"/>
              <a:chOff x="5204837" y="3647495"/>
              <a:chExt cx="680955" cy="397066"/>
            </a:xfrm>
          </p:grpSpPr>
          <p:sp>
            <p:nvSpPr>
              <p:cNvPr id="62" name="Oval 61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12ns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586525" y="2585571"/>
              <a:ext cx="580608" cy="338554"/>
              <a:chOff x="5204837" y="3647495"/>
              <a:chExt cx="680955" cy="397066"/>
            </a:xfrm>
          </p:grpSpPr>
          <p:sp>
            <p:nvSpPr>
              <p:cNvPr id="60" name="Oval 59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16ns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1997679" y="2936250"/>
              <a:ext cx="4857121" cy="3427679"/>
              <a:chOff x="1546014" y="3210554"/>
              <a:chExt cx="5696578" cy="2387577"/>
            </a:xfrm>
          </p:grpSpPr>
          <p:cxnSp>
            <p:nvCxnSpPr>
              <p:cNvPr id="50" name="Straight Connector 49"/>
              <p:cNvCxnSpPr/>
              <p:nvPr/>
            </p:nvCxnSpPr>
            <p:spPr bwMode="auto">
              <a:xfrm>
                <a:off x="2260610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>
                <a:off x="2972335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 bwMode="auto">
              <a:xfrm>
                <a:off x="3678034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>
                <a:off x="4385626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 bwMode="auto">
              <a:xfrm>
                <a:off x="1546014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55" name="Group 54"/>
              <p:cNvGrpSpPr/>
              <p:nvPr/>
            </p:nvGrpSpPr>
            <p:grpSpPr>
              <a:xfrm>
                <a:off x="5098340" y="3212484"/>
                <a:ext cx="1417424" cy="2362200"/>
                <a:chOff x="2413010" y="2250440"/>
                <a:chExt cx="1417424" cy="2362200"/>
              </a:xfrm>
            </p:grpSpPr>
            <p:cxnSp>
              <p:nvCxnSpPr>
                <p:cNvPr id="57" name="Straight Connector 56"/>
                <p:cNvCxnSpPr/>
                <p:nvPr/>
              </p:nvCxnSpPr>
              <p:spPr bwMode="auto">
                <a:xfrm>
                  <a:off x="2413010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3124735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9" name="Straight Connector 58"/>
                <p:cNvCxnSpPr/>
                <p:nvPr/>
              </p:nvCxnSpPr>
              <p:spPr bwMode="auto">
                <a:xfrm>
                  <a:off x="3830434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56" name="Straight Connector 55"/>
              <p:cNvCxnSpPr/>
              <p:nvPr/>
            </p:nvCxnSpPr>
            <p:spPr bwMode="auto">
              <a:xfrm>
                <a:off x="7242592" y="3235931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6" name="Group 5"/>
          <p:cNvGrpSpPr/>
          <p:nvPr/>
        </p:nvGrpSpPr>
        <p:grpSpPr>
          <a:xfrm>
            <a:off x="5292682" y="2969511"/>
            <a:ext cx="4016745" cy="534914"/>
            <a:chOff x="996906" y="3579111"/>
            <a:chExt cx="4016745" cy="534914"/>
          </a:xfrm>
        </p:grpSpPr>
        <p:sp>
          <p:nvSpPr>
            <p:cNvPr id="29" name="TextBox 28"/>
            <p:cNvSpPr txBox="1"/>
            <p:nvPr/>
          </p:nvSpPr>
          <p:spPr>
            <a:xfrm>
              <a:off x="996906" y="3649541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+ 4</a:t>
              </a:r>
              <a:endParaRPr lang="ru-RU" dirty="0">
                <a:latin typeface="+mj-lt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003586" y="3579111"/>
              <a:ext cx="602953" cy="534914"/>
            </a:xfrm>
            <a:prstGeom prst="rect">
              <a:avLst/>
            </a:prstGeom>
            <a:solidFill>
              <a:srgbClr val="FFCC99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602915" y="3579111"/>
              <a:ext cx="606229" cy="534914"/>
            </a:xfrm>
            <a:prstGeom prst="rect">
              <a:avLst/>
            </a:prstGeom>
            <a:solidFill>
              <a:srgbClr val="93E2FF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3209917" y="3579111"/>
              <a:ext cx="602953" cy="534914"/>
            </a:xfrm>
            <a:prstGeom prst="rect">
              <a:avLst/>
            </a:prstGeom>
            <a:solidFill>
              <a:srgbClr val="92D050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3815381" y="3579111"/>
              <a:ext cx="602953" cy="534914"/>
            </a:xfrm>
            <a:prstGeom prst="rect">
              <a:avLst/>
            </a:prstGeom>
            <a:solidFill>
              <a:srgbClr val="FFDA00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M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4419615" y="3579111"/>
              <a:ext cx="594036" cy="534914"/>
            </a:xfrm>
            <a:prstGeom prst="rect">
              <a:avLst/>
            </a:prstGeom>
            <a:solidFill>
              <a:srgbClr val="B4BABD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W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682" y="3504425"/>
            <a:ext cx="4618789" cy="534914"/>
            <a:chOff x="996906" y="4114025"/>
            <a:chExt cx="4618789" cy="534914"/>
          </a:xfrm>
        </p:grpSpPr>
        <p:sp>
          <p:nvSpPr>
            <p:cNvPr id="30" name="TextBox 29"/>
            <p:cNvSpPr txBox="1"/>
            <p:nvPr/>
          </p:nvSpPr>
          <p:spPr>
            <a:xfrm>
              <a:off x="996906" y="4210336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+ 8</a:t>
              </a:r>
              <a:endParaRPr lang="ru-RU" dirty="0">
                <a:latin typeface="+mj-lt"/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2605630" y="4114025"/>
              <a:ext cx="3010065" cy="534914"/>
              <a:chOff x="1552942" y="2224644"/>
              <a:chExt cx="3530295" cy="627363"/>
            </a:xfrm>
          </p:grpSpPr>
          <p:sp>
            <p:nvSpPr>
              <p:cNvPr id="90" name="Rectangle 89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 bwMode="auto">
              <a:xfrm>
                <a:off x="2255853" y="2224644"/>
                <a:ext cx="711004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M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 bwMode="auto">
              <a:xfrm>
                <a:off x="4386534" y="2224644"/>
                <a:ext cx="696703" cy="627363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5310000" y="4039339"/>
            <a:ext cx="4601972" cy="534914"/>
            <a:chOff x="1014225" y="4648939"/>
            <a:chExt cx="4601972" cy="534914"/>
          </a:xfrm>
        </p:grpSpPr>
        <p:sp>
          <p:nvSpPr>
            <p:cNvPr id="96" name="Rectangle 95"/>
            <p:cNvSpPr/>
            <p:nvPr/>
          </p:nvSpPr>
          <p:spPr bwMode="auto">
            <a:xfrm>
              <a:off x="2606132" y="4648939"/>
              <a:ext cx="602953" cy="534914"/>
            </a:xfrm>
            <a:prstGeom prst="rect">
              <a:avLst/>
            </a:prstGeom>
            <a:solidFill>
              <a:srgbClr val="FFCC99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3205461" y="4648939"/>
              <a:ext cx="606229" cy="534914"/>
            </a:xfrm>
            <a:prstGeom prst="rect">
              <a:avLst/>
            </a:prstGeom>
            <a:solidFill>
              <a:srgbClr val="93E2FF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3812463" y="4648939"/>
              <a:ext cx="602953" cy="534914"/>
            </a:xfrm>
            <a:prstGeom prst="rect">
              <a:avLst/>
            </a:prstGeom>
            <a:solidFill>
              <a:srgbClr val="92D050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4417927" y="4648939"/>
              <a:ext cx="602953" cy="534914"/>
            </a:xfrm>
            <a:prstGeom prst="rect">
              <a:avLst/>
            </a:prstGeom>
            <a:solidFill>
              <a:srgbClr val="FFDA00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M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5022161" y="4648939"/>
              <a:ext cx="594036" cy="534914"/>
            </a:xfrm>
            <a:prstGeom prst="rect">
              <a:avLst/>
            </a:prstGeom>
            <a:solidFill>
              <a:srgbClr val="B4BABD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W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014225" y="4738469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+ 12</a:t>
              </a:r>
              <a:endParaRPr lang="ru-RU" dirty="0">
                <a:latin typeface="+mj-l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09999" y="4571646"/>
            <a:ext cx="5208824" cy="534914"/>
            <a:chOff x="1014224" y="5181246"/>
            <a:chExt cx="5208824" cy="534914"/>
          </a:xfrm>
        </p:grpSpPr>
        <p:sp>
          <p:nvSpPr>
            <p:cNvPr id="102" name="TextBox 101"/>
            <p:cNvSpPr txBox="1"/>
            <p:nvPr/>
          </p:nvSpPr>
          <p:spPr>
            <a:xfrm>
              <a:off x="1014224" y="5299264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+ 16</a:t>
              </a:r>
              <a:endParaRPr lang="ru-RU" dirty="0">
                <a:latin typeface="+mj-lt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3212983" y="5181246"/>
              <a:ext cx="3010065" cy="534914"/>
              <a:chOff x="1552942" y="2224644"/>
              <a:chExt cx="3530295" cy="627363"/>
            </a:xfrm>
          </p:grpSpPr>
          <p:sp>
            <p:nvSpPr>
              <p:cNvPr id="104" name="Rectangle 103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2255853" y="2224644"/>
                <a:ext cx="711004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M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4386534" y="2224644"/>
                <a:ext cx="696703" cy="627363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5308857" y="5106559"/>
            <a:ext cx="5211783" cy="534916"/>
            <a:chOff x="1013081" y="5716159"/>
            <a:chExt cx="5211783" cy="534916"/>
          </a:xfrm>
        </p:grpSpPr>
        <p:sp>
          <p:nvSpPr>
            <p:cNvPr id="111" name="Rectangle 110"/>
            <p:cNvSpPr/>
            <p:nvPr/>
          </p:nvSpPr>
          <p:spPr bwMode="auto">
            <a:xfrm>
              <a:off x="3214800" y="5716159"/>
              <a:ext cx="602953" cy="534913"/>
            </a:xfrm>
            <a:prstGeom prst="rect">
              <a:avLst/>
            </a:prstGeom>
            <a:solidFill>
              <a:srgbClr val="FFCC99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3814129" y="5716160"/>
              <a:ext cx="606229" cy="534914"/>
            </a:xfrm>
            <a:prstGeom prst="rect">
              <a:avLst/>
            </a:prstGeom>
            <a:solidFill>
              <a:srgbClr val="93E2FF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4421131" y="5716160"/>
              <a:ext cx="602953" cy="534914"/>
            </a:xfrm>
            <a:prstGeom prst="rect">
              <a:avLst/>
            </a:prstGeom>
            <a:solidFill>
              <a:srgbClr val="92D050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5026595" y="5716160"/>
              <a:ext cx="602953" cy="534914"/>
            </a:xfrm>
            <a:prstGeom prst="rect">
              <a:avLst/>
            </a:prstGeom>
            <a:solidFill>
              <a:srgbClr val="FFDA00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M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5630828" y="5716161"/>
              <a:ext cx="594036" cy="534914"/>
            </a:xfrm>
            <a:prstGeom prst="rect">
              <a:avLst/>
            </a:prstGeom>
            <a:solidFill>
              <a:srgbClr val="B4BABD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W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013081" y="5808297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+ 20</a:t>
              </a:r>
              <a:endParaRPr lang="ru-RU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3974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1: dynamic scheduling of </a:t>
            </a:r>
            <a:r>
              <a:rPr lang="en-US" dirty="0"/>
              <a:t>Pentium®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12136" cy="4128707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 smtClean="0"/>
              <a:t>2 pipelines: U and V</a:t>
            </a:r>
          </a:p>
          <a:p>
            <a:pPr marL="915988" lvl="2" indent="-342900"/>
            <a:r>
              <a:rPr lang="en-US" dirty="0" smtClean="0"/>
              <a:t>V pipeline is reduced — it can’t execute every instruction</a:t>
            </a:r>
          </a:p>
          <a:p>
            <a:pPr marL="915988" lvl="2" indent="-342900"/>
            <a:r>
              <a:rPr lang="en-US" dirty="0" smtClean="0"/>
              <a:t>V pipeline is used only for instruction independent from previous</a:t>
            </a:r>
          </a:p>
          <a:p>
            <a:pPr marL="342900" indent="-342900"/>
            <a:r>
              <a:rPr lang="en-US" dirty="0" smtClean="0"/>
              <a:t>Decoder decides whether to use V pipeline or not</a:t>
            </a:r>
            <a:endParaRPr lang="ru-RU" dirty="0"/>
          </a:p>
        </p:txBody>
      </p:sp>
      <p:sp>
        <p:nvSpPr>
          <p:cNvPr id="69" name="Rectangle 68"/>
          <p:cNvSpPr/>
          <p:nvPr/>
        </p:nvSpPr>
        <p:spPr bwMode="auto">
          <a:xfrm>
            <a:off x="7333956" y="2276898"/>
            <a:ext cx="602953" cy="534914"/>
          </a:xfrm>
          <a:prstGeom prst="rect">
            <a:avLst/>
          </a:prstGeom>
          <a:solidFill>
            <a:srgbClr val="92D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+mj-lt"/>
                <a:cs typeface="Arial" pitchFamily="34" charset="0"/>
              </a:rPr>
              <a:t>U-E</a:t>
            </a:r>
            <a:endParaRPr lang="ru-RU" b="1" dirty="0">
              <a:latin typeface="+mj-lt"/>
              <a:cs typeface="Arial" pitchFamily="34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7939420" y="2276898"/>
            <a:ext cx="602953" cy="534914"/>
          </a:xfrm>
          <a:prstGeom prst="rect">
            <a:avLst/>
          </a:prstGeom>
          <a:solidFill>
            <a:schemeClr val="accent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+mj-lt"/>
                <a:cs typeface="Arial" pitchFamily="34" charset="0"/>
              </a:rPr>
              <a:t>U-M</a:t>
            </a:r>
            <a:endParaRPr lang="ru-RU" b="1" dirty="0">
              <a:latin typeface="+mj-lt"/>
              <a:cs typeface="Arial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8543653" y="2276898"/>
            <a:ext cx="594036" cy="534914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+mj-lt"/>
                <a:cs typeface="Arial" pitchFamily="34" charset="0"/>
              </a:rPr>
              <a:t>U-W</a:t>
            </a:r>
            <a:endParaRPr lang="ru-RU" b="1" dirty="0">
              <a:latin typeface="+mj-lt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137119" y="2276898"/>
            <a:ext cx="1593459" cy="1076567"/>
            <a:chOff x="947120" y="2653364"/>
            <a:chExt cx="1593459" cy="1076567"/>
          </a:xfrm>
        </p:grpSpPr>
        <p:sp>
          <p:nvSpPr>
            <p:cNvPr id="67" name="Rectangle 66"/>
            <p:cNvSpPr/>
            <p:nvPr/>
          </p:nvSpPr>
          <p:spPr bwMode="auto">
            <a:xfrm>
              <a:off x="1937626" y="2653364"/>
              <a:ext cx="602953" cy="1076567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22909" y="2721018"/>
              <a:ext cx="58829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</a:t>
              </a:r>
              <a:endParaRPr lang="ru-RU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47120" y="3260532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+ 4</a:t>
              </a:r>
              <a:endParaRPr lang="ru-RU" dirty="0">
                <a:latin typeface="+mj-l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21227" y="1783202"/>
            <a:ext cx="5968200" cy="3813429"/>
            <a:chOff x="1931229" y="2159668"/>
            <a:chExt cx="5968200" cy="3813429"/>
          </a:xfrm>
        </p:grpSpPr>
        <p:cxnSp>
          <p:nvCxnSpPr>
            <p:cNvPr id="9" name="Straight Arrow Connector 8"/>
            <p:cNvCxnSpPr/>
            <p:nvPr/>
          </p:nvCxnSpPr>
          <p:spPr bwMode="auto">
            <a:xfrm>
              <a:off x="1931229" y="2502333"/>
              <a:ext cx="5497200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7333248" y="2159668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time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3118344" y="2472801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+mj-lt"/>
                <a:cs typeface="Arial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915803" y="2200125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4ns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4333810" y="2474796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+mj-lt"/>
                <a:cs typeface="Arial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131268" y="2202120"/>
              <a:ext cx="4764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8</a:t>
              </a:r>
              <a:r>
                <a:rPr lang="en-US" sz="1600" dirty="0">
                  <a:latin typeface="+mj-lt"/>
                </a:rPr>
                <a:t>ns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5549683" y="2463618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+mj-lt"/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295043" y="2190942"/>
              <a:ext cx="5806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12ns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6775205" y="2467415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+mj-lt"/>
                <a:cs typeface="Arial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20565" y="2194739"/>
              <a:ext cx="5806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16ns</a:t>
              </a:r>
              <a:endParaRPr lang="ru-RU" sz="1600" dirty="0">
                <a:latin typeface="+mj-lt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931719" y="2545418"/>
              <a:ext cx="4857121" cy="3427679"/>
              <a:chOff x="1931719" y="2545418"/>
              <a:chExt cx="4857121" cy="3427679"/>
            </a:xfrm>
          </p:grpSpPr>
          <p:cxnSp>
            <p:nvCxnSpPr>
              <p:cNvPr id="49" name="Straight Connector 48"/>
              <p:cNvCxnSpPr/>
              <p:nvPr/>
            </p:nvCxnSpPr>
            <p:spPr bwMode="auto">
              <a:xfrm>
                <a:off x="2541011" y="2545418"/>
                <a:ext cx="0" cy="3391247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 bwMode="auto">
              <a:xfrm>
                <a:off x="3147855" y="2545418"/>
                <a:ext cx="0" cy="3391247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>
                <a:off x="3749561" y="2545418"/>
                <a:ext cx="0" cy="3391247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 bwMode="auto">
              <a:xfrm>
                <a:off x="4352881" y="2545418"/>
                <a:ext cx="0" cy="3391247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>
                <a:off x="1931719" y="2545418"/>
                <a:ext cx="0" cy="3391247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54" name="Group 53"/>
              <p:cNvGrpSpPr/>
              <p:nvPr/>
            </p:nvGrpSpPr>
            <p:grpSpPr>
              <a:xfrm>
                <a:off x="4960568" y="2548189"/>
                <a:ext cx="1208550" cy="3391247"/>
                <a:chOff x="2413010" y="2250440"/>
                <a:chExt cx="1417424" cy="2362200"/>
              </a:xfrm>
            </p:grpSpPr>
            <p:cxnSp>
              <p:nvCxnSpPr>
                <p:cNvPr id="56" name="Straight Connector 55"/>
                <p:cNvCxnSpPr/>
                <p:nvPr/>
              </p:nvCxnSpPr>
              <p:spPr bwMode="auto">
                <a:xfrm>
                  <a:off x="2413010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7" name="Straight Connector 56"/>
                <p:cNvCxnSpPr/>
                <p:nvPr/>
              </p:nvCxnSpPr>
              <p:spPr bwMode="auto">
                <a:xfrm>
                  <a:off x="3124735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3830434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55" name="Straight Connector 54"/>
              <p:cNvCxnSpPr/>
              <p:nvPr/>
            </p:nvCxnSpPr>
            <p:spPr bwMode="auto">
              <a:xfrm>
                <a:off x="6788840" y="2581850"/>
                <a:ext cx="0" cy="3391247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46" name="Rectangle 45"/>
          <p:cNvSpPr/>
          <p:nvPr/>
        </p:nvSpPr>
        <p:spPr bwMode="auto">
          <a:xfrm>
            <a:off x="7333956" y="2811812"/>
            <a:ext cx="602953" cy="534914"/>
          </a:xfrm>
          <a:prstGeom prst="rect">
            <a:avLst/>
          </a:prstGeom>
          <a:solidFill>
            <a:srgbClr val="92D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V-E</a:t>
            </a:r>
            <a:endParaRPr lang="ru-RU" b="1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7939420" y="2811812"/>
            <a:ext cx="602953" cy="534914"/>
          </a:xfrm>
          <a:prstGeom prst="rect">
            <a:avLst/>
          </a:prstGeom>
          <a:solidFill>
            <a:schemeClr val="accent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V-M</a:t>
            </a:r>
            <a:endParaRPr lang="ru-RU" b="1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8543653" y="2811812"/>
            <a:ext cx="594036" cy="534914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V-W</a:t>
            </a:r>
            <a:endParaRPr lang="ru-RU" b="1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8542373" y="3353465"/>
            <a:ext cx="602953" cy="534914"/>
          </a:xfrm>
          <a:prstGeom prst="rect">
            <a:avLst/>
          </a:prstGeom>
          <a:solidFill>
            <a:schemeClr val="accent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+mj-lt"/>
                <a:cs typeface="Arial" pitchFamily="34" charset="0"/>
              </a:rPr>
              <a:t>U</a:t>
            </a:r>
            <a:r>
              <a:rPr lang="en-US" b="1" dirty="0">
                <a:latin typeface="+mj-lt"/>
                <a:cs typeface="Arial" pitchFamily="34" charset="0"/>
              </a:rPr>
              <a:t>-M</a:t>
            </a:r>
            <a:endParaRPr lang="ru-RU" b="1" dirty="0">
              <a:latin typeface="+mj-lt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9146606" y="3353465"/>
            <a:ext cx="594036" cy="534914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+mj-lt"/>
                <a:cs typeface="Arial" pitchFamily="34" charset="0"/>
              </a:rPr>
              <a:t>U-W</a:t>
            </a:r>
            <a:endParaRPr lang="ru-RU" b="1" dirty="0">
              <a:latin typeface="+mj-lt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120944" y="2276897"/>
            <a:ext cx="2212586" cy="2144440"/>
            <a:chOff x="930946" y="2653364"/>
            <a:chExt cx="2212586" cy="2144440"/>
          </a:xfrm>
        </p:grpSpPr>
        <p:sp>
          <p:nvSpPr>
            <p:cNvPr id="68" name="Rectangle 67"/>
            <p:cNvSpPr/>
            <p:nvPr/>
          </p:nvSpPr>
          <p:spPr bwMode="auto">
            <a:xfrm>
              <a:off x="2536955" y="2653364"/>
              <a:ext cx="606229" cy="10740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30946" y="3819504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+ 8</a:t>
              </a:r>
              <a:endParaRPr lang="ru-RU" dirty="0">
                <a:latin typeface="+mj-lt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540579" y="3729932"/>
              <a:ext cx="602953" cy="1067872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48265" y="4347637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+ 12</a:t>
              </a:r>
              <a:endParaRPr lang="ru-RU" dirty="0"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541178" y="3886424"/>
            <a:ext cx="1811110" cy="541773"/>
            <a:chOff x="4351180" y="4262890"/>
            <a:chExt cx="1811110" cy="541773"/>
          </a:xfrm>
        </p:grpSpPr>
        <p:sp>
          <p:nvSpPr>
            <p:cNvPr id="31" name="Rectangle 30"/>
            <p:cNvSpPr/>
            <p:nvPr/>
          </p:nvSpPr>
          <p:spPr bwMode="auto">
            <a:xfrm>
              <a:off x="4351180" y="4264848"/>
              <a:ext cx="602952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U-E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955693" y="4262890"/>
              <a:ext cx="602953" cy="534914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U</a:t>
              </a:r>
              <a:r>
                <a:rPr lang="en-US" b="1" dirty="0">
                  <a:latin typeface="+mj-lt"/>
                  <a:cs typeface="Arial" pitchFamily="34" charset="0"/>
                </a:rPr>
                <a:t>-M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5568254" y="4269749"/>
              <a:ext cx="594036" cy="534914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U-W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137119" y="3353464"/>
            <a:ext cx="2799532" cy="2141474"/>
            <a:chOff x="947121" y="3729931"/>
            <a:chExt cx="2799532" cy="2141474"/>
          </a:xfrm>
        </p:grpSpPr>
        <p:sp>
          <p:nvSpPr>
            <p:cNvPr id="40" name="Rectangle 39"/>
            <p:cNvSpPr/>
            <p:nvPr/>
          </p:nvSpPr>
          <p:spPr bwMode="auto">
            <a:xfrm>
              <a:off x="3139908" y="3729931"/>
              <a:ext cx="606229" cy="10770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48264" y="4908432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+ 16</a:t>
              </a:r>
              <a:endParaRPr lang="ru-RU" dirty="0">
                <a:latin typeface="+mj-lt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143700" y="4789591"/>
              <a:ext cx="602953" cy="1081814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47121" y="5417465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+ 20</a:t>
              </a:r>
              <a:endParaRPr lang="ru-RU" dirty="0"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933421" y="3353465"/>
            <a:ext cx="610731" cy="1069828"/>
            <a:chOff x="3743422" y="3729932"/>
            <a:chExt cx="610731" cy="1069828"/>
          </a:xfrm>
        </p:grpSpPr>
        <p:sp>
          <p:nvSpPr>
            <p:cNvPr id="41" name="Rectangle 40"/>
            <p:cNvSpPr/>
            <p:nvPr/>
          </p:nvSpPr>
          <p:spPr bwMode="auto">
            <a:xfrm>
              <a:off x="3751200" y="3729932"/>
              <a:ext cx="602953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U</a:t>
              </a:r>
              <a:r>
                <a:rPr lang="en-US" b="1" dirty="0">
                  <a:latin typeface="+mj-lt"/>
                  <a:cs typeface="Arial" pitchFamily="34" charset="0"/>
                </a:rPr>
                <a:t>-E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743422" y="4264846"/>
              <a:ext cx="606229" cy="5349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solidFill>
                    <a:srgbClr val="0070C0"/>
                  </a:solidFill>
                  <a:latin typeface="+mj-lt"/>
                  <a:cs typeface="Arial" pitchFamily="34" charset="0"/>
                </a:rPr>
                <a:t>D</a:t>
              </a:r>
              <a:endParaRPr lang="ru-RU" b="1" dirty="0">
                <a:solidFill>
                  <a:srgbClr val="0070C0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72" name="Cloud 71"/>
            <p:cNvSpPr/>
            <p:nvPr/>
          </p:nvSpPr>
          <p:spPr bwMode="auto">
            <a:xfrm>
              <a:off x="3800543" y="4317736"/>
              <a:ext cx="513723" cy="438939"/>
            </a:xfrm>
            <a:prstGeom prst="cloud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80" name="Rectangle 79"/>
          <p:cNvSpPr/>
          <p:nvPr/>
        </p:nvSpPr>
        <p:spPr bwMode="auto">
          <a:xfrm>
            <a:off x="7934063" y="4416192"/>
            <a:ext cx="602953" cy="1080823"/>
          </a:xfrm>
          <a:prstGeom prst="rect">
            <a:avLst/>
          </a:prstGeom>
          <a:solidFill>
            <a:srgbClr val="FFCC99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+mj-lt"/>
                <a:cs typeface="Arial" pitchFamily="34" charset="0"/>
              </a:rPr>
              <a:t>F</a:t>
            </a:r>
            <a:endParaRPr lang="ru-RU" b="1" dirty="0">
              <a:latin typeface="+mj-lt"/>
              <a:cs typeface="Arial" pitchFamily="34" charset="0"/>
            </a:endParaRPr>
          </a:p>
        </p:txBody>
      </p:sp>
      <p:sp>
        <p:nvSpPr>
          <p:cNvPr id="84" name="Cloud 83"/>
          <p:cNvSpPr/>
          <p:nvPr/>
        </p:nvSpPr>
        <p:spPr bwMode="auto">
          <a:xfrm>
            <a:off x="7970689" y="4772277"/>
            <a:ext cx="513723" cy="438939"/>
          </a:xfrm>
          <a:prstGeom prst="cloud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541570" y="4416192"/>
            <a:ext cx="2416464" cy="1082662"/>
            <a:chOff x="4351572" y="4792659"/>
            <a:chExt cx="2416464" cy="1082662"/>
          </a:xfrm>
        </p:grpSpPr>
        <p:sp>
          <p:nvSpPr>
            <p:cNvPr id="26" name="Rectangle 25"/>
            <p:cNvSpPr/>
            <p:nvPr/>
          </p:nvSpPr>
          <p:spPr bwMode="auto">
            <a:xfrm>
              <a:off x="4957200" y="4800749"/>
              <a:ext cx="602952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U</a:t>
              </a:r>
              <a:r>
                <a:rPr lang="en-US" b="1" dirty="0">
                  <a:latin typeface="+mj-lt"/>
                  <a:cs typeface="Arial" pitchFamily="34" charset="0"/>
                </a:rPr>
                <a:t>-E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5568043" y="4799086"/>
              <a:ext cx="602952" cy="534914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U-M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6172871" y="4802707"/>
              <a:ext cx="594036" cy="534914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U-W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351572" y="4792659"/>
              <a:ext cx="606229" cy="10808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957339" y="5338449"/>
              <a:ext cx="602952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solidFill>
                    <a:srgbClr val="0070C0"/>
                  </a:solidFill>
                  <a:latin typeface="+mj-lt"/>
                  <a:cs typeface="Arial" pitchFamily="34" charset="0"/>
                </a:rPr>
                <a:t>V-E</a:t>
              </a:r>
              <a:endParaRPr lang="ru-RU" b="1" dirty="0">
                <a:solidFill>
                  <a:srgbClr val="0070C0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5569200" y="5336786"/>
              <a:ext cx="602952" cy="534914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solidFill>
                    <a:srgbClr val="0070C0"/>
                  </a:solidFill>
                  <a:latin typeface="+mj-lt"/>
                  <a:cs typeface="Arial" pitchFamily="34" charset="0"/>
                </a:rPr>
                <a:t>V-M</a:t>
              </a:r>
              <a:endParaRPr lang="ru-RU" b="1" dirty="0">
                <a:solidFill>
                  <a:srgbClr val="0070C0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6174000" y="5340407"/>
              <a:ext cx="594036" cy="534914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solidFill>
                    <a:srgbClr val="0070C0"/>
                  </a:solidFill>
                  <a:latin typeface="+mj-lt"/>
                  <a:cs typeface="Arial" pitchFamily="34" charset="0"/>
                </a:rPr>
                <a:t>V-W</a:t>
              </a:r>
              <a:endParaRPr lang="ru-RU" b="1" dirty="0">
                <a:solidFill>
                  <a:srgbClr val="0070C0"/>
                </a:solidFill>
                <a:latin typeface="+mj-lt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7749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9" grpId="0" animBg="1"/>
      <p:bldP spid="70" grpId="0" animBg="1"/>
      <p:bldP spid="71" grpId="0" animBg="1"/>
      <p:bldP spid="46" grpId="0" animBg="1"/>
      <p:bldP spid="47" grpId="0" animBg="1"/>
      <p:bldP spid="48" grpId="0" animBg="1"/>
      <p:bldP spid="42" grpId="0" animBg="1"/>
      <p:bldP spid="43" grpId="0" animBg="1"/>
      <p:bldP spid="80" grpId="0" animBg="1"/>
      <p:bldP spid="8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0877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2: VLIW (Itanium® and E</a:t>
            </a:r>
            <a:r>
              <a:rPr lang="ru-RU" dirty="0" smtClean="0"/>
              <a:t>2</a:t>
            </a:r>
            <a:r>
              <a:rPr lang="en-US" dirty="0" smtClean="0"/>
              <a:t>K)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53362" cy="4128707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Compiler merges independent instructions to “bundles”</a:t>
            </a:r>
          </a:p>
          <a:p>
            <a:pPr marL="342900" indent="-342900"/>
            <a:r>
              <a:rPr lang="en-US" dirty="0"/>
              <a:t>Each bundle is a single instruction for CPU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(</a:t>
            </a:r>
            <a:r>
              <a:rPr lang="en-US" dirty="0"/>
              <a:t>Very Long Instruction Word)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489040" y="2656719"/>
            <a:ext cx="58829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dirty="0">
                <a:latin typeface="+mj-lt"/>
              </a:rPr>
              <a:t>PC</a:t>
            </a:r>
            <a:endParaRPr lang="ru-RU" dirty="0">
              <a:latin typeface="+mj-l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156439" y="1581810"/>
            <a:ext cx="5497200" cy="4372522"/>
            <a:chOff x="965314" y="2064373"/>
            <a:chExt cx="5497200" cy="3509479"/>
          </a:xfrm>
        </p:grpSpPr>
        <p:cxnSp>
          <p:nvCxnSpPr>
            <p:cNvPr id="12" name="Straight Arrow Connector 11"/>
            <p:cNvCxnSpPr/>
            <p:nvPr/>
          </p:nvCxnSpPr>
          <p:spPr bwMode="auto">
            <a:xfrm>
              <a:off x="965314" y="2103088"/>
              <a:ext cx="5497200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13" name="Oval 12"/>
            <p:cNvSpPr/>
            <p:nvPr/>
          </p:nvSpPr>
          <p:spPr bwMode="auto">
            <a:xfrm>
              <a:off x="2152429" y="2073556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3367895" y="2075551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4583768" y="2064373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+mj-lt"/>
                <a:cs typeface="Arial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5809290" y="2068170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+mj-lt"/>
                <a:cs typeface="Arial" pitchFamily="34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1575096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2181940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3386966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965804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2" name="Group 21"/>
            <p:cNvGrpSpPr/>
            <p:nvPr/>
          </p:nvGrpSpPr>
          <p:grpSpPr>
            <a:xfrm>
              <a:off x="3994653" y="2148944"/>
              <a:ext cx="1208550" cy="3391247"/>
              <a:chOff x="2413010" y="2250440"/>
              <a:chExt cx="1417424" cy="2362200"/>
            </a:xfrm>
          </p:grpSpPr>
          <p:cxnSp>
            <p:nvCxnSpPr>
              <p:cNvPr id="23" name="Straight Connector 22"/>
              <p:cNvCxnSpPr/>
              <p:nvPr/>
            </p:nvCxnSpPr>
            <p:spPr bwMode="auto">
              <a:xfrm>
                <a:off x="2413010" y="2250440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>
                <a:off x="3124735" y="2250440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3830434" y="2250440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6" name="Straight Connector 25"/>
            <p:cNvCxnSpPr/>
            <p:nvPr/>
          </p:nvCxnSpPr>
          <p:spPr bwMode="auto">
            <a:xfrm>
              <a:off x="5822925" y="2182605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2783646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6162837" y="1771038"/>
            <a:ext cx="3010065" cy="2160519"/>
            <a:chOff x="971711" y="2253600"/>
            <a:chExt cx="3010065" cy="2160519"/>
          </a:xfrm>
        </p:grpSpPr>
        <p:sp>
          <p:nvSpPr>
            <p:cNvPr id="6" name="Rectangle 5"/>
            <p:cNvSpPr/>
            <p:nvPr/>
          </p:nvSpPr>
          <p:spPr bwMode="auto">
            <a:xfrm>
              <a:off x="2178042" y="2254120"/>
              <a:ext cx="602953" cy="5400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E1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971711" y="2253600"/>
              <a:ext cx="3010065" cy="2160519"/>
              <a:chOff x="971711" y="2253600"/>
              <a:chExt cx="3010065" cy="2160519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971711" y="2254118"/>
                <a:ext cx="602953" cy="216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 bwMode="auto">
              <a:xfrm>
                <a:off x="1571040" y="2254119"/>
                <a:ext cx="606229" cy="216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3387740" y="2254118"/>
                <a:ext cx="594036" cy="2160000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2178042" y="2791865"/>
                <a:ext cx="602953" cy="540000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AGU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2786400" y="2793600"/>
                <a:ext cx="602953" cy="540000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M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2177170" y="3333600"/>
                <a:ext cx="602953" cy="540000"/>
              </a:xfrm>
              <a:prstGeom prst="rect">
                <a:avLst/>
              </a:prstGeom>
              <a:solidFill>
                <a:srgbClr val="A365D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2178000" y="3874091"/>
                <a:ext cx="602952" cy="540000"/>
              </a:xfrm>
              <a:prstGeom prst="rect">
                <a:avLst/>
              </a:prstGeom>
              <a:solidFill>
                <a:schemeClr val="accent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E2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2787334" y="2253600"/>
                <a:ext cx="602953" cy="540000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E1’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2786400" y="3333600"/>
                <a:ext cx="602953" cy="540000"/>
              </a:xfrm>
              <a:prstGeom prst="rect">
                <a:avLst/>
              </a:prstGeom>
              <a:solidFill>
                <a:srgbClr val="A365D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2786400" y="3873600"/>
                <a:ext cx="602952" cy="540000"/>
              </a:xfrm>
              <a:prstGeom prst="rect">
                <a:avLst/>
              </a:prstGeom>
              <a:solidFill>
                <a:schemeClr val="accent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E2’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6773550" y="3930749"/>
            <a:ext cx="3010065" cy="2160519"/>
            <a:chOff x="971711" y="2253600"/>
            <a:chExt cx="3010065" cy="2160519"/>
          </a:xfrm>
        </p:grpSpPr>
        <p:sp>
          <p:nvSpPr>
            <p:cNvPr id="46" name="Rectangle 45"/>
            <p:cNvSpPr/>
            <p:nvPr/>
          </p:nvSpPr>
          <p:spPr bwMode="auto">
            <a:xfrm>
              <a:off x="2178042" y="2254120"/>
              <a:ext cx="602953" cy="5400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E1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971711" y="2253600"/>
              <a:ext cx="3010065" cy="2160519"/>
              <a:chOff x="971711" y="2253600"/>
              <a:chExt cx="3010065" cy="2160519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971711" y="2254118"/>
                <a:ext cx="602953" cy="216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1571040" y="2254119"/>
                <a:ext cx="606229" cy="216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3387740" y="2254118"/>
                <a:ext cx="594036" cy="2160000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2178042" y="2791865"/>
                <a:ext cx="602953" cy="540000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AGU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2786400" y="2793600"/>
                <a:ext cx="602953" cy="540000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M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2177170" y="3333600"/>
                <a:ext cx="602953" cy="540000"/>
              </a:xfrm>
              <a:prstGeom prst="rect">
                <a:avLst/>
              </a:prstGeom>
              <a:solidFill>
                <a:srgbClr val="A365D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2178000" y="3874091"/>
                <a:ext cx="602952" cy="540000"/>
              </a:xfrm>
              <a:prstGeom prst="rect">
                <a:avLst/>
              </a:prstGeom>
              <a:solidFill>
                <a:schemeClr val="accent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E2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2787334" y="2253600"/>
                <a:ext cx="602953" cy="540000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E1’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2786400" y="3333600"/>
                <a:ext cx="602953" cy="540000"/>
              </a:xfrm>
              <a:prstGeom prst="rect">
                <a:avLst/>
              </a:prstGeom>
              <a:solidFill>
                <a:srgbClr val="A365D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2786400" y="3873600"/>
                <a:ext cx="602952" cy="540000"/>
              </a:xfrm>
              <a:prstGeom prst="rect">
                <a:avLst/>
              </a:prstGeom>
              <a:solidFill>
                <a:schemeClr val="accent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E2’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61" name="TextBox 60"/>
          <p:cNvSpPr txBox="1"/>
          <p:nvPr/>
        </p:nvSpPr>
        <p:spPr>
          <a:xfrm>
            <a:off x="4957314" y="5009013"/>
            <a:ext cx="1042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dirty="0">
                <a:latin typeface="+mj-lt"/>
              </a:rPr>
              <a:t>PC + 16 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6216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6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 3: vectorization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686175" cy="4128707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Bind independent data to vectors</a:t>
            </a:r>
          </a:p>
          <a:p>
            <a:pPr marL="342900" indent="-342900"/>
            <a:r>
              <a:rPr lang="en-US" dirty="0"/>
              <a:t>Each component of vector is processed independently</a:t>
            </a:r>
            <a:endParaRPr lang="en-US" dirty="0"/>
          </a:p>
          <a:p>
            <a:pPr marL="342900" indent="-342900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710964" y="2576368"/>
            <a:ext cx="58829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dirty="0">
                <a:latin typeface="+mj-lt"/>
              </a:rPr>
              <a:t>PC</a:t>
            </a:r>
            <a:endParaRPr lang="ru-RU" dirty="0">
              <a:latin typeface="+mj-lt"/>
            </a:endParaRPr>
          </a:p>
        </p:txBody>
      </p:sp>
      <p:grpSp>
        <p:nvGrpSpPr>
          <p:cNvPr id="5" name="Group 28"/>
          <p:cNvGrpSpPr/>
          <p:nvPr/>
        </p:nvGrpSpPr>
        <p:grpSpPr>
          <a:xfrm>
            <a:off x="5378361" y="1501460"/>
            <a:ext cx="6217906" cy="4372523"/>
            <a:chOff x="965314" y="2064373"/>
            <a:chExt cx="6217906" cy="3509479"/>
          </a:xfrm>
        </p:grpSpPr>
        <p:cxnSp>
          <p:nvCxnSpPr>
            <p:cNvPr id="6" name="Straight Arrow Connector 11"/>
            <p:cNvCxnSpPr/>
            <p:nvPr/>
          </p:nvCxnSpPr>
          <p:spPr bwMode="auto">
            <a:xfrm>
              <a:off x="965314" y="2103088"/>
              <a:ext cx="6217906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7" name="Oval 12"/>
            <p:cNvSpPr/>
            <p:nvPr/>
          </p:nvSpPr>
          <p:spPr bwMode="auto">
            <a:xfrm>
              <a:off x="2152429" y="2073556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+mj-lt"/>
                <a:cs typeface="Arial" pitchFamily="34" charset="0"/>
              </a:endParaRPr>
            </a:p>
          </p:txBody>
        </p:sp>
        <p:sp>
          <p:nvSpPr>
            <p:cNvPr id="8" name="Oval 13"/>
            <p:cNvSpPr/>
            <p:nvPr/>
          </p:nvSpPr>
          <p:spPr bwMode="auto">
            <a:xfrm>
              <a:off x="3367895" y="2075551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+mj-lt"/>
                <a:cs typeface="Arial" pitchFamily="34" charset="0"/>
              </a:endParaRPr>
            </a:p>
          </p:txBody>
        </p:sp>
        <p:sp>
          <p:nvSpPr>
            <p:cNvPr id="9" name="Oval 14"/>
            <p:cNvSpPr/>
            <p:nvPr/>
          </p:nvSpPr>
          <p:spPr bwMode="auto">
            <a:xfrm>
              <a:off x="4583768" y="2064373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+mj-lt"/>
                <a:cs typeface="Arial" pitchFamily="34" charset="0"/>
              </a:endParaRPr>
            </a:p>
          </p:txBody>
        </p:sp>
        <p:sp>
          <p:nvSpPr>
            <p:cNvPr id="10" name="Oval 15"/>
            <p:cNvSpPr/>
            <p:nvPr/>
          </p:nvSpPr>
          <p:spPr bwMode="auto">
            <a:xfrm>
              <a:off x="5809290" y="2068170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+mj-lt"/>
                <a:cs typeface="Arial" pitchFamily="34" charset="0"/>
              </a:endParaRPr>
            </a:p>
          </p:txBody>
        </p:sp>
        <p:cxnSp>
          <p:nvCxnSpPr>
            <p:cNvPr id="11" name="Straight Connector 16"/>
            <p:cNvCxnSpPr/>
            <p:nvPr/>
          </p:nvCxnSpPr>
          <p:spPr bwMode="auto">
            <a:xfrm>
              <a:off x="1575096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7"/>
            <p:cNvCxnSpPr/>
            <p:nvPr/>
          </p:nvCxnSpPr>
          <p:spPr bwMode="auto">
            <a:xfrm>
              <a:off x="2181940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9"/>
            <p:cNvCxnSpPr/>
            <p:nvPr/>
          </p:nvCxnSpPr>
          <p:spPr bwMode="auto">
            <a:xfrm>
              <a:off x="3386966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20"/>
            <p:cNvCxnSpPr/>
            <p:nvPr/>
          </p:nvCxnSpPr>
          <p:spPr bwMode="auto">
            <a:xfrm>
              <a:off x="965804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5" name="Group 21"/>
            <p:cNvGrpSpPr/>
            <p:nvPr/>
          </p:nvGrpSpPr>
          <p:grpSpPr>
            <a:xfrm>
              <a:off x="3994653" y="2148944"/>
              <a:ext cx="1208550" cy="3391247"/>
              <a:chOff x="2413010" y="2250440"/>
              <a:chExt cx="1417424" cy="2362200"/>
            </a:xfrm>
          </p:grpSpPr>
          <p:cxnSp>
            <p:nvCxnSpPr>
              <p:cNvPr id="18" name="Straight Connector 22"/>
              <p:cNvCxnSpPr/>
              <p:nvPr/>
            </p:nvCxnSpPr>
            <p:spPr bwMode="auto">
              <a:xfrm>
                <a:off x="2413010" y="2250440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23"/>
              <p:cNvCxnSpPr/>
              <p:nvPr/>
            </p:nvCxnSpPr>
            <p:spPr bwMode="auto">
              <a:xfrm>
                <a:off x="3124735" y="2250440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24"/>
              <p:cNvCxnSpPr/>
              <p:nvPr/>
            </p:nvCxnSpPr>
            <p:spPr bwMode="auto">
              <a:xfrm>
                <a:off x="3830434" y="2250440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6" name="Straight Connector 25"/>
            <p:cNvCxnSpPr/>
            <p:nvPr/>
          </p:nvCxnSpPr>
          <p:spPr bwMode="auto">
            <a:xfrm>
              <a:off x="5822925" y="2182605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8"/>
            <p:cNvCxnSpPr/>
            <p:nvPr/>
          </p:nvCxnSpPr>
          <p:spPr bwMode="auto">
            <a:xfrm>
              <a:off x="2783646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" name="Group 10"/>
          <p:cNvGrpSpPr/>
          <p:nvPr/>
        </p:nvGrpSpPr>
        <p:grpSpPr>
          <a:xfrm>
            <a:off x="5384761" y="1690688"/>
            <a:ext cx="3010065" cy="2160519"/>
            <a:chOff x="971711" y="2253600"/>
            <a:chExt cx="3010065" cy="2160519"/>
          </a:xfrm>
        </p:grpSpPr>
        <p:grpSp>
          <p:nvGrpSpPr>
            <p:cNvPr id="22" name="Group 9"/>
            <p:cNvGrpSpPr/>
            <p:nvPr/>
          </p:nvGrpSpPr>
          <p:grpSpPr>
            <a:xfrm>
              <a:off x="971711" y="2253600"/>
              <a:ext cx="3010065" cy="2160519"/>
              <a:chOff x="971711" y="2253600"/>
              <a:chExt cx="3010065" cy="2160519"/>
            </a:xfrm>
          </p:grpSpPr>
          <p:sp>
            <p:nvSpPr>
              <p:cNvPr id="24" name="Rectangle 3"/>
              <p:cNvSpPr/>
              <p:nvPr/>
            </p:nvSpPr>
            <p:spPr bwMode="auto">
              <a:xfrm>
                <a:off x="971711" y="2254118"/>
                <a:ext cx="602953" cy="216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5" name="Rectangle 4"/>
              <p:cNvSpPr/>
              <p:nvPr/>
            </p:nvSpPr>
            <p:spPr bwMode="auto">
              <a:xfrm>
                <a:off x="1571040" y="2254119"/>
                <a:ext cx="606229" cy="216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6" name="Rectangle 7"/>
              <p:cNvSpPr/>
              <p:nvPr/>
            </p:nvSpPr>
            <p:spPr bwMode="auto">
              <a:xfrm>
                <a:off x="3387740" y="2254118"/>
                <a:ext cx="594036" cy="2160000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2178042" y="2791865"/>
                <a:ext cx="602953" cy="5400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FP-G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2786400" y="2793600"/>
                <a:ext cx="602953" cy="5400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FP-G</a:t>
                </a:r>
                <a:endParaRPr lang="en-US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9" name="Rectangle 31"/>
              <p:cNvSpPr/>
              <p:nvPr/>
            </p:nvSpPr>
            <p:spPr bwMode="auto">
              <a:xfrm>
                <a:off x="2177170" y="3333600"/>
                <a:ext cx="602953" cy="5400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FP-B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0" name="Rectangle 36"/>
              <p:cNvSpPr/>
              <p:nvPr/>
            </p:nvSpPr>
            <p:spPr bwMode="auto">
              <a:xfrm>
                <a:off x="2178000" y="3874091"/>
                <a:ext cx="602952" cy="5400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FP-A</a:t>
                </a:r>
                <a:endParaRPr lang="en-US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1" name="Rectangle 52"/>
              <p:cNvSpPr/>
              <p:nvPr/>
            </p:nvSpPr>
            <p:spPr bwMode="auto">
              <a:xfrm>
                <a:off x="2787334" y="2253600"/>
                <a:ext cx="602953" cy="540000"/>
              </a:xfrm>
              <a:prstGeom prst="rect">
                <a:avLst/>
              </a:prstGeom>
              <a:solidFill>
                <a:srgbClr val="FF0000"/>
              </a:solidFill>
              <a:ln>
                <a:headEnd type="none" w="sm" len="sm"/>
                <a:tailEnd type="none" w="sm" len="sm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FP-R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2" name="Rectangle 53"/>
              <p:cNvSpPr/>
              <p:nvPr/>
            </p:nvSpPr>
            <p:spPr bwMode="auto">
              <a:xfrm>
                <a:off x="2786400" y="3333600"/>
                <a:ext cx="602953" cy="5400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FP-B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3" name="Rectangle 54"/>
              <p:cNvSpPr/>
              <p:nvPr/>
            </p:nvSpPr>
            <p:spPr bwMode="auto">
              <a:xfrm>
                <a:off x="2786400" y="3873600"/>
                <a:ext cx="602952" cy="5400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FP-A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23" name="Rectangle 5"/>
            <p:cNvSpPr/>
            <p:nvPr/>
          </p:nvSpPr>
          <p:spPr bwMode="auto">
            <a:xfrm>
              <a:off x="2178042" y="2254120"/>
              <a:ext cx="602953" cy="540000"/>
            </a:xfrm>
            <a:prstGeom prst="rect">
              <a:avLst/>
            </a:prstGeom>
            <a:solidFill>
              <a:srgbClr val="FF0000"/>
            </a:solidFill>
            <a:ln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FP-R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34" name="Group 44"/>
          <p:cNvGrpSpPr/>
          <p:nvPr/>
        </p:nvGrpSpPr>
        <p:grpSpPr>
          <a:xfrm>
            <a:off x="5995473" y="3850399"/>
            <a:ext cx="3010065" cy="2160519"/>
            <a:chOff x="971711" y="2253600"/>
            <a:chExt cx="3010065" cy="2160519"/>
          </a:xfrm>
        </p:grpSpPr>
        <p:grpSp>
          <p:nvGrpSpPr>
            <p:cNvPr id="35" name="Group 46"/>
            <p:cNvGrpSpPr/>
            <p:nvPr/>
          </p:nvGrpSpPr>
          <p:grpSpPr>
            <a:xfrm>
              <a:off x="971711" y="2253600"/>
              <a:ext cx="3010065" cy="2160519"/>
              <a:chOff x="971711" y="2253600"/>
              <a:chExt cx="3010065" cy="2160519"/>
            </a:xfrm>
          </p:grpSpPr>
          <p:sp>
            <p:nvSpPr>
              <p:cNvPr id="37" name="Rectangle 47"/>
              <p:cNvSpPr/>
              <p:nvPr/>
            </p:nvSpPr>
            <p:spPr bwMode="auto">
              <a:xfrm>
                <a:off x="971711" y="2254118"/>
                <a:ext cx="602953" cy="216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8" name="Rectangle 48"/>
              <p:cNvSpPr/>
              <p:nvPr/>
            </p:nvSpPr>
            <p:spPr bwMode="auto">
              <a:xfrm>
                <a:off x="1571040" y="2254119"/>
                <a:ext cx="606229" cy="216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9" name="Rectangle 49"/>
              <p:cNvSpPr/>
              <p:nvPr/>
            </p:nvSpPr>
            <p:spPr bwMode="auto">
              <a:xfrm>
                <a:off x="3387740" y="2254118"/>
                <a:ext cx="594036" cy="2160000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0" name="Rectangle 50"/>
              <p:cNvSpPr/>
              <p:nvPr/>
            </p:nvSpPr>
            <p:spPr bwMode="auto">
              <a:xfrm>
                <a:off x="2178042" y="2791865"/>
                <a:ext cx="602953" cy="5400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FP-G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1" name="Rectangle 51"/>
              <p:cNvSpPr/>
              <p:nvPr/>
            </p:nvSpPr>
            <p:spPr bwMode="auto">
              <a:xfrm>
                <a:off x="2786400" y="2793600"/>
                <a:ext cx="602953" cy="5400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FP-G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2" name="Rectangle 55"/>
              <p:cNvSpPr/>
              <p:nvPr/>
            </p:nvSpPr>
            <p:spPr bwMode="auto">
              <a:xfrm>
                <a:off x="2177170" y="3333600"/>
                <a:ext cx="602953" cy="5400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FP-B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3" name="Rectangle 56"/>
              <p:cNvSpPr/>
              <p:nvPr/>
            </p:nvSpPr>
            <p:spPr bwMode="auto">
              <a:xfrm>
                <a:off x="2178000" y="3874091"/>
                <a:ext cx="602952" cy="5400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FP-A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4" name="Rectangle 57"/>
              <p:cNvSpPr/>
              <p:nvPr/>
            </p:nvSpPr>
            <p:spPr bwMode="auto">
              <a:xfrm>
                <a:off x="2787334" y="2253600"/>
                <a:ext cx="602953" cy="540000"/>
              </a:xfrm>
              <a:prstGeom prst="rect">
                <a:avLst/>
              </a:prstGeom>
              <a:solidFill>
                <a:srgbClr val="FF0000"/>
              </a:solidFill>
              <a:ln>
                <a:headEnd type="none" w="sm" len="sm"/>
                <a:tailEnd type="none" w="sm" len="sm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FP-R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5" name="Rectangle 58"/>
              <p:cNvSpPr/>
              <p:nvPr/>
            </p:nvSpPr>
            <p:spPr bwMode="auto">
              <a:xfrm>
                <a:off x="2786400" y="3333600"/>
                <a:ext cx="602953" cy="5400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FP-B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6" name="Rectangle 59"/>
              <p:cNvSpPr/>
              <p:nvPr/>
            </p:nvSpPr>
            <p:spPr bwMode="auto">
              <a:xfrm>
                <a:off x="2786400" y="3873600"/>
                <a:ext cx="602952" cy="5400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FP-A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36" name="Rectangle 45"/>
            <p:cNvSpPr/>
            <p:nvPr/>
          </p:nvSpPr>
          <p:spPr bwMode="auto">
            <a:xfrm>
              <a:off x="2178042" y="2254120"/>
              <a:ext cx="602953" cy="540000"/>
            </a:xfrm>
            <a:prstGeom prst="rect">
              <a:avLst/>
            </a:prstGeom>
            <a:solidFill>
              <a:srgbClr val="FF0000"/>
            </a:solidFill>
            <a:ln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FP-R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423922" y="4660398"/>
            <a:ext cx="9608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dirty="0">
                <a:latin typeface="+mj-lt"/>
              </a:rPr>
              <a:t>PC + 4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4201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0400"/>
          </a:xfrm>
        </p:spPr>
        <p:txBody>
          <a:bodyPr>
            <a:normAutofit lnSpcReduction="10000"/>
          </a:bodyPr>
          <a:lstStyle/>
          <a:p>
            <a:pPr marL="342900" indent="-342900"/>
            <a:r>
              <a:rPr lang="en-US" dirty="0" smtClean="0"/>
              <a:t>VLIW has several disadvantages:</a:t>
            </a:r>
          </a:p>
          <a:p>
            <a:pPr marL="688975" lvl="1" indent="-34290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Compiler often adds 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nops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”</a:t>
            </a:r>
          </a:p>
          <a:p>
            <a:pPr marL="688975" lvl="1" indent="-34290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Delay in one instruction delays whole bundle</a:t>
            </a:r>
          </a:p>
          <a:p>
            <a:pPr marL="342900" indent="-342900"/>
            <a:r>
              <a:rPr lang="en-US" dirty="0" smtClean="0"/>
              <a:t>Dynamic scheduling is not efficient:</a:t>
            </a:r>
          </a:p>
          <a:p>
            <a:pPr marL="688975" lvl="1" indent="-34290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Many instructions are dependent on previous ones</a:t>
            </a:r>
          </a:p>
          <a:p>
            <a:pPr marL="342900" indent="-342900"/>
            <a:r>
              <a:rPr lang="en-US" dirty="0" smtClean="0"/>
              <a:t>Vectorization is limited:</a:t>
            </a:r>
            <a:endParaRPr lang="en-US" dirty="0"/>
          </a:p>
          <a:p>
            <a:pPr marL="688975" lvl="1" indent="-34290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Many instructions are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scalar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Modern </a:t>
            </a:r>
            <a:r>
              <a:rPr lang="en-US" b="1" dirty="0" smtClean="0"/>
              <a:t>superscalar CPUs use much more powerful method</a:t>
            </a:r>
            <a:br>
              <a:rPr lang="en-US" b="1" dirty="0" smtClean="0"/>
            </a:br>
            <a:r>
              <a:rPr lang="en-US" b="1" dirty="0" smtClean="0"/>
              <a:t>to extract </a:t>
            </a:r>
            <a:r>
              <a:rPr lang="en-US" b="1" dirty="0" smtClean="0"/>
              <a:t>ILP</a:t>
            </a:r>
            <a:br>
              <a:rPr lang="en-US" b="1" dirty="0" smtClean="0"/>
            </a:b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out of this lecture scope</a:t>
            </a:r>
          </a:p>
          <a:p>
            <a:pPr marL="688975" lvl="1" indent="-34290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8409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en-US" altLang="ja-JP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4956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and Interrupts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</a:pPr>
            <a:r>
              <a:rPr lang="en-US" dirty="0" smtClean="0"/>
              <a:t>Term </a:t>
            </a:r>
            <a:r>
              <a:rPr lang="en-US" b="1" dirty="0" smtClean="0"/>
              <a:t>“exception” </a:t>
            </a:r>
            <a:r>
              <a:rPr lang="en-US" dirty="0" smtClean="0"/>
              <a:t>is used for internal sudden events:</a:t>
            </a:r>
          </a:p>
          <a:p>
            <a:pPr marL="688975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Division by zero</a:t>
            </a:r>
          </a:p>
          <a:p>
            <a:pPr marL="688975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Register overflow</a:t>
            </a:r>
          </a:p>
          <a:p>
            <a:pPr marL="688975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Unknown opcode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External events are </a:t>
            </a:r>
            <a:r>
              <a:rPr lang="en-US" b="1" dirty="0" smtClean="0"/>
              <a:t>“interrupts”</a:t>
            </a:r>
            <a:r>
              <a:rPr lang="en-US" dirty="0" smtClean="0"/>
              <a:t>. </a:t>
            </a:r>
            <a:endParaRPr lang="en-US" b="1" dirty="0" smtClean="0"/>
          </a:p>
          <a:p>
            <a:pPr marL="688975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I/O request</a:t>
            </a:r>
          </a:p>
          <a:p>
            <a:pPr marL="688975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HW failure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MIPS terminology “interrupts” and “exceptions” are “traps”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Otherwise in x86</a:t>
            </a:r>
            <a:endParaRPr lang="en-US" dirty="0"/>
          </a:p>
          <a:p>
            <a:pPr marL="688975" lvl="1" indent="-34290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688975" lvl="1" indent="-342900">
              <a:lnSpc>
                <a:spcPct val="100000"/>
              </a:lnSpc>
              <a:spcBef>
                <a:spcPts val="0"/>
              </a:spcBef>
            </a:pPr>
            <a:endParaRPr lang="en-US" b="1" dirty="0" smtClean="0"/>
          </a:p>
          <a:p>
            <a:pPr marL="688975" lvl="1" indent="-342900">
              <a:lnSpc>
                <a:spcPct val="10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2828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On </a:t>
            </a:r>
            <a:r>
              <a:rPr lang="en-US" dirty="0" smtClean="0"/>
              <a:t>exception, </a:t>
            </a:r>
            <a:r>
              <a:rPr lang="en-US" dirty="0"/>
              <a:t>MIPS ISA defines following actions:</a:t>
            </a:r>
          </a:p>
          <a:p>
            <a:pPr marL="688975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Save </a:t>
            </a:r>
            <a:r>
              <a:rPr lang="en-US" dirty="0"/>
              <a:t>IP of </a:t>
            </a:r>
            <a:r>
              <a:rPr lang="en-US" dirty="0" smtClean="0"/>
              <a:t>instruction that caused exception to </a:t>
            </a:r>
            <a:r>
              <a:rPr lang="en-US" b="1" dirty="0" smtClean="0"/>
              <a:t>EPC register</a:t>
            </a:r>
          </a:p>
          <a:p>
            <a:pPr marL="688975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Save exception type to </a:t>
            </a:r>
            <a:r>
              <a:rPr lang="en-US" b="1" dirty="0" smtClean="0"/>
              <a:t>Cause register</a:t>
            </a:r>
          </a:p>
          <a:p>
            <a:pPr marL="688975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Call OS subroutine </a:t>
            </a:r>
            <a:r>
              <a:rPr lang="en-US" b="1" dirty="0" smtClean="0"/>
              <a:t>(handler) </a:t>
            </a:r>
            <a:r>
              <a:rPr lang="en-US" dirty="0" smtClean="0"/>
              <a:t>by predefined address</a:t>
            </a:r>
          </a:p>
          <a:p>
            <a:pPr marL="688975" lvl="1" indent="-342900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MIPS allows “vector exception” — different handlers may be used for different exceptions</a:t>
            </a:r>
          </a:p>
        </p:txBody>
      </p:sp>
    </p:spTree>
    <p:extLst>
      <p:ext uri="{BB962C8B-B14F-4D97-AF65-F5344CB8AC3E}">
        <p14:creationId xmlns:p14="http://schemas.microsoft.com/office/powerpoint/2010/main" val="2412478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Exception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575"/>
            <a:ext cx="10515600" cy="4562475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</a:pPr>
            <a:r>
              <a:rPr lang="en-US" sz="2000" dirty="0"/>
              <a:t>ID stage:</a:t>
            </a:r>
          </a:p>
          <a:p>
            <a:pPr marL="528638" lvl="1" indent="-342900">
              <a:lnSpc>
                <a:spcPct val="100000"/>
              </a:lnSpc>
            </a:pPr>
            <a:r>
              <a:rPr lang="en-US" sz="1800" dirty="0"/>
              <a:t>Unknown instruction</a:t>
            </a:r>
          </a:p>
          <a:p>
            <a:pPr marL="342900" indent="-342900">
              <a:lnSpc>
                <a:spcPct val="100000"/>
              </a:lnSpc>
            </a:pPr>
            <a:r>
              <a:rPr lang="en-US" sz="2000" dirty="0"/>
              <a:t>EX stage:</a:t>
            </a:r>
          </a:p>
          <a:p>
            <a:pPr marL="528638" lvl="1" indent="-342900">
              <a:lnSpc>
                <a:spcPct val="100000"/>
              </a:lnSpc>
            </a:pPr>
            <a:r>
              <a:rPr lang="en-US" sz="1800" dirty="0"/>
              <a:t>Unsupported </a:t>
            </a:r>
            <a:r>
              <a:rPr lang="en-US" sz="1800" dirty="0" err="1"/>
              <a:t>syscall</a:t>
            </a:r>
            <a:endParaRPr lang="en-US" sz="1800" dirty="0"/>
          </a:p>
          <a:p>
            <a:pPr marL="528638" lvl="1" indent="-342900">
              <a:lnSpc>
                <a:spcPct val="100000"/>
              </a:lnSpc>
            </a:pPr>
            <a:r>
              <a:rPr lang="en-US" sz="1800" dirty="0"/>
              <a:t>Arithmetic overflow</a:t>
            </a:r>
          </a:p>
          <a:p>
            <a:pPr marL="528638" lvl="1" indent="-342900">
              <a:lnSpc>
                <a:spcPct val="100000"/>
              </a:lnSpc>
            </a:pPr>
            <a:r>
              <a:rPr lang="en-US" sz="1800" dirty="0"/>
              <a:t>Division by </a:t>
            </a:r>
            <a:r>
              <a:rPr lang="en-US" sz="1800" dirty="0"/>
              <a:t>zero</a:t>
            </a:r>
          </a:p>
          <a:p>
            <a:pPr marL="528638" lvl="1" indent="-342900">
              <a:lnSpc>
                <a:spcPct val="100000"/>
              </a:lnSpc>
            </a:pPr>
            <a:r>
              <a:rPr lang="en-US" sz="1800" dirty="0"/>
              <a:t>Explicit trap (</a:t>
            </a:r>
            <a:r>
              <a:rPr lang="en-US" sz="1800" dirty="0" err="1"/>
              <a:t>teq</a:t>
            </a:r>
            <a:r>
              <a:rPr lang="en-US" sz="1800" dirty="0"/>
              <a:t>, </a:t>
            </a:r>
            <a:r>
              <a:rPr lang="en-US" sz="1800" dirty="0" err="1"/>
              <a:t>tne</a:t>
            </a:r>
            <a:r>
              <a:rPr lang="en-US" sz="1800" dirty="0"/>
              <a:t> and similar instructions</a:t>
            </a:r>
            <a:r>
              <a:rPr lang="en-US" sz="1800" dirty="0"/>
              <a:t>)</a:t>
            </a:r>
          </a:p>
          <a:p>
            <a:pPr marL="342900" indent="-342900">
              <a:lnSpc>
                <a:spcPct val="100000"/>
              </a:lnSpc>
            </a:pPr>
            <a:r>
              <a:rPr lang="en-US" sz="2000" dirty="0"/>
              <a:t>MEM stage:</a:t>
            </a:r>
          </a:p>
          <a:p>
            <a:pPr marL="528638" lvl="1" indent="-342900">
              <a:lnSpc>
                <a:spcPct val="100000"/>
              </a:lnSpc>
            </a:pPr>
            <a:r>
              <a:rPr lang="en-US" sz="1800" dirty="0"/>
              <a:t>Unaligned </a:t>
            </a:r>
            <a:r>
              <a:rPr lang="en-US" sz="1800" dirty="0"/>
              <a:t>load/store address</a:t>
            </a:r>
          </a:p>
          <a:p>
            <a:pPr marL="528638" lvl="1" indent="-342900">
              <a:lnSpc>
                <a:spcPct val="100000"/>
              </a:lnSpc>
            </a:pPr>
            <a:r>
              <a:rPr lang="en-US" sz="1800" dirty="0"/>
              <a:t>Unaligned return address</a:t>
            </a:r>
          </a:p>
          <a:p>
            <a:pPr marL="528638" lvl="1" indent="-342900">
              <a:lnSpc>
                <a:spcPct val="100000"/>
              </a:lnSpc>
            </a:pPr>
            <a:r>
              <a:rPr lang="en-US" sz="1800" dirty="0"/>
              <a:t>Incorrect load/store address</a:t>
            </a:r>
          </a:p>
          <a:p>
            <a:pPr marL="528638" lvl="1" indent="-342900">
              <a:lnSpc>
                <a:spcPct val="100000"/>
              </a:lnSpc>
            </a:pPr>
            <a:r>
              <a:rPr lang="en-US" sz="1800" dirty="0"/>
              <a:t>Incorrect return address</a:t>
            </a:r>
          </a:p>
          <a:p>
            <a:pPr marL="342900" indent="-342900">
              <a:lnSpc>
                <a:spcPct val="100000"/>
              </a:lnSpc>
            </a:pPr>
            <a:r>
              <a:rPr lang="en-US" sz="2000" dirty="0"/>
              <a:t>etc</a:t>
            </a:r>
            <a:r>
              <a:rPr lang="en-US" sz="2000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6257926" y="2102375"/>
            <a:ext cx="5410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the return sequence from the exception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handler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case of an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external 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exception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(interrupt)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mfc0 </a:t>
            </a:r>
            <a:r>
              <a:rPr lang="en-US" dirty="0">
                <a:latin typeface="Consolas" panose="020B0609020204030204" pitchFamily="49" charset="0"/>
              </a:rPr>
              <a:t>$k0, $14 </a:t>
            </a:r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 EPC in $k0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rfe</a:t>
            </a:r>
            <a:r>
              <a:rPr lang="en-US" dirty="0" smtClean="0">
                <a:latin typeface="Consolas" panose="020B0609020204030204" pitchFamily="49" charset="0"/>
              </a:rPr>
              <a:t> 	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 from exception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jr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$</a:t>
            </a:r>
            <a:r>
              <a:rPr lang="en-US" dirty="0" smtClean="0">
                <a:latin typeface="Consolas" panose="020B0609020204030204" pitchFamily="49" charset="0"/>
              </a:rPr>
              <a:t>k0	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replace PC with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# return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25734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roup 442"/>
          <p:cNvGrpSpPr/>
          <p:nvPr/>
        </p:nvGrpSpPr>
        <p:grpSpPr>
          <a:xfrm>
            <a:off x="1011564" y="929340"/>
            <a:ext cx="9125494" cy="5790828"/>
            <a:chOff x="68588" y="538815"/>
            <a:chExt cx="9125494" cy="5790828"/>
          </a:xfrm>
        </p:grpSpPr>
        <p:grpSp>
          <p:nvGrpSpPr>
            <p:cNvPr id="404" name="Group 403"/>
            <p:cNvGrpSpPr/>
            <p:nvPr/>
          </p:nvGrpSpPr>
          <p:grpSpPr>
            <a:xfrm>
              <a:off x="68588" y="538815"/>
              <a:ext cx="9125494" cy="5790828"/>
              <a:chOff x="68588" y="538815"/>
              <a:chExt cx="9125494" cy="5790828"/>
            </a:xfrm>
          </p:grpSpPr>
          <p:sp>
            <p:nvSpPr>
              <p:cNvPr id="307" name="Rectangle 306"/>
              <p:cNvSpPr/>
              <p:nvPr/>
            </p:nvSpPr>
            <p:spPr bwMode="auto">
              <a:xfrm>
                <a:off x="4736302" y="5372046"/>
                <a:ext cx="3240537" cy="527824"/>
              </a:xfrm>
              <a:prstGeom prst="rect">
                <a:avLst/>
              </a:prstGeom>
              <a:solidFill>
                <a:srgbClr val="FF000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>
                    <a:latin typeface="+mj-lt"/>
                    <a:cs typeface="Arial" pitchFamily="34" charset="0"/>
                  </a:rPr>
                  <a:t>Exception Control</a:t>
                </a:r>
                <a:endParaRPr lang="ru-RU" sz="2000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12" name="TextBox 311"/>
              <p:cNvSpPr txBox="1"/>
              <p:nvPr/>
            </p:nvSpPr>
            <p:spPr>
              <a:xfrm>
                <a:off x="3595624" y="5165464"/>
                <a:ext cx="111865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rgbClr val="FF0000"/>
                    </a:solidFill>
                    <a:latin typeface="+mj-lt"/>
                  </a:rPr>
                  <a:t>InvalidOpcode</a:t>
                </a:r>
                <a:endParaRPr lang="ru-RU" dirty="0">
                  <a:solidFill>
                    <a:srgbClr val="FF0000"/>
                  </a:solidFill>
                  <a:latin typeface="+mj-lt"/>
                </a:endParaRPr>
              </a:p>
            </p:txBody>
          </p:sp>
          <p:cxnSp>
            <p:nvCxnSpPr>
              <p:cNvPr id="314" name="Straight Arrow Connector 313"/>
              <p:cNvCxnSpPr/>
              <p:nvPr/>
            </p:nvCxnSpPr>
            <p:spPr bwMode="auto">
              <a:xfrm>
                <a:off x="5602429" y="3711201"/>
                <a:ext cx="0" cy="1660845"/>
              </a:xfrm>
              <a:prstGeom prst="straightConnector1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315" name="TextBox 314"/>
              <p:cNvSpPr txBox="1"/>
              <p:nvPr/>
            </p:nvSpPr>
            <p:spPr>
              <a:xfrm>
                <a:off x="5582954" y="5122514"/>
                <a:ext cx="111865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rgbClr val="FF0000"/>
                    </a:solidFill>
                    <a:latin typeface="+mj-lt"/>
                  </a:rPr>
                  <a:t>Overflow/Div0</a:t>
                </a:r>
                <a:endParaRPr lang="ru-RU" dirty="0">
                  <a:solidFill>
                    <a:srgbClr val="FF0000"/>
                  </a:solidFill>
                  <a:latin typeface="+mj-lt"/>
                </a:endParaRPr>
              </a:p>
            </p:txBody>
          </p:sp>
          <p:cxnSp>
            <p:nvCxnSpPr>
              <p:cNvPr id="316" name="Straight Arrow Connector 315"/>
              <p:cNvCxnSpPr/>
              <p:nvPr/>
            </p:nvCxnSpPr>
            <p:spPr bwMode="auto">
              <a:xfrm>
                <a:off x="7260733" y="3858552"/>
                <a:ext cx="0" cy="1513494"/>
              </a:xfrm>
              <a:prstGeom prst="straightConnector1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319" name="TextBox 318"/>
              <p:cNvSpPr txBox="1"/>
              <p:nvPr/>
            </p:nvSpPr>
            <p:spPr>
              <a:xfrm>
                <a:off x="7222452" y="5111152"/>
                <a:ext cx="111865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rgbClr val="FF0000"/>
                    </a:solidFill>
                    <a:latin typeface="+mj-lt"/>
                  </a:rPr>
                  <a:t>InvalidAddress</a:t>
                </a:r>
                <a:endParaRPr lang="ru-RU" dirty="0">
                  <a:solidFill>
                    <a:srgbClr val="FF0000"/>
                  </a:solidFill>
                  <a:latin typeface="+mj-lt"/>
                </a:endParaRPr>
              </a:p>
            </p:txBody>
          </p:sp>
          <p:grpSp>
            <p:nvGrpSpPr>
              <p:cNvPr id="329" name="Group 328"/>
              <p:cNvGrpSpPr/>
              <p:nvPr/>
            </p:nvGrpSpPr>
            <p:grpSpPr>
              <a:xfrm>
                <a:off x="2785135" y="1656744"/>
                <a:ext cx="482297" cy="625620"/>
                <a:chOff x="2005619" y="5052033"/>
                <a:chExt cx="482297" cy="625620"/>
              </a:xfrm>
            </p:grpSpPr>
            <p:sp>
              <p:nvSpPr>
                <p:cNvPr id="326" name="Rectangle 325"/>
                <p:cNvSpPr/>
                <p:nvPr/>
              </p:nvSpPr>
              <p:spPr bwMode="auto">
                <a:xfrm>
                  <a:off x="2029157" y="5052033"/>
                  <a:ext cx="455533" cy="62562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327" name="TextBox 326"/>
                <p:cNvSpPr txBox="1"/>
                <p:nvPr/>
              </p:nvSpPr>
              <p:spPr>
                <a:xfrm>
                  <a:off x="2025930" y="5186074"/>
                  <a:ext cx="46198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EPC</a:t>
                  </a:r>
                </a:p>
              </p:txBody>
            </p:sp>
            <p:sp>
              <p:nvSpPr>
                <p:cNvPr id="328" name="Isosceles Triangle 327"/>
                <p:cNvSpPr/>
                <p:nvPr/>
              </p:nvSpPr>
              <p:spPr bwMode="auto">
                <a:xfrm rot="19800000">
                  <a:off x="2005619" y="5511068"/>
                  <a:ext cx="89552" cy="77200"/>
                </a:xfrm>
                <a:prstGeom prst="triangle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</p:grpSp>
          <p:cxnSp>
            <p:nvCxnSpPr>
              <p:cNvPr id="330" name="Elbow Connector 329"/>
              <p:cNvCxnSpPr>
                <a:endCxn id="326" idx="0"/>
              </p:cNvCxnSpPr>
              <p:nvPr/>
            </p:nvCxnSpPr>
            <p:spPr bwMode="auto">
              <a:xfrm rot="16200000" flipH="1">
                <a:off x="2939494" y="1559797"/>
                <a:ext cx="193875" cy="17"/>
              </a:xfrm>
              <a:prstGeom prst="bentConnector3">
                <a:avLst>
                  <a:gd name="adj1" fmla="val 50000"/>
                </a:avLst>
              </a:prstGeom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345" name="Elbow Connector 344"/>
              <p:cNvCxnSpPr/>
              <p:nvPr/>
            </p:nvCxnSpPr>
            <p:spPr bwMode="auto">
              <a:xfrm rot="10800000">
                <a:off x="2810778" y="2137213"/>
                <a:ext cx="1925780" cy="3470385"/>
              </a:xfrm>
              <a:prstGeom prst="bentConnector3">
                <a:avLst>
                  <a:gd name="adj1" fmla="val 242510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grpSp>
            <p:nvGrpSpPr>
              <p:cNvPr id="347" name="Group 346"/>
              <p:cNvGrpSpPr/>
              <p:nvPr/>
            </p:nvGrpSpPr>
            <p:grpSpPr>
              <a:xfrm>
                <a:off x="8348202" y="5762917"/>
                <a:ext cx="653870" cy="566726"/>
                <a:chOff x="518912" y="4739448"/>
                <a:chExt cx="653870" cy="625620"/>
              </a:xfrm>
            </p:grpSpPr>
            <p:sp>
              <p:nvSpPr>
                <p:cNvPr id="348" name="Rectangle 347"/>
                <p:cNvSpPr/>
                <p:nvPr/>
              </p:nvSpPr>
              <p:spPr bwMode="auto">
                <a:xfrm>
                  <a:off x="542450" y="4739448"/>
                  <a:ext cx="623448" cy="62562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 dirty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349" name="TextBox 348"/>
                <p:cNvSpPr txBox="1"/>
                <p:nvPr/>
              </p:nvSpPr>
              <p:spPr>
                <a:xfrm>
                  <a:off x="550497" y="4874309"/>
                  <a:ext cx="622285" cy="3397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Cause</a:t>
                  </a:r>
                </a:p>
              </p:txBody>
            </p:sp>
            <p:sp>
              <p:nvSpPr>
                <p:cNvPr id="350" name="Isosceles Triangle 349"/>
                <p:cNvSpPr/>
                <p:nvPr/>
              </p:nvSpPr>
              <p:spPr bwMode="auto">
                <a:xfrm rot="19800000">
                  <a:off x="518912" y="5198483"/>
                  <a:ext cx="89552" cy="77200"/>
                </a:xfrm>
                <a:prstGeom prst="triangle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</p:grpSp>
          <p:cxnSp>
            <p:nvCxnSpPr>
              <p:cNvPr id="355" name="Elbow Connector 354"/>
              <p:cNvCxnSpPr>
                <a:stCxn id="307" idx="3"/>
                <a:endCxn id="349" idx="1"/>
              </p:cNvCxnSpPr>
              <p:nvPr/>
            </p:nvCxnSpPr>
            <p:spPr bwMode="auto">
              <a:xfrm>
                <a:off x="7976839" y="5635958"/>
                <a:ext cx="402948" cy="403014"/>
              </a:xfrm>
              <a:prstGeom prst="bentConnector3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356" name="TextBox 355"/>
              <p:cNvSpPr txBox="1"/>
              <p:nvPr/>
            </p:nvSpPr>
            <p:spPr>
              <a:xfrm>
                <a:off x="8075427" y="5387605"/>
                <a:ext cx="111865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rgbClr val="FF0000"/>
                    </a:solidFill>
                    <a:latin typeface="+mj-lt"/>
                  </a:rPr>
                  <a:t>CauseCode</a:t>
                </a:r>
                <a:endParaRPr lang="ru-RU" dirty="0">
                  <a:solidFill>
                    <a:srgbClr val="FF0000"/>
                  </a:solidFill>
                  <a:latin typeface="+mj-lt"/>
                </a:endParaRPr>
              </a:p>
            </p:txBody>
          </p:sp>
          <p:cxnSp>
            <p:nvCxnSpPr>
              <p:cNvPr id="363" name="Elbow Connector 362"/>
              <p:cNvCxnSpPr/>
              <p:nvPr/>
            </p:nvCxnSpPr>
            <p:spPr bwMode="auto">
              <a:xfrm>
                <a:off x="2667349" y="5174513"/>
                <a:ext cx="2258061" cy="164682"/>
              </a:xfrm>
              <a:prstGeom prst="bentConnector3">
                <a:avLst>
                  <a:gd name="adj1" fmla="val 100043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367" name="TextBox 366"/>
              <p:cNvSpPr txBox="1"/>
              <p:nvPr/>
            </p:nvSpPr>
            <p:spPr>
              <a:xfrm>
                <a:off x="3667197" y="5397206"/>
                <a:ext cx="111865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rgbClr val="FF0000"/>
                    </a:solidFill>
                    <a:latin typeface="+mj-lt"/>
                  </a:rPr>
                  <a:t>IsException</a:t>
                </a:r>
                <a:endParaRPr lang="ru-RU" dirty="0">
                  <a:solidFill>
                    <a:srgbClr val="FF0000"/>
                  </a:solidFill>
                  <a:latin typeface="+mj-lt"/>
                </a:endParaRPr>
              </a:p>
            </p:txBody>
          </p:sp>
          <p:grpSp>
            <p:nvGrpSpPr>
              <p:cNvPr id="369" name="Group 368"/>
              <p:cNvGrpSpPr/>
              <p:nvPr/>
            </p:nvGrpSpPr>
            <p:grpSpPr>
              <a:xfrm>
                <a:off x="7268764" y="561989"/>
                <a:ext cx="659731" cy="566726"/>
                <a:chOff x="531775" y="4739448"/>
                <a:chExt cx="659731" cy="625620"/>
              </a:xfrm>
            </p:grpSpPr>
            <p:sp>
              <p:nvSpPr>
                <p:cNvPr id="370" name="Rectangle 369"/>
                <p:cNvSpPr/>
                <p:nvPr/>
              </p:nvSpPr>
              <p:spPr bwMode="auto">
                <a:xfrm>
                  <a:off x="542450" y="4739448"/>
                  <a:ext cx="623448" cy="62562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 dirty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371" name="TextBox 370"/>
                <p:cNvSpPr txBox="1"/>
                <p:nvPr/>
              </p:nvSpPr>
              <p:spPr>
                <a:xfrm>
                  <a:off x="531775" y="4874309"/>
                  <a:ext cx="659731" cy="3397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Vector</a:t>
                  </a:r>
                </a:p>
              </p:txBody>
            </p:sp>
          </p:grpSp>
          <p:cxnSp>
            <p:nvCxnSpPr>
              <p:cNvPr id="373" name="Elbow Connector 372"/>
              <p:cNvCxnSpPr>
                <a:stCxn id="307" idx="3"/>
                <a:endCxn id="371" idx="3"/>
              </p:cNvCxnSpPr>
              <p:nvPr/>
            </p:nvCxnSpPr>
            <p:spPr bwMode="auto">
              <a:xfrm flipH="1" flipV="1">
                <a:off x="7928495" y="838044"/>
                <a:ext cx="48344" cy="4797914"/>
              </a:xfrm>
              <a:prstGeom prst="bentConnector3">
                <a:avLst>
                  <a:gd name="adj1" fmla="val -2242276"/>
                </a:avLst>
              </a:prstGeom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378" name="Straight Arrow Connector 377"/>
              <p:cNvCxnSpPr/>
              <p:nvPr/>
            </p:nvCxnSpPr>
            <p:spPr bwMode="auto">
              <a:xfrm flipH="1" flipV="1">
                <a:off x="1732121" y="704325"/>
                <a:ext cx="5547318" cy="2858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379" name="Elbow Connector 378"/>
              <p:cNvCxnSpPr/>
              <p:nvPr/>
            </p:nvCxnSpPr>
            <p:spPr bwMode="auto">
              <a:xfrm rot="5400000" flipH="1" flipV="1">
                <a:off x="-53534" y="660937"/>
                <a:ext cx="1817581" cy="1573337"/>
              </a:xfrm>
              <a:prstGeom prst="bentConnector3">
                <a:avLst>
                  <a:gd name="adj1" fmla="val 116807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398" name="Elbow Connector 397"/>
              <p:cNvCxnSpPr/>
              <p:nvPr/>
            </p:nvCxnSpPr>
            <p:spPr bwMode="auto">
              <a:xfrm>
                <a:off x="3030059" y="5640342"/>
                <a:ext cx="5323607" cy="573364"/>
              </a:xfrm>
              <a:prstGeom prst="bentConnector3">
                <a:avLst>
                  <a:gd name="adj1" fmla="val 147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  <p:cxnSp>
          <p:nvCxnSpPr>
            <p:cNvPr id="430" name="Elbow Connector 429"/>
            <p:cNvCxnSpPr/>
            <p:nvPr/>
          </p:nvCxnSpPr>
          <p:spPr bwMode="auto">
            <a:xfrm>
              <a:off x="2075554" y="2135746"/>
              <a:ext cx="1805317" cy="224891"/>
            </a:xfrm>
            <a:prstGeom prst="bentConnector3">
              <a:avLst>
                <a:gd name="adj1" fmla="val 405"/>
              </a:avLst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305" y="-140092"/>
            <a:ext cx="8229600" cy="889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Adding exceptions to Single-Cycle MIPS</a:t>
            </a:r>
            <a:endParaRPr lang="ru-RU" dirty="0"/>
          </a:p>
        </p:txBody>
      </p:sp>
      <p:grpSp>
        <p:nvGrpSpPr>
          <p:cNvPr id="306" name="Group 305"/>
          <p:cNvGrpSpPr/>
          <p:nvPr/>
        </p:nvGrpSpPr>
        <p:grpSpPr>
          <a:xfrm>
            <a:off x="1097646" y="1457326"/>
            <a:ext cx="8911382" cy="4533007"/>
            <a:chOff x="154671" y="1066800"/>
            <a:chExt cx="8911382" cy="4533007"/>
          </a:xfrm>
        </p:grpSpPr>
        <p:grpSp>
          <p:nvGrpSpPr>
            <p:cNvPr id="155" name="Group 154"/>
            <p:cNvGrpSpPr/>
            <p:nvPr/>
          </p:nvGrpSpPr>
          <p:grpSpPr>
            <a:xfrm>
              <a:off x="154671" y="1066800"/>
              <a:ext cx="8911382" cy="3731808"/>
              <a:chOff x="154671" y="1620197"/>
              <a:chExt cx="8911382" cy="3731808"/>
            </a:xfrm>
          </p:grpSpPr>
          <p:cxnSp>
            <p:nvCxnSpPr>
              <p:cNvPr id="179" name="Straight Arrow Connector 178"/>
              <p:cNvCxnSpPr/>
              <p:nvPr/>
            </p:nvCxnSpPr>
            <p:spPr bwMode="auto">
              <a:xfrm flipV="1">
                <a:off x="5150528" y="4024709"/>
                <a:ext cx="298800" cy="2245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grpSp>
            <p:nvGrpSpPr>
              <p:cNvPr id="156" name="Group 155"/>
              <p:cNvGrpSpPr/>
              <p:nvPr/>
            </p:nvGrpSpPr>
            <p:grpSpPr>
              <a:xfrm>
                <a:off x="154671" y="2994625"/>
                <a:ext cx="1622694" cy="1386326"/>
                <a:chOff x="1738845" y="3229513"/>
                <a:chExt cx="1622694" cy="1386326"/>
              </a:xfrm>
            </p:grpSpPr>
            <p:grpSp>
              <p:nvGrpSpPr>
                <p:cNvPr id="281" name="Group 280"/>
                <p:cNvGrpSpPr/>
                <p:nvPr/>
              </p:nvGrpSpPr>
              <p:grpSpPr>
                <a:xfrm>
                  <a:off x="1738845" y="3229513"/>
                  <a:ext cx="1447262" cy="1386326"/>
                  <a:chOff x="3124738" y="3598050"/>
                  <a:chExt cx="1447262" cy="1386326"/>
                </a:xfrm>
              </p:grpSpPr>
              <p:sp>
                <p:nvSpPr>
                  <p:cNvPr id="283" name="Rectangle 282"/>
                  <p:cNvSpPr/>
                  <p:nvPr/>
                </p:nvSpPr>
                <p:spPr bwMode="auto">
                  <a:xfrm>
                    <a:off x="3126744" y="3598050"/>
                    <a:ext cx="1445256" cy="1386326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hangingPunct="0"/>
                    <a:endParaRPr lang="en-US" sz="2000" b="1">
                      <a:latin typeface="+mj-lt"/>
                      <a:cs typeface="Arial" pitchFamily="34" charset="0"/>
                    </a:endParaRPr>
                  </a:p>
                </p:txBody>
              </p:sp>
              <p:sp>
                <p:nvSpPr>
                  <p:cNvPr id="284" name="TextBox 283"/>
                  <p:cNvSpPr txBox="1"/>
                  <p:nvPr/>
                </p:nvSpPr>
                <p:spPr>
                  <a:xfrm>
                    <a:off x="3124738" y="3598050"/>
                    <a:ext cx="623889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>
                        <a:latin typeface="+mj-lt"/>
                      </a:rPr>
                      <a:t>Read</a:t>
                    </a:r>
                  </a:p>
                  <a:p>
                    <a:r>
                      <a:rPr lang="en-US" sz="1100" dirty="0">
                        <a:latin typeface="+mj-lt"/>
                      </a:rPr>
                      <a:t>address</a:t>
                    </a:r>
                  </a:p>
                </p:txBody>
              </p:sp>
              <p:sp>
                <p:nvSpPr>
                  <p:cNvPr id="285" name="TextBox 284"/>
                  <p:cNvSpPr txBox="1"/>
                  <p:nvPr/>
                </p:nvSpPr>
                <p:spPr>
                  <a:xfrm>
                    <a:off x="3673849" y="3601253"/>
                    <a:ext cx="898151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100" dirty="0">
                        <a:latin typeface="+mj-lt"/>
                      </a:rPr>
                      <a:t>Instruction [31-0]</a:t>
                    </a:r>
                  </a:p>
                </p:txBody>
              </p:sp>
              <p:sp>
                <p:nvSpPr>
                  <p:cNvPr id="286" name="TextBox 285"/>
                  <p:cNvSpPr txBox="1"/>
                  <p:nvPr/>
                </p:nvSpPr>
                <p:spPr>
                  <a:xfrm>
                    <a:off x="3448012" y="4147773"/>
                    <a:ext cx="80271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+mj-lt"/>
                      </a:rPr>
                      <a:t>Memory</a:t>
                    </a:r>
                  </a:p>
                </p:txBody>
              </p:sp>
            </p:grpSp>
            <p:cxnSp>
              <p:nvCxnSpPr>
                <p:cNvPr id="282" name="Straight Arrow Connector 281"/>
                <p:cNvCxnSpPr>
                  <a:stCxn id="285" idx="3"/>
                </p:cNvCxnSpPr>
                <p:nvPr/>
              </p:nvCxnSpPr>
              <p:spPr bwMode="auto">
                <a:xfrm>
                  <a:off x="3186107" y="3448160"/>
                  <a:ext cx="175432" cy="0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</p:cxnSp>
          </p:grpSp>
          <p:grpSp>
            <p:nvGrpSpPr>
              <p:cNvPr id="157" name="Group 156"/>
              <p:cNvGrpSpPr/>
              <p:nvPr/>
            </p:nvGrpSpPr>
            <p:grpSpPr>
              <a:xfrm>
                <a:off x="2546317" y="3911755"/>
                <a:ext cx="180391" cy="643543"/>
                <a:chOff x="3390790" y="3616963"/>
                <a:chExt cx="180391" cy="643543"/>
              </a:xfrm>
            </p:grpSpPr>
            <p:sp>
              <p:nvSpPr>
                <p:cNvPr id="277" name="Trapezoid 276"/>
                <p:cNvSpPr/>
                <p:nvPr/>
              </p:nvSpPr>
              <p:spPr bwMode="auto">
                <a:xfrm rot="5400000">
                  <a:off x="3159214" y="3848539"/>
                  <a:ext cx="643543" cy="180391"/>
                </a:xfrm>
                <a:prstGeom prst="trapezoid">
                  <a:avLst>
                    <a:gd name="adj" fmla="val 53513"/>
                  </a:avLst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78" name="Rectangle 158"/>
                <p:cNvSpPr>
                  <a:spLocks noChangeArrowheads="1"/>
                </p:cNvSpPr>
                <p:nvPr/>
              </p:nvSpPr>
              <p:spPr bwMode="auto">
                <a:xfrm flipH="1">
                  <a:off x="3395878" y="3678301"/>
                  <a:ext cx="85107" cy="10772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700" b="1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279" name="Rectangle 159"/>
                <p:cNvSpPr>
                  <a:spLocks noChangeArrowheads="1"/>
                </p:cNvSpPr>
                <p:nvPr/>
              </p:nvSpPr>
              <p:spPr bwMode="auto">
                <a:xfrm flipH="1">
                  <a:off x="3395879" y="4095679"/>
                  <a:ext cx="85106" cy="10772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700" b="1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280" name="Rectangle 160"/>
                <p:cNvSpPr>
                  <a:spLocks noChangeArrowheads="1"/>
                </p:cNvSpPr>
                <p:nvPr/>
              </p:nvSpPr>
              <p:spPr bwMode="auto">
                <a:xfrm flipH="1">
                  <a:off x="3452770" y="3821794"/>
                  <a:ext cx="80150" cy="25853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800" b="1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 b="1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 b="1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  <a:endParaRPr lang="en-US" sz="5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158" name="Group 157"/>
              <p:cNvGrpSpPr/>
              <p:nvPr/>
            </p:nvGrpSpPr>
            <p:grpSpPr>
              <a:xfrm>
                <a:off x="3107902" y="3005501"/>
                <a:ext cx="1552498" cy="1873251"/>
                <a:chOff x="4488424" y="3657632"/>
                <a:chExt cx="1552498" cy="1873251"/>
              </a:xfrm>
            </p:grpSpPr>
            <p:sp>
              <p:nvSpPr>
                <p:cNvPr id="268" name="Rectangle 267"/>
                <p:cNvSpPr/>
                <p:nvPr/>
              </p:nvSpPr>
              <p:spPr bwMode="auto">
                <a:xfrm>
                  <a:off x="4490028" y="3657632"/>
                  <a:ext cx="1550894" cy="1870677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69" name="TextBox 268"/>
                <p:cNvSpPr txBox="1"/>
                <p:nvPr/>
              </p:nvSpPr>
              <p:spPr>
                <a:xfrm>
                  <a:off x="4490028" y="3657633"/>
                  <a:ext cx="728084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+mj-lt"/>
                    </a:rPr>
                    <a:t>Read</a:t>
                  </a:r>
                </a:p>
                <a:p>
                  <a:r>
                    <a:rPr lang="en-US" sz="1100" dirty="0">
                      <a:latin typeface="+mj-lt"/>
                    </a:rPr>
                    <a:t>r</a:t>
                  </a:r>
                  <a:r>
                    <a:rPr lang="en-US" sz="1100" dirty="0">
                      <a:latin typeface="+mj-lt"/>
                    </a:rPr>
                    <a:t>egister </a:t>
                  </a:r>
                  <a:r>
                    <a:rPr lang="en-US" sz="1100" b="1" dirty="0"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270" name="TextBox 269"/>
                <p:cNvSpPr txBox="1"/>
                <p:nvPr/>
              </p:nvSpPr>
              <p:spPr>
                <a:xfrm>
                  <a:off x="5142771" y="3660836"/>
                  <a:ext cx="89815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>
                      <a:latin typeface="+mj-lt"/>
                    </a:rPr>
                    <a:t>Read</a:t>
                  </a:r>
                </a:p>
                <a:p>
                  <a:pPr algn="r"/>
                  <a:r>
                    <a:rPr lang="en-US" sz="1100" dirty="0">
                      <a:latin typeface="+mj-lt"/>
                    </a:rPr>
                    <a:t>d</a:t>
                  </a:r>
                  <a:r>
                    <a:rPr lang="en-US" sz="1100" dirty="0">
                      <a:latin typeface="+mj-lt"/>
                    </a:rPr>
                    <a:t>ata </a:t>
                  </a:r>
                  <a:r>
                    <a:rPr lang="en-US" sz="1100" b="1" dirty="0"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5141166" y="5220532"/>
                  <a:ext cx="84298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Registers</a:t>
                  </a:r>
                </a:p>
              </p:txBody>
            </p:sp>
            <p:sp>
              <p:nvSpPr>
                <p:cNvPr id="272" name="TextBox 271"/>
                <p:cNvSpPr txBox="1"/>
                <p:nvPr/>
              </p:nvSpPr>
              <p:spPr>
                <a:xfrm>
                  <a:off x="4490028" y="4132149"/>
                  <a:ext cx="728084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+mj-lt"/>
                    </a:rPr>
                    <a:t>Read</a:t>
                  </a:r>
                </a:p>
                <a:p>
                  <a:r>
                    <a:rPr lang="en-US" sz="1100" dirty="0">
                      <a:latin typeface="+mj-lt"/>
                    </a:rPr>
                    <a:t>r</a:t>
                  </a:r>
                  <a:r>
                    <a:rPr lang="en-US" sz="1100" dirty="0">
                      <a:latin typeface="+mj-lt"/>
                    </a:rPr>
                    <a:t>egister </a:t>
                  </a:r>
                  <a:r>
                    <a:rPr lang="en-US" sz="1100" b="1" dirty="0">
                      <a:latin typeface="+mj-lt"/>
                    </a:rPr>
                    <a:t>2</a:t>
                  </a:r>
                </a:p>
              </p:txBody>
            </p:sp>
            <p:sp>
              <p:nvSpPr>
                <p:cNvPr id="273" name="TextBox 272"/>
                <p:cNvSpPr txBox="1"/>
                <p:nvPr/>
              </p:nvSpPr>
              <p:spPr>
                <a:xfrm>
                  <a:off x="5142771" y="4285847"/>
                  <a:ext cx="89815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>
                      <a:latin typeface="+mj-lt"/>
                    </a:rPr>
                    <a:t>Read</a:t>
                  </a:r>
                </a:p>
                <a:p>
                  <a:pPr algn="r"/>
                  <a:r>
                    <a:rPr lang="en-US" sz="1100" dirty="0">
                      <a:latin typeface="+mj-lt"/>
                    </a:rPr>
                    <a:t>d</a:t>
                  </a:r>
                  <a:r>
                    <a:rPr lang="en-US" sz="1100" dirty="0">
                      <a:latin typeface="+mj-lt"/>
                    </a:rPr>
                    <a:t>ata </a:t>
                  </a:r>
                  <a:r>
                    <a:rPr lang="en-US" sz="1100" b="1" dirty="0">
                      <a:latin typeface="+mj-lt"/>
                    </a:rPr>
                    <a:t>2</a:t>
                  </a:r>
                  <a:endParaRPr lang="en-US" sz="1100" b="1" dirty="0">
                    <a:latin typeface="+mj-lt"/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4488424" y="4669109"/>
                  <a:ext cx="62388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+mj-lt"/>
                    </a:rPr>
                    <a:t>Write</a:t>
                  </a:r>
                </a:p>
                <a:p>
                  <a:r>
                    <a:rPr lang="en-US" sz="1100" dirty="0">
                      <a:latin typeface="+mj-lt"/>
                    </a:rPr>
                    <a:t>register</a:t>
                  </a:r>
                  <a:endParaRPr lang="en-US" sz="1100" b="1" dirty="0">
                    <a:latin typeface="+mj-lt"/>
                  </a:endParaRPr>
                </a:p>
              </p:txBody>
            </p:sp>
            <p:sp>
              <p:nvSpPr>
                <p:cNvPr id="275" name="TextBox 274"/>
                <p:cNvSpPr txBox="1"/>
                <p:nvPr/>
              </p:nvSpPr>
              <p:spPr>
                <a:xfrm>
                  <a:off x="4490028" y="5099996"/>
                  <a:ext cx="506870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+mj-lt"/>
                    </a:rPr>
                    <a:t>Write</a:t>
                  </a:r>
                </a:p>
                <a:p>
                  <a:r>
                    <a:rPr lang="en-US" sz="1100" dirty="0">
                      <a:latin typeface="+mj-lt"/>
                    </a:rPr>
                    <a:t>data</a:t>
                  </a:r>
                  <a:endParaRPr lang="en-US" sz="1100" b="1" dirty="0">
                    <a:latin typeface="+mj-lt"/>
                  </a:endParaRPr>
                </a:p>
              </p:txBody>
            </p:sp>
            <p:sp>
              <p:nvSpPr>
                <p:cNvPr id="276" name="Rectangle 275"/>
                <p:cNvSpPr/>
                <p:nvPr/>
              </p:nvSpPr>
              <p:spPr bwMode="auto">
                <a:xfrm>
                  <a:off x="5194990" y="3666551"/>
                  <a:ext cx="133350" cy="13335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>
                <a:off x="3513352" y="2218102"/>
                <a:ext cx="739305" cy="796318"/>
                <a:chOff x="4262754" y="2445288"/>
                <a:chExt cx="739305" cy="796318"/>
              </a:xfrm>
            </p:grpSpPr>
            <p:sp>
              <p:nvSpPr>
                <p:cNvPr id="266" name="TextBox 265"/>
                <p:cNvSpPr txBox="1"/>
                <p:nvPr/>
              </p:nvSpPr>
              <p:spPr>
                <a:xfrm>
                  <a:off x="4262754" y="2445288"/>
                  <a:ext cx="739305" cy="2616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100" dirty="0" err="1">
                      <a:solidFill>
                        <a:schemeClr val="accent1"/>
                      </a:solidFill>
                      <a:latin typeface="+mj-lt"/>
                    </a:rPr>
                    <a:t>RegWrite</a:t>
                  </a:r>
                  <a:endParaRPr lang="en-US" sz="1100" dirty="0">
                    <a:solidFill>
                      <a:schemeClr val="accent1"/>
                    </a:solidFill>
                    <a:latin typeface="+mj-lt"/>
                  </a:endParaRPr>
                </a:p>
              </p:txBody>
            </p:sp>
            <p:cxnSp>
              <p:nvCxnSpPr>
                <p:cNvPr id="267" name="Straight Connector 266"/>
                <p:cNvCxnSpPr>
                  <a:stCxn id="266" idx="2"/>
                  <a:endCxn id="276" idx="0"/>
                </p:cNvCxnSpPr>
                <p:nvPr/>
              </p:nvCxnSpPr>
              <p:spPr bwMode="auto">
                <a:xfrm flipH="1">
                  <a:off x="4630545" y="2706898"/>
                  <a:ext cx="1862" cy="534708"/>
                </a:xfrm>
                <a:prstGeom prst="line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60" name="Straight Arrow Connector 159"/>
              <p:cNvCxnSpPr>
                <a:stCxn id="270" idx="3"/>
                <a:endCxn id="262" idx="1"/>
              </p:cNvCxnSpPr>
              <p:nvPr/>
            </p:nvCxnSpPr>
            <p:spPr bwMode="auto">
              <a:xfrm flipV="1">
                <a:off x="4660400" y="3213867"/>
                <a:ext cx="794482" cy="10282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grpSp>
            <p:nvGrpSpPr>
              <p:cNvPr id="161" name="Group 160"/>
              <p:cNvGrpSpPr/>
              <p:nvPr/>
            </p:nvGrpSpPr>
            <p:grpSpPr>
              <a:xfrm>
                <a:off x="5454882" y="2909792"/>
                <a:ext cx="727535" cy="1439797"/>
                <a:chOff x="6728724" y="3121968"/>
                <a:chExt cx="727535" cy="1439797"/>
              </a:xfrm>
            </p:grpSpPr>
            <p:sp>
              <p:nvSpPr>
                <p:cNvPr id="260" name="Freeform 127"/>
                <p:cNvSpPr>
                  <a:spLocks/>
                </p:cNvSpPr>
                <p:nvPr/>
              </p:nvSpPr>
              <p:spPr bwMode="auto">
                <a:xfrm>
                  <a:off x="6728724" y="3121968"/>
                  <a:ext cx="727535" cy="1439797"/>
                </a:xfrm>
                <a:custGeom>
                  <a:avLst/>
                  <a:gdLst>
                    <a:gd name="T0" fmla="*/ 0 w 210"/>
                    <a:gd name="T1" fmla="*/ 0 h 413"/>
                    <a:gd name="T2" fmla="*/ 0 w 210"/>
                    <a:gd name="T3" fmla="*/ 167 h 413"/>
                    <a:gd name="T4" fmla="*/ 91 w 210"/>
                    <a:gd name="T5" fmla="*/ 207 h 413"/>
                    <a:gd name="T6" fmla="*/ 0 w 210"/>
                    <a:gd name="T7" fmla="*/ 245 h 413"/>
                    <a:gd name="T8" fmla="*/ 0 w 210"/>
                    <a:gd name="T9" fmla="*/ 412 h 413"/>
                    <a:gd name="T10" fmla="*/ 284 w 210"/>
                    <a:gd name="T11" fmla="*/ 286 h 413"/>
                    <a:gd name="T12" fmla="*/ 284 w 210"/>
                    <a:gd name="T13" fmla="*/ 127 h 413"/>
                    <a:gd name="T14" fmla="*/ 0 w 210"/>
                    <a:gd name="T15" fmla="*/ 0 h 413"/>
                    <a:gd name="T16" fmla="*/ 0 w 210"/>
                    <a:gd name="T17" fmla="*/ 0 h 41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10"/>
                    <a:gd name="T28" fmla="*/ 0 h 413"/>
                    <a:gd name="T29" fmla="*/ 210 w 210"/>
                    <a:gd name="T30" fmla="*/ 413 h 41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10" h="413">
                      <a:moveTo>
                        <a:pt x="0" y="0"/>
                      </a:moveTo>
                      <a:lnTo>
                        <a:pt x="0" y="167"/>
                      </a:lnTo>
                      <a:lnTo>
                        <a:pt x="67" y="207"/>
                      </a:lnTo>
                      <a:lnTo>
                        <a:pt x="0" y="245"/>
                      </a:lnTo>
                      <a:lnTo>
                        <a:pt x="0" y="412"/>
                      </a:lnTo>
                      <a:lnTo>
                        <a:pt x="209" y="286"/>
                      </a:lnTo>
                      <a:lnTo>
                        <a:pt x="209" y="12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6728724" y="3392722"/>
                  <a:ext cx="36376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+mj-lt"/>
                    </a:rPr>
                    <a:t>ALU</a:t>
                  </a:r>
                </a:p>
              </p:txBody>
            </p:sp>
            <p:sp>
              <p:nvSpPr>
                <p:cNvPr id="262" name="TextBox 261"/>
                <p:cNvSpPr txBox="1"/>
                <p:nvPr/>
              </p:nvSpPr>
              <p:spPr>
                <a:xfrm>
                  <a:off x="6728724" y="3341404"/>
                  <a:ext cx="155484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 dirty="0">
                      <a:latin typeface="+mj-lt"/>
                    </a:rPr>
                    <a:t> </a:t>
                  </a:r>
                </a:p>
              </p:txBody>
            </p:sp>
            <p:sp>
              <p:nvSpPr>
                <p:cNvPr id="263" name="TextBox 262"/>
                <p:cNvSpPr txBox="1"/>
                <p:nvPr/>
              </p:nvSpPr>
              <p:spPr>
                <a:xfrm>
                  <a:off x="6728724" y="4152246"/>
                  <a:ext cx="155484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 dirty="0">
                      <a:latin typeface="+mj-lt"/>
                    </a:rPr>
                    <a:t> </a:t>
                  </a:r>
                </a:p>
              </p:txBody>
            </p:sp>
            <p:sp>
              <p:nvSpPr>
                <p:cNvPr id="264" name="TextBox 263"/>
                <p:cNvSpPr txBox="1"/>
                <p:nvPr/>
              </p:nvSpPr>
              <p:spPr>
                <a:xfrm>
                  <a:off x="6969760" y="3801019"/>
                  <a:ext cx="481419" cy="261610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+mj-lt"/>
                    </a:rPr>
                    <a:t>Result</a:t>
                  </a:r>
                  <a:endParaRPr lang="en-US" sz="1100" b="1" dirty="0">
                    <a:latin typeface="+mj-lt"/>
                  </a:endParaRPr>
                </a:p>
              </p:txBody>
            </p:sp>
            <p:sp>
              <p:nvSpPr>
                <p:cNvPr id="265" name="TextBox 264"/>
                <p:cNvSpPr txBox="1"/>
                <p:nvPr/>
              </p:nvSpPr>
              <p:spPr>
                <a:xfrm>
                  <a:off x="6904108" y="3557248"/>
                  <a:ext cx="547071" cy="2308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 algn="ctr"/>
                  <a:r>
                    <a:rPr lang="en-US" sz="900" dirty="0" err="1">
                      <a:latin typeface="+mj-lt"/>
                    </a:rPr>
                    <a:t>CondCode</a:t>
                  </a:r>
                  <a:endParaRPr lang="en-US" sz="900" b="1" dirty="0">
                    <a:latin typeface="+mj-lt"/>
                  </a:endParaRPr>
                </a:p>
              </p:txBody>
            </p:sp>
          </p:grpSp>
          <p:cxnSp>
            <p:nvCxnSpPr>
              <p:cNvPr id="162" name="Elbow Connector 161"/>
              <p:cNvCxnSpPr>
                <a:stCxn id="273" idx="3"/>
                <a:endCxn id="255" idx="3"/>
              </p:cNvCxnSpPr>
              <p:nvPr/>
            </p:nvCxnSpPr>
            <p:spPr bwMode="auto">
              <a:xfrm flipV="1">
                <a:off x="4660400" y="3848031"/>
                <a:ext cx="454431" cy="1129"/>
              </a:xfrm>
              <a:prstGeom prst="bentConnector3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163" name="Elbow Connector 162"/>
              <p:cNvCxnSpPr>
                <a:stCxn id="244" idx="0"/>
                <a:endCxn id="275" idx="1"/>
              </p:cNvCxnSpPr>
              <p:nvPr/>
            </p:nvCxnSpPr>
            <p:spPr bwMode="auto">
              <a:xfrm flipH="1">
                <a:off x="3109506" y="3453128"/>
                <a:ext cx="5615445" cy="1210181"/>
              </a:xfrm>
              <a:prstGeom prst="bentConnector5">
                <a:avLst>
                  <a:gd name="adj1" fmla="val -4071"/>
                  <a:gd name="adj2" fmla="val 172985"/>
                  <a:gd name="adj3" fmla="val 104071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sp>
            <p:nvSpPr>
              <p:cNvPr id="164" name="Oval 163"/>
              <p:cNvSpPr/>
              <p:nvPr/>
            </p:nvSpPr>
            <p:spPr bwMode="auto">
              <a:xfrm>
                <a:off x="1743407" y="3183822"/>
                <a:ext cx="72472" cy="72472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165" name="Straight Arrow Connector 164"/>
              <p:cNvCxnSpPr>
                <a:stCxn id="164" idx="6"/>
                <a:endCxn id="269" idx="1"/>
              </p:cNvCxnSpPr>
              <p:nvPr/>
            </p:nvCxnSpPr>
            <p:spPr bwMode="auto">
              <a:xfrm>
                <a:off x="1815879" y="3220058"/>
                <a:ext cx="1293627" cy="888"/>
              </a:xfrm>
              <a:prstGeom prst="straightConnector1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166" name="Elbow Connector 165"/>
              <p:cNvCxnSpPr>
                <a:stCxn id="164" idx="4"/>
                <a:endCxn id="272" idx="1"/>
              </p:cNvCxnSpPr>
              <p:nvPr/>
            </p:nvCxnSpPr>
            <p:spPr bwMode="auto">
              <a:xfrm rot="16200000" flipH="1">
                <a:off x="2224990" y="2810946"/>
                <a:ext cx="439168" cy="1329863"/>
              </a:xfrm>
              <a:prstGeom prst="bentConnector2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167" name="Elbow Connector 166"/>
              <p:cNvCxnSpPr>
                <a:stCxn id="164" idx="4"/>
                <a:endCxn id="279" idx="3"/>
              </p:cNvCxnSpPr>
              <p:nvPr/>
            </p:nvCxnSpPr>
            <p:spPr bwMode="auto">
              <a:xfrm rot="16200000" flipH="1">
                <a:off x="1571505" y="3464431"/>
                <a:ext cx="1188038" cy="771763"/>
              </a:xfrm>
              <a:prstGeom prst="bentConnector2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sp>
            <p:nvSpPr>
              <p:cNvPr id="168" name="TextBox 167"/>
              <p:cNvSpPr txBox="1"/>
              <p:nvPr/>
            </p:nvSpPr>
            <p:spPr>
              <a:xfrm>
                <a:off x="1790302" y="2940272"/>
                <a:ext cx="7120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I [25-21]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1782438" y="3413550"/>
                <a:ext cx="7120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I [20-16]</a:t>
                </a: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1759821" y="4157483"/>
                <a:ext cx="7120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I [15-11]</a:t>
                </a:r>
              </a:p>
            </p:txBody>
          </p:sp>
          <p:grpSp>
            <p:nvGrpSpPr>
              <p:cNvPr id="171" name="Group 170"/>
              <p:cNvGrpSpPr/>
              <p:nvPr/>
            </p:nvGrpSpPr>
            <p:grpSpPr>
              <a:xfrm>
                <a:off x="5542593" y="4068255"/>
                <a:ext cx="580608" cy="532039"/>
                <a:chOff x="6598319" y="4283249"/>
                <a:chExt cx="580608" cy="532039"/>
              </a:xfrm>
            </p:grpSpPr>
            <p:sp>
              <p:nvSpPr>
                <p:cNvPr id="258" name="TextBox 257"/>
                <p:cNvSpPr txBox="1"/>
                <p:nvPr/>
              </p:nvSpPr>
              <p:spPr>
                <a:xfrm>
                  <a:off x="6598319" y="4553678"/>
                  <a:ext cx="58060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err="1">
                      <a:solidFill>
                        <a:schemeClr val="accent1"/>
                      </a:solidFill>
                      <a:latin typeface="+mj-lt"/>
                    </a:rPr>
                    <a:t>ALUop</a:t>
                  </a:r>
                  <a:endParaRPr lang="en-US" sz="1100" dirty="0">
                    <a:solidFill>
                      <a:schemeClr val="accent1"/>
                    </a:solidFill>
                    <a:latin typeface="+mj-lt"/>
                  </a:endParaRPr>
                </a:p>
              </p:txBody>
            </p:sp>
            <p:cxnSp>
              <p:nvCxnSpPr>
                <p:cNvPr id="259" name="Straight Connector 258"/>
                <p:cNvCxnSpPr/>
                <p:nvPr/>
              </p:nvCxnSpPr>
              <p:spPr bwMode="auto">
                <a:xfrm flipH="1">
                  <a:off x="6967969" y="4283249"/>
                  <a:ext cx="32" cy="272672"/>
                </a:xfrm>
                <a:prstGeom prst="line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72" name="Oval 171"/>
              <p:cNvSpPr/>
              <p:nvPr/>
            </p:nvSpPr>
            <p:spPr bwMode="auto">
              <a:xfrm>
                <a:off x="2289085" y="3662429"/>
                <a:ext cx="72472" cy="72472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173" name="Elbow Connector 172"/>
              <p:cNvCxnSpPr>
                <a:stCxn id="172" idx="4"/>
                <a:endCxn id="278" idx="3"/>
              </p:cNvCxnSpPr>
              <p:nvPr/>
            </p:nvCxnSpPr>
            <p:spPr bwMode="auto">
              <a:xfrm rot="16200000" flipH="1">
                <a:off x="2292337" y="3767885"/>
                <a:ext cx="292053" cy="226084"/>
              </a:xfrm>
              <a:prstGeom prst="bentConnector2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174" name="Straight Arrow Connector 173"/>
              <p:cNvCxnSpPr>
                <a:stCxn id="277" idx="0"/>
                <a:endCxn id="274" idx="1"/>
              </p:cNvCxnSpPr>
              <p:nvPr/>
            </p:nvCxnSpPr>
            <p:spPr bwMode="auto">
              <a:xfrm flipV="1">
                <a:off x="2726708" y="4232422"/>
                <a:ext cx="381194" cy="1105"/>
              </a:xfrm>
              <a:prstGeom prst="straightConnector1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sp>
            <p:nvSpPr>
              <p:cNvPr id="175" name="Rounded Rectangle 174"/>
              <p:cNvSpPr/>
              <p:nvPr/>
            </p:nvSpPr>
            <p:spPr bwMode="auto">
              <a:xfrm>
                <a:off x="3435075" y="5078121"/>
                <a:ext cx="953678" cy="273884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100" dirty="0">
                    <a:latin typeface="+mj-lt"/>
                    <a:cs typeface="Arial" pitchFamily="34" charset="0"/>
                  </a:rPr>
                  <a:t>Sign extend</a:t>
                </a:r>
                <a:endParaRPr lang="en-US" sz="1100" dirty="0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176" name="Elbow Connector 175"/>
              <p:cNvCxnSpPr>
                <a:stCxn id="164" idx="4"/>
                <a:endCxn id="175" idx="1"/>
              </p:cNvCxnSpPr>
              <p:nvPr/>
            </p:nvCxnSpPr>
            <p:spPr bwMode="auto">
              <a:xfrm rot="16200000" flipH="1">
                <a:off x="1627975" y="3407962"/>
                <a:ext cx="1958769" cy="1655432"/>
              </a:xfrm>
              <a:prstGeom prst="bentConnector2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sp>
            <p:nvSpPr>
              <p:cNvPr id="177" name="TextBox 176"/>
              <p:cNvSpPr txBox="1"/>
              <p:nvPr/>
            </p:nvSpPr>
            <p:spPr>
              <a:xfrm>
                <a:off x="1782438" y="4940107"/>
                <a:ext cx="6335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I [15-0]</a:t>
                </a:r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5109743" y="3732832"/>
                <a:ext cx="180391" cy="643543"/>
                <a:chOff x="3390790" y="3616963"/>
                <a:chExt cx="180391" cy="643543"/>
              </a:xfrm>
            </p:grpSpPr>
            <p:sp>
              <p:nvSpPr>
                <p:cNvPr id="254" name="Trapezoid 253"/>
                <p:cNvSpPr/>
                <p:nvPr/>
              </p:nvSpPr>
              <p:spPr bwMode="auto">
                <a:xfrm rot="5400000">
                  <a:off x="3159214" y="3848539"/>
                  <a:ext cx="643543" cy="180391"/>
                </a:xfrm>
                <a:prstGeom prst="trapezoid">
                  <a:avLst>
                    <a:gd name="adj" fmla="val 53513"/>
                  </a:avLst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5" name="Rectangle 158"/>
                <p:cNvSpPr>
                  <a:spLocks noChangeArrowheads="1"/>
                </p:cNvSpPr>
                <p:nvPr/>
              </p:nvSpPr>
              <p:spPr bwMode="auto">
                <a:xfrm flipH="1">
                  <a:off x="3395878" y="3678301"/>
                  <a:ext cx="85107" cy="10772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700" b="1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256" name="Rectangle 159"/>
                <p:cNvSpPr>
                  <a:spLocks noChangeArrowheads="1"/>
                </p:cNvSpPr>
                <p:nvPr/>
              </p:nvSpPr>
              <p:spPr bwMode="auto">
                <a:xfrm flipH="1">
                  <a:off x="3395879" y="4095679"/>
                  <a:ext cx="85106" cy="10772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700" b="1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257" name="Rectangle 160"/>
                <p:cNvSpPr>
                  <a:spLocks noChangeArrowheads="1"/>
                </p:cNvSpPr>
                <p:nvPr/>
              </p:nvSpPr>
              <p:spPr bwMode="auto">
                <a:xfrm flipH="1">
                  <a:off x="3452770" y="3821794"/>
                  <a:ext cx="80150" cy="25853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800" b="1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 b="1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 b="1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  <a:endParaRPr lang="en-US" sz="5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cxnSp>
            <p:nvCxnSpPr>
              <p:cNvPr id="180" name="Elbow Connector 179"/>
              <p:cNvCxnSpPr>
                <a:stCxn id="175" idx="3"/>
                <a:endCxn id="192" idx="4"/>
              </p:cNvCxnSpPr>
              <p:nvPr/>
            </p:nvCxnSpPr>
            <p:spPr bwMode="auto">
              <a:xfrm flipV="1">
                <a:off x="4388753" y="4300834"/>
                <a:ext cx="557649" cy="914229"/>
              </a:xfrm>
              <a:prstGeom prst="bentConnector2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81" name="Group 180"/>
              <p:cNvGrpSpPr/>
              <p:nvPr/>
            </p:nvGrpSpPr>
            <p:grpSpPr>
              <a:xfrm>
                <a:off x="6753863" y="3028047"/>
                <a:ext cx="1447263" cy="1386443"/>
                <a:chOff x="3124737" y="3598050"/>
                <a:chExt cx="1447263" cy="1386443"/>
              </a:xfrm>
            </p:grpSpPr>
            <p:sp>
              <p:nvSpPr>
                <p:cNvPr id="248" name="Rectangle 247"/>
                <p:cNvSpPr/>
                <p:nvPr/>
              </p:nvSpPr>
              <p:spPr bwMode="auto">
                <a:xfrm>
                  <a:off x="3126744" y="3598050"/>
                  <a:ext cx="1445256" cy="138632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49" name="TextBox 248"/>
                <p:cNvSpPr txBox="1"/>
                <p:nvPr/>
              </p:nvSpPr>
              <p:spPr>
                <a:xfrm>
                  <a:off x="3124738" y="3598050"/>
                  <a:ext cx="62388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+mj-lt"/>
                    </a:rPr>
                    <a:t>Read</a:t>
                  </a:r>
                </a:p>
                <a:p>
                  <a:r>
                    <a:rPr lang="en-US" sz="1100" dirty="0">
                      <a:latin typeface="+mj-lt"/>
                    </a:rPr>
                    <a:t>address</a:t>
                  </a:r>
                </a:p>
              </p:txBody>
            </p:sp>
            <p:sp>
              <p:nvSpPr>
                <p:cNvPr id="250" name="TextBox 249"/>
                <p:cNvSpPr txBox="1"/>
                <p:nvPr/>
              </p:nvSpPr>
              <p:spPr>
                <a:xfrm>
                  <a:off x="3673849" y="3601253"/>
                  <a:ext cx="89815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>
                      <a:latin typeface="+mj-lt"/>
                    </a:rPr>
                    <a:t>Read</a:t>
                  </a:r>
                </a:p>
                <a:p>
                  <a:pPr algn="r"/>
                  <a:r>
                    <a:rPr lang="en-US" sz="1100" dirty="0"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251" name="TextBox 250"/>
                <p:cNvSpPr txBox="1"/>
                <p:nvPr/>
              </p:nvSpPr>
              <p:spPr>
                <a:xfrm>
                  <a:off x="3751294" y="4674175"/>
                  <a:ext cx="80271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Memory</a:t>
                  </a:r>
                </a:p>
              </p:txBody>
            </p:sp>
            <p:sp>
              <p:nvSpPr>
                <p:cNvPr id="252" name="TextBox 251"/>
                <p:cNvSpPr txBox="1"/>
                <p:nvPr/>
              </p:nvSpPr>
              <p:spPr>
                <a:xfrm>
                  <a:off x="3126744" y="4073403"/>
                  <a:ext cx="62388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+mj-lt"/>
                    </a:rPr>
                    <a:t>Write</a:t>
                  </a:r>
                </a:p>
                <a:p>
                  <a:r>
                    <a:rPr lang="en-US" sz="1100" dirty="0">
                      <a:latin typeface="+mj-lt"/>
                    </a:rPr>
                    <a:t>address</a:t>
                  </a:r>
                </a:p>
              </p:txBody>
            </p:sp>
            <p:sp>
              <p:nvSpPr>
                <p:cNvPr id="253" name="TextBox 252"/>
                <p:cNvSpPr txBox="1"/>
                <p:nvPr/>
              </p:nvSpPr>
              <p:spPr>
                <a:xfrm>
                  <a:off x="3124737" y="4553606"/>
                  <a:ext cx="506870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+mj-lt"/>
                    </a:rPr>
                    <a:t>Write</a:t>
                  </a:r>
                </a:p>
                <a:p>
                  <a:r>
                    <a:rPr lang="en-US" sz="1100" dirty="0">
                      <a:latin typeface="+mj-lt"/>
                    </a:rPr>
                    <a:t>data</a:t>
                  </a:r>
                </a:p>
              </p:txBody>
            </p:sp>
          </p:grpSp>
          <p:cxnSp>
            <p:nvCxnSpPr>
              <p:cNvPr id="182" name="Straight Arrow Connector 181"/>
              <p:cNvCxnSpPr>
                <a:stCxn id="250" idx="3"/>
                <a:endCxn id="245" idx="3"/>
              </p:cNvCxnSpPr>
              <p:nvPr/>
            </p:nvCxnSpPr>
            <p:spPr bwMode="auto">
              <a:xfrm flipV="1">
                <a:off x="8201126" y="3246555"/>
                <a:ext cx="348522" cy="139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grpSp>
            <p:nvGrpSpPr>
              <p:cNvPr id="183" name="Group 182"/>
              <p:cNvGrpSpPr/>
              <p:nvPr/>
            </p:nvGrpSpPr>
            <p:grpSpPr>
              <a:xfrm>
                <a:off x="8544560" y="3131356"/>
                <a:ext cx="180391" cy="643543"/>
                <a:chOff x="3390790" y="3616963"/>
                <a:chExt cx="180391" cy="643543"/>
              </a:xfrm>
            </p:grpSpPr>
            <p:sp>
              <p:nvSpPr>
                <p:cNvPr id="244" name="Trapezoid 243"/>
                <p:cNvSpPr/>
                <p:nvPr/>
              </p:nvSpPr>
              <p:spPr bwMode="auto">
                <a:xfrm rot="5400000">
                  <a:off x="3159214" y="3848539"/>
                  <a:ext cx="643543" cy="180391"/>
                </a:xfrm>
                <a:prstGeom prst="trapezoid">
                  <a:avLst>
                    <a:gd name="adj" fmla="val 53513"/>
                  </a:avLst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5" name="Rectangle 158"/>
                <p:cNvSpPr>
                  <a:spLocks noChangeArrowheads="1"/>
                </p:cNvSpPr>
                <p:nvPr/>
              </p:nvSpPr>
              <p:spPr bwMode="auto">
                <a:xfrm flipH="1">
                  <a:off x="3395878" y="3678301"/>
                  <a:ext cx="85107" cy="10772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246" name="Rectangle 159"/>
                <p:cNvSpPr>
                  <a:spLocks noChangeArrowheads="1"/>
                </p:cNvSpPr>
                <p:nvPr/>
              </p:nvSpPr>
              <p:spPr bwMode="auto">
                <a:xfrm flipH="1">
                  <a:off x="3395879" y="4095679"/>
                  <a:ext cx="85106" cy="10772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700" b="1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247" name="Rectangle 160"/>
                <p:cNvSpPr>
                  <a:spLocks noChangeArrowheads="1"/>
                </p:cNvSpPr>
                <p:nvPr/>
              </p:nvSpPr>
              <p:spPr bwMode="auto">
                <a:xfrm flipH="1">
                  <a:off x="3452770" y="3821794"/>
                  <a:ext cx="80150" cy="25853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800" b="1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 b="1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 b="1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  <a:endParaRPr lang="en-US" sz="5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cxnSp>
            <p:nvCxnSpPr>
              <p:cNvPr id="184" name="Straight Arrow Connector 183"/>
              <p:cNvCxnSpPr>
                <a:stCxn id="264" idx="3"/>
                <a:endCxn id="252" idx="1"/>
              </p:cNvCxnSpPr>
              <p:nvPr/>
            </p:nvCxnSpPr>
            <p:spPr bwMode="auto">
              <a:xfrm flipV="1">
                <a:off x="6177337" y="3718844"/>
                <a:ext cx="578533" cy="804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sp>
            <p:nvSpPr>
              <p:cNvPr id="185" name="Oval 184"/>
              <p:cNvSpPr/>
              <p:nvPr/>
            </p:nvSpPr>
            <p:spPr bwMode="auto">
              <a:xfrm>
                <a:off x="4762970" y="3815889"/>
                <a:ext cx="72472" cy="72472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5893636" y="4885769"/>
                <a:ext cx="95539" cy="123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" dirty="0">
                    <a:latin typeface="+mj-lt"/>
                  </a:rPr>
                  <a:t> </a:t>
                </a:r>
              </a:p>
            </p:txBody>
          </p:sp>
          <p:cxnSp>
            <p:nvCxnSpPr>
              <p:cNvPr id="187" name="Elbow Connector 186"/>
              <p:cNvCxnSpPr>
                <a:stCxn id="185" idx="4"/>
                <a:endCxn id="186" idx="1"/>
              </p:cNvCxnSpPr>
              <p:nvPr/>
            </p:nvCxnSpPr>
            <p:spPr bwMode="auto">
              <a:xfrm rot="16200000" flipH="1">
                <a:off x="4816939" y="3870628"/>
                <a:ext cx="1058964" cy="1094430"/>
              </a:xfrm>
              <a:prstGeom prst="bentConnector2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188" name="Elbow Connector 187"/>
              <p:cNvCxnSpPr>
                <a:stCxn id="186" idx="1"/>
                <a:endCxn id="253" idx="1"/>
              </p:cNvCxnSpPr>
              <p:nvPr/>
            </p:nvCxnSpPr>
            <p:spPr bwMode="auto">
              <a:xfrm rot="10800000" flipH="1">
                <a:off x="5893635" y="4199047"/>
                <a:ext cx="860227" cy="748278"/>
              </a:xfrm>
              <a:prstGeom prst="bentConnector3">
                <a:avLst>
                  <a:gd name="adj1" fmla="val 33661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sp>
            <p:nvSpPr>
              <p:cNvPr id="189" name="Oval 188"/>
              <p:cNvSpPr/>
              <p:nvPr/>
            </p:nvSpPr>
            <p:spPr bwMode="auto">
              <a:xfrm>
                <a:off x="6377497" y="3686159"/>
                <a:ext cx="72472" cy="72472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190" name="Elbow Connector 189"/>
              <p:cNvCxnSpPr>
                <a:stCxn id="189" idx="4"/>
                <a:endCxn id="246" idx="3"/>
              </p:cNvCxnSpPr>
              <p:nvPr/>
            </p:nvCxnSpPr>
            <p:spPr bwMode="auto">
              <a:xfrm rot="5400000" flipH="1" flipV="1">
                <a:off x="7434342" y="2643324"/>
                <a:ext cx="94698" cy="2135916"/>
              </a:xfrm>
              <a:prstGeom prst="bentConnector4">
                <a:avLst>
                  <a:gd name="adj1" fmla="val -1239181"/>
                  <a:gd name="adj2" fmla="val 9151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sp>
            <p:nvSpPr>
              <p:cNvPr id="191" name="Rounded Rectangle 190"/>
              <p:cNvSpPr/>
              <p:nvPr/>
            </p:nvSpPr>
            <p:spPr bwMode="auto">
              <a:xfrm>
                <a:off x="5139129" y="2334921"/>
                <a:ext cx="476839" cy="273884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100" dirty="0">
                    <a:latin typeface="+mj-lt"/>
                    <a:cs typeface="Arial" pitchFamily="34" charset="0"/>
                  </a:rPr>
                  <a:t>&lt;&lt; 2</a:t>
                </a:r>
                <a:endParaRPr lang="en-US" sz="1100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92" name="Oval 191"/>
              <p:cNvSpPr/>
              <p:nvPr/>
            </p:nvSpPr>
            <p:spPr bwMode="auto">
              <a:xfrm>
                <a:off x="4910166" y="4228362"/>
                <a:ext cx="72472" cy="72472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193" name="Straight Arrow Connector 192"/>
              <p:cNvCxnSpPr>
                <a:stCxn id="192" idx="6"/>
                <a:endCxn id="256" idx="3"/>
              </p:cNvCxnSpPr>
              <p:nvPr/>
            </p:nvCxnSpPr>
            <p:spPr bwMode="auto">
              <a:xfrm>
                <a:off x="4982638" y="4264598"/>
                <a:ext cx="132194" cy="811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194" name="Elbow Connector 193"/>
              <p:cNvCxnSpPr>
                <a:stCxn id="192" idx="0"/>
                <a:endCxn id="191" idx="1"/>
              </p:cNvCxnSpPr>
              <p:nvPr/>
            </p:nvCxnSpPr>
            <p:spPr bwMode="auto">
              <a:xfrm rot="5400000" flipH="1" flipV="1">
                <a:off x="4164516" y="3253750"/>
                <a:ext cx="1756499" cy="192727"/>
              </a:xfrm>
              <a:prstGeom prst="bentConnector2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grpSp>
            <p:nvGrpSpPr>
              <p:cNvPr id="195" name="Group 194"/>
              <p:cNvGrpSpPr/>
              <p:nvPr/>
            </p:nvGrpSpPr>
            <p:grpSpPr>
              <a:xfrm>
                <a:off x="5857269" y="1838637"/>
                <a:ext cx="401410" cy="794389"/>
                <a:chOff x="6728724" y="3121968"/>
                <a:chExt cx="727541" cy="1439797"/>
              </a:xfrm>
            </p:grpSpPr>
            <p:sp>
              <p:nvSpPr>
                <p:cNvPr id="240" name="Freeform 127"/>
                <p:cNvSpPr>
                  <a:spLocks/>
                </p:cNvSpPr>
                <p:nvPr/>
              </p:nvSpPr>
              <p:spPr bwMode="auto">
                <a:xfrm>
                  <a:off x="6728729" y="3121968"/>
                  <a:ext cx="727536" cy="1439797"/>
                </a:xfrm>
                <a:custGeom>
                  <a:avLst/>
                  <a:gdLst>
                    <a:gd name="T0" fmla="*/ 0 w 210"/>
                    <a:gd name="T1" fmla="*/ 0 h 413"/>
                    <a:gd name="T2" fmla="*/ 0 w 210"/>
                    <a:gd name="T3" fmla="*/ 167 h 413"/>
                    <a:gd name="T4" fmla="*/ 91 w 210"/>
                    <a:gd name="T5" fmla="*/ 207 h 413"/>
                    <a:gd name="T6" fmla="*/ 0 w 210"/>
                    <a:gd name="T7" fmla="*/ 245 h 413"/>
                    <a:gd name="T8" fmla="*/ 0 w 210"/>
                    <a:gd name="T9" fmla="*/ 412 h 413"/>
                    <a:gd name="T10" fmla="*/ 284 w 210"/>
                    <a:gd name="T11" fmla="*/ 286 h 413"/>
                    <a:gd name="T12" fmla="*/ 284 w 210"/>
                    <a:gd name="T13" fmla="*/ 127 h 413"/>
                    <a:gd name="T14" fmla="*/ 0 w 210"/>
                    <a:gd name="T15" fmla="*/ 0 h 413"/>
                    <a:gd name="T16" fmla="*/ 0 w 210"/>
                    <a:gd name="T17" fmla="*/ 0 h 41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10"/>
                    <a:gd name="T28" fmla="*/ 0 h 413"/>
                    <a:gd name="T29" fmla="*/ 210 w 210"/>
                    <a:gd name="T30" fmla="*/ 413 h 41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10" h="413">
                      <a:moveTo>
                        <a:pt x="0" y="0"/>
                      </a:moveTo>
                      <a:lnTo>
                        <a:pt x="0" y="167"/>
                      </a:lnTo>
                      <a:lnTo>
                        <a:pt x="67" y="207"/>
                      </a:lnTo>
                      <a:lnTo>
                        <a:pt x="0" y="245"/>
                      </a:lnTo>
                      <a:lnTo>
                        <a:pt x="0" y="412"/>
                      </a:lnTo>
                      <a:lnTo>
                        <a:pt x="209" y="286"/>
                      </a:lnTo>
                      <a:lnTo>
                        <a:pt x="209" y="12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41" name="TextBox 240"/>
                <p:cNvSpPr txBox="1"/>
                <p:nvPr/>
              </p:nvSpPr>
              <p:spPr>
                <a:xfrm>
                  <a:off x="6930324" y="3672071"/>
                  <a:ext cx="496611" cy="30680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+mj-lt"/>
                    </a:rPr>
                    <a:t>Add</a:t>
                  </a:r>
                </a:p>
              </p:txBody>
            </p:sp>
            <p:sp>
              <p:nvSpPr>
                <p:cNvPr id="242" name="TextBox 241"/>
                <p:cNvSpPr txBox="1"/>
                <p:nvPr/>
              </p:nvSpPr>
              <p:spPr>
                <a:xfrm>
                  <a:off x="6728724" y="3294075"/>
                  <a:ext cx="155484" cy="3068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 dirty="0">
                      <a:latin typeface="+mj-lt"/>
                    </a:rPr>
                    <a:t> </a:t>
                  </a:r>
                </a:p>
              </p:txBody>
            </p:sp>
            <p:sp>
              <p:nvSpPr>
                <p:cNvPr id="243" name="TextBox 242"/>
                <p:cNvSpPr txBox="1"/>
                <p:nvPr/>
              </p:nvSpPr>
              <p:spPr>
                <a:xfrm>
                  <a:off x="6728724" y="4113401"/>
                  <a:ext cx="155484" cy="3068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 dirty="0">
                      <a:latin typeface="+mj-lt"/>
                    </a:rPr>
                    <a:t> </a:t>
                  </a:r>
                </a:p>
              </p:txBody>
            </p:sp>
          </p:grpSp>
          <p:cxnSp>
            <p:nvCxnSpPr>
              <p:cNvPr id="196" name="Straight Arrow Connector 195"/>
              <p:cNvCxnSpPr>
                <a:stCxn id="191" idx="3"/>
                <a:endCxn id="243" idx="1"/>
              </p:cNvCxnSpPr>
              <p:nvPr/>
            </p:nvCxnSpPr>
            <p:spPr bwMode="auto">
              <a:xfrm flipV="1">
                <a:off x="5615968" y="2470286"/>
                <a:ext cx="241310" cy="1577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grpSp>
            <p:nvGrpSpPr>
              <p:cNvPr id="197" name="Group 196"/>
              <p:cNvGrpSpPr/>
              <p:nvPr/>
            </p:nvGrpSpPr>
            <p:grpSpPr>
              <a:xfrm>
                <a:off x="2267241" y="1620197"/>
                <a:ext cx="401408" cy="794389"/>
                <a:chOff x="6728724" y="3121968"/>
                <a:chExt cx="727535" cy="1439797"/>
              </a:xfrm>
            </p:grpSpPr>
            <p:sp>
              <p:nvSpPr>
                <p:cNvPr id="236" name="Freeform 127"/>
                <p:cNvSpPr>
                  <a:spLocks/>
                </p:cNvSpPr>
                <p:nvPr/>
              </p:nvSpPr>
              <p:spPr bwMode="auto">
                <a:xfrm>
                  <a:off x="6728724" y="3121968"/>
                  <a:ext cx="727535" cy="1439797"/>
                </a:xfrm>
                <a:custGeom>
                  <a:avLst/>
                  <a:gdLst>
                    <a:gd name="T0" fmla="*/ 0 w 210"/>
                    <a:gd name="T1" fmla="*/ 0 h 413"/>
                    <a:gd name="T2" fmla="*/ 0 w 210"/>
                    <a:gd name="T3" fmla="*/ 167 h 413"/>
                    <a:gd name="T4" fmla="*/ 91 w 210"/>
                    <a:gd name="T5" fmla="*/ 207 h 413"/>
                    <a:gd name="T6" fmla="*/ 0 w 210"/>
                    <a:gd name="T7" fmla="*/ 245 h 413"/>
                    <a:gd name="T8" fmla="*/ 0 w 210"/>
                    <a:gd name="T9" fmla="*/ 412 h 413"/>
                    <a:gd name="T10" fmla="*/ 284 w 210"/>
                    <a:gd name="T11" fmla="*/ 286 h 413"/>
                    <a:gd name="T12" fmla="*/ 284 w 210"/>
                    <a:gd name="T13" fmla="*/ 127 h 413"/>
                    <a:gd name="T14" fmla="*/ 0 w 210"/>
                    <a:gd name="T15" fmla="*/ 0 h 413"/>
                    <a:gd name="T16" fmla="*/ 0 w 210"/>
                    <a:gd name="T17" fmla="*/ 0 h 41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10"/>
                    <a:gd name="T28" fmla="*/ 0 h 413"/>
                    <a:gd name="T29" fmla="*/ 210 w 210"/>
                    <a:gd name="T30" fmla="*/ 413 h 41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10" h="413">
                      <a:moveTo>
                        <a:pt x="0" y="0"/>
                      </a:moveTo>
                      <a:lnTo>
                        <a:pt x="0" y="167"/>
                      </a:lnTo>
                      <a:lnTo>
                        <a:pt x="67" y="207"/>
                      </a:lnTo>
                      <a:lnTo>
                        <a:pt x="0" y="245"/>
                      </a:lnTo>
                      <a:lnTo>
                        <a:pt x="0" y="412"/>
                      </a:lnTo>
                      <a:lnTo>
                        <a:pt x="209" y="286"/>
                      </a:lnTo>
                      <a:lnTo>
                        <a:pt x="209" y="12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37" name="TextBox 236"/>
                <p:cNvSpPr txBox="1"/>
                <p:nvPr/>
              </p:nvSpPr>
              <p:spPr>
                <a:xfrm>
                  <a:off x="6955934" y="3710216"/>
                  <a:ext cx="496610" cy="30680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+mj-lt"/>
                    </a:rPr>
                    <a:t>Add</a:t>
                  </a:r>
                </a:p>
              </p:txBody>
            </p:sp>
            <p:sp>
              <p:nvSpPr>
                <p:cNvPr id="238" name="TextBox 237"/>
                <p:cNvSpPr txBox="1"/>
                <p:nvPr/>
              </p:nvSpPr>
              <p:spPr>
                <a:xfrm>
                  <a:off x="6728724" y="3281127"/>
                  <a:ext cx="155483" cy="3068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 dirty="0">
                      <a:latin typeface="+mj-lt"/>
                    </a:rPr>
                    <a:t> </a:t>
                  </a:r>
                </a:p>
              </p:txBody>
            </p:sp>
            <p:sp>
              <p:nvSpPr>
                <p:cNvPr id="239" name="TextBox 238"/>
                <p:cNvSpPr txBox="1"/>
                <p:nvPr/>
              </p:nvSpPr>
              <p:spPr>
                <a:xfrm>
                  <a:off x="6728724" y="4152245"/>
                  <a:ext cx="155483" cy="3068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 dirty="0">
                      <a:latin typeface="+mj-lt"/>
                    </a:rPr>
                    <a:t> </a:t>
                  </a:r>
                </a:p>
              </p:txBody>
            </p:sp>
          </p:grpSp>
          <p:grpSp>
            <p:nvGrpSpPr>
              <p:cNvPr id="198" name="Group 197"/>
              <p:cNvGrpSpPr/>
              <p:nvPr/>
            </p:nvGrpSpPr>
            <p:grpSpPr>
              <a:xfrm>
                <a:off x="281570" y="1892964"/>
                <a:ext cx="388500" cy="625620"/>
                <a:chOff x="155044" y="1514471"/>
                <a:chExt cx="388500" cy="625620"/>
              </a:xfrm>
            </p:grpSpPr>
            <p:grpSp>
              <p:nvGrpSpPr>
                <p:cNvPr id="232" name="Group 231"/>
                <p:cNvGrpSpPr/>
                <p:nvPr/>
              </p:nvGrpSpPr>
              <p:grpSpPr>
                <a:xfrm>
                  <a:off x="169723" y="1514471"/>
                  <a:ext cx="373821" cy="625620"/>
                  <a:chOff x="2979712" y="2694759"/>
                  <a:chExt cx="492339" cy="823968"/>
                </a:xfrm>
              </p:grpSpPr>
              <p:sp>
                <p:nvSpPr>
                  <p:cNvPr id="234" name="Rectangle 233"/>
                  <p:cNvSpPr/>
                  <p:nvPr/>
                </p:nvSpPr>
                <p:spPr bwMode="auto">
                  <a:xfrm>
                    <a:off x="2991380" y="2694759"/>
                    <a:ext cx="468998" cy="823968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hangingPunct="0"/>
                    <a:endParaRPr lang="en-US" sz="2000" b="1">
                      <a:latin typeface="+mj-lt"/>
                      <a:cs typeface="Arial" pitchFamily="34" charset="0"/>
                    </a:endParaRPr>
                  </a:p>
                </p:txBody>
              </p:sp>
              <p:sp>
                <p:nvSpPr>
                  <p:cNvPr id="235" name="TextBox 234"/>
                  <p:cNvSpPr txBox="1"/>
                  <p:nvPr/>
                </p:nvSpPr>
                <p:spPr>
                  <a:xfrm>
                    <a:off x="2979712" y="2872569"/>
                    <a:ext cx="492339" cy="4053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+mj-lt"/>
                      </a:rPr>
                      <a:t>PC</a:t>
                    </a:r>
                  </a:p>
                </p:txBody>
              </p:sp>
            </p:grpSp>
            <p:sp>
              <p:nvSpPr>
                <p:cNvPr id="233" name="Isosceles Triangle 232"/>
                <p:cNvSpPr/>
                <p:nvPr/>
              </p:nvSpPr>
              <p:spPr bwMode="auto">
                <a:xfrm rot="19800000">
                  <a:off x="155044" y="1973506"/>
                  <a:ext cx="89552" cy="77200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</p:grpSp>
          <p:cxnSp>
            <p:nvCxnSpPr>
              <p:cNvPr id="199" name="Straight Arrow Connector 198"/>
              <p:cNvCxnSpPr>
                <a:stCxn id="234" idx="2"/>
                <a:endCxn id="200" idx="0"/>
              </p:cNvCxnSpPr>
              <p:nvPr/>
            </p:nvCxnSpPr>
            <p:spPr bwMode="auto">
              <a:xfrm flipH="1">
                <a:off x="481042" y="2518584"/>
                <a:ext cx="2118" cy="85882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0" name="Oval 199"/>
              <p:cNvSpPr/>
              <p:nvPr/>
            </p:nvSpPr>
            <p:spPr bwMode="auto">
              <a:xfrm>
                <a:off x="444806" y="2604466"/>
                <a:ext cx="72472" cy="72472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201" name="Elbow Connector 200"/>
              <p:cNvCxnSpPr>
                <a:stCxn id="200" idx="6"/>
                <a:endCxn id="239" idx="1"/>
              </p:cNvCxnSpPr>
              <p:nvPr/>
            </p:nvCxnSpPr>
            <p:spPr bwMode="auto">
              <a:xfrm flipV="1">
                <a:off x="517278" y="2273278"/>
                <a:ext cx="1749963" cy="367424"/>
              </a:xfrm>
              <a:prstGeom prst="bentConnector3">
                <a:avLst>
                  <a:gd name="adj1" fmla="val 50000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202" name="Straight Arrow Connector 201"/>
              <p:cNvCxnSpPr>
                <a:stCxn id="200" idx="4"/>
              </p:cNvCxnSpPr>
              <p:nvPr/>
            </p:nvCxnSpPr>
            <p:spPr bwMode="auto">
              <a:xfrm flipH="1">
                <a:off x="477945" y="2676938"/>
                <a:ext cx="3097" cy="317687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sp>
            <p:nvSpPr>
              <p:cNvPr id="203" name="TextBox 202"/>
              <p:cNvSpPr txBox="1"/>
              <p:nvPr/>
            </p:nvSpPr>
            <p:spPr>
              <a:xfrm>
                <a:off x="1751058" y="1640639"/>
                <a:ext cx="276037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400" b="1" dirty="0">
                    <a:latin typeface="+mj-lt"/>
                  </a:rPr>
                  <a:t>4</a:t>
                </a:r>
              </a:p>
            </p:txBody>
          </p:sp>
          <p:cxnSp>
            <p:nvCxnSpPr>
              <p:cNvPr id="204" name="Straight Arrow Connector 203"/>
              <p:cNvCxnSpPr>
                <a:stCxn id="203" idx="3"/>
                <a:endCxn id="238" idx="1"/>
              </p:cNvCxnSpPr>
              <p:nvPr/>
            </p:nvCxnSpPr>
            <p:spPr bwMode="auto">
              <a:xfrm flipV="1">
                <a:off x="2027095" y="1792650"/>
                <a:ext cx="240146" cy="1878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205" name="Straight Arrow Connector 204"/>
              <p:cNvCxnSpPr>
                <a:stCxn id="237" idx="3"/>
                <a:endCxn id="208" idx="2"/>
              </p:cNvCxnSpPr>
              <p:nvPr/>
            </p:nvCxnSpPr>
            <p:spPr bwMode="auto">
              <a:xfrm flipV="1">
                <a:off x="2666599" y="2011881"/>
                <a:ext cx="2669673" cy="17513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06" name="Group 205"/>
              <p:cNvGrpSpPr/>
              <p:nvPr/>
            </p:nvGrpSpPr>
            <p:grpSpPr>
              <a:xfrm>
                <a:off x="6570982" y="1632897"/>
                <a:ext cx="180391" cy="721202"/>
                <a:chOff x="3390790" y="3616963"/>
                <a:chExt cx="180391" cy="643543"/>
              </a:xfrm>
            </p:grpSpPr>
            <p:sp>
              <p:nvSpPr>
                <p:cNvPr id="228" name="Trapezoid 227"/>
                <p:cNvSpPr/>
                <p:nvPr/>
              </p:nvSpPr>
              <p:spPr bwMode="auto">
                <a:xfrm rot="5400000">
                  <a:off x="3159214" y="3848539"/>
                  <a:ext cx="643543" cy="180391"/>
                </a:xfrm>
                <a:prstGeom prst="trapezoid">
                  <a:avLst>
                    <a:gd name="adj" fmla="val 53513"/>
                  </a:avLst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9" name="Rectangle 158"/>
                <p:cNvSpPr>
                  <a:spLocks noChangeArrowheads="1"/>
                </p:cNvSpPr>
                <p:nvPr/>
              </p:nvSpPr>
              <p:spPr bwMode="auto">
                <a:xfrm flipH="1">
                  <a:off x="3395878" y="3678301"/>
                  <a:ext cx="85107" cy="9612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700" b="1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230" name="Rectangle 159"/>
                <p:cNvSpPr>
                  <a:spLocks noChangeArrowheads="1"/>
                </p:cNvSpPr>
                <p:nvPr/>
              </p:nvSpPr>
              <p:spPr bwMode="auto">
                <a:xfrm flipH="1">
                  <a:off x="3395879" y="4095679"/>
                  <a:ext cx="85106" cy="9612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700" b="1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231" name="Rectangle 160"/>
                <p:cNvSpPr>
                  <a:spLocks noChangeArrowheads="1"/>
                </p:cNvSpPr>
                <p:nvPr/>
              </p:nvSpPr>
              <p:spPr bwMode="auto">
                <a:xfrm flipH="1">
                  <a:off x="3452770" y="3821794"/>
                  <a:ext cx="80150" cy="23069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800" b="1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 b="1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 b="1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  <a:endParaRPr lang="en-US" sz="5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cxnSp>
            <p:nvCxnSpPr>
              <p:cNvPr id="207" name="Straight Arrow Connector 206"/>
              <p:cNvCxnSpPr>
                <a:stCxn id="241" idx="3"/>
                <a:endCxn id="230" idx="3"/>
              </p:cNvCxnSpPr>
              <p:nvPr/>
            </p:nvCxnSpPr>
            <p:spPr bwMode="auto">
              <a:xfrm flipV="1">
                <a:off x="6242497" y="2223243"/>
                <a:ext cx="333574" cy="3545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sp>
            <p:nvSpPr>
              <p:cNvPr id="208" name="Oval 207"/>
              <p:cNvSpPr/>
              <p:nvPr/>
            </p:nvSpPr>
            <p:spPr bwMode="auto">
              <a:xfrm>
                <a:off x="5336272" y="1975645"/>
                <a:ext cx="72472" cy="72472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209" name="Straight Arrow Connector 208"/>
              <p:cNvCxnSpPr>
                <a:stCxn id="208" idx="6"/>
                <a:endCxn id="242" idx="1"/>
              </p:cNvCxnSpPr>
              <p:nvPr/>
            </p:nvCxnSpPr>
            <p:spPr bwMode="auto">
              <a:xfrm>
                <a:off x="5408744" y="2011881"/>
                <a:ext cx="448534" cy="6353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210" name="Elbow Connector 209"/>
              <p:cNvCxnSpPr>
                <a:stCxn id="208" idx="0"/>
                <a:endCxn id="229" idx="3"/>
              </p:cNvCxnSpPr>
              <p:nvPr/>
            </p:nvCxnSpPr>
            <p:spPr bwMode="auto">
              <a:xfrm rot="5400000" flipH="1" flipV="1">
                <a:off x="5864216" y="1263791"/>
                <a:ext cx="220147" cy="1203562"/>
              </a:xfrm>
              <a:prstGeom prst="bentConnector2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211" name="Elbow Connector 210"/>
              <p:cNvCxnSpPr>
                <a:stCxn id="228" idx="0"/>
                <a:endCxn id="234" idx="0"/>
              </p:cNvCxnSpPr>
              <p:nvPr/>
            </p:nvCxnSpPr>
            <p:spPr bwMode="auto">
              <a:xfrm flipH="1" flipV="1">
                <a:off x="483158" y="1892964"/>
                <a:ext cx="6268216" cy="100535"/>
              </a:xfrm>
              <a:prstGeom prst="bentConnector4">
                <a:avLst>
                  <a:gd name="adj1" fmla="val -4395"/>
                  <a:gd name="adj2" fmla="val 463619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212" name="Elbow Connector 211"/>
              <p:cNvCxnSpPr>
                <a:stCxn id="189" idx="0"/>
                <a:endCxn id="249" idx="1"/>
              </p:cNvCxnSpPr>
              <p:nvPr/>
            </p:nvCxnSpPr>
            <p:spPr bwMode="auto">
              <a:xfrm rot="5400000" flipH="1" flipV="1">
                <a:off x="6362464" y="3294760"/>
                <a:ext cx="442668" cy="340131"/>
              </a:xfrm>
              <a:prstGeom prst="bentConnector2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grpSp>
            <p:nvGrpSpPr>
              <p:cNvPr id="213" name="Group 212"/>
              <p:cNvGrpSpPr/>
              <p:nvPr/>
            </p:nvGrpSpPr>
            <p:grpSpPr>
              <a:xfrm>
                <a:off x="4981746" y="4328109"/>
                <a:ext cx="588623" cy="523200"/>
                <a:chOff x="6744623" y="4292088"/>
                <a:chExt cx="588623" cy="523200"/>
              </a:xfrm>
            </p:grpSpPr>
            <p:sp>
              <p:nvSpPr>
                <p:cNvPr id="226" name="TextBox 225"/>
                <p:cNvSpPr txBox="1"/>
                <p:nvPr/>
              </p:nvSpPr>
              <p:spPr>
                <a:xfrm>
                  <a:off x="6744623" y="4553678"/>
                  <a:ext cx="58862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err="1">
                      <a:solidFill>
                        <a:schemeClr val="accent1"/>
                      </a:solidFill>
                      <a:latin typeface="+mj-lt"/>
                    </a:rPr>
                    <a:t>ALUSrc</a:t>
                  </a:r>
                  <a:endParaRPr lang="en-US" sz="1100" dirty="0">
                    <a:solidFill>
                      <a:schemeClr val="accent1"/>
                    </a:solidFill>
                    <a:latin typeface="+mj-lt"/>
                  </a:endParaRPr>
                </a:p>
              </p:txBody>
            </p:sp>
            <p:cxnSp>
              <p:nvCxnSpPr>
                <p:cNvPr id="227" name="Straight Connector 226"/>
                <p:cNvCxnSpPr>
                  <a:stCxn id="254" idx="3"/>
                </p:cNvCxnSpPr>
                <p:nvPr/>
              </p:nvCxnSpPr>
              <p:spPr bwMode="auto">
                <a:xfrm>
                  <a:off x="6962815" y="4292088"/>
                  <a:ext cx="0" cy="261590"/>
                </a:xfrm>
                <a:prstGeom prst="line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214" name="Group 213"/>
              <p:cNvGrpSpPr/>
              <p:nvPr/>
            </p:nvGrpSpPr>
            <p:grpSpPr>
              <a:xfrm>
                <a:off x="7073684" y="2631170"/>
                <a:ext cx="811441" cy="396877"/>
                <a:chOff x="4224400" y="2858356"/>
                <a:chExt cx="811441" cy="396877"/>
              </a:xfrm>
            </p:grpSpPr>
            <p:sp>
              <p:nvSpPr>
                <p:cNvPr id="224" name="TextBox 223"/>
                <p:cNvSpPr txBox="1"/>
                <p:nvPr/>
              </p:nvSpPr>
              <p:spPr>
                <a:xfrm>
                  <a:off x="4224400" y="2858356"/>
                  <a:ext cx="811441" cy="2616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100" dirty="0" err="1">
                      <a:solidFill>
                        <a:schemeClr val="accent1"/>
                      </a:solidFill>
                      <a:latin typeface="+mj-lt"/>
                    </a:rPr>
                    <a:t>MemWrite</a:t>
                  </a:r>
                  <a:endParaRPr lang="en-US" sz="1100" dirty="0">
                    <a:solidFill>
                      <a:schemeClr val="accent1"/>
                    </a:solidFill>
                    <a:latin typeface="+mj-lt"/>
                  </a:endParaRPr>
                </a:p>
              </p:txBody>
            </p:sp>
            <p:cxnSp>
              <p:nvCxnSpPr>
                <p:cNvPr id="225" name="Straight Connector 224"/>
                <p:cNvCxnSpPr>
                  <a:stCxn id="224" idx="2"/>
                  <a:endCxn id="248" idx="0"/>
                </p:cNvCxnSpPr>
                <p:nvPr/>
              </p:nvCxnSpPr>
              <p:spPr bwMode="auto">
                <a:xfrm flipH="1">
                  <a:off x="4629214" y="3119966"/>
                  <a:ext cx="907" cy="135267"/>
                </a:xfrm>
                <a:prstGeom prst="line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215" name="Group 214"/>
              <p:cNvGrpSpPr/>
              <p:nvPr/>
            </p:nvGrpSpPr>
            <p:grpSpPr>
              <a:xfrm>
                <a:off x="6420905" y="2291615"/>
                <a:ext cx="505267" cy="443656"/>
                <a:chOff x="6705081" y="4283249"/>
                <a:chExt cx="505267" cy="443656"/>
              </a:xfrm>
            </p:grpSpPr>
            <p:sp>
              <p:nvSpPr>
                <p:cNvPr id="222" name="TextBox 221"/>
                <p:cNvSpPr txBox="1"/>
                <p:nvPr/>
              </p:nvSpPr>
              <p:spPr>
                <a:xfrm>
                  <a:off x="6705081" y="4465295"/>
                  <a:ext cx="50526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err="1">
                      <a:solidFill>
                        <a:schemeClr val="accent1"/>
                      </a:solidFill>
                      <a:latin typeface="+mj-lt"/>
                    </a:rPr>
                    <a:t>PCSrc</a:t>
                  </a:r>
                  <a:endParaRPr lang="en-US" sz="1100" dirty="0">
                    <a:solidFill>
                      <a:schemeClr val="accent1"/>
                    </a:solidFill>
                    <a:latin typeface="+mj-lt"/>
                  </a:endParaRPr>
                </a:p>
              </p:txBody>
            </p:sp>
            <p:cxnSp>
              <p:nvCxnSpPr>
                <p:cNvPr id="223" name="Straight Connector 222"/>
                <p:cNvCxnSpPr/>
                <p:nvPr/>
              </p:nvCxnSpPr>
              <p:spPr bwMode="auto">
                <a:xfrm>
                  <a:off x="6968001" y="4283249"/>
                  <a:ext cx="0" cy="179461"/>
                </a:xfrm>
                <a:prstGeom prst="line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216" name="Group 215"/>
              <p:cNvGrpSpPr/>
              <p:nvPr/>
            </p:nvGrpSpPr>
            <p:grpSpPr>
              <a:xfrm>
                <a:off x="2230176" y="4507032"/>
                <a:ext cx="585417" cy="424806"/>
                <a:chOff x="6561743" y="4287612"/>
                <a:chExt cx="585417" cy="424806"/>
              </a:xfrm>
            </p:grpSpPr>
            <p:sp>
              <p:nvSpPr>
                <p:cNvPr id="220" name="TextBox 219"/>
                <p:cNvSpPr txBox="1"/>
                <p:nvPr/>
              </p:nvSpPr>
              <p:spPr>
                <a:xfrm>
                  <a:off x="6561743" y="4450808"/>
                  <a:ext cx="58541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err="1">
                      <a:solidFill>
                        <a:schemeClr val="accent1"/>
                      </a:solidFill>
                      <a:latin typeface="+mj-lt"/>
                    </a:rPr>
                    <a:t>RegDst</a:t>
                  </a:r>
                  <a:endParaRPr lang="en-US" sz="1100" dirty="0">
                    <a:solidFill>
                      <a:schemeClr val="accent1"/>
                    </a:solidFill>
                    <a:latin typeface="+mj-lt"/>
                  </a:endParaRPr>
                </a:p>
              </p:txBody>
            </p:sp>
            <p:cxnSp>
              <p:nvCxnSpPr>
                <p:cNvPr id="221" name="Straight Connector 220"/>
                <p:cNvCxnSpPr>
                  <a:stCxn id="277" idx="3"/>
                </p:cNvCxnSpPr>
                <p:nvPr/>
              </p:nvCxnSpPr>
              <p:spPr bwMode="auto">
                <a:xfrm>
                  <a:off x="6968079" y="4287612"/>
                  <a:ext cx="0" cy="215257"/>
                </a:xfrm>
                <a:prstGeom prst="line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217" name="Group 216"/>
              <p:cNvGrpSpPr/>
              <p:nvPr/>
            </p:nvGrpSpPr>
            <p:grpSpPr>
              <a:xfrm>
                <a:off x="8208125" y="2621744"/>
                <a:ext cx="857928" cy="568038"/>
                <a:chOff x="4191631" y="2696431"/>
                <a:chExt cx="857928" cy="568038"/>
              </a:xfrm>
            </p:grpSpPr>
            <p:sp>
              <p:nvSpPr>
                <p:cNvPr id="218" name="TextBox 217"/>
                <p:cNvSpPr txBox="1"/>
                <p:nvPr/>
              </p:nvSpPr>
              <p:spPr>
                <a:xfrm>
                  <a:off x="4191631" y="2696431"/>
                  <a:ext cx="857928" cy="2616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100" dirty="0" err="1">
                      <a:solidFill>
                        <a:schemeClr val="accent1"/>
                      </a:solidFill>
                      <a:latin typeface="+mj-lt"/>
                    </a:rPr>
                    <a:t>MemToReg</a:t>
                  </a:r>
                  <a:endParaRPr lang="en-US" sz="1100" dirty="0">
                    <a:solidFill>
                      <a:schemeClr val="accent1"/>
                    </a:solidFill>
                    <a:latin typeface="+mj-lt"/>
                  </a:endParaRPr>
                </a:p>
              </p:txBody>
            </p:sp>
            <p:cxnSp>
              <p:nvCxnSpPr>
                <p:cNvPr id="219" name="Straight Connector 218"/>
                <p:cNvCxnSpPr>
                  <a:stCxn id="218" idx="2"/>
                  <a:endCxn id="244" idx="1"/>
                </p:cNvCxnSpPr>
                <p:nvPr/>
              </p:nvCxnSpPr>
              <p:spPr bwMode="auto">
                <a:xfrm flipH="1">
                  <a:off x="4618261" y="2958041"/>
                  <a:ext cx="2334" cy="306428"/>
                </a:xfrm>
                <a:prstGeom prst="line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287" name="Group 286"/>
            <p:cNvGrpSpPr/>
            <p:nvPr/>
          </p:nvGrpSpPr>
          <p:grpSpPr>
            <a:xfrm>
              <a:off x="1091156" y="4859959"/>
              <a:ext cx="1560949" cy="739848"/>
              <a:chOff x="-1176697" y="4249639"/>
              <a:chExt cx="2730894" cy="1474955"/>
            </a:xfrm>
          </p:grpSpPr>
          <p:sp>
            <p:nvSpPr>
              <p:cNvPr id="302" name="Oval 301"/>
              <p:cNvSpPr/>
              <p:nvPr/>
            </p:nvSpPr>
            <p:spPr bwMode="auto">
              <a:xfrm>
                <a:off x="507718" y="4249639"/>
                <a:ext cx="1046479" cy="144375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>
                    <a:latin typeface="+mj-lt"/>
                    <a:cs typeface="Arial" pitchFamily="34" charset="0"/>
                  </a:rPr>
                  <a:t>Control</a:t>
                </a:r>
              </a:p>
            </p:txBody>
          </p:sp>
          <p:sp>
            <p:nvSpPr>
              <p:cNvPr id="303" name="TextBox 302"/>
              <p:cNvSpPr txBox="1"/>
              <p:nvPr/>
            </p:nvSpPr>
            <p:spPr>
              <a:xfrm>
                <a:off x="-1176697" y="5218389"/>
                <a:ext cx="1480373" cy="50620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sz="1050" dirty="0" err="1">
                    <a:latin typeface="+mj-lt"/>
                  </a:rPr>
                  <a:t>CondCode</a:t>
                </a:r>
                <a:endParaRPr lang="en-US" sz="1050" dirty="0">
                  <a:latin typeface="+mj-lt"/>
                </a:endParaRPr>
              </a:p>
            </p:txBody>
          </p:sp>
          <p:cxnSp>
            <p:nvCxnSpPr>
              <p:cNvPr id="304" name="Straight Arrow Connector 303"/>
              <p:cNvCxnSpPr>
                <a:stCxn id="303" idx="3"/>
                <a:endCxn id="302" idx="3"/>
              </p:cNvCxnSpPr>
              <p:nvPr/>
            </p:nvCxnSpPr>
            <p:spPr bwMode="auto">
              <a:xfrm>
                <a:off x="303676" y="5471492"/>
                <a:ext cx="357295" cy="10468"/>
              </a:xfrm>
              <a:prstGeom prst="straightConnector1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  <p:cxnSp>
          <p:nvCxnSpPr>
            <p:cNvPr id="305" name="Elbow Connector 304"/>
            <p:cNvCxnSpPr>
              <a:stCxn id="164" idx="4"/>
              <a:endCxn id="302" idx="2"/>
            </p:cNvCxnSpPr>
            <p:nvPr/>
          </p:nvCxnSpPr>
          <p:spPr bwMode="auto">
            <a:xfrm rot="16200000" flipH="1">
              <a:off x="657216" y="3825324"/>
              <a:ext cx="2519161" cy="274306"/>
            </a:xfrm>
            <a:prstGeom prst="bentConnector2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415" name="Trapezoid 414"/>
          <p:cNvSpPr/>
          <p:nvPr/>
        </p:nvSpPr>
        <p:spPr bwMode="auto">
          <a:xfrm rot="16200000">
            <a:off x="2263130" y="1138373"/>
            <a:ext cx="643543" cy="180391"/>
          </a:xfrm>
          <a:prstGeom prst="trapezoid">
            <a:avLst>
              <a:gd name="adj" fmla="val 53513"/>
            </a:avLst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8609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issue 1: simultaneous exceptions</a:t>
            </a:r>
            <a:endParaRPr lang="ru-RU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Several instructions can generate exceptions on different stages but on the same cycles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b="1" dirty="0" smtClean="0"/>
          </a:p>
          <a:p>
            <a:pPr marL="342900" indent="-342900"/>
            <a:r>
              <a:rPr lang="en-US" b="1" dirty="0" smtClean="0"/>
              <a:t>Solution</a:t>
            </a:r>
            <a:r>
              <a:rPr lang="en-US" b="1" dirty="0" smtClean="0"/>
              <a:t>: </a:t>
            </a:r>
            <a:r>
              <a:rPr lang="en-US" dirty="0" smtClean="0"/>
              <a:t>prioritize exceptions on the later stages</a:t>
            </a:r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6289390" y="2848963"/>
            <a:ext cx="2160000" cy="2160000"/>
            <a:chOff x="2160000" y="2880000"/>
            <a:chExt cx="2160000" cy="216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/>
            <p:cNvSpPr/>
            <p:nvPr/>
          </p:nvSpPr>
          <p:spPr bwMode="auto">
            <a:xfrm>
              <a:off x="2160000" y="2880000"/>
              <a:ext cx="540000" cy="540000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700000" y="2880000"/>
              <a:ext cx="540000" cy="54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240000" y="2880000"/>
              <a:ext cx="540000" cy="5400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780000" y="2880000"/>
              <a:ext cx="540000" cy="540000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M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719715" y="3420000"/>
              <a:ext cx="540000" cy="540000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40000" y="3420000"/>
              <a:ext cx="540000" cy="54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780000" y="3420000"/>
              <a:ext cx="540000" cy="5400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240000" y="3960000"/>
              <a:ext cx="540000" cy="540000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780000" y="3960000"/>
              <a:ext cx="540000" cy="54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780000" y="4500000"/>
              <a:ext cx="540000" cy="540000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571874" y="2934297"/>
            <a:ext cx="271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$r3, $zero(0x0)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42674" y="3474297"/>
            <a:ext cx="271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div $r2, $zero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72973" y="4014421"/>
            <a:ext cx="271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&lt;invalid opcode&gt;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Explosion 1 24"/>
          <p:cNvSpPr/>
          <p:nvPr/>
        </p:nvSpPr>
        <p:spPr bwMode="auto">
          <a:xfrm>
            <a:off x="7977753" y="2891630"/>
            <a:ext cx="403275" cy="454666"/>
          </a:xfrm>
          <a:prstGeom prst="irregularSeal1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6" name="Explosion 1 25"/>
          <p:cNvSpPr/>
          <p:nvPr/>
        </p:nvSpPr>
        <p:spPr bwMode="auto">
          <a:xfrm>
            <a:off x="7970161" y="3453200"/>
            <a:ext cx="403275" cy="454666"/>
          </a:xfrm>
          <a:prstGeom prst="irregularSeal1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7" name="Explosion 1 26"/>
          <p:cNvSpPr/>
          <p:nvPr/>
        </p:nvSpPr>
        <p:spPr bwMode="auto">
          <a:xfrm>
            <a:off x="7970161" y="3993323"/>
            <a:ext cx="403275" cy="454666"/>
          </a:xfrm>
          <a:prstGeom prst="irregularSeal1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03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2" grpId="0"/>
      <p:bldP spid="23" grpId="0"/>
      <p:bldP spid="24" grpId="0"/>
      <p:bldP spid="25" grpId="0" animBg="1"/>
      <p:bldP spid="2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issue 2: flushing pipeline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 smtClean="0"/>
              <a:t>Pipeline has to cancel all consequent instructions to have correct architecture state</a:t>
            </a:r>
          </a:p>
          <a:p>
            <a:pPr marL="342900" indent="-342900"/>
            <a:r>
              <a:rPr lang="en-US" b="1" dirty="0" smtClean="0"/>
              <a:t>Not a problem </a:t>
            </a:r>
            <a:r>
              <a:rPr lang="en-US" dirty="0" smtClean="0"/>
              <a:t>since we handle branch </a:t>
            </a:r>
            <a:r>
              <a:rPr lang="en-US" dirty="0" err="1" smtClean="0"/>
              <a:t>mispredictions</a:t>
            </a:r>
            <a:r>
              <a:rPr lang="en-US" dirty="0" smtClean="0"/>
              <a:t> already</a:t>
            </a:r>
          </a:p>
          <a:p>
            <a:pPr marL="803275" lvl="1" indent="-457200">
              <a:buFont typeface="+mj-lt"/>
              <a:buAutoNum type="arabicPeriod"/>
            </a:pPr>
            <a:endParaRPr lang="en-US" dirty="0" smtClean="0"/>
          </a:p>
          <a:p>
            <a:pPr lvl="1" indent="0">
              <a:buNone/>
            </a:pPr>
            <a:endParaRPr lang="ru-RU" dirty="0"/>
          </a:p>
        </p:txBody>
      </p:sp>
      <p:grpSp>
        <p:nvGrpSpPr>
          <p:cNvPr id="34" name="Group 33"/>
          <p:cNvGrpSpPr/>
          <p:nvPr/>
        </p:nvGrpSpPr>
        <p:grpSpPr>
          <a:xfrm>
            <a:off x="3883256" y="3300731"/>
            <a:ext cx="2140285" cy="2160000"/>
            <a:chOff x="2719715" y="3420000"/>
            <a:chExt cx="2140285" cy="216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/>
            <p:cNvSpPr/>
            <p:nvPr/>
          </p:nvSpPr>
          <p:spPr bwMode="auto">
            <a:xfrm>
              <a:off x="2719715" y="3420000"/>
              <a:ext cx="540000" cy="540000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240000" y="3420000"/>
              <a:ext cx="540000" cy="54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780000" y="3420000"/>
              <a:ext cx="540000" cy="5400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320000" y="3420000"/>
              <a:ext cx="540000" cy="540000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M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240000" y="3960000"/>
              <a:ext cx="540000" cy="540000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780000" y="3960000"/>
              <a:ext cx="540000" cy="54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4320000" y="3960000"/>
              <a:ext cx="540000" cy="5400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780000" y="4500000"/>
              <a:ext cx="540000" cy="540000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320000" y="4500000"/>
              <a:ext cx="540000" cy="54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4320000" y="5040000"/>
              <a:ext cx="540000" cy="540000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</p:grpSp>
      <p:sp>
        <p:nvSpPr>
          <p:cNvPr id="16" name="Explosion 1 15"/>
          <p:cNvSpPr/>
          <p:nvPr/>
        </p:nvSpPr>
        <p:spPr bwMode="auto">
          <a:xfrm>
            <a:off x="5564549" y="3376357"/>
            <a:ext cx="413945" cy="441163"/>
          </a:xfrm>
          <a:prstGeom prst="irregularSeal1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023541" y="5460731"/>
            <a:ext cx="2700000" cy="540000"/>
            <a:chOff x="4515416" y="5460731"/>
            <a:chExt cx="2700000" cy="5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Rectangle 34"/>
            <p:cNvSpPr/>
            <p:nvPr/>
          </p:nvSpPr>
          <p:spPr bwMode="auto">
            <a:xfrm>
              <a:off x="4515416" y="5460731"/>
              <a:ext cx="540000" cy="540000"/>
            </a:xfrm>
            <a:prstGeom prst="rect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5055416" y="5460731"/>
              <a:ext cx="540000" cy="54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5595416" y="5460731"/>
              <a:ext cx="540000" cy="5400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6135416" y="5460731"/>
              <a:ext cx="540000" cy="540000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M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675416" y="5460731"/>
              <a:ext cx="540000" cy="540000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W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92825" y="3423646"/>
            <a:ext cx="2001742" cy="1942604"/>
            <a:chOff x="4568825" y="3423646"/>
            <a:chExt cx="2001742" cy="1942604"/>
          </a:xfrm>
        </p:grpSpPr>
        <p:sp>
          <p:nvSpPr>
            <p:cNvPr id="45" name="Cloud 44"/>
            <p:cNvSpPr/>
            <p:nvPr/>
          </p:nvSpPr>
          <p:spPr bwMode="auto">
            <a:xfrm>
              <a:off x="4568825" y="3939665"/>
              <a:ext cx="393700" cy="346585"/>
            </a:xfrm>
            <a:prstGeom prst="clou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6" name="Cloud 45"/>
            <p:cNvSpPr/>
            <p:nvPr/>
          </p:nvSpPr>
          <p:spPr bwMode="auto">
            <a:xfrm>
              <a:off x="4578350" y="4479665"/>
              <a:ext cx="393700" cy="346585"/>
            </a:xfrm>
            <a:prstGeom prst="clou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7" name="Cloud 46"/>
            <p:cNvSpPr/>
            <p:nvPr/>
          </p:nvSpPr>
          <p:spPr bwMode="auto">
            <a:xfrm>
              <a:off x="4578350" y="5019665"/>
              <a:ext cx="393700" cy="346585"/>
            </a:xfrm>
            <a:prstGeom prst="clou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8" name="Cloud 47"/>
            <p:cNvSpPr/>
            <p:nvPr/>
          </p:nvSpPr>
          <p:spPr bwMode="auto">
            <a:xfrm>
              <a:off x="5112691" y="4479665"/>
              <a:ext cx="393700" cy="346585"/>
            </a:xfrm>
            <a:prstGeom prst="clou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9" name="Cloud 48"/>
            <p:cNvSpPr/>
            <p:nvPr/>
          </p:nvSpPr>
          <p:spPr bwMode="auto">
            <a:xfrm>
              <a:off x="5112691" y="5017438"/>
              <a:ext cx="393700" cy="346585"/>
            </a:xfrm>
            <a:prstGeom prst="clou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0" name="Cloud 49"/>
            <p:cNvSpPr/>
            <p:nvPr/>
          </p:nvSpPr>
          <p:spPr bwMode="auto">
            <a:xfrm>
              <a:off x="5668691" y="4988094"/>
              <a:ext cx="393700" cy="346585"/>
            </a:xfrm>
            <a:prstGeom prst="clou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1" name="Cloud 50"/>
            <p:cNvSpPr/>
            <p:nvPr/>
          </p:nvSpPr>
          <p:spPr bwMode="auto">
            <a:xfrm>
              <a:off x="6176867" y="4988094"/>
              <a:ext cx="393700" cy="346585"/>
            </a:xfrm>
            <a:prstGeom prst="clou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2" name="Cloud 51"/>
            <p:cNvSpPr/>
            <p:nvPr/>
          </p:nvSpPr>
          <p:spPr bwMode="auto">
            <a:xfrm>
              <a:off x="5103982" y="3939665"/>
              <a:ext cx="393700" cy="346585"/>
            </a:xfrm>
            <a:prstGeom prst="clou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3" name="Cloud 52"/>
            <p:cNvSpPr/>
            <p:nvPr/>
          </p:nvSpPr>
          <p:spPr bwMode="auto">
            <a:xfrm>
              <a:off x="5668691" y="4479665"/>
              <a:ext cx="393700" cy="346585"/>
            </a:xfrm>
            <a:prstGeom prst="clou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4" name="Cloud 53"/>
            <p:cNvSpPr/>
            <p:nvPr/>
          </p:nvSpPr>
          <p:spPr bwMode="auto">
            <a:xfrm>
              <a:off x="4568825" y="3423646"/>
              <a:ext cx="393700" cy="346585"/>
            </a:xfrm>
            <a:prstGeom prst="clou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029200" y="3296899"/>
            <a:ext cx="2892925" cy="810000"/>
            <a:chOff x="4505200" y="3296899"/>
            <a:chExt cx="2892925" cy="81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Rounded Rectangular Callout 42"/>
            <p:cNvSpPr/>
            <p:nvPr/>
          </p:nvSpPr>
          <p:spPr bwMode="auto">
            <a:xfrm>
              <a:off x="5668691" y="3296899"/>
              <a:ext cx="1729434" cy="810000"/>
            </a:xfrm>
            <a:prstGeom prst="wedgeRoundRectCallout">
              <a:avLst>
                <a:gd name="adj1" fmla="val -85706"/>
                <a:gd name="adj2" fmla="val -6384"/>
                <a:gd name="adj3" fmla="val 16667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b="1" dirty="0">
                  <a:latin typeface="+mj-lt"/>
                  <a:cs typeface="Arial" pitchFamily="34" charset="0"/>
                </a:rPr>
                <a:t>Some </a:t>
              </a:r>
              <a:r>
                <a:rPr lang="en-US" sz="1400" b="1" dirty="0" err="1">
                  <a:latin typeface="+mj-lt"/>
                  <a:cs typeface="Arial" pitchFamily="34" charset="0"/>
                </a:rPr>
                <a:t>expections</a:t>
              </a:r>
              <a:r>
                <a:rPr lang="en-US" sz="1400" b="1" dirty="0">
                  <a:latin typeface="+mj-lt"/>
                  <a:cs typeface="Arial" pitchFamily="34" charset="0"/>
                </a:rPr>
                <a:t> require </a:t>
              </a:r>
              <a:r>
                <a:rPr lang="en-US" sz="1400" b="1" dirty="0" err="1">
                  <a:latin typeface="+mj-lt"/>
                  <a:cs typeface="Arial" pitchFamily="34" charset="0"/>
                </a:rPr>
                <a:t>writeback</a:t>
              </a:r>
              <a:endParaRPr lang="ru-RU" sz="14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4505200" y="3299562"/>
              <a:ext cx="540000" cy="540000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W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8074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issue 3: speculative instructions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68050" cy="4128707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 smtClean="0"/>
              <a:t>We may execute exception-causing instruction after </a:t>
            </a:r>
            <a:r>
              <a:rPr lang="en-US" dirty="0" err="1" smtClean="0"/>
              <a:t>mispredicted</a:t>
            </a:r>
            <a:r>
              <a:rPr lang="en-US" dirty="0" smtClean="0"/>
              <a:t> branch</a:t>
            </a:r>
            <a:endParaRPr lang="ru-RU" dirty="0"/>
          </a:p>
        </p:txBody>
      </p:sp>
      <p:grpSp>
        <p:nvGrpSpPr>
          <p:cNvPr id="68" name="Group 67"/>
          <p:cNvGrpSpPr/>
          <p:nvPr/>
        </p:nvGrpSpPr>
        <p:grpSpPr>
          <a:xfrm>
            <a:off x="982796" y="2384322"/>
            <a:ext cx="3236495" cy="4300593"/>
            <a:chOff x="0" y="1913020"/>
            <a:chExt cx="3236495" cy="430059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0" name="Group 19"/>
            <p:cNvGrpSpPr/>
            <p:nvPr/>
          </p:nvGrpSpPr>
          <p:grpSpPr>
            <a:xfrm>
              <a:off x="0" y="1913020"/>
              <a:ext cx="3236495" cy="3585412"/>
              <a:chOff x="0" y="1913020"/>
              <a:chExt cx="3236495" cy="2430380"/>
            </a:xfrm>
          </p:grpSpPr>
          <p:sp>
            <p:nvSpPr>
              <p:cNvPr id="5" name="Diamond 4"/>
              <p:cNvSpPr/>
              <p:nvPr/>
            </p:nvSpPr>
            <p:spPr bwMode="auto">
              <a:xfrm>
                <a:off x="1383632" y="1913020"/>
                <a:ext cx="1696453" cy="733927"/>
              </a:xfrm>
              <a:prstGeom prst="diamond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 err="1">
                    <a:latin typeface="+mj-lt"/>
                    <a:cs typeface="Arial" pitchFamily="34" charset="0"/>
                  </a:rPr>
                  <a:t>beq</a:t>
                </a:r>
                <a:endParaRPr lang="ru-RU" sz="2000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0" y="3102206"/>
                <a:ext cx="1959685" cy="3277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>
                    <a:latin typeface="+mj-lt"/>
                    <a:cs typeface="Arial" pitchFamily="34" charset="0"/>
                  </a:rPr>
                  <a:t>&lt;invalid opcode&gt;</a:t>
                </a:r>
                <a:endParaRPr lang="ru-RU" sz="2000" b="1" dirty="0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8" name="Elbow Connector 7"/>
              <p:cNvCxnSpPr>
                <a:stCxn id="5" idx="1"/>
                <a:endCxn id="6" idx="0"/>
              </p:cNvCxnSpPr>
              <p:nvPr/>
            </p:nvCxnSpPr>
            <p:spPr bwMode="auto">
              <a:xfrm rot="10800000" flipV="1">
                <a:off x="979844" y="2279984"/>
                <a:ext cx="403789" cy="822223"/>
              </a:xfrm>
              <a:prstGeom prst="bentConnector2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12" name="Rectangle 11"/>
              <p:cNvSpPr/>
              <p:nvPr/>
            </p:nvSpPr>
            <p:spPr bwMode="auto">
              <a:xfrm>
                <a:off x="1203158" y="4067434"/>
                <a:ext cx="2033337" cy="275966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 err="1">
                    <a:latin typeface="+mj-lt"/>
                    <a:cs typeface="Arial" pitchFamily="34" charset="0"/>
                  </a:rPr>
                  <a:t>lw</a:t>
                </a:r>
                <a:r>
                  <a:rPr lang="en-US" sz="2000" b="1" dirty="0">
                    <a:latin typeface="+mj-lt"/>
                    <a:cs typeface="Arial" pitchFamily="34" charset="0"/>
                  </a:rPr>
                  <a:t> $r1, $r2(0x0)</a:t>
                </a:r>
                <a:endParaRPr lang="ru-RU" sz="2000" b="1" dirty="0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5" idx="2"/>
                <a:endCxn id="12" idx="0"/>
              </p:cNvCxnSpPr>
              <p:nvPr/>
            </p:nvCxnSpPr>
            <p:spPr bwMode="auto">
              <a:xfrm flipH="1">
                <a:off x="2219827" y="2646947"/>
                <a:ext cx="12032" cy="1420487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18" name="Elbow Connector 17"/>
              <p:cNvCxnSpPr>
                <a:stCxn id="6" idx="2"/>
                <a:endCxn id="12" idx="0"/>
              </p:cNvCxnSpPr>
              <p:nvPr/>
            </p:nvCxnSpPr>
            <p:spPr bwMode="auto">
              <a:xfrm rot="16200000" flipH="1">
                <a:off x="1281102" y="3128708"/>
                <a:ext cx="637468" cy="1239984"/>
              </a:xfrm>
              <a:prstGeom prst="bentConnector3">
                <a:avLst>
                  <a:gd name="adj1" fmla="val 50000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  <p:sp>
          <p:nvSpPr>
            <p:cNvPr id="41" name="Rectangle 40"/>
            <p:cNvSpPr/>
            <p:nvPr/>
          </p:nvSpPr>
          <p:spPr bwMode="auto">
            <a:xfrm>
              <a:off x="1203157" y="5806495"/>
              <a:ext cx="2033337" cy="40711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err="1">
                  <a:latin typeface="+mj-lt"/>
                  <a:cs typeface="Arial" pitchFamily="34" charset="0"/>
                </a:rPr>
                <a:t>lw</a:t>
              </a:r>
              <a:r>
                <a:rPr lang="en-US" sz="2000" b="1" dirty="0">
                  <a:latin typeface="+mj-lt"/>
                  <a:cs typeface="Arial" pitchFamily="34" charset="0"/>
                </a:rPr>
                <a:t> $</a:t>
              </a:r>
              <a:r>
                <a:rPr lang="en-US" sz="2000" b="1" dirty="0">
                  <a:latin typeface="+mj-lt"/>
                  <a:cs typeface="Arial" pitchFamily="34" charset="0"/>
                </a:rPr>
                <a:t>r3, </a:t>
              </a:r>
              <a:r>
                <a:rPr lang="en-US" sz="2000" b="1" dirty="0">
                  <a:latin typeface="+mj-lt"/>
                  <a:cs typeface="Arial" pitchFamily="34" charset="0"/>
                </a:rPr>
                <a:t>$</a:t>
              </a:r>
              <a:r>
                <a:rPr lang="en-US" sz="2000" b="1" dirty="0">
                  <a:latin typeface="+mj-lt"/>
                  <a:cs typeface="Arial" pitchFamily="34" charset="0"/>
                </a:rPr>
                <a:t>r1(0x0</a:t>
              </a:r>
              <a:r>
                <a:rPr lang="en-US" sz="2000" b="1" dirty="0">
                  <a:latin typeface="+mj-lt"/>
                  <a:cs typeface="Arial" pitchFamily="34" charset="0"/>
                </a:rPr>
                <a:t>)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43" name="Elbow Connector 42"/>
          <p:cNvCxnSpPr>
            <a:stCxn id="12" idx="2"/>
            <a:endCxn id="41" idx="0"/>
          </p:cNvCxnSpPr>
          <p:nvPr/>
        </p:nvCxnSpPr>
        <p:spPr bwMode="auto">
          <a:xfrm rot="5400000">
            <a:off x="3048592" y="6123765"/>
            <a:ext cx="308063" cy="1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51" name="Group 50"/>
          <p:cNvGrpSpPr/>
          <p:nvPr/>
        </p:nvGrpSpPr>
        <p:grpSpPr>
          <a:xfrm>
            <a:off x="5726196" y="2729734"/>
            <a:ext cx="2274135" cy="1620000"/>
            <a:chOff x="4080292" y="2220624"/>
            <a:chExt cx="2274135" cy="1620000"/>
          </a:xfrm>
        </p:grpSpPr>
        <p:grpSp>
          <p:nvGrpSpPr>
            <p:cNvPr id="27" name="Group 26"/>
            <p:cNvGrpSpPr/>
            <p:nvPr/>
          </p:nvGrpSpPr>
          <p:grpSpPr>
            <a:xfrm>
              <a:off x="4734427" y="2220624"/>
              <a:ext cx="1620000" cy="1620000"/>
              <a:chOff x="2160000" y="2880000"/>
              <a:chExt cx="1620000" cy="1620000"/>
            </a:xfrm>
          </p:grpSpPr>
          <p:sp>
            <p:nvSpPr>
              <p:cNvPr id="28" name="Rectangle 27"/>
              <p:cNvSpPr/>
              <p:nvPr/>
            </p:nvSpPr>
            <p:spPr bwMode="auto">
              <a:xfrm>
                <a:off x="2160000" y="2880000"/>
                <a:ext cx="540000" cy="54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2700000" y="2880000"/>
                <a:ext cx="540000" cy="54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3240000" y="2880000"/>
                <a:ext cx="540000" cy="540000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2719715" y="3420000"/>
                <a:ext cx="540000" cy="54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3240000" y="3420000"/>
                <a:ext cx="540000" cy="54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3240000" y="3960000"/>
                <a:ext cx="540000" cy="54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4080292" y="2271689"/>
              <a:ext cx="733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beq</a:t>
              </a:r>
              <a:endParaRPr lang="ru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426202" y="2854319"/>
              <a:ext cx="974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ru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74427" y="3396853"/>
              <a:ext cx="733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lw</a:t>
              </a:r>
              <a:endParaRPr lang="ru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8" name="Explosion 1 47"/>
          <p:cNvSpPr/>
          <p:nvPr/>
        </p:nvSpPr>
        <p:spPr bwMode="auto">
          <a:xfrm>
            <a:off x="7534315" y="3331524"/>
            <a:ext cx="423322" cy="478210"/>
          </a:xfrm>
          <a:prstGeom prst="irregularSeal1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7897478" y="4889734"/>
            <a:ext cx="2814135" cy="1080000"/>
            <a:chOff x="4080292" y="2220624"/>
            <a:chExt cx="2814135" cy="1080000"/>
          </a:xfrm>
        </p:grpSpPr>
        <p:grpSp>
          <p:nvGrpSpPr>
            <p:cNvPr id="53" name="Group 52"/>
            <p:cNvGrpSpPr/>
            <p:nvPr/>
          </p:nvGrpSpPr>
          <p:grpSpPr>
            <a:xfrm>
              <a:off x="4734427" y="2220624"/>
              <a:ext cx="2160000" cy="1080000"/>
              <a:chOff x="2160000" y="2880000"/>
              <a:chExt cx="2160000" cy="1080000"/>
            </a:xfrm>
          </p:grpSpPr>
          <p:sp>
            <p:nvSpPr>
              <p:cNvPr id="58" name="Rectangle 57"/>
              <p:cNvSpPr/>
              <p:nvPr/>
            </p:nvSpPr>
            <p:spPr bwMode="auto">
              <a:xfrm>
                <a:off x="2160000" y="2880000"/>
                <a:ext cx="540000" cy="54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2700000" y="2880000"/>
                <a:ext cx="540000" cy="54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3240000" y="2880000"/>
                <a:ext cx="540000" cy="540000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3780000" y="2880000"/>
                <a:ext cx="540000" cy="540000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M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2707683" y="3420000"/>
                <a:ext cx="540000" cy="54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3240000" y="3420000"/>
                <a:ext cx="540000" cy="54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3780000" y="3420000"/>
                <a:ext cx="540000" cy="540000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4080292" y="2271689"/>
              <a:ext cx="733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lw</a:t>
              </a:r>
              <a:endParaRPr lang="ru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667036" y="2854319"/>
              <a:ext cx="733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lw</a:t>
              </a:r>
              <a:endParaRPr lang="ru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5" name="Rounded Rectangular Callout 74"/>
          <p:cNvSpPr/>
          <p:nvPr/>
        </p:nvSpPr>
        <p:spPr bwMode="auto">
          <a:xfrm>
            <a:off x="4861478" y="3813645"/>
            <a:ext cx="1729434" cy="810000"/>
          </a:xfrm>
          <a:prstGeom prst="wedgeRoundRectCallout">
            <a:avLst>
              <a:gd name="adj1" fmla="val 107465"/>
              <a:gd name="adj2" fmla="val -63571"/>
              <a:gd name="adj3" fmla="val 16667"/>
            </a:avLst>
          </a:prstGeom>
          <a:ln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b="1" dirty="0">
                <a:latin typeface="+mj-lt"/>
                <a:cs typeface="Arial" pitchFamily="34" charset="0"/>
              </a:rPr>
              <a:t>Not an exception!</a:t>
            </a:r>
            <a:endParaRPr lang="ru-RU" sz="1400" b="1" dirty="0">
              <a:latin typeface="+mj-lt"/>
              <a:cs typeface="Arial" pitchFamily="34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7460330" y="2729825"/>
            <a:ext cx="1080000" cy="2160000"/>
            <a:chOff x="5814427" y="2232747"/>
            <a:chExt cx="1080000" cy="216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4" name="Group 73"/>
            <p:cNvGrpSpPr/>
            <p:nvPr/>
          </p:nvGrpSpPr>
          <p:grpSpPr>
            <a:xfrm>
              <a:off x="6354427" y="2232747"/>
              <a:ext cx="540000" cy="2160000"/>
              <a:chOff x="6354427" y="2220624"/>
              <a:chExt cx="540000" cy="2160000"/>
            </a:xfrm>
          </p:grpSpPr>
          <p:sp>
            <p:nvSpPr>
              <p:cNvPr id="70" name="Rectangle 69"/>
              <p:cNvSpPr/>
              <p:nvPr/>
            </p:nvSpPr>
            <p:spPr bwMode="auto">
              <a:xfrm>
                <a:off x="6354427" y="2220624"/>
                <a:ext cx="540000" cy="540000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M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 bwMode="auto">
              <a:xfrm>
                <a:off x="6354427" y="2760624"/>
                <a:ext cx="540000" cy="540000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 bwMode="auto">
              <a:xfrm>
                <a:off x="6354427" y="3300624"/>
                <a:ext cx="540000" cy="54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 bwMode="auto">
              <a:xfrm>
                <a:off x="6354427" y="3840624"/>
                <a:ext cx="540000" cy="54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5814427" y="3966224"/>
              <a:ext cx="733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</a:t>
              </a:r>
              <a:endParaRPr lang="ru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533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8" grpId="0" animBg="1"/>
      <p:bldP spid="7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8.2|9.8|2.8|93.1|22.9|37.6|15.2|6.8|10.2|1.4|43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1|21.9|95.9|52.2|5.7|42.1|87.8|22.7|57.8|1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1.8|3.2|24.8|3.6|109.1|5.2|26.9|89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1.2|7.4|66.7|41.5|2|15.8|53.3|1.3|10.8|64.2|8.8|13.7|56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21.5|46.7|59.5|33.5|20.1|10.7|77.5|1.4|33.1|8.5|260|73.7|7.3|3.4|46.6|1|40.5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7320</TotalTime>
  <Words>1501</Words>
  <Application>Microsoft Office PowerPoint</Application>
  <PresentationFormat>Widescreen</PresentationFormat>
  <Paragraphs>591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ＭＳ Ｐゴシック</vt:lpstr>
      <vt:lpstr>Arial</vt:lpstr>
      <vt:lpstr>Calibri</vt:lpstr>
      <vt:lpstr>Calibri Light</vt:lpstr>
      <vt:lpstr>Consolas</vt:lpstr>
      <vt:lpstr>Courier New</vt:lpstr>
      <vt:lpstr>Neo Sans Intel</vt:lpstr>
      <vt:lpstr>Verdana</vt:lpstr>
      <vt:lpstr>Wingdings</vt:lpstr>
      <vt:lpstr>2_Office Theme</vt:lpstr>
      <vt:lpstr>Advanced Pipelining</vt:lpstr>
      <vt:lpstr>Exception handling</vt:lpstr>
      <vt:lpstr>Exceptions and Interrupts</vt:lpstr>
      <vt:lpstr>Exception handling</vt:lpstr>
      <vt:lpstr>MIPS Exception types</vt:lpstr>
      <vt:lpstr>Adding exceptions to Single-Cycle MIPS</vt:lpstr>
      <vt:lpstr>Pipeline issue 1: simultaneous exceptions</vt:lpstr>
      <vt:lpstr>Pipeline issue 2: flushing pipeline</vt:lpstr>
      <vt:lpstr>Pipeline issue 3: speculative instructions</vt:lpstr>
      <vt:lpstr>Cumulative solution</vt:lpstr>
      <vt:lpstr>Complex pipeline</vt:lpstr>
      <vt:lpstr>Unified Pipeline</vt:lpstr>
      <vt:lpstr>Unified Pipeline</vt:lpstr>
      <vt:lpstr>Non-Unified Pipeline (#31, #20)</vt:lpstr>
      <vt:lpstr>Complex Pipeline</vt:lpstr>
      <vt:lpstr>Scoreboard for tracking WAW</vt:lpstr>
      <vt:lpstr>Superscalar pipelines</vt:lpstr>
      <vt:lpstr>Superscalar processors</vt:lpstr>
      <vt:lpstr>Approach 1: dynamic scheduling of Pentium® </vt:lpstr>
      <vt:lpstr>Approach 2: VLIW (Itanium® and E2K)</vt:lpstr>
      <vt:lpstr>Approach 3: vectorization</vt:lpstr>
      <vt:lpstr>Summary</vt:lpstr>
      <vt:lpstr>Thank You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Smirnov, Igor</cp:lastModifiedBy>
  <cp:revision>280</cp:revision>
  <dcterms:created xsi:type="dcterms:W3CDTF">2018-09-18T18:10:21Z</dcterms:created>
  <dcterms:modified xsi:type="dcterms:W3CDTF">2018-12-14T12:02:29Z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2018-12-14 12:02:28Z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