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2" r:id="rId2"/>
    <p:sldId id="353" r:id="rId3"/>
    <p:sldId id="319" r:id="rId4"/>
    <p:sldId id="320" r:id="rId5"/>
    <p:sldId id="324" r:id="rId6"/>
    <p:sldId id="323" r:id="rId7"/>
    <p:sldId id="325" r:id="rId8"/>
    <p:sldId id="329" r:id="rId9"/>
    <p:sldId id="330" r:id="rId10"/>
    <p:sldId id="331" r:id="rId11"/>
    <p:sldId id="332" r:id="rId12"/>
    <p:sldId id="339" r:id="rId13"/>
    <p:sldId id="341" r:id="rId14"/>
    <p:sldId id="342" r:id="rId15"/>
    <p:sldId id="344" r:id="rId16"/>
    <p:sldId id="359" r:id="rId17"/>
    <p:sldId id="355" r:id="rId18"/>
    <p:sldId id="356" r:id="rId19"/>
    <p:sldId id="357" r:id="rId20"/>
    <p:sldId id="358" r:id="rId21"/>
    <p:sldId id="361" r:id="rId22"/>
    <p:sldId id="363" r:id="rId23"/>
    <p:sldId id="334" r:id="rId24"/>
    <p:sldId id="350" r:id="rId25"/>
    <p:sldId id="351" r:id="rId26"/>
    <p:sldId id="337" r:id="rId27"/>
    <p:sldId id="33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5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6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15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9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5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5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99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16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" TargetMode="External"/><Relationship Id="rId2" Type="http://schemas.openxmlformats.org/officeDocument/2006/relationships/hyperlink" Target="http://www.cburch.com/logisim/ru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circui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Combinational and Sequential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 </a:t>
            </a:r>
            <a:r>
              <a:rPr lang="en-US" i="1" dirty="0" err="1">
                <a:latin typeface="+mj-lt"/>
              </a:rPr>
              <a:t>Korolev</a:t>
            </a:r>
            <a:endParaRPr lang="en-US" i="1" dirty="0">
              <a:latin typeface="+mj-lt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30 September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41389" y="1837738"/>
            <a:ext cx="2851406" cy="1939229"/>
            <a:chOff x="4646339" y="4070016"/>
            <a:chExt cx="2851406" cy="1939229"/>
          </a:xfrm>
        </p:grpSpPr>
        <p:grpSp>
          <p:nvGrpSpPr>
            <p:cNvPr id="36" name="Group 35"/>
            <p:cNvGrpSpPr/>
            <p:nvPr/>
          </p:nvGrpSpPr>
          <p:grpSpPr>
            <a:xfrm>
              <a:off x="4646339" y="4915551"/>
              <a:ext cx="2851406" cy="1093694"/>
              <a:chOff x="1245030" y="4455457"/>
              <a:chExt cx="2851406" cy="109369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40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45030" y="5056094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y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45030" y="4518212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x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29642" y="4496395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s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43" name="Straight Connector 42"/>
              <p:cNvCxnSpPr>
                <a:stCxn id="40" idx="3"/>
              </p:cNvCxnSpPr>
              <p:nvPr/>
            </p:nvCxnSpPr>
            <p:spPr bwMode="auto">
              <a:xfrm>
                <a:off x="1711824" y="4733656"/>
                <a:ext cx="28730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4" name="Straight Connector 43"/>
              <p:cNvCxnSpPr>
                <a:stCxn id="39" idx="3"/>
              </p:cNvCxnSpPr>
              <p:nvPr/>
            </p:nvCxnSpPr>
            <p:spPr bwMode="auto">
              <a:xfrm>
                <a:off x="1711824" y="5271538"/>
                <a:ext cx="28730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3629642" y="5034277"/>
                <a:ext cx="466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c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5883032" y="4070016"/>
              <a:ext cx="6767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</a:rPr>
                <a:t>c</a:t>
              </a:r>
              <a:r>
                <a:rPr lang="en-US" sz="1600" dirty="0">
                  <a:latin typeface="Consolas" panose="020B0609020204030204" pitchFamily="49" charset="0"/>
                </a:rPr>
                <a:t>n-1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247615" y="1809143"/>
            <a:ext cx="5012292" cy="334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scheme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4183"/>
              </p:ext>
            </p:extLst>
          </p:nvPr>
        </p:nvGraphicFramePr>
        <p:xfrm>
          <a:off x="7845681" y="3240780"/>
          <a:ext cx="287470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37185" y="4497562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It is called </a:t>
            </a:r>
            <a:r>
              <a:rPr lang="en-US" b="1" dirty="0">
                <a:latin typeface="+mn-lt"/>
              </a:rPr>
              <a:t>a full 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n-lt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1741"/>
              </p:ext>
            </p:extLst>
          </p:nvPr>
        </p:nvGraphicFramePr>
        <p:xfrm>
          <a:off x="7844666" y="1384566"/>
          <a:ext cx="2874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y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</a:t>
                      </a:r>
                      <a:r>
                        <a:rPr lang="en-US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sz="1400" dirty="0" err="1"/>
                        <a:t>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837185" y="1483250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We add input carry here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n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304683" y="2273526"/>
            <a:ext cx="2407010" cy="2050862"/>
            <a:chOff x="3546186" y="2481967"/>
            <a:chExt cx="2407010" cy="2050862"/>
          </a:xfrm>
        </p:grpSpPr>
        <p:grpSp>
          <p:nvGrpSpPr>
            <p:cNvPr id="90" name="Group 89"/>
            <p:cNvGrpSpPr/>
            <p:nvPr/>
          </p:nvGrpSpPr>
          <p:grpSpPr>
            <a:xfrm>
              <a:off x="3546186" y="2667774"/>
              <a:ext cx="2407010" cy="1865055"/>
              <a:chOff x="3096768" y="1807279"/>
              <a:chExt cx="3252338" cy="2336830"/>
            </a:xfrm>
          </p:grpSpPr>
          <p:sp>
            <p:nvSpPr>
              <p:cNvPr id="99" name="Rectangle 4"/>
              <p:cNvSpPr/>
              <p:nvPr/>
            </p:nvSpPr>
            <p:spPr bwMode="auto">
              <a:xfrm>
                <a:off x="4718302" y="1807279"/>
                <a:ext cx="1296153" cy="1097280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5235 w 1296153"/>
                  <a:gd name="connsiteY0" fmla="*/ 0 h 1097280"/>
                  <a:gd name="connsiteX1" fmla="*/ 1296153 w 1296153"/>
                  <a:gd name="connsiteY1" fmla="*/ 0 h 1097280"/>
                  <a:gd name="connsiteX2" fmla="*/ 1296153 w 1296153"/>
                  <a:gd name="connsiteY2" fmla="*/ 1093694 h 1097280"/>
                  <a:gd name="connsiteX3" fmla="*/ 668020 w 1296153"/>
                  <a:gd name="connsiteY3" fmla="*/ 1097280 h 1097280"/>
                  <a:gd name="connsiteX4" fmla="*/ 5235 w 1296153"/>
                  <a:gd name="connsiteY4" fmla="*/ 1093694 h 1097280"/>
                  <a:gd name="connsiteX5" fmla="*/ 0 w 1296153"/>
                  <a:gd name="connsiteY5" fmla="*/ 801340 h 1097280"/>
                  <a:gd name="connsiteX6" fmla="*/ 5235 w 1296153"/>
                  <a:gd name="connsiteY6" fmla="*/ 0 h 1097280"/>
                  <a:gd name="connsiteX0" fmla="*/ 5235 w 1296153"/>
                  <a:gd name="connsiteY0" fmla="*/ 0 h 1097280"/>
                  <a:gd name="connsiteX1" fmla="*/ 1296153 w 1296153"/>
                  <a:gd name="connsiteY1" fmla="*/ 0 h 1097280"/>
                  <a:gd name="connsiteX2" fmla="*/ 1296153 w 1296153"/>
                  <a:gd name="connsiteY2" fmla="*/ 1093694 h 1097280"/>
                  <a:gd name="connsiteX3" fmla="*/ 668020 w 1296153"/>
                  <a:gd name="connsiteY3" fmla="*/ 1097280 h 1097280"/>
                  <a:gd name="connsiteX4" fmla="*/ 5235 w 1296153"/>
                  <a:gd name="connsiteY4" fmla="*/ 1093694 h 1097280"/>
                  <a:gd name="connsiteX5" fmla="*/ 0 w 1296153"/>
                  <a:gd name="connsiteY5" fmla="*/ 801340 h 1097280"/>
                  <a:gd name="connsiteX6" fmla="*/ 1 w 1296153"/>
                  <a:gd name="connsiteY6" fmla="*/ 289276 h 1097280"/>
                  <a:gd name="connsiteX7" fmla="*/ 5235 w 1296153"/>
                  <a:gd name="connsiteY7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6153" h="1097280">
                    <a:moveTo>
                      <a:pt x="5235" y="0"/>
                    </a:moveTo>
                    <a:lnTo>
                      <a:pt x="1296153" y="0"/>
                    </a:lnTo>
                    <a:lnTo>
                      <a:pt x="1296153" y="1093694"/>
                    </a:lnTo>
                    <a:lnTo>
                      <a:pt x="668020" y="1097280"/>
                    </a:lnTo>
                    <a:lnTo>
                      <a:pt x="5235" y="1093694"/>
                    </a:lnTo>
                    <a:lnTo>
                      <a:pt x="0" y="801340"/>
                    </a:lnTo>
                    <a:cubicBezTo>
                      <a:pt x="0" y="630652"/>
                      <a:pt x="1" y="459964"/>
                      <a:pt x="1" y="289276"/>
                    </a:cubicBezTo>
                    <a:cubicBezTo>
                      <a:pt x="1746" y="192851"/>
                      <a:pt x="3490" y="96425"/>
                      <a:pt x="5235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Consolas" panose="020B0609020204030204" pitchFamily="49" charset="0"/>
                    <a:cs typeface="Arial" pitchFamily="34" charset="0"/>
                  </a:rPr>
                  <a:t>half</a:t>
                </a:r>
                <a:r>
                  <a:rPr lang="en-US" sz="14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24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  <a:endParaRPr lang="en-US" sz="36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  <p:cxnSp>
            <p:nvCxnSpPr>
              <p:cNvPr id="100" name="Straight Connector 99"/>
              <p:cNvCxnSpPr>
                <a:endCxn id="99" idx="5"/>
              </p:cNvCxnSpPr>
              <p:nvPr/>
            </p:nvCxnSpPr>
            <p:spPr bwMode="auto">
              <a:xfrm flipV="1">
                <a:off x="3096768" y="2608619"/>
                <a:ext cx="1621534" cy="46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grpSp>
            <p:nvGrpSpPr>
              <p:cNvPr id="102" name="Group 101"/>
              <p:cNvGrpSpPr/>
              <p:nvPr/>
            </p:nvGrpSpPr>
            <p:grpSpPr>
              <a:xfrm flipH="1">
                <a:off x="4081177" y="2911578"/>
                <a:ext cx="1298541" cy="1232531"/>
                <a:chOff x="2459174" y="3154680"/>
                <a:chExt cx="1148523" cy="942541"/>
              </a:xfrm>
            </p:grpSpPr>
            <p:cxnSp>
              <p:nvCxnSpPr>
                <p:cNvPr id="108" name="Straight Connector 107"/>
                <p:cNvCxnSpPr/>
                <p:nvPr/>
              </p:nvCxnSpPr>
              <p:spPr bwMode="auto">
                <a:xfrm flipH="1">
                  <a:off x="2459174" y="3154680"/>
                  <a:ext cx="0" cy="55161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none" w="med" len="med"/>
                </a:ln>
                <a:effectLst/>
              </p:spPr>
            </p:cxnSp>
            <p:cxnSp>
              <p:nvCxnSpPr>
                <p:cNvPr id="109" name="Straight Connector 108"/>
                <p:cNvCxnSpPr/>
                <p:nvPr/>
              </p:nvCxnSpPr>
              <p:spPr bwMode="auto">
                <a:xfrm>
                  <a:off x="2459174" y="3702543"/>
                  <a:ext cx="1148523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0" name="Straight Connector 109"/>
                <p:cNvCxnSpPr/>
                <p:nvPr/>
              </p:nvCxnSpPr>
              <p:spPr bwMode="auto">
                <a:xfrm flipH="1" flipV="1">
                  <a:off x="3607697" y="3693205"/>
                  <a:ext cx="0" cy="404016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05" name="Straight Connector 104"/>
              <p:cNvCxnSpPr/>
              <p:nvPr/>
            </p:nvCxnSpPr>
            <p:spPr bwMode="auto">
              <a:xfrm flipH="1">
                <a:off x="6009511" y="2351453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91" name="Straight Connector 90"/>
            <p:cNvCxnSpPr/>
            <p:nvPr/>
          </p:nvCxnSpPr>
          <p:spPr>
            <a:xfrm flipV="1">
              <a:off x="3947558" y="2481967"/>
              <a:ext cx="0" cy="462597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941554" y="2934025"/>
              <a:ext cx="803691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144706" y="2657493"/>
            <a:ext cx="2353206" cy="2271198"/>
            <a:chOff x="1539083" y="2057400"/>
            <a:chExt cx="3180505" cy="2845713"/>
          </a:xfrm>
        </p:grpSpPr>
        <p:sp>
          <p:nvSpPr>
            <p:cNvPr id="5" name="Rectangle 4"/>
            <p:cNvSpPr/>
            <p:nvPr/>
          </p:nvSpPr>
          <p:spPr bwMode="auto">
            <a:xfrm>
              <a:off x="1814210" y="2057400"/>
              <a:ext cx="1291269" cy="1097281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Consolas" panose="020B0609020204030204" pitchFamily="49" charset="0"/>
                  <a:cs typeface="Arial" pitchFamily="34" charset="0"/>
                </a:rPr>
                <a:t>half</a:t>
              </a:r>
              <a:r>
                <a:rPr lang="en-US" sz="1400" b="1" dirty="0"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en-US" sz="24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539083" y="2351453"/>
              <a:ext cx="27512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561612" y="2883165"/>
              <a:ext cx="252598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1" name="Straight Connector 30"/>
            <p:cNvCxnSpPr>
              <a:stCxn id="5" idx="2"/>
            </p:cNvCxnSpPr>
            <p:nvPr/>
          </p:nvCxnSpPr>
          <p:spPr bwMode="auto">
            <a:xfrm flipV="1">
              <a:off x="3097613" y="2608621"/>
              <a:ext cx="1621975" cy="46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grpSp>
          <p:nvGrpSpPr>
            <p:cNvPr id="65" name="Group 64"/>
            <p:cNvGrpSpPr/>
            <p:nvPr/>
          </p:nvGrpSpPr>
          <p:grpSpPr>
            <a:xfrm>
              <a:off x="2459844" y="3154683"/>
              <a:ext cx="1147097" cy="942538"/>
              <a:chOff x="2459174" y="3154681"/>
              <a:chExt cx="1146784" cy="942538"/>
            </a:xfrm>
          </p:grpSpPr>
          <p:cxnSp>
            <p:nvCxnSpPr>
              <p:cNvPr id="59" name="Straight Connector 58"/>
              <p:cNvCxnSpPr>
                <a:stCxn id="5" idx="4"/>
              </p:cNvCxnSpPr>
              <p:nvPr/>
            </p:nvCxnSpPr>
            <p:spPr bwMode="auto">
              <a:xfrm>
                <a:off x="2476500" y="3154681"/>
                <a:ext cx="0" cy="48005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>
                <a:stCxn id="41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1" name="Flowchart: Delay 18"/>
            <p:cNvSpPr/>
            <p:nvPr/>
          </p:nvSpPr>
          <p:spPr bwMode="auto">
            <a:xfrm rot="5400000" flipH="1">
              <a:off x="3515517" y="3912613"/>
              <a:ext cx="632999" cy="82067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8" name="Straight Connector 77"/>
            <p:cNvCxnSpPr>
              <a:endCxn id="41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1706685" y="1873866"/>
            <a:ext cx="4457883" cy="3368368"/>
            <a:chOff x="1729999" y="1898877"/>
            <a:chExt cx="4457883" cy="3368368"/>
          </a:xfrm>
        </p:grpSpPr>
        <p:grpSp>
          <p:nvGrpSpPr>
            <p:cNvPr id="116" name="Group 115"/>
            <p:cNvGrpSpPr/>
            <p:nvPr/>
          </p:nvGrpSpPr>
          <p:grpSpPr>
            <a:xfrm>
              <a:off x="1729999" y="1898877"/>
              <a:ext cx="2366234" cy="3368368"/>
              <a:chOff x="978313" y="1106888"/>
              <a:chExt cx="3197242" cy="4220418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978313" y="2583616"/>
                <a:ext cx="611237" cy="539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y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978313" y="2034811"/>
                <a:ext cx="611237" cy="539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err="1">
                    <a:latin typeface="Consolas" panose="020B0609020204030204" pitchFamily="49" charset="0"/>
                  </a:rPr>
                  <a:t>x</a:t>
                </a:r>
                <a:r>
                  <a:rPr lang="en-US" sz="1600" dirty="0" err="1">
                    <a:latin typeface="Consolas" panose="020B0609020204030204" pitchFamily="49" charset="0"/>
                  </a:rPr>
                  <a:t>n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313066" y="1106888"/>
                <a:ext cx="862489" cy="539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c</a:t>
                </a:r>
                <a:r>
                  <a:rPr lang="en-US" sz="1400" dirty="0">
                    <a:latin typeface="Consolas" panose="020B0609020204030204" pitchFamily="49" charset="0"/>
                  </a:rPr>
                  <a:t>n-1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11745" y="4903113"/>
                <a:ext cx="552755" cy="424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latin typeface="Consolas" panose="020B0609020204030204" pitchFamily="49" charset="0"/>
                  </a:rPr>
                  <a:t>Cn</a:t>
                </a:r>
                <a:endParaRPr lang="en-US" sz="22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5735514" y="2671623"/>
              <a:ext cx="45236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</a:rPr>
                <a:t>s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3436487" y="1929756"/>
            <a:ext cx="527128" cy="317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/>
          <p:cNvSpPr/>
          <p:nvPr/>
        </p:nvSpPr>
        <p:spPr>
          <a:xfrm>
            <a:off x="8987881" y="1025495"/>
            <a:ext cx="574227" cy="413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0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5" grpId="0"/>
      <p:bldP spid="60" grpId="0"/>
      <p:bldP spid="62" grpId="0" animBg="1"/>
      <p:bldP spid="64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adder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30182" y="3671051"/>
            <a:ext cx="6383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</a:rPr>
              <a:t>n-1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26812" y="3626322"/>
            <a:ext cx="4395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c</a:t>
            </a:r>
            <a:r>
              <a:rPr lang="en-US" sz="1400" dirty="0" err="1">
                <a:latin typeface="Consolas" panose="020B0609020204030204" pitchFamily="49" charset="0"/>
              </a:rPr>
              <a:t>n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99739" y="3634422"/>
            <a:ext cx="6383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</a:rPr>
              <a:t>n+1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841670" y="1454216"/>
            <a:ext cx="9367837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We may add more adders to sum numbers wider than 1 bit</a:t>
            </a:r>
          </a:p>
        </p:txBody>
      </p:sp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838200" y="5433921"/>
            <a:ext cx="10848975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In real HW, wide adders have more complicated schemes to avoid long “carry chains”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889532" y="2360765"/>
            <a:ext cx="2113324" cy="2315577"/>
            <a:chOff x="5298064" y="2341149"/>
            <a:chExt cx="2113324" cy="2315577"/>
          </a:xfrm>
        </p:grpSpPr>
        <p:sp>
          <p:nvSpPr>
            <p:cNvPr id="97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740660" y="2347520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>
                  <a:latin typeface="Consolas" panose="020B0609020204030204" pitchFamily="49" charset="0"/>
                </a:rPr>
                <a:t>y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266122" y="2341149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>
                  <a:latin typeface="Consolas" panose="020B0609020204030204" pitchFamily="49" charset="0"/>
                </a:rPr>
                <a:t>x</a:t>
              </a:r>
              <a:r>
                <a:rPr lang="en-US" sz="1600" dirty="0" err="1">
                  <a:latin typeface="Consolas" panose="020B0609020204030204" pitchFamily="49" charset="0"/>
                </a:rPr>
                <a:t>n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00" name="Straight Connector 99"/>
            <p:cNvCxnSpPr>
              <a:stCxn id="99" idx="2"/>
            </p:cNvCxnSpPr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1" name="Straight Connector 100"/>
            <p:cNvCxnSpPr>
              <a:stCxn id="98" idx="2"/>
            </p:cNvCxnSpPr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3680235" y="2805166"/>
            <a:ext cx="2113324" cy="1884690"/>
            <a:chOff x="5298064" y="2772036"/>
            <a:chExt cx="2113324" cy="1884690"/>
          </a:xfrm>
        </p:grpSpPr>
        <p:sp>
          <p:nvSpPr>
            <p:cNvPr id="106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sp>
        <p:nvSpPr>
          <p:cNvPr id="114" name="Rectangle 113"/>
          <p:cNvSpPr/>
          <p:nvPr/>
        </p:nvSpPr>
        <p:spPr>
          <a:xfrm>
            <a:off x="7717600" y="4549177"/>
            <a:ext cx="45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s</a:t>
            </a:r>
            <a:r>
              <a:rPr lang="en-US" sz="1600" dirty="0" err="1">
                <a:latin typeface="Consolas" panose="020B0609020204030204" pitchFamily="49" charset="0"/>
              </a:rPr>
              <a:t>n</a:t>
            </a:r>
            <a:endParaRPr lang="en-US" sz="2200" dirty="0">
              <a:latin typeface="Consolas" panose="020B0609020204030204" pitchFamily="49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086092" y="2811537"/>
            <a:ext cx="2113324" cy="1884690"/>
            <a:chOff x="5298064" y="2772036"/>
            <a:chExt cx="2113324" cy="1884690"/>
          </a:xfrm>
        </p:grpSpPr>
        <p:sp>
          <p:nvSpPr>
            <p:cNvPr id="117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23" name="Group 122"/>
          <p:cNvGrpSpPr/>
          <p:nvPr/>
        </p:nvGrpSpPr>
        <p:grpSpPr>
          <a:xfrm>
            <a:off x="489086" y="2817908"/>
            <a:ext cx="2113324" cy="1884690"/>
            <a:chOff x="5298064" y="2772036"/>
            <a:chExt cx="2113324" cy="1884690"/>
          </a:xfrm>
        </p:grpSpPr>
        <p:sp>
          <p:nvSpPr>
            <p:cNvPr id="124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30" name="Group 129"/>
          <p:cNvGrpSpPr/>
          <p:nvPr/>
        </p:nvGrpSpPr>
        <p:grpSpPr>
          <a:xfrm>
            <a:off x="-1107282" y="2824279"/>
            <a:ext cx="2113324" cy="1884690"/>
            <a:chOff x="5298064" y="2772036"/>
            <a:chExt cx="2113324" cy="1884690"/>
          </a:xfrm>
        </p:grpSpPr>
        <p:sp>
          <p:nvSpPr>
            <p:cNvPr id="131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37" name="Group 136"/>
          <p:cNvGrpSpPr/>
          <p:nvPr/>
        </p:nvGrpSpPr>
        <p:grpSpPr>
          <a:xfrm>
            <a:off x="8488131" y="2791652"/>
            <a:ext cx="2113324" cy="1884690"/>
            <a:chOff x="5298064" y="2772036"/>
            <a:chExt cx="2113324" cy="1884690"/>
          </a:xfrm>
        </p:grpSpPr>
        <p:sp>
          <p:nvSpPr>
            <p:cNvPr id="138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39" name="Straight Connector 138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144" name="Group 143"/>
          <p:cNvGrpSpPr/>
          <p:nvPr/>
        </p:nvGrpSpPr>
        <p:grpSpPr>
          <a:xfrm>
            <a:off x="10082940" y="2791652"/>
            <a:ext cx="2113324" cy="1884690"/>
            <a:chOff x="5298064" y="2772036"/>
            <a:chExt cx="2113324" cy="1884690"/>
          </a:xfrm>
        </p:grpSpPr>
        <p:sp>
          <p:nvSpPr>
            <p:cNvPr id="145" name="Rectangle 4"/>
            <p:cNvSpPr/>
            <p:nvPr/>
          </p:nvSpPr>
          <p:spPr bwMode="auto">
            <a:xfrm>
              <a:off x="5834006" y="3036431"/>
              <a:ext cx="1041400" cy="1166438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 bwMode="auto">
            <a:xfrm>
              <a:off x="6626657" y="2772036"/>
              <a:ext cx="0" cy="2643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flipH="1">
              <a:off x="6100159" y="2778407"/>
              <a:ext cx="1036" cy="2643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 rot="5400000">
              <a:off x="7143418" y="3356780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 rot="5400000">
              <a:off x="5566035" y="3362387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 flipH="1">
              <a:off x="6352316" y="4202348"/>
              <a:ext cx="1" cy="45437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sp>
        <p:nvSpPr>
          <p:cNvPr id="75" name="Rectangle 74"/>
          <p:cNvSpPr/>
          <p:nvPr/>
        </p:nvSpPr>
        <p:spPr bwMode="auto">
          <a:xfrm>
            <a:off x="-45879" y="1994309"/>
            <a:ext cx="5347987" cy="33653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3000">
                <a:srgbClr val="FFFFFF">
                  <a:alpha val="9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 flipH="1">
            <a:off x="9015195" y="1943638"/>
            <a:ext cx="3181070" cy="33653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6000">
                <a:srgbClr val="FFFFFF">
                  <a:alpha val="9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-37236" y="2110497"/>
            <a:ext cx="5833236" cy="2721278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8982023" y="2694183"/>
            <a:ext cx="3209977" cy="210903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>
              <a:latin typeface="+mj-lt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274225" y="2367908"/>
            <a:ext cx="2113324" cy="2615465"/>
            <a:chOff x="5274225" y="2367908"/>
            <a:chExt cx="2113324" cy="2615465"/>
          </a:xfrm>
        </p:grpSpPr>
        <p:grpSp>
          <p:nvGrpSpPr>
            <p:cNvPr id="49" name="Group 48"/>
            <p:cNvGrpSpPr/>
            <p:nvPr/>
          </p:nvGrpSpPr>
          <p:grpSpPr>
            <a:xfrm>
              <a:off x="5274225" y="2367908"/>
              <a:ext cx="2113324" cy="2315577"/>
              <a:chOff x="5298064" y="2341149"/>
              <a:chExt cx="2113324" cy="2315577"/>
            </a:xfrm>
          </p:grpSpPr>
          <p:sp>
            <p:nvSpPr>
              <p:cNvPr id="73" name="Rectangle 4"/>
              <p:cNvSpPr/>
              <p:nvPr/>
            </p:nvSpPr>
            <p:spPr bwMode="auto">
              <a:xfrm>
                <a:off x="5834006" y="3036431"/>
                <a:ext cx="1041400" cy="1166438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83053 w 1290918"/>
                  <a:gd name="connsiteY2" fmla="*/ 551688 h 1097280"/>
                  <a:gd name="connsiteX3" fmla="*/ 1290918 w 1290918"/>
                  <a:gd name="connsiteY3" fmla="*/ 1093694 h 1097280"/>
                  <a:gd name="connsiteX4" fmla="*/ 662785 w 1290918"/>
                  <a:gd name="connsiteY4" fmla="*/ 1097280 h 1097280"/>
                  <a:gd name="connsiteX5" fmla="*/ 0 w 1290918"/>
                  <a:gd name="connsiteY5" fmla="*/ 1093694 h 1097280"/>
                  <a:gd name="connsiteX6" fmla="*/ 0 w 1290918"/>
                  <a:gd name="connsiteY6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0918" h="1097280">
                    <a:moveTo>
                      <a:pt x="0" y="0"/>
                    </a:moveTo>
                    <a:lnTo>
                      <a:pt x="1290918" y="0"/>
                    </a:lnTo>
                    <a:lnTo>
                      <a:pt x="1283053" y="551688"/>
                    </a:lnTo>
                    <a:lnTo>
                      <a:pt x="1290918" y="1093694"/>
                    </a:lnTo>
                    <a:lnTo>
                      <a:pt x="662785" y="1097280"/>
                    </a:lnTo>
                    <a:lnTo>
                      <a:pt x="0" y="109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3600" b="1" dirty="0">
                    <a:latin typeface="Consolas" panose="020B0609020204030204" pitchFamily="49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40660" y="2347520"/>
                <a:ext cx="72106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y</a:t>
                </a:r>
                <a:r>
                  <a:rPr lang="en-US" sz="1600" dirty="0">
                    <a:latin typeface="Consolas" panose="020B0609020204030204" pitchFamily="49" charset="0"/>
                  </a:rPr>
                  <a:t>n+1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66122" y="2341149"/>
                <a:ext cx="72106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x</a:t>
                </a:r>
                <a:r>
                  <a:rPr lang="en-US" sz="1600" dirty="0">
                    <a:latin typeface="Consolas" panose="020B0609020204030204" pitchFamily="49" charset="0"/>
                  </a:rPr>
                  <a:t>n+1</a:t>
                </a:r>
              </a:p>
            </p:txBody>
          </p:sp>
          <p:cxnSp>
            <p:nvCxnSpPr>
              <p:cNvPr id="12" name="Straight Connector 11"/>
              <p:cNvCxnSpPr>
                <a:stCxn id="11" idx="2"/>
              </p:cNvCxnSpPr>
              <p:nvPr/>
            </p:nvCxnSpPr>
            <p:spPr bwMode="auto">
              <a:xfrm>
                <a:off x="6626657" y="2772036"/>
                <a:ext cx="0" cy="26439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10" idx="2"/>
              </p:cNvCxnSpPr>
              <p:nvPr/>
            </p:nvCxnSpPr>
            <p:spPr bwMode="auto">
              <a:xfrm flipH="1">
                <a:off x="6100159" y="2778407"/>
                <a:ext cx="1036" cy="264395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rot="5400000">
                <a:off x="7143418" y="3356780"/>
                <a:ext cx="0" cy="53594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5566035" y="3362387"/>
                <a:ext cx="0" cy="53594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6352316" y="4202348"/>
                <a:ext cx="1" cy="45437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</p:grpSp>
        <p:sp>
          <p:nvSpPr>
            <p:cNvPr id="33" name="Rectangle 32"/>
            <p:cNvSpPr/>
            <p:nvPr/>
          </p:nvSpPr>
          <p:spPr>
            <a:xfrm>
              <a:off x="6013922" y="4552486"/>
              <a:ext cx="6767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</a:rPr>
                <a:t>s</a:t>
              </a:r>
              <a:r>
                <a:rPr lang="en-US" sz="1600" dirty="0">
                  <a:latin typeface="Consolas" panose="020B0609020204030204" pitchFamily="49" charset="0"/>
                </a:rPr>
                <a:t>n+1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53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152" grpId="0" animBg="1"/>
      <p:bldP spid="153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5060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7833360" y="1654880"/>
            <a:ext cx="1524223" cy="395478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670379" y="2590959"/>
            <a:ext cx="1711557" cy="1716072"/>
            <a:chOff x="7879378" y="2587980"/>
            <a:chExt cx="1711557" cy="1716072"/>
          </a:xfrm>
        </p:grpSpPr>
        <p:sp>
          <p:nvSpPr>
            <p:cNvPr id="97" name="Pie 96"/>
            <p:cNvSpPr/>
            <p:nvPr/>
          </p:nvSpPr>
          <p:spPr>
            <a:xfrm>
              <a:off x="7879378" y="2587980"/>
              <a:ext cx="1705943" cy="1711868"/>
            </a:xfrm>
            <a:prstGeom prst="pie">
              <a:avLst>
                <a:gd name="adj1" fmla="val 17556067"/>
                <a:gd name="adj2" fmla="val 417714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>
              <a:off x="7884992" y="2592184"/>
              <a:ext cx="1705943" cy="1711868"/>
            </a:xfrm>
            <a:prstGeom prst="pie">
              <a:avLst>
                <a:gd name="adj1" fmla="val 4163275"/>
                <a:gd name="adj2" fmla="val 1498219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negative numbers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062" y="1825625"/>
                <a:ext cx="6019199" cy="4128707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</a:rPr>
                  <a:t>Goal: use adder HW for both add and sub</a:t>
                </a:r>
              </a:p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</a:rPr>
                  <a:t>Ones’ complement representation:</a:t>
                </a:r>
                <a:r>
                  <a:rPr lang="en-US" sz="21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-x = !x</a:t>
                </a:r>
              </a:p>
              <a:p>
                <a:pPr marL="800100" lvl="2" indent="-342900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7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7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(111)</a:t>
                </a:r>
              </a:p>
              <a:p>
                <a:pPr marL="800100" lvl="1" indent="-342900"/>
                <a:r>
                  <a:rPr lang="en-US" sz="1700" dirty="0"/>
                  <a:t>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700" dirty="0">
                  <a:solidFill>
                    <a:prstClr val="black"/>
                  </a:solidFill>
                </a:endParaRPr>
              </a:p>
              <a:p>
                <a:pPr marL="800100" lvl="1" indent="-342900"/>
                <a:r>
                  <a:rPr lang="en-US" sz="17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700" dirty="0">
                    <a:solidFill>
                      <a:srgbClr val="FF0000"/>
                    </a:solidFill>
                  </a:rPr>
                  <a:t> representations for zero</a:t>
                </a:r>
                <a:endParaRPr lang="ru-RU" sz="1700" b="1" i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marL="342900" lvl="1" indent="-342900">
                  <a:spcBef>
                    <a:spcPts val="1000"/>
                  </a:spcBef>
                </a:pPr>
                <a:r>
                  <a:rPr lang="en-US" sz="21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2100" dirty="0">
                    <a:solidFill>
                      <a:prstClr val="black"/>
                    </a:solidFill>
                  </a:rPr>
                  <a:t>wo’s complement representation: </a:t>
                </a:r>
                <a:r>
                  <a:rPr lang="en-US" sz="2100" b="1" i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-x = !x + 1 </a:t>
                </a:r>
              </a:p>
              <a:p>
                <a:pPr marL="800100" lvl="1" indent="-342900"/>
                <a:r>
                  <a:rPr lang="en-US" sz="1700" dirty="0"/>
                  <a:t>Asymmetric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700" dirty="0">
                  <a:solidFill>
                    <a:prstClr val="black"/>
                  </a:solidFill>
                </a:endParaRPr>
              </a:p>
              <a:p>
                <a:pPr marL="800100" lvl="1" indent="-342900"/>
                <a:r>
                  <a:rPr lang="en-US" sz="1700" dirty="0"/>
                  <a:t>1 representation for zero</a:t>
                </a:r>
              </a:p>
              <a:p>
                <a:pPr marL="342900" indent="-342900"/>
                <a:endParaRPr lang="ru-RU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62" y="1825625"/>
                <a:ext cx="6019199" cy="4128707"/>
              </a:xfrm>
              <a:blipFill>
                <a:blip r:embed="rId6"/>
                <a:stretch>
                  <a:fillRect l="-1012" t="-1622" r="-3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/>
          <p:cNvGrpSpPr/>
          <p:nvPr/>
        </p:nvGrpSpPr>
        <p:grpSpPr>
          <a:xfrm>
            <a:off x="7159848" y="2263127"/>
            <a:ext cx="2759000" cy="2367149"/>
            <a:chOff x="4850851" y="4006278"/>
            <a:chExt cx="2759000" cy="236714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850851" y="4006278"/>
              <a:ext cx="2759000" cy="2367149"/>
              <a:chOff x="7162105" y="2265686"/>
              <a:chExt cx="2759000" cy="236714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684425" y="2607040"/>
                <a:ext cx="1694330" cy="169433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272412" y="2265686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000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077858" y="2551150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001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33993" y="254705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111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356527" y="3252867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010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076594" y="399201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011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485722" y="399165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101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272412" y="4263503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100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162105" y="325474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110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334208" y="4307763"/>
              <a:ext cx="1775011" cy="1769296"/>
              <a:chOff x="5532093" y="2574319"/>
              <a:chExt cx="1775011" cy="176929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92704" y="2574319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32093" y="340971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226422" y="340971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92704" y="4262933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775484" y="282678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775484" y="4026938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975634" y="2826451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975634" y="4032653"/>
                <a:ext cx="80682" cy="806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4" name="Arc 83"/>
          <p:cNvSpPr/>
          <p:nvPr/>
        </p:nvSpPr>
        <p:spPr>
          <a:xfrm rot="17429598">
            <a:off x="7951227" y="3296546"/>
            <a:ext cx="1967848" cy="2082889"/>
          </a:xfrm>
          <a:prstGeom prst="arc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9" name="Group 108"/>
          <p:cNvGrpSpPr/>
          <p:nvPr/>
        </p:nvGrpSpPr>
        <p:grpSpPr>
          <a:xfrm>
            <a:off x="6757553" y="3062154"/>
            <a:ext cx="1735769" cy="1286704"/>
            <a:chOff x="6757553" y="3062154"/>
            <a:chExt cx="1735769" cy="1286704"/>
          </a:xfrm>
        </p:grpSpPr>
        <p:sp>
          <p:nvSpPr>
            <p:cNvPr id="86" name="Arc 85"/>
            <p:cNvSpPr/>
            <p:nvPr/>
          </p:nvSpPr>
          <p:spPr>
            <a:xfrm rot="6821869" flipV="1">
              <a:off x="7194985" y="3050521"/>
              <a:ext cx="1286704" cy="1309970"/>
            </a:xfrm>
            <a:prstGeom prst="arc">
              <a:avLst/>
            </a:prstGeom>
            <a:ln w="571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57553" y="3794842"/>
              <a:ext cx="533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+1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58464" y="32629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-2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896904" y="32443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+2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135532" y="2008606"/>
            <a:ext cx="2818406" cy="2951508"/>
            <a:chOff x="7135532" y="2008606"/>
            <a:chExt cx="2818406" cy="2951508"/>
          </a:xfrm>
        </p:grpSpPr>
        <p:sp>
          <p:nvSpPr>
            <p:cNvPr id="89" name="TextBox 88"/>
            <p:cNvSpPr txBox="1"/>
            <p:nvPr/>
          </p:nvSpPr>
          <p:spPr>
            <a:xfrm>
              <a:off x="8381803" y="20086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472043" y="22942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  <a:endParaRPr lang="ru-RU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35532" y="236205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-1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15998" y="416170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+3</a:t>
              </a:r>
              <a:endParaRPr lang="ru-RU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85542" y="459078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-4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60618" y="426417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-3</a:t>
              </a:r>
              <a:endPara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260442" y="42679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-2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7160294" y="2011291"/>
            <a:ext cx="1536370" cy="756170"/>
            <a:chOff x="7160294" y="2011291"/>
            <a:chExt cx="1536370" cy="756170"/>
          </a:xfrm>
        </p:grpSpPr>
        <p:sp>
          <p:nvSpPr>
            <p:cNvPr id="116" name="TextBox 115"/>
            <p:cNvSpPr txBox="1"/>
            <p:nvPr/>
          </p:nvSpPr>
          <p:spPr>
            <a:xfrm>
              <a:off x="7160294" y="23981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-0</a:t>
              </a:r>
              <a:endParaRPr lang="ru-RU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85360" y="20112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endParaRPr lang="ru-RU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40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4" grpId="0" animBg="1"/>
      <p:bldP spid="84" grpId="1" animBg="1"/>
      <p:bldP spid="92" grpId="0"/>
      <p:bldP spid="94" grpId="0"/>
      <p:bldP spid="113" grpId="1"/>
      <p:bldP spid="11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33883"/>
            <a:ext cx="4423449" cy="3556090"/>
          </a:xfrm>
        </p:spPr>
        <p:txBody>
          <a:bodyPr/>
          <a:lstStyle/>
          <a:p>
            <a:r>
              <a:rPr lang="en-US" sz="2100" dirty="0"/>
              <a:t>Example: 2 – 3 = ?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2 – 3 = 2 + (−3)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2 + (−3) = 010 + 101 = 111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/>
              <a:t>111 = −1 </a:t>
            </a:r>
          </a:p>
          <a:p>
            <a:endParaRPr lang="ru-RU" sz="2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92624" y="1747657"/>
            <a:ext cx="1980456" cy="1898023"/>
            <a:chOff x="4268624" y="1747656"/>
            <a:chExt cx="1980456" cy="1898023"/>
          </a:xfrm>
        </p:grpSpPr>
        <p:sp>
          <p:nvSpPr>
            <p:cNvPr id="42" name="Pie 41"/>
            <p:cNvSpPr/>
            <p:nvPr/>
          </p:nvSpPr>
          <p:spPr>
            <a:xfrm>
              <a:off x="4533167" y="1997070"/>
              <a:ext cx="1332482" cy="1337110"/>
            </a:xfrm>
            <a:prstGeom prst="pie">
              <a:avLst>
                <a:gd name="adj1" fmla="val 16229770"/>
                <a:gd name="adj2" fmla="val 21588792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37108" y="199660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77806" y="196509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05598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29009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7806" y="3284047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95706" y="216229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5706" y="309971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3122" y="216203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3122" y="310417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2399" y="202239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8747" y="215635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005" y="216158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4839" y="255643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580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1561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9970" y="309746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3515" y="25419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6053" y="196401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6603" y="17476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2028" y="25409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98363" y="30230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5905" y="336868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6955" y="3120307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8624" y="254498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361" y="196158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0" name="Down Arrow 129"/>
            <p:cNvSpPr/>
            <p:nvPr/>
          </p:nvSpPr>
          <p:spPr>
            <a:xfrm rot="3451688">
              <a:off x="5976072" y="2300150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13906" y="3682303"/>
            <a:ext cx="1965140" cy="1898024"/>
            <a:chOff x="4289906" y="3682303"/>
            <a:chExt cx="1965140" cy="1898024"/>
          </a:xfrm>
        </p:grpSpPr>
        <p:grpSp>
          <p:nvGrpSpPr>
            <p:cNvPr id="74" name="Group 73"/>
            <p:cNvGrpSpPr/>
            <p:nvPr/>
          </p:nvGrpSpPr>
          <p:grpSpPr>
            <a:xfrm>
              <a:off x="4291484" y="3682303"/>
              <a:ext cx="1963562" cy="1898024"/>
              <a:chOff x="7812528" y="2240781"/>
              <a:chExt cx="3351865" cy="3239989"/>
            </a:xfrm>
          </p:grpSpPr>
          <p:sp>
            <p:nvSpPr>
              <p:cNvPr id="75" name="Pie 74"/>
              <p:cNvSpPr/>
              <p:nvPr/>
            </p:nvSpPr>
            <p:spPr>
              <a:xfrm>
                <a:off x="8267011" y="2653944"/>
                <a:ext cx="2274590" cy="2282490"/>
              </a:xfrm>
              <a:prstGeom prst="pie">
                <a:avLst>
                  <a:gd name="adj1" fmla="val 16247507"/>
                  <a:gd name="adj2" fmla="val 81777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8270838" y="2665753"/>
                <a:ext cx="2259106" cy="2259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9364532" y="2611965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8217050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0476156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9364532" y="486345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541572" y="29485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541572" y="45487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141772" y="294814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0141772" y="455641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50459" y="2709769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690476" y="2938450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591584" y="294736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973998" y="3621397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671411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602777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146309" y="4544946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315915" y="359663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0197987" y="2610113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277128" y="2240781"/>
                <a:ext cx="449315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583732" y="3594951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253140" y="4417912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224722" y="5007924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-4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19365" y="4583941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12528" y="3601849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223472" y="2605963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-1</a:t>
                </a:r>
                <a:endParaRPr lang="ru-RU" sz="1200" dirty="0">
                  <a:latin typeface="+mj-lt"/>
                </a:endParaRPr>
              </a:p>
            </p:txBody>
          </p:sp>
        </p:grpSp>
        <p:sp>
          <p:nvSpPr>
            <p:cNvPr id="131" name="Down Arrow 130"/>
            <p:cNvSpPr/>
            <p:nvPr/>
          </p:nvSpPr>
          <p:spPr>
            <a:xfrm rot="14840054">
              <a:off x="4336938" y="4972377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50779" y="2520105"/>
            <a:ext cx="1963562" cy="1898024"/>
            <a:chOff x="6726779" y="2520105"/>
            <a:chExt cx="1963562" cy="1898024"/>
          </a:xfrm>
        </p:grpSpPr>
        <p:sp>
          <p:nvSpPr>
            <p:cNvPr id="129" name="Pie 128"/>
            <p:cNvSpPr/>
            <p:nvPr/>
          </p:nvSpPr>
          <p:spPr>
            <a:xfrm>
              <a:off x="6994123" y="2764296"/>
              <a:ext cx="1332482" cy="1337110"/>
            </a:xfrm>
            <a:prstGeom prst="pie">
              <a:avLst>
                <a:gd name="adj1" fmla="val 16229770"/>
                <a:gd name="adj2" fmla="val 21588792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726779" y="2520105"/>
              <a:ext cx="1963562" cy="1898024"/>
              <a:chOff x="7812528" y="2240781"/>
              <a:chExt cx="3351865" cy="3239989"/>
            </a:xfrm>
          </p:grpSpPr>
          <p:sp>
            <p:nvSpPr>
              <p:cNvPr id="103" name="Pie 102"/>
              <p:cNvSpPr/>
              <p:nvPr/>
            </p:nvSpPr>
            <p:spPr>
              <a:xfrm rot="5400000">
                <a:off x="8267011" y="2653943"/>
                <a:ext cx="2274590" cy="2282490"/>
              </a:xfrm>
              <a:prstGeom prst="pie">
                <a:avLst>
                  <a:gd name="adj1" fmla="val 16247507"/>
                  <a:gd name="adj2" fmla="val 81777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270838" y="2665753"/>
                <a:ext cx="2259106" cy="2259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9364532" y="2611965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217050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476156" y="372583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9364532" y="486345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8541572" y="29485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1572" y="454879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0141772" y="2948141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0141772" y="4556410"/>
                <a:ext cx="107576" cy="107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150459" y="2709769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9690476" y="2938450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591584" y="294736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973998" y="3621397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671411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011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602777" y="4283353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9146309" y="4544946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100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315915" y="3596638"/>
                <a:ext cx="717479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110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0197987" y="2610113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+1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277128" y="2240781"/>
                <a:ext cx="449315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0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583732" y="3594951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253140" y="4417912"/>
                <a:ext cx="580661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+3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224722" y="5007924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-4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219365" y="4583941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-3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812528" y="3601849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-2</a:t>
                </a:r>
                <a:endParaRPr lang="ru-RU" sz="1200" dirty="0">
                  <a:latin typeface="+mj-lt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223472" y="2605963"/>
                <a:ext cx="528668" cy="47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-1</a:t>
                </a:r>
                <a:endParaRPr lang="ru-RU" sz="1200" dirty="0">
                  <a:latin typeface="+mj-lt"/>
                </a:endParaRPr>
              </a:p>
            </p:txBody>
          </p:sp>
        </p:grpSp>
        <p:sp>
          <p:nvSpPr>
            <p:cNvPr id="132" name="Down Arrow 131"/>
            <p:cNvSpPr/>
            <p:nvPr/>
          </p:nvSpPr>
          <p:spPr>
            <a:xfrm rot="18747595">
              <a:off x="6850766" y="2511923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015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264" y="1772143"/>
            <a:ext cx="3666866" cy="3852371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100" dirty="0"/>
              <a:t>Example: −2 – 3 = ?</a:t>
            </a:r>
          </a:p>
          <a:p>
            <a:pPr lvl="1" indent="-342900"/>
            <a:r>
              <a:rPr lang="en-US" sz="1800" dirty="0"/>
              <a:t>−2 – 3 = −2 + (−3)</a:t>
            </a:r>
          </a:p>
          <a:p>
            <a:pPr lvl="1" indent="-342900"/>
            <a:r>
              <a:rPr lang="en-US" sz="1800" dirty="0"/>
              <a:t>−2 + (−3) = 110 + 101 =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800" dirty="0"/>
              <a:t>011</a:t>
            </a:r>
          </a:p>
          <a:p>
            <a:pPr lvl="1" indent="-342900"/>
            <a:r>
              <a:rPr lang="en-US" sz="1800" dirty="0"/>
              <a:t>011 = 3 </a:t>
            </a:r>
            <a:r>
              <a:rPr lang="en-US" sz="1800" dirty="0">
                <a:latin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en-US" sz="1800" dirty="0">
                <a:sym typeface="Wingdings" panose="05000000000000000000" pitchFamily="2" charset="2"/>
              </a:rPr>
              <a:t>Overflow </a:t>
            </a:r>
          </a:p>
          <a:p>
            <a:pPr marL="342900" indent="-342900"/>
            <a:r>
              <a:rPr lang="en-US" sz="2100" dirty="0">
                <a:sym typeface="Wingdings" panose="05000000000000000000" pitchFamily="2" charset="2"/>
              </a:rPr>
              <a:t>Overflow conditions</a:t>
            </a:r>
          </a:p>
          <a:p>
            <a:pPr lvl="1" indent="-342900">
              <a:buFont typeface="+mj-lt"/>
              <a:buAutoNum type="alphaLcPeriod"/>
            </a:pPr>
            <a:r>
              <a:rPr lang="en-US" sz="1800" dirty="0"/>
              <a:t>negative + negative = positive</a:t>
            </a:r>
          </a:p>
          <a:p>
            <a:pPr lvl="1" indent="-342900">
              <a:buFont typeface="+mj-lt"/>
              <a:buAutoNum type="alphaLcPeriod"/>
            </a:pPr>
            <a:r>
              <a:rPr lang="en-US" sz="1800" dirty="0"/>
              <a:t>positive + positive =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92625" y="1747657"/>
            <a:ext cx="1963562" cy="1898023"/>
            <a:chOff x="4268625" y="1747656"/>
            <a:chExt cx="1963562" cy="1898023"/>
          </a:xfrm>
        </p:grpSpPr>
        <p:sp>
          <p:nvSpPr>
            <p:cNvPr id="42" name="Pie 41"/>
            <p:cNvSpPr/>
            <p:nvPr/>
          </p:nvSpPr>
          <p:spPr>
            <a:xfrm>
              <a:off x="4533168" y="1997070"/>
              <a:ext cx="1332482" cy="1337110"/>
            </a:xfrm>
            <a:prstGeom prst="pie">
              <a:avLst>
                <a:gd name="adj1" fmla="val 16229770"/>
                <a:gd name="adj2" fmla="val 10880208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37109" y="199660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77807" y="196509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05599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29010" y="261761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7807" y="3284047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95707" y="216229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5707" y="309971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3123" y="2162035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3123" y="310417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2401" y="202239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8748" y="215635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5005" y="216158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4840" y="255643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581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1562" y="29442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9971" y="309746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3515" y="25419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6053" y="196401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6604" y="17476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2029" y="25409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98364" y="302304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5906" y="336868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6956" y="3120307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8625" y="254498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9362" y="196158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3" name="Down Arrow 132"/>
            <p:cNvSpPr/>
            <p:nvPr/>
          </p:nvSpPr>
          <p:spPr>
            <a:xfrm rot="18747595">
              <a:off x="4359121" y="1755896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08110" y="3682303"/>
            <a:ext cx="1970936" cy="1898024"/>
            <a:chOff x="4284110" y="3682303"/>
            <a:chExt cx="1970936" cy="1898024"/>
          </a:xfrm>
        </p:grpSpPr>
        <p:sp>
          <p:nvSpPr>
            <p:cNvPr id="75" name="Pie 74"/>
            <p:cNvSpPr/>
            <p:nvPr/>
          </p:nvSpPr>
          <p:spPr>
            <a:xfrm>
              <a:off x="4557725" y="3924339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559967" y="3931257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200666" y="3899747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528458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5851869" y="45522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200666" y="5218694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718567" y="409694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718567" y="5034362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655983" y="4096683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655983" y="5038826"/>
              <a:ext cx="63019" cy="63019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75260" y="395704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91608" y="409100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47864" y="409623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57699" y="449108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80440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54421" y="487886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72829" y="503211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86374" y="447658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88914" y="389866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9464" y="36823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914888" y="44755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21223" y="49576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18764" y="5303328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529814" y="5054954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91484" y="44796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32220" y="3896231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4" name="Down Arrow 133"/>
            <p:cNvSpPr/>
            <p:nvPr/>
          </p:nvSpPr>
          <p:spPr>
            <a:xfrm rot="13511513">
              <a:off x="4331142" y="5175614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50780" y="2520107"/>
            <a:ext cx="1963562" cy="1898023"/>
            <a:chOff x="6726780" y="2520106"/>
            <a:chExt cx="1963562" cy="1898023"/>
          </a:xfrm>
        </p:grpSpPr>
        <p:sp>
          <p:nvSpPr>
            <p:cNvPr id="130" name="Pie 129"/>
            <p:cNvSpPr/>
            <p:nvPr/>
          </p:nvSpPr>
          <p:spPr>
            <a:xfrm>
              <a:off x="6990961" y="2761281"/>
              <a:ext cx="1332482" cy="1337110"/>
            </a:xfrm>
            <a:prstGeom prst="pie">
              <a:avLst>
                <a:gd name="adj1" fmla="val 16229770"/>
                <a:gd name="adj2" fmla="val 10846583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Pie 131"/>
            <p:cNvSpPr/>
            <p:nvPr/>
          </p:nvSpPr>
          <p:spPr>
            <a:xfrm rot="16200000">
              <a:off x="7001845" y="2758968"/>
              <a:ext cx="1332482" cy="133711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  <a:alpha val="6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6995264" y="2769059"/>
              <a:ext cx="1323411" cy="132341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635962" y="2737549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6963754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287165" y="33900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635962" y="4056496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7153862" y="293474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7153862" y="387216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8091279" y="2934484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8091279" y="3876628"/>
              <a:ext cx="63020" cy="63020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10556" y="279484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26903" y="292880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183160" y="293403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2995" y="332888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15736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011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89717" y="37166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508126" y="386991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21670" y="331438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110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124209" y="273646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84760" y="252010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0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350184" y="33133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56519" y="379549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+3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54061" y="414113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-4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65111" y="389275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-3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726780" y="331743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-2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967517" y="2734033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-1</a:t>
              </a:r>
              <a:endParaRPr lang="ru-RU" sz="1200" dirty="0">
                <a:latin typeface="+mj-lt"/>
              </a:endParaRPr>
            </a:p>
          </p:txBody>
        </p:sp>
        <p:sp>
          <p:nvSpPr>
            <p:cNvPr id="135" name="Down Arrow 134"/>
            <p:cNvSpPr/>
            <p:nvPr/>
          </p:nvSpPr>
          <p:spPr>
            <a:xfrm rot="8325296">
              <a:off x="8190326" y="4014877"/>
              <a:ext cx="225976" cy="320040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020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376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output of a function depends not only on the current input, but on the previous state, then the function is called </a:t>
            </a:r>
            <a:r>
              <a:rPr lang="en-US" i="1" dirty="0">
                <a:solidFill>
                  <a:schemeClr val="accent1"/>
                </a:solidFill>
              </a:rPr>
              <a:t>sequential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Main advantage - ability to remember the previous state</a:t>
            </a:r>
          </a:p>
          <a:p>
            <a:pPr lvl="1"/>
            <a:r>
              <a:rPr lang="en-US" dirty="0"/>
              <a:t>Used to store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110" y="2911434"/>
            <a:ext cx="362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61922"/>
                </a:solidFill>
                <a:latin typeface="+mj-lt"/>
              </a:rPr>
              <a:t>Q</a:t>
            </a:r>
            <a:r>
              <a:rPr lang="en-US" dirty="0" err="1">
                <a:solidFill>
                  <a:srgbClr val="061922"/>
                </a:solidFill>
                <a:latin typeface="+mj-lt"/>
              </a:rPr>
              <a:t>t</a:t>
            </a:r>
            <a:r>
              <a:rPr lang="en-US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= F(</a:t>
            </a:r>
            <a:r>
              <a:rPr lang="en-US" sz="2400" dirty="0" err="1">
                <a:latin typeface="+mj-lt"/>
              </a:rPr>
              <a:t>x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y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z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7698" y="2961388"/>
            <a:ext cx="2971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400" dirty="0">
                <a:solidFill>
                  <a:schemeClr val="accent1"/>
                </a:solidFill>
                <a:latin typeface="+mj-lt"/>
              </a:rPr>
              <a:t>F(x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y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z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…,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Q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6757" y="2919562"/>
            <a:ext cx="3220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7030A0"/>
                </a:solidFill>
                <a:latin typeface="+mj-lt"/>
              </a:rPr>
              <a:t>F(x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y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z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…, 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Q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t-3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)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)</a:t>
            </a:r>
          </a:p>
        </p:txBody>
      </p:sp>
      <p:grpSp>
        <p:nvGrpSpPr>
          <p:cNvPr id="9" name="Group 8" hidden="1"/>
          <p:cNvGrpSpPr/>
          <p:nvPr/>
        </p:nvGrpSpPr>
        <p:grpSpPr>
          <a:xfrm>
            <a:off x="2204720" y="2907242"/>
            <a:ext cx="8006080" cy="536998"/>
            <a:chOff x="680720" y="2907242"/>
            <a:chExt cx="8006080" cy="536998"/>
          </a:xfrm>
        </p:grpSpPr>
        <p:sp>
          <p:nvSpPr>
            <p:cNvPr id="8" name="Rectangle 7"/>
            <p:cNvSpPr/>
            <p:nvPr/>
          </p:nvSpPr>
          <p:spPr bwMode="auto">
            <a:xfrm>
              <a:off x="680720" y="2907242"/>
              <a:ext cx="8006080" cy="53699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790" y="2907242"/>
              <a:ext cx="362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61922"/>
                  </a:solidFill>
                  <a:latin typeface="Neo Sans Intel" pitchFamily="34" charset="0"/>
                </a:rPr>
                <a:t>Q</a:t>
              </a: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</a:rPr>
                <a:t>t</a:t>
              </a:r>
              <a:r>
                <a:rPr lang="en-US" dirty="0">
                  <a:solidFill>
                    <a:srgbClr val="061922"/>
                  </a:solidFill>
                  <a:latin typeface="Neo Sans Intel" pitchFamily="34" charset="0"/>
                </a:rPr>
                <a:t> </a:t>
              </a:r>
              <a:r>
                <a:rPr lang="en-US" sz="2400" dirty="0">
                  <a:latin typeface="Neo Sans Intel" pitchFamily="34" charset="0"/>
                </a:rPr>
                <a:t>= F(</a:t>
              </a:r>
              <a:r>
                <a:rPr lang="en-US" sz="2400" dirty="0" err="1">
                  <a:latin typeface="Neo Sans Intel" pitchFamily="34" charset="0"/>
                </a:rPr>
                <a:t>x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y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z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…, </a:t>
              </a:r>
              <a:r>
                <a:rPr lang="en-US" sz="2400" dirty="0">
                  <a:solidFill>
                    <a:schemeClr val="accent1"/>
                  </a:solidFill>
                  <a:latin typeface="Neo Sans Intel" pitchFamily="34" charset="0"/>
                </a:rPr>
                <a:t>Q</a:t>
              </a:r>
              <a:r>
                <a:rPr lang="en-US" sz="1600" dirty="0">
                  <a:solidFill>
                    <a:schemeClr val="accent1"/>
                  </a:solidFill>
                  <a:latin typeface="Neo Sans Intel" pitchFamily="34" charset="0"/>
                </a:rPr>
                <a:t>t-1</a:t>
              </a:r>
              <a:r>
                <a:rPr lang="en-US" sz="2400" dirty="0">
                  <a:latin typeface="Neo Sans Intel" pitchFamily="34" charset="0"/>
                </a:rPr>
                <a:t>)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03108" y="3034656"/>
            <a:ext cx="7872412" cy="54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75000"/>
              </a:spcBef>
              <a:buFont typeface="Arial" pitchFamily="34" charset="0"/>
              <a:buChar char="•"/>
              <a:defRPr sz="2400" b="0" i="1">
                <a:solidFill>
                  <a:schemeClr val="accent1"/>
                </a:solidFill>
                <a:latin typeface="Neo Sans Intel"/>
                <a:cs typeface="Neo Sans Intel"/>
              </a:defRPr>
            </a:lvl1pPr>
            <a:lvl2pPr marL="185738" indent="-184150" eaLnBrk="1" hangingPunct="1">
              <a:spcBef>
                <a:spcPct val="40000"/>
              </a:spcBef>
              <a:buClr>
                <a:schemeClr val="tx1"/>
              </a:buClr>
              <a:buFont typeface="Times" pitchFamily="18" charset="0"/>
              <a:buChar char="•"/>
              <a:defRPr sz="2200" b="0" i="0">
                <a:latin typeface="Neo Sans Intel"/>
                <a:cs typeface="Neo Sans Intel"/>
              </a:defRPr>
            </a:lvl2pPr>
            <a:lvl3pPr marL="414338" indent="-227013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2000" b="0" i="0">
                <a:latin typeface="Neo Sans Intel"/>
                <a:cs typeface="Neo Sans Intel"/>
              </a:defRPr>
            </a:lvl3pPr>
            <a:lvl4pPr marL="568325" indent="-152400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1800" b="0" i="0">
                <a:latin typeface="Neo Sans Intel"/>
                <a:cs typeface="Neo Sans Intel"/>
              </a:defRPr>
            </a:lvl4pPr>
            <a:lvl5pPr marL="762000" indent="-192088" eaLnBrk="1" hangingPunct="1">
              <a:spcBef>
                <a:spcPct val="20000"/>
              </a:spcBef>
              <a:buClr>
                <a:schemeClr val="bg2"/>
              </a:buClr>
              <a:buChar char="–"/>
              <a:defRPr sz="1800" b="0" i="0">
                <a:latin typeface="Neo Sans Intel"/>
                <a:cs typeface="Neo Sans Intel"/>
              </a:defRPr>
            </a:lvl5pPr>
            <a:lvl6pPr marL="12192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6pPr>
            <a:lvl7pPr marL="16764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7pPr>
            <a:lvl8pPr marL="21336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8pPr>
            <a:lvl9pPr marL="25908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9pPr>
          </a:lstStyle>
          <a:p>
            <a:pPr marL="690563" lvl="2" indent="-344488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17.10.2018</a:t>
            </a:r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8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1524001" y="4322786"/>
            <a:ext cx="6030093" cy="2039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83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SR Latch: Overview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17.10.2018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8792032" y="1921476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36355" y="4739568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2319646" y="2009998"/>
            <a:ext cx="1913448" cy="1193030"/>
            <a:chOff x="795646" y="1425683"/>
            <a:chExt cx="1913448" cy="1193030"/>
          </a:xfrm>
        </p:grpSpPr>
        <p:grpSp>
          <p:nvGrpSpPr>
            <p:cNvPr id="18" name="Group 17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193" name="Isosceles Triangle 192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1" name="Isosceles Triangle 200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194" idx="6"/>
              <a:endCxn id="201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193" idx="3"/>
              <a:endCxn id="203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Straight Connector 227"/>
            <p:cNvCxnSpPr>
              <a:stCxn id="194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23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</a:p>
          </p:txBody>
        </p:sp>
        <p:cxnSp>
          <p:nvCxnSpPr>
            <p:cNvPr id="239" name="Straight Connector 238"/>
            <p:cNvCxnSpPr>
              <a:stCxn id="203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TextBox 203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188754" y="4582411"/>
            <a:ext cx="1859645" cy="670923"/>
            <a:chOff x="664753" y="4496685"/>
            <a:chExt cx="1859645" cy="670923"/>
          </a:xfrm>
        </p:grpSpPr>
        <p:grpSp>
          <p:nvGrpSpPr>
            <p:cNvPr id="246" name="Group 245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05" name="Oval 204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6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" name="TextBox 244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x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07686" y="5630839"/>
            <a:ext cx="1859645" cy="549192"/>
            <a:chOff x="683685" y="5545114"/>
            <a:chExt cx="1859645" cy="549192"/>
          </a:xfrm>
        </p:grpSpPr>
        <p:grpSp>
          <p:nvGrpSpPr>
            <p:cNvPr id="221" name="Group 220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222" name="Isosceles Triangle 2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47" name="Straight Connector 246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48" name="TextBox 247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  <p:cxnSp>
          <p:nvCxnSpPr>
            <p:cNvPr id="250" name="Straight Connector 249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1" name="TextBox 250"/>
          <p:cNvSpPr txBox="1"/>
          <p:nvPr/>
        </p:nvSpPr>
        <p:spPr>
          <a:xfrm rot="5400000">
            <a:off x="2959232" y="5121501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cs typeface="Calibri"/>
              </a:rPr>
              <a:t>≡</a:t>
            </a:r>
            <a:endParaRPr lang="en-US" sz="3600" dirty="0"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313389" y="4601458"/>
            <a:ext cx="1859645" cy="670923"/>
            <a:chOff x="2789388" y="4515732"/>
            <a:chExt cx="1859645" cy="670923"/>
          </a:xfrm>
        </p:grpSpPr>
        <p:grpSp>
          <p:nvGrpSpPr>
            <p:cNvPr id="252" name="Group 251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7" name="Straight Connector 256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0" name="TextBox 259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x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86647" y="5318039"/>
            <a:ext cx="910140" cy="700667"/>
            <a:chOff x="3262647" y="5232313"/>
            <a:chExt cx="910140" cy="700667"/>
          </a:xfrm>
        </p:grpSpPr>
        <p:sp>
          <p:nvSpPr>
            <p:cNvPr id="244" name="TextBox 24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  <a:cs typeface="Calibri"/>
                </a:rPr>
                <a:t>≡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  <p:cxnSp>
          <p:nvCxnSpPr>
            <p:cNvPr id="266" name="Straight Connector 265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5125148" y="1712541"/>
            <a:ext cx="2253249" cy="1963216"/>
            <a:chOff x="3601147" y="1450966"/>
            <a:chExt cx="2253249" cy="1963216"/>
          </a:xfrm>
        </p:grpSpPr>
        <p:grpSp>
          <p:nvGrpSpPr>
            <p:cNvPr id="32" name="Group 31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270" name="Oval 269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3" name="TextBox 272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</a:p>
          </p:txBody>
        </p:sp>
        <p:cxnSp>
          <p:nvCxnSpPr>
            <p:cNvPr id="38" name="Elbow Connector 37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74" name="Straight Connector 27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Box 27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!Q</a:t>
              </a:r>
            </a:p>
          </p:txBody>
        </p:sp>
        <p:cxnSp>
          <p:nvCxnSpPr>
            <p:cNvPr id="47" name="Elbow Connector 46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5062926" y="2067987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215531" y="3017276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5062926" y="207703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7211148" y="2168757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5063610" y="3166094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7228363" y="3002454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5040021" y="317188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7214187" y="218019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86335" y="442131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NOR: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8800652" y="1539286"/>
            <a:ext cx="895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SR latch:</a:t>
            </a:r>
          </a:p>
        </p:txBody>
      </p:sp>
      <p:sp>
        <p:nvSpPr>
          <p:cNvPr id="61" name="Curved Up Arrow 60"/>
          <p:cNvSpPr/>
          <p:nvPr/>
        </p:nvSpPr>
        <p:spPr bwMode="auto">
          <a:xfrm>
            <a:off x="5812170" y="3600311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38713" y="1091707"/>
            <a:ext cx="23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simplest store element: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926232" y="1088121"/>
            <a:ext cx="2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SR latch: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359965" y="4386871"/>
            <a:ext cx="569572" cy="487498"/>
            <a:chOff x="835965" y="4301146"/>
            <a:chExt cx="569572" cy="487498"/>
          </a:xfrm>
        </p:grpSpPr>
        <p:sp>
          <p:nvSpPr>
            <p:cNvPr id="267" name="TextBox 266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90118" y="4409588"/>
            <a:ext cx="564054" cy="483829"/>
            <a:chOff x="2966118" y="4323862"/>
            <a:chExt cx="564054" cy="483829"/>
          </a:xfrm>
        </p:grpSpPr>
        <p:sp>
          <p:nvSpPr>
            <p:cNvPr id="259" name="TextBox 258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856917" y="2231440"/>
            <a:ext cx="1707408" cy="369332"/>
            <a:chOff x="6549916" y="999409"/>
            <a:chExt cx="1707408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8856917" y="2579302"/>
            <a:ext cx="1678554" cy="369332"/>
            <a:chOff x="6549916" y="999409"/>
            <a:chExt cx="1678554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8855461" y="2916719"/>
            <a:ext cx="1678554" cy="369332"/>
            <a:chOff x="6549916" y="999409"/>
            <a:chExt cx="1678554" cy="369332"/>
          </a:xfrm>
        </p:grpSpPr>
        <p:sp>
          <p:nvSpPr>
            <p:cNvPr id="298" name="TextBox 297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855461" y="3236049"/>
            <a:ext cx="1678554" cy="369332"/>
            <a:chOff x="6549916" y="999409"/>
            <a:chExt cx="1678554" cy="369332"/>
          </a:xfrm>
        </p:grpSpPr>
        <p:sp>
          <p:nvSpPr>
            <p:cNvPr id="303" name="TextBox 30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42106" y="1612821"/>
            <a:ext cx="2805952" cy="2624965"/>
            <a:chOff x="7055224" y="3469340"/>
            <a:chExt cx="2805952" cy="2624965"/>
          </a:xfrm>
        </p:grpSpPr>
        <p:sp>
          <p:nvSpPr>
            <p:cNvPr id="60" name="Rectangle 59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845849" y="3620482"/>
            <a:ext cx="1675267" cy="692179"/>
            <a:chOff x="6579873" y="3477287"/>
            <a:chExt cx="1675267" cy="692179"/>
          </a:xfrm>
        </p:grpSpPr>
        <p:sp>
          <p:nvSpPr>
            <p:cNvPr id="74" name="TextBox 73"/>
            <p:cNvSpPr txBox="1"/>
            <p:nvPr/>
          </p:nvSpPr>
          <p:spPr>
            <a:xfrm>
              <a:off x="6579873" y="3800134"/>
              <a:ext cx="167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Prohibited state</a:t>
              </a:r>
            </a:p>
          </p:txBody>
        </p:sp>
        <p:cxnSp>
          <p:nvCxnSpPr>
            <p:cNvPr id="76" name="Straight Arrow Connector 75"/>
            <p:cNvCxnSpPr>
              <a:stCxn id="74" idx="0"/>
            </p:cNvCxnSpPr>
            <p:nvPr/>
          </p:nvCxnSpPr>
          <p:spPr bwMode="auto">
            <a:xfrm flipH="1" flipV="1">
              <a:off x="7007056" y="3477287"/>
              <a:ext cx="410451" cy="32284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420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51" grpId="0"/>
      <p:bldP spid="279" grpId="0" animBg="1"/>
      <p:bldP spid="280" grpId="0" animBg="1"/>
      <p:bldP spid="281" grpId="0" animBg="1"/>
      <p:bldP spid="281" grpId="1" animBg="1"/>
      <p:bldP spid="281" grpId="2" animBg="1"/>
      <p:bldP spid="282" grpId="0" animBg="1"/>
      <p:bldP spid="283" grpId="0" animBg="1"/>
      <p:bldP spid="284" grpId="0" animBg="1"/>
      <p:bldP spid="285" grpId="0" animBg="1"/>
      <p:bldP spid="286" grpId="0" animBg="1"/>
      <p:bldP spid="286" grpId="1" animBg="1"/>
      <p:bldP spid="58" grpId="0"/>
      <p:bldP spid="287" grpId="0"/>
      <p:bldP spid="61" grpId="0" animBg="1"/>
      <p:bldP spid="63" grpId="0"/>
      <p:bldP spid="288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4135" y="842437"/>
            <a:ext cx="2429206" cy="2007416"/>
            <a:chOff x="468775" y="1830131"/>
            <a:chExt cx="2429206" cy="2007416"/>
          </a:xfrm>
        </p:grpSpPr>
        <p:sp>
          <p:nvSpPr>
            <p:cNvPr id="17" name="Oval 1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!Q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06473" y="1342778"/>
            <a:ext cx="1522301" cy="1093694"/>
            <a:chOff x="1237558" y="4455457"/>
            <a:chExt cx="2393549" cy="109369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00470" y="4547707"/>
              <a:ext cx="4667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R</a:t>
              </a: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>
            <a:xfrm>
              <a:off x="2758972" y="5102261"/>
              <a:ext cx="6331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!Q</a:t>
              </a: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Q</a:t>
              </a: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8050057" y="1195557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09581" y="3093426"/>
            <a:ext cx="694658" cy="738664"/>
            <a:chOff x="1139501" y="3550642"/>
            <a:chExt cx="694658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1139501" y="366389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1909581" y="3960675"/>
            <a:ext cx="694658" cy="738664"/>
            <a:chOff x="1139501" y="3550642"/>
            <a:chExt cx="694658" cy="738664"/>
          </a:xfrm>
        </p:grpSpPr>
        <p:sp>
          <p:nvSpPr>
            <p:cNvPr id="101" name="TextBox 100"/>
            <p:cNvSpPr txBox="1"/>
            <p:nvPr/>
          </p:nvSpPr>
          <p:spPr>
            <a:xfrm>
              <a:off x="1139501" y="366389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R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1909581" y="4827924"/>
            <a:ext cx="694658" cy="738664"/>
            <a:chOff x="1139501" y="3550642"/>
            <a:chExt cx="694658" cy="738664"/>
          </a:xfrm>
        </p:grpSpPr>
        <p:sp>
          <p:nvSpPr>
            <p:cNvPr id="106" name="TextBox 105"/>
            <p:cNvSpPr txBox="1"/>
            <p:nvPr/>
          </p:nvSpPr>
          <p:spPr>
            <a:xfrm>
              <a:off x="1139501" y="366389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Q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3426058" y="3279997"/>
            <a:ext cx="953378" cy="1234676"/>
            <a:chOff x="2344674" y="3279997"/>
            <a:chExt cx="953378" cy="1234676"/>
          </a:xfrm>
        </p:grpSpPr>
        <p:grpSp>
          <p:nvGrpSpPr>
            <p:cNvPr id="19" name="Group 18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4" name="Freeform 1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Straight Connector 112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4376633" y="3279997"/>
            <a:ext cx="763508" cy="1234676"/>
            <a:chOff x="3295249" y="3279997"/>
            <a:chExt cx="763508" cy="1234676"/>
          </a:xfrm>
        </p:grpSpPr>
        <p:grpSp>
          <p:nvGrpSpPr>
            <p:cNvPr id="30" name="Group 2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9" name="Freeform 12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30" name="Straight Connector 129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4" name="Group 213"/>
          <p:cNvGrpSpPr/>
          <p:nvPr/>
        </p:nvGrpSpPr>
        <p:grpSpPr>
          <a:xfrm>
            <a:off x="5137310" y="3646917"/>
            <a:ext cx="953378" cy="867757"/>
            <a:chOff x="4055926" y="3646916"/>
            <a:chExt cx="953378" cy="867757"/>
          </a:xfrm>
        </p:grpSpPr>
        <p:grpSp>
          <p:nvGrpSpPr>
            <p:cNvPr id="132" name="Group 131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133" name="Straight Connector 13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4" name="Freeform 13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4" name="Group 223"/>
          <p:cNvGrpSpPr/>
          <p:nvPr/>
        </p:nvGrpSpPr>
        <p:grpSpPr>
          <a:xfrm>
            <a:off x="6089585" y="3646917"/>
            <a:ext cx="1328852" cy="867757"/>
            <a:chOff x="5008201" y="3646916"/>
            <a:chExt cx="1328852" cy="867757"/>
          </a:xfrm>
        </p:grpSpPr>
        <p:grpSp>
          <p:nvGrpSpPr>
            <p:cNvPr id="146" name="Group 145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147" name="Straight Connector 146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48" name="Group 147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0" name="Freeform 149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51" name="Straight Connector 150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6" name="Group 225"/>
          <p:cNvGrpSpPr/>
          <p:nvPr/>
        </p:nvGrpSpPr>
        <p:grpSpPr>
          <a:xfrm>
            <a:off x="7417415" y="3278211"/>
            <a:ext cx="954401" cy="1235716"/>
            <a:chOff x="6336030" y="3278211"/>
            <a:chExt cx="954401" cy="1235716"/>
          </a:xfrm>
        </p:grpSpPr>
        <p:grpSp>
          <p:nvGrpSpPr>
            <p:cNvPr id="153" name="Group 152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Freeform 154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157" name="Straight Connector 1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8" name="Freeform 1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7992879" y="3278093"/>
            <a:ext cx="972879" cy="1235835"/>
            <a:chOff x="6911494" y="3278092"/>
            <a:chExt cx="972879" cy="1235835"/>
          </a:xfrm>
        </p:grpSpPr>
        <p:grpSp>
          <p:nvGrpSpPr>
            <p:cNvPr id="160" name="Group 159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4" name="Freeform 163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65" name="Group 164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9" name="Freeform 16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7" name="Straight Connector 166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70" name="Group 169"/>
          <p:cNvGrpSpPr/>
          <p:nvPr/>
        </p:nvGrpSpPr>
        <p:grpSpPr>
          <a:xfrm>
            <a:off x="1906778" y="5556860"/>
            <a:ext cx="694658" cy="738664"/>
            <a:chOff x="1139501" y="3550642"/>
            <a:chExt cx="694658" cy="738664"/>
          </a:xfrm>
        </p:grpSpPr>
        <p:sp>
          <p:nvSpPr>
            <p:cNvPr id="171" name="TextBox 170"/>
            <p:cNvSpPr txBox="1"/>
            <p:nvPr/>
          </p:nvSpPr>
          <p:spPr>
            <a:xfrm>
              <a:off x="1139501" y="3663890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!Q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2668845" y="3647424"/>
            <a:ext cx="760677" cy="2098944"/>
            <a:chOff x="1587460" y="3647424"/>
            <a:chExt cx="760677" cy="2098944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0" name="Group 199"/>
          <p:cNvGrpSpPr/>
          <p:nvPr/>
        </p:nvGrpSpPr>
        <p:grpSpPr>
          <a:xfrm>
            <a:off x="3423256" y="5016162"/>
            <a:ext cx="956181" cy="1097126"/>
            <a:chOff x="2341871" y="5016162"/>
            <a:chExt cx="956181" cy="1097126"/>
          </a:xfrm>
        </p:grpSpPr>
        <p:grpSp>
          <p:nvGrpSpPr>
            <p:cNvPr id="198" name="Group 197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8" name="Straight Connector 27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9" name="Group 198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76" name="Group 175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77" name="Straight Connector 176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78" name="Freeform 177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9" name="Straight Connector 178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13" name="Group 212"/>
          <p:cNvGrpSpPr/>
          <p:nvPr/>
        </p:nvGrpSpPr>
        <p:grpSpPr>
          <a:xfrm>
            <a:off x="4376634" y="5017432"/>
            <a:ext cx="760677" cy="1095856"/>
            <a:chOff x="3295249" y="5017432"/>
            <a:chExt cx="760677" cy="1095856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5" name="Group 214"/>
          <p:cNvGrpSpPr/>
          <p:nvPr/>
        </p:nvGrpSpPr>
        <p:grpSpPr>
          <a:xfrm>
            <a:off x="5133405" y="5017433"/>
            <a:ext cx="956181" cy="1095331"/>
            <a:chOff x="4052020" y="5017432"/>
            <a:chExt cx="956181" cy="1095331"/>
          </a:xfrm>
        </p:grpSpPr>
        <p:grpSp>
          <p:nvGrpSpPr>
            <p:cNvPr id="33" name="Group 32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2" name="Freeform 141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43" name="Straight Connector 142"/>
              <p:cNvCxnSpPr>
                <a:endCxn id="142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1" name="Group 180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5" name="Freeform 184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83" name="Straight Connector 182"/>
              <p:cNvCxnSpPr>
                <a:endCxn id="185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25" name="Group 224"/>
          <p:cNvGrpSpPr/>
          <p:nvPr/>
        </p:nvGrpSpPr>
        <p:grpSpPr>
          <a:xfrm>
            <a:off x="6081449" y="5384351"/>
            <a:ext cx="1346761" cy="359588"/>
            <a:chOff x="5000064" y="5384351"/>
            <a:chExt cx="1346761" cy="359588"/>
          </a:xfrm>
        </p:grpSpPr>
        <p:cxnSp>
          <p:nvCxnSpPr>
            <p:cNvPr id="152" name="Straight Connector 15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0" name="Group 229"/>
          <p:cNvGrpSpPr/>
          <p:nvPr/>
        </p:nvGrpSpPr>
        <p:grpSpPr>
          <a:xfrm>
            <a:off x="7415634" y="5384351"/>
            <a:ext cx="1001588" cy="726398"/>
            <a:chOff x="6334250" y="5384351"/>
            <a:chExt cx="1001588" cy="726398"/>
          </a:xfrm>
        </p:grpSpPr>
        <p:cxnSp>
          <p:nvCxnSpPr>
            <p:cNvPr id="159" name="Straight Connector 158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29" name="Group 228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88" name="Group 18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89" name="Straight Connector 18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90" name="Freeform 18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09" name="Rectangle 208"/>
          <p:cNvSpPr/>
          <p:nvPr/>
        </p:nvSpPr>
        <p:spPr bwMode="auto">
          <a:xfrm>
            <a:off x="3605180" y="3164840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2" name="Straight Connector 201"/>
          <p:cNvCxnSpPr/>
          <p:nvPr/>
        </p:nvCxnSpPr>
        <p:spPr bwMode="auto">
          <a:xfrm>
            <a:off x="3602106" y="3093426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4063344" y="3098290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6" name="Rectangle 215"/>
          <p:cNvSpPr/>
          <p:nvPr/>
        </p:nvSpPr>
        <p:spPr bwMode="auto">
          <a:xfrm>
            <a:off x="5325902" y="3194837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5322828" y="3123423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5784066" y="3128287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234" name="Group 233"/>
          <p:cNvGrpSpPr/>
          <p:nvPr/>
        </p:nvGrpSpPr>
        <p:grpSpPr>
          <a:xfrm>
            <a:off x="8371815" y="4972085"/>
            <a:ext cx="389144" cy="1305608"/>
            <a:chOff x="7290431" y="4972085"/>
            <a:chExt cx="389144" cy="1305608"/>
          </a:xfrm>
        </p:grpSpPr>
        <p:sp>
          <p:nvSpPr>
            <p:cNvPr id="232" name="TextBox 231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8966200" y="4964692"/>
            <a:ext cx="1706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But, which signal will be really faster will depend on many factors (e.g., temperature).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8966576" y="3710043"/>
            <a:ext cx="1711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output will be determined by the fastest signal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sp>
        <p:nvSpPr>
          <p:cNvPr id="191" name="Title 1"/>
          <p:cNvSpPr txBox="1">
            <a:spLocks/>
          </p:cNvSpPr>
          <p:nvPr/>
        </p:nvSpPr>
        <p:spPr>
          <a:xfrm>
            <a:off x="838200" y="365126"/>
            <a:ext cx="10515600" cy="51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SR Latch: Timing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0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6" grpId="0" animBg="1"/>
      <p:bldP spid="235" grpId="0"/>
      <p:bldP spid="236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3"/>
            <a:ext cx="4370360" cy="3444804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68000">
                <a:srgbClr val="FFFFFF">
                  <a:alpha val="66000"/>
                </a:srgbClr>
              </a:gs>
              <a:gs pos="2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511886"/>
            <a:ext cx="155692" cy="142616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1997" y="4871027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Computer Science (CS)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11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 Latch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838200" y="3835583"/>
            <a:ext cx="10515600" cy="211874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400" dirty="0"/>
              <a:t>Don’t have prohibited states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i="1" dirty="0"/>
              <a:t>Asserted by a level of the write enable signal (we)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/>
              <a:t>Store one bit of information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/>
              <a:t>Can be used as building block for creating static memory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  <p:grpSp>
        <p:nvGrpSpPr>
          <p:cNvPr id="3" name="Group 2"/>
          <p:cNvGrpSpPr/>
          <p:nvPr/>
        </p:nvGrpSpPr>
        <p:grpSpPr>
          <a:xfrm>
            <a:off x="1870916" y="1571177"/>
            <a:ext cx="3729617" cy="1965243"/>
            <a:chOff x="184355" y="1399726"/>
            <a:chExt cx="3729617" cy="1965243"/>
          </a:xfrm>
        </p:grpSpPr>
        <p:grpSp>
          <p:nvGrpSpPr>
            <p:cNvPr id="87" name="Group 86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000470" y="4547707"/>
                <a:ext cx="5045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S</a:t>
                </a:r>
              </a:p>
            </p:txBody>
          </p:sp>
          <p:cxnSp>
            <p:nvCxnSpPr>
              <p:cNvPr id="94" name="Straight Connector 93"/>
              <p:cNvCxnSpPr>
                <a:stCxn id="101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5" name="Straight Connector 94"/>
              <p:cNvCxnSpPr>
                <a:stCxn id="102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2758972" y="5102261"/>
                <a:ext cx="5423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99" name="Rectangle 98"/>
            <p:cNvSpPr/>
            <p:nvPr/>
          </p:nvSpPr>
          <p:spPr>
            <a:xfrm>
              <a:off x="2878383" y="22342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01585" y="1696375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!Q</a:t>
              </a:r>
            </a:p>
          </p:txBody>
        </p:sp>
        <p:sp>
          <p:nvSpPr>
            <p:cNvPr id="101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2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104" name="Isosceles Triangle 103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6" name="Straight Connector 105"/>
            <p:cNvCxnSpPr>
              <a:endCxn id="102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07" name="Straight Connector 106"/>
            <p:cNvCxnSpPr>
              <a:endCxn id="102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Straight Connector 107"/>
            <p:cNvCxnSpPr>
              <a:endCxn id="101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9" name="Oval 108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/>
            <p:cNvSpPr/>
            <p:nvPr/>
          </p:nvSpPr>
          <p:spPr>
            <a:xfrm>
              <a:off x="988837" y="3026415"/>
              <a:ext cx="13319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Write enable</a:t>
              </a:r>
            </a:p>
          </p:txBody>
        </p:sp>
        <p:cxnSp>
          <p:nvCxnSpPr>
            <p:cNvPr id="113" name="Straight Connector 112"/>
            <p:cNvCxnSpPr>
              <a:endCxn id="101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4" name="Straight Connector 113"/>
            <p:cNvCxnSpPr>
              <a:endCxn id="104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>
              <a:off x="184355" y="139972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Data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59915" y="1771913"/>
            <a:ext cx="1280121" cy="1093694"/>
            <a:chOff x="1618343" y="4455457"/>
            <a:chExt cx="2012764" cy="109369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0469" y="4547707"/>
              <a:ext cx="5222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65672" y="4537702"/>
              <a:ext cx="542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8219950" y="1765901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965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2</a:t>
            </a:r>
            <a:r>
              <a:rPr lang="en-US" baseline="30000" dirty="0"/>
              <a:t>M</a:t>
            </a:r>
            <a:r>
              <a:rPr lang="en-US" dirty="0"/>
              <a:t>xN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Memory array has 3 input signals and 1 output</a:t>
            </a:r>
          </a:p>
          <a:p>
            <a:pPr marL="285750" indent="-285750"/>
            <a:r>
              <a:rPr lang="en-US" dirty="0"/>
              <a:t>Data buses are N bits wide (each chunk is N bits)</a:t>
            </a:r>
          </a:p>
          <a:p>
            <a:pPr marL="285750" indent="-285750"/>
            <a:r>
              <a:rPr lang="en-US" dirty="0"/>
              <a:t>Address is M bits wide if 2</a:t>
            </a:r>
            <a:r>
              <a:rPr lang="en-US" baseline="30000" dirty="0"/>
              <a:t>M</a:t>
            </a:r>
            <a:r>
              <a:rPr lang="en-US" dirty="0"/>
              <a:t> is array size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  <p:sp>
        <p:nvSpPr>
          <p:cNvPr id="28" name="Rectangle 27"/>
          <p:cNvSpPr/>
          <p:nvPr/>
        </p:nvSpPr>
        <p:spPr bwMode="auto">
          <a:xfrm>
            <a:off x="4896635" y="4659171"/>
            <a:ext cx="2027808" cy="14138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Memory</a:t>
            </a:r>
          </a:p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Array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5979164" y="3698524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536604" y="3329192"/>
            <a:ext cx="9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address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V="1">
            <a:off x="4416312" y="5106398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47082" y="5671327"/>
            <a:ext cx="117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input data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V="1">
            <a:off x="7406224" y="5129549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7432672" y="5694477"/>
            <a:ext cx="127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output data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5910539" y="4103415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50027" y="38030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endParaRPr lang="ru-RU" sz="2400" dirty="0" err="1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4275948" y="5509642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415436" y="519765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7193671" y="5521217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33159" y="522080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3294838" y="4335466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Write enable</a:t>
            </a:r>
          </a:p>
        </p:txBody>
      </p:sp>
      <p:cxnSp>
        <p:nvCxnSpPr>
          <p:cNvPr id="6" name="Соединительная линия уступом 5"/>
          <p:cNvCxnSpPr>
            <a:endCxn id="42" idx="2"/>
          </p:cNvCxnSpPr>
          <p:nvPr/>
        </p:nvCxnSpPr>
        <p:spPr bwMode="auto">
          <a:xfrm rot="10800000">
            <a:off x="4003528" y="4704800"/>
            <a:ext cx="884139" cy="17156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3147082" y="3332887"/>
            <a:ext cx="5562671" cy="2743823"/>
            <a:chOff x="1895131" y="1538919"/>
            <a:chExt cx="5562671" cy="274382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Array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4284654" y="1538919"/>
              <a:ext cx="904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address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input data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180721" y="3904204"/>
              <a:ext cx="1277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output data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2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sp>
          <p:nvSpPr>
            <p:cNvPr id="40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Write enable</a:t>
              </a:r>
            </a:p>
          </p:txBody>
        </p:sp>
        <p:cxnSp>
          <p:nvCxnSpPr>
            <p:cNvPr id="43" name="Соединительная линия уступом 5"/>
            <p:cNvCxnSpPr>
              <a:endCxn id="40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711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/>
      <p:bldP spid="30" grpId="1"/>
      <p:bldP spid="32" grpId="0"/>
      <p:bldP spid="32" grpId="1"/>
      <p:bldP spid="34" grpId="0"/>
      <p:bldP spid="34" grpId="1"/>
      <p:bldP spid="50" grpId="0"/>
      <p:bldP spid="50" grpId="1"/>
      <p:bldP spid="52" grpId="0"/>
      <p:bldP spid="52" grpId="1"/>
      <p:bldP spid="54" grpId="0"/>
      <p:bldP spid="54" grpId="1"/>
      <p:bldP spid="42" grpId="0"/>
      <p:bldP spid="42" grpId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– practice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examples of combinational and sequential circuits</a:t>
            </a:r>
          </a:p>
          <a:p>
            <a:r>
              <a:rPr lang="en-US" dirty="0"/>
              <a:t>You will need the </a:t>
            </a:r>
            <a:r>
              <a:rPr lang="en-US" b="1" dirty="0">
                <a:hlinkClick r:id="rId2"/>
              </a:rPr>
              <a:t>Logisim</a:t>
            </a:r>
            <a:r>
              <a:rPr lang="en-US" dirty="0"/>
              <a:t> app: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Java: </a:t>
            </a:r>
            <a:r>
              <a:rPr lang="en-US" dirty="0">
                <a:hlinkClick r:id="rId3"/>
              </a:rPr>
              <a:t>https://www.java.com/ru/download/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Ligisim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https://sourceforge.net/projects/circuit/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2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323742"/>
      </p:ext>
    </p:extLst>
  </p:cSld>
  <p:clrMapOvr>
    <a:masterClrMapping/>
  </p:clrMapOvr>
  <p:transition>
    <p:fade/>
  </p:transition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82219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807048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critical path of scheme?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Critical path is the slowest logic path in the circuit</a:t>
            </a:r>
          </a:p>
          <a:p>
            <a:pPr marL="342900" indent="-342900"/>
            <a:r>
              <a:rPr lang="en-US" i="1" dirty="0"/>
              <a:t>Reliable</a:t>
            </a:r>
            <a:r>
              <a:rPr lang="en-US" dirty="0"/>
              <a:t> result of whole logic path can not be ready until critical path is passed by signal</a:t>
            </a:r>
            <a:endParaRPr lang="ru-RU" dirty="0"/>
          </a:p>
        </p:txBody>
      </p:sp>
      <p:grpSp>
        <p:nvGrpSpPr>
          <p:cNvPr id="4" name="Group 7"/>
          <p:cNvGrpSpPr/>
          <p:nvPr/>
        </p:nvGrpSpPr>
        <p:grpSpPr>
          <a:xfrm>
            <a:off x="4416265" y="4127313"/>
            <a:ext cx="424236" cy="406400"/>
            <a:chOff x="1607464" y="2009795"/>
            <a:chExt cx="720577" cy="690282"/>
          </a:xfrm>
        </p:grpSpPr>
        <p:sp>
          <p:nvSpPr>
            <p:cNvPr id="5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" name="Flowchart: Delay 10"/>
          <p:cNvSpPr/>
          <p:nvPr/>
        </p:nvSpPr>
        <p:spPr bwMode="auto">
          <a:xfrm>
            <a:off x="5194859" y="4131123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Flowchart: Delay 18"/>
          <p:cNvSpPr/>
          <p:nvPr/>
        </p:nvSpPr>
        <p:spPr bwMode="auto">
          <a:xfrm flipH="1">
            <a:off x="6447120" y="3512856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Elbow Connector 18"/>
          <p:cNvCxnSpPr>
            <a:stCxn id="6" idx="6"/>
            <a:endCxn id="7" idx="6"/>
          </p:cNvCxnSpPr>
          <p:nvPr/>
        </p:nvCxnSpPr>
        <p:spPr bwMode="auto">
          <a:xfrm>
            <a:off x="4840502" y="4330514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0" name="Elbow Connector 22"/>
          <p:cNvCxnSpPr>
            <a:stCxn id="7" idx="2"/>
            <a:endCxn id="8" idx="4"/>
          </p:cNvCxnSpPr>
          <p:nvPr/>
        </p:nvCxnSpPr>
        <p:spPr bwMode="auto">
          <a:xfrm flipV="1">
            <a:off x="5858601" y="4169217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2" name="Elbow Connector 25"/>
          <p:cNvCxnSpPr>
            <a:stCxn id="8" idx="2"/>
          </p:cNvCxnSpPr>
          <p:nvPr/>
        </p:nvCxnSpPr>
        <p:spPr bwMode="auto">
          <a:xfrm flipH="1" flipV="1">
            <a:off x="4056932" y="3679794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4" name="Straight Connector 29"/>
          <p:cNvCxnSpPr>
            <a:stCxn id="5" idx="3"/>
          </p:cNvCxnSpPr>
          <p:nvPr/>
        </p:nvCxnSpPr>
        <p:spPr bwMode="auto">
          <a:xfrm flipH="1">
            <a:off x="4053726" y="4330513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6" name="Straight Connector 33"/>
          <p:cNvCxnSpPr>
            <a:stCxn id="7" idx="5"/>
          </p:cNvCxnSpPr>
          <p:nvPr/>
        </p:nvCxnSpPr>
        <p:spPr bwMode="auto">
          <a:xfrm flipH="1" flipV="1">
            <a:off x="4039297" y="4782270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7" name="Straight Connector 36"/>
          <p:cNvCxnSpPr>
            <a:stCxn id="8" idx="7"/>
          </p:cNvCxnSpPr>
          <p:nvPr/>
        </p:nvCxnSpPr>
        <p:spPr bwMode="auto">
          <a:xfrm>
            <a:off x="7080055" y="3919225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9" name="Овал 18"/>
          <p:cNvSpPr/>
          <p:nvPr/>
        </p:nvSpPr>
        <p:spPr bwMode="auto">
          <a:xfrm>
            <a:off x="3532787" y="351285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3532787" y="416921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3532787" y="4632923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5694595" y="437009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6875450" y="376372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8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2637E-6 L 0.07691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595E-6 L 0.16563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1 -0.00023 L 0.16285 -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7944E-6 L 0.07482 -0.052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2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of critical path finding: Multiplexer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3349" y="636584"/>
            <a:ext cx="3617226" cy="5965465"/>
          </a:xfrm>
        </p:spPr>
      </p:pic>
      <p:sp>
        <p:nvSpPr>
          <p:cNvPr id="5" name="Полилиния 4"/>
          <p:cNvSpPr/>
          <p:nvPr/>
        </p:nvSpPr>
        <p:spPr bwMode="auto">
          <a:xfrm>
            <a:off x="3962400" y="2576264"/>
            <a:ext cx="4969164" cy="2032681"/>
          </a:xfrm>
          <a:custGeom>
            <a:avLst/>
            <a:gdLst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444027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641600 w 4969164"/>
              <a:gd name="connsiteY19" fmla="*/ 120754 h 2041918"/>
              <a:gd name="connsiteX20" fmla="*/ 2346036 w 4969164"/>
              <a:gd name="connsiteY20" fmla="*/ 425554 h 2041918"/>
              <a:gd name="connsiteX21" fmla="*/ 2512291 w 4969164"/>
              <a:gd name="connsiteY21" fmla="*/ 407081 h 2041918"/>
              <a:gd name="connsiteX22" fmla="*/ 2595418 w 4969164"/>
              <a:gd name="connsiteY22" fmla="*/ 397845 h 2041918"/>
              <a:gd name="connsiteX23" fmla="*/ 2706255 w 4969164"/>
              <a:gd name="connsiteY23" fmla="*/ 379372 h 2041918"/>
              <a:gd name="connsiteX24" fmla="*/ 2789382 w 4969164"/>
              <a:gd name="connsiteY24" fmla="*/ 360900 h 2041918"/>
              <a:gd name="connsiteX25" fmla="*/ 2946400 w 4969164"/>
              <a:gd name="connsiteY25" fmla="*/ 351663 h 2041918"/>
              <a:gd name="connsiteX26" fmla="*/ 2992582 w 4969164"/>
              <a:gd name="connsiteY26" fmla="*/ 342427 h 2041918"/>
              <a:gd name="connsiteX27" fmla="*/ 3057236 w 4969164"/>
              <a:gd name="connsiteY27" fmla="*/ 333191 h 2041918"/>
              <a:gd name="connsiteX28" fmla="*/ 3094182 w 4969164"/>
              <a:gd name="connsiteY28" fmla="*/ 323954 h 2041918"/>
              <a:gd name="connsiteX29" fmla="*/ 3205018 w 4969164"/>
              <a:gd name="connsiteY29" fmla="*/ 305481 h 2041918"/>
              <a:gd name="connsiteX30" fmla="*/ 3297382 w 4969164"/>
              <a:gd name="connsiteY30" fmla="*/ 287009 h 2041918"/>
              <a:gd name="connsiteX31" fmla="*/ 3352800 w 4969164"/>
              <a:gd name="connsiteY31" fmla="*/ 259300 h 2041918"/>
              <a:gd name="connsiteX32" fmla="*/ 3389745 w 4969164"/>
              <a:gd name="connsiteY32" fmla="*/ 203881 h 2041918"/>
              <a:gd name="connsiteX33" fmla="*/ 3417455 w 4969164"/>
              <a:gd name="connsiteY33" fmla="*/ 185409 h 2041918"/>
              <a:gd name="connsiteX34" fmla="*/ 3491345 w 4969164"/>
              <a:gd name="connsiteY34" fmla="*/ 129991 h 2041918"/>
              <a:gd name="connsiteX35" fmla="*/ 3537527 w 4969164"/>
              <a:gd name="connsiteY35" fmla="*/ 111518 h 2041918"/>
              <a:gd name="connsiteX36" fmla="*/ 3620655 w 4969164"/>
              <a:gd name="connsiteY36" fmla="*/ 83809 h 2041918"/>
              <a:gd name="connsiteX37" fmla="*/ 3694545 w 4969164"/>
              <a:gd name="connsiteY37" fmla="*/ 56100 h 2041918"/>
              <a:gd name="connsiteX38" fmla="*/ 3823855 w 4969164"/>
              <a:gd name="connsiteY38" fmla="*/ 19154 h 2041918"/>
              <a:gd name="connsiteX39" fmla="*/ 4756727 w 4969164"/>
              <a:gd name="connsiteY39" fmla="*/ 19154 h 2041918"/>
              <a:gd name="connsiteX40" fmla="*/ 4913745 w 4969164"/>
              <a:gd name="connsiteY40" fmla="*/ 681 h 2041918"/>
              <a:gd name="connsiteX41" fmla="*/ 4969164 w 4969164"/>
              <a:gd name="connsiteY4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12291 w 4969164"/>
              <a:gd name="connsiteY19" fmla="*/ 407081 h 2041918"/>
              <a:gd name="connsiteX20" fmla="*/ 2595418 w 4969164"/>
              <a:gd name="connsiteY20" fmla="*/ 397845 h 2041918"/>
              <a:gd name="connsiteX21" fmla="*/ 2706255 w 4969164"/>
              <a:gd name="connsiteY21" fmla="*/ 379372 h 2041918"/>
              <a:gd name="connsiteX22" fmla="*/ 2789382 w 4969164"/>
              <a:gd name="connsiteY22" fmla="*/ 360900 h 2041918"/>
              <a:gd name="connsiteX23" fmla="*/ 2946400 w 4969164"/>
              <a:gd name="connsiteY23" fmla="*/ 351663 h 2041918"/>
              <a:gd name="connsiteX24" fmla="*/ 2992582 w 4969164"/>
              <a:gd name="connsiteY24" fmla="*/ 342427 h 2041918"/>
              <a:gd name="connsiteX25" fmla="*/ 3057236 w 4969164"/>
              <a:gd name="connsiteY25" fmla="*/ 333191 h 2041918"/>
              <a:gd name="connsiteX26" fmla="*/ 3094182 w 4969164"/>
              <a:gd name="connsiteY26" fmla="*/ 323954 h 2041918"/>
              <a:gd name="connsiteX27" fmla="*/ 3205018 w 4969164"/>
              <a:gd name="connsiteY27" fmla="*/ 305481 h 2041918"/>
              <a:gd name="connsiteX28" fmla="*/ 3297382 w 4969164"/>
              <a:gd name="connsiteY28" fmla="*/ 287009 h 2041918"/>
              <a:gd name="connsiteX29" fmla="*/ 3352800 w 4969164"/>
              <a:gd name="connsiteY29" fmla="*/ 259300 h 2041918"/>
              <a:gd name="connsiteX30" fmla="*/ 3389745 w 4969164"/>
              <a:gd name="connsiteY30" fmla="*/ 203881 h 2041918"/>
              <a:gd name="connsiteX31" fmla="*/ 3417455 w 4969164"/>
              <a:gd name="connsiteY31" fmla="*/ 185409 h 2041918"/>
              <a:gd name="connsiteX32" fmla="*/ 3491345 w 4969164"/>
              <a:gd name="connsiteY32" fmla="*/ 129991 h 2041918"/>
              <a:gd name="connsiteX33" fmla="*/ 3537527 w 4969164"/>
              <a:gd name="connsiteY33" fmla="*/ 111518 h 2041918"/>
              <a:gd name="connsiteX34" fmla="*/ 3620655 w 4969164"/>
              <a:gd name="connsiteY34" fmla="*/ 83809 h 2041918"/>
              <a:gd name="connsiteX35" fmla="*/ 3694545 w 4969164"/>
              <a:gd name="connsiteY35" fmla="*/ 56100 h 2041918"/>
              <a:gd name="connsiteX36" fmla="*/ 3823855 w 4969164"/>
              <a:gd name="connsiteY36" fmla="*/ 19154 h 2041918"/>
              <a:gd name="connsiteX37" fmla="*/ 4756727 w 4969164"/>
              <a:gd name="connsiteY37" fmla="*/ 19154 h 2041918"/>
              <a:gd name="connsiteX38" fmla="*/ 4913745 w 4969164"/>
              <a:gd name="connsiteY38" fmla="*/ 681 h 2041918"/>
              <a:gd name="connsiteX39" fmla="*/ 4969164 w 4969164"/>
              <a:gd name="connsiteY3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70136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06255 w 4969164"/>
              <a:gd name="connsiteY19" fmla="*/ 379372 h 2041918"/>
              <a:gd name="connsiteX20" fmla="*/ 2789382 w 4969164"/>
              <a:gd name="connsiteY20" fmla="*/ 360900 h 2041918"/>
              <a:gd name="connsiteX21" fmla="*/ 2946400 w 4969164"/>
              <a:gd name="connsiteY21" fmla="*/ 351663 h 2041918"/>
              <a:gd name="connsiteX22" fmla="*/ 2992582 w 4969164"/>
              <a:gd name="connsiteY22" fmla="*/ 342427 h 2041918"/>
              <a:gd name="connsiteX23" fmla="*/ 3057236 w 4969164"/>
              <a:gd name="connsiteY23" fmla="*/ 333191 h 2041918"/>
              <a:gd name="connsiteX24" fmla="*/ 3094182 w 4969164"/>
              <a:gd name="connsiteY24" fmla="*/ 323954 h 2041918"/>
              <a:gd name="connsiteX25" fmla="*/ 3205018 w 4969164"/>
              <a:gd name="connsiteY25" fmla="*/ 305481 h 2041918"/>
              <a:gd name="connsiteX26" fmla="*/ 3297382 w 4969164"/>
              <a:gd name="connsiteY26" fmla="*/ 287009 h 2041918"/>
              <a:gd name="connsiteX27" fmla="*/ 3352800 w 4969164"/>
              <a:gd name="connsiteY27" fmla="*/ 259300 h 2041918"/>
              <a:gd name="connsiteX28" fmla="*/ 3389745 w 4969164"/>
              <a:gd name="connsiteY28" fmla="*/ 203881 h 2041918"/>
              <a:gd name="connsiteX29" fmla="*/ 3417455 w 4969164"/>
              <a:gd name="connsiteY29" fmla="*/ 185409 h 2041918"/>
              <a:gd name="connsiteX30" fmla="*/ 3491345 w 4969164"/>
              <a:gd name="connsiteY30" fmla="*/ 129991 h 2041918"/>
              <a:gd name="connsiteX31" fmla="*/ 3537527 w 4969164"/>
              <a:gd name="connsiteY31" fmla="*/ 111518 h 2041918"/>
              <a:gd name="connsiteX32" fmla="*/ 3620655 w 4969164"/>
              <a:gd name="connsiteY32" fmla="*/ 83809 h 2041918"/>
              <a:gd name="connsiteX33" fmla="*/ 3694545 w 4969164"/>
              <a:gd name="connsiteY33" fmla="*/ 56100 h 2041918"/>
              <a:gd name="connsiteX34" fmla="*/ 3823855 w 4969164"/>
              <a:gd name="connsiteY34" fmla="*/ 19154 h 2041918"/>
              <a:gd name="connsiteX35" fmla="*/ 4756727 w 4969164"/>
              <a:gd name="connsiteY35" fmla="*/ 19154 h 2041918"/>
              <a:gd name="connsiteX36" fmla="*/ 4913745 w 4969164"/>
              <a:gd name="connsiteY36" fmla="*/ 681 h 2041918"/>
              <a:gd name="connsiteX37" fmla="*/ 4969164 w 4969164"/>
              <a:gd name="connsiteY37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89382 w 4969164"/>
              <a:gd name="connsiteY19" fmla="*/ 360900 h 2041918"/>
              <a:gd name="connsiteX20" fmla="*/ 2946400 w 4969164"/>
              <a:gd name="connsiteY20" fmla="*/ 351663 h 2041918"/>
              <a:gd name="connsiteX21" fmla="*/ 2992582 w 4969164"/>
              <a:gd name="connsiteY21" fmla="*/ 342427 h 2041918"/>
              <a:gd name="connsiteX22" fmla="*/ 3057236 w 4969164"/>
              <a:gd name="connsiteY22" fmla="*/ 333191 h 2041918"/>
              <a:gd name="connsiteX23" fmla="*/ 3094182 w 4969164"/>
              <a:gd name="connsiteY23" fmla="*/ 323954 h 2041918"/>
              <a:gd name="connsiteX24" fmla="*/ 3205018 w 4969164"/>
              <a:gd name="connsiteY24" fmla="*/ 305481 h 2041918"/>
              <a:gd name="connsiteX25" fmla="*/ 3297382 w 4969164"/>
              <a:gd name="connsiteY25" fmla="*/ 287009 h 2041918"/>
              <a:gd name="connsiteX26" fmla="*/ 3352800 w 4969164"/>
              <a:gd name="connsiteY26" fmla="*/ 259300 h 2041918"/>
              <a:gd name="connsiteX27" fmla="*/ 3389745 w 4969164"/>
              <a:gd name="connsiteY27" fmla="*/ 203881 h 2041918"/>
              <a:gd name="connsiteX28" fmla="*/ 3417455 w 4969164"/>
              <a:gd name="connsiteY28" fmla="*/ 185409 h 2041918"/>
              <a:gd name="connsiteX29" fmla="*/ 3491345 w 4969164"/>
              <a:gd name="connsiteY29" fmla="*/ 129991 h 2041918"/>
              <a:gd name="connsiteX30" fmla="*/ 3537527 w 4969164"/>
              <a:gd name="connsiteY30" fmla="*/ 111518 h 2041918"/>
              <a:gd name="connsiteX31" fmla="*/ 3620655 w 4969164"/>
              <a:gd name="connsiteY31" fmla="*/ 83809 h 2041918"/>
              <a:gd name="connsiteX32" fmla="*/ 3694545 w 4969164"/>
              <a:gd name="connsiteY32" fmla="*/ 56100 h 2041918"/>
              <a:gd name="connsiteX33" fmla="*/ 3823855 w 4969164"/>
              <a:gd name="connsiteY33" fmla="*/ 19154 h 2041918"/>
              <a:gd name="connsiteX34" fmla="*/ 4756727 w 4969164"/>
              <a:gd name="connsiteY34" fmla="*/ 19154 h 2041918"/>
              <a:gd name="connsiteX35" fmla="*/ 4913745 w 4969164"/>
              <a:gd name="connsiteY35" fmla="*/ 681 h 2041918"/>
              <a:gd name="connsiteX36" fmla="*/ 4969164 w 4969164"/>
              <a:gd name="connsiteY36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946400 w 4969164"/>
              <a:gd name="connsiteY19" fmla="*/ 351663 h 2041918"/>
              <a:gd name="connsiteX20" fmla="*/ 2992582 w 4969164"/>
              <a:gd name="connsiteY20" fmla="*/ 342427 h 2041918"/>
              <a:gd name="connsiteX21" fmla="*/ 3057236 w 4969164"/>
              <a:gd name="connsiteY21" fmla="*/ 333191 h 2041918"/>
              <a:gd name="connsiteX22" fmla="*/ 3094182 w 4969164"/>
              <a:gd name="connsiteY22" fmla="*/ 323954 h 2041918"/>
              <a:gd name="connsiteX23" fmla="*/ 3205018 w 4969164"/>
              <a:gd name="connsiteY23" fmla="*/ 305481 h 2041918"/>
              <a:gd name="connsiteX24" fmla="*/ 3297382 w 4969164"/>
              <a:gd name="connsiteY24" fmla="*/ 287009 h 2041918"/>
              <a:gd name="connsiteX25" fmla="*/ 3352800 w 4969164"/>
              <a:gd name="connsiteY25" fmla="*/ 259300 h 2041918"/>
              <a:gd name="connsiteX26" fmla="*/ 3389745 w 4969164"/>
              <a:gd name="connsiteY26" fmla="*/ 203881 h 2041918"/>
              <a:gd name="connsiteX27" fmla="*/ 3417455 w 4969164"/>
              <a:gd name="connsiteY27" fmla="*/ 185409 h 2041918"/>
              <a:gd name="connsiteX28" fmla="*/ 3491345 w 4969164"/>
              <a:gd name="connsiteY28" fmla="*/ 129991 h 2041918"/>
              <a:gd name="connsiteX29" fmla="*/ 3537527 w 4969164"/>
              <a:gd name="connsiteY29" fmla="*/ 111518 h 2041918"/>
              <a:gd name="connsiteX30" fmla="*/ 3620655 w 4969164"/>
              <a:gd name="connsiteY30" fmla="*/ 83809 h 2041918"/>
              <a:gd name="connsiteX31" fmla="*/ 3694545 w 4969164"/>
              <a:gd name="connsiteY31" fmla="*/ 56100 h 2041918"/>
              <a:gd name="connsiteX32" fmla="*/ 3823855 w 4969164"/>
              <a:gd name="connsiteY32" fmla="*/ 19154 h 2041918"/>
              <a:gd name="connsiteX33" fmla="*/ 4756727 w 4969164"/>
              <a:gd name="connsiteY33" fmla="*/ 19154 h 2041918"/>
              <a:gd name="connsiteX34" fmla="*/ 4913745 w 4969164"/>
              <a:gd name="connsiteY34" fmla="*/ 681 h 2041918"/>
              <a:gd name="connsiteX35" fmla="*/ 4969164 w 4969164"/>
              <a:gd name="connsiteY35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72145 w 4969164"/>
              <a:gd name="connsiteY17" fmla="*/ 351664 h 2041918"/>
              <a:gd name="connsiteX18" fmla="*/ 2946400 w 4969164"/>
              <a:gd name="connsiteY18" fmla="*/ 351663 h 2041918"/>
              <a:gd name="connsiteX19" fmla="*/ 2992582 w 4969164"/>
              <a:gd name="connsiteY19" fmla="*/ 342427 h 2041918"/>
              <a:gd name="connsiteX20" fmla="*/ 3057236 w 4969164"/>
              <a:gd name="connsiteY20" fmla="*/ 333191 h 2041918"/>
              <a:gd name="connsiteX21" fmla="*/ 3094182 w 4969164"/>
              <a:gd name="connsiteY21" fmla="*/ 323954 h 2041918"/>
              <a:gd name="connsiteX22" fmla="*/ 3205018 w 4969164"/>
              <a:gd name="connsiteY22" fmla="*/ 305481 h 2041918"/>
              <a:gd name="connsiteX23" fmla="*/ 3297382 w 4969164"/>
              <a:gd name="connsiteY23" fmla="*/ 287009 h 2041918"/>
              <a:gd name="connsiteX24" fmla="*/ 3352800 w 4969164"/>
              <a:gd name="connsiteY24" fmla="*/ 259300 h 2041918"/>
              <a:gd name="connsiteX25" fmla="*/ 3389745 w 4969164"/>
              <a:gd name="connsiteY25" fmla="*/ 203881 h 2041918"/>
              <a:gd name="connsiteX26" fmla="*/ 3417455 w 4969164"/>
              <a:gd name="connsiteY26" fmla="*/ 185409 h 2041918"/>
              <a:gd name="connsiteX27" fmla="*/ 3491345 w 4969164"/>
              <a:gd name="connsiteY27" fmla="*/ 129991 h 2041918"/>
              <a:gd name="connsiteX28" fmla="*/ 3537527 w 4969164"/>
              <a:gd name="connsiteY28" fmla="*/ 111518 h 2041918"/>
              <a:gd name="connsiteX29" fmla="*/ 3620655 w 4969164"/>
              <a:gd name="connsiteY29" fmla="*/ 83809 h 2041918"/>
              <a:gd name="connsiteX30" fmla="*/ 3694545 w 4969164"/>
              <a:gd name="connsiteY30" fmla="*/ 56100 h 2041918"/>
              <a:gd name="connsiteX31" fmla="*/ 3823855 w 4969164"/>
              <a:gd name="connsiteY31" fmla="*/ 19154 h 2041918"/>
              <a:gd name="connsiteX32" fmla="*/ 4756727 w 4969164"/>
              <a:gd name="connsiteY32" fmla="*/ 19154 h 2041918"/>
              <a:gd name="connsiteX33" fmla="*/ 4913745 w 4969164"/>
              <a:gd name="connsiteY33" fmla="*/ 681 h 2041918"/>
              <a:gd name="connsiteX34" fmla="*/ 4969164 w 4969164"/>
              <a:gd name="connsiteY34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72145 w 4969164"/>
              <a:gd name="connsiteY16" fmla="*/ 351664 h 2041918"/>
              <a:gd name="connsiteX17" fmla="*/ 2946400 w 4969164"/>
              <a:gd name="connsiteY17" fmla="*/ 351663 h 2041918"/>
              <a:gd name="connsiteX18" fmla="*/ 2992582 w 4969164"/>
              <a:gd name="connsiteY18" fmla="*/ 342427 h 2041918"/>
              <a:gd name="connsiteX19" fmla="*/ 3057236 w 4969164"/>
              <a:gd name="connsiteY19" fmla="*/ 333191 h 2041918"/>
              <a:gd name="connsiteX20" fmla="*/ 3094182 w 4969164"/>
              <a:gd name="connsiteY20" fmla="*/ 323954 h 2041918"/>
              <a:gd name="connsiteX21" fmla="*/ 3205018 w 4969164"/>
              <a:gd name="connsiteY21" fmla="*/ 305481 h 2041918"/>
              <a:gd name="connsiteX22" fmla="*/ 3297382 w 4969164"/>
              <a:gd name="connsiteY22" fmla="*/ 287009 h 2041918"/>
              <a:gd name="connsiteX23" fmla="*/ 3352800 w 4969164"/>
              <a:gd name="connsiteY23" fmla="*/ 259300 h 2041918"/>
              <a:gd name="connsiteX24" fmla="*/ 3389745 w 4969164"/>
              <a:gd name="connsiteY24" fmla="*/ 203881 h 2041918"/>
              <a:gd name="connsiteX25" fmla="*/ 3417455 w 4969164"/>
              <a:gd name="connsiteY25" fmla="*/ 185409 h 2041918"/>
              <a:gd name="connsiteX26" fmla="*/ 3491345 w 4969164"/>
              <a:gd name="connsiteY26" fmla="*/ 129991 h 2041918"/>
              <a:gd name="connsiteX27" fmla="*/ 3537527 w 4969164"/>
              <a:gd name="connsiteY27" fmla="*/ 111518 h 2041918"/>
              <a:gd name="connsiteX28" fmla="*/ 3620655 w 4969164"/>
              <a:gd name="connsiteY28" fmla="*/ 83809 h 2041918"/>
              <a:gd name="connsiteX29" fmla="*/ 3694545 w 4969164"/>
              <a:gd name="connsiteY29" fmla="*/ 56100 h 2041918"/>
              <a:gd name="connsiteX30" fmla="*/ 3823855 w 4969164"/>
              <a:gd name="connsiteY30" fmla="*/ 19154 h 2041918"/>
              <a:gd name="connsiteX31" fmla="*/ 4756727 w 4969164"/>
              <a:gd name="connsiteY31" fmla="*/ 19154 h 2041918"/>
              <a:gd name="connsiteX32" fmla="*/ 4913745 w 4969164"/>
              <a:gd name="connsiteY32" fmla="*/ 681 h 2041918"/>
              <a:gd name="connsiteX33" fmla="*/ 4969164 w 4969164"/>
              <a:gd name="connsiteY33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2004973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136073 w 4969164"/>
              <a:gd name="connsiteY9" fmla="*/ 2004973 h 2041918"/>
              <a:gd name="connsiteX10" fmla="*/ 2179782 w 4969164"/>
              <a:gd name="connsiteY10" fmla="*/ 1995736 h 2041918"/>
              <a:gd name="connsiteX11" fmla="*/ 2198254 w 4969164"/>
              <a:gd name="connsiteY11" fmla="*/ 1644754 h 2041918"/>
              <a:gd name="connsiteX12" fmla="*/ 2272146 w 4969164"/>
              <a:gd name="connsiteY12" fmla="*/ 1275300 h 2041918"/>
              <a:gd name="connsiteX13" fmla="*/ 2272145 w 4969164"/>
              <a:gd name="connsiteY13" fmla="*/ 351664 h 2041918"/>
              <a:gd name="connsiteX14" fmla="*/ 2946400 w 4969164"/>
              <a:gd name="connsiteY14" fmla="*/ 351663 h 2041918"/>
              <a:gd name="connsiteX15" fmla="*/ 2992582 w 4969164"/>
              <a:gd name="connsiteY15" fmla="*/ 342427 h 2041918"/>
              <a:gd name="connsiteX16" fmla="*/ 3057236 w 4969164"/>
              <a:gd name="connsiteY16" fmla="*/ 333191 h 2041918"/>
              <a:gd name="connsiteX17" fmla="*/ 3094182 w 4969164"/>
              <a:gd name="connsiteY17" fmla="*/ 323954 h 2041918"/>
              <a:gd name="connsiteX18" fmla="*/ 3205018 w 4969164"/>
              <a:gd name="connsiteY18" fmla="*/ 305481 h 2041918"/>
              <a:gd name="connsiteX19" fmla="*/ 3297382 w 4969164"/>
              <a:gd name="connsiteY19" fmla="*/ 287009 h 2041918"/>
              <a:gd name="connsiteX20" fmla="*/ 3352800 w 4969164"/>
              <a:gd name="connsiteY20" fmla="*/ 259300 h 2041918"/>
              <a:gd name="connsiteX21" fmla="*/ 3389745 w 4969164"/>
              <a:gd name="connsiteY21" fmla="*/ 203881 h 2041918"/>
              <a:gd name="connsiteX22" fmla="*/ 3417455 w 4969164"/>
              <a:gd name="connsiteY22" fmla="*/ 185409 h 2041918"/>
              <a:gd name="connsiteX23" fmla="*/ 3491345 w 4969164"/>
              <a:gd name="connsiteY23" fmla="*/ 129991 h 2041918"/>
              <a:gd name="connsiteX24" fmla="*/ 3537527 w 4969164"/>
              <a:gd name="connsiteY24" fmla="*/ 111518 h 2041918"/>
              <a:gd name="connsiteX25" fmla="*/ 3620655 w 4969164"/>
              <a:gd name="connsiteY25" fmla="*/ 83809 h 2041918"/>
              <a:gd name="connsiteX26" fmla="*/ 3694545 w 4969164"/>
              <a:gd name="connsiteY26" fmla="*/ 56100 h 2041918"/>
              <a:gd name="connsiteX27" fmla="*/ 3823855 w 4969164"/>
              <a:gd name="connsiteY27" fmla="*/ 19154 h 2041918"/>
              <a:gd name="connsiteX28" fmla="*/ 4756727 w 4969164"/>
              <a:gd name="connsiteY28" fmla="*/ 19154 h 2041918"/>
              <a:gd name="connsiteX29" fmla="*/ 4913745 w 4969164"/>
              <a:gd name="connsiteY29" fmla="*/ 681 h 2041918"/>
              <a:gd name="connsiteX30" fmla="*/ 4969164 w 4969164"/>
              <a:gd name="connsiteY3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840509 w 4969164"/>
              <a:gd name="connsiteY7" fmla="*/ 2014209 h 2041918"/>
              <a:gd name="connsiteX8" fmla="*/ 1136073 w 4969164"/>
              <a:gd name="connsiteY8" fmla="*/ 2004973 h 2041918"/>
              <a:gd name="connsiteX9" fmla="*/ 2179782 w 4969164"/>
              <a:gd name="connsiteY9" fmla="*/ 1995736 h 2041918"/>
              <a:gd name="connsiteX10" fmla="*/ 2198254 w 4969164"/>
              <a:gd name="connsiteY10" fmla="*/ 1644754 h 2041918"/>
              <a:gd name="connsiteX11" fmla="*/ 2272146 w 4969164"/>
              <a:gd name="connsiteY11" fmla="*/ 1275300 h 2041918"/>
              <a:gd name="connsiteX12" fmla="*/ 2272145 w 4969164"/>
              <a:gd name="connsiteY12" fmla="*/ 351664 h 2041918"/>
              <a:gd name="connsiteX13" fmla="*/ 2946400 w 4969164"/>
              <a:gd name="connsiteY13" fmla="*/ 351663 h 2041918"/>
              <a:gd name="connsiteX14" fmla="*/ 2992582 w 4969164"/>
              <a:gd name="connsiteY14" fmla="*/ 342427 h 2041918"/>
              <a:gd name="connsiteX15" fmla="*/ 3057236 w 4969164"/>
              <a:gd name="connsiteY15" fmla="*/ 333191 h 2041918"/>
              <a:gd name="connsiteX16" fmla="*/ 3094182 w 4969164"/>
              <a:gd name="connsiteY16" fmla="*/ 323954 h 2041918"/>
              <a:gd name="connsiteX17" fmla="*/ 3205018 w 4969164"/>
              <a:gd name="connsiteY17" fmla="*/ 305481 h 2041918"/>
              <a:gd name="connsiteX18" fmla="*/ 3297382 w 4969164"/>
              <a:gd name="connsiteY18" fmla="*/ 287009 h 2041918"/>
              <a:gd name="connsiteX19" fmla="*/ 3352800 w 4969164"/>
              <a:gd name="connsiteY19" fmla="*/ 259300 h 2041918"/>
              <a:gd name="connsiteX20" fmla="*/ 3389745 w 4969164"/>
              <a:gd name="connsiteY20" fmla="*/ 203881 h 2041918"/>
              <a:gd name="connsiteX21" fmla="*/ 3417455 w 4969164"/>
              <a:gd name="connsiteY21" fmla="*/ 185409 h 2041918"/>
              <a:gd name="connsiteX22" fmla="*/ 3491345 w 4969164"/>
              <a:gd name="connsiteY22" fmla="*/ 129991 h 2041918"/>
              <a:gd name="connsiteX23" fmla="*/ 3537527 w 4969164"/>
              <a:gd name="connsiteY23" fmla="*/ 111518 h 2041918"/>
              <a:gd name="connsiteX24" fmla="*/ 3620655 w 4969164"/>
              <a:gd name="connsiteY24" fmla="*/ 83809 h 2041918"/>
              <a:gd name="connsiteX25" fmla="*/ 3694545 w 4969164"/>
              <a:gd name="connsiteY25" fmla="*/ 56100 h 2041918"/>
              <a:gd name="connsiteX26" fmla="*/ 3823855 w 4969164"/>
              <a:gd name="connsiteY26" fmla="*/ 19154 h 2041918"/>
              <a:gd name="connsiteX27" fmla="*/ 4756727 w 4969164"/>
              <a:gd name="connsiteY27" fmla="*/ 19154 h 2041918"/>
              <a:gd name="connsiteX28" fmla="*/ 4913745 w 4969164"/>
              <a:gd name="connsiteY28" fmla="*/ 681 h 2041918"/>
              <a:gd name="connsiteX29" fmla="*/ 4969164 w 4969164"/>
              <a:gd name="connsiteY2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840509 w 4969164"/>
              <a:gd name="connsiteY6" fmla="*/ 2014209 h 2041918"/>
              <a:gd name="connsiteX7" fmla="*/ 1136073 w 4969164"/>
              <a:gd name="connsiteY7" fmla="*/ 2004973 h 2041918"/>
              <a:gd name="connsiteX8" fmla="*/ 2179782 w 4969164"/>
              <a:gd name="connsiteY8" fmla="*/ 1995736 h 2041918"/>
              <a:gd name="connsiteX9" fmla="*/ 2198254 w 4969164"/>
              <a:gd name="connsiteY9" fmla="*/ 1644754 h 2041918"/>
              <a:gd name="connsiteX10" fmla="*/ 2272146 w 4969164"/>
              <a:gd name="connsiteY10" fmla="*/ 1275300 h 2041918"/>
              <a:gd name="connsiteX11" fmla="*/ 2272145 w 4969164"/>
              <a:gd name="connsiteY11" fmla="*/ 351664 h 2041918"/>
              <a:gd name="connsiteX12" fmla="*/ 2946400 w 4969164"/>
              <a:gd name="connsiteY12" fmla="*/ 351663 h 2041918"/>
              <a:gd name="connsiteX13" fmla="*/ 2992582 w 4969164"/>
              <a:gd name="connsiteY13" fmla="*/ 342427 h 2041918"/>
              <a:gd name="connsiteX14" fmla="*/ 3057236 w 4969164"/>
              <a:gd name="connsiteY14" fmla="*/ 333191 h 2041918"/>
              <a:gd name="connsiteX15" fmla="*/ 3094182 w 4969164"/>
              <a:gd name="connsiteY15" fmla="*/ 323954 h 2041918"/>
              <a:gd name="connsiteX16" fmla="*/ 3205018 w 4969164"/>
              <a:gd name="connsiteY16" fmla="*/ 305481 h 2041918"/>
              <a:gd name="connsiteX17" fmla="*/ 3297382 w 4969164"/>
              <a:gd name="connsiteY17" fmla="*/ 287009 h 2041918"/>
              <a:gd name="connsiteX18" fmla="*/ 3352800 w 4969164"/>
              <a:gd name="connsiteY18" fmla="*/ 259300 h 2041918"/>
              <a:gd name="connsiteX19" fmla="*/ 3389745 w 4969164"/>
              <a:gd name="connsiteY19" fmla="*/ 203881 h 2041918"/>
              <a:gd name="connsiteX20" fmla="*/ 3417455 w 4969164"/>
              <a:gd name="connsiteY20" fmla="*/ 185409 h 2041918"/>
              <a:gd name="connsiteX21" fmla="*/ 3491345 w 4969164"/>
              <a:gd name="connsiteY21" fmla="*/ 129991 h 2041918"/>
              <a:gd name="connsiteX22" fmla="*/ 3537527 w 4969164"/>
              <a:gd name="connsiteY22" fmla="*/ 111518 h 2041918"/>
              <a:gd name="connsiteX23" fmla="*/ 3620655 w 4969164"/>
              <a:gd name="connsiteY23" fmla="*/ 83809 h 2041918"/>
              <a:gd name="connsiteX24" fmla="*/ 3694545 w 4969164"/>
              <a:gd name="connsiteY24" fmla="*/ 56100 h 2041918"/>
              <a:gd name="connsiteX25" fmla="*/ 3823855 w 4969164"/>
              <a:gd name="connsiteY25" fmla="*/ 19154 h 2041918"/>
              <a:gd name="connsiteX26" fmla="*/ 4756727 w 4969164"/>
              <a:gd name="connsiteY26" fmla="*/ 19154 h 2041918"/>
              <a:gd name="connsiteX27" fmla="*/ 4913745 w 4969164"/>
              <a:gd name="connsiteY27" fmla="*/ 681 h 2041918"/>
              <a:gd name="connsiteX28" fmla="*/ 4969164 w 4969164"/>
              <a:gd name="connsiteY28" fmla="*/ 681 h 2041918"/>
              <a:gd name="connsiteX0" fmla="*/ 0 w 4969164"/>
              <a:gd name="connsiteY0" fmla="*/ 1774063 h 2043434"/>
              <a:gd name="connsiteX1" fmla="*/ 489527 w 4969164"/>
              <a:gd name="connsiteY1" fmla="*/ 1774063 h 2043434"/>
              <a:gd name="connsiteX2" fmla="*/ 508000 w 4969164"/>
              <a:gd name="connsiteY2" fmla="*/ 1801772 h 2043434"/>
              <a:gd name="connsiteX3" fmla="*/ 517236 w 4969164"/>
              <a:gd name="connsiteY3" fmla="*/ 1829481 h 2043434"/>
              <a:gd name="connsiteX4" fmla="*/ 526473 w 4969164"/>
              <a:gd name="connsiteY4" fmla="*/ 2032681 h 2043434"/>
              <a:gd name="connsiteX5" fmla="*/ 840509 w 4969164"/>
              <a:gd name="connsiteY5" fmla="*/ 2014209 h 2043434"/>
              <a:gd name="connsiteX6" fmla="*/ 1136073 w 4969164"/>
              <a:gd name="connsiteY6" fmla="*/ 2004973 h 2043434"/>
              <a:gd name="connsiteX7" fmla="*/ 2179782 w 4969164"/>
              <a:gd name="connsiteY7" fmla="*/ 1995736 h 2043434"/>
              <a:gd name="connsiteX8" fmla="*/ 2198254 w 4969164"/>
              <a:gd name="connsiteY8" fmla="*/ 1644754 h 2043434"/>
              <a:gd name="connsiteX9" fmla="*/ 2272146 w 4969164"/>
              <a:gd name="connsiteY9" fmla="*/ 1275300 h 2043434"/>
              <a:gd name="connsiteX10" fmla="*/ 2272145 w 4969164"/>
              <a:gd name="connsiteY10" fmla="*/ 351664 h 2043434"/>
              <a:gd name="connsiteX11" fmla="*/ 2946400 w 4969164"/>
              <a:gd name="connsiteY11" fmla="*/ 351663 h 2043434"/>
              <a:gd name="connsiteX12" fmla="*/ 2992582 w 4969164"/>
              <a:gd name="connsiteY12" fmla="*/ 342427 h 2043434"/>
              <a:gd name="connsiteX13" fmla="*/ 3057236 w 4969164"/>
              <a:gd name="connsiteY13" fmla="*/ 333191 h 2043434"/>
              <a:gd name="connsiteX14" fmla="*/ 3094182 w 4969164"/>
              <a:gd name="connsiteY14" fmla="*/ 323954 h 2043434"/>
              <a:gd name="connsiteX15" fmla="*/ 3205018 w 4969164"/>
              <a:gd name="connsiteY15" fmla="*/ 305481 h 2043434"/>
              <a:gd name="connsiteX16" fmla="*/ 3297382 w 4969164"/>
              <a:gd name="connsiteY16" fmla="*/ 287009 h 2043434"/>
              <a:gd name="connsiteX17" fmla="*/ 3352800 w 4969164"/>
              <a:gd name="connsiteY17" fmla="*/ 259300 h 2043434"/>
              <a:gd name="connsiteX18" fmla="*/ 3389745 w 4969164"/>
              <a:gd name="connsiteY18" fmla="*/ 203881 h 2043434"/>
              <a:gd name="connsiteX19" fmla="*/ 3417455 w 4969164"/>
              <a:gd name="connsiteY19" fmla="*/ 185409 h 2043434"/>
              <a:gd name="connsiteX20" fmla="*/ 3491345 w 4969164"/>
              <a:gd name="connsiteY20" fmla="*/ 129991 h 2043434"/>
              <a:gd name="connsiteX21" fmla="*/ 3537527 w 4969164"/>
              <a:gd name="connsiteY21" fmla="*/ 111518 h 2043434"/>
              <a:gd name="connsiteX22" fmla="*/ 3620655 w 4969164"/>
              <a:gd name="connsiteY22" fmla="*/ 83809 h 2043434"/>
              <a:gd name="connsiteX23" fmla="*/ 3694545 w 4969164"/>
              <a:gd name="connsiteY23" fmla="*/ 56100 h 2043434"/>
              <a:gd name="connsiteX24" fmla="*/ 3823855 w 4969164"/>
              <a:gd name="connsiteY24" fmla="*/ 19154 h 2043434"/>
              <a:gd name="connsiteX25" fmla="*/ 4756727 w 4969164"/>
              <a:gd name="connsiteY25" fmla="*/ 19154 h 2043434"/>
              <a:gd name="connsiteX26" fmla="*/ 4913745 w 4969164"/>
              <a:gd name="connsiteY26" fmla="*/ 681 h 2043434"/>
              <a:gd name="connsiteX27" fmla="*/ 4969164 w 4969164"/>
              <a:gd name="connsiteY27" fmla="*/ 681 h 2043434"/>
              <a:gd name="connsiteX0" fmla="*/ 0 w 4969164"/>
              <a:gd name="connsiteY0" fmla="*/ 1774063 h 2045400"/>
              <a:gd name="connsiteX1" fmla="*/ 489527 w 4969164"/>
              <a:gd name="connsiteY1" fmla="*/ 1774063 h 2045400"/>
              <a:gd name="connsiteX2" fmla="*/ 508000 w 4969164"/>
              <a:gd name="connsiteY2" fmla="*/ 1801772 h 2045400"/>
              <a:gd name="connsiteX3" fmla="*/ 526473 w 4969164"/>
              <a:gd name="connsiteY3" fmla="*/ 2032681 h 2045400"/>
              <a:gd name="connsiteX4" fmla="*/ 840509 w 4969164"/>
              <a:gd name="connsiteY4" fmla="*/ 2014209 h 2045400"/>
              <a:gd name="connsiteX5" fmla="*/ 1136073 w 4969164"/>
              <a:gd name="connsiteY5" fmla="*/ 2004973 h 2045400"/>
              <a:gd name="connsiteX6" fmla="*/ 2179782 w 4969164"/>
              <a:gd name="connsiteY6" fmla="*/ 1995736 h 2045400"/>
              <a:gd name="connsiteX7" fmla="*/ 2198254 w 4969164"/>
              <a:gd name="connsiteY7" fmla="*/ 1644754 h 2045400"/>
              <a:gd name="connsiteX8" fmla="*/ 2272146 w 4969164"/>
              <a:gd name="connsiteY8" fmla="*/ 1275300 h 2045400"/>
              <a:gd name="connsiteX9" fmla="*/ 2272145 w 4969164"/>
              <a:gd name="connsiteY9" fmla="*/ 351664 h 2045400"/>
              <a:gd name="connsiteX10" fmla="*/ 2946400 w 4969164"/>
              <a:gd name="connsiteY10" fmla="*/ 351663 h 2045400"/>
              <a:gd name="connsiteX11" fmla="*/ 2992582 w 4969164"/>
              <a:gd name="connsiteY11" fmla="*/ 342427 h 2045400"/>
              <a:gd name="connsiteX12" fmla="*/ 3057236 w 4969164"/>
              <a:gd name="connsiteY12" fmla="*/ 333191 h 2045400"/>
              <a:gd name="connsiteX13" fmla="*/ 3094182 w 4969164"/>
              <a:gd name="connsiteY13" fmla="*/ 323954 h 2045400"/>
              <a:gd name="connsiteX14" fmla="*/ 3205018 w 4969164"/>
              <a:gd name="connsiteY14" fmla="*/ 305481 h 2045400"/>
              <a:gd name="connsiteX15" fmla="*/ 3297382 w 4969164"/>
              <a:gd name="connsiteY15" fmla="*/ 287009 h 2045400"/>
              <a:gd name="connsiteX16" fmla="*/ 3352800 w 4969164"/>
              <a:gd name="connsiteY16" fmla="*/ 259300 h 2045400"/>
              <a:gd name="connsiteX17" fmla="*/ 3389745 w 4969164"/>
              <a:gd name="connsiteY17" fmla="*/ 203881 h 2045400"/>
              <a:gd name="connsiteX18" fmla="*/ 3417455 w 4969164"/>
              <a:gd name="connsiteY18" fmla="*/ 185409 h 2045400"/>
              <a:gd name="connsiteX19" fmla="*/ 3491345 w 4969164"/>
              <a:gd name="connsiteY19" fmla="*/ 129991 h 2045400"/>
              <a:gd name="connsiteX20" fmla="*/ 3537527 w 4969164"/>
              <a:gd name="connsiteY20" fmla="*/ 111518 h 2045400"/>
              <a:gd name="connsiteX21" fmla="*/ 3620655 w 4969164"/>
              <a:gd name="connsiteY21" fmla="*/ 83809 h 2045400"/>
              <a:gd name="connsiteX22" fmla="*/ 3694545 w 4969164"/>
              <a:gd name="connsiteY22" fmla="*/ 56100 h 2045400"/>
              <a:gd name="connsiteX23" fmla="*/ 3823855 w 4969164"/>
              <a:gd name="connsiteY23" fmla="*/ 19154 h 2045400"/>
              <a:gd name="connsiteX24" fmla="*/ 4756727 w 4969164"/>
              <a:gd name="connsiteY24" fmla="*/ 19154 h 2045400"/>
              <a:gd name="connsiteX25" fmla="*/ 4913745 w 4969164"/>
              <a:gd name="connsiteY25" fmla="*/ 681 h 2045400"/>
              <a:gd name="connsiteX26" fmla="*/ 4969164 w 4969164"/>
              <a:gd name="connsiteY2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57236 w 4969164"/>
              <a:gd name="connsiteY10" fmla="*/ 333191 h 2045400"/>
              <a:gd name="connsiteX11" fmla="*/ 3094182 w 4969164"/>
              <a:gd name="connsiteY11" fmla="*/ 323954 h 2045400"/>
              <a:gd name="connsiteX12" fmla="*/ 3205018 w 4969164"/>
              <a:gd name="connsiteY12" fmla="*/ 305481 h 2045400"/>
              <a:gd name="connsiteX13" fmla="*/ 3297382 w 4969164"/>
              <a:gd name="connsiteY13" fmla="*/ 287009 h 2045400"/>
              <a:gd name="connsiteX14" fmla="*/ 3352800 w 4969164"/>
              <a:gd name="connsiteY14" fmla="*/ 259300 h 2045400"/>
              <a:gd name="connsiteX15" fmla="*/ 3389745 w 4969164"/>
              <a:gd name="connsiteY15" fmla="*/ 203881 h 2045400"/>
              <a:gd name="connsiteX16" fmla="*/ 3417455 w 4969164"/>
              <a:gd name="connsiteY16" fmla="*/ 185409 h 2045400"/>
              <a:gd name="connsiteX17" fmla="*/ 3491345 w 4969164"/>
              <a:gd name="connsiteY17" fmla="*/ 129991 h 2045400"/>
              <a:gd name="connsiteX18" fmla="*/ 3537527 w 4969164"/>
              <a:gd name="connsiteY18" fmla="*/ 111518 h 2045400"/>
              <a:gd name="connsiteX19" fmla="*/ 3620655 w 4969164"/>
              <a:gd name="connsiteY19" fmla="*/ 83809 h 2045400"/>
              <a:gd name="connsiteX20" fmla="*/ 3694545 w 4969164"/>
              <a:gd name="connsiteY20" fmla="*/ 56100 h 2045400"/>
              <a:gd name="connsiteX21" fmla="*/ 3823855 w 4969164"/>
              <a:gd name="connsiteY21" fmla="*/ 19154 h 2045400"/>
              <a:gd name="connsiteX22" fmla="*/ 4756727 w 4969164"/>
              <a:gd name="connsiteY22" fmla="*/ 19154 h 2045400"/>
              <a:gd name="connsiteX23" fmla="*/ 4913745 w 4969164"/>
              <a:gd name="connsiteY23" fmla="*/ 681 h 2045400"/>
              <a:gd name="connsiteX24" fmla="*/ 4969164 w 4969164"/>
              <a:gd name="connsiteY24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94182 w 4969164"/>
              <a:gd name="connsiteY10" fmla="*/ 323954 h 2045400"/>
              <a:gd name="connsiteX11" fmla="*/ 3205018 w 4969164"/>
              <a:gd name="connsiteY11" fmla="*/ 305481 h 2045400"/>
              <a:gd name="connsiteX12" fmla="*/ 3297382 w 4969164"/>
              <a:gd name="connsiteY12" fmla="*/ 287009 h 2045400"/>
              <a:gd name="connsiteX13" fmla="*/ 3352800 w 4969164"/>
              <a:gd name="connsiteY13" fmla="*/ 259300 h 2045400"/>
              <a:gd name="connsiteX14" fmla="*/ 3389745 w 4969164"/>
              <a:gd name="connsiteY14" fmla="*/ 203881 h 2045400"/>
              <a:gd name="connsiteX15" fmla="*/ 3417455 w 4969164"/>
              <a:gd name="connsiteY15" fmla="*/ 185409 h 2045400"/>
              <a:gd name="connsiteX16" fmla="*/ 3491345 w 4969164"/>
              <a:gd name="connsiteY16" fmla="*/ 129991 h 2045400"/>
              <a:gd name="connsiteX17" fmla="*/ 3537527 w 4969164"/>
              <a:gd name="connsiteY17" fmla="*/ 111518 h 2045400"/>
              <a:gd name="connsiteX18" fmla="*/ 3620655 w 4969164"/>
              <a:gd name="connsiteY18" fmla="*/ 83809 h 2045400"/>
              <a:gd name="connsiteX19" fmla="*/ 3694545 w 4969164"/>
              <a:gd name="connsiteY19" fmla="*/ 56100 h 2045400"/>
              <a:gd name="connsiteX20" fmla="*/ 3823855 w 4969164"/>
              <a:gd name="connsiteY20" fmla="*/ 19154 h 2045400"/>
              <a:gd name="connsiteX21" fmla="*/ 4756727 w 4969164"/>
              <a:gd name="connsiteY21" fmla="*/ 19154 h 2045400"/>
              <a:gd name="connsiteX22" fmla="*/ 4913745 w 4969164"/>
              <a:gd name="connsiteY22" fmla="*/ 681 h 2045400"/>
              <a:gd name="connsiteX23" fmla="*/ 4969164 w 4969164"/>
              <a:gd name="connsiteY23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05018 w 4969164"/>
              <a:gd name="connsiteY10" fmla="*/ 305481 h 2045400"/>
              <a:gd name="connsiteX11" fmla="*/ 3297382 w 4969164"/>
              <a:gd name="connsiteY11" fmla="*/ 287009 h 2045400"/>
              <a:gd name="connsiteX12" fmla="*/ 3352800 w 4969164"/>
              <a:gd name="connsiteY12" fmla="*/ 259300 h 2045400"/>
              <a:gd name="connsiteX13" fmla="*/ 3389745 w 4969164"/>
              <a:gd name="connsiteY13" fmla="*/ 203881 h 2045400"/>
              <a:gd name="connsiteX14" fmla="*/ 3417455 w 4969164"/>
              <a:gd name="connsiteY14" fmla="*/ 185409 h 2045400"/>
              <a:gd name="connsiteX15" fmla="*/ 3491345 w 4969164"/>
              <a:gd name="connsiteY15" fmla="*/ 129991 h 2045400"/>
              <a:gd name="connsiteX16" fmla="*/ 3537527 w 4969164"/>
              <a:gd name="connsiteY16" fmla="*/ 111518 h 2045400"/>
              <a:gd name="connsiteX17" fmla="*/ 3620655 w 4969164"/>
              <a:gd name="connsiteY17" fmla="*/ 83809 h 2045400"/>
              <a:gd name="connsiteX18" fmla="*/ 3694545 w 4969164"/>
              <a:gd name="connsiteY18" fmla="*/ 56100 h 2045400"/>
              <a:gd name="connsiteX19" fmla="*/ 3823855 w 4969164"/>
              <a:gd name="connsiteY19" fmla="*/ 19154 h 2045400"/>
              <a:gd name="connsiteX20" fmla="*/ 4756727 w 4969164"/>
              <a:gd name="connsiteY20" fmla="*/ 19154 h 2045400"/>
              <a:gd name="connsiteX21" fmla="*/ 4913745 w 4969164"/>
              <a:gd name="connsiteY21" fmla="*/ 681 h 2045400"/>
              <a:gd name="connsiteX22" fmla="*/ 4969164 w 4969164"/>
              <a:gd name="connsiteY22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52800 w 4969164"/>
              <a:gd name="connsiteY11" fmla="*/ 259300 h 2045400"/>
              <a:gd name="connsiteX12" fmla="*/ 3389745 w 4969164"/>
              <a:gd name="connsiteY12" fmla="*/ 203881 h 2045400"/>
              <a:gd name="connsiteX13" fmla="*/ 3417455 w 4969164"/>
              <a:gd name="connsiteY13" fmla="*/ 185409 h 2045400"/>
              <a:gd name="connsiteX14" fmla="*/ 3491345 w 4969164"/>
              <a:gd name="connsiteY14" fmla="*/ 129991 h 2045400"/>
              <a:gd name="connsiteX15" fmla="*/ 3537527 w 4969164"/>
              <a:gd name="connsiteY15" fmla="*/ 111518 h 2045400"/>
              <a:gd name="connsiteX16" fmla="*/ 3620655 w 4969164"/>
              <a:gd name="connsiteY16" fmla="*/ 83809 h 2045400"/>
              <a:gd name="connsiteX17" fmla="*/ 3694545 w 4969164"/>
              <a:gd name="connsiteY17" fmla="*/ 56100 h 2045400"/>
              <a:gd name="connsiteX18" fmla="*/ 3823855 w 4969164"/>
              <a:gd name="connsiteY18" fmla="*/ 19154 h 2045400"/>
              <a:gd name="connsiteX19" fmla="*/ 4756727 w 4969164"/>
              <a:gd name="connsiteY19" fmla="*/ 19154 h 2045400"/>
              <a:gd name="connsiteX20" fmla="*/ 4913745 w 4969164"/>
              <a:gd name="connsiteY20" fmla="*/ 681 h 2045400"/>
              <a:gd name="connsiteX21" fmla="*/ 4969164 w 4969164"/>
              <a:gd name="connsiteY21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17455 w 4969164"/>
              <a:gd name="connsiteY12" fmla="*/ 185409 h 2045400"/>
              <a:gd name="connsiteX13" fmla="*/ 3491345 w 4969164"/>
              <a:gd name="connsiteY13" fmla="*/ 129991 h 2045400"/>
              <a:gd name="connsiteX14" fmla="*/ 3537527 w 4969164"/>
              <a:gd name="connsiteY14" fmla="*/ 111518 h 2045400"/>
              <a:gd name="connsiteX15" fmla="*/ 3620655 w 4969164"/>
              <a:gd name="connsiteY15" fmla="*/ 83809 h 2045400"/>
              <a:gd name="connsiteX16" fmla="*/ 3694545 w 4969164"/>
              <a:gd name="connsiteY16" fmla="*/ 56100 h 2045400"/>
              <a:gd name="connsiteX17" fmla="*/ 3823855 w 4969164"/>
              <a:gd name="connsiteY17" fmla="*/ 19154 h 2045400"/>
              <a:gd name="connsiteX18" fmla="*/ 4756727 w 4969164"/>
              <a:gd name="connsiteY18" fmla="*/ 19154 h 2045400"/>
              <a:gd name="connsiteX19" fmla="*/ 4913745 w 4969164"/>
              <a:gd name="connsiteY19" fmla="*/ 681 h 2045400"/>
              <a:gd name="connsiteX20" fmla="*/ 4969164 w 4969164"/>
              <a:gd name="connsiteY20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93045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23855 w 4969164"/>
              <a:gd name="connsiteY15" fmla="*/ 19154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60801 w 4969164"/>
              <a:gd name="connsiteY15" fmla="*/ 93045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860801 w 4969164"/>
              <a:gd name="connsiteY14" fmla="*/ 93045 h 2045400"/>
              <a:gd name="connsiteX15" fmla="*/ 4756727 w 4969164"/>
              <a:gd name="connsiteY15" fmla="*/ 19154 h 2045400"/>
              <a:gd name="connsiteX16" fmla="*/ 4913745 w 4969164"/>
              <a:gd name="connsiteY16" fmla="*/ 681 h 2045400"/>
              <a:gd name="connsiteX17" fmla="*/ 4969164 w 4969164"/>
              <a:gd name="connsiteY17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32681"/>
              <a:gd name="connsiteX1" fmla="*/ 508000 w 4969164"/>
              <a:gd name="connsiteY1" fmla="*/ 1801772 h 2032681"/>
              <a:gd name="connsiteX2" fmla="*/ 526473 w 4969164"/>
              <a:gd name="connsiteY2" fmla="*/ 2032681 h 2032681"/>
              <a:gd name="connsiteX3" fmla="*/ 840509 w 4969164"/>
              <a:gd name="connsiteY3" fmla="*/ 2014209 h 2032681"/>
              <a:gd name="connsiteX4" fmla="*/ 1136073 w 4969164"/>
              <a:gd name="connsiteY4" fmla="*/ 2004973 h 2032681"/>
              <a:gd name="connsiteX5" fmla="*/ 2179782 w 4969164"/>
              <a:gd name="connsiteY5" fmla="*/ 1995736 h 2032681"/>
              <a:gd name="connsiteX6" fmla="*/ 2198254 w 4969164"/>
              <a:gd name="connsiteY6" fmla="*/ 1644754 h 2032681"/>
              <a:gd name="connsiteX7" fmla="*/ 2272146 w 4969164"/>
              <a:gd name="connsiteY7" fmla="*/ 1275300 h 2032681"/>
              <a:gd name="connsiteX8" fmla="*/ 2272145 w 4969164"/>
              <a:gd name="connsiteY8" fmla="*/ 351664 h 2032681"/>
              <a:gd name="connsiteX9" fmla="*/ 2946400 w 4969164"/>
              <a:gd name="connsiteY9" fmla="*/ 351663 h 2032681"/>
              <a:gd name="connsiteX10" fmla="*/ 3297382 w 4969164"/>
              <a:gd name="connsiteY10" fmla="*/ 287009 h 2032681"/>
              <a:gd name="connsiteX11" fmla="*/ 3408218 w 4969164"/>
              <a:gd name="connsiteY11" fmla="*/ 268536 h 2032681"/>
              <a:gd name="connsiteX12" fmla="*/ 3417454 w 4969164"/>
              <a:gd name="connsiteY12" fmla="*/ 102281 h 2032681"/>
              <a:gd name="connsiteX13" fmla="*/ 3860801 w 4969164"/>
              <a:gd name="connsiteY13" fmla="*/ 93045 h 2032681"/>
              <a:gd name="connsiteX14" fmla="*/ 4756727 w 4969164"/>
              <a:gd name="connsiteY14" fmla="*/ 19154 h 2032681"/>
              <a:gd name="connsiteX15" fmla="*/ 4913745 w 4969164"/>
              <a:gd name="connsiteY15" fmla="*/ 681 h 2032681"/>
              <a:gd name="connsiteX16" fmla="*/ 4969164 w 4969164"/>
              <a:gd name="connsiteY16" fmla="*/ 681 h 203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9164" h="2032681">
                <a:moveTo>
                  <a:pt x="0" y="1774063"/>
                </a:moveTo>
                <a:lnTo>
                  <a:pt x="508000" y="1801772"/>
                </a:lnTo>
                <a:cubicBezTo>
                  <a:pt x="499931" y="1964050"/>
                  <a:pt x="517236" y="1917226"/>
                  <a:pt x="526473" y="2032681"/>
                </a:cubicBezTo>
                <a:lnTo>
                  <a:pt x="840509" y="2014209"/>
                </a:lnTo>
                <a:cubicBezTo>
                  <a:pt x="906703" y="2011130"/>
                  <a:pt x="912861" y="2008052"/>
                  <a:pt x="1136073" y="2004973"/>
                </a:cubicBezTo>
                <a:lnTo>
                  <a:pt x="2179782" y="1995736"/>
                </a:lnTo>
                <a:cubicBezTo>
                  <a:pt x="2204329" y="1774318"/>
                  <a:pt x="2182860" y="1764826"/>
                  <a:pt x="2198254" y="1644754"/>
                </a:cubicBezTo>
                <a:cubicBezTo>
                  <a:pt x="2213648" y="1524682"/>
                  <a:pt x="2263629" y="1368995"/>
                  <a:pt x="2272146" y="1275300"/>
                </a:cubicBezTo>
                <a:cubicBezTo>
                  <a:pt x="2276764" y="1092112"/>
                  <a:pt x="2258311" y="404914"/>
                  <a:pt x="2272145" y="351664"/>
                </a:cubicBezTo>
                <a:cubicBezTo>
                  <a:pt x="2282036" y="313591"/>
                  <a:pt x="2826327" y="353202"/>
                  <a:pt x="2946400" y="351663"/>
                </a:cubicBezTo>
                <a:cubicBezTo>
                  <a:pt x="3117273" y="340887"/>
                  <a:pt x="3121891" y="330112"/>
                  <a:pt x="3297382" y="287009"/>
                </a:cubicBezTo>
                <a:cubicBezTo>
                  <a:pt x="3472873" y="243906"/>
                  <a:pt x="3388206" y="299324"/>
                  <a:pt x="3408218" y="268536"/>
                </a:cubicBezTo>
                <a:cubicBezTo>
                  <a:pt x="3428230" y="237748"/>
                  <a:pt x="3415914" y="279312"/>
                  <a:pt x="3417454" y="102281"/>
                </a:cubicBezTo>
                <a:lnTo>
                  <a:pt x="3860801" y="93045"/>
                </a:lnTo>
                <a:cubicBezTo>
                  <a:pt x="4084013" y="79190"/>
                  <a:pt x="4581236" y="34548"/>
                  <a:pt x="4756727" y="19154"/>
                </a:cubicBezTo>
                <a:cubicBezTo>
                  <a:pt x="4932218" y="3760"/>
                  <a:pt x="4773734" y="12349"/>
                  <a:pt x="4913745" y="681"/>
                </a:cubicBezTo>
                <a:cubicBezTo>
                  <a:pt x="4932154" y="-853"/>
                  <a:pt x="4950691" y="681"/>
                  <a:pt x="4969164" y="681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3927" y="405464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431" y="3592603"/>
            <a:ext cx="44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6899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0070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2t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0585" y="2391597"/>
            <a:ext cx="73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= 5t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6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  <p:bldP spid="7" grpId="0"/>
      <p:bldP spid="8" grpId="0"/>
      <p:bldP spid="9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200" dirty="0"/>
              <a:t>NOT (Inversion)</a:t>
            </a:r>
            <a:endParaRPr lang="ru-RU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94032" y="3748873"/>
            <a:ext cx="2343746" cy="690282"/>
            <a:chOff x="2361022" y="4201692"/>
            <a:chExt cx="2343746" cy="690282"/>
          </a:xfrm>
        </p:grpSpPr>
        <p:grpSp>
          <p:nvGrpSpPr>
            <p:cNvPr id="27" name="Group 26"/>
            <p:cNvGrpSpPr/>
            <p:nvPr/>
          </p:nvGrpSpPr>
          <p:grpSpPr>
            <a:xfrm>
              <a:off x="3131465" y="4201692"/>
              <a:ext cx="720577" cy="690282"/>
              <a:chOff x="1607464" y="2009795"/>
              <a:chExt cx="720577" cy="690282"/>
            </a:xfrm>
          </p:grpSpPr>
          <p:sp>
            <p:nvSpPr>
              <p:cNvPr id="29" name="Isosceles Triangle 28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2361022" y="4331390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35" name="Straight Connector 34"/>
            <p:cNvCxnSpPr>
              <a:stCxn id="34" idx="3"/>
            </p:cNvCxnSpPr>
            <p:nvPr/>
          </p:nvCxnSpPr>
          <p:spPr bwMode="auto">
            <a:xfrm>
              <a:off x="2701181" y="4546833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3852432" y="4546833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4209119" y="4331390"/>
              <a:ext cx="49564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!x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98415"/>
              </p:ext>
            </p:extLst>
          </p:nvPr>
        </p:nvGraphicFramePr>
        <p:xfrm>
          <a:off x="4500995" y="3530010"/>
          <a:ext cx="2016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495828" y="2436212"/>
            <a:ext cx="281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2 MOSFET</a:t>
            </a:r>
            <a:endParaRPr lang="ru-RU" sz="2000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40281" y="2925362"/>
            <a:ext cx="3013710" cy="2268761"/>
            <a:chOff x="7240281" y="2925362"/>
            <a:chExt cx="3013710" cy="2268761"/>
          </a:xfrm>
        </p:grpSpPr>
        <p:grpSp>
          <p:nvGrpSpPr>
            <p:cNvPr id="15" name="Group 14"/>
            <p:cNvGrpSpPr/>
            <p:nvPr/>
          </p:nvGrpSpPr>
          <p:grpSpPr>
            <a:xfrm>
              <a:off x="7240281" y="2925362"/>
              <a:ext cx="3013710" cy="2268761"/>
              <a:chOff x="7240281" y="2925362"/>
              <a:chExt cx="3013710" cy="226876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8438709" y="2925677"/>
                <a:ext cx="1034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latin typeface="Consolas" panose="020B0609020204030204" pitchFamily="49" charset="0"/>
                  </a:rPr>
                  <a:t>V</a:t>
                </a:r>
                <a:r>
                  <a:rPr lang="en-US" sz="1400" b="1" dirty="0" err="1">
                    <a:latin typeface="Consolas" panose="020B0609020204030204" pitchFamily="49" charset="0"/>
                  </a:rPr>
                  <a:t>cc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90234" y="2925362"/>
                <a:ext cx="876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8948932" y="4132161"/>
                <a:ext cx="457286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72" name="TextBox 71"/>
              <p:cNvSpPr txBox="1"/>
              <p:nvPr/>
            </p:nvSpPr>
            <p:spPr>
              <a:xfrm>
                <a:off x="8558444" y="4177848"/>
                <a:ext cx="1695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 bwMode="auto">
              <a:xfrm flipV="1">
                <a:off x="8957496" y="3244770"/>
                <a:ext cx="2" cy="28524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1" name="Group 30"/>
              <p:cNvGrpSpPr/>
              <p:nvPr/>
            </p:nvGrpSpPr>
            <p:grpSpPr>
              <a:xfrm>
                <a:off x="8061846" y="3836446"/>
                <a:ext cx="987269" cy="1357677"/>
                <a:chOff x="6660254" y="4274997"/>
                <a:chExt cx="1260254" cy="1733087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6660254" y="4274997"/>
                  <a:ext cx="1169692" cy="1499117"/>
                  <a:chOff x="7602113" y="3174482"/>
                  <a:chExt cx="1169692" cy="1499117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579212" y="3920565"/>
                    <a:ext cx="192593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579212" y="4297082"/>
                    <a:ext cx="19259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747760" y="3174482"/>
                    <a:ext cx="0" cy="746084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 flipH="1">
                    <a:off x="7602113" y="4108822"/>
                    <a:ext cx="90180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7695718" y="5766631"/>
                  <a:ext cx="224790" cy="126945"/>
                  <a:chOff x="3539490" y="4938999"/>
                  <a:chExt cx="224790" cy="126945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3" name="Straight Connector 52"/>
                  <p:cNvCxnSpPr/>
                  <p:nvPr/>
                </p:nvCxnSpPr>
                <p:spPr bwMode="auto">
                  <a:xfrm>
                    <a:off x="3583152" y="5000445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4" name="Straight Connector 53"/>
                  <p:cNvCxnSpPr/>
                  <p:nvPr/>
                </p:nvCxnSpPr>
                <p:spPr bwMode="auto">
                  <a:xfrm>
                    <a:off x="3630055" y="5065944"/>
                    <a:ext cx="4366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7412473" y="5536628"/>
                  <a:ext cx="224882" cy="471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  <a:latin typeface="Consolas" panose="020B0609020204030204" pitchFamily="49" charset="0"/>
                      <a:cs typeface="Consolas" pitchFamily="49" charset="0"/>
                    </a:rPr>
                    <a:t>0</a:t>
                  </a:r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 bwMode="auto">
              <a:xfrm>
                <a:off x="8847043" y="3541487"/>
                <a:ext cx="0" cy="294959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8827294" y="3541487"/>
                <a:ext cx="150874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8827294" y="3836446"/>
                <a:ext cx="150874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H="1">
                <a:off x="8061843" y="3688967"/>
                <a:ext cx="70514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7240281" y="3927426"/>
                <a:ext cx="662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 bwMode="auto">
              <a:xfrm>
                <a:off x="8766984" y="3541487"/>
                <a:ext cx="0" cy="294959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4" name="Oval 73"/>
              <p:cNvSpPr>
                <a:spLocks noChangeAspect="1"/>
              </p:cNvSpPr>
              <p:nvPr/>
            </p:nvSpPr>
            <p:spPr bwMode="auto">
              <a:xfrm>
                <a:off x="8638515" y="3629059"/>
                <a:ext cx="119814" cy="119814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44" name="Straight Connector 43"/>
            <p:cNvCxnSpPr/>
            <p:nvPr/>
          </p:nvCxnSpPr>
          <p:spPr bwMode="auto">
            <a:xfrm flipV="1">
              <a:off x="8080893" y="3670727"/>
              <a:ext cx="0" cy="89766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7664525" y="4129864"/>
              <a:ext cx="416368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605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AND &amp;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707"/>
            <a:ext cx="4769342" cy="4777743"/>
          </a:xfrm>
        </p:spPr>
        <p:txBody>
          <a:bodyPr/>
          <a:lstStyle/>
          <a:p>
            <a:pPr marL="342900" indent="-342900"/>
            <a:r>
              <a:rPr lang="en-US" sz="2200" dirty="0"/>
              <a:t>AND (or Boolean multiplication)</a:t>
            </a:r>
            <a:endParaRPr lang="ru-RU" sz="2200" dirty="0"/>
          </a:p>
          <a:p>
            <a:pPr marL="342900" indent="-342900"/>
            <a:endParaRPr lang="ru-RU" sz="2200" dirty="0"/>
          </a:p>
          <a:p>
            <a:pPr marL="342900" indent="-342900"/>
            <a:endParaRPr lang="ru-RU" sz="2200" dirty="0"/>
          </a:p>
          <a:p>
            <a:endParaRPr lang="en-US" sz="2200" dirty="0"/>
          </a:p>
          <a:p>
            <a:pPr marL="231775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r>
              <a:rPr lang="en-US" sz="2200" dirty="0"/>
              <a:t>NAND</a:t>
            </a:r>
            <a:endParaRPr lang="ru-RU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582172" y="2260773"/>
            <a:ext cx="2440128" cy="865683"/>
            <a:chOff x="2662976" y="1874152"/>
            <a:chExt cx="2440128" cy="865683"/>
          </a:xfrm>
        </p:grpSpPr>
        <p:sp>
          <p:nvSpPr>
            <p:cNvPr id="24" name="Rectangle 23"/>
            <p:cNvSpPr/>
            <p:nvPr/>
          </p:nvSpPr>
          <p:spPr>
            <a:xfrm>
              <a:off x="4451964" y="2075451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x*y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62976" y="1874152"/>
              <a:ext cx="1788989" cy="865683"/>
              <a:chOff x="822885" y="4045688"/>
              <a:chExt cx="1788989" cy="865683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>
                <a:off x="1595120" y="4074160"/>
                <a:ext cx="658964" cy="812800"/>
              </a:xfrm>
              <a:prstGeom prst="flowChartDela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2885" y="4045688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21" name="Straight Connector 20"/>
              <p:cNvCxnSpPr>
                <a:stCxn id="20" idx="3"/>
              </p:cNvCxnSpPr>
              <p:nvPr/>
            </p:nvCxnSpPr>
            <p:spPr bwMode="auto">
              <a:xfrm>
                <a:off x="1163043" y="4261132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822885" y="4480484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  <p:cxnSp>
            <p:nvCxnSpPr>
              <p:cNvPr id="23" name="Straight Connector 22"/>
              <p:cNvCxnSpPr>
                <a:stCxn id="22" idx="3"/>
              </p:cNvCxnSpPr>
              <p:nvPr/>
            </p:nvCxnSpPr>
            <p:spPr bwMode="auto">
              <a:xfrm>
                <a:off x="1163043" y="4695928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2272280" y="4472495"/>
                <a:ext cx="33959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8147"/>
              </p:ext>
            </p:extLst>
          </p:nvPr>
        </p:nvGraphicFramePr>
        <p:xfrm>
          <a:off x="3600203" y="1901612"/>
          <a:ext cx="1333518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82172" y="4791762"/>
            <a:ext cx="2900031" cy="865683"/>
            <a:chOff x="1141443" y="5124582"/>
            <a:chExt cx="2886854" cy="865683"/>
          </a:xfrm>
        </p:grpSpPr>
        <p:sp>
          <p:nvSpPr>
            <p:cNvPr id="18" name="Rectangle 17"/>
            <p:cNvSpPr/>
            <p:nvPr/>
          </p:nvSpPr>
          <p:spPr>
            <a:xfrm>
              <a:off x="2910683" y="5330856"/>
              <a:ext cx="11176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!(x*y)</a:t>
              </a:r>
            </a:p>
          </p:txBody>
        </p:sp>
        <p:sp>
          <p:nvSpPr>
            <p:cNvPr id="29" name="Flowchart: Delay 28"/>
            <p:cNvSpPr/>
            <p:nvPr/>
          </p:nvSpPr>
          <p:spPr bwMode="auto">
            <a:xfrm>
              <a:off x="1913678" y="5153054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41443" y="5124582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 bwMode="auto">
            <a:xfrm>
              <a:off x="1481601" y="5340026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1141443" y="5559378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36" name="Straight Connector 35"/>
            <p:cNvCxnSpPr>
              <a:stCxn id="35" idx="3"/>
            </p:cNvCxnSpPr>
            <p:nvPr/>
          </p:nvCxnSpPr>
          <p:spPr bwMode="auto">
            <a:xfrm>
              <a:off x="1481601" y="5774822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2753356" y="5555469"/>
              <a:ext cx="28487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2573710" y="5488233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6580989" y="1489707"/>
            <a:ext cx="4943731" cy="461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200" dirty="0"/>
              <a:t>OR (or Boolean addition)</a:t>
            </a:r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r>
              <a:rPr lang="en-US" sz="2200" dirty="0"/>
              <a:t>NOR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64713" y="2264678"/>
            <a:ext cx="2274010" cy="865683"/>
            <a:chOff x="1978025" y="1954308"/>
            <a:chExt cx="2274010" cy="865683"/>
          </a:xfrm>
        </p:grpSpPr>
        <p:sp>
          <p:nvSpPr>
            <p:cNvPr id="47" name="Rectangle 46"/>
            <p:cNvSpPr/>
            <p:nvPr/>
          </p:nvSpPr>
          <p:spPr>
            <a:xfrm>
              <a:off x="3600895" y="2137477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</a:rPr>
                <a:t>x+y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978025" y="1954308"/>
              <a:ext cx="1626546" cy="865683"/>
              <a:chOff x="822885" y="1708888"/>
              <a:chExt cx="1626546" cy="865683"/>
            </a:xfrm>
          </p:grpSpPr>
          <p:sp>
            <p:nvSpPr>
              <p:cNvPr id="49" name="Flowchart: Delay 18"/>
              <p:cNvSpPr/>
              <p:nvPr/>
            </p:nvSpPr>
            <p:spPr bwMode="auto">
              <a:xfrm flipH="1">
                <a:off x="1451254" y="171921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2885" y="1708888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cxnSp>
            <p:nvCxnSpPr>
              <p:cNvPr id="51" name="Straight Connector 50"/>
              <p:cNvCxnSpPr>
                <a:stCxn id="50" idx="3"/>
              </p:cNvCxnSpPr>
              <p:nvPr/>
            </p:nvCxnSpPr>
            <p:spPr bwMode="auto">
              <a:xfrm>
                <a:off x="1163043" y="1924332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>
              <a:xfrm>
                <a:off x="822885" y="2143684"/>
                <a:ext cx="34015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y</a:t>
                </a:r>
              </a:p>
            </p:txBody>
          </p:sp>
          <p:cxnSp>
            <p:nvCxnSpPr>
              <p:cNvPr id="53" name="Straight Connector 52"/>
              <p:cNvCxnSpPr>
                <a:stCxn id="52" idx="3"/>
              </p:cNvCxnSpPr>
              <p:nvPr/>
            </p:nvCxnSpPr>
            <p:spPr bwMode="auto">
              <a:xfrm>
                <a:off x="1163043" y="2359128"/>
                <a:ext cx="413941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 flipH="1">
                <a:off x="2109837" y="2125630"/>
                <a:ext cx="33959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45328"/>
              </p:ext>
            </p:extLst>
          </p:nvPr>
        </p:nvGraphicFramePr>
        <p:xfrm>
          <a:off x="9052853" y="1901612"/>
          <a:ext cx="1373860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x+y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364713" y="4794717"/>
            <a:ext cx="2783214" cy="865683"/>
            <a:chOff x="6734769" y="5231807"/>
            <a:chExt cx="2783214" cy="865683"/>
          </a:xfrm>
        </p:grpSpPr>
        <p:grpSp>
          <p:nvGrpSpPr>
            <p:cNvPr id="56" name="Group 55"/>
            <p:cNvGrpSpPr/>
            <p:nvPr/>
          </p:nvGrpSpPr>
          <p:grpSpPr>
            <a:xfrm>
              <a:off x="6734769" y="5231807"/>
              <a:ext cx="2783214" cy="865683"/>
              <a:chOff x="1978025" y="1954308"/>
              <a:chExt cx="2783214" cy="86568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643625" y="2137477"/>
                <a:ext cx="111761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</a:rPr>
                  <a:t>!(</a:t>
                </a:r>
                <a:r>
                  <a:rPr lang="en-US" sz="2200" dirty="0" err="1">
                    <a:latin typeface="Consolas" panose="020B0609020204030204" pitchFamily="49" charset="0"/>
                  </a:rPr>
                  <a:t>x+y</a:t>
                </a:r>
                <a:r>
                  <a:rPr lang="en-US" sz="2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1978025" y="1954308"/>
                <a:ext cx="1787517" cy="865683"/>
                <a:chOff x="822885" y="1708888"/>
                <a:chExt cx="1787517" cy="865683"/>
              </a:xfrm>
            </p:grpSpPr>
            <p:sp>
              <p:nvSpPr>
                <p:cNvPr id="59" name="Flowchart: Delay 18"/>
                <p:cNvSpPr/>
                <p:nvPr/>
              </p:nvSpPr>
              <p:spPr bwMode="auto">
                <a:xfrm flipH="1">
                  <a:off x="1451254" y="1719213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22885" y="1708888"/>
                  <a:ext cx="34015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</a:rPr>
                    <a:t>x</a:t>
                  </a:r>
                </a:p>
              </p:txBody>
            </p:sp>
            <p:cxnSp>
              <p:nvCxnSpPr>
                <p:cNvPr id="61" name="Straight Connector 60"/>
                <p:cNvCxnSpPr>
                  <a:stCxn id="60" idx="3"/>
                </p:cNvCxnSpPr>
                <p:nvPr/>
              </p:nvCxnSpPr>
              <p:spPr bwMode="auto">
                <a:xfrm>
                  <a:off x="1163043" y="1924332"/>
                  <a:ext cx="413941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sp>
              <p:nvSpPr>
                <p:cNvPr id="62" name="Rectangle 61"/>
                <p:cNvSpPr/>
                <p:nvPr/>
              </p:nvSpPr>
              <p:spPr>
                <a:xfrm>
                  <a:off x="822885" y="2143684"/>
                  <a:ext cx="34015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</a:rPr>
                    <a:t>y</a:t>
                  </a:r>
                </a:p>
              </p:txBody>
            </p:sp>
            <p:cxnSp>
              <p:nvCxnSpPr>
                <p:cNvPr id="63" name="Straight Connector 62"/>
                <p:cNvCxnSpPr>
                  <a:stCxn id="62" idx="3"/>
                </p:cNvCxnSpPr>
                <p:nvPr/>
              </p:nvCxnSpPr>
              <p:spPr bwMode="auto">
                <a:xfrm>
                  <a:off x="1163043" y="2359128"/>
                  <a:ext cx="413941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 flipH="1">
                  <a:off x="2270808" y="2125630"/>
                  <a:ext cx="339594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lg" len="lg"/>
                  <a:tailEnd type="oval" w="med" len="med"/>
                </a:ln>
                <a:effectLst/>
              </p:spPr>
            </p:cxnSp>
          </p:grpSp>
        </p:grpSp>
        <p:sp>
          <p:nvSpPr>
            <p:cNvPr id="65" name="Oval 64"/>
            <p:cNvSpPr/>
            <p:nvPr/>
          </p:nvSpPr>
          <p:spPr bwMode="auto">
            <a:xfrm>
              <a:off x="7998363" y="5581313"/>
              <a:ext cx="135085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693481" y="3323154"/>
            <a:ext cx="2053891" cy="2599436"/>
            <a:chOff x="3308393" y="3215949"/>
            <a:chExt cx="2053891" cy="2599436"/>
          </a:xfrm>
        </p:grpSpPr>
        <p:grpSp>
          <p:nvGrpSpPr>
            <p:cNvPr id="126" name="Group 125"/>
            <p:cNvGrpSpPr/>
            <p:nvPr/>
          </p:nvGrpSpPr>
          <p:grpSpPr>
            <a:xfrm>
              <a:off x="3912001" y="3652393"/>
              <a:ext cx="282715" cy="514769"/>
              <a:chOff x="1094687" y="4539259"/>
              <a:chExt cx="620358" cy="1129551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2" name="Straight Connector 17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3" name="Straight Connector 17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4" name="Straight Connector 17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1" name="Oval 17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4228500" y="3215949"/>
              <a:ext cx="60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nsolas" panose="020B0609020204030204" pitchFamily="49" charset="0"/>
                </a:rPr>
                <a:t>V</a:t>
              </a:r>
              <a:r>
                <a:rPr lang="en-US" sz="1200" b="1" dirty="0" err="1">
                  <a:latin typeface="Consolas" panose="020B0609020204030204" pitchFamily="49" charset="0"/>
                </a:rPr>
                <a:t>cc</a:t>
              </a:r>
              <a:endParaRPr 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12384" y="3220806"/>
              <a:ext cx="51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 bwMode="auto">
            <a:xfrm>
              <a:off x="4194717" y="4161786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0" name="Group 129"/>
            <p:cNvGrpSpPr/>
            <p:nvPr/>
          </p:nvGrpSpPr>
          <p:grpSpPr>
            <a:xfrm>
              <a:off x="4375912" y="4477221"/>
              <a:ext cx="986372" cy="276999"/>
              <a:chOff x="7639260" y="4688163"/>
              <a:chExt cx="2930840" cy="607815"/>
            </a:xfrm>
          </p:grpSpPr>
          <p:cxnSp>
            <p:nvCxnSpPr>
              <p:cNvPr id="168" name="Straight Arrow Connector 167"/>
              <p:cNvCxnSpPr/>
              <p:nvPr/>
            </p:nvCxnSpPr>
            <p:spPr bwMode="auto">
              <a:xfrm>
                <a:off x="8083195" y="469672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9" name="TextBox 168"/>
              <p:cNvSpPr txBox="1"/>
              <p:nvPr/>
            </p:nvSpPr>
            <p:spPr>
              <a:xfrm>
                <a:off x="7639260" y="4688163"/>
                <a:ext cx="2930840" cy="60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4267404" y="3652393"/>
              <a:ext cx="604907" cy="514769"/>
              <a:chOff x="387706" y="4539259"/>
              <a:chExt cx="1327339" cy="1129551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87706" y="4539259"/>
                <a:ext cx="1327339" cy="1129551"/>
                <a:chOff x="7420421" y="3544048"/>
                <a:chExt cx="1327339" cy="1129551"/>
              </a:xfrm>
            </p:grpSpPr>
            <p:cxnSp>
              <p:nvCxnSpPr>
                <p:cNvPr id="161" name="Straight Connector 16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2" name="Straight Connector 16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 flipH="1">
                  <a:off x="7420421" y="4108825"/>
                  <a:ext cx="1083503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60" name="Oval 15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 bwMode="auto">
            <a:xfrm>
              <a:off x="4191504" y="3655764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4530300" y="3495776"/>
              <a:ext cx="1" cy="16593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4" name="Group 133"/>
            <p:cNvGrpSpPr/>
            <p:nvPr/>
          </p:nvGrpSpPr>
          <p:grpSpPr>
            <a:xfrm>
              <a:off x="3598280" y="4966327"/>
              <a:ext cx="1041925" cy="849058"/>
              <a:chOff x="5758450" y="4274997"/>
              <a:chExt cx="2286276" cy="1863076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5758450" y="4274997"/>
                <a:ext cx="2047451" cy="1499117"/>
                <a:chOff x="6700309" y="3174482"/>
                <a:chExt cx="2047451" cy="1499117"/>
              </a:xfrm>
            </p:grpSpPr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747760" y="3174482"/>
                  <a:ext cx="0" cy="746084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>
                  <a:off x="6700309" y="4108822"/>
                  <a:ext cx="180361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48" name="TextBox 147"/>
              <p:cNvSpPr txBox="1"/>
              <p:nvPr/>
            </p:nvSpPr>
            <p:spPr>
              <a:xfrm>
                <a:off x="6925559" y="5395189"/>
                <a:ext cx="1119167" cy="74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itchFamily="49" charset="0"/>
                  </a:rPr>
                  <a:t>0</a:t>
                </a:r>
              </a:p>
            </p:txBody>
          </p:sp>
        </p:grpSp>
        <p:cxnSp>
          <p:nvCxnSpPr>
            <p:cNvPr id="135" name="Straight Connector 134"/>
            <p:cNvCxnSpPr/>
            <p:nvPr/>
          </p:nvCxnSpPr>
          <p:spPr bwMode="auto">
            <a:xfrm>
              <a:off x="4466045" y="479473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4466045" y="479473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4466045" y="496632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>
              <a:off x="4530596" y="4169569"/>
              <a:ext cx="0" cy="62516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3598279" y="4880532"/>
              <a:ext cx="82119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40" name="Group 139"/>
            <p:cNvGrpSpPr/>
            <p:nvPr/>
          </p:nvGrpSpPr>
          <p:grpSpPr>
            <a:xfrm>
              <a:off x="3308393" y="4719151"/>
              <a:ext cx="385257" cy="831196"/>
              <a:chOff x="5887141" y="2733541"/>
              <a:chExt cx="1484896" cy="180784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5887141" y="2733541"/>
                <a:ext cx="1484896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889731" y="3805032"/>
                <a:ext cx="1476127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 bwMode="auto">
            <a:xfrm flipV="1">
              <a:off x="4271835" y="3906758"/>
              <a:ext cx="0" cy="14853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flipV="1">
              <a:off x="3912001" y="3906757"/>
              <a:ext cx="0" cy="9737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>
              <a:off x="4419471" y="479473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79" name="Group 178"/>
          <p:cNvGrpSpPr/>
          <p:nvPr/>
        </p:nvGrpSpPr>
        <p:grpSpPr>
          <a:xfrm>
            <a:off x="9066431" y="3316010"/>
            <a:ext cx="2121352" cy="2606580"/>
            <a:chOff x="7096085" y="3213216"/>
            <a:chExt cx="2121352" cy="2606580"/>
          </a:xfrm>
        </p:grpSpPr>
        <p:sp>
          <p:nvSpPr>
            <p:cNvPr id="180" name="TextBox 179"/>
            <p:cNvSpPr txBox="1"/>
            <p:nvPr/>
          </p:nvSpPr>
          <p:spPr>
            <a:xfrm>
              <a:off x="8083653" y="3213216"/>
              <a:ext cx="60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nsolas" panose="020B0609020204030204" pitchFamily="49" charset="0"/>
                </a:rPr>
                <a:t>V</a:t>
              </a:r>
              <a:r>
                <a:rPr lang="en-US" sz="1200" b="1" dirty="0" err="1">
                  <a:latin typeface="Consolas" panose="020B0609020204030204" pitchFamily="49" charset="0"/>
                </a:rPr>
                <a:t>cc</a:t>
              </a:r>
              <a:endParaRPr 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867537" y="3218073"/>
              <a:ext cx="51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182" name="Straight Connector 181"/>
            <p:cNvCxnSpPr/>
            <p:nvPr/>
          </p:nvCxnSpPr>
          <p:spPr bwMode="auto">
            <a:xfrm>
              <a:off x="8041993" y="5482159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83" name="Group 182"/>
            <p:cNvGrpSpPr/>
            <p:nvPr/>
          </p:nvGrpSpPr>
          <p:grpSpPr>
            <a:xfrm>
              <a:off x="8231065" y="4368870"/>
              <a:ext cx="986372" cy="285731"/>
              <a:chOff x="7639260" y="4069750"/>
              <a:chExt cx="2930840" cy="626976"/>
            </a:xfrm>
          </p:grpSpPr>
          <p:cxnSp>
            <p:nvCxnSpPr>
              <p:cNvPr id="226" name="Straight Arrow Connector 225"/>
              <p:cNvCxnSpPr/>
              <p:nvPr/>
            </p:nvCxnSpPr>
            <p:spPr bwMode="auto">
              <a:xfrm>
                <a:off x="8083195" y="469672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27" name="TextBox 226"/>
              <p:cNvSpPr txBox="1"/>
              <p:nvPr/>
            </p:nvSpPr>
            <p:spPr>
              <a:xfrm>
                <a:off x="7639260" y="4069750"/>
                <a:ext cx="2930840" cy="60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Consolas" panose="020B0609020204030204" pitchFamily="49" charset="0"/>
                  </a:rPr>
                  <a:t>Output</a:t>
                </a:r>
              </a:p>
            </p:txBody>
          </p:sp>
        </p:grpSp>
        <p:cxnSp>
          <p:nvCxnSpPr>
            <p:cNvPr id="184" name="Straight Connector 183"/>
            <p:cNvCxnSpPr/>
            <p:nvPr/>
          </p:nvCxnSpPr>
          <p:spPr bwMode="auto">
            <a:xfrm>
              <a:off x="8038780" y="4976137"/>
              <a:ext cx="67759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 flipV="1">
              <a:off x="8385453" y="3493043"/>
              <a:ext cx="1" cy="16593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8320902" y="4169569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 bwMode="auto">
            <a:xfrm>
              <a:off x="8320902" y="4169569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Straight Connector 187"/>
            <p:cNvCxnSpPr/>
            <p:nvPr/>
          </p:nvCxnSpPr>
          <p:spPr bwMode="auto">
            <a:xfrm>
              <a:off x="8320902" y="4341158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9" name="Straight Connector 188"/>
            <p:cNvCxnSpPr/>
            <p:nvPr/>
          </p:nvCxnSpPr>
          <p:spPr bwMode="auto">
            <a:xfrm>
              <a:off x="8385453" y="3829557"/>
              <a:ext cx="0" cy="34001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0" name="Straight Connector 189"/>
            <p:cNvCxnSpPr/>
            <p:nvPr/>
          </p:nvCxnSpPr>
          <p:spPr bwMode="auto">
            <a:xfrm>
              <a:off x="8386518" y="5482339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 bwMode="auto">
            <a:xfrm flipH="1">
              <a:off x="7385972" y="4257685"/>
              <a:ext cx="82196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 bwMode="auto">
            <a:xfrm>
              <a:off x="8274328" y="4169568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93" name="Group 192"/>
            <p:cNvGrpSpPr/>
            <p:nvPr/>
          </p:nvGrpSpPr>
          <p:grpSpPr>
            <a:xfrm>
              <a:off x="8336305" y="5650519"/>
              <a:ext cx="102444" cy="48617"/>
              <a:chOff x="3539490" y="4938999"/>
              <a:chExt cx="224790" cy="106680"/>
            </a:xfrm>
          </p:grpSpPr>
          <p:cxnSp>
            <p:nvCxnSpPr>
              <p:cNvPr id="223" name="Straight Connector 2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4" name="Straight Connector 2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4" name="TextBox 193"/>
            <p:cNvSpPr txBox="1"/>
            <p:nvPr/>
          </p:nvSpPr>
          <p:spPr>
            <a:xfrm>
              <a:off x="7976046" y="5481242"/>
              <a:ext cx="510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itchFamily="49" charset="0"/>
                </a:rPr>
                <a:t>0</a:t>
              </a:r>
            </a:p>
          </p:txBody>
        </p:sp>
        <p:cxnSp>
          <p:nvCxnSpPr>
            <p:cNvPr id="195" name="Straight Connector 194"/>
            <p:cNvCxnSpPr/>
            <p:nvPr/>
          </p:nvCxnSpPr>
          <p:spPr bwMode="auto">
            <a:xfrm>
              <a:off x="8320133" y="365796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 bwMode="auto">
            <a:xfrm>
              <a:off x="8320133" y="365796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 bwMode="auto">
            <a:xfrm>
              <a:off x="8320133" y="3829557"/>
              <a:ext cx="6455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>
              <a:off x="8385749" y="4343048"/>
              <a:ext cx="0" cy="62516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flipH="1">
              <a:off x="7385971" y="3746084"/>
              <a:ext cx="82119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00" name="Group 199"/>
            <p:cNvGrpSpPr/>
            <p:nvPr/>
          </p:nvGrpSpPr>
          <p:grpSpPr>
            <a:xfrm>
              <a:off x="7096085" y="3584703"/>
              <a:ext cx="385257" cy="831196"/>
              <a:chOff x="5887141" y="2733541"/>
              <a:chExt cx="1484896" cy="1807842"/>
            </a:xfrm>
          </p:grpSpPr>
          <p:sp>
            <p:nvSpPr>
              <p:cNvPr id="221" name="TextBox 220"/>
              <p:cNvSpPr txBox="1"/>
              <p:nvPr/>
            </p:nvSpPr>
            <p:spPr>
              <a:xfrm>
                <a:off x="5887141" y="2733541"/>
                <a:ext cx="1484896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5889731" y="3805032"/>
                <a:ext cx="1476127" cy="7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cxnSp>
          <p:nvCxnSpPr>
            <p:cNvPr id="201" name="Straight Connector 200"/>
            <p:cNvCxnSpPr/>
            <p:nvPr/>
          </p:nvCxnSpPr>
          <p:spPr bwMode="auto">
            <a:xfrm flipV="1">
              <a:off x="7759277" y="3746084"/>
              <a:ext cx="0" cy="14853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flipV="1">
              <a:off x="8114680" y="4256376"/>
              <a:ext cx="0" cy="97377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>
              <a:off x="8273559" y="3657967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4" name="Straight Connector 203"/>
            <p:cNvCxnSpPr/>
            <p:nvPr/>
          </p:nvCxnSpPr>
          <p:spPr bwMode="auto">
            <a:xfrm>
              <a:off x="7977442" y="514435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7977442" y="5144356"/>
              <a:ext cx="6455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7977442" y="5315945"/>
              <a:ext cx="6455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7" name="Straight Connector 206"/>
            <p:cNvCxnSpPr/>
            <p:nvPr/>
          </p:nvCxnSpPr>
          <p:spPr bwMode="auto">
            <a:xfrm>
              <a:off x="8041992" y="497276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8" name="Straight Connector 207"/>
            <p:cNvCxnSpPr/>
            <p:nvPr/>
          </p:nvCxnSpPr>
          <p:spPr bwMode="auto">
            <a:xfrm>
              <a:off x="8041992" y="5315945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9" name="Straight Connector 208"/>
            <p:cNvCxnSpPr/>
            <p:nvPr/>
          </p:nvCxnSpPr>
          <p:spPr bwMode="auto">
            <a:xfrm rot="5400000">
              <a:off x="7845072" y="5144356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10" name="Oval 209"/>
            <p:cNvSpPr>
              <a:spLocks noChangeAspect="1"/>
            </p:cNvSpPr>
            <p:nvPr/>
          </p:nvSpPr>
          <p:spPr bwMode="auto">
            <a:xfrm>
              <a:off x="8209213" y="3711589"/>
              <a:ext cx="64346" cy="6434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+mj-lt"/>
                <a:cs typeface="Arial" pitchFamily="34" charset="0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8114680" y="4972766"/>
              <a:ext cx="604907" cy="514769"/>
              <a:chOff x="7420421" y="3544048"/>
              <a:chExt cx="1327339" cy="1129551"/>
            </a:xfrm>
          </p:grpSpPr>
          <p:cxnSp>
            <p:nvCxnSpPr>
              <p:cNvPr id="214" name="Straight Connector 21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6" name="Straight Connector 21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Straight Connector 21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8" name="Straight Connector 21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7420421" y="4108825"/>
                <a:ext cx="108350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0" name="Straight Connector 219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212" name="Oval 211"/>
            <p:cNvSpPr>
              <a:spLocks noChangeAspect="1"/>
            </p:cNvSpPr>
            <p:nvPr/>
          </p:nvSpPr>
          <p:spPr bwMode="auto">
            <a:xfrm>
              <a:off x="8209778" y="4224395"/>
              <a:ext cx="64346" cy="6434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+mj-lt"/>
                <a:cs typeface="Arial" pitchFamily="34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 bwMode="auto">
            <a:xfrm>
              <a:off x="7930867" y="5144355"/>
              <a:ext cx="0" cy="171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8" name="TextBox 227"/>
          <p:cNvSpPr txBox="1"/>
          <p:nvPr/>
        </p:nvSpPr>
        <p:spPr>
          <a:xfrm>
            <a:off x="3492481" y="2931428"/>
            <a:ext cx="28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 MOSFET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8941020" y="2929796"/>
            <a:ext cx="28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 MOSFET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6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4487482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Boolean operations can be combined into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6000" y="2498135"/>
            <a:ext cx="359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F(</a:t>
            </a:r>
            <a:r>
              <a:rPr lang="en-US" sz="2400" dirty="0" err="1">
                <a:latin typeface="Consolas" panose="020B0609020204030204" pitchFamily="49" charset="0"/>
              </a:rPr>
              <a:t>x,y,z</a:t>
            </a:r>
            <a:r>
              <a:rPr lang="en-US" sz="2400" dirty="0">
                <a:latin typeface="Consolas" panose="020B0609020204030204" pitchFamily="49" charset="0"/>
              </a:rPr>
              <a:t>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87278" y="3093382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6665872" y="3097192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Flowchart: Delay 18"/>
          <p:cNvSpPr/>
          <p:nvPr/>
        </p:nvSpPr>
        <p:spPr bwMode="auto">
          <a:xfrm flipH="1">
            <a:off x="7918133" y="2478925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Elbow Connector 18"/>
          <p:cNvCxnSpPr>
            <a:stCxn id="10" idx="6"/>
            <a:endCxn id="11" idx="6"/>
          </p:cNvCxnSpPr>
          <p:nvPr/>
        </p:nvCxnSpPr>
        <p:spPr bwMode="auto">
          <a:xfrm>
            <a:off x="6311515" y="3296583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3" name="Elbow Connector 22"/>
          <p:cNvCxnSpPr>
            <a:stCxn id="11" idx="2"/>
            <a:endCxn id="15" idx="4"/>
          </p:cNvCxnSpPr>
          <p:nvPr/>
        </p:nvCxnSpPr>
        <p:spPr bwMode="auto">
          <a:xfrm flipV="1">
            <a:off x="7329614" y="3135286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5207022" y="2445808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cxnSp>
        <p:nvCxnSpPr>
          <p:cNvPr id="26" name="Elbow Connector 25"/>
          <p:cNvCxnSpPr>
            <a:stCxn id="15" idx="2"/>
            <a:endCxn id="24" idx="3"/>
          </p:cNvCxnSpPr>
          <p:nvPr/>
        </p:nvCxnSpPr>
        <p:spPr bwMode="auto">
          <a:xfrm flipH="1" flipV="1">
            <a:off x="5532753" y="2645863"/>
            <a:ext cx="2504067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5207022" y="3099973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30" name="Straight Connector 29"/>
          <p:cNvCxnSpPr>
            <a:stCxn id="9" idx="3"/>
            <a:endCxn id="28" idx="3"/>
          </p:cNvCxnSpPr>
          <p:nvPr/>
        </p:nvCxnSpPr>
        <p:spPr bwMode="auto">
          <a:xfrm flipH="1">
            <a:off x="5532753" y="3296582"/>
            <a:ext cx="354527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5207022" y="3548284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cxnSp>
        <p:nvCxnSpPr>
          <p:cNvPr id="34" name="Straight Connector 33"/>
          <p:cNvCxnSpPr>
            <a:stCxn id="11" idx="5"/>
            <a:endCxn id="32" idx="3"/>
          </p:cNvCxnSpPr>
          <p:nvPr/>
        </p:nvCxnSpPr>
        <p:spPr bwMode="auto">
          <a:xfrm flipH="1" flipV="1">
            <a:off x="5532752" y="3748339"/>
            <a:ext cx="1133120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" name="Straight Connector 36"/>
          <p:cNvCxnSpPr>
            <a:stCxn id="15" idx="7"/>
            <a:endCxn id="35" idx="1"/>
          </p:cNvCxnSpPr>
          <p:nvPr/>
        </p:nvCxnSpPr>
        <p:spPr bwMode="auto">
          <a:xfrm>
            <a:off x="8551068" y="2885294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8890248" y="2689095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 + !y*z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53603"/>
              </p:ext>
            </p:extLst>
          </p:nvPr>
        </p:nvGraphicFramePr>
        <p:xfrm>
          <a:off x="2409132" y="3191629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243075" y="356141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52600" y="39327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43075" y="429886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43075" y="466759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5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4" grpId="0"/>
      <p:bldP spid="28" grpId="0"/>
      <p:bldP spid="32" grpId="0"/>
      <p:bldP spid="35" grpId="0"/>
      <p:bldP spid="43" grpId="0"/>
      <p:bldP spid="44" grpId="0"/>
      <p:bldP spid="45" grpId="0"/>
      <p:bldP spid="46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117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038" y="1690688"/>
            <a:ext cx="8228012" cy="795803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/>
              <a:t>If the output of a function is completely defined by the current input then the function is called </a:t>
            </a:r>
            <a:r>
              <a:rPr lang="en-US" i="1" dirty="0">
                <a:solidFill>
                  <a:schemeClr val="accent1"/>
                </a:solidFill>
              </a:rPr>
              <a:t>combinational </a:t>
            </a:r>
            <a:r>
              <a:rPr lang="en-US" dirty="0"/>
              <a:t>:</a:t>
            </a:r>
          </a:p>
          <a:p>
            <a:pPr marL="342900" indent="-34290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6264" y="2464527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Q</a:t>
            </a:r>
            <a:r>
              <a:rPr lang="en-US" sz="2000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F(</a:t>
            </a:r>
            <a:r>
              <a:rPr lang="en-US" sz="2800" dirty="0" err="1">
                <a:latin typeface="+mj-lt"/>
              </a:rPr>
              <a:t>x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z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51119" y="3150600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e. g. adder, decoder, multiplexer…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976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246344" y="2764764"/>
            <a:ext cx="3418869" cy="1093694"/>
            <a:chOff x="1245030" y="4455457"/>
            <a:chExt cx="3418869" cy="10936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b="1" dirty="0">
                  <a:latin typeface="Consolas" panose="020B0609020204030204" pitchFamily="49" charset="0"/>
                  <a:cs typeface="Arial" pitchFamily="34" charset="0"/>
                </a:rPr>
                <a:t>half</a:t>
              </a:r>
              <a:r>
                <a:rPr lang="en-US" b="1" dirty="0"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en-US" sz="2800" b="1" dirty="0">
                  <a:latin typeface="Consolas" panose="020B0609020204030204" pitchFamily="49" charset="0"/>
                  <a:cs typeface="Arial" pitchFamily="34" charset="0"/>
                </a:rPr>
                <a:t>+</a:t>
              </a:r>
              <a:endParaRPr lang="en-US" sz="3200" b="1" dirty="0">
                <a:latin typeface="Consolas" panose="020B0609020204030204" pitchFamily="49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45030" y="5048474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45030" y="451821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9642" y="4504015"/>
              <a:ext cx="694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sum</a:t>
              </a:r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 bwMode="auto">
            <a:xfrm flipV="1">
              <a:off x="1599614" y="4749044"/>
              <a:ext cx="39951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7" name="Straight Connector 56"/>
            <p:cNvCxnSpPr>
              <a:stCxn id="53" idx="3"/>
            </p:cNvCxnSpPr>
            <p:nvPr/>
          </p:nvCxnSpPr>
          <p:spPr bwMode="auto">
            <a:xfrm flipV="1">
              <a:off x="1599614" y="5279306"/>
              <a:ext cx="39951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3629642" y="5041897"/>
              <a:ext cx="10342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carry</a:t>
              </a: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 scheme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729383" y="1378174"/>
            <a:ext cx="8228012" cy="795803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It is an adder</a:t>
            </a:r>
            <a:r>
              <a:rPr lang="en-US" dirty="0">
                <a:solidFill>
                  <a:schemeClr val="bg1"/>
                </a:solidFill>
              </a:rPr>
              <a:t>, but it is not a full adder, because it does not have input carry</a:t>
            </a:r>
          </a:p>
          <a:p>
            <a:pPr marL="342900" indent="-342900"/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15633"/>
              </p:ext>
            </p:extLst>
          </p:nvPr>
        </p:nvGraphicFramePr>
        <p:xfrm>
          <a:off x="6850190" y="2060630"/>
          <a:ext cx="331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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x*y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1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838200" y="1375258"/>
            <a:ext cx="10244137" cy="5764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800" b="1" dirty="0">
                <a:latin typeface="+mn-lt"/>
              </a:rPr>
              <a:t>It is an adder …but not a full adder</a:t>
            </a:r>
            <a:endParaRPr lang="en-US" sz="2600" b="1" dirty="0">
              <a:latin typeface="+mn-lt"/>
            </a:endParaRP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No input carry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3703" y="4862311"/>
            <a:ext cx="3541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sum = </a:t>
            </a:r>
            <a:r>
              <a:rPr lang="en-US" sz="2000" dirty="0" err="1">
                <a:latin typeface="Consolas" panose="020B0609020204030204" pitchFamily="49" charset="0"/>
              </a:rPr>
              <a:t>x</a:t>
            </a:r>
            <a:r>
              <a:rPr lang="en-US" sz="2000" dirty="0" err="1">
                <a:latin typeface="Consolas" panose="020B0609020204030204" pitchFamily="49" charset="0"/>
                <a:sym typeface="Symbol"/>
              </a:rPr>
              <a:t>y</a:t>
            </a:r>
            <a:r>
              <a:rPr lang="en-US" sz="2000" dirty="0">
                <a:latin typeface="Consolas" panose="020B0609020204030204" pitchFamily="49" charset="0"/>
                <a:sym typeface="Symbol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!x*y + x*!y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carry = x*y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65204" y="2431789"/>
            <a:ext cx="4649165" cy="22981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96103" y="2736222"/>
            <a:ext cx="1195010" cy="1929157"/>
            <a:chOff x="2719916" y="2873056"/>
            <a:chExt cx="1437403" cy="2320463"/>
          </a:xfrm>
        </p:grpSpPr>
        <p:sp>
          <p:nvSpPr>
            <p:cNvPr id="62" name="Flowchart: Delay 10"/>
            <p:cNvSpPr/>
            <p:nvPr/>
          </p:nvSpPr>
          <p:spPr bwMode="auto">
            <a:xfrm rot="5400000">
              <a:off x="2794445" y="3708437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 rot="5400000">
              <a:off x="2667373" y="3126171"/>
              <a:ext cx="910445" cy="404215"/>
              <a:chOff x="2036730" y="2873050"/>
              <a:chExt cx="2033015" cy="404215"/>
            </a:xfrm>
          </p:grpSpPr>
          <p:cxnSp>
            <p:nvCxnSpPr>
              <p:cNvPr id="74" name="Elbow Connector 25"/>
              <p:cNvCxnSpPr/>
              <p:nvPr/>
            </p:nvCxnSpPr>
            <p:spPr bwMode="auto">
              <a:xfrm rot="16200000" flipV="1">
                <a:off x="3053237" y="1856543"/>
                <a:ext cx="0" cy="2033014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 rot="16200000" flipV="1">
                <a:off x="3504537" y="2712056"/>
                <a:ext cx="0" cy="11304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72" name="Rectangle 71"/>
            <p:cNvSpPr/>
            <p:nvPr/>
          </p:nvSpPr>
          <p:spPr>
            <a:xfrm>
              <a:off x="2913276" y="4638211"/>
              <a:ext cx="1244043" cy="555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carry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73" name="Straight Connector 72"/>
            <p:cNvCxnSpPr>
              <a:endCxn id="62" idx="2"/>
            </p:cNvCxnSpPr>
            <p:nvPr/>
          </p:nvCxnSpPr>
          <p:spPr bwMode="auto">
            <a:xfrm flipV="1">
              <a:off x="3126316" y="4446707"/>
              <a:ext cx="0" cy="3101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2575930" y="2509318"/>
            <a:ext cx="2987656" cy="791367"/>
            <a:chOff x="2575930" y="2067358"/>
            <a:chExt cx="2987656" cy="791367"/>
          </a:xfrm>
        </p:grpSpPr>
        <p:grpSp>
          <p:nvGrpSpPr>
            <p:cNvPr id="39" name="Group 38"/>
            <p:cNvGrpSpPr/>
            <p:nvPr/>
          </p:nvGrpSpPr>
          <p:grpSpPr>
            <a:xfrm>
              <a:off x="2575930" y="2067358"/>
              <a:ext cx="2331781" cy="791367"/>
              <a:chOff x="2123777" y="2596615"/>
              <a:chExt cx="2804752" cy="95188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128246" y="2596615"/>
                <a:ext cx="426507" cy="555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x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23777" y="2993193"/>
                <a:ext cx="426507" cy="555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y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783510" y="2662878"/>
                <a:ext cx="799964" cy="820453"/>
                <a:chOff x="1973995" y="4803088"/>
                <a:chExt cx="799964" cy="820453"/>
              </a:xfrm>
            </p:grpSpPr>
            <p:sp>
              <p:nvSpPr>
                <p:cNvPr id="21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chemeClr val="bg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554116" y="2873051"/>
                <a:ext cx="1426842" cy="400769"/>
                <a:chOff x="2690372" y="2873051"/>
                <a:chExt cx="1915429" cy="400769"/>
              </a:xfrm>
            </p:grpSpPr>
            <p:cxnSp>
              <p:nvCxnSpPr>
                <p:cNvPr id="12" name="Elbow Connector 25"/>
                <p:cNvCxnSpPr/>
                <p:nvPr/>
              </p:nvCxnSpPr>
              <p:spPr bwMode="auto">
                <a:xfrm flipH="1" flipV="1">
                  <a:off x="2690372" y="2873051"/>
                  <a:ext cx="1915429" cy="1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 flipH="1">
                  <a:off x="2690372" y="3273820"/>
                  <a:ext cx="191542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oval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7" name="Straight Connector 16"/>
              <p:cNvCxnSpPr/>
              <p:nvPr/>
            </p:nvCxnSpPr>
            <p:spPr bwMode="auto">
              <a:xfrm>
                <a:off x="4589349" y="3069248"/>
                <a:ext cx="339180" cy="385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</p:grpSp>
        <p:sp>
          <p:nvSpPr>
            <p:cNvPr id="83" name="Rectangle 82"/>
            <p:cNvSpPr/>
            <p:nvPr/>
          </p:nvSpPr>
          <p:spPr>
            <a:xfrm>
              <a:off x="4869165" y="2211054"/>
              <a:ext cx="694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sum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9336096" y="2397059"/>
            <a:ext cx="1241610" cy="242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8549640" y="1975739"/>
            <a:ext cx="731520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/>
          <p:cNvSpPr/>
          <p:nvPr/>
        </p:nvSpPr>
        <p:spPr>
          <a:xfrm>
            <a:off x="9336096" y="1975739"/>
            <a:ext cx="731520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3177425" y="1388060"/>
            <a:ext cx="3651213" cy="42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69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9" grpId="0" animBg="1"/>
      <p:bldP spid="84" grpId="0" animBg="1"/>
      <p:bldP spid="85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0.9|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2.7|5.3|1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1.3|6.4|1.6|1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|2.6|19|2.9|-67.5|83.8|2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3|232.8|1.2|22.8|1.6|8.7|12|1.3|0.8|14.3|0.6|17.6|2.1|2.6|18.1|2.1|24.1|1.9|10.1|15.3|1.2|28.9|46|1.1|11.7|13.2|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|4.9|11.7|3.7|14.2|8.7|65.2|4.4|13|2.1|2.3|1.8|4.7|4.1|1.3|3.3|1.7|2.4|1.8|4.7|2.9|1.5|0.7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7.3|2.5|145.8|1.3|0.5|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5.8|2|0.8|0.6|75.8|46.1|2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38.1|23.1|4.3|2.2|1.2|17.4|32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4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.7|12.6|1.1|35.1|4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5.9|7.1|3.9|11.7|6.3|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8.6|5.2|1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37.4|10.4|48.2|22.4|15.9|6.6|1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4.9|5.5|4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6.2|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26.9|38.2|16.2|15.8|32.4|55.7|26.7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1355</Words>
  <Application>Microsoft Office PowerPoint</Application>
  <PresentationFormat>Widescreen</PresentationFormat>
  <Paragraphs>638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Office Theme</vt:lpstr>
      <vt:lpstr>Combinational and Sequential Circuits</vt:lpstr>
      <vt:lpstr>Layers of Abstraction in Computer Science (CS)</vt:lpstr>
      <vt:lpstr>Boolean operations: Inversion</vt:lpstr>
      <vt:lpstr>Boolean operations: AND &amp; OR</vt:lpstr>
      <vt:lpstr>Boolean functions</vt:lpstr>
      <vt:lpstr>Combinational Circuits</vt:lpstr>
      <vt:lpstr>Combinational Circuits</vt:lpstr>
      <vt:lpstr>Adder</vt:lpstr>
      <vt:lpstr>Half adder scheme</vt:lpstr>
      <vt:lpstr>Full adder scheme</vt:lpstr>
      <vt:lpstr>Wide adder</vt:lpstr>
      <vt:lpstr>Subtraction</vt:lpstr>
      <vt:lpstr>Representation of negative numbers</vt:lpstr>
      <vt:lpstr>Example of subtraction</vt:lpstr>
      <vt:lpstr>Overflow</vt:lpstr>
      <vt:lpstr>Sequential Circuits</vt:lpstr>
      <vt:lpstr>Sequential Circuits</vt:lpstr>
      <vt:lpstr>SR Latch: Overview</vt:lpstr>
      <vt:lpstr>PowerPoint Presentation</vt:lpstr>
      <vt:lpstr>D Latch</vt:lpstr>
      <vt:lpstr>Single port 2MxN Memory Array</vt:lpstr>
      <vt:lpstr>Next time – practice</vt:lpstr>
      <vt:lpstr>Thank You</vt:lpstr>
      <vt:lpstr>Appendix</vt:lpstr>
      <vt:lpstr>Critical paths</vt:lpstr>
      <vt:lpstr>What is a critical path of scheme?</vt:lpstr>
      <vt:lpstr>Example of critical path finding: Multiplexer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186</cp:revision>
  <dcterms:created xsi:type="dcterms:W3CDTF">2018-09-18T18:10:21Z</dcterms:created>
  <dcterms:modified xsi:type="dcterms:W3CDTF">2019-09-30T19:57:23Z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2019-09-30 19:57:22Z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