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471" r:id="rId2"/>
    <p:sldId id="504" r:id="rId3"/>
    <p:sldId id="508" r:id="rId4"/>
    <p:sldId id="523" r:id="rId5"/>
    <p:sldId id="506" r:id="rId6"/>
    <p:sldId id="522" r:id="rId7"/>
    <p:sldId id="511" r:id="rId8"/>
    <p:sldId id="509" r:id="rId9"/>
    <p:sldId id="510" r:id="rId10"/>
    <p:sldId id="512" r:id="rId11"/>
    <p:sldId id="524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4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576" autoAdjust="0"/>
  </p:normalViewPr>
  <p:slideViewPr>
    <p:cSldViewPr snapToGrid="0">
      <p:cViewPr varScale="1">
        <p:scale>
          <a:sx n="73" d="100"/>
          <a:sy n="73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61F39980-0E85-4B88-99CE-2763CCB0788F}"/>
    <pc:docChg chg="modSld">
      <pc:chgData name="Ladin, Oleg" userId="37e65f59-2971-4074-92fd-420db51840ca" providerId="ADAL" clId="{61F39980-0E85-4B88-99CE-2763CCB0788F}" dt="2021-03-28T22:39:53.647" v="4" actId="33524"/>
      <pc:docMkLst>
        <pc:docMk/>
      </pc:docMkLst>
      <pc:sldChg chg="modSp mod">
        <pc:chgData name="Ladin, Oleg" userId="37e65f59-2971-4074-92fd-420db51840ca" providerId="ADAL" clId="{61F39980-0E85-4B88-99CE-2763CCB0788F}" dt="2021-03-28T22:39:19.905" v="3" actId="20577"/>
        <pc:sldMkLst>
          <pc:docMk/>
          <pc:sldMk cId="3823210828" sldId="471"/>
        </pc:sldMkLst>
        <pc:spChg chg="mod">
          <ac:chgData name="Ladin, Oleg" userId="37e65f59-2971-4074-92fd-420db51840ca" providerId="ADAL" clId="{61F39980-0E85-4B88-99CE-2763CCB0788F}" dt="2021-03-28T22:39:19.905" v="3" actId="20577"/>
          <ac:spMkLst>
            <pc:docMk/>
            <pc:sldMk cId="3823210828" sldId="471"/>
            <ac:spMk id="6" creationId="{00000000-0000-0000-0000-000000000000}"/>
          </ac:spMkLst>
        </pc:spChg>
      </pc:sldChg>
      <pc:sldChg chg="modSp">
        <pc:chgData name="Ladin, Oleg" userId="37e65f59-2971-4074-92fd-420db51840ca" providerId="ADAL" clId="{61F39980-0E85-4B88-99CE-2763CCB0788F}" dt="2021-03-28T22:39:53.647" v="4" actId="33524"/>
        <pc:sldMkLst>
          <pc:docMk/>
          <pc:sldMk cId="3357871483" sldId="523"/>
        </pc:sldMkLst>
        <pc:spChg chg="mod">
          <ac:chgData name="Ladin, Oleg" userId="37e65f59-2971-4074-92fd-420db51840ca" providerId="ADAL" clId="{61F39980-0E85-4B88-99CE-2763CCB0788F}" dt="2021-03-28T22:39:53.647" v="4" actId="33524"/>
          <ac:spMkLst>
            <pc:docMk/>
            <pc:sldMk cId="3357871483" sldId="52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Context switch save/restore overhead with increased number of arch registers (must be saved/restore at every switch)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bits</a:t>
            </a:r>
            <a:r>
              <a:rPr lang="en-US" baseline="0" dirty="0"/>
              <a:t> in instruction encoding for registers enumeration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Register </a:t>
            </a:r>
            <a:r>
              <a:rPr lang="en-US" baseline="0" dirty="0" err="1"/>
              <a:t>renamer</a:t>
            </a:r>
            <a:r>
              <a:rPr lang="en-US" baseline="0" dirty="0"/>
              <a:t> (RAT) is already good at handling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OOO part 3: loads and stores</a:t>
            </a:r>
            <a:br>
              <a:rPr lang="en-US" b="1" dirty="0"/>
            </a:br>
            <a:r>
              <a:rPr lang="en-US" b="1" dirty="0"/>
              <a:t>(Load-Store Architecture)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29.03.2021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92925" y="3505201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05986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873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8146" y="3537322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8147" y="1855930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500" y="1515974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2433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302593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02593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436193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6436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00561" y="400718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561" y="427417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0561" y="45494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5544" y="402969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4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6784" y="40071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5544" y="429490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8278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8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4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86784" y="428214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8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692961" y="3937530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20335" y="213616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0335" y="241949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0335" y="270282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0335" y="298615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0335" y="3269483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57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87211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721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57385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9863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38912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 bwMode="auto">
          <a:xfrm>
            <a:off x="4372134" y="4557115"/>
            <a:ext cx="1694348" cy="1231763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57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83" y="4377174"/>
            <a:ext cx="60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j-lt"/>
              </a:rPr>
              <a:t>OK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53797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57384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7748" y="4623394"/>
            <a:ext cx="7591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23750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AEC3D-51F8-424F-B87F-ADFA035C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24DA-3A6E-4DBF-B9E4-DC044E8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7C74C-6F01-4779-B822-D758298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5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load, three cases are possible: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No dependency from store </a:t>
            </a:r>
            <a:r>
              <a:rPr lang="en-US" dirty="0"/>
              <a:t>— execute as soon as possible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Forwardable</a:t>
            </a:r>
            <a:r>
              <a:rPr lang="en-US" dirty="0">
                <a:solidFill>
                  <a:schemeClr val="accent6"/>
                </a:solidFill>
              </a:rPr>
              <a:t> dependency from store </a:t>
            </a:r>
            <a:r>
              <a:rPr lang="en-US" dirty="0"/>
              <a:t>— take data from that store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 err="1">
                <a:solidFill>
                  <a:srgbClr val="FF0000"/>
                </a:solidFill>
              </a:rPr>
              <a:t>forwardable</a:t>
            </a:r>
            <a:r>
              <a:rPr lang="en-US" dirty="0">
                <a:solidFill>
                  <a:srgbClr val="FF0000"/>
                </a:solidFill>
              </a:rPr>
              <a:t> dependency from store </a:t>
            </a:r>
            <a:r>
              <a:rPr lang="en-US" dirty="0"/>
              <a:t>— wait for the cache update (rarely)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Data is not required to check that store and load have no dependency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16042" y="4391192"/>
            <a:ext cx="242311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64275" y="4491175"/>
            <a:ext cx="1446729" cy="1601695"/>
            <a:chOff x="5040274" y="4491174"/>
            <a:chExt cx="1446729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1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2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3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N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8" y="4766043"/>
              <a:ext cx="439398" cy="397477"/>
              <a:chOff x="5676529" y="2109303"/>
              <a:chExt cx="544824" cy="4928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475437" cy="381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sz="1400" kern="0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1" y="48542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400" b="1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lang="ru-RU" sz="1400" kern="0" dirty="0">
                <a:latin typeface="Calibri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97075" y="3950351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5374" y="390828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844693" y="6092870"/>
            <a:ext cx="2447986" cy="665019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lang="en-US" sz="16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8262458" y="4766043"/>
            <a:ext cx="2005325" cy="873649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lvl="1"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210E0-DCD6-40CA-A6C3-07E2317B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71FA37-EC72-4CEC-A5D4-FA59066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A11E0B-4582-4CAF-9423-2BE7221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address calculation (STA)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data calculation (STD)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5012" y="4558088"/>
            <a:ext cx="271632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i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(3’)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56770" y="465807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1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4734" y="528673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06464" y="597560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N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0988" y="4932940"/>
            <a:ext cx="439398" cy="397477"/>
            <a:chOff x="5676529" y="2109303"/>
            <a:chExt cx="544824" cy="49284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475437" cy="38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400" kern="0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607811" y="5561857"/>
            <a:ext cx="239725" cy="454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23321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lang="ru-RU" sz="1400" i="1" kern="0" dirty="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045" y="4117247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9544" y="4075178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575483" y="4739703"/>
            <a:ext cx="1536693" cy="873649"/>
          </a:xfrm>
          <a:prstGeom prst="wedgeRoundRectCallout">
            <a:avLst>
              <a:gd name="adj1" fmla="val -104106"/>
              <a:gd name="adj2" fmla="val 717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Exists only if overlapping is detected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7619" y="5164114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 →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726" y="54263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STD →</a:t>
            </a:r>
            <a:endParaRPr lang="ru-RU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72396" y="4652487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2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5316" y="497499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ru-RU" sz="1400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96618" y="4923813"/>
            <a:ext cx="214493" cy="3546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7181563" y="5281151"/>
            <a:ext cx="283464" cy="283464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3’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7045845" y="5570111"/>
            <a:ext cx="221730" cy="4465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194132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lang="ru-RU" sz="1400" i="1" kern="0" dirty="0">
              <a:latin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9DA1D1-A145-43DE-944D-602EECB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1506A0C-6DE8-4A06-A3FE-A784F49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982DEA-44F8-4418-ADCA-6D0CB619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088"/>
              </p:ext>
            </p:extLst>
          </p:nvPr>
        </p:nvGraphicFramePr>
        <p:xfrm>
          <a:off x="8283575" y="314845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77251"/>
              </p:ext>
            </p:extLst>
          </p:nvPr>
        </p:nvGraphicFramePr>
        <p:xfrm>
          <a:off x="5148986" y="3399750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3000426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78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9714" y="1608072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067" y="126811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6113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8866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16190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6254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8866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6504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9174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9268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67294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7434" y="365042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938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762276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886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77434" y="392539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1886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3132002" y="4373192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1902" y="188830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41902" y="217163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41902" y="245496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1902" y="273829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1902" y="30216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48344" y="3711416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95718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229869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48035" y="397185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97783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628509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034" y="3709368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44447" y="3709797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48034" y="3972894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14399" y="3971854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207"/>
              </p:ext>
            </p:extLst>
          </p:nvPr>
        </p:nvGraphicFramePr>
        <p:xfrm>
          <a:off x="6290505" y="3395839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80359" y="188830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data: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0x100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7027" y="3689450"/>
            <a:ext cx="52899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7538" y="3632320"/>
            <a:ext cx="49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68" name="Rectangle 67"/>
          <p:cNvSpPr/>
          <p:nvPr/>
        </p:nvSpPr>
        <p:spPr>
          <a:xfrm>
            <a:off x="11044447" y="3957331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10234384" y="3881776"/>
            <a:ext cx="454841" cy="417585"/>
            <a:chOff x="7039011" y="3613666"/>
            <a:chExt cx="580989" cy="533400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EED64-1AAA-4D05-80BA-D0F199B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AAC0CB-827F-4EB3-B9B5-AB4F4C4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458EDD-D03F-4CA6-BA30-77B4009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2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speculation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For correctness, l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oad has to wait all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older STAs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But we can already speculate on branches — why not speculate on store-load dependencies?</a:t>
            </a:r>
            <a:endParaRPr lang="en-US" dirty="0"/>
          </a:p>
          <a:p>
            <a:pPr marL="342900" indent="-342900"/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The idea is not to wait for all older STAs, but execute speculatively</a:t>
            </a:r>
          </a:p>
          <a:p>
            <a:pPr marL="800100" lvl="1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As soon as STAs are ready, verify our speculations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B2F6-4843-4129-BA68-515FDE41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1575-5E90-46B2-B9D1-4CD1792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0801-8955-481B-B578-C93E815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30076" y="3550953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2013"/>
              </p:ext>
            </p:extLst>
          </p:nvPr>
        </p:nvGraphicFramePr>
        <p:xfrm>
          <a:off x="8283576" y="3061366"/>
          <a:ext cx="3603625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2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OK?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5240"/>
              </p:ext>
            </p:extLst>
          </p:nvPr>
        </p:nvGraphicFramePr>
        <p:xfrm>
          <a:off x="5148986" y="3312666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2913342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0075" y="3831185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0076" y="2149793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speculation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429" y="1809837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524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7995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07482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5384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79956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5633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83034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056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58586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3134" y="355538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8510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675192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07343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830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13134" y="383034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18487" y="38202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2264" y="24300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02264" y="271335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02264" y="299668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02264" y="328001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02264" y="3563346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870101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142785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10699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541425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343" y="3595220"/>
            <a:ext cx="6347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80147" y="3614749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30759" y="3883905"/>
            <a:ext cx="63478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2786"/>
              </p:ext>
            </p:extLst>
          </p:nvPr>
        </p:nvGraphicFramePr>
        <p:xfrm>
          <a:off x="6290505" y="3308755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80147" y="3862283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076" y="3852657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+ r8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438199" y="3615205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 rot="922656">
            <a:off x="11337237" y="3785590"/>
            <a:ext cx="454841" cy="417585"/>
            <a:chOff x="7039011" y="3613666"/>
            <a:chExt cx="580989" cy="533400"/>
          </a:xfrm>
        </p:grpSpPr>
        <p:sp>
          <p:nvSpPr>
            <p:cNvPr id="84" name="Explosion 2 8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FF0000"/>
                </a:gs>
                <a:gs pos="80000">
                  <a:srgbClr val="D21E1E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B65F-65C6-4747-B58D-EE4BC318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E71A-F6C3-45BC-807C-4EC06070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338905-32E9-42E6-8A09-061AB8E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9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/>
      <p:bldP spid="28" grpId="0"/>
      <p:bldP spid="56" grpId="0"/>
      <p:bldP spid="57" grpId="0"/>
      <p:bldP spid="58" grpId="0"/>
      <p:bldP spid="65" grpId="0"/>
      <p:bldP spid="70" grpId="0"/>
      <p:bldP spid="71" grpId="0"/>
      <p:bldP spid="72" grpId="0"/>
      <p:bldP spid="73" grpId="0"/>
      <p:bldP spid="73" grpId="1"/>
      <p:bldP spid="76" grpId="0" animBg="1"/>
      <p:bldP spid="77" grpId="0" animBg="1"/>
      <p:bldP spid="80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68" grpId="0" animBg="1"/>
      <p:bldP spid="68" grpId="1" animBg="1"/>
      <p:bldP spid="6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Speculation prediction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Speculation requires decision making</a:t>
            </a:r>
          </a:p>
          <a:p>
            <a:pPr marL="342900" indent="-342900"/>
            <a:r>
              <a:rPr lang="en-US" dirty="0"/>
              <a:t>The idea is to track history similar to branch prediction</a:t>
            </a:r>
          </a:p>
          <a:p>
            <a:pPr marL="342900" indent="-342900"/>
            <a:r>
              <a:rPr lang="en-US" b="1" dirty="0"/>
              <a:t>Approach 1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assume “unknown” loads as speculative</a:t>
            </a:r>
          </a:p>
          <a:p>
            <a:pPr marL="688975" lvl="1" indent="-342900"/>
            <a:r>
              <a:rPr lang="en-US" sz="2000" dirty="0"/>
              <a:t>if the assumption is wrong, add PC of load to “blacklist”</a:t>
            </a:r>
          </a:p>
          <a:p>
            <a:pPr marL="688975" lvl="1" indent="-342900"/>
            <a:r>
              <a:rPr lang="en-US" sz="2000" i="1" dirty="0"/>
              <a:t>big overhead on rollbacks</a:t>
            </a:r>
          </a:p>
          <a:p>
            <a:pPr marL="342900" indent="-342900"/>
            <a:r>
              <a:rPr lang="en-US" b="1" dirty="0"/>
              <a:t>Approach 2:</a:t>
            </a:r>
          </a:p>
          <a:p>
            <a:pPr marL="688975" lvl="1" indent="-342900"/>
            <a:r>
              <a:rPr lang="en-US" sz="2000" dirty="0"/>
              <a:t>assume “unknown” loads as non-speculative</a:t>
            </a:r>
          </a:p>
          <a:p>
            <a:pPr marL="688975" lvl="1" indent="-342900"/>
            <a:r>
              <a:rPr lang="en-US" sz="2000" dirty="0"/>
              <a:t>if there were no STAs to wait, add PC of load to “whitelist”</a:t>
            </a:r>
          </a:p>
          <a:p>
            <a:pPr marL="688975" lvl="1" indent="-342900"/>
            <a:r>
              <a:rPr lang="en-US" sz="2000" i="1" dirty="0"/>
              <a:t>moderate overhead as loads wait STAs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193F-39AA-4837-AB72-954AFCB7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45E1-496C-4480-BAE4-98F11C49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BED4-CDCF-4521-A204-416681F4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Stores write data in-order after retirement</a:t>
            </a:r>
          </a:p>
          <a:p>
            <a:pPr marL="342900" indent="-342900"/>
            <a:r>
              <a:rPr lang="en-US" dirty="0"/>
              <a:t>Loads read data</a:t>
            </a:r>
          </a:p>
          <a:p>
            <a:pPr marL="688975" lvl="1" indent="-342900"/>
            <a:r>
              <a:rPr lang="en-US" i="1" dirty="0"/>
              <a:t>from cache, if they do not depend on non-retired stores</a:t>
            </a:r>
          </a:p>
          <a:p>
            <a:pPr marL="688975" lvl="1" indent="-342900"/>
            <a:r>
              <a:rPr lang="en-US" i="1" dirty="0"/>
              <a:t>from SB, if store forwarding is possible</a:t>
            </a:r>
          </a:p>
          <a:p>
            <a:pPr marL="688975" lvl="1" indent="-342900"/>
            <a:r>
              <a:rPr lang="en-US" i="1" dirty="0"/>
              <a:t>speculatively from cache/SB with mandatory checks</a:t>
            </a:r>
          </a:p>
          <a:p>
            <a:pPr marL="342900" indent="-342900"/>
            <a:r>
              <a:rPr lang="en-US" dirty="0"/>
              <a:t>LB and SB track dependencies between loads and stores</a:t>
            </a:r>
          </a:p>
          <a:p>
            <a:pPr marL="342900" indent="-342900"/>
            <a:r>
              <a:rPr lang="en-US" dirty="0"/>
              <a:t>LB and SB are responsible for performing 3 actions:</a:t>
            </a:r>
          </a:p>
          <a:p>
            <a:pPr marL="688975" lvl="1" indent="-342900"/>
            <a:r>
              <a:rPr lang="en-US" i="1" dirty="0"/>
              <a:t>Blocking loads dependent on stores</a:t>
            </a:r>
          </a:p>
          <a:p>
            <a:pPr marL="688975" lvl="1" indent="-342900"/>
            <a:r>
              <a:rPr lang="en-US" i="1" dirty="0"/>
              <a:t>Forwarding data from stores to loads</a:t>
            </a:r>
          </a:p>
          <a:p>
            <a:pPr marL="688975" lvl="1" indent="-342900"/>
            <a:r>
              <a:rPr lang="en-US" i="1" dirty="0"/>
              <a:t>Checking correction of load speculation</a:t>
            </a:r>
          </a:p>
          <a:p>
            <a:pPr marL="688975" lvl="1" indent="-342900"/>
            <a:endParaRPr lang="en-US" dirty="0"/>
          </a:p>
          <a:p>
            <a:pPr marL="688975" lvl="1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DBAF-22BF-4511-B499-5AA4898C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8CBB-0B31-4C4F-8BF5-41F5637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B28F-5758-4290-A05D-2974E21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OOO engine can track dependency through registers, but not through memory</a:t>
            </a:r>
          </a:p>
          <a:p>
            <a:pPr marL="741363" lvl="2" indent="0">
              <a:spcBef>
                <a:spcPts val="1200"/>
              </a:spcBef>
              <a:buNone/>
              <a:tabLst>
                <a:tab pos="1255713" algn="l"/>
              </a:tabLst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741363" lvl="2" indent="0">
              <a:spcBef>
                <a:spcPts val="1200"/>
              </a:spcBef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12004" y="2871387"/>
            <a:ext cx="4371976" cy="705455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If instruction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6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will executes before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kern="0" dirty="0">
                <a:solidFill>
                  <a:prstClr val="black"/>
                </a:solidFill>
                <a:latin typeface="Calibri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12004" y="5003603"/>
            <a:ext cx="2676634" cy="705455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Registers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may have the same values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C0997-AC4C-4C26-BB65-2D813634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5AAFF-8C34-4354-880D-6EA18E9B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BC8A3-1703-42DF-9ADE-C2945AB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5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memory?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 registers were expensive</a:t>
            </a:r>
          </a:p>
          <a:p>
            <a:pPr lvl="1"/>
            <a:r>
              <a:rPr lang="en-US" dirty="0"/>
              <a:t>Only few were accessible: 8 in x86, 31 in MIPS</a:t>
            </a:r>
          </a:p>
          <a:p>
            <a:r>
              <a:rPr lang="en-US" dirty="0"/>
              <a:t> Now CPU can handle hundreds of registers via RAT</a:t>
            </a:r>
          </a:p>
          <a:p>
            <a:pPr lvl="1"/>
            <a:r>
              <a:rPr lang="en-US" dirty="0"/>
              <a:t>Why not access them directly on ISA-level?</a:t>
            </a:r>
          </a:p>
          <a:p>
            <a:pPr lvl="1"/>
            <a:r>
              <a:rPr lang="en-US" dirty="0"/>
              <a:t>If compatibility is an issue, why brand-new RISC-V has only 31 registers?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Execution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Stores are never performed speculatively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b="1" dirty="0"/>
              <a:t>There is no transparent way to undo them</a:t>
            </a:r>
            <a:endParaRPr lang="en-US" sz="2000" dirty="0"/>
          </a:p>
          <a:p>
            <a:pPr marL="342900" indent="-342900"/>
            <a:r>
              <a:rPr lang="en-US" sz="2400" dirty="0"/>
              <a:t>Stores are also never re-ordered among themselves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dirty="0"/>
              <a:t>The store is dispatched only when </a:t>
            </a:r>
          </a:p>
          <a:p>
            <a:pPr marL="1027113" lvl="2" indent="-342900"/>
            <a:r>
              <a:rPr lang="en-US" sz="1800" dirty="0"/>
              <a:t>its address is ready</a:t>
            </a:r>
          </a:p>
          <a:p>
            <a:pPr marL="1027113" lvl="2" indent="-342900"/>
            <a:r>
              <a:rPr lang="en-US" sz="1800" dirty="0"/>
              <a:t>its data is ready</a:t>
            </a:r>
          </a:p>
          <a:p>
            <a:pPr marL="1027113" lvl="2" indent="-342900"/>
            <a:r>
              <a:rPr lang="en-US" sz="1800" dirty="0"/>
              <a:t>there are no older stores awaiting dispatch</a:t>
            </a:r>
          </a:p>
          <a:p>
            <a:pPr marL="342900" indent="-342900"/>
            <a:r>
              <a:rPr lang="en-US" sz="2400" b="1" dirty="0"/>
              <a:t>Store commits its value to cache post retirement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8719" y="1825625"/>
            <a:ext cx="3968183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 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store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9BBA-ED3F-4455-8D82-B0364E9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B844-5483-4E5E-8EE6-3D5EACA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30E3-E659-46FB-8A3F-0B5F470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Execution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Decision: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load should wait until all the previous stores write into the memory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(cache)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It works, but it is </a:t>
            </a: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too slow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— stores write after retirement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If we leave only the real dependencies between store and load, we can wait only for the specific store</a:t>
            </a:r>
            <a:endParaRPr lang="ru-RU" dirty="0">
              <a:solidFill>
                <a:sysClr val="windowText" lastClr="000000"/>
              </a:solidFill>
              <a:cs typeface="Arial" charset="0"/>
            </a:endParaRP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Mem[r2]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	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42034" y="4124528"/>
            <a:ext cx="943583" cy="120623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142034" y="4583319"/>
            <a:ext cx="719847" cy="756048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ysDot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13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intersection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 to wait until all previous stores calculate their address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Then, check for intersection</a:t>
            </a: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no intersection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nothing</a:t>
            </a:r>
            <a:endParaRPr lang="ru-RU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intersection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we have a real data dependency, wait for that store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Too large and slow HW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On the other hand, not every instruction is load or store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use smaller buffers for stores and loads only </a:t>
            </a:r>
            <a:r>
              <a:rPr lang="en-US" kern="1200" dirty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 complex check of the address are done in LB and SB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ROB just keeps the order of instructions</a:t>
            </a: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FDA-BF4E-4FB8-ABE4-B675A7F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1884-F72F-473B-A9B3-4736134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BE15-148E-465E-9239-1C11ACF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oad waits only for the specific store, and store waits for: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address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data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program order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For loads, there is no need to maintain the program order.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load can take data of the producing store bypassing cache, it is called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Store Forwarding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E43-A750-457C-8FB7-F97F40F8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E915-44AB-44FF-9644-06E32F3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C8F3-1793-4195-8E60-957C5E7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5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≠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Forwarding condition is stronger than simple intersection</a:t>
            </a:r>
          </a:p>
          <a:p>
            <a:pPr marL="342900" indent="-342900"/>
            <a:r>
              <a:rPr lang="en-US" dirty="0"/>
              <a:t>Example: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$r1, 0x0($r3) // store byte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$r2, 0x2($r3) // store byte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lw</a:t>
            </a:r>
            <a:r>
              <a:rPr lang="en-US" dirty="0">
                <a:latin typeface="Courier" pitchFamily="49" charset="0"/>
              </a:rPr>
              <a:t> $r4, 0x0($r3) // load FOUR bytes</a:t>
            </a:r>
          </a:p>
          <a:p>
            <a:pPr marL="457200" indent="-457200"/>
            <a:r>
              <a:rPr lang="en-US" dirty="0"/>
              <a:t>Forwards (1)→(3) and (2)→(3) are not possible</a:t>
            </a:r>
          </a:p>
          <a:p>
            <a:pPr marL="457200" indent="-457200"/>
            <a:r>
              <a:rPr lang="en-US" dirty="0"/>
              <a:t>However, (3) must wait for retirement of (2)</a:t>
            </a:r>
          </a:p>
          <a:p>
            <a:pPr marL="457200" indent="-457200"/>
            <a:r>
              <a:rPr lang="en-US" sz="2000" i="1" dirty="0"/>
              <a:t>Can we forward from two stores?</a:t>
            </a:r>
            <a:br>
              <a:rPr lang="en-US" sz="2000" i="1" dirty="0"/>
            </a:br>
            <a:r>
              <a:rPr lang="en-US" sz="2000" i="1" dirty="0"/>
              <a:t>Theoretically, yes, but such programs are too rare to justify complexity</a:t>
            </a:r>
          </a:p>
          <a:p>
            <a:pPr marL="457200" indent="-457200"/>
            <a:endParaRPr lang="en-US" dirty="0">
              <a:latin typeface="Courier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E2-38A3-4685-90F8-07C3988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29.03.2021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91CD-89F7-4BA5-9B7B-74842EF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9EC-D3D4-4482-845B-51821A0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1926</Words>
  <Application>Microsoft Office PowerPoint</Application>
  <PresentationFormat>Widescreen</PresentationFormat>
  <Paragraphs>455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Neo Sans Intel</vt:lpstr>
      <vt:lpstr>Verdana</vt:lpstr>
      <vt:lpstr>2_Office Theme</vt:lpstr>
      <vt:lpstr>OOO part 3: loads and stores (Load-Store Architecture)</vt:lpstr>
      <vt:lpstr>Refresher: Data Flow Execution</vt:lpstr>
      <vt:lpstr>Memory Dependencies</vt:lpstr>
      <vt:lpstr>Why use memory?</vt:lpstr>
      <vt:lpstr>Store Execution </vt:lpstr>
      <vt:lpstr>Load Execution</vt:lpstr>
      <vt:lpstr>Load and Store Buffer</vt:lpstr>
      <vt:lpstr>Store Forwarding</vt:lpstr>
      <vt:lpstr>Intersection ≠ Forwarding</vt:lpstr>
      <vt:lpstr>SB and LB Operation</vt:lpstr>
      <vt:lpstr>Summary</vt:lpstr>
      <vt:lpstr>False Dependency from Store Data</vt:lpstr>
      <vt:lpstr>STA and STD</vt:lpstr>
      <vt:lpstr>SB and LB Operation: STA and STD</vt:lpstr>
      <vt:lpstr>Load speculation</vt:lpstr>
      <vt:lpstr>SB and LB Operation: speculation</vt:lpstr>
      <vt:lpstr>Speculation prediction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418</cp:revision>
  <dcterms:created xsi:type="dcterms:W3CDTF">2018-09-18T18:10:21Z</dcterms:created>
  <dcterms:modified xsi:type="dcterms:W3CDTF">2021-03-28T22:40:45Z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2020-03-23 08:03:29Z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