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9" r:id="rId3"/>
    <p:sldId id="320" r:id="rId4"/>
    <p:sldId id="289" r:id="rId5"/>
    <p:sldId id="290" r:id="rId6"/>
    <p:sldId id="291" r:id="rId7"/>
    <p:sldId id="293" r:id="rId8"/>
    <p:sldId id="292" r:id="rId9"/>
    <p:sldId id="294" r:id="rId10"/>
    <p:sldId id="296" r:id="rId11"/>
    <p:sldId id="297" r:id="rId12"/>
    <p:sldId id="300" r:id="rId13"/>
    <p:sldId id="301" r:id="rId14"/>
    <p:sldId id="302" r:id="rId15"/>
    <p:sldId id="304" r:id="rId16"/>
    <p:sldId id="305" r:id="rId17"/>
    <p:sldId id="306" r:id="rId18"/>
    <p:sldId id="307" r:id="rId19"/>
    <p:sldId id="308" r:id="rId20"/>
    <p:sldId id="310" r:id="rId21"/>
    <p:sldId id="312" r:id="rId22"/>
    <p:sldId id="313" r:id="rId23"/>
    <p:sldId id="315" r:id="rId24"/>
    <p:sldId id="317" r:id="rId25"/>
    <p:sldId id="316" r:id="rId26"/>
    <p:sldId id="311" r:id="rId27"/>
    <p:sldId id="318" r:id="rId28"/>
    <p:sldId id="286" r:id="rId29"/>
    <p:sldId id="287" r:id="rId30"/>
    <p:sldId id="288" r:id="rId31"/>
    <p:sldId id="268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F2CC"/>
    <a:srgbClr val="FFFFFF"/>
    <a:srgbClr val="5B9BD5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756"/>
      </p:cViewPr>
      <p:guideLst>
        <p:guide orient="horz" pos="1026"/>
        <p:guide pos="6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11/20/2019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ngpong.chalmers.se/public/pp/public_courses/course06951/published/1476632571672/resourceId/3315862/content/Inverter%20RC%20model.pdf" TargetMode="External"/><Relationship Id="rId2" Type="http://schemas.openxmlformats.org/officeDocument/2006/relationships/hyperlink" Target="https://pingpong.chalmers.se/public/pp/public_courses/course06951/published/1465570481700/resourceId/3060349/content/0a262afa-1234-4e22-8106-651a20349a94/Lecture%203b%20on%20RC%20inverter%20dela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erve.com/leoma/part-i-low-power-soc-design-method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CMOS Delays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A3CA-03DF-4221-A498-03DB43CD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ramp </a:t>
            </a:r>
            <a:r>
              <a:rPr lang="en-US" dirty="0" err="1"/>
              <a:t>respons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2F5D2-A43B-4B36-9AD2-1E2FBEFB9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40% longer ramp response 							     delay vs step model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2F5D2-A43B-4B36-9AD2-1E2FBEFB9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A921-DFDB-43BB-945E-6F71E11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0A1E-66AB-4412-9B1E-B047A6FF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608E-04DD-43E8-8607-EDE9ABA9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A8AD6-E0A5-4526-952A-EC261CCB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9" y="2614076"/>
            <a:ext cx="5830114" cy="3848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C411E-EE65-4AE7-AD8C-BE82688F8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73" y="4045651"/>
            <a:ext cx="5296986" cy="985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2DFEA-A314-4FB5-AEF2-C06D5D39D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139755"/>
            <a:ext cx="1181205" cy="8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44DB-E285-4121-BB09-4640C99C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trace – ramp input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9044-E912-4846-B050-DA041A56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current sources by resistors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9579-F218-429C-8007-4F4C4911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CE0A-BA96-4440-AC5D-462B073E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8512-4C25-44B1-8CD4-F95AE4ED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A199D-093C-474F-81A9-505EE951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081"/>
            <a:ext cx="5372850" cy="4077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9A7ED-BA02-48FD-9D95-FE8BDE68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05" y="2361959"/>
            <a:ext cx="510611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D19B-4953-4EF9-AB1D-5C583694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resistances of 60 nm MOSFETs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2737-2CA9-4DA0-A788-151BFBE4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3950"/>
            <a:ext cx="10515600" cy="1243013"/>
          </a:xfrm>
        </p:spPr>
        <p:txBody>
          <a:bodyPr/>
          <a:lstStyle/>
          <a:p>
            <a:r>
              <a:rPr lang="en-US" dirty="0"/>
              <a:t>Saturation current: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A7DF-E1A8-4CA3-81C9-AA0D9C26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AA05-BD5D-48D3-B2F4-28A1C297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47BA-CFD3-4FF0-BC33-78AEFFD4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3C543-D60A-4EC8-B456-970C9B0F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58" y="989341"/>
            <a:ext cx="7992142" cy="376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93AC8C-DD45-4299-8EA7-A05C2CA845C4}"/>
                  </a:ext>
                </a:extLst>
              </p:cNvPr>
              <p:cNvSpPr/>
              <p:nvPr/>
            </p:nvSpPr>
            <p:spPr>
              <a:xfrm>
                <a:off x="7730593" y="4896975"/>
                <a:ext cx="148842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93AC8C-DD45-4299-8EA7-A05C2CA84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93" y="4896975"/>
                <a:ext cx="1488421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A46D35-E0B1-45C6-BBC4-B08AE580619E}"/>
                  </a:ext>
                </a:extLst>
              </p:cNvPr>
              <p:cNvSpPr/>
              <p:nvPr/>
            </p:nvSpPr>
            <p:spPr>
              <a:xfrm>
                <a:off x="4568419" y="4982992"/>
                <a:ext cx="3443067" cy="484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𝑂𝑋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𝑔𝑠</m:t>
                            </m:r>
                          </m:sub>
                          <m:sup/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endParaRPr lang="ru-R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A46D35-E0B1-45C6-BBC4-B08AE5806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19" y="4982992"/>
                <a:ext cx="3443067" cy="48417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048556-578D-42B0-AEBB-BEF9AB2105FA}"/>
                  </a:ext>
                </a:extLst>
              </p:cNvPr>
              <p:cNvSpPr/>
              <p:nvPr/>
            </p:nvSpPr>
            <p:spPr>
              <a:xfrm>
                <a:off x="4885438" y="5499327"/>
                <a:ext cx="1524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~2.7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048556-578D-42B0-AEBB-BEF9AB210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38" y="5499327"/>
                <a:ext cx="1524456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9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6B480-48BA-44BD-A38C-8A5F56AE4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Widen PMOS device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6B480-48BA-44BD-A38C-8A5F56AE4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0875-5A7C-4515-959D-D12F14D7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4280-C6E1-4AA5-8A59-A11FEABE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1A4A-D1B0-4B9D-BCE2-F7EEDA1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07AE7-760F-49A2-8BC0-4A530198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33" y="2344165"/>
            <a:ext cx="6910086" cy="307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64809-1E64-41EF-90C1-F8B31C2D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5" y="2409671"/>
            <a:ext cx="4541758" cy="2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C4A-905C-44A5-9ABD-F51D3DF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pair delay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C622F-C2AF-4A82-BAFD-78BE67778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9924" y="1435510"/>
                <a:ext cx="4848226" cy="474145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Basic FO1 delay: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sz="2400" dirty="0"/>
                  <a:t> - </a:t>
                </a:r>
                <a:r>
                  <a:rPr lang="en-US" sz="2400" dirty="0"/>
                  <a:t>parasitic output delay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400" dirty="0"/>
                  <a:t>- </a:t>
                </a:r>
                <a:r>
                  <a:rPr lang="en-US" sz="2400" dirty="0"/>
                  <a:t>inverter input capacitance</a:t>
                </a:r>
                <a:endParaRPr lang="ru-RU" sz="2400" dirty="0"/>
              </a:p>
              <a:p>
                <a:pPr marL="0" indent="0">
                  <a:buNone/>
                </a:pP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lvl="1"/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C622F-C2AF-4A82-BAFD-78BE67778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9924" y="1435510"/>
                <a:ext cx="4848226" cy="4741453"/>
              </a:xfrm>
              <a:blipFill>
                <a:blip r:embed="rId2"/>
                <a:stretch>
                  <a:fillRect l="-2264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DD94-BB93-4254-B420-45E55212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1500-9319-4EE2-8E3C-67A8E9F2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0753-4ED1-42A1-ADC3-80C0837E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577C5-F511-45E9-A23F-B50BD134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5" y="1697292"/>
            <a:ext cx="6139389" cy="40645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BAF0B7-8A24-4205-90FF-2AADCEDE62A5}"/>
              </a:ext>
            </a:extLst>
          </p:cNvPr>
          <p:cNvCxnSpPr>
            <a:cxnSpLocks/>
          </p:cNvCxnSpPr>
          <p:nvPr/>
        </p:nvCxnSpPr>
        <p:spPr bwMode="auto">
          <a:xfrm flipV="1">
            <a:off x="9734550" y="5534026"/>
            <a:ext cx="762000" cy="2278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74CFD6-C5C9-46D4-8DC8-71F1AA4965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205489" y="5534027"/>
            <a:ext cx="148311" cy="35665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7CF537-061F-4443-B842-A8480B0AA6A1}"/>
                  </a:ext>
                </a:extLst>
              </p:cNvPr>
              <p:cNvSpPr txBox="1"/>
              <p:nvPr/>
            </p:nvSpPr>
            <p:spPr>
              <a:xfrm>
                <a:off x="10825837" y="5853797"/>
                <a:ext cx="1499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Electrical effort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ru-RU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7CF537-061F-4443-B842-A8480B0A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837" y="5853797"/>
                <a:ext cx="1499513" cy="646331"/>
              </a:xfrm>
              <a:prstGeom prst="rect">
                <a:avLst/>
              </a:prstGeom>
              <a:blipFill>
                <a:blip r:embed="rId4"/>
                <a:stretch>
                  <a:fillRect l="-365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CC5B10-A173-4512-B980-E6639AB551FB}"/>
                  </a:ext>
                </a:extLst>
              </p:cNvPr>
              <p:cNvSpPr txBox="1"/>
              <p:nvPr/>
            </p:nvSpPr>
            <p:spPr>
              <a:xfrm>
                <a:off x="8933081" y="5761831"/>
                <a:ext cx="1499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Parasitic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ru-RU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CC5B10-A173-4512-B980-E6639AB55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81" y="5761831"/>
                <a:ext cx="1499513" cy="646331"/>
              </a:xfrm>
              <a:prstGeom prst="rect">
                <a:avLst/>
              </a:prstGeom>
              <a:blipFill>
                <a:blip r:embed="rId5"/>
                <a:stretch>
                  <a:fillRect l="-3252" t="-4717" r="-6098"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3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993A-E1C9-4000-AA3E-C84C4481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RC product is width independent!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DEF6B-DE69-458C-B477-E27CBD3E5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510"/>
                <a:ext cx="10763250" cy="474145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Geometry dependence of R and C: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′~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𝐷𝐷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𝑊𝐿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X1 and X4 inverters have the same RC product!</a:t>
                </a:r>
              </a:p>
              <a:p>
                <a:r>
                  <a:rPr lang="en-US" sz="2800" dirty="0"/>
                  <a:t>But 65 nm inverters have different RC product from 45 nm and 130 nm!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DEF6B-DE69-458C-B477-E27CBD3E5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510"/>
                <a:ext cx="10763250" cy="4741453"/>
              </a:xfrm>
              <a:blipFill>
                <a:blip r:embed="rId2"/>
                <a:stretch>
                  <a:fillRect l="-1020" r="-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F899-55A5-40C9-9DA2-74FADC3F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1271-FCD6-4588-A6E7-527C879C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44A27-D8FD-4D7F-99F3-2F8B7AA6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315F13-17C9-4CDB-BA79-C2D75E7EAF31}"/>
                  </a:ext>
                </a:extLst>
              </p:cNvPr>
              <p:cNvSpPr/>
              <p:nvPr/>
            </p:nvSpPr>
            <p:spPr>
              <a:xfrm>
                <a:off x="2095500" y="4700280"/>
                <a:ext cx="8001000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𝑝𝑎𝑖𝑟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315F13-17C9-4CDB-BA79-C2D75E7E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4700280"/>
                <a:ext cx="800100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33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58A5-C8C6-4FF5-8783-AACF1260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FO1 delay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D15D-8ABE-48C4-A5F1-5F6F86F9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D48-1377-4E2A-8E6E-BCD1AB44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7436-8315-44A1-9E09-3A90701B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A0229-4E83-47FF-BF3B-F6FCDABD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128391"/>
            <a:ext cx="953585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1170-9417-4799-865C-E45F3BF2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FO4 delay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BFE2-C0F6-459D-B626-E060DB37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0518-000A-4441-8F94-B446FFAD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10FE-3376-478B-9EC9-75D3865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2BCA2-AF7D-4387-BA10-9FC7FC11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726554"/>
            <a:ext cx="967875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1170-9417-4799-865C-E45F3BF2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FO4 delay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BFE2-C0F6-459D-B626-E060DB37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0518-000A-4441-8F94-B446FFAD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10FE-3376-478B-9EC9-75D3865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33180-3D60-4D9F-9BC6-99FD05D1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56" y="1568236"/>
            <a:ext cx="8354088" cy="47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7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4618-CB33-41F6-953A-D447148E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F28D-EBF0-420C-B7E4-EF526470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85" y="1326893"/>
            <a:ext cx="6336590" cy="4845690"/>
          </a:xfrm>
        </p:spPr>
        <p:txBody>
          <a:bodyPr>
            <a:normAutofit/>
          </a:bodyPr>
          <a:lstStyle/>
          <a:p>
            <a:r>
              <a:rPr lang="en-US" sz="2400" dirty="0"/>
              <a:t>The RC‐delay model is based on an equivalent RC circuit</a:t>
            </a:r>
          </a:p>
          <a:p>
            <a:r>
              <a:rPr lang="en-US" sz="2400" dirty="0"/>
              <a:t>The two‐port model includes models for load and driver</a:t>
            </a:r>
          </a:p>
          <a:p>
            <a:pPr lvl="1"/>
            <a:r>
              <a:rPr lang="en-US" sz="2000" dirty="0"/>
              <a:t>Separated technology dependent time constant </a:t>
            </a:r>
            <a:r>
              <a:rPr lang="en-US" sz="2000" i="1" dirty="0" err="1"/>
              <a:t>R’Cg</a:t>
            </a:r>
            <a:r>
              <a:rPr lang="en-US" sz="2000" dirty="0"/>
              <a:t> from technology independent relative delay, </a:t>
            </a:r>
            <a:r>
              <a:rPr lang="en-US" sz="2000" i="1" dirty="0"/>
              <a:t>d=</a:t>
            </a:r>
            <a:r>
              <a:rPr lang="en-US" sz="2000" i="1" dirty="0" err="1"/>
              <a:t>p+h</a:t>
            </a:r>
            <a:endParaRPr lang="en-US" sz="2000" i="1" dirty="0"/>
          </a:p>
          <a:p>
            <a:pPr lvl="1"/>
            <a:r>
              <a:rPr lang="en-US" sz="2000" dirty="0"/>
              <a:t>Introduced parasitic delay </a:t>
            </a:r>
            <a:r>
              <a:rPr lang="en-US" sz="2000" i="1" dirty="0"/>
              <a:t>p</a:t>
            </a:r>
            <a:r>
              <a:rPr lang="en-US" sz="2000" dirty="0"/>
              <a:t>, and electrical effort </a:t>
            </a:r>
            <a:r>
              <a:rPr lang="en-US" sz="2000" i="1" dirty="0"/>
              <a:t>h</a:t>
            </a:r>
          </a:p>
          <a:p>
            <a:r>
              <a:rPr lang="en-US" sz="2400" dirty="0"/>
              <a:t>FO4 delay</a:t>
            </a:r>
          </a:p>
          <a:p>
            <a:pPr lvl="1"/>
            <a:r>
              <a:rPr lang="en-US" sz="2000" dirty="0"/>
              <a:t>Relative: </a:t>
            </a:r>
            <a:r>
              <a:rPr lang="en-US" sz="2000" i="1" dirty="0"/>
              <a:t>p+4  ~5</a:t>
            </a:r>
          </a:p>
          <a:p>
            <a:pPr lvl="1"/>
            <a:r>
              <a:rPr lang="en-US" sz="2000" dirty="0"/>
              <a:t>Absolute </a:t>
            </a:r>
            <a:r>
              <a:rPr lang="en-US" sz="2000" i="1" dirty="0"/>
              <a:t>RC*(p+4)  ~5RC</a:t>
            </a:r>
            <a:endParaRPr lang="ru-RU" sz="2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9440-2C03-4280-A7FE-48537188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1871-7599-4F93-A4A3-C6DD83C6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982D-9081-4364-97A5-B2A030D4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E6DE4-5754-4D23-AFFE-31C30A77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26" y="911634"/>
            <a:ext cx="5346416" cy="3241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17636-D305-4027-AA26-E448D2E4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32" y="4236992"/>
            <a:ext cx="5346417" cy="21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8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689-81B4-4C44-A124-A7160EE1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EA33-B7C3-4156-9427-FDBB8A3C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 4</a:t>
            </a:r>
            <a:r>
              <a:rPr lang="en-US" dirty="0"/>
              <a:t> – final exam</a:t>
            </a:r>
          </a:p>
          <a:p>
            <a:pPr lvl="1"/>
            <a:r>
              <a:rPr lang="en-US" dirty="0"/>
              <a:t>Duration: 2 hours</a:t>
            </a:r>
          </a:p>
          <a:p>
            <a:pPr lvl="1"/>
            <a:r>
              <a:rPr lang="en-US" dirty="0"/>
              <a:t>1 Attempt</a:t>
            </a:r>
          </a:p>
          <a:p>
            <a:pPr lvl="1"/>
            <a:r>
              <a:rPr lang="en-US" dirty="0"/>
              <a:t>Exam on L1-L9</a:t>
            </a:r>
          </a:p>
          <a:p>
            <a:endParaRPr lang="en-US" b="1" dirty="0"/>
          </a:p>
          <a:p>
            <a:r>
              <a:rPr lang="en-US" b="1" dirty="0"/>
              <a:t>Dec 11</a:t>
            </a:r>
            <a:r>
              <a:rPr lang="en-US" dirty="0"/>
              <a:t> – exam/course results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3A1A-2889-43F4-931B-7457EA28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9D94-F52A-44E8-B6DE-BA6F633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8D21-BA95-4DE2-83EB-3FB90850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66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5E4B-BB0E-49F7-BF1E-487E8126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power dissipation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2E2CBA-B00C-4356-BC1D-6338BF87A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Total power dissipation: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𝑑𝑦𝑛𝑎𝑚𝑖𝑐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Dynamic power – caused by 0&lt;-&gt;1 transition of nodes in circuit</a:t>
                </a:r>
              </a:p>
              <a:p>
                <a:pPr lvl="2"/>
                <a:r>
                  <a:rPr lang="en-US" dirty="0"/>
                  <a:t>Charging/discharging each capacitor consumes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energy</a:t>
                </a:r>
              </a:p>
              <a:p>
                <a:pPr lvl="2"/>
                <a:r>
                  <a:rPr lang="en-US" dirty="0"/>
                  <a:t>If on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capacitance across chip switches each cycle and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cycles per second: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𝑑𝑦𝑛𝑎𝑚𝑖𝑐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Static power – caused by:</a:t>
                </a:r>
              </a:p>
              <a:p>
                <a:pPr lvl="2"/>
                <a:r>
                  <a:rPr lang="en-US" dirty="0"/>
                  <a:t>Sub-threshold current: Even when the FET is off, a very small current flows from source to drain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Tunneling current: Gate and channel are separated by a very thin (&lt;1nm) dielectric, so some electrons tunnel through 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Static power is typically 10-30% of total power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2E2CBA-B00C-4356-BC1D-6338BF87A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0E6B-4FAE-4D45-B928-526F69A5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651D-053A-4AFA-8F61-582C99CB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F218-287D-42C6-9368-A4664F5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6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1E6-4266-4FF5-A627-84C70838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design approaches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EE44-4C7A-4173-B27A-68E9BAE8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power</a:t>
            </a:r>
          </a:p>
          <a:p>
            <a:pPr lvl="1"/>
            <a:r>
              <a:rPr lang="en-US" dirty="0"/>
              <a:t>Less switching (less work, less power consumption)</a:t>
            </a:r>
          </a:p>
          <a:p>
            <a:pPr lvl="2"/>
            <a:r>
              <a:rPr lang="en-US" dirty="0"/>
              <a:t>Removing redundant work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Clock gating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dynamic power management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Dynamic voltage scaling</a:t>
            </a:r>
          </a:p>
          <a:p>
            <a:r>
              <a:rPr lang="en-US" dirty="0"/>
              <a:t>Leakage power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Power gating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dynamic power management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B193-8D88-40E9-A3F5-AA36FD95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23A7-99B3-40EA-94FA-47E60D4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4AD9-D4BB-4732-AA92-0A1FBF7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7344-A2E5-4F90-B7EF-8DA41681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gating (CG)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0D82-EDC5-4FDA-BA6C-E70A92FB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5257799" cy="474145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CG is a power saving technique removing “free-running” clock and associated logic toggling</a:t>
            </a:r>
          </a:p>
          <a:p>
            <a:pPr lvl="1"/>
            <a:r>
              <a:rPr lang="en-US" sz="2000" dirty="0"/>
              <a:t>Eliminates all switching activity in the block</a:t>
            </a:r>
          </a:p>
          <a:p>
            <a:r>
              <a:rPr lang="en-US" sz="2400" dirty="0"/>
              <a:t>One of the easiest ways to obtain low power states</a:t>
            </a:r>
          </a:p>
          <a:p>
            <a:r>
              <a:rPr lang="en-US" sz="2400" dirty="0"/>
              <a:t>Wakeup overhead is a few clock cycles</a:t>
            </a:r>
          </a:p>
          <a:p>
            <a:r>
              <a:rPr lang="en-US" sz="2400" dirty="0"/>
              <a:t>Addresses dynamic power</a:t>
            </a:r>
          </a:p>
          <a:p>
            <a:pPr lvl="1"/>
            <a:r>
              <a:rPr lang="en-US" sz="2000" dirty="0"/>
              <a:t>Leakage power not removed as Voltage still supplied</a:t>
            </a:r>
            <a:endParaRPr lang="ru-RU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F022-70BD-473F-A6ED-52503A25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E2EC-B86C-4320-B46A-F9AA6C40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859E-4001-45A8-AD97-A02E64DA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23</a:t>
            </a:fld>
            <a:endParaRPr lang="ru-RU"/>
          </a:p>
        </p:txBody>
      </p:sp>
      <p:pic>
        <p:nvPicPr>
          <p:cNvPr id="7" name="Picture 6" descr="Похожее изображение">
            <a:extLst>
              <a:ext uri="{FF2B5EF4-FFF2-40B4-BE49-F238E27FC236}">
                <a16:creationId xmlns:a16="http://schemas.microsoft.com/office/drawing/2014/main" id="{61DE1527-8D52-4F25-8154-6FCE3101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7" y="1628775"/>
            <a:ext cx="5374380" cy="38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3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77CE-BA67-4955-B4BE-7AA52E16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gating (PG)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D442-A0FB-4098-B4E4-3A61FA5C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6981825" cy="4741453"/>
          </a:xfrm>
        </p:spPr>
        <p:txBody>
          <a:bodyPr>
            <a:normAutofit/>
          </a:bodyPr>
          <a:lstStyle/>
          <a:p>
            <a:r>
              <a:rPr lang="en-US" sz="2400" dirty="0"/>
              <a:t>Turn OFF power to blocks when they are idle to save leakage</a:t>
            </a:r>
          </a:p>
          <a:p>
            <a:pPr lvl="1"/>
            <a:r>
              <a:rPr lang="en-US" sz="2000" dirty="0"/>
              <a:t>Use virtual </a:t>
            </a:r>
            <a:r>
              <a:rPr lang="en-US" sz="2000" dirty="0" err="1"/>
              <a:t>Vdd</a:t>
            </a:r>
            <a:r>
              <a:rPr lang="en-US" sz="2000" dirty="0"/>
              <a:t> (</a:t>
            </a:r>
            <a:r>
              <a:rPr lang="en-US" sz="2000" dirty="0" err="1"/>
              <a:t>Vddv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Gate outputs to prevent invalid levels to next block</a:t>
            </a:r>
          </a:p>
          <a:p>
            <a:r>
              <a:rPr lang="en-US" sz="2400" dirty="0"/>
              <a:t>Voltage drop across sleep transistor degrades performance during normal operation</a:t>
            </a:r>
          </a:p>
          <a:p>
            <a:pPr lvl="1"/>
            <a:r>
              <a:rPr lang="en-US" sz="2000" dirty="0"/>
              <a:t>Size the transistor wide enough to minimize impact</a:t>
            </a:r>
          </a:p>
          <a:p>
            <a:r>
              <a:rPr lang="en-US" sz="2400" dirty="0"/>
              <a:t>Switching wide sleep transistor costs dynamic power</a:t>
            </a:r>
          </a:p>
          <a:p>
            <a:pPr lvl="1"/>
            <a:r>
              <a:rPr lang="en-US" sz="2000" dirty="0"/>
              <a:t>Only justified when circuit sleeps long enough</a:t>
            </a:r>
            <a:endParaRPr lang="ru-RU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63BB-2BF8-4E36-9E44-4B2414DD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3D15-F7E4-45E3-B47C-5BECDD9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7255-55FA-404E-BC16-7C34F4BF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24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CB3312-A408-4F3E-9756-B64B2357B80C}"/>
              </a:ext>
            </a:extLst>
          </p:cNvPr>
          <p:cNvGrpSpPr/>
          <p:nvPr/>
        </p:nvGrpSpPr>
        <p:grpSpPr>
          <a:xfrm>
            <a:off x="8398662" y="2390655"/>
            <a:ext cx="2955138" cy="2457570"/>
            <a:chOff x="8504630" y="1790580"/>
            <a:chExt cx="2955138" cy="24575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C2A53C-F677-4B62-B983-AFF4D8C49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4631" y="1790580"/>
              <a:ext cx="2955137" cy="21622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A675AD-62D0-44CC-B441-3AF9813C6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4630" y="3806235"/>
              <a:ext cx="1496619" cy="4419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00E8E-A21C-4745-A1E5-16E659F20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4630" y="2987085"/>
              <a:ext cx="266517" cy="441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99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5867-8FF8-41D6-AEF6-BA67A058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gating (PG)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E394-7751-4814-BAAD-F8AE8D58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5021275" cy="474145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PG targets leakage power consumed even after clock is gated</a:t>
            </a:r>
          </a:p>
          <a:p>
            <a:r>
              <a:rPr lang="en-US" sz="2400" dirty="0"/>
              <a:t>Power domain: unit of power gating, often called voltage island</a:t>
            </a:r>
          </a:p>
          <a:p>
            <a:r>
              <a:rPr lang="en-US" sz="2400" dirty="0"/>
              <a:t>Power on/off transition overhead is 100s/1000s cycles</a:t>
            </a:r>
            <a:endParaRPr lang="en-US" sz="2000" dirty="0"/>
          </a:p>
          <a:p>
            <a:r>
              <a:rPr lang="en-US" sz="2400" dirty="0"/>
              <a:t>Retention period</a:t>
            </a:r>
          </a:p>
          <a:p>
            <a:pPr lvl="1"/>
            <a:r>
              <a:rPr lang="en-US" sz="2000" dirty="0"/>
              <a:t>Power applied only to (some) memory</a:t>
            </a:r>
          </a:p>
          <a:p>
            <a:pPr lvl="1"/>
            <a:r>
              <a:rPr lang="en-US" sz="2000" dirty="0" err="1"/>
              <a:t>Vret</a:t>
            </a:r>
            <a:r>
              <a:rPr lang="en-US" sz="2000" dirty="0"/>
              <a:t> (e.g. 0.6V) &lt; </a:t>
            </a:r>
            <a:r>
              <a:rPr lang="en-US" sz="2000" dirty="0" err="1"/>
              <a:t>Vdd</a:t>
            </a:r>
            <a:r>
              <a:rPr lang="en-US" sz="2000" dirty="0"/>
              <a:t> (1.1V)</a:t>
            </a:r>
          </a:p>
          <a:p>
            <a:pPr lvl="1"/>
            <a:r>
              <a:rPr lang="en-US" sz="2000" dirty="0"/>
              <a:t>Reduces transition delay to (re)store states on power-on/off transitions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59CF-AC42-4F4F-90D0-8F2A6511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E51C-8759-4F73-9B36-DAB7DEB9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140B-D194-425A-A2D7-82CAED83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25</a:t>
            </a:fld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3658E1-472A-4FB4-B6E1-C4FFBC16D2ED}"/>
              </a:ext>
            </a:extLst>
          </p:cNvPr>
          <p:cNvGrpSpPr/>
          <p:nvPr/>
        </p:nvGrpSpPr>
        <p:grpSpPr>
          <a:xfrm>
            <a:off x="5791200" y="1905000"/>
            <a:ext cx="5991382" cy="3154362"/>
            <a:chOff x="2766899" y="2865139"/>
            <a:chExt cx="7487280" cy="39915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BA7473-AC77-4E1E-86ED-245630370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221" y="2865139"/>
              <a:ext cx="7401958" cy="39915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1FE417-4855-49E1-B863-521B41D76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6899" y="2865139"/>
              <a:ext cx="1629002" cy="924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983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B503-BDCE-4C07-A1E2-015E5DB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2B98-837B-4593-82DF-BC795A32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8D31-D90F-44BA-846C-ACEDAD1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26</a:t>
            </a:fld>
            <a:endParaRPr lang="ru-RU"/>
          </a:p>
        </p:txBody>
      </p:sp>
      <p:pic>
        <p:nvPicPr>
          <p:cNvPr id="1028" name="Picture 4" descr="Картинки по запросу examples of clock and power gating">
            <a:extLst>
              <a:ext uri="{FF2B5EF4-FFF2-40B4-BE49-F238E27FC236}">
                <a16:creationId xmlns:a16="http://schemas.microsoft.com/office/drawing/2014/main" id="{E3B100D7-9CFB-4FDC-8F5C-DCFAC40F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0"/>
            <a:ext cx="8537575" cy="640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1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EE56-2388-4A50-9C8D-41B7ADD0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141A-D6D1-40B8-BD11-734F1046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below are taken from Computer Architecture course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8301-6FC3-4709-A5B8-236D4B85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00ED-20F9-4845-AD39-CA81FC4B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D950-5255-4830-AEB0-5C95BAAC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8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1C7F-6E66-427A-8D2C-53F0E6A1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3362-6461-4A76-8B56-712147DF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B355-373B-4CBF-9ACD-07BECF21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DAB8-731A-42BC-B1A8-8E4DDB50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757F-4D67-4E8C-8C82-E7C9EF15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28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18ECC-A57F-49E4-B83C-E408530B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6" y="0"/>
            <a:ext cx="11359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47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FB26-6D57-47BA-94DE-28ED980A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5927-4B76-43EA-BD10-2E5B0582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DCC9-28D6-4E6A-8480-59FC47B8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7F30-3EDC-46BB-9B92-87B14366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566C6-7F6C-48D5-8B89-99E645AF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29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CC69A-9CEB-462A-AE94-322A44E2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56706"/>
            <a:ext cx="11736438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689-81B4-4C44-A124-A7160EE1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EA33-B7C3-4156-9427-FDBB8A3C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Foils based on materials of</a:t>
            </a:r>
          </a:p>
          <a:p>
            <a:pPr lvl="1"/>
            <a:r>
              <a:rPr lang="en-US" b="1" dirty="0"/>
              <a:t>Chalmers University of Technology</a:t>
            </a:r>
          </a:p>
          <a:p>
            <a:pPr lvl="2"/>
            <a:r>
              <a:rPr lang="en-US" dirty="0">
                <a:hlinkClick r:id="rId2"/>
              </a:rPr>
              <a:t>The CMOS RC delay model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Inverter speed and propagation delay</a:t>
            </a:r>
            <a:endParaRPr lang="en-US" dirty="0"/>
          </a:p>
          <a:p>
            <a:pPr lvl="1"/>
            <a:r>
              <a:rPr lang="en-US" b="1" dirty="0"/>
              <a:t>POSTECH Embedded System </a:t>
            </a:r>
            <a:r>
              <a:rPr lang="en-US" b="1"/>
              <a:t>Architecture Lab</a:t>
            </a:r>
            <a:endParaRPr lang="en-US" b="1" dirty="0"/>
          </a:p>
          <a:p>
            <a:pPr lvl="2"/>
            <a:r>
              <a:rPr lang="en-US" dirty="0">
                <a:hlinkClick r:id="rId4"/>
              </a:rPr>
              <a:t>Low Power SoC Design methods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3A1A-2889-43F4-931B-7457EA28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9D94-F52A-44E8-B6DE-BA6F633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8D21-BA95-4DE2-83EB-3FB90850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072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9E8D-45EF-4446-9260-8DCC3072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F2B6-B6CE-4772-A2E1-1869A70C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FD92-00BF-4613-A75A-E94C1B67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CC86-55D5-47C1-AF6C-5F3CACA1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C59F-344B-4DD2-A066-8111B09A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30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9AD07-5B15-487B-8099-17B1B9AE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37653"/>
            <a:ext cx="11307753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45B9-1284-485A-B7C4-9183390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delay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3DD0A-9601-424B-AE8F-85930A6EF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510" y="1435510"/>
                <a:ext cx="6048462" cy="474145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Delays definitions: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– fall/rise time (80%</a:t>
                </a:r>
                <a:r>
                  <a:rPr lang="en-US" sz="2400" dirty="0">
                    <a:sym typeface="Wingdings" panose="05000000000000000000" pitchFamily="2" charset="2"/>
                  </a:rPr>
                  <a:t> 20%</a:t>
                </a:r>
                <a:r>
                  <a:rPr lang="en-US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– fall/rise propagation delay (50% mark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𝑝𝑑𝑓</m:t>
                        </m:r>
                      </m:sub>
                    </m:sSub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𝑝𝑑𝑟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– propagation delay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3DD0A-9601-424B-AE8F-85930A6EF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510" y="1435510"/>
                <a:ext cx="6048462" cy="4741453"/>
              </a:xfrm>
              <a:blipFill>
                <a:blip r:embed="rId2"/>
                <a:stretch>
                  <a:fillRect l="-1815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BC08-EF87-4A63-9FE9-2A00ED56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E311-B783-4DCA-AFDA-C9A15421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B984-9E2B-415A-AC61-09F81F7B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15C05-1551-4B1C-9403-5E67E161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65" y="1184292"/>
            <a:ext cx="3158255" cy="861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F9EA2F-404D-4681-BFCA-12E2B014F818}"/>
              </a:ext>
            </a:extLst>
          </p:cNvPr>
          <p:cNvSpPr/>
          <p:nvPr/>
        </p:nvSpPr>
        <p:spPr>
          <a:xfrm>
            <a:off x="1676170" y="1907135"/>
            <a:ext cx="2505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Fig. 1. An inverter with a delay model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BD48F-CB5E-4AD7-A4CC-931C5AB8D723}"/>
              </a:ext>
            </a:extLst>
          </p:cNvPr>
          <p:cNvSpPr/>
          <p:nvPr/>
        </p:nvSpPr>
        <p:spPr>
          <a:xfrm>
            <a:off x="1204369" y="5916128"/>
            <a:ext cx="3448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Fig. 2. Propagation delay with input and output voltages approximated as ramps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[From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Weste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Harris]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0F039C-709E-455F-8DA2-C78CCAB41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45" y="2642435"/>
            <a:ext cx="389626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B738-C7AA-4A11-AC59-78394B21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</a:t>
            </a:r>
            <a:r>
              <a:rPr lang="en-US" dirty="0" err="1"/>
              <a:t>respons</a:t>
            </a:r>
            <a:r>
              <a:rPr lang="en-US" dirty="0"/>
              <a:t> model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70A2-7249-42F5-B9BA-8736D4BD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let’s assume instant input voltage change (Vin)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D5422-47A8-400F-905F-A859748A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D927-4C2D-4062-984C-757ED667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E362-1552-4710-A1C9-736B3316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9DEC2-36F6-4FF4-8870-75968E2B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2421696"/>
            <a:ext cx="627785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781E-4C54-4ED1-A59B-6060B2A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</a:t>
            </a:r>
            <a:r>
              <a:rPr lang="en-US" dirty="0" err="1"/>
              <a:t>respons</a:t>
            </a:r>
            <a:r>
              <a:rPr lang="en-US" dirty="0"/>
              <a:t> rise-delay model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F291-3C6E-4495-BFD7-F8D11EDB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EC07-45F5-489C-99EA-A0074D24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D2D9-A046-4BE8-A130-7E1D0207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3EEDF-F4BE-4B47-A686-1965E1A7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132791"/>
            <a:ext cx="905001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781E-4C54-4ED1-A59B-6060B2A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</a:t>
            </a:r>
            <a:r>
              <a:rPr lang="en-US" dirty="0" err="1"/>
              <a:t>respons</a:t>
            </a:r>
            <a:r>
              <a:rPr lang="en-US" dirty="0"/>
              <a:t> fall-delay model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F291-3C6E-4495-BFD7-F8D11EDB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EC07-45F5-489C-99EA-A0074D24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D2D9-A046-4BE8-A130-7E1D0207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B7584-E92F-40F5-9787-D088064B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326892"/>
            <a:ext cx="921196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06DC-77DC-492B-B07A-1E2BF7C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inverter model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A988-EE49-4A42-AA93-CC4CE5F4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76C0-761C-4C3E-93F4-1D571964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C861-4B3F-481E-A95F-EAC2E7D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6C496-F1A5-482A-B66A-0D496051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614234"/>
            <a:ext cx="811643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06DC-77DC-492B-B07A-1E2BF7C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inverter model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A988-EE49-4A42-AA93-CC4CE5F4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11/20/2019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76C0-761C-4C3E-93F4-1D571964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C861-4B3F-481E-A95F-EAC2E7D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3A748-8BE9-4B54-81C3-1487DE0A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1609471"/>
            <a:ext cx="561100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1042</Words>
  <Application>Microsoft Office PowerPoint</Application>
  <PresentationFormat>Widescreen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CMOS Delays</vt:lpstr>
      <vt:lpstr>Orgs</vt:lpstr>
      <vt:lpstr>Acknowledgements</vt:lpstr>
      <vt:lpstr>Propagation delay</vt:lpstr>
      <vt:lpstr>Step-respons model</vt:lpstr>
      <vt:lpstr>Step-respons rise-delay model</vt:lpstr>
      <vt:lpstr>Step-respons fall-delay model</vt:lpstr>
      <vt:lpstr>Electrical inverter model</vt:lpstr>
      <vt:lpstr>Electrical inverter model</vt:lpstr>
      <vt:lpstr>Back to ramp respons</vt:lpstr>
      <vt:lpstr>Discharge trace – ramp input</vt:lpstr>
      <vt:lpstr>Effective resistances of 60 nm MOSFETs</vt:lpstr>
      <vt:lpstr>Widen PMOS device to make R_(P,eff)=R_(N,eff)</vt:lpstr>
      <vt:lpstr>Inverter pair delay</vt:lpstr>
      <vt:lpstr>The RC product is width independent!</vt:lpstr>
      <vt:lpstr>FO1 delay</vt:lpstr>
      <vt:lpstr>FO4 delay</vt:lpstr>
      <vt:lpstr>FO4 delay</vt:lpstr>
      <vt:lpstr>Conclusion</vt:lpstr>
      <vt:lpstr>Power</vt:lpstr>
      <vt:lpstr>CMOS power dissipation</vt:lpstr>
      <vt:lpstr>Low power design approaches</vt:lpstr>
      <vt:lpstr>Clock gating (CG)</vt:lpstr>
      <vt:lpstr>Power gating (PG)</vt:lpstr>
      <vt:lpstr>Power gating (PG)</vt:lpstr>
      <vt:lpstr>PowerPoint Presentation</vt:lpstr>
      <vt:lpstr>Back up</vt:lpstr>
      <vt:lpstr>PowerPoint Presentation</vt:lpstr>
      <vt:lpstr>PowerPoint Presentation</vt:lpstr>
      <vt:lpstr>PowerPoint Presentation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229</cp:revision>
  <dcterms:created xsi:type="dcterms:W3CDTF">2015-09-06T19:48:52Z</dcterms:created>
  <dcterms:modified xsi:type="dcterms:W3CDTF">2019-11-21T11:26:29Z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2019-11-21 11:26:27Z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