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91" r:id="rId4"/>
    <p:sldId id="257" r:id="rId5"/>
    <p:sldId id="259" r:id="rId6"/>
    <p:sldId id="260" r:id="rId7"/>
    <p:sldId id="262" r:id="rId8"/>
    <p:sldId id="263" r:id="rId9"/>
    <p:sldId id="264" r:id="rId10"/>
    <p:sldId id="261" r:id="rId11"/>
    <p:sldId id="268" r:id="rId12"/>
    <p:sldId id="269" r:id="rId13"/>
    <p:sldId id="270" r:id="rId14"/>
    <p:sldId id="290" r:id="rId15"/>
    <p:sldId id="271" r:id="rId16"/>
    <p:sldId id="274" r:id="rId17"/>
    <p:sldId id="272" r:id="rId18"/>
    <p:sldId id="281" r:id="rId19"/>
    <p:sldId id="282" r:id="rId20"/>
    <p:sldId id="284" r:id="rId21"/>
    <p:sldId id="283" r:id="rId22"/>
    <p:sldId id="285" r:id="rId23"/>
    <p:sldId id="287" r:id="rId24"/>
    <p:sldId id="288" r:id="rId25"/>
    <p:sldId id="289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5B9BD5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9AF46-108B-43C3-B752-B0FE337D4CA2}" v="2" dt="2021-10-13T07:20:48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176" autoAdjust="0"/>
    <p:restoredTop sz="83639" autoAdjust="0"/>
  </p:normalViewPr>
  <p:slideViewPr>
    <p:cSldViewPr snapToGrid="0">
      <p:cViewPr varScale="1">
        <p:scale>
          <a:sx n="111" d="100"/>
          <a:sy n="111" d="100"/>
        </p:scale>
        <p:origin x="2136" y="9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rnov, Igor" userId="7512555a-d6bf-4868-b78f-1932e0818ba1" providerId="ADAL" clId="{EC7B1DC6-A1A1-4DF6-87CD-E1C8EE1B117A}"/>
    <pc:docChg chg="addSld modSld">
      <pc:chgData name="Smirnov, Igor" userId="7512555a-d6bf-4868-b78f-1932e0818ba1" providerId="ADAL" clId="{EC7B1DC6-A1A1-4DF6-87CD-E1C8EE1B117A}" dt="2020-11-01T19:00:22.123" v="55" actId="20577"/>
      <pc:docMkLst>
        <pc:docMk/>
      </pc:docMkLst>
      <pc:sldChg chg="modNotesTx">
        <pc:chgData name="Smirnov, Igor" userId="7512555a-d6bf-4868-b78f-1932e0818ba1" providerId="ADAL" clId="{EC7B1DC6-A1A1-4DF6-87CD-E1C8EE1B117A}" dt="2020-11-01T19:00:22.123" v="55" actId="20577"/>
        <pc:sldMkLst>
          <pc:docMk/>
          <pc:sldMk cId="1945596201" sldId="290"/>
        </pc:sldMkLst>
      </pc:sldChg>
      <pc:sldChg chg="addSp delSp modSp add modAnim">
        <pc:chgData name="Smirnov, Igor" userId="7512555a-d6bf-4868-b78f-1932e0818ba1" providerId="ADAL" clId="{EC7B1DC6-A1A1-4DF6-87CD-E1C8EE1B117A}" dt="2020-10-21T07:45:03.256" v="53" actId="207"/>
        <pc:sldMkLst>
          <pc:docMk/>
          <pc:sldMk cId="4051489151" sldId="291"/>
        </pc:sldMkLst>
        <pc:spChg chg="add mod">
          <ac:chgData name="Smirnov, Igor" userId="7512555a-d6bf-4868-b78f-1932e0818ba1" providerId="ADAL" clId="{EC7B1DC6-A1A1-4DF6-87CD-E1C8EE1B117A}" dt="2020-10-21T07:43:15.668" v="51" actId="20577"/>
          <ac:spMkLst>
            <pc:docMk/>
            <pc:sldMk cId="4051489151" sldId="291"/>
            <ac:spMk id="6" creationId="{300C6436-C2AB-47DF-8B9B-AD0BEFD38B09}"/>
          </ac:spMkLst>
        </pc:spChg>
        <pc:spChg chg="add mod">
          <ac:chgData name="Smirnov, Igor" userId="7512555a-d6bf-4868-b78f-1932e0818ba1" providerId="ADAL" clId="{EC7B1DC6-A1A1-4DF6-87CD-E1C8EE1B117A}" dt="2020-10-21T07:45:03.256" v="53" actId="207"/>
          <ac:spMkLst>
            <pc:docMk/>
            <pc:sldMk cId="4051489151" sldId="291"/>
            <ac:spMk id="39" creationId="{26DFE4B4-F347-4968-824A-311A1337EBE4}"/>
          </ac:spMkLst>
        </pc:spChg>
        <pc:grpChg chg="add del">
          <ac:chgData name="Smirnov, Igor" userId="7512555a-d6bf-4868-b78f-1932e0818ba1" providerId="ADAL" clId="{EC7B1DC6-A1A1-4DF6-87CD-E1C8EE1B117A}" dt="2020-10-21T07:42:41.002" v="37"/>
          <ac:grpSpMkLst>
            <pc:docMk/>
            <pc:sldMk cId="4051489151" sldId="291"/>
            <ac:grpSpMk id="7" creationId="{7320CF48-1BB0-413E-A12A-EA7947AB7140}"/>
          </ac:grpSpMkLst>
        </pc:grpChg>
        <pc:grpChg chg="add del">
          <ac:chgData name="Smirnov, Igor" userId="7512555a-d6bf-4868-b78f-1932e0818ba1" providerId="ADAL" clId="{EC7B1DC6-A1A1-4DF6-87CD-E1C8EE1B117A}" dt="2020-10-21T07:42:41.002" v="37"/>
          <ac:grpSpMkLst>
            <pc:docMk/>
            <pc:sldMk cId="4051489151" sldId="291"/>
            <ac:grpSpMk id="29" creationId="{DC186A1A-40F5-45B3-8368-B4E794AC6E82}"/>
          </ac:grpSpMkLst>
        </pc:grpChg>
        <pc:grpChg chg="add del">
          <ac:chgData name="Smirnov, Igor" userId="7512555a-d6bf-4868-b78f-1932e0818ba1" providerId="ADAL" clId="{EC7B1DC6-A1A1-4DF6-87CD-E1C8EE1B117A}" dt="2020-10-21T07:42:41.002" v="37"/>
          <ac:grpSpMkLst>
            <pc:docMk/>
            <pc:sldMk cId="4051489151" sldId="291"/>
            <ac:grpSpMk id="34" creationId="{5EC47A53-A091-4C47-9774-E8B11EC353D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B09A-6F66-4CAF-9814-31F401892A5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98ED-1A43-4A76-B7D5-0E620D5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Equivalent States: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all input combinations, states transition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same or equivalent states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Algorithmic Approach</a:t>
            </a:r>
            <a:br>
              <a:rPr 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Start with state transition table</a:t>
            </a:r>
            <a:b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Identify states with same output behavior</a:t>
            </a:r>
            <a:b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such states transition to the same next state, they are equivalent</a:t>
            </a:r>
            <a:b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Combine into a single new renamed state</a:t>
            </a:r>
            <a:b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Repeat until no new states are combined</a:t>
            </a:r>
            <a:r>
              <a:rPr lang="en-US"/>
              <a:t> </a:t>
            </a:r>
            <a:br>
              <a:rPr lang="en-US"/>
            </a:br>
            <a:br>
              <a:rPr lang="en-US" dirty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Equivalent States: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all input combinations, states transition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same or equivalent states</a:t>
            </a:r>
            <a:r>
              <a:rPr lang="en-US" dirty="0"/>
              <a:t> </a:t>
            </a:r>
            <a:br>
              <a:rPr lang="en-US" dirty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48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7047"/>
            <a:ext cx="9144000" cy="2387600"/>
          </a:xfrm>
        </p:spPr>
        <p:txBody>
          <a:bodyPr/>
          <a:lstStyle/>
          <a:p>
            <a:r>
              <a:rPr lang="en-US" dirty="0"/>
              <a:t>Finite State Machines</a:t>
            </a:r>
            <a:br>
              <a:rPr lang="en-US" dirty="0"/>
            </a:br>
            <a:r>
              <a:rPr lang="en-US" sz="4800" dirty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Igor Smirnov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968540"/>
            <a:ext cx="6096000" cy="22200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Counter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table 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3: Next-state 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4: Schematic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2845" y="1968540"/>
            <a:ext cx="5434314" cy="309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FSM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>
                <a:solidFill>
                  <a:prstClr val="black"/>
                </a:solidFill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>
                <a:solidFill>
                  <a:prstClr val="black"/>
                </a:solidFill>
              </a:rPr>
              <a:t>Step 4: State encoding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5: Next-state 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6: 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4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for FSM Minimization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8804" cy="4351338"/>
          </a:xfrm>
        </p:spPr>
        <p:txBody>
          <a:bodyPr/>
          <a:lstStyle/>
          <a:p>
            <a:r>
              <a:rPr lang="en-US" dirty="0"/>
              <a:t>Row matching</a:t>
            </a:r>
          </a:p>
          <a:p>
            <a:pPr lvl="1"/>
            <a:r>
              <a:rPr lang="en-US" dirty="0"/>
              <a:t>Easier to do by hand</a:t>
            </a:r>
          </a:p>
          <a:p>
            <a:pPr lvl="1"/>
            <a:r>
              <a:rPr lang="en-US" dirty="0"/>
              <a:t>Misses minimization opportunities</a:t>
            </a:r>
          </a:p>
          <a:p>
            <a:pPr>
              <a:spcBef>
                <a:spcPts val="2400"/>
              </a:spcBef>
            </a:pPr>
            <a:r>
              <a:rPr lang="en-US" dirty="0"/>
              <a:t>Implication table </a:t>
            </a:r>
          </a:p>
          <a:p>
            <a:pPr lvl="1"/>
            <a:r>
              <a:rPr lang="en-US" dirty="0"/>
              <a:t>Guaranteed to find the most reduced FSM</a:t>
            </a:r>
          </a:p>
          <a:p>
            <a:pPr lvl="1"/>
            <a:r>
              <a:rPr lang="en-US" dirty="0"/>
              <a:t>More complicated algorithm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3341609"/>
            <a:ext cx="2381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← next lecture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04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sequence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2801"/>
          </a:xfrm>
        </p:spPr>
        <p:txBody>
          <a:bodyPr/>
          <a:lstStyle/>
          <a:p>
            <a:r>
              <a:rPr lang="en-US" dirty="0"/>
              <a:t>Conditions:</a:t>
            </a:r>
          </a:p>
          <a:p>
            <a:pPr lvl="1"/>
            <a:r>
              <a:rPr lang="en-US" dirty="0"/>
              <a:t>Scheme has one input and one output</a:t>
            </a:r>
          </a:p>
          <a:p>
            <a:pPr lvl="1"/>
            <a:r>
              <a:rPr lang="en-US" dirty="0"/>
              <a:t>Output 1 if the previous three inputs are 011 or 110</a:t>
            </a:r>
          </a:p>
          <a:p>
            <a:r>
              <a:rPr lang="en-US" dirty="0" err="1"/>
              <a:t>Intput</a:t>
            </a:r>
            <a:r>
              <a:rPr lang="en-US" dirty="0"/>
              <a:t>/output trace 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create the state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42581"/>
              </p:ext>
            </p:extLst>
          </p:nvPr>
        </p:nvGraphicFramePr>
        <p:xfrm>
          <a:off x="1587230" y="3833654"/>
          <a:ext cx="6310132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1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58008" y="1825625"/>
            <a:ext cx="1429966" cy="1277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 Analyzer FSM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443608" y="2149463"/>
            <a:ext cx="914400" cy="754869"/>
            <a:chOff x="8706255" y="2014526"/>
            <a:chExt cx="914400" cy="754869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8812853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+mn-lt"/>
                </a:rPr>
                <a:t>Sequence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>
                  <a:latin typeface="+mn-lt"/>
                </a:rPr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85543" y="2168919"/>
            <a:ext cx="914400" cy="754869"/>
            <a:chOff x="8706255" y="2014526"/>
            <a:chExt cx="914400" cy="754869"/>
          </a:xfrm>
        </p:grpSpPr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8943366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+mn-lt"/>
                </a:rPr>
                <a:t>Match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>
                  <a:latin typeface="+mn-lt"/>
                </a:rPr>
                <a:t>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765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Analyzer: straightforward diagram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10694" y="120216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357036" y="1596278"/>
            <a:ext cx="4072338" cy="4516974"/>
            <a:chOff x="6357036" y="1596278"/>
            <a:chExt cx="4072338" cy="4516974"/>
          </a:xfrm>
        </p:grpSpPr>
        <p:sp>
          <p:nvSpPr>
            <p:cNvPr id="11" name="Oval 10"/>
            <p:cNvSpPr/>
            <p:nvPr/>
          </p:nvSpPr>
          <p:spPr>
            <a:xfrm>
              <a:off x="8111285" y="206792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159593" y="341243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700777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63813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153763" y="3389725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694947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110</a:t>
              </a:r>
            </a:p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657983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3" idx="3"/>
              <a:endCxn id="14" idx="0"/>
            </p:cNvCxnSpPr>
            <p:nvPr/>
          </p:nvCxnSpPr>
          <p:spPr>
            <a:xfrm flipH="1">
              <a:off x="7020817" y="3958778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5"/>
              <a:endCxn id="15" idx="0"/>
            </p:cNvCxnSpPr>
            <p:nvPr/>
          </p:nvCxnSpPr>
          <p:spPr>
            <a:xfrm>
              <a:off x="7705935" y="3958778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3"/>
              <a:endCxn id="13" idx="0"/>
            </p:cNvCxnSpPr>
            <p:nvPr/>
          </p:nvCxnSpPr>
          <p:spPr>
            <a:xfrm flipH="1">
              <a:off x="7479633" y="2614268"/>
              <a:ext cx="725390" cy="79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5"/>
              <a:endCxn id="18" idx="0"/>
            </p:cNvCxnSpPr>
            <p:nvPr/>
          </p:nvCxnSpPr>
          <p:spPr>
            <a:xfrm>
              <a:off x="8657627" y="2614268"/>
              <a:ext cx="816176" cy="77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3"/>
              <a:endCxn id="19" idx="0"/>
            </p:cNvCxnSpPr>
            <p:nvPr/>
          </p:nvCxnSpPr>
          <p:spPr>
            <a:xfrm flipH="1">
              <a:off x="9014987" y="3936067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5"/>
              <a:endCxn id="20" idx="0"/>
            </p:cNvCxnSpPr>
            <p:nvPr/>
          </p:nvCxnSpPr>
          <p:spPr>
            <a:xfrm>
              <a:off x="9700105" y="3936067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5"/>
              <a:endCxn id="11" idx="1"/>
            </p:cNvCxnSpPr>
            <p:nvPr/>
          </p:nvCxnSpPr>
          <p:spPr>
            <a:xfrm>
              <a:off x="6357036" y="1748506"/>
              <a:ext cx="1847987" cy="41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102488" y="15962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89330" y="269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60401" y="270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388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76773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52077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93462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689517" y="5395256"/>
              <a:ext cx="766820" cy="717996"/>
              <a:chOff x="6689517" y="5395256"/>
              <a:chExt cx="766820" cy="717996"/>
            </a:xfrm>
          </p:grpSpPr>
          <p:cxnSp>
            <p:nvCxnSpPr>
              <p:cNvPr id="42" name="Straight Arrow Connector 41"/>
              <p:cNvCxnSpPr>
                <a:stCxn id="14" idx="3"/>
              </p:cNvCxnSpPr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14" idx="5"/>
              </p:cNvCxnSpPr>
              <p:nvPr/>
            </p:nvCxnSpPr>
            <p:spPr>
              <a:xfrm>
                <a:off x="7247119" y="5395256"/>
                <a:ext cx="209218" cy="7179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652109" y="5414708"/>
              <a:ext cx="761152" cy="698544"/>
              <a:chOff x="6689517" y="5395256"/>
              <a:chExt cx="761152" cy="69854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7247119" y="5395256"/>
                <a:ext cx="203550" cy="698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8694947" y="5391469"/>
              <a:ext cx="758561" cy="689653"/>
              <a:chOff x="6689517" y="5395256"/>
              <a:chExt cx="758561" cy="689653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7247119" y="5395256"/>
                <a:ext cx="200959" cy="689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663815" y="5382578"/>
              <a:ext cx="765559" cy="713668"/>
              <a:chOff x="6689517" y="5395256"/>
              <a:chExt cx="765559" cy="713668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7247119" y="5395256"/>
                <a:ext cx="207957" cy="713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2" name="Oval 71"/>
          <p:cNvSpPr/>
          <p:nvPr/>
        </p:nvSpPr>
        <p:spPr>
          <a:xfrm flipH="1">
            <a:off x="3512731" y="206792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flipH="1">
            <a:off x="4464423" y="341243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 flipH="1">
            <a:off x="4923239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011</a:t>
            </a:r>
          </a:p>
          <a:p>
            <a:pPr algn="ctr"/>
            <a:r>
              <a:rPr lang="en-US" sz="1600" b="1" dirty="0">
                <a:solidFill>
                  <a:srgbClr val="00B050"/>
                </a:solidFill>
              </a:rPr>
              <a:t>[1]</a:t>
            </a:r>
            <a:endParaRPr lang="ru-RU" sz="1600" b="1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 flipH="1">
            <a:off x="3960203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010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H="1">
            <a:off x="2470253" y="3389725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H="1">
            <a:off x="2929069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 flipH="1">
            <a:off x="1966033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3" idx="3"/>
            <a:endCxn id="74" idx="0"/>
          </p:cNvCxnSpPr>
          <p:nvPr/>
        </p:nvCxnSpPr>
        <p:spPr>
          <a:xfrm>
            <a:off x="5010765" y="3958778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5"/>
            <a:endCxn id="75" idx="0"/>
          </p:cNvCxnSpPr>
          <p:nvPr/>
        </p:nvCxnSpPr>
        <p:spPr>
          <a:xfrm flipH="1">
            <a:off x="4280243" y="3958778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3"/>
            <a:endCxn id="73" idx="0"/>
          </p:cNvCxnSpPr>
          <p:nvPr/>
        </p:nvCxnSpPr>
        <p:spPr>
          <a:xfrm>
            <a:off x="4059073" y="2614268"/>
            <a:ext cx="725390" cy="7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5"/>
            <a:endCxn id="76" idx="0"/>
          </p:cNvCxnSpPr>
          <p:nvPr/>
        </p:nvCxnSpPr>
        <p:spPr>
          <a:xfrm flipH="1">
            <a:off x="2790293" y="2614268"/>
            <a:ext cx="816176" cy="77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7" idx="0"/>
          </p:cNvCxnSpPr>
          <p:nvPr/>
        </p:nvCxnSpPr>
        <p:spPr>
          <a:xfrm>
            <a:off x="3016595" y="3936067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5"/>
            <a:endCxn id="78" idx="0"/>
          </p:cNvCxnSpPr>
          <p:nvPr/>
        </p:nvCxnSpPr>
        <p:spPr>
          <a:xfrm flipH="1">
            <a:off x="2286073" y="3936067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1"/>
          </p:cNvCxnSpPr>
          <p:nvPr/>
        </p:nvCxnSpPr>
        <p:spPr>
          <a:xfrm flipH="1">
            <a:off x="4059073" y="1748506"/>
            <a:ext cx="1847987" cy="41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flipH="1">
            <a:off x="4859922" y="1596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flipH="1">
            <a:off x="4373080" y="269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flipH="1">
            <a:off x="2902009" y="2708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flipH="1">
            <a:off x="5127022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flipH="1">
            <a:off x="4085637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flipH="1">
            <a:off x="3110333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2068948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 flipH="1">
            <a:off x="4812715" y="5395256"/>
            <a:ext cx="761864" cy="700990"/>
            <a:chOff x="6689517" y="5395256"/>
            <a:chExt cx="761864" cy="700990"/>
          </a:xfrm>
        </p:grpSpPr>
        <p:cxnSp>
          <p:nvCxnSpPr>
            <p:cNvPr id="94" name="Straight Arrow Connector 93"/>
            <p:cNvCxnSpPr>
              <a:stCxn id="74" idx="3"/>
            </p:cNvCxnSpPr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74" idx="5"/>
            </p:cNvCxnSpPr>
            <p:nvPr/>
          </p:nvCxnSpPr>
          <p:spPr>
            <a:xfrm>
              <a:off x="7247119" y="5395256"/>
              <a:ext cx="204262" cy="700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 flipH="1">
            <a:off x="3855720" y="5414708"/>
            <a:ext cx="756267" cy="681781"/>
            <a:chOff x="6689517" y="5395256"/>
            <a:chExt cx="756267" cy="681781"/>
          </a:xfrm>
        </p:grpSpPr>
        <p:cxnSp>
          <p:nvCxnSpPr>
            <p:cNvPr id="99" name="Straight Arrow Connector 98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7247118" y="5395256"/>
              <a:ext cx="198666" cy="681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flipH="1">
            <a:off x="2806181" y="5391469"/>
            <a:ext cx="762968" cy="704777"/>
            <a:chOff x="6689517" y="5395256"/>
            <a:chExt cx="762968" cy="704777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7247118" y="5395256"/>
              <a:ext cx="205367" cy="70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29767" y="5382578"/>
            <a:ext cx="770514" cy="730674"/>
            <a:chOff x="1829767" y="5382578"/>
            <a:chExt cx="770514" cy="730674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2495283" y="5382578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 flipH="1">
              <a:off x="2282890" y="54377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H="1">
              <a:off x="1829767" y="5382578"/>
              <a:ext cx="212913" cy="73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 flipH="1">
              <a:off x="1924107" y="5443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59217" y="2385922"/>
            <a:ext cx="8420303" cy="3455893"/>
            <a:chOff x="1259217" y="1493520"/>
            <a:chExt cx="8420303" cy="4348296"/>
          </a:xfrm>
        </p:grpSpPr>
        <p:sp>
          <p:nvSpPr>
            <p:cNvPr id="114" name="Left Bracket 11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6" name="Straight Connector 115"/>
            <p:cNvCxnSpPr>
              <a:endCxn id="114" idx="2"/>
            </p:cNvCxnSpPr>
            <p:nvPr/>
          </p:nvCxnSpPr>
          <p:spPr>
            <a:xfrm flipH="1">
              <a:off x="1537009" y="5820911"/>
              <a:ext cx="8142511" cy="2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0"/>
              <a:endCxn id="72" idx="6"/>
            </p:cNvCxnSpPr>
            <p:nvPr/>
          </p:nvCxnSpPr>
          <p:spPr>
            <a:xfrm>
              <a:off x="1537009" y="1493520"/>
              <a:ext cx="1975722" cy="2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flipH="1">
            <a:off x="1829767" y="2385923"/>
            <a:ext cx="8846912" cy="3713160"/>
            <a:chOff x="1259217" y="1493520"/>
            <a:chExt cx="8846912" cy="4348296"/>
          </a:xfrm>
        </p:grpSpPr>
        <p:sp>
          <p:nvSpPr>
            <p:cNvPr id="124" name="Left Bracket 12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5" name="Straight Connector 124"/>
            <p:cNvCxnSpPr>
              <a:endCxn id="124" idx="2"/>
            </p:cNvCxnSpPr>
            <p:nvPr/>
          </p:nvCxnSpPr>
          <p:spPr>
            <a:xfrm flipH="1">
              <a:off x="1537009" y="5841816"/>
              <a:ext cx="8569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4" idx="0"/>
              <a:endCxn id="11" idx="6"/>
            </p:cNvCxnSpPr>
            <p:nvPr/>
          </p:nvCxnSpPr>
          <p:spPr>
            <a:xfrm>
              <a:off x="1537009" y="1493520"/>
              <a:ext cx="1647522" cy="2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62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 Minimization: step 1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1288144"/>
          <a:ext cx="6096000" cy="48037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4559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 Minimization: step 2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77482"/>
              </p:ext>
            </p:extLst>
          </p:nvPr>
        </p:nvGraphicFramePr>
        <p:xfrm>
          <a:off x="3048000" y="1288144"/>
          <a:ext cx="6096000" cy="48037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3831221"/>
            <a:ext cx="6319777" cy="856526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2936111" y="4939354"/>
            <a:ext cx="6319777" cy="593345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936110" y="5797113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2936109" y="1847382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ounded Rectangle 11"/>
          <p:cNvSpPr/>
          <p:nvPr/>
        </p:nvSpPr>
        <p:spPr>
          <a:xfrm>
            <a:off x="2936109" y="4687747"/>
            <a:ext cx="6319777" cy="251607"/>
          </a:xfrm>
          <a:prstGeom prst="roundRect">
            <a:avLst>
              <a:gd name="adj" fmla="val 13964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2936109" y="5545506"/>
            <a:ext cx="6319777" cy="251607"/>
          </a:xfrm>
          <a:prstGeom prst="roundRect">
            <a:avLst>
              <a:gd name="adj" fmla="val 13964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Group 31"/>
          <p:cNvGrpSpPr/>
          <p:nvPr/>
        </p:nvGrpSpPr>
        <p:grpSpPr>
          <a:xfrm>
            <a:off x="596087" y="2207491"/>
            <a:ext cx="2239477" cy="3696160"/>
            <a:chOff x="596087" y="2207491"/>
            <a:chExt cx="2239477" cy="3696160"/>
          </a:xfrm>
        </p:grpSpPr>
        <p:grpSp>
          <p:nvGrpSpPr>
            <p:cNvPr id="16" name="Group 15"/>
            <p:cNvGrpSpPr/>
            <p:nvPr/>
          </p:nvGrpSpPr>
          <p:grpSpPr>
            <a:xfrm>
              <a:off x="596087" y="3362020"/>
              <a:ext cx="1504109" cy="461665"/>
              <a:chOff x="596087" y="3362020"/>
              <a:chExt cx="1504109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58060" y="3362020"/>
                <a:ext cx="5421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</a:pPr>
                <a:r>
                  <a:rPr lang="en-US" sz="2400" dirty="0" err="1"/>
                  <a:t>S</a:t>
                </a:r>
                <a:r>
                  <a:rPr lang="en-US" sz="2400" baseline="-25000" dirty="0" err="1"/>
                  <a:t>no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6087" y="3435881"/>
                <a:ext cx="109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new state</a:t>
                </a:r>
                <a:endParaRPr lang="ru-RU" dirty="0"/>
              </a:p>
            </p:txBody>
          </p:sp>
        </p:grpSp>
        <p:cxnSp>
          <p:nvCxnSpPr>
            <p:cNvPr id="21" name="Straight Arrow Connector 20"/>
            <p:cNvCxnSpPr>
              <a:stCxn id="14" idx="3"/>
            </p:cNvCxnSpPr>
            <p:nvPr/>
          </p:nvCxnSpPr>
          <p:spPr>
            <a:xfrm flipV="1">
              <a:off x="2100196" y="2207491"/>
              <a:ext cx="735368" cy="13853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</p:cNvCxnSpPr>
            <p:nvPr/>
          </p:nvCxnSpPr>
          <p:spPr>
            <a:xfrm>
              <a:off x="2100196" y="3592853"/>
              <a:ext cx="735368" cy="424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</p:cNvCxnSpPr>
            <p:nvPr/>
          </p:nvCxnSpPr>
          <p:spPr>
            <a:xfrm>
              <a:off x="2100196" y="3592853"/>
              <a:ext cx="735368" cy="14871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3"/>
            </p:cNvCxnSpPr>
            <p:nvPr/>
          </p:nvCxnSpPr>
          <p:spPr>
            <a:xfrm>
              <a:off x="2100196" y="3592853"/>
              <a:ext cx="735368" cy="23107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356436" y="4813550"/>
            <a:ext cx="2051586" cy="857759"/>
            <a:chOff x="9356436" y="4813550"/>
            <a:chExt cx="2051586" cy="857759"/>
          </a:xfrm>
        </p:grpSpPr>
        <p:grpSp>
          <p:nvGrpSpPr>
            <p:cNvPr id="17" name="Group 16"/>
            <p:cNvGrpSpPr/>
            <p:nvPr/>
          </p:nvGrpSpPr>
          <p:grpSpPr>
            <a:xfrm>
              <a:off x="9849691" y="4939354"/>
              <a:ext cx="1558331" cy="461665"/>
              <a:chOff x="596087" y="3362020"/>
              <a:chExt cx="1558331" cy="46166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559255" y="3362020"/>
                <a:ext cx="595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</a:pPr>
                <a:r>
                  <a:rPr lang="en-US" sz="2400" dirty="0" err="1"/>
                  <a:t>S</a:t>
                </a:r>
                <a:r>
                  <a:rPr lang="en-US" sz="2400" baseline="-25000" dirty="0" err="1"/>
                  <a:t>yes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6087" y="3435881"/>
                <a:ext cx="109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new state</a:t>
                </a:r>
                <a:endParaRPr lang="ru-RU" dirty="0"/>
              </a:p>
            </p:txBody>
          </p:sp>
        </p:grpSp>
        <p:cxnSp>
          <p:nvCxnSpPr>
            <p:cNvPr id="29" name="Straight Arrow Connector 28"/>
            <p:cNvCxnSpPr>
              <a:stCxn id="19" idx="1"/>
            </p:cNvCxnSpPr>
            <p:nvPr/>
          </p:nvCxnSpPr>
          <p:spPr>
            <a:xfrm flipH="1" flipV="1">
              <a:off x="9356436" y="4813550"/>
              <a:ext cx="493255" cy="38433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1"/>
            </p:cNvCxnSpPr>
            <p:nvPr/>
          </p:nvCxnSpPr>
          <p:spPr>
            <a:xfrm flipH="1">
              <a:off x="9356436" y="5197881"/>
              <a:ext cx="493255" cy="47342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348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 Minimization: step 2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1288144"/>
          <a:ext cx="6096000" cy="2825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2406201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2936111" y="2980926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Group 14"/>
          <p:cNvGrpSpPr/>
          <p:nvPr/>
        </p:nvGrpSpPr>
        <p:grpSpPr>
          <a:xfrm>
            <a:off x="522196" y="2623084"/>
            <a:ext cx="2302027" cy="505253"/>
            <a:chOff x="522196" y="2623084"/>
            <a:chExt cx="2302027" cy="505253"/>
          </a:xfrm>
        </p:grpSpPr>
        <p:sp>
          <p:nvSpPr>
            <p:cNvPr id="9" name="Rectangle 8"/>
            <p:cNvSpPr/>
            <p:nvPr/>
          </p:nvSpPr>
          <p:spPr>
            <a:xfrm>
              <a:off x="1478254" y="2623084"/>
              <a:ext cx="646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</a:pPr>
              <a:r>
                <a:rPr lang="en-US" sz="2400" dirty="0"/>
                <a:t>S</a:t>
              </a:r>
              <a:r>
                <a:rPr lang="en-US" sz="2400" baseline="-25000" dirty="0"/>
                <a:t>no2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196" y="2687736"/>
              <a:ext cx="1098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state</a:t>
              </a:r>
              <a:endParaRPr lang="ru-RU" dirty="0"/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2124586" y="2623084"/>
              <a:ext cx="664796" cy="230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</p:cNvCxnSpPr>
            <p:nvPr/>
          </p:nvCxnSpPr>
          <p:spPr>
            <a:xfrm>
              <a:off x="2124586" y="2853917"/>
              <a:ext cx="699637" cy="274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44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07871"/>
              </p:ext>
            </p:extLst>
          </p:nvPr>
        </p:nvGraphicFramePr>
        <p:xfrm>
          <a:off x="479925" y="1567332"/>
          <a:ext cx="5756787" cy="25431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00/10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702222" y="1567332"/>
            <a:ext cx="5147171" cy="3391783"/>
            <a:chOff x="3128197" y="2307602"/>
            <a:chExt cx="5717131" cy="3767364"/>
          </a:xfrm>
        </p:grpSpPr>
        <p:sp>
          <p:nvSpPr>
            <p:cNvPr id="9" name="Oval 8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[0]</a:t>
              </a:r>
              <a:endParaRPr lang="ru-RU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11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5"/>
              <a:endCxn id="12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5"/>
              <a:endCxn id="10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7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4"/>
              <a:endCxn id="27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3"/>
              <a:endCxn id="26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5" name="Left Bracket 44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6" name="Straight Connector 45"/>
              <p:cNvCxnSpPr>
                <a:endCxn id="45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5" idx="0"/>
                <a:endCxn id="9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Elbow Connector 36"/>
            <p:cNvCxnSpPr>
              <a:stCxn id="12" idx="3"/>
              <a:endCxn id="36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27" idx="3"/>
              <a:endCxn id="36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6" idx="7"/>
              <a:endCxn id="26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6" idx="1"/>
              <a:endCxn id="10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26" idx="3"/>
              <a:endCxn id="11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81411" y="4338660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Transition Table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61423" y="506772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Diagram</a:t>
            </a:r>
          </a:p>
        </p:txBody>
      </p:sp>
      <p:cxnSp>
        <p:nvCxnSpPr>
          <p:cNvPr id="51" name="Straight Arrow Connector 50"/>
          <p:cNvCxnSpPr>
            <a:stCxn id="53" idx="2"/>
          </p:cNvCxnSpPr>
          <p:nvPr/>
        </p:nvCxnSpPr>
        <p:spPr>
          <a:xfrm>
            <a:off x="1643638" y="1184184"/>
            <a:ext cx="119786" cy="276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4046" y="814852"/>
            <a:ext cx="23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more rows to match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58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vs. Initial FSM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4955457"/>
            <a:ext cx="10832691" cy="12978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Minimization allows using less elements (gates, latches)</a:t>
            </a:r>
          </a:p>
          <a:p>
            <a:pPr lvl="1"/>
            <a:r>
              <a:rPr lang="en-US" dirty="0"/>
              <a:t>Faster FSM has</a:t>
            </a:r>
            <a:r>
              <a:rPr lang="ru-RU" dirty="0"/>
              <a:t> </a:t>
            </a:r>
            <a:r>
              <a:rPr lang="en-US" dirty="0"/>
              <a:t>a shorter critical path</a:t>
            </a:r>
          </a:p>
          <a:p>
            <a:pPr lvl="1"/>
            <a:r>
              <a:rPr lang="en-US" dirty="0"/>
              <a:t>Smaller power/area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1697" y="1225314"/>
            <a:ext cx="6061166" cy="3614948"/>
            <a:chOff x="491697" y="1225314"/>
            <a:chExt cx="6061166" cy="36149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697" y="1225314"/>
              <a:ext cx="6061166" cy="32286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09800" y="4470930"/>
              <a:ext cx="25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Fig.: </a:t>
              </a:r>
              <a:r>
                <a:rPr lang="en-US" dirty="0"/>
                <a:t>Initial State Diagram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50865" y="1225314"/>
            <a:ext cx="3555775" cy="2871002"/>
            <a:chOff x="7550865" y="1225314"/>
            <a:chExt cx="3555775" cy="2871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865" y="1225314"/>
              <a:ext cx="3555775" cy="237329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34465" y="3726984"/>
              <a:ext cx="2988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Fig.: </a:t>
              </a:r>
              <a:r>
                <a:rPr lang="en-US" dirty="0"/>
                <a:t>Minimized State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9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Example: Vending Coffee Machine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2635"/>
            <a:ext cx="5236923" cy="1808179"/>
          </a:xfrm>
        </p:spPr>
        <p:txBody>
          <a:bodyPr>
            <a:normAutofit/>
          </a:bodyPr>
          <a:lstStyle/>
          <a:p>
            <a:r>
              <a:rPr lang="en-US" dirty="0"/>
              <a:t>Conditions:</a:t>
            </a:r>
          </a:p>
          <a:p>
            <a:pPr lvl="1"/>
            <a:r>
              <a:rPr lang="en-US" dirty="0"/>
              <a:t>15</a:t>
            </a:r>
            <a:r>
              <a:rPr lang="en-US" dirty="0">
                <a:latin typeface="Calibri" panose="020F0502020204030204" pitchFamily="34" charset="0"/>
              </a:rPr>
              <a:t>₵ </a:t>
            </a:r>
            <a:r>
              <a:rPr lang="en-US" dirty="0"/>
              <a:t>for a cup of coffee</a:t>
            </a:r>
          </a:p>
          <a:p>
            <a:pPr lvl="1"/>
            <a:r>
              <a:rPr lang="en-US" dirty="0"/>
              <a:t>Take only 5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/>
              <a:t> and 10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/>
              <a:t> coins</a:t>
            </a:r>
          </a:p>
          <a:p>
            <a:pPr lvl="1"/>
            <a:r>
              <a:rPr lang="en-US" dirty="0"/>
              <a:t>Do no provide any change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305800" y="2963758"/>
            <a:ext cx="1219200" cy="1143000"/>
            <a:chOff x="8384436" y="2261514"/>
            <a:chExt cx="1219200" cy="114300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8593986" y="2426614"/>
              <a:ext cx="8001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Vending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Machine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FSM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384436" y="2261514"/>
              <a:ext cx="1219200" cy="1143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 sz="1800">
                <a:latin typeface="Calibri" panose="020F0502020204030204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39400" y="2963758"/>
            <a:ext cx="1141521" cy="1143000"/>
            <a:chOff x="10518036" y="2261514"/>
            <a:chExt cx="1141521" cy="1143000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0643557" y="2502814"/>
              <a:ext cx="101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Make a coffee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0518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0518036" y="3404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0518036" y="2261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46154" y="2963758"/>
            <a:ext cx="845246" cy="1143000"/>
            <a:chOff x="6624790" y="2261514"/>
            <a:chExt cx="845246" cy="1143000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624790" y="2502814"/>
              <a:ext cx="6985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Coin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Sensor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6631836" y="2261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7470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6631836" y="3404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525000" y="3268558"/>
            <a:ext cx="914400" cy="330200"/>
            <a:chOff x="9603636" y="2566314"/>
            <a:chExt cx="914400" cy="33020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756036" y="2566314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Start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9603636" y="2794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91400" y="2985992"/>
            <a:ext cx="914400" cy="330200"/>
            <a:chOff x="7470036" y="2283748"/>
            <a:chExt cx="914400" cy="330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7774836" y="2283748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F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7470036" y="25663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91400" y="3649558"/>
            <a:ext cx="914400" cy="330200"/>
            <a:chOff x="7470036" y="2947314"/>
            <a:chExt cx="914400" cy="33020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774836" y="2947314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T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7470036" y="3175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610600" y="2049358"/>
            <a:ext cx="596900" cy="914400"/>
            <a:chOff x="8689236" y="1347114"/>
            <a:chExt cx="596900" cy="91440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8689236" y="1347114"/>
              <a:ext cx="5969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Reset</a:t>
              </a: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994036" y="15757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686800" y="4106758"/>
            <a:ext cx="419100" cy="1016000"/>
            <a:chOff x="8765436" y="3404514"/>
            <a:chExt cx="419100" cy="101600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765436" y="4090314"/>
              <a:ext cx="419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>
                  <a:latin typeface="Calibri" panose="020F0502020204030204"/>
                </a:rPr>
                <a:t>Clock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8994036" y="34045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65764" y="2229827"/>
            <a:ext cx="1197892" cy="666471"/>
            <a:chOff x="6744400" y="1527583"/>
            <a:chExt cx="1197892" cy="66647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7670278" y="1893429"/>
              <a:ext cx="209115" cy="300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44400" y="1527583"/>
              <a:ext cx="1197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5B9BD5"/>
                  </a:solidFill>
                </a:rPr>
                <a:t>Receive 5</a:t>
              </a:r>
              <a:r>
                <a:rPr lang="en-US" dirty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95879" y="3993539"/>
            <a:ext cx="1314912" cy="723850"/>
            <a:chOff x="6874515" y="3291295"/>
            <a:chExt cx="1314912" cy="72385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7670278" y="3291295"/>
              <a:ext cx="244258" cy="319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74515" y="3645813"/>
              <a:ext cx="13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5B9BD5"/>
                  </a:solidFill>
                </a:rPr>
                <a:t>Receive 10</a:t>
              </a:r>
              <a:r>
                <a:rPr lang="en-US" dirty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pic>
        <p:nvPicPr>
          <p:cNvPr id="41" name="Picture 2" descr="http://static1.evermotion.org/files/model_images/506639254172013372f51a3436ad7d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29" y="3254166"/>
            <a:ext cx="3248384" cy="32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7/72/Jefferson-Nickel-Unc-Obv.jpg/244px-Jefferson-Nickel-Unc-Ob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15" y="1417430"/>
            <a:ext cx="867616" cy="8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3/3c/Dime_Obverse_13.png/240px-Dime_Obverse_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65" y="4669874"/>
            <a:ext cx="579883" cy="57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61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Sequential Logic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>
                <a:solidFill>
                  <a:schemeClr val="tx1"/>
                </a:solidFill>
              </a:rPr>
              <a:t>Combinational Logic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Memory Device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7" idx="3"/>
            <a:endCxn id="1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(No Border) 1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Store the current </a:t>
            </a:r>
            <a:r>
              <a:rPr lang="en-US" sz="2000" b="1" dirty="0">
                <a:solidFill>
                  <a:schemeClr val="tx1"/>
                </a:solidFill>
              </a:rPr>
              <a:t>state</a:t>
            </a:r>
            <a:r>
              <a:rPr lang="en-US" sz="2000" dirty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Next state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Current state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Input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</a:t>
            </a:r>
            <a:endParaRPr lang="ru-RU" sz="2000" dirty="0"/>
          </a:p>
        </p:txBody>
      </p:sp>
      <p:sp>
        <p:nvSpPr>
          <p:cNvPr id="21" name="Line Callout 1 (No Border) 2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2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design procedure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State transition diagram</a:t>
            </a:r>
          </a:p>
          <a:p>
            <a:r>
              <a:rPr lang="en-US" dirty="0"/>
              <a:t>Step 2: State transition table</a:t>
            </a:r>
          </a:p>
          <a:p>
            <a:r>
              <a:rPr lang="en-US" dirty="0"/>
              <a:t>Step 3: State minimization</a:t>
            </a:r>
          </a:p>
          <a:p>
            <a:r>
              <a:rPr lang="en-US" dirty="0"/>
              <a:t>Step 4: State encoding</a:t>
            </a:r>
          </a:p>
          <a:p>
            <a:r>
              <a:rPr lang="en-US" dirty="0"/>
              <a:t>Step 5: Next-state functions</a:t>
            </a:r>
          </a:p>
          <a:p>
            <a:r>
              <a:rPr lang="en-US" dirty="0"/>
              <a:t>Step 6: Schematic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2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FSM: step 1 and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21</a:t>
            </a:fld>
            <a:endParaRPr lang="en-US"/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430089" y="2012789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>
                <a:latin typeface="+mn-lt"/>
              </a:rPr>
              <a:t>S0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734889" y="1403189"/>
            <a:ext cx="2107111" cy="609600"/>
            <a:chOff x="3734889" y="1403189"/>
            <a:chExt cx="2107111" cy="609600"/>
          </a:xfrm>
        </p:grpSpPr>
        <p:cxnSp>
          <p:nvCxnSpPr>
            <p:cNvPr id="45" name="AutoShape 20"/>
            <p:cNvCxnSpPr>
              <a:cxnSpLocks noChangeShapeType="1"/>
            </p:cNvCxnSpPr>
            <p:nvPr/>
          </p:nvCxnSpPr>
          <p:spPr bwMode="auto">
            <a:xfrm>
              <a:off x="3734889" y="1555589"/>
              <a:ext cx="0" cy="457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734889" y="1403189"/>
              <a:ext cx="2107111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From S4, S5, S6, S7, S8</a:t>
              </a: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950785" y="2482689"/>
            <a:ext cx="774700" cy="1066800"/>
            <a:chOff x="4456" y="1872"/>
            <a:chExt cx="488" cy="672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560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S2</a:t>
              </a:r>
            </a:p>
          </p:txBody>
        </p:sp>
        <p:cxnSp>
          <p:nvCxnSpPr>
            <p:cNvPr id="42" name="AutoShape 18"/>
            <p:cNvCxnSpPr>
              <a:cxnSpLocks noChangeShapeType="1"/>
              <a:stCxn id="44" idx="5"/>
              <a:endCxn id="41" idx="1"/>
            </p:cNvCxnSpPr>
            <p:nvPr/>
          </p:nvCxnSpPr>
          <p:spPr bwMode="auto">
            <a:xfrm>
              <a:off x="4456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4521" y="1872"/>
              <a:ext cx="17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36585" y="3460589"/>
            <a:ext cx="774700" cy="1003300"/>
            <a:chOff x="4636585" y="3460589"/>
            <a:chExt cx="774700" cy="10033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480168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S6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cxnSp>
          <p:nvCxnSpPr>
            <p:cNvPr id="39" name="AutoShape 17"/>
            <p:cNvCxnSpPr>
              <a:cxnSpLocks noChangeShapeType="1"/>
              <a:stCxn id="41" idx="5"/>
              <a:endCxn id="38" idx="1"/>
            </p:cNvCxnSpPr>
            <p:nvPr/>
          </p:nvCxnSpPr>
          <p:spPr bwMode="auto">
            <a:xfrm>
              <a:off x="4636585" y="3460589"/>
              <a:ext cx="254000" cy="482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4739773" y="3476672"/>
              <a:ext cx="284163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61455" y="3460215"/>
            <a:ext cx="654184" cy="1003674"/>
            <a:chOff x="2961455" y="3460215"/>
            <a:chExt cx="654184" cy="1003674"/>
          </a:xfrm>
        </p:grpSpPr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296145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S4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264611" y="3460215"/>
              <a:ext cx="351028" cy="394074"/>
              <a:chOff x="3264611" y="3460215"/>
              <a:chExt cx="351028" cy="394074"/>
            </a:xfrm>
          </p:grpSpPr>
          <p:cxnSp>
            <p:nvCxnSpPr>
              <p:cNvPr id="36" name="AutoShape 15"/>
              <p:cNvCxnSpPr>
                <a:cxnSpLocks noChangeShapeType="1"/>
                <a:stCxn id="32" idx="5"/>
                <a:endCxn id="35" idx="0"/>
              </p:cNvCxnSpPr>
              <p:nvPr/>
            </p:nvCxnSpPr>
            <p:spPr bwMode="auto">
              <a:xfrm>
                <a:off x="3264611" y="3460215"/>
                <a:ext cx="1644" cy="39407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Text Box 24"/>
              <p:cNvSpPr txBox="1">
                <a:spLocks noChangeArrowheads="1"/>
              </p:cNvSpPr>
              <p:nvPr/>
            </p:nvSpPr>
            <p:spPr bwMode="auto">
              <a:xfrm>
                <a:off x="3331476" y="3476672"/>
                <a:ext cx="284163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>
                    <a:latin typeface="+mn-lt"/>
                  </a:rPr>
                  <a:t>T</a:t>
                </a:r>
              </a:p>
            </p:txBody>
          </p:sp>
        </p:grp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744285" y="2482689"/>
            <a:ext cx="774700" cy="1066800"/>
            <a:chOff x="3696" y="1872"/>
            <a:chExt cx="488" cy="672"/>
          </a:xfrm>
        </p:grpSpPr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3696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S1</a:t>
              </a:r>
            </a:p>
          </p:txBody>
        </p:sp>
        <p:cxnSp>
          <p:nvCxnSpPr>
            <p:cNvPr id="33" name="AutoShape 13"/>
            <p:cNvCxnSpPr>
              <a:cxnSpLocks noChangeShapeType="1"/>
              <a:stCxn id="44" idx="3"/>
              <a:endCxn id="32" idx="7"/>
            </p:cNvCxnSpPr>
            <p:nvPr/>
          </p:nvCxnSpPr>
          <p:spPr bwMode="auto">
            <a:xfrm flipH="1">
              <a:off x="4024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3948" y="1872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F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58485" y="3460589"/>
            <a:ext cx="774700" cy="1003300"/>
            <a:chOff x="2058485" y="3460589"/>
            <a:chExt cx="774700" cy="1003300"/>
          </a:xfrm>
        </p:grpSpPr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2058485" y="385428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S3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458535" y="3460589"/>
              <a:ext cx="374650" cy="482600"/>
              <a:chOff x="2458535" y="3460589"/>
              <a:chExt cx="374650" cy="482600"/>
            </a:xfrm>
          </p:grpSpPr>
          <p:cxnSp>
            <p:nvCxnSpPr>
              <p:cNvPr id="30" name="AutoShape 14"/>
              <p:cNvCxnSpPr>
                <a:cxnSpLocks noChangeShapeType="1"/>
                <a:stCxn id="32" idx="3"/>
                <a:endCxn id="29" idx="7"/>
              </p:cNvCxnSpPr>
              <p:nvPr/>
            </p:nvCxnSpPr>
            <p:spPr bwMode="auto">
              <a:xfrm flipH="1">
                <a:off x="2579185" y="3460589"/>
                <a:ext cx="254000" cy="4826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2458535" y="3476672"/>
                <a:ext cx="279400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>
                    <a:latin typeface="+mn-lt"/>
                  </a:rPr>
                  <a:t>F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71411" y="3460215"/>
            <a:ext cx="625474" cy="1003674"/>
            <a:chOff x="3871411" y="3460215"/>
            <a:chExt cx="625474" cy="1003674"/>
          </a:xfrm>
        </p:grpSpPr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388728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S5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871411" y="3460215"/>
              <a:ext cx="333748" cy="394074"/>
              <a:chOff x="3871411" y="3460215"/>
              <a:chExt cx="333748" cy="394074"/>
            </a:xfrm>
          </p:grpSpPr>
          <p:cxnSp>
            <p:nvCxnSpPr>
              <p:cNvPr id="27" name="AutoShape 16"/>
              <p:cNvCxnSpPr>
                <a:cxnSpLocks noChangeShapeType="1"/>
                <a:stCxn id="41" idx="3"/>
                <a:endCxn id="26" idx="0"/>
              </p:cNvCxnSpPr>
              <p:nvPr/>
            </p:nvCxnSpPr>
            <p:spPr bwMode="auto">
              <a:xfrm flipH="1">
                <a:off x="4192085" y="3460215"/>
                <a:ext cx="13074" cy="39407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3871411" y="3476672"/>
                <a:ext cx="279400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>
                    <a:latin typeface="+mn-lt"/>
                  </a:rPr>
                  <a:t>F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276290" y="4374615"/>
            <a:ext cx="609600" cy="995957"/>
            <a:chOff x="2276290" y="4374615"/>
            <a:chExt cx="609600" cy="995957"/>
          </a:xfrm>
        </p:grpSpPr>
        <p:sp>
          <p:nvSpPr>
            <p:cNvPr id="23" name="Oval 38"/>
            <p:cNvSpPr>
              <a:spLocks noChangeArrowheads="1"/>
            </p:cNvSpPr>
            <p:nvPr/>
          </p:nvSpPr>
          <p:spPr bwMode="auto">
            <a:xfrm>
              <a:off x="2276290" y="4760972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S8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578811" y="4374615"/>
              <a:ext cx="290705" cy="386357"/>
              <a:chOff x="2578811" y="4374615"/>
              <a:chExt cx="290705" cy="386357"/>
            </a:xfrm>
          </p:grpSpPr>
          <p:cxnSp>
            <p:nvCxnSpPr>
              <p:cNvPr id="24" name="AutoShape 39"/>
              <p:cNvCxnSpPr>
                <a:cxnSpLocks noChangeShapeType="1"/>
                <a:stCxn id="29" idx="5"/>
                <a:endCxn id="23" idx="0"/>
              </p:cNvCxnSpPr>
              <p:nvPr/>
            </p:nvCxnSpPr>
            <p:spPr bwMode="auto">
              <a:xfrm>
                <a:off x="2578811" y="4374615"/>
                <a:ext cx="2279" cy="386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Text Box 40"/>
              <p:cNvSpPr txBox="1">
                <a:spLocks noChangeArrowheads="1"/>
              </p:cNvSpPr>
              <p:nvPr/>
            </p:nvSpPr>
            <p:spPr bwMode="auto">
              <a:xfrm>
                <a:off x="2585353" y="4375849"/>
                <a:ext cx="284163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>
                    <a:latin typeface="+mn-lt"/>
                  </a:rPr>
                  <a:t>T</a:t>
                </a:r>
              </a:p>
            </p:txBody>
          </p:sp>
        </p:grpSp>
      </p:grp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382210" y="4368639"/>
            <a:ext cx="774700" cy="1003300"/>
            <a:chOff x="3264" y="2488"/>
            <a:chExt cx="488" cy="632"/>
          </a:xfrm>
        </p:grpSpPr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S7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cxnSp>
          <p:nvCxnSpPr>
            <p:cNvPr id="21" name="AutoShape 43"/>
            <p:cNvCxnSpPr>
              <a:cxnSpLocks noChangeShapeType="1"/>
              <a:endCxn id="20" idx="7"/>
            </p:cNvCxnSpPr>
            <p:nvPr/>
          </p:nvCxnSpPr>
          <p:spPr bwMode="auto">
            <a:xfrm flipH="1">
              <a:off x="3592" y="2488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3516" y="2496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F</a:t>
              </a:r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80605"/>
              </p:ext>
            </p:extLst>
          </p:nvPr>
        </p:nvGraphicFramePr>
        <p:xfrm>
          <a:off x="8225288" y="112205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S6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S5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S7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S4/S5/S6/S7/S8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944438" y="1884201"/>
            <a:ext cx="1464818" cy="495301"/>
            <a:chOff x="3944438" y="1884201"/>
            <a:chExt cx="1464818" cy="495301"/>
          </a:xfrm>
        </p:grpSpPr>
        <p:sp>
          <p:nvSpPr>
            <p:cNvPr id="57" name="Arc 56"/>
            <p:cNvSpPr/>
            <p:nvPr/>
          </p:nvSpPr>
          <p:spPr>
            <a:xfrm>
              <a:off x="3944438" y="1884201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4397441" y="1995916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!F and !T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0002" y="2809039"/>
            <a:ext cx="1464818" cy="495301"/>
            <a:chOff x="4620002" y="2809039"/>
            <a:chExt cx="1464818" cy="495301"/>
          </a:xfrm>
        </p:grpSpPr>
        <p:sp>
          <p:nvSpPr>
            <p:cNvPr id="61" name="Arc 60"/>
            <p:cNvSpPr/>
            <p:nvPr/>
          </p:nvSpPr>
          <p:spPr>
            <a:xfrm>
              <a:off x="4620002" y="280903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5073005" y="2920754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!F and !T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8953" y="2829289"/>
            <a:ext cx="1384232" cy="495301"/>
            <a:chOff x="1448953" y="2829289"/>
            <a:chExt cx="1384232" cy="495301"/>
          </a:xfrm>
        </p:grpSpPr>
        <p:sp>
          <p:nvSpPr>
            <p:cNvPr id="64" name="Arc 63"/>
            <p:cNvSpPr/>
            <p:nvPr/>
          </p:nvSpPr>
          <p:spPr>
            <a:xfrm flipH="1">
              <a:off x="2337884" y="282928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 Box 25"/>
            <p:cNvSpPr txBox="1">
              <a:spLocks noChangeArrowheads="1"/>
            </p:cNvSpPr>
            <p:nvPr/>
          </p:nvSpPr>
          <p:spPr bwMode="auto">
            <a:xfrm flipH="1">
              <a:off x="1448953" y="2941004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!F and !T 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9503" y="3746338"/>
            <a:ext cx="1384232" cy="495301"/>
            <a:chOff x="769503" y="3746338"/>
            <a:chExt cx="1384232" cy="495301"/>
          </a:xfrm>
        </p:grpSpPr>
        <p:sp>
          <p:nvSpPr>
            <p:cNvPr id="66" name="Arc 65"/>
            <p:cNvSpPr/>
            <p:nvPr/>
          </p:nvSpPr>
          <p:spPr>
            <a:xfrm flipH="1">
              <a:off x="1658434" y="3746338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 Box 25"/>
            <p:cNvSpPr txBox="1">
              <a:spLocks noChangeArrowheads="1"/>
            </p:cNvSpPr>
            <p:nvPr/>
          </p:nvSpPr>
          <p:spPr bwMode="auto">
            <a:xfrm flipH="1">
              <a:off x="769503" y="3858053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!F and !T 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14766" y="4463889"/>
            <a:ext cx="383438" cy="622318"/>
            <a:chOff x="4914766" y="4463889"/>
            <a:chExt cx="383438" cy="622318"/>
          </a:xfrm>
        </p:grpSpPr>
        <p:cxnSp>
          <p:nvCxnSpPr>
            <p:cNvPr id="71" name="Straight Arrow Connector 70"/>
            <p:cNvCxnSpPr>
              <a:stCxn id="38" idx="4"/>
              <a:endCxn id="72" idx="0"/>
            </p:cNvCxnSpPr>
            <p:nvPr/>
          </p:nvCxnSpPr>
          <p:spPr>
            <a:xfrm>
              <a:off x="5106485" y="4463889"/>
              <a:ext cx="0" cy="3412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4914766" y="4805104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020457" y="4472145"/>
            <a:ext cx="383438" cy="622318"/>
            <a:chOff x="4914766" y="4255343"/>
            <a:chExt cx="383438" cy="622318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065177" y="4461985"/>
            <a:ext cx="383438" cy="622318"/>
            <a:chOff x="4914766" y="4255343"/>
            <a:chExt cx="383438" cy="622318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02777" y="5371939"/>
            <a:ext cx="383438" cy="622318"/>
            <a:chOff x="4914766" y="4255343"/>
            <a:chExt cx="383438" cy="622318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987" y="5371939"/>
            <a:ext cx="383438" cy="622318"/>
            <a:chOff x="4914766" y="4255343"/>
            <a:chExt cx="383438" cy="62231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1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FSM: step 3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06816"/>
              </p:ext>
            </p:extLst>
          </p:nvPr>
        </p:nvGraphicFramePr>
        <p:xfrm>
          <a:off x="447972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S6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S5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S7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S4/S5/S6/S7/S8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47684"/>
              </p:ext>
            </p:extLst>
          </p:nvPr>
        </p:nvGraphicFramePr>
        <p:xfrm>
          <a:off x="4496636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44081"/>
              </p:ext>
            </p:extLst>
          </p:nvPr>
        </p:nvGraphicFramePr>
        <p:xfrm>
          <a:off x="8385294" y="1031488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21511" y="5731123"/>
            <a:ext cx="2834961" cy="451498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4470175" y="3603176"/>
            <a:ext cx="2834961" cy="2127947"/>
          </a:xfrm>
          <a:prstGeom prst="roundRect">
            <a:avLst>
              <a:gd name="adj" fmla="val 5185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3569110" y="326479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7572839" y="325250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11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90934" y="1684644"/>
            <a:ext cx="2885035" cy="3324619"/>
            <a:chOff x="2590934" y="1684644"/>
            <a:chExt cx="2885035" cy="332461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63671" y="2709640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9" name="AutoShape 13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3830115" y="2363047"/>
              <a:ext cx="0" cy="3465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63671" y="1830159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620305" y="2390223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F</a:t>
              </a:r>
            </a:p>
          </p:txBody>
        </p:sp>
        <p:sp>
          <p:nvSpPr>
            <p:cNvPr id="25" name="Arc 24"/>
            <p:cNvSpPr/>
            <p:nvPr/>
          </p:nvSpPr>
          <p:spPr>
            <a:xfrm flipH="1">
              <a:off x="3211958" y="2624230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563671" y="3551962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S2’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14" name="Straight Arrow Connector 13"/>
            <p:cNvCxnSpPr>
              <a:stCxn id="8" idx="4"/>
              <a:endCxn id="13" idx="0"/>
            </p:cNvCxnSpPr>
            <p:nvPr/>
          </p:nvCxnSpPr>
          <p:spPr>
            <a:xfrm>
              <a:off x="3830115" y="3242529"/>
              <a:ext cx="0" cy="3094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8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3830115" y="4084851"/>
              <a:ext cx="0" cy="2579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563671" y="4342775"/>
              <a:ext cx="532889" cy="5328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S4’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sp>
          <p:nvSpPr>
            <p:cNvPr id="20" name="Arc 19"/>
            <p:cNvSpPr/>
            <p:nvPr/>
          </p:nvSpPr>
          <p:spPr>
            <a:xfrm flipH="1" flipV="1">
              <a:off x="3481398" y="3141989"/>
              <a:ext cx="1019311" cy="1352834"/>
            </a:xfrm>
            <a:prstGeom prst="arc">
              <a:avLst>
                <a:gd name="adj1" fmla="val 5650268"/>
                <a:gd name="adj2" fmla="val 1584992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2590934" y="1684644"/>
              <a:ext cx="1064953" cy="432973"/>
              <a:chOff x="1216654" y="2607054"/>
              <a:chExt cx="1218255" cy="495301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1643979" y="2693658"/>
                <a:ext cx="790930" cy="2476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!F and !T</a:t>
                </a:r>
              </a:p>
            </p:txBody>
          </p:sp>
        </p:grp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 flipH="1">
              <a:off x="2607638" y="2710904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!F and !T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3641468" y="32524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F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3378481" y="4084850"/>
              <a:ext cx="370379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F or T</a:t>
              </a:r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3202379" y="3468937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 flipH="1">
              <a:off x="2598059" y="3555611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!F and !T</a:t>
              </a:r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4038600" y="1684644"/>
              <a:ext cx="1360891" cy="332461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4409817" y="3685423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T</a:t>
              </a: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5306787" y="33897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X</a:t>
              </a:r>
            </a:p>
          </p:txBody>
        </p:sp>
        <p:sp>
          <p:nvSpPr>
            <p:cNvPr id="40" name="Arc 39"/>
            <p:cNvSpPr/>
            <p:nvPr/>
          </p:nvSpPr>
          <p:spPr>
            <a:xfrm flipH="1" flipV="1">
              <a:off x="3462271" y="2310654"/>
              <a:ext cx="1013444" cy="1333313"/>
            </a:xfrm>
            <a:prstGeom prst="arc">
              <a:avLst>
                <a:gd name="adj1" fmla="val 5650268"/>
                <a:gd name="adj2" fmla="val 1584992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4385278" y="2826864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T</a:t>
              </a:r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73065"/>
              </p:ext>
            </p:extLst>
          </p:nvPr>
        </p:nvGraphicFramePr>
        <p:xfrm>
          <a:off x="7535062" y="1343044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3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47512"/>
              </p:ext>
            </p:extLst>
          </p:nvPr>
        </p:nvGraphicFramePr>
        <p:xfrm>
          <a:off x="7008778" y="1483772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/>
                        <a:t>1</a:t>
                      </a: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/>
                        <a:t>1</a:t>
                      </a: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/>
                        <a:t>1</a:t>
                      </a: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/>
                        <a:t>1</a:t>
                      </a: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300051" y="1684644"/>
            <a:ext cx="3507067" cy="3619190"/>
            <a:chOff x="2300051" y="1684644"/>
            <a:chExt cx="3507067" cy="361919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63671" y="2709640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/>
                <a:t>5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cxnSp>
          <p:nvCxnSpPr>
            <p:cNvPr id="9" name="AutoShape 13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3830115" y="2363047"/>
              <a:ext cx="0" cy="3465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63671" y="1830159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/>
                <a:t>0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sp>
          <p:nvSpPr>
            <p:cNvPr id="25" name="Arc 24"/>
            <p:cNvSpPr/>
            <p:nvPr/>
          </p:nvSpPr>
          <p:spPr>
            <a:xfrm flipH="1">
              <a:off x="3211958" y="2624230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563671" y="3551962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/>
                <a:t>10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>
              <a:stCxn id="8" idx="4"/>
              <a:endCxn id="13" idx="0"/>
            </p:cNvCxnSpPr>
            <p:nvPr/>
          </p:nvCxnSpPr>
          <p:spPr>
            <a:xfrm>
              <a:off x="3830115" y="3242529"/>
              <a:ext cx="0" cy="3094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8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3830115" y="4084851"/>
              <a:ext cx="0" cy="2579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563671" y="4342775"/>
              <a:ext cx="532889" cy="5328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>
                  <a:latin typeface="Calibri" panose="020F0502020204030204" pitchFamily="34" charset="0"/>
                </a:rPr>
                <a:t>≥</a:t>
              </a:r>
              <a:r>
                <a:rPr lang="en-US" sz="1200" dirty="0"/>
                <a:t>15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2429313" y="1684644"/>
              <a:ext cx="1226574" cy="432973"/>
              <a:chOff x="1216654" y="2607054"/>
              <a:chExt cx="1403142" cy="495301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1643980" y="2693658"/>
                <a:ext cx="975816" cy="2476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Nothing paid</a:t>
                </a:r>
              </a:p>
            </p:txBody>
          </p:sp>
        </p:grp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 flipH="1">
              <a:off x="2300051" y="2709375"/>
              <a:ext cx="939297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ru-RU" sz="1200" dirty="0">
                  <a:latin typeface="+mn-lt"/>
                </a:rPr>
                <a:t>Nothing paid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931333" y="4084850"/>
              <a:ext cx="817528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ru-RU" sz="1200" dirty="0">
                  <a:latin typeface="+mn-lt"/>
                </a:rPr>
                <a:t>5₵ or 10₵</a:t>
              </a:r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3202379" y="3468937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 flipH="1">
              <a:off x="2429312" y="3555611"/>
              <a:ext cx="860147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Nothing paid</a:t>
              </a:r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4038600" y="1684644"/>
              <a:ext cx="1360891" cy="332461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1398" y="3141989"/>
              <a:ext cx="1122228" cy="1352834"/>
              <a:chOff x="3481398" y="3141989"/>
              <a:chExt cx="1122228" cy="1352834"/>
            </a:xfrm>
          </p:grpSpPr>
          <p:sp>
            <p:nvSpPr>
              <p:cNvPr id="20" name="Arc 19"/>
              <p:cNvSpPr/>
              <p:nvPr/>
            </p:nvSpPr>
            <p:spPr>
              <a:xfrm flipH="1" flipV="1">
                <a:off x="3481398" y="3141989"/>
                <a:ext cx="1019311" cy="1352834"/>
              </a:xfrm>
              <a:prstGeom prst="arc">
                <a:avLst>
                  <a:gd name="adj1" fmla="val 5650268"/>
                  <a:gd name="adj2" fmla="val 1584992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4338156" y="3682859"/>
                <a:ext cx="265470" cy="2215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defRPr/>
                </a:pPr>
                <a:r>
                  <a:rPr lang="en-US" sz="1200" dirty="0">
                    <a:latin typeface="Calibri" panose="020F0502020204030204" pitchFamily="34" charset="0"/>
                  </a:rPr>
                  <a:t>10₵</a:t>
                </a:r>
                <a:endParaRPr lang="en-US" sz="1200" dirty="0"/>
              </a:p>
            </p:txBody>
          </p:sp>
        </p:grp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4975638" y="3389767"/>
              <a:ext cx="8314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always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51566" y="2349867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/>
                <a:t>5₵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2555" y="3216214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/>
                <a:t>5₵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9351" y="4934502"/>
              <a:ext cx="1339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Make coffee</a:t>
              </a:r>
              <a:endParaRPr lang="ru-RU" dirty="0"/>
            </a:p>
          </p:txBody>
        </p:sp>
        <p:cxnSp>
          <p:nvCxnSpPr>
            <p:cNvPr id="24" name="Straight Arrow Connector 23"/>
            <p:cNvCxnSpPr>
              <a:stCxn id="22" idx="0"/>
            </p:cNvCxnSpPr>
            <p:nvPr/>
          </p:nvCxnSpPr>
          <p:spPr>
            <a:xfrm flipV="1">
              <a:off x="3388894" y="4739148"/>
              <a:ext cx="423661" cy="195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476493" y="2291581"/>
              <a:ext cx="1122228" cy="1352834"/>
              <a:chOff x="3481398" y="3141989"/>
              <a:chExt cx="1122228" cy="1352834"/>
            </a:xfrm>
          </p:grpSpPr>
          <p:sp>
            <p:nvSpPr>
              <p:cNvPr id="39" name="Arc 38"/>
              <p:cNvSpPr/>
              <p:nvPr/>
            </p:nvSpPr>
            <p:spPr>
              <a:xfrm flipH="1" flipV="1">
                <a:off x="3481398" y="3141989"/>
                <a:ext cx="1019311" cy="1352834"/>
              </a:xfrm>
              <a:prstGeom prst="arc">
                <a:avLst>
                  <a:gd name="adj1" fmla="val 5650268"/>
                  <a:gd name="adj2" fmla="val 1584992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4338156" y="3682859"/>
                <a:ext cx="265470" cy="2215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defRPr/>
                </a:pPr>
                <a:r>
                  <a:rPr lang="en-US" sz="1200" dirty="0">
                    <a:latin typeface="Calibri" panose="020F0502020204030204" pitchFamily="34" charset="0"/>
                  </a:rPr>
                  <a:t>10₵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20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4, 5 and 6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rest steps on your own!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Backup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6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BB3-0C6A-44F7-90D3-F4947D47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29919-B5E6-43C9-A47C-9F7527E3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8C1ED-294A-4DFF-9200-B00347E6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D8D58-0B53-49A5-8F1B-9D62940E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00C6436-C2AB-47DF-8B9B-AD0BEFD38B09}"/>
              </a:ext>
            </a:extLst>
          </p:cNvPr>
          <p:cNvSpPr txBox="1">
            <a:spLocks/>
          </p:cNvSpPr>
          <p:nvPr/>
        </p:nvSpPr>
        <p:spPr>
          <a:xfrm>
            <a:off x="838200" y="1111195"/>
            <a:ext cx="10515600" cy="49668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Finite State Machines</a:t>
            </a:r>
          </a:p>
          <a:p>
            <a:pPr lvl="1"/>
            <a:r>
              <a:rPr lang="en-US" dirty="0"/>
              <a:t>Abstract away combinational and sequential logic into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These functions take in a stream of bits, do something</a:t>
            </a:r>
            <a:br>
              <a:rPr lang="en-US" dirty="0"/>
            </a:br>
            <a:r>
              <a:rPr lang="en-US" dirty="0"/>
              <a:t>with them, and output something deterministic </a:t>
            </a:r>
          </a:p>
          <a:p>
            <a:r>
              <a:rPr lang="en-US" dirty="0"/>
              <a:t>A convenient way to conceptualize computation over time</a:t>
            </a:r>
          </a:p>
          <a:p>
            <a:r>
              <a:rPr lang="en-US" dirty="0"/>
              <a:t>Function can be represented with a </a:t>
            </a:r>
            <a:r>
              <a:rPr lang="en-US" i="1" dirty="0"/>
              <a:t>state transition diagram</a:t>
            </a:r>
          </a:p>
          <a:p>
            <a:r>
              <a:rPr lang="en-US" dirty="0"/>
              <a:t>With combinational logic and registers, any FSM can be implemented in hardware!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DFE4B4-F347-4968-824A-311A1337EBE4}"/>
              </a:ext>
            </a:extLst>
          </p:cNvPr>
          <p:cNvSpPr txBox="1"/>
          <p:nvPr/>
        </p:nvSpPr>
        <p:spPr>
          <a:xfrm>
            <a:off x="5650847" y="5893405"/>
            <a:ext cx="591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Credits: CS61C – Sequential Logic, FSMs by Nick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Riasanovsky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Counter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1195"/>
            <a:ext cx="10515600" cy="2258115"/>
          </a:xfrm>
        </p:spPr>
        <p:txBody>
          <a:bodyPr>
            <a:noAutofit/>
          </a:bodyPr>
          <a:lstStyle/>
          <a:p>
            <a:r>
              <a:rPr lang="en-US" dirty="0"/>
              <a:t>5-state counter repeats 5 numbers in a sequence</a:t>
            </a:r>
          </a:p>
          <a:p>
            <a:pPr lvl="1"/>
            <a:r>
              <a:rPr lang="en-US" dirty="0"/>
              <a:t>The numbers are 000, 010, 011, 101, 110</a:t>
            </a:r>
          </a:p>
          <a:p>
            <a:r>
              <a:rPr lang="en-US" dirty="0"/>
              <a:t>How to implement it? From what to start?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84170" y="3763010"/>
            <a:ext cx="508000" cy="463550"/>
            <a:chOff x="2884170" y="3763010"/>
            <a:chExt cx="508000" cy="463550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2896870" y="37630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884170" y="38328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>
                  <a:latin typeface="+mn-lt"/>
                </a:rPr>
                <a:t>000</a:t>
              </a:r>
            </a:p>
          </p:txBody>
        </p:sp>
      </p:grp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2807970" y="4185285"/>
            <a:ext cx="190500" cy="504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884170" y="5025073"/>
            <a:ext cx="595313" cy="398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896995" y="4994910"/>
            <a:ext cx="523875" cy="414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4243070" y="4232910"/>
            <a:ext cx="255588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 flipV="1">
            <a:off x="3350895" y="3978910"/>
            <a:ext cx="5842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42307"/>
              </p:ext>
            </p:extLst>
          </p:nvPr>
        </p:nvGraphicFramePr>
        <p:xfrm>
          <a:off x="8153400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72623"/>
              </p:ext>
            </p:extLst>
          </p:nvPr>
        </p:nvGraphicFramePr>
        <p:xfrm>
          <a:off x="9815832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C+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78852" y="2789678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 state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78757" y="2774319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Next state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47028" y="5838429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Fig.: </a:t>
            </a:r>
            <a:r>
              <a:rPr lang="en-US" dirty="0"/>
              <a:t>State Diagram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97347" y="6023095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Transition Table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877945" y="3788410"/>
            <a:ext cx="508000" cy="463550"/>
            <a:chOff x="3877945" y="3788410"/>
            <a:chExt cx="508000" cy="463550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903345" y="37884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877945" y="38582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>
                  <a:latin typeface="+mn-lt"/>
                </a:rPr>
                <a:t>110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46258" y="4626610"/>
            <a:ext cx="508000" cy="474663"/>
            <a:chOff x="4346258" y="4626610"/>
            <a:chExt cx="508000" cy="474663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371658" y="46266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346258" y="4707573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>
                  <a:latin typeface="+mn-lt"/>
                </a:rPr>
                <a:t>101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42970" y="5299710"/>
            <a:ext cx="508000" cy="463550"/>
            <a:chOff x="3442970" y="5299710"/>
            <a:chExt cx="508000" cy="463550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455670" y="5299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442970" y="5369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latin typeface="+mn-lt"/>
                </a:rPr>
                <a:t>011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66658" y="4664710"/>
            <a:ext cx="508000" cy="463550"/>
            <a:chOff x="2466658" y="4664710"/>
            <a:chExt cx="508000" cy="46355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490470" y="4664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466658" y="4734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latin typeface="+mn-lt"/>
                </a:rPr>
                <a:t>010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233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Counter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2876"/>
            <a:ext cx="10515600" cy="1904698"/>
          </a:xfrm>
        </p:spPr>
        <p:txBody>
          <a:bodyPr/>
          <a:lstStyle/>
          <a:p>
            <a:r>
              <a:rPr lang="en-US" dirty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lvl="1"/>
            <a:r>
              <a:rPr lang="en-US" dirty="0"/>
              <a:t>Step 3: Next-state functions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57750"/>
              </p:ext>
            </p:extLst>
          </p:nvPr>
        </p:nvGraphicFramePr>
        <p:xfrm>
          <a:off x="8473440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5136"/>
              </p:ext>
            </p:extLst>
          </p:nvPr>
        </p:nvGraphicFramePr>
        <p:xfrm>
          <a:off x="10135872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C+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98892" y="905257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8797" y="889898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Next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17387" y="4138674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Transition Table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72086"/>
              </p:ext>
            </p:extLst>
          </p:nvPr>
        </p:nvGraphicFramePr>
        <p:xfrm>
          <a:off x="1657350" y="351635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81636" y="314702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2949" y="38767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14881"/>
              </p:ext>
            </p:extLst>
          </p:nvPr>
        </p:nvGraphicFramePr>
        <p:xfrm>
          <a:off x="1657350" y="5027966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81636" y="465863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2949" y="53883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7169" y="332671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7169" y="475617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B+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8818"/>
              </p:ext>
            </p:extLst>
          </p:nvPr>
        </p:nvGraphicFramePr>
        <p:xfrm>
          <a:off x="7650480" y="503308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674766" y="466375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16079" y="5393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05383" y="475617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38600" y="3876754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C+ = 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5013" y="5376116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B+ = !A!C +!B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37421" y="537611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A+ = B!C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7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Counter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5318787" cy="2227479"/>
          </a:xfrm>
        </p:spPr>
        <p:txBody>
          <a:bodyPr/>
          <a:lstStyle/>
          <a:p>
            <a:r>
              <a:rPr lang="en-US" dirty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lvl="1"/>
            <a:r>
              <a:rPr lang="en-US" dirty="0"/>
              <a:t>Step 3: Next-state functions</a:t>
            </a:r>
          </a:p>
          <a:p>
            <a:pPr lvl="1"/>
            <a:r>
              <a:rPr lang="en-US" dirty="0"/>
              <a:t>Step 4: Schematic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04429" y="38715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995739" y="3871599"/>
            <a:ext cx="1142072" cy="898598"/>
            <a:chOff x="3018336" y="3893592"/>
            <a:chExt cx="1142072" cy="898598"/>
          </a:xfrm>
        </p:grpSpPr>
        <p:grpSp>
          <p:nvGrpSpPr>
            <p:cNvPr id="16" name="Group 15"/>
            <p:cNvGrpSpPr/>
            <p:nvPr/>
          </p:nvGrpSpPr>
          <p:grpSpPr>
            <a:xfrm>
              <a:off x="3018336" y="4113908"/>
              <a:ext cx="793900" cy="678282"/>
              <a:chOff x="3174858" y="3689799"/>
              <a:chExt cx="1280121" cy="109369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14" name="Rectangle 13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812236" y="389359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89706" y="3871599"/>
            <a:ext cx="1145278" cy="898598"/>
            <a:chOff x="4812303" y="3893592"/>
            <a:chExt cx="1145278" cy="898598"/>
          </a:xfrm>
        </p:grpSpPr>
        <p:grpSp>
          <p:nvGrpSpPr>
            <p:cNvPr id="32" name="Group 31"/>
            <p:cNvGrpSpPr/>
            <p:nvPr/>
          </p:nvGrpSpPr>
          <p:grpSpPr>
            <a:xfrm>
              <a:off x="4812303" y="4113908"/>
              <a:ext cx="793900" cy="678282"/>
              <a:chOff x="3174858" y="3689799"/>
              <a:chExt cx="1280121" cy="1093694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38" name="Rectangle 3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606203" y="389359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86879" y="3871599"/>
            <a:ext cx="1156500" cy="898598"/>
            <a:chOff x="6609476" y="3862220"/>
            <a:chExt cx="1156500" cy="898598"/>
          </a:xfrm>
        </p:grpSpPr>
        <p:grpSp>
          <p:nvGrpSpPr>
            <p:cNvPr id="42" name="Group 41"/>
            <p:cNvGrpSpPr/>
            <p:nvPr/>
          </p:nvGrpSpPr>
          <p:grpSpPr>
            <a:xfrm>
              <a:off x="6609476" y="4082536"/>
              <a:ext cx="793900" cy="678282"/>
              <a:chOff x="3174858" y="3689799"/>
              <a:chExt cx="1280121" cy="1093694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>
                <a:off x="3174858" y="3996667"/>
                <a:ext cx="242180" cy="2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48" name="Rectangle 4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403376" y="386222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8871" y="4282227"/>
            <a:ext cx="1228008" cy="1227552"/>
            <a:chOff x="6358871" y="4282227"/>
            <a:chExt cx="1228008" cy="1227552"/>
          </a:xfrm>
        </p:grpSpPr>
        <p:sp>
          <p:nvSpPr>
            <p:cNvPr id="54" name="Flowchart: Delay 10"/>
            <p:cNvSpPr/>
            <p:nvPr/>
          </p:nvSpPr>
          <p:spPr bwMode="auto">
            <a:xfrm>
              <a:off x="6943526" y="4931417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280057" y="4282227"/>
              <a:ext cx="306822" cy="849669"/>
              <a:chOff x="6302654" y="4304220"/>
              <a:chExt cx="306822" cy="849669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5" name="Straight Connector 74"/>
            <p:cNvCxnSpPr/>
            <p:nvPr/>
          </p:nvCxnSpPr>
          <p:spPr bwMode="auto">
            <a:xfrm>
              <a:off x="6793332" y="5012917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6793332" y="5238469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6358871" y="504811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!C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44649" y="476491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01715" y="4264448"/>
            <a:ext cx="1929722" cy="1676297"/>
            <a:chOff x="3901715" y="4264448"/>
            <a:chExt cx="1929722" cy="1676297"/>
          </a:xfrm>
        </p:grpSpPr>
        <p:cxnSp>
          <p:nvCxnSpPr>
            <p:cNvPr id="79" name="Straight Connector 78"/>
            <p:cNvCxnSpPr/>
            <p:nvPr/>
          </p:nvCxnSpPr>
          <p:spPr bwMode="auto">
            <a:xfrm>
              <a:off x="4895635" y="5316941"/>
              <a:ext cx="30377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4839412" y="5557733"/>
              <a:ext cx="36000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Flowchart: Delay 18"/>
            <p:cNvSpPr/>
            <p:nvPr/>
          </p:nvSpPr>
          <p:spPr bwMode="auto">
            <a:xfrm flipH="1">
              <a:off x="5128121" y="5222812"/>
              <a:ext cx="318391" cy="41267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07615" y="493724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!B</a:t>
              </a:r>
            </a:p>
          </p:txBody>
        </p:sp>
        <p:sp>
          <p:nvSpPr>
            <p:cNvPr id="84" name="Flowchart: Delay 10"/>
            <p:cNvSpPr/>
            <p:nvPr/>
          </p:nvSpPr>
          <p:spPr bwMode="auto">
            <a:xfrm>
              <a:off x="4501581" y="5362383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4351387" y="5443883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351387" y="5669435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916926" y="54790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!C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901715" y="5195881"/>
              <a:ext cx="4635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!A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460572" y="4264448"/>
              <a:ext cx="370865" cy="1154180"/>
              <a:chOff x="6302654" y="4304220"/>
              <a:chExt cx="306822" cy="849669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7" name="Group 6"/>
          <p:cNvGrpSpPr/>
          <p:nvPr/>
        </p:nvGrpSpPr>
        <p:grpSpPr>
          <a:xfrm>
            <a:off x="7871689" y="1528952"/>
            <a:ext cx="2512291" cy="1731850"/>
            <a:chOff x="7871689" y="1528952"/>
            <a:chExt cx="2512291" cy="1731850"/>
          </a:xfrm>
        </p:grpSpPr>
        <p:sp>
          <p:nvSpPr>
            <p:cNvPr id="17" name="TextBox 16"/>
            <p:cNvSpPr txBox="1"/>
            <p:nvPr/>
          </p:nvSpPr>
          <p:spPr>
            <a:xfrm>
              <a:off x="8380779" y="1528952"/>
              <a:ext cx="971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C+ = 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0779" y="1934818"/>
              <a:ext cx="1830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B+ = !A!C +!B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0779" y="2344554"/>
              <a:ext cx="12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A+ = B!C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1689" y="2891470"/>
              <a:ext cx="2512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Fig.: </a:t>
              </a:r>
              <a:r>
                <a:rPr lang="en-US" dirty="0"/>
                <a:t>Next-state functions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4706919" y="5890446"/>
            <a:ext cx="30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5-state counter 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45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Self-starting counters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016"/>
            <a:ext cx="10515600" cy="1030204"/>
          </a:xfrm>
        </p:spPr>
        <p:txBody>
          <a:bodyPr>
            <a:normAutofit/>
          </a:bodyPr>
          <a:lstStyle/>
          <a:p>
            <a:r>
              <a:rPr lang="en-US" dirty="0"/>
              <a:t>Is our design robust?</a:t>
            </a:r>
          </a:p>
          <a:p>
            <a:pPr lvl="1"/>
            <a:r>
              <a:rPr lang="en-US" dirty="0"/>
              <a:t>What if the counter jumps to 111 state (e.g., due to  noise disturbance</a:t>
            </a:r>
            <a:r>
              <a:rPr lang="ru-RU" dirty="0"/>
              <a:t>)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7</a:t>
            </a:fld>
            <a:endParaRPr 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824419" y="2300930"/>
            <a:ext cx="6733972" cy="458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Invalid states should transition to valid ones</a:t>
            </a:r>
          </a:p>
          <a:p>
            <a:pPr lvl="1"/>
            <a:r>
              <a:rPr lang="en-US" dirty="0"/>
              <a:t>Assures startup </a:t>
            </a:r>
          </a:p>
          <a:p>
            <a:pPr lvl="1"/>
            <a:r>
              <a:rPr lang="en-US" dirty="0"/>
              <a:t>Assures bit-error tolerance</a:t>
            </a:r>
          </a:p>
          <a:p>
            <a:r>
              <a:rPr lang="en-US" dirty="0"/>
              <a:t>Design your counters to be self-starting</a:t>
            </a:r>
          </a:p>
          <a:p>
            <a:pPr lvl="1"/>
            <a:r>
              <a:rPr lang="en-US" dirty="0"/>
              <a:t>Draw all states in the state diagram</a:t>
            </a:r>
          </a:p>
          <a:p>
            <a:pPr lvl="1"/>
            <a:r>
              <a:rPr lang="en-US" dirty="0"/>
              <a:t>Fill in the entire state-transition table</a:t>
            </a:r>
          </a:p>
          <a:p>
            <a:pPr lvl="1"/>
            <a:r>
              <a:rPr lang="en-US" dirty="0"/>
              <a:t>May limit your ability to exploit don't cares</a:t>
            </a:r>
          </a:p>
          <a:p>
            <a:pPr lvl="2"/>
            <a:r>
              <a:rPr lang="en-US" dirty="0"/>
              <a:t>Choose startup transitions that minimize the logic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7811615" y="3702995"/>
            <a:ext cx="1663700" cy="1377950"/>
            <a:chOff x="1585913" y="3352800"/>
            <a:chExt cx="1663700" cy="1377950"/>
          </a:xfrm>
        </p:grpSpPr>
        <p:sp>
          <p:nvSpPr>
            <p:cNvPr id="57" name="Oval 26"/>
            <p:cNvSpPr>
              <a:spLocks noChangeArrowheads="1"/>
            </p:cNvSpPr>
            <p:nvPr/>
          </p:nvSpPr>
          <p:spPr bwMode="auto">
            <a:xfrm>
              <a:off x="1617663" y="34671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1585913" y="35369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001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59" name="Oval 29"/>
            <p:cNvSpPr>
              <a:spLocks noChangeArrowheads="1"/>
            </p:cNvSpPr>
            <p:nvPr/>
          </p:nvSpPr>
          <p:spPr bwMode="auto">
            <a:xfrm>
              <a:off x="2239963" y="4267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2208213" y="43370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100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1" name="Oval 32"/>
            <p:cNvSpPr>
              <a:spLocks noChangeArrowheads="1"/>
            </p:cNvSpPr>
            <p:nvPr/>
          </p:nvSpPr>
          <p:spPr bwMode="auto">
            <a:xfrm>
              <a:off x="2773363" y="3352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741613" y="34226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111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 flipH="1">
              <a:off x="2570163" y="3784600"/>
              <a:ext cx="317500" cy="508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 flipV="1">
              <a:off x="2087563" y="3581400"/>
              <a:ext cx="685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 flipH="1" flipV="1">
              <a:off x="1960563" y="3886200"/>
              <a:ext cx="342900" cy="431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7465270" y="2848312"/>
            <a:ext cx="2320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ru-RU" sz="2000" dirty="0">
                <a:solidFill>
                  <a:schemeClr val="tx1"/>
                </a:solidFill>
                <a:latin typeface="+mn-lt"/>
              </a:rPr>
              <a:t>Is such loop possible?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9475315" y="4007795"/>
            <a:ext cx="2387600" cy="2000250"/>
            <a:chOff x="2466658" y="3763010"/>
            <a:chExt cx="2387600" cy="2000250"/>
          </a:xfrm>
        </p:grpSpPr>
        <p:grpSp>
          <p:nvGrpSpPr>
            <p:cNvPr id="68" name="Group 67"/>
            <p:cNvGrpSpPr/>
            <p:nvPr/>
          </p:nvGrpSpPr>
          <p:grpSpPr>
            <a:xfrm>
              <a:off x="2884170" y="3763010"/>
              <a:ext cx="508000" cy="463550"/>
              <a:chOff x="2884170" y="3763010"/>
              <a:chExt cx="508000" cy="463550"/>
            </a:xfrm>
          </p:grpSpPr>
          <p:sp>
            <p:nvSpPr>
              <p:cNvPr id="86" name="Oval 3"/>
              <p:cNvSpPr>
                <a:spLocks noChangeArrowheads="1"/>
              </p:cNvSpPr>
              <p:nvPr/>
            </p:nvSpPr>
            <p:spPr bwMode="auto">
              <a:xfrm>
                <a:off x="2896870" y="37630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7" name="Rectangle 4"/>
              <p:cNvSpPr>
                <a:spLocks noChangeArrowheads="1"/>
              </p:cNvSpPr>
              <p:nvPr/>
            </p:nvSpPr>
            <p:spPr bwMode="auto">
              <a:xfrm>
                <a:off x="2884170" y="38328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latin typeface="+mn-lt"/>
                  </a:rPr>
                  <a:t>000</a:t>
                </a:r>
              </a:p>
            </p:txBody>
          </p:sp>
        </p:grp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2807970" y="4185285"/>
              <a:ext cx="190500" cy="504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2884170" y="5025073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 flipV="1">
              <a:off x="3896995" y="4994910"/>
              <a:ext cx="523875" cy="414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 flipH="1" flipV="1">
              <a:off x="4243070" y="4232910"/>
              <a:ext cx="255588" cy="406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3350895" y="3978910"/>
              <a:ext cx="58420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877945" y="3788410"/>
              <a:ext cx="508000" cy="463550"/>
              <a:chOff x="3877945" y="3788410"/>
              <a:chExt cx="508000" cy="463550"/>
            </a:xfrm>
          </p:grpSpPr>
          <p:sp>
            <p:nvSpPr>
              <p:cNvPr id="8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latin typeface="+mn-lt"/>
                  </a:rPr>
                  <a:t>110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346258" y="4626610"/>
              <a:ext cx="508000" cy="474663"/>
              <a:chOff x="4346258" y="4626610"/>
              <a:chExt cx="508000" cy="474663"/>
            </a:xfrm>
          </p:grpSpPr>
          <p:sp>
            <p:nvSpPr>
              <p:cNvPr id="82" name="Oval 9"/>
              <p:cNvSpPr>
                <a:spLocks noChangeArrowheads="1"/>
              </p:cNvSpPr>
              <p:nvPr/>
            </p:nvSpPr>
            <p:spPr bwMode="auto">
              <a:xfrm>
                <a:off x="4371658" y="46266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3" name="Rectangle 10"/>
              <p:cNvSpPr>
                <a:spLocks noChangeArrowheads="1"/>
              </p:cNvSpPr>
              <p:nvPr/>
            </p:nvSpPr>
            <p:spPr bwMode="auto">
              <a:xfrm>
                <a:off x="4346258" y="4707573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latin typeface="+mn-lt"/>
                  </a:rPr>
                  <a:t>101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442970" y="5299710"/>
              <a:ext cx="508000" cy="463550"/>
              <a:chOff x="3442970" y="5299710"/>
              <a:chExt cx="508000" cy="463550"/>
            </a:xfrm>
          </p:grpSpPr>
          <p:sp>
            <p:nvSpPr>
              <p:cNvPr id="80" name="Oval 7"/>
              <p:cNvSpPr>
                <a:spLocks noChangeArrowheads="1"/>
              </p:cNvSpPr>
              <p:nvPr/>
            </p:nvSpPr>
            <p:spPr bwMode="auto">
              <a:xfrm>
                <a:off x="3455670" y="5299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3442970" y="5369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>
                    <a:latin typeface="+mn-lt"/>
                  </a:rPr>
                  <a:t>011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66658" y="4664710"/>
              <a:ext cx="508000" cy="463550"/>
              <a:chOff x="2466658" y="4664710"/>
              <a:chExt cx="508000" cy="463550"/>
            </a:xfrm>
          </p:grpSpPr>
          <p:sp>
            <p:nvSpPr>
              <p:cNvPr id="78" name="Oval 5"/>
              <p:cNvSpPr>
                <a:spLocks noChangeArrowheads="1"/>
              </p:cNvSpPr>
              <p:nvPr/>
            </p:nvSpPr>
            <p:spPr bwMode="auto">
              <a:xfrm>
                <a:off x="2490470" y="4664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9" name="Rectangle 6"/>
              <p:cNvSpPr>
                <a:spLocks noChangeArrowheads="1"/>
              </p:cNvSpPr>
              <p:nvPr/>
            </p:nvSpPr>
            <p:spPr bwMode="auto">
              <a:xfrm>
                <a:off x="2466658" y="4734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>
                    <a:latin typeface="+mn-lt"/>
                  </a:rPr>
                  <a:t>010</a:t>
                </a:r>
              </a:p>
            </p:txBody>
          </p:sp>
        </p:grpSp>
      </p:grpSp>
      <p:sp>
        <p:nvSpPr>
          <p:cNvPr id="88" name="Rectangle 37"/>
          <p:cNvSpPr>
            <a:spLocks noChangeArrowheads="1"/>
          </p:cNvSpPr>
          <p:nvPr/>
        </p:nvSpPr>
        <p:spPr bwMode="auto">
          <a:xfrm>
            <a:off x="7197252" y="3173750"/>
            <a:ext cx="3162300" cy="42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altLang="ru-RU" sz="2000" dirty="0">
                <a:solidFill>
                  <a:schemeClr val="tx1"/>
                </a:solidFill>
                <a:latin typeface="Calibri" panose="020F0502020204030204" pitchFamily="34" charset="0"/>
              </a:rPr>
              <a:t>If yes → stuck in invalid states</a:t>
            </a:r>
            <a:endParaRPr lang="en-US" altLang="ru-RU" sz="2000" dirty="0">
              <a:solidFill>
                <a:schemeClr val="tx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0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1408" y="302371"/>
            <a:ext cx="10515600" cy="721898"/>
          </a:xfrm>
        </p:spPr>
        <p:txBody>
          <a:bodyPr/>
          <a:lstStyle/>
          <a:p>
            <a:pPr algn="l"/>
            <a:r>
              <a:rPr lang="en-US" dirty="0"/>
              <a:t>Make 5-state Counter Self-Starting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64777"/>
              </p:ext>
            </p:extLst>
          </p:nvPr>
        </p:nvGraphicFramePr>
        <p:xfrm>
          <a:off x="1645316" y="164978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9602" y="12804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0915" y="2010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65983"/>
              </p:ext>
            </p:extLst>
          </p:nvPr>
        </p:nvGraphicFramePr>
        <p:xfrm>
          <a:off x="1645316" y="315316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69602" y="278383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0915" y="35135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135" y="146014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5135" y="2881370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B+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71558"/>
              </p:ext>
            </p:extLst>
          </p:nvPr>
        </p:nvGraphicFramePr>
        <p:xfrm>
          <a:off x="1645316" y="4760637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669602" y="439130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0915" y="51210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135" y="447708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26566" y="2010185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C+ =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2979" y="3501313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B+ = !A!C +!B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38550" y="503154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A+ = B!C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54221" y="1974130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2686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4224" y="2270746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13315" y="3774837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54220" y="3471863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41643" y="37742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41642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209799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58285" y="5083909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78051" y="2010185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US" sz="2400" dirty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0710" y="350131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US" sz="2400" dirty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47800" y="5031544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US" sz="2400" dirty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07030"/>
              </p:ext>
            </p:extLst>
          </p:nvPr>
        </p:nvGraphicFramePr>
        <p:xfrm>
          <a:off x="8479039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74952"/>
              </p:ext>
            </p:extLst>
          </p:nvPr>
        </p:nvGraphicFramePr>
        <p:xfrm>
          <a:off x="10141471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C+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604491" y="376882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 state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04396" y="361523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Next state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22986" y="3610299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Transition Table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8920894" y="4199609"/>
            <a:ext cx="2387600" cy="2000250"/>
            <a:chOff x="8920894" y="4199609"/>
            <a:chExt cx="2387600" cy="2000250"/>
          </a:xfrm>
        </p:grpSpPr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9338406" y="5461672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920894" y="4199609"/>
              <a:ext cx="2387600" cy="2000250"/>
              <a:chOff x="8920894" y="4199609"/>
              <a:chExt cx="2387600" cy="200025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9338406" y="4199609"/>
                <a:ext cx="508000" cy="463550"/>
                <a:chOff x="2884170" y="3763010"/>
                <a:chExt cx="508000" cy="463550"/>
              </a:xfrm>
            </p:grpSpPr>
            <p:sp>
              <p:nvSpPr>
                <p:cNvPr id="60" name="Oval 3"/>
                <p:cNvSpPr>
                  <a:spLocks noChangeArrowheads="1"/>
                </p:cNvSpPr>
                <p:nvPr/>
              </p:nvSpPr>
              <p:spPr bwMode="auto">
                <a:xfrm>
                  <a:off x="2896870" y="37630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1" name="Rectangle 4"/>
                <p:cNvSpPr>
                  <a:spLocks noChangeArrowheads="1"/>
                </p:cNvSpPr>
                <p:nvPr/>
              </p:nvSpPr>
              <p:spPr bwMode="auto">
                <a:xfrm>
                  <a:off x="2884170" y="38328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>
                      <a:latin typeface="+mn-lt"/>
                    </a:rPr>
                    <a:t>000</a:t>
                  </a:r>
                </a:p>
              </p:txBody>
            </p:sp>
          </p:grp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 flipH="1">
                <a:off x="9262206" y="4621884"/>
                <a:ext cx="190500" cy="5048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V="1">
                <a:off x="10351231" y="5431509"/>
                <a:ext cx="523875" cy="4143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 flipV="1">
                <a:off x="10697306" y="4669509"/>
                <a:ext cx="255588" cy="4064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 flipV="1">
                <a:off x="9805131" y="4415509"/>
                <a:ext cx="584200" cy="31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0332181" y="4225009"/>
                <a:ext cx="508000" cy="463550"/>
                <a:chOff x="3877945" y="3788410"/>
                <a:chExt cx="508000" cy="463550"/>
              </a:xfrm>
            </p:grpSpPr>
            <p:sp>
              <p:nvSpPr>
                <p:cNvPr id="58" name="Oval 11"/>
                <p:cNvSpPr>
                  <a:spLocks noChangeArrowheads="1"/>
                </p:cNvSpPr>
                <p:nvPr/>
              </p:nvSpPr>
              <p:spPr bwMode="auto">
                <a:xfrm>
                  <a:off x="3903345" y="37884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9" name="Rectangle 12"/>
                <p:cNvSpPr>
                  <a:spLocks noChangeArrowheads="1"/>
                </p:cNvSpPr>
                <p:nvPr/>
              </p:nvSpPr>
              <p:spPr bwMode="auto">
                <a:xfrm>
                  <a:off x="3877945" y="38582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>
                      <a:latin typeface="+mn-lt"/>
                    </a:rPr>
                    <a:t>110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10800494" y="5063209"/>
                <a:ext cx="508000" cy="474663"/>
                <a:chOff x="4346258" y="4626610"/>
                <a:chExt cx="508000" cy="474663"/>
              </a:xfrm>
            </p:grpSpPr>
            <p:sp>
              <p:nvSpPr>
                <p:cNvPr id="56" name="Oval 9"/>
                <p:cNvSpPr>
                  <a:spLocks noChangeArrowheads="1"/>
                </p:cNvSpPr>
                <p:nvPr/>
              </p:nvSpPr>
              <p:spPr bwMode="auto">
                <a:xfrm>
                  <a:off x="4371658" y="46266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46258" y="4707573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>
                      <a:latin typeface="+mn-lt"/>
                    </a:rPr>
                    <a:t>101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9897206" y="5736309"/>
                <a:ext cx="508000" cy="463550"/>
                <a:chOff x="3442970" y="5299710"/>
                <a:chExt cx="508000" cy="463550"/>
              </a:xfrm>
            </p:grpSpPr>
            <p:sp>
              <p:nvSpPr>
                <p:cNvPr id="54" name="Oval 7"/>
                <p:cNvSpPr>
                  <a:spLocks noChangeArrowheads="1"/>
                </p:cNvSpPr>
                <p:nvPr/>
              </p:nvSpPr>
              <p:spPr bwMode="auto">
                <a:xfrm>
                  <a:off x="3455670" y="5299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5" name="Rectangle 8"/>
                <p:cNvSpPr>
                  <a:spLocks noChangeArrowheads="1"/>
                </p:cNvSpPr>
                <p:nvPr/>
              </p:nvSpPr>
              <p:spPr bwMode="auto">
                <a:xfrm>
                  <a:off x="3442970" y="5369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>
                      <a:latin typeface="+mn-lt"/>
                    </a:rPr>
                    <a:t>011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8920894" y="5101309"/>
                <a:ext cx="508000" cy="463550"/>
                <a:chOff x="2466658" y="4664710"/>
                <a:chExt cx="508000" cy="463550"/>
              </a:xfrm>
            </p:grpSpPr>
            <p:sp>
              <p:nvSpPr>
                <p:cNvPr id="52" name="Oval 5"/>
                <p:cNvSpPr>
                  <a:spLocks noChangeArrowheads="1"/>
                </p:cNvSpPr>
                <p:nvPr/>
              </p:nvSpPr>
              <p:spPr bwMode="auto">
                <a:xfrm>
                  <a:off x="2490470" y="4664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3" name="Rectangle 6"/>
                <p:cNvSpPr>
                  <a:spLocks noChangeArrowheads="1"/>
                </p:cNvSpPr>
                <p:nvPr/>
              </p:nvSpPr>
              <p:spPr bwMode="auto">
                <a:xfrm>
                  <a:off x="2466658" y="4734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b="1">
                      <a:latin typeface="+mn-lt"/>
                    </a:rPr>
                    <a:t>010</a:t>
                  </a:r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>
            <a:off x="10811969" y="4225009"/>
            <a:ext cx="1035050" cy="463550"/>
            <a:chOff x="10504657" y="4330980"/>
            <a:chExt cx="1035050" cy="463550"/>
          </a:xfrm>
        </p:grpSpPr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H="1" flipV="1">
              <a:off x="10504657" y="4521480"/>
              <a:ext cx="584200" cy="31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6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6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solidFill>
                      <a:srgbClr val="FF0000"/>
                    </a:solidFill>
                    <a:latin typeface="+mn-lt"/>
                  </a:rPr>
                  <a:t>001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 flipH="1">
            <a:off x="8092687" y="5105677"/>
            <a:ext cx="852019" cy="463550"/>
            <a:chOff x="10687688" y="4330980"/>
            <a:chExt cx="852019" cy="463550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1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solidFill>
                      <a:srgbClr val="FF0000"/>
                    </a:solidFill>
                    <a:latin typeface="+mn-lt"/>
                  </a:rPr>
                  <a:t>100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 flipH="1">
            <a:off x="7285389" y="5116948"/>
            <a:ext cx="852019" cy="463550"/>
            <a:chOff x="10687688" y="4330980"/>
            <a:chExt cx="852019" cy="463550"/>
          </a:xfrm>
        </p:grpSpPr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5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solidFill>
                      <a:srgbClr val="FF0000"/>
                    </a:solidFill>
                    <a:latin typeface="+mn-lt"/>
                  </a:rPr>
                  <a:t>111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8617300" y="626743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Diagram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896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8" grpId="0"/>
      <p:bldP spid="39" grpId="0"/>
      <p:bldP spid="40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is more than counters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FSM: A system that visits a finite number of logically distinct states</a:t>
            </a:r>
          </a:p>
          <a:p>
            <a:r>
              <a:rPr lang="en-US" dirty="0"/>
              <a:t>Counters are simple FSMs</a:t>
            </a:r>
          </a:p>
          <a:p>
            <a:pPr lvl="1"/>
            <a:r>
              <a:rPr lang="en-US" dirty="0"/>
              <a:t>Outputs and states are identical</a:t>
            </a:r>
          </a:p>
          <a:p>
            <a:pPr lvl="1"/>
            <a:r>
              <a:rPr lang="en-US" dirty="0"/>
              <a:t>Visit states in a fixed sequence independent on inputs</a:t>
            </a:r>
          </a:p>
          <a:p>
            <a:r>
              <a:rPr lang="en-US" dirty="0"/>
              <a:t>FSMs are typically more complex than counters</a:t>
            </a:r>
          </a:p>
          <a:p>
            <a:pPr lvl="1"/>
            <a:r>
              <a:rPr lang="en-US" dirty="0"/>
              <a:t>Outputs can depend on current state and on inputs</a:t>
            </a:r>
          </a:p>
          <a:p>
            <a:pPr lvl="1"/>
            <a:r>
              <a:rPr lang="en-US" dirty="0"/>
              <a:t>State sequencing depends on current state and on inputs</a:t>
            </a: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6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2.3|3.5|34.7|14.3|27|1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|1|7.2|37.7|4.3|0.9|1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3.1|4.8|5.9|22.8|4.4|2.3|2.4|1|10.9|5.9|1.4|35.9|3.6|31.5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11.6|32.8|7|6.1|3.2|8.6|0.9|0.6|0.5|71|11.2|33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1|1.8|37.8|94.1|58.5|90.6|50|1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.7|6.2|1.3|0.7|0.5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4|71.6|2.7|45.6|1.2|13.8|39.1|1.2|26|8.8|13.3|24.3|3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9|27.3|2.3|44.8|16.4|1.2|0.5|0.4|0.9|0.4|0.3|0.2|0.5|4.7|1.3|35.2|1.1|22.2|1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4.6|44.6|11.9|21.1|5.3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.3|8.7|21.8|4.9|9.8|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2566</Words>
  <Application>Microsoft Office PowerPoint</Application>
  <PresentationFormat>Widescreen</PresentationFormat>
  <Paragraphs>1413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Monotype Sorts</vt:lpstr>
      <vt:lpstr>Tahoma</vt:lpstr>
      <vt:lpstr>Office Theme</vt:lpstr>
      <vt:lpstr>Finite State Machines Part 1</vt:lpstr>
      <vt:lpstr>Recap: Sequential Logic</vt:lpstr>
      <vt:lpstr>Today’s topic</vt:lpstr>
      <vt:lpstr>Design of Simple Counter</vt:lpstr>
      <vt:lpstr>Design of Simple Counter (cont.)</vt:lpstr>
      <vt:lpstr>Design of Simple Counter (cont.)</vt:lpstr>
      <vt:lpstr>Self-starting counters</vt:lpstr>
      <vt:lpstr>Make 5-state Counter Self-Starting</vt:lpstr>
      <vt:lpstr>FSM is more than counters</vt:lpstr>
      <vt:lpstr>FSM Design</vt:lpstr>
      <vt:lpstr>Two Methods for FSM Minimization</vt:lpstr>
      <vt:lpstr>Example: sequence analyzer</vt:lpstr>
      <vt:lpstr>Sequence Analyzer: straightforward diagram</vt:lpstr>
      <vt:lpstr>Transition Table Minimization: step 1</vt:lpstr>
      <vt:lpstr>Transition Table Minimization: step 2</vt:lpstr>
      <vt:lpstr>Transition Table Minimization: step 2</vt:lpstr>
      <vt:lpstr>Minimized FSM</vt:lpstr>
      <vt:lpstr>Minimized vs. Initial FSM</vt:lpstr>
      <vt:lpstr>Real-life Example: Vending Coffee Machine</vt:lpstr>
      <vt:lpstr>FSM design procedure</vt:lpstr>
      <vt:lpstr>Vending Machine FSM: step 1 and 2</vt:lpstr>
      <vt:lpstr>Vending Machine FSM: step 3</vt:lpstr>
      <vt:lpstr>Minimized FSM</vt:lpstr>
      <vt:lpstr>Minimized FSM</vt:lpstr>
      <vt:lpstr>Step 4, 5 and 6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Smirnov, Igor</dc:creator>
  <cp:keywords>CTPClassification=CTP_NWR:VisualMarkings=, CTPClassification=CTP_NT</cp:keywords>
  <cp:lastModifiedBy>Smirnov, Igor</cp:lastModifiedBy>
  <cp:revision>106</cp:revision>
  <dcterms:created xsi:type="dcterms:W3CDTF">2015-11-01T13:06:31Z</dcterms:created>
  <dcterms:modified xsi:type="dcterms:W3CDTF">2021-10-13T07:20:51Z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e1e6b2c4-a07f-4668-b8b6-a25e59d62f0c</vt:lpwstr>
  </property>
  <property fmtid="{D5CDD505-2E9C-101B-9397-08002B2CF9AE}" pid="3" name="CTP_TimeStamp">
    <vt:lpwstr>2019-10-09 06:53:02Z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