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8"/>
  </p:notesMasterIdLst>
  <p:sldIdLst>
    <p:sldId id="256" r:id="rId3"/>
    <p:sldId id="277" r:id="rId4"/>
    <p:sldId id="278" r:id="rId5"/>
    <p:sldId id="279" r:id="rId6"/>
    <p:sldId id="289" r:id="rId7"/>
    <p:sldId id="283" r:id="rId8"/>
    <p:sldId id="284" r:id="rId9"/>
    <p:sldId id="285" r:id="rId10"/>
    <p:sldId id="286" r:id="rId11"/>
    <p:sldId id="288" r:id="rId12"/>
    <p:sldId id="290" r:id="rId13"/>
    <p:sldId id="291" r:id="rId14"/>
    <p:sldId id="292" r:id="rId15"/>
    <p:sldId id="293" r:id="rId16"/>
    <p:sldId id="2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irnov, Igor" initials="SI" lastIdx="2" clrIdx="0">
    <p:extLst>
      <p:ext uri="{19B8F6BF-5375-455C-9EA6-DF929625EA0E}">
        <p15:presenceInfo xmlns:p15="http://schemas.microsoft.com/office/powerpoint/2012/main" userId="S-1-5-21-1757981266-725345543-1404487317-2478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F8CBAD"/>
    <a:srgbClr val="FBE5D6"/>
    <a:srgbClr val="5B9BD5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15035" autoAdjust="0"/>
    <p:restoredTop sz="88147" autoAdjust="0"/>
  </p:normalViewPr>
  <p:slideViewPr>
    <p:cSldViewPr snapToGrid="0">
      <p:cViewPr>
        <p:scale>
          <a:sx n="75" d="100"/>
          <a:sy n="75" d="100"/>
        </p:scale>
        <p:origin x="1386" y="9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3T00:31:16.067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  <p:cm authorId="1" dt="2019-10-23T00:31:16.252" idx="2">
    <p:pos x="146" y="14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4B09A-6F66-4CAF-9814-31F401892A5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798ED-1A43-4A76-B7D5-0E620D57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22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Comparison of Mealy machines and Moore machines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Mealy machines tend to have fewer states: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Different outputs on arcs 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rather than states 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Moore machines are safer to use: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Outputs change at clock edge (always one cycle later).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In Mealy machines, input change can cause output change as soon as logic is done—a big problem when two machines are interconnected – asynchronous feedback may occur if one isn't careful.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Mealy machines react faster to inputs: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React in same cycle—don't need to wait for clock.</a:t>
            </a:r>
          </a:p>
          <a:p>
            <a:pPr lvl="1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Moore machines, more logic may be necessary to decode state into outputs—more gate delays after clock edge.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84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Moore Machine –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Output depends only upon present state.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If input changes, output does not change.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More number of states are required.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There is more hardware requirement.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They react slower to inputs(One clock cycle later)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Synchronous output and state generation.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Output is placed on states.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Easy to design.</a:t>
            </a:r>
          </a:p>
          <a:p>
            <a:endParaRPr lang="en-US" dirty="0" smtClean="0"/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Mealy Machine –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Output depends on present state as well as present input.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If input changes, output also changes.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Less number of states are required.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There is less hardware requirement.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They react faster to inputs.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Asynchronous output generation.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Output is placed on transitions.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It is difficult to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31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47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5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79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2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5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87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23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10/23/2019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650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10/23/2019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648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635"/>
            <a:ext cx="10515600" cy="497432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10/23/2019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78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10/23/2019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274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10/23/2019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276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10/23/2019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70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88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10/23/2019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302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10/23/2019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093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10/23/2019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10/23/2019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761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10/23/2019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599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10/23/2019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0786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10/23/2019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49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635"/>
            <a:ext cx="10515600" cy="497432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4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3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1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8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5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4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10/23/2019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6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800"/>
        </a:spcBef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10/23/2019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5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800"/>
        </a:spcBef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2299"/>
            <a:ext cx="9144000" cy="2387600"/>
          </a:xfrm>
        </p:spPr>
        <p:txBody>
          <a:bodyPr/>
          <a:lstStyle/>
          <a:p>
            <a:r>
              <a:rPr lang="en-US" dirty="0" smtClean="0"/>
              <a:t>Finite State Machines</a:t>
            </a:r>
            <a:br>
              <a:rPr lang="en-US" dirty="0" smtClean="0"/>
            </a:br>
            <a:r>
              <a:rPr lang="en-US" sz="4800" dirty="0" smtClean="0"/>
              <a:t>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 smtClean="0"/>
              <a:t>Igor Smirnov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2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Table Method: step </a:t>
            </a:r>
            <a:r>
              <a:rPr lang="en-US" dirty="0" smtClean="0"/>
              <a:t>4</a:t>
            </a:r>
            <a:endParaRPr lang="ru-RU" dirty="0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idx="1"/>
          </p:nvPr>
        </p:nvGraphicFramePr>
        <p:xfrm>
          <a:off x="7200803" y="2135907"/>
          <a:ext cx="4001328" cy="3531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888"/>
                <a:gridCol w="666888"/>
                <a:gridCol w="666888"/>
                <a:gridCol w="666888"/>
                <a:gridCol w="666888"/>
                <a:gridCol w="666888"/>
              </a:tblGrid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10/23/2019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17365" y="2276890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S0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17365" y="2861099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S1</a:t>
            </a:r>
            <a:endParaRPr lang="ru-RU" sz="1600" dirty="0"/>
          </a:p>
        </p:txBody>
      </p:sp>
      <p:sp>
        <p:nvSpPr>
          <p:cNvPr id="45" name="Rectangle 44"/>
          <p:cNvSpPr/>
          <p:nvPr/>
        </p:nvSpPr>
        <p:spPr>
          <a:xfrm>
            <a:off x="6817365" y="3445308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S2</a:t>
            </a:r>
            <a:endParaRPr lang="ru-RU" sz="1600" dirty="0"/>
          </a:p>
        </p:txBody>
      </p:sp>
      <p:sp>
        <p:nvSpPr>
          <p:cNvPr id="46" name="Rectangle 45"/>
          <p:cNvSpPr/>
          <p:nvPr/>
        </p:nvSpPr>
        <p:spPr>
          <a:xfrm>
            <a:off x="6817365" y="4029517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S3</a:t>
            </a:r>
            <a:endParaRPr lang="ru-RU" sz="1600" dirty="0"/>
          </a:p>
        </p:txBody>
      </p:sp>
      <p:sp>
        <p:nvSpPr>
          <p:cNvPr id="47" name="Rectangle 46"/>
          <p:cNvSpPr/>
          <p:nvPr/>
        </p:nvSpPr>
        <p:spPr>
          <a:xfrm>
            <a:off x="6817365" y="4613726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S4</a:t>
            </a:r>
            <a:endParaRPr lang="ru-RU" sz="1600" dirty="0"/>
          </a:p>
        </p:txBody>
      </p:sp>
      <p:sp>
        <p:nvSpPr>
          <p:cNvPr id="48" name="Rectangle 47"/>
          <p:cNvSpPr/>
          <p:nvPr/>
        </p:nvSpPr>
        <p:spPr>
          <a:xfrm>
            <a:off x="6817365" y="5197933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S5</a:t>
            </a:r>
            <a:endParaRPr lang="ru-RU" sz="1600" dirty="0"/>
          </a:p>
        </p:txBody>
      </p:sp>
      <p:sp>
        <p:nvSpPr>
          <p:cNvPr id="49" name="Rectangle 48"/>
          <p:cNvSpPr/>
          <p:nvPr/>
        </p:nvSpPr>
        <p:spPr>
          <a:xfrm>
            <a:off x="7342876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S0</a:t>
            </a:r>
            <a:endParaRPr lang="ru-RU" sz="1600" dirty="0"/>
          </a:p>
        </p:txBody>
      </p:sp>
      <p:sp>
        <p:nvSpPr>
          <p:cNvPr id="50" name="Rectangle 49"/>
          <p:cNvSpPr/>
          <p:nvPr/>
        </p:nvSpPr>
        <p:spPr>
          <a:xfrm>
            <a:off x="8012927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S1</a:t>
            </a:r>
            <a:endParaRPr lang="ru-RU" sz="1600" dirty="0"/>
          </a:p>
        </p:txBody>
      </p:sp>
      <p:sp>
        <p:nvSpPr>
          <p:cNvPr id="51" name="Rectangle 50"/>
          <p:cNvSpPr/>
          <p:nvPr/>
        </p:nvSpPr>
        <p:spPr>
          <a:xfrm>
            <a:off x="8682978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S2</a:t>
            </a:r>
            <a:endParaRPr lang="ru-RU" sz="1600" dirty="0"/>
          </a:p>
        </p:txBody>
      </p:sp>
      <p:sp>
        <p:nvSpPr>
          <p:cNvPr id="52" name="Rectangle 51"/>
          <p:cNvSpPr/>
          <p:nvPr/>
        </p:nvSpPr>
        <p:spPr>
          <a:xfrm>
            <a:off x="9353029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S3</a:t>
            </a:r>
            <a:endParaRPr lang="ru-RU" sz="1600" dirty="0"/>
          </a:p>
        </p:txBody>
      </p:sp>
      <p:sp>
        <p:nvSpPr>
          <p:cNvPr id="53" name="Rectangle 52"/>
          <p:cNvSpPr/>
          <p:nvPr/>
        </p:nvSpPr>
        <p:spPr>
          <a:xfrm>
            <a:off x="10023080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S4</a:t>
            </a:r>
            <a:endParaRPr lang="ru-RU" sz="1600" dirty="0"/>
          </a:p>
        </p:txBody>
      </p:sp>
      <p:sp>
        <p:nvSpPr>
          <p:cNvPr id="54" name="Rectangle 53"/>
          <p:cNvSpPr/>
          <p:nvPr/>
        </p:nvSpPr>
        <p:spPr>
          <a:xfrm>
            <a:off x="10693133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S5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7200803" y="3896610"/>
            <a:ext cx="661899" cy="595260"/>
            <a:chOff x="7200803" y="3306639"/>
            <a:chExt cx="661899" cy="59526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42" idx="1"/>
            </p:cNvCxnSpPr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870881" y="3897257"/>
            <a:ext cx="661899" cy="595260"/>
            <a:chOff x="7200803" y="3306639"/>
            <a:chExt cx="661899" cy="59526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8537060" y="3893930"/>
            <a:ext cx="661899" cy="595260"/>
            <a:chOff x="7200803" y="3306639"/>
            <a:chExt cx="661899" cy="59526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9207754" y="5078961"/>
            <a:ext cx="661899" cy="595260"/>
            <a:chOff x="7200803" y="3306639"/>
            <a:chExt cx="661899" cy="59526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9868994" y="5078647"/>
            <a:ext cx="661899" cy="595260"/>
            <a:chOff x="7200803" y="3306639"/>
            <a:chExt cx="661899" cy="595260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7207936" y="4486389"/>
            <a:ext cx="661899" cy="595260"/>
            <a:chOff x="7200803" y="3306639"/>
            <a:chExt cx="661899" cy="59526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871918" y="4487036"/>
            <a:ext cx="661899" cy="595260"/>
            <a:chOff x="7200803" y="3306639"/>
            <a:chExt cx="661899" cy="59526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8532001" y="4483709"/>
            <a:ext cx="661899" cy="595260"/>
            <a:chOff x="7200803" y="3306639"/>
            <a:chExt cx="661899" cy="595260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7200803" y="2715968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/>
        </p:nvGraphicFramePr>
        <p:xfrm>
          <a:off x="7207936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/>
        </p:nvGraphicFramePr>
        <p:xfrm>
          <a:off x="719515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/>
        </p:nvGraphicFramePr>
        <p:xfrm>
          <a:off x="7871917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/>
        </p:nvGraphicFramePr>
        <p:xfrm>
          <a:off x="9206717" y="448370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S5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/>
        </p:nvGraphicFramePr>
        <p:xfrm>
          <a:off x="787370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/>
        </p:nvGraphicFramePr>
        <p:xfrm>
          <a:off x="8528232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/>
        </p:nvGraphicFramePr>
        <p:xfrm>
          <a:off x="753814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4" name="Table 123"/>
          <p:cNvGraphicFramePr>
            <a:graphicFrameLocks noGrp="1"/>
          </p:cNvGraphicFramePr>
          <p:nvPr/>
        </p:nvGraphicFramePr>
        <p:xfrm>
          <a:off x="7532789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5" name="Table 124"/>
          <p:cNvGraphicFramePr>
            <a:graphicFrameLocks noGrp="1"/>
          </p:cNvGraphicFramePr>
          <p:nvPr/>
        </p:nvGraphicFramePr>
        <p:xfrm>
          <a:off x="7524611" y="2715968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6" name="Table 125"/>
          <p:cNvGraphicFramePr>
            <a:graphicFrameLocks noGrp="1"/>
          </p:cNvGraphicFramePr>
          <p:nvPr/>
        </p:nvGraphicFramePr>
        <p:xfrm>
          <a:off x="8209249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7" name="Table 126"/>
          <p:cNvGraphicFramePr>
            <a:graphicFrameLocks noGrp="1"/>
          </p:cNvGraphicFramePr>
          <p:nvPr/>
        </p:nvGraphicFramePr>
        <p:xfrm>
          <a:off x="8188048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8" name="Table 127"/>
          <p:cNvGraphicFramePr>
            <a:graphicFrameLocks noGrp="1"/>
          </p:cNvGraphicFramePr>
          <p:nvPr/>
        </p:nvGraphicFramePr>
        <p:xfrm>
          <a:off x="8853779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9" name="Table 128"/>
          <p:cNvGraphicFramePr>
            <a:graphicFrameLocks noGrp="1"/>
          </p:cNvGraphicFramePr>
          <p:nvPr/>
        </p:nvGraphicFramePr>
        <p:xfrm>
          <a:off x="9537536" y="448370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S5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7275436" y="2749496"/>
            <a:ext cx="176330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283422" y="3362072"/>
            <a:ext cx="176330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275436" y="511794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603524" y="275071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606203" y="3355019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950725" y="511794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606932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932905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617056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288162" y="511807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7204613" y="2714177"/>
            <a:ext cx="661899" cy="595260"/>
            <a:chOff x="7200803" y="3306639"/>
            <a:chExt cx="661899" cy="595260"/>
          </a:xfrm>
        </p:grpSpPr>
        <p:cxnSp>
          <p:nvCxnSpPr>
            <p:cNvPr id="140" name="Straight Connector 139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7204126" y="3303956"/>
            <a:ext cx="661899" cy="595260"/>
            <a:chOff x="7200803" y="3306639"/>
            <a:chExt cx="661899" cy="595260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7208712" y="5075418"/>
            <a:ext cx="661899" cy="595260"/>
            <a:chOff x="7200803" y="3306639"/>
            <a:chExt cx="661899" cy="595260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7872694" y="5076065"/>
            <a:ext cx="661899" cy="595260"/>
            <a:chOff x="7200803" y="3306639"/>
            <a:chExt cx="661899" cy="595260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8532777" y="5072738"/>
            <a:ext cx="661899" cy="595260"/>
            <a:chOff x="7200803" y="3306639"/>
            <a:chExt cx="661899" cy="595260"/>
          </a:xfrm>
        </p:grpSpPr>
        <p:cxnSp>
          <p:nvCxnSpPr>
            <p:cNvPr id="152" name="Straight Connector 151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/>
          <p:cNvSpPr/>
          <p:nvPr/>
        </p:nvSpPr>
        <p:spPr>
          <a:xfrm>
            <a:off x="7862702" y="3310516"/>
            <a:ext cx="671891" cy="5834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Rectangle 153"/>
          <p:cNvSpPr/>
          <p:nvPr/>
        </p:nvSpPr>
        <p:spPr>
          <a:xfrm>
            <a:off x="9197862" y="4486928"/>
            <a:ext cx="671891" cy="5834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1" name="Group 60"/>
          <p:cNvGrpSpPr/>
          <p:nvPr/>
        </p:nvGrpSpPr>
        <p:grpSpPr>
          <a:xfrm>
            <a:off x="4357563" y="2360163"/>
            <a:ext cx="1912316" cy="3080653"/>
            <a:chOff x="780455" y="2401293"/>
            <a:chExt cx="1912316" cy="3080653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079678" y="3344072"/>
              <a:ext cx="482491" cy="4824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S1’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9" name="AutoShape 13"/>
            <p:cNvCxnSpPr>
              <a:cxnSpLocks noChangeShapeType="1"/>
              <a:stCxn id="14" idx="4"/>
              <a:endCxn id="8" idx="0"/>
            </p:cNvCxnSpPr>
            <p:nvPr/>
          </p:nvCxnSpPr>
          <p:spPr bwMode="auto">
            <a:xfrm>
              <a:off x="2320924" y="3030258"/>
              <a:ext cx="0" cy="31381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2079678" y="2547767"/>
              <a:ext cx="482491" cy="4824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2408988" y="3051473"/>
              <a:ext cx="283783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0, 1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 flipH="1">
              <a:off x="1700289" y="3266739"/>
              <a:ext cx="452965" cy="392025"/>
              <a:chOff x="1216654" y="2607054"/>
              <a:chExt cx="572295" cy="495301"/>
            </a:xfrm>
          </p:grpSpPr>
          <p:sp>
            <p:nvSpPr>
              <p:cNvPr id="39" name="Arc 38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2079678" y="4106732"/>
              <a:ext cx="482491" cy="4824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S3’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20" name="Straight Arrow Connector 19"/>
            <p:cNvCxnSpPr>
              <a:stCxn id="8" idx="4"/>
              <a:endCxn id="18" idx="0"/>
            </p:cNvCxnSpPr>
            <p:nvPr/>
          </p:nvCxnSpPr>
          <p:spPr>
            <a:xfrm>
              <a:off x="2320924" y="3826563"/>
              <a:ext cx="0" cy="28016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8"/>
            <p:cNvCxnSpPr>
              <a:cxnSpLocks noChangeShapeType="1"/>
              <a:stCxn id="18" idx="4"/>
              <a:endCxn id="31" idx="0"/>
            </p:cNvCxnSpPr>
            <p:nvPr/>
          </p:nvCxnSpPr>
          <p:spPr bwMode="auto">
            <a:xfrm>
              <a:off x="2320924" y="4589223"/>
              <a:ext cx="0" cy="23353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2372277" y="4586749"/>
              <a:ext cx="121880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2079678" y="4822754"/>
              <a:ext cx="482491" cy="4824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829686" y="2401293"/>
              <a:ext cx="1334802" cy="3080653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780455" y="3916707"/>
              <a:ext cx="121880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155" name="Arc 154"/>
            <p:cNvSpPr/>
            <p:nvPr/>
          </p:nvSpPr>
          <p:spPr>
            <a:xfrm>
              <a:off x="1969512" y="4444164"/>
              <a:ext cx="392025" cy="462876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56" name="Text Box 22"/>
            <p:cNvSpPr txBox="1">
              <a:spLocks noChangeArrowheads="1"/>
            </p:cNvSpPr>
            <p:nvPr/>
          </p:nvSpPr>
          <p:spPr bwMode="auto">
            <a:xfrm>
              <a:off x="1911986" y="4543850"/>
              <a:ext cx="121880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57" name="Arc 156"/>
            <p:cNvSpPr/>
            <p:nvPr/>
          </p:nvSpPr>
          <p:spPr>
            <a:xfrm>
              <a:off x="1981778" y="3739733"/>
              <a:ext cx="392025" cy="462876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58" name="Text Box 22"/>
            <p:cNvSpPr txBox="1">
              <a:spLocks noChangeArrowheads="1"/>
            </p:cNvSpPr>
            <p:nvPr/>
          </p:nvSpPr>
          <p:spPr bwMode="auto">
            <a:xfrm>
              <a:off x="1924206" y="3854386"/>
              <a:ext cx="121880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59" name="Text Box 22"/>
            <p:cNvSpPr txBox="1">
              <a:spLocks noChangeArrowheads="1"/>
            </p:cNvSpPr>
            <p:nvPr/>
          </p:nvSpPr>
          <p:spPr bwMode="auto">
            <a:xfrm>
              <a:off x="2378485" y="3831784"/>
              <a:ext cx="121880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80455" y="2401293"/>
            <a:ext cx="2685463" cy="3080653"/>
            <a:chOff x="1389741" y="1564892"/>
            <a:chExt cx="3392929" cy="3892229"/>
          </a:xfrm>
        </p:grpSpPr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2341008" y="26762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62" name="AutoShape 13"/>
            <p:cNvCxnSpPr>
              <a:cxnSpLocks noChangeShapeType="1"/>
              <a:endCxn id="161" idx="7"/>
            </p:cNvCxnSpPr>
            <p:nvPr/>
          </p:nvCxnSpPr>
          <p:spPr bwMode="auto">
            <a:xfrm flipH="1">
              <a:off x="2861708" y="22857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" name="Oval 6"/>
            <p:cNvSpPr>
              <a:spLocks noChangeArrowheads="1"/>
            </p:cNvSpPr>
            <p:nvPr/>
          </p:nvSpPr>
          <p:spPr bwMode="auto">
            <a:xfrm>
              <a:off x="3706258" y="26889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S2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64" name="AutoShape 18"/>
            <p:cNvCxnSpPr>
              <a:cxnSpLocks noChangeShapeType="1"/>
              <a:endCxn id="163" idx="1"/>
            </p:cNvCxnSpPr>
            <p:nvPr/>
          </p:nvCxnSpPr>
          <p:spPr bwMode="auto">
            <a:xfrm>
              <a:off x="3541158" y="22984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5" name="Text Box 22"/>
            <p:cNvSpPr txBox="1">
              <a:spLocks noChangeArrowheads="1"/>
            </p:cNvSpPr>
            <p:nvPr/>
          </p:nvSpPr>
          <p:spPr bwMode="auto">
            <a:xfrm>
              <a:off x="3558621" y="236171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66" name="Arc 165"/>
            <p:cNvSpPr/>
            <p:nvPr/>
          </p:nvSpPr>
          <p:spPr>
            <a:xfrm>
              <a:off x="4210375" y="255810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Oval 7"/>
            <p:cNvSpPr>
              <a:spLocks noChangeArrowheads="1"/>
            </p:cNvSpPr>
            <p:nvPr/>
          </p:nvSpPr>
          <p:spPr bwMode="auto">
            <a:xfrm>
              <a:off x="3026808" y="1749953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68" name="Text Box 22"/>
            <p:cNvSpPr txBox="1">
              <a:spLocks noChangeArrowheads="1"/>
            </p:cNvSpPr>
            <p:nvPr/>
          </p:nvSpPr>
          <p:spPr bwMode="auto">
            <a:xfrm>
              <a:off x="4628682" y="266016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69" name="Text Box 22"/>
            <p:cNvSpPr txBox="1">
              <a:spLocks noChangeArrowheads="1"/>
            </p:cNvSpPr>
            <p:nvPr/>
          </p:nvSpPr>
          <p:spPr bwMode="auto">
            <a:xfrm>
              <a:off x="2923223" y="236348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 flipH="1">
              <a:off x="1862564" y="2558109"/>
              <a:ext cx="572295" cy="495301"/>
              <a:chOff x="1216654" y="2607054"/>
              <a:chExt cx="572295" cy="495301"/>
            </a:xfrm>
          </p:grpSpPr>
          <p:sp>
            <p:nvSpPr>
              <p:cNvPr id="192" name="Arc 191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3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171" name="Oval 7"/>
            <p:cNvSpPr>
              <a:spLocks noChangeArrowheads="1"/>
            </p:cNvSpPr>
            <p:nvPr/>
          </p:nvSpPr>
          <p:spPr bwMode="auto">
            <a:xfrm>
              <a:off x="2341263" y="37048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S3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72" name="Oval 6"/>
            <p:cNvSpPr>
              <a:spLocks noChangeArrowheads="1"/>
            </p:cNvSpPr>
            <p:nvPr/>
          </p:nvSpPr>
          <p:spPr bwMode="auto">
            <a:xfrm>
              <a:off x="3706513" y="37175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S4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73" name="Straight Arrow Connector 172"/>
            <p:cNvCxnSpPr>
              <a:stCxn id="161" idx="4"/>
              <a:endCxn id="171" idx="0"/>
            </p:cNvCxnSpPr>
            <p:nvPr/>
          </p:nvCxnSpPr>
          <p:spPr>
            <a:xfrm>
              <a:off x="2645808" y="3285859"/>
              <a:ext cx="255" cy="4189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" name="Straight Arrow Connector 173"/>
            <p:cNvCxnSpPr>
              <a:stCxn id="163" idx="3"/>
              <a:endCxn id="171" idx="7"/>
            </p:cNvCxnSpPr>
            <p:nvPr/>
          </p:nvCxnSpPr>
          <p:spPr>
            <a:xfrm flipH="1">
              <a:off x="2861589" y="3209285"/>
              <a:ext cx="933943" cy="5848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5" name="Arc 174"/>
            <p:cNvSpPr/>
            <p:nvPr/>
          </p:nvSpPr>
          <p:spPr>
            <a:xfrm>
              <a:off x="2252171" y="3196585"/>
              <a:ext cx="495301" cy="584818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76" name="Text Box 22"/>
            <p:cNvSpPr txBox="1">
              <a:spLocks noChangeArrowheads="1"/>
            </p:cNvSpPr>
            <p:nvPr/>
          </p:nvSpPr>
          <p:spPr bwMode="auto">
            <a:xfrm>
              <a:off x="3276363" y="33490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77" name="Text Box 22"/>
            <p:cNvSpPr txBox="1">
              <a:spLocks noChangeArrowheads="1"/>
            </p:cNvSpPr>
            <p:nvPr/>
          </p:nvSpPr>
          <p:spPr bwMode="auto">
            <a:xfrm>
              <a:off x="2568814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78" name="Text Box 22"/>
            <p:cNvSpPr txBox="1">
              <a:spLocks noChangeArrowheads="1"/>
            </p:cNvSpPr>
            <p:nvPr/>
          </p:nvSpPr>
          <p:spPr bwMode="auto">
            <a:xfrm>
              <a:off x="2179490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 flipH="1">
              <a:off x="3902010" y="3215635"/>
              <a:ext cx="567982" cy="584818"/>
              <a:chOff x="3611828" y="3391847"/>
              <a:chExt cx="567982" cy="584818"/>
            </a:xfrm>
          </p:grpSpPr>
          <p:sp>
            <p:nvSpPr>
              <p:cNvPr id="190" name="Arc 189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155338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191" name="Text Box 22"/>
              <p:cNvSpPr txBox="1">
                <a:spLocks noChangeArrowheads="1"/>
              </p:cNvSpPr>
              <p:nvPr/>
            </p:nvSpPr>
            <p:spPr bwMode="auto">
              <a:xfrm>
                <a:off x="3611828" y="3517795"/>
                <a:ext cx="153988" cy="2734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cxnSp>
          <p:nvCxnSpPr>
            <p:cNvPr id="180" name="AutoShape 13"/>
            <p:cNvCxnSpPr>
              <a:cxnSpLocks noChangeShapeType="1"/>
            </p:cNvCxnSpPr>
            <p:nvPr/>
          </p:nvCxnSpPr>
          <p:spPr bwMode="auto">
            <a:xfrm flipH="1">
              <a:off x="3618496" y="4295472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1" name="Text Box 22"/>
            <p:cNvSpPr txBox="1">
              <a:spLocks noChangeArrowheads="1"/>
            </p:cNvSpPr>
            <p:nvPr/>
          </p:nvSpPr>
          <p:spPr bwMode="auto">
            <a:xfrm>
              <a:off x="3680010" y="437321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82" name="AutoShape 18"/>
            <p:cNvCxnSpPr>
              <a:cxnSpLocks noChangeShapeType="1"/>
            </p:cNvCxnSpPr>
            <p:nvPr/>
          </p:nvCxnSpPr>
          <p:spPr bwMode="auto">
            <a:xfrm>
              <a:off x="2784880" y="4292610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3" name="Text Box 22"/>
            <p:cNvSpPr txBox="1">
              <a:spLocks noChangeArrowheads="1"/>
            </p:cNvSpPr>
            <p:nvPr/>
          </p:nvSpPr>
          <p:spPr bwMode="auto">
            <a:xfrm>
              <a:off x="2802343" y="43558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184" name="Oval 7"/>
            <p:cNvSpPr>
              <a:spLocks noChangeArrowheads="1"/>
            </p:cNvSpPr>
            <p:nvPr/>
          </p:nvSpPr>
          <p:spPr bwMode="auto">
            <a:xfrm>
              <a:off x="3019825" y="462426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185" name="Group 184"/>
            <p:cNvGrpSpPr/>
            <p:nvPr/>
          </p:nvGrpSpPr>
          <p:grpSpPr>
            <a:xfrm rot="1971202" flipH="1">
              <a:off x="3379974" y="4193343"/>
              <a:ext cx="860697" cy="928866"/>
              <a:chOff x="3637911" y="3391847"/>
              <a:chExt cx="541899" cy="584818"/>
            </a:xfrm>
          </p:grpSpPr>
          <p:sp>
            <p:nvSpPr>
              <p:cNvPr id="188" name="Arc 187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011667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189" name="Text Box 22"/>
              <p:cNvSpPr txBox="1">
                <a:spLocks noChangeArrowheads="1"/>
              </p:cNvSpPr>
              <p:nvPr/>
            </p:nvSpPr>
            <p:spPr bwMode="auto">
              <a:xfrm rot="1971202">
                <a:off x="3637911" y="3568446"/>
                <a:ext cx="101822" cy="1721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186" name="Freeform 185"/>
            <p:cNvSpPr/>
            <p:nvPr/>
          </p:nvSpPr>
          <p:spPr>
            <a:xfrm>
              <a:off x="1451942" y="1564892"/>
              <a:ext cx="1686446" cy="389222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87" name="Text Box 22"/>
            <p:cNvSpPr txBox="1">
              <a:spLocks noChangeArrowheads="1"/>
            </p:cNvSpPr>
            <p:nvPr/>
          </p:nvSpPr>
          <p:spPr bwMode="auto">
            <a:xfrm>
              <a:off x="1389741" y="3479531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9093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Design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10/23/2019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21443" y="1865301"/>
            <a:ext cx="543431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Calibri Light" panose="020F0302020204030204"/>
              </a:rPr>
              <a:t>FSM </a:t>
            </a:r>
            <a:r>
              <a:rPr lang="en-US" sz="3200" dirty="0">
                <a:solidFill>
                  <a:prstClr val="black"/>
                </a:solidFill>
                <a:latin typeface="Calibri Light" panose="020F0302020204030204"/>
              </a:rPr>
              <a:t>design procedure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1: State transition diagram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2: State transition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table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Step 3: State minimization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Step 4: State encoding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5: Next-state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functions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6: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Schematic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588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Encoding Problem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ru-RU" sz="3200" dirty="0" smtClean="0"/>
              <a:t>Task: choose </a:t>
            </a:r>
            <a:r>
              <a:rPr lang="en-US" altLang="ru-RU" sz="3200" dirty="0"/>
              <a:t>bit vectors to assign to each “symbolic” state</a:t>
            </a:r>
          </a:p>
          <a:p>
            <a:pPr lvl="1"/>
            <a:r>
              <a:rPr lang="en-US" altLang="ru-RU" sz="2800" dirty="0"/>
              <a:t>With </a:t>
            </a:r>
            <a:r>
              <a:rPr lang="en-US" altLang="ru-RU" sz="2800" b="1" dirty="0">
                <a:solidFill>
                  <a:schemeClr val="accent5"/>
                </a:solidFill>
              </a:rPr>
              <a:t>n</a:t>
            </a:r>
            <a:r>
              <a:rPr lang="en-US" altLang="ru-RU" sz="2800" dirty="0"/>
              <a:t> state bits for </a:t>
            </a:r>
            <a:r>
              <a:rPr lang="en-US" altLang="ru-RU" sz="2800" b="1" dirty="0">
                <a:solidFill>
                  <a:schemeClr val="accent2"/>
                </a:solidFill>
              </a:rPr>
              <a:t>m</a:t>
            </a:r>
            <a:r>
              <a:rPr lang="en-US" altLang="ru-RU" sz="2800" dirty="0"/>
              <a:t> states there are </a:t>
            </a:r>
            <a:r>
              <a:rPr lang="en-US" altLang="ru-RU" sz="2800" b="1" dirty="0">
                <a:solidFill>
                  <a:schemeClr val="accent6"/>
                </a:solidFill>
              </a:rPr>
              <a:t>2</a:t>
            </a:r>
            <a:r>
              <a:rPr lang="en-US" altLang="ru-RU" sz="3600" b="1" baseline="30000" dirty="0">
                <a:solidFill>
                  <a:schemeClr val="accent6"/>
                </a:solidFill>
              </a:rPr>
              <a:t>n</a:t>
            </a:r>
            <a:r>
              <a:rPr lang="en-US" altLang="ru-RU" sz="2800" b="1" dirty="0">
                <a:solidFill>
                  <a:schemeClr val="accent6"/>
                </a:solidFill>
              </a:rPr>
              <a:t>! / (2</a:t>
            </a:r>
            <a:r>
              <a:rPr lang="en-US" altLang="ru-RU" sz="3600" b="1" baseline="30000" dirty="0">
                <a:solidFill>
                  <a:schemeClr val="accent6"/>
                </a:solidFill>
              </a:rPr>
              <a:t>n</a:t>
            </a:r>
            <a:r>
              <a:rPr lang="en-US" altLang="ru-RU" sz="2800" b="1" dirty="0">
                <a:solidFill>
                  <a:schemeClr val="accent6"/>
                </a:solidFill>
              </a:rPr>
              <a:t> – m)!</a:t>
            </a:r>
            <a:r>
              <a:rPr lang="en-US" altLang="ru-RU" sz="2800" dirty="0"/>
              <a:t>    </a:t>
            </a:r>
            <a:br>
              <a:rPr lang="en-US" altLang="ru-RU" sz="2800" dirty="0"/>
            </a:br>
            <a:r>
              <a:rPr lang="en-US" altLang="ru-RU" sz="2800" dirty="0"/>
              <a:t>		</a:t>
            </a:r>
            <a:r>
              <a:rPr lang="en-US" altLang="ru-RU" sz="2800" dirty="0" smtClean="0"/>
              <a:t>restrictions for </a:t>
            </a:r>
            <a:r>
              <a:rPr lang="en-US" altLang="ru-RU" sz="2800" b="1" dirty="0" smtClean="0">
                <a:solidFill>
                  <a:schemeClr val="accent5"/>
                </a:solidFill>
              </a:rPr>
              <a:t>n</a:t>
            </a:r>
            <a:r>
              <a:rPr lang="en-US" altLang="ru-RU" sz="2800" dirty="0" smtClean="0"/>
              <a:t> is </a:t>
            </a:r>
            <a:r>
              <a:rPr lang="en-US" altLang="ru-RU" sz="2800" dirty="0"/>
              <a:t>[log n &lt;=  m &lt;=  2</a:t>
            </a:r>
            <a:r>
              <a:rPr lang="en-US" altLang="ru-RU" sz="3600" baseline="30000" dirty="0"/>
              <a:t>n</a:t>
            </a:r>
            <a:r>
              <a:rPr lang="en-US" altLang="ru-RU" sz="2800" dirty="0"/>
              <a:t>]</a:t>
            </a:r>
          </a:p>
          <a:p>
            <a:pPr lvl="2"/>
            <a:r>
              <a:rPr lang="en-US" altLang="ru-RU" sz="2400" dirty="0"/>
              <a:t>2</a:t>
            </a:r>
            <a:r>
              <a:rPr lang="en-US" altLang="ru-RU" sz="3200" baseline="30000" dirty="0"/>
              <a:t>n</a:t>
            </a:r>
            <a:r>
              <a:rPr lang="en-US" altLang="ru-RU" sz="2400" dirty="0"/>
              <a:t> codes possible for 1st state, 2</a:t>
            </a:r>
            <a:r>
              <a:rPr lang="en-US" altLang="ru-RU" sz="3200" baseline="30000" dirty="0"/>
              <a:t>n</a:t>
            </a:r>
            <a:r>
              <a:rPr lang="en-US" altLang="ru-RU" sz="2400" dirty="0"/>
              <a:t>–1 for 2nd, 2</a:t>
            </a:r>
            <a:r>
              <a:rPr lang="en-US" altLang="ru-RU" sz="3200" baseline="30000" dirty="0"/>
              <a:t>n</a:t>
            </a:r>
            <a:r>
              <a:rPr lang="en-US" altLang="ru-RU" sz="2400" dirty="0"/>
              <a:t>–2 for 3rd, …</a:t>
            </a:r>
          </a:p>
          <a:p>
            <a:r>
              <a:rPr lang="en-US" altLang="ru-RU" sz="3200" dirty="0"/>
              <a:t>Huge number even for small values of </a:t>
            </a:r>
            <a:r>
              <a:rPr lang="en-US" altLang="ru-RU" sz="3200" b="1" dirty="0">
                <a:solidFill>
                  <a:schemeClr val="accent5"/>
                </a:solidFill>
              </a:rPr>
              <a:t>n</a:t>
            </a:r>
            <a:r>
              <a:rPr lang="en-US" altLang="ru-RU" sz="3200" dirty="0"/>
              <a:t> and </a:t>
            </a:r>
            <a:r>
              <a:rPr lang="en-US" altLang="ru-RU" sz="3200" b="1" dirty="0">
                <a:solidFill>
                  <a:schemeClr val="accent2"/>
                </a:solidFill>
              </a:rPr>
              <a:t>m</a:t>
            </a:r>
          </a:p>
          <a:p>
            <a:pPr lvl="1"/>
            <a:r>
              <a:rPr lang="en-US" altLang="ru-RU" sz="2800" b="1" dirty="0">
                <a:solidFill>
                  <a:srgbClr val="FF0000"/>
                </a:solidFill>
              </a:rPr>
              <a:t>Intractable</a:t>
            </a:r>
            <a:r>
              <a:rPr lang="en-US" altLang="ru-RU" sz="2800" dirty="0"/>
              <a:t> for state machines of any size</a:t>
            </a:r>
          </a:p>
          <a:p>
            <a:pPr lvl="1"/>
            <a:r>
              <a:rPr lang="en-US" altLang="ru-RU" sz="2800" dirty="0"/>
              <a:t>Heuristics are necessary for practical solutions</a:t>
            </a:r>
          </a:p>
          <a:p>
            <a:r>
              <a:rPr lang="en-US" altLang="ru-RU" sz="3200" dirty="0"/>
              <a:t>Optimize some metric for the combinational logic</a:t>
            </a:r>
          </a:p>
          <a:p>
            <a:pPr lvl="1"/>
            <a:r>
              <a:rPr lang="en-US" altLang="ru-RU" sz="2800" dirty="0"/>
              <a:t>Size (amount of logic and number of FFs)</a:t>
            </a:r>
          </a:p>
          <a:p>
            <a:pPr lvl="1"/>
            <a:r>
              <a:rPr lang="en-US" altLang="ru-RU" sz="2800" dirty="0"/>
              <a:t>Speed (depth of </a:t>
            </a:r>
            <a:r>
              <a:rPr lang="en-US" altLang="ru-RU" sz="2800" dirty="0" smtClean="0"/>
              <a:t>logic)</a:t>
            </a:r>
            <a:endParaRPr lang="en-US" altLang="ru-RU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10/23/2019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33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State-encoding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 guarantee of optimality </a:t>
            </a:r>
          </a:p>
          <a:p>
            <a:pPr lvl="1"/>
            <a:r>
              <a:rPr lang="en-US" altLang="en-US" dirty="0"/>
              <a:t>An intractable problem</a:t>
            </a:r>
          </a:p>
          <a:p>
            <a:r>
              <a:rPr lang="en-US" altLang="en-US" dirty="0"/>
              <a:t>Most common strategies</a:t>
            </a:r>
          </a:p>
          <a:p>
            <a:pPr lvl="1"/>
            <a:r>
              <a:rPr lang="en-US" altLang="en-US" dirty="0"/>
              <a:t>Binary (sequential) – number states as in the state table</a:t>
            </a:r>
          </a:p>
          <a:p>
            <a:pPr lvl="1"/>
            <a:r>
              <a:rPr lang="en-US" altLang="en-US" dirty="0"/>
              <a:t>Random – computer tries random encodings</a:t>
            </a:r>
          </a:p>
          <a:p>
            <a:pPr lvl="1"/>
            <a:r>
              <a:rPr lang="en-US" altLang="en-US" dirty="0"/>
              <a:t>Heuristic – rules of thumb that seem to work well</a:t>
            </a:r>
          </a:p>
          <a:p>
            <a:pPr lvl="2"/>
            <a:r>
              <a:rPr lang="en-US" altLang="en-US" dirty="0"/>
              <a:t>e.g. Gray-code – try to give adjacent states (states with an arc between them) codes that differ in only one bit position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</a:rPr>
              <a:t>One-hot</a:t>
            </a:r>
            <a:r>
              <a:rPr lang="en-US" altLang="en-US" dirty="0"/>
              <a:t> – use as many state bits as there are states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</a:rPr>
              <a:t>Output</a:t>
            </a:r>
            <a:r>
              <a:rPr lang="en-US" altLang="en-US" dirty="0"/>
              <a:t> – use outputs to help encode states</a:t>
            </a:r>
          </a:p>
          <a:p>
            <a:pPr lvl="1"/>
            <a:r>
              <a:rPr lang="en-US" altLang="en-US" dirty="0"/>
              <a:t>Hybrid – mix of a few different ones (e.g. One-hot + heuristic)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One-hot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One-hot: Encode n states using n flip-flops</a:t>
            </a:r>
          </a:p>
          <a:p>
            <a:pPr lvl="1"/>
            <a:r>
              <a:rPr lang="en-US" altLang="en-US" dirty="0"/>
              <a:t>Assign a single “1” for each state</a:t>
            </a:r>
          </a:p>
          <a:p>
            <a:pPr lvl="2"/>
            <a:r>
              <a:rPr lang="en-US" altLang="en-US" dirty="0"/>
              <a:t>Example: 0001, 0010, 0100, 1000</a:t>
            </a:r>
          </a:p>
          <a:p>
            <a:pPr lvl="1"/>
            <a:r>
              <a:rPr lang="en-US" altLang="en-US" dirty="0"/>
              <a:t>Propagate a single “1” from one flip-flop to the next</a:t>
            </a:r>
          </a:p>
          <a:p>
            <a:pPr lvl="2"/>
            <a:r>
              <a:rPr lang="en-US" altLang="en-US" dirty="0"/>
              <a:t>All other flip-flop outputs are “0”</a:t>
            </a:r>
          </a:p>
          <a:p>
            <a:r>
              <a:rPr lang="en-US" altLang="en-US" dirty="0"/>
              <a:t>The inverse: One-cold encoding</a:t>
            </a:r>
          </a:p>
          <a:p>
            <a:pPr lvl="1"/>
            <a:r>
              <a:rPr lang="en-US" altLang="en-US" dirty="0"/>
              <a:t>Assign a single “0” for each state</a:t>
            </a:r>
          </a:p>
          <a:p>
            <a:pPr lvl="2"/>
            <a:r>
              <a:rPr lang="en-US" altLang="en-US" dirty="0"/>
              <a:t>Example: 1110, 1101, 1011, 0111</a:t>
            </a:r>
          </a:p>
          <a:p>
            <a:pPr lvl="1"/>
            <a:r>
              <a:rPr lang="en-US" altLang="en-US" dirty="0"/>
              <a:t>Propagate a single “0” from one flip-flop to the next</a:t>
            </a:r>
          </a:p>
          <a:p>
            <a:pPr lvl="2"/>
            <a:r>
              <a:rPr lang="en-US" altLang="en-US" dirty="0"/>
              <a:t>All other flip-flop outputs are “1”</a:t>
            </a:r>
          </a:p>
          <a:p>
            <a:r>
              <a:rPr lang="en-US" altLang="en-US" dirty="0"/>
              <a:t>“almost one-hot” encoding (modified one-hot encoding)</a:t>
            </a:r>
          </a:p>
          <a:p>
            <a:pPr lvl="1"/>
            <a:r>
              <a:rPr lang="en-US" altLang="en-US" dirty="0"/>
              <a:t>Use no-hot (000…0) for the initial (reset state)</a:t>
            </a:r>
          </a:p>
          <a:p>
            <a:pPr lvl="1"/>
            <a:r>
              <a:rPr lang="en-US" altLang="en-US" dirty="0"/>
              <a:t>Assumes you never revisit the reset state till reset again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One-hot encoding (</a:t>
            </a:r>
            <a:r>
              <a:rPr lang="en-US" altLang="en-US" dirty="0" err="1"/>
              <a:t>con’t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Often the best/convenient approach for FPGAs</a:t>
            </a:r>
          </a:p>
          <a:p>
            <a:pPr lvl="1"/>
            <a:r>
              <a:rPr lang="en-US" altLang="en-US" dirty="0"/>
              <a:t>FPGAs have many flip-flops</a:t>
            </a:r>
          </a:p>
          <a:p>
            <a:r>
              <a:rPr lang="en-US" altLang="en-US" dirty="0"/>
              <a:t>Draw FSM directly from the state diagram</a:t>
            </a:r>
          </a:p>
          <a:p>
            <a:pPr lvl="1"/>
            <a:r>
              <a:rPr lang="en-US" altLang="en-US" b="1" dirty="0"/>
              <a:t>+</a:t>
            </a:r>
            <a:r>
              <a:rPr lang="en-US" altLang="en-US" dirty="0"/>
              <a:t> One product term per incoming arc</a:t>
            </a:r>
          </a:p>
          <a:p>
            <a:pPr lvl="1"/>
            <a:r>
              <a:rPr lang="en-US" altLang="en-US" b="1" dirty="0"/>
              <a:t>- </a:t>
            </a:r>
            <a:r>
              <a:rPr lang="en-US" altLang="en-US" dirty="0"/>
              <a:t> Complex state diagram </a:t>
            </a:r>
            <a:r>
              <a:rPr lang="en-US" altLang="en-US" dirty="0">
                <a:sym typeface="Symbol" panose="05050102010706020507" pitchFamily="18" charset="2"/>
              </a:rPr>
              <a:t> complex design</a:t>
            </a: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-</a:t>
            </a:r>
            <a:r>
              <a:rPr lang="en-US" altLang="en-US" dirty="0">
                <a:sym typeface="Symbol" panose="05050102010706020507" pitchFamily="18" charset="2"/>
              </a:rPr>
              <a:t>  Many states  many flip flops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 and Mealy FSMs 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02635"/>
            <a:ext cx="10515600" cy="1494845"/>
          </a:xfrm>
        </p:spPr>
        <p:txBody>
          <a:bodyPr>
            <a:normAutofit/>
          </a:bodyPr>
          <a:lstStyle/>
          <a:p>
            <a:r>
              <a:rPr lang="en-US" dirty="0" smtClean="0"/>
              <a:t>There are two different ways to implement FSM with respect to the output: Moore and Mealy</a:t>
            </a:r>
          </a:p>
          <a:p>
            <a:r>
              <a:rPr lang="en-US" dirty="0" smtClean="0"/>
              <a:t>Different implementation of the output logic: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169427" y="3645443"/>
            <a:ext cx="4569017" cy="2374994"/>
            <a:chOff x="1169427" y="3447323"/>
            <a:chExt cx="4569017" cy="2374994"/>
          </a:xfrm>
        </p:grpSpPr>
        <p:grpSp>
          <p:nvGrpSpPr>
            <p:cNvPr id="12" name="Group 11"/>
            <p:cNvGrpSpPr/>
            <p:nvPr/>
          </p:nvGrpSpPr>
          <p:grpSpPr>
            <a:xfrm>
              <a:off x="3123705" y="4174532"/>
              <a:ext cx="745208" cy="883093"/>
              <a:chOff x="1349064" y="4365523"/>
              <a:chExt cx="745208" cy="88309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349064" y="4365523"/>
                <a:ext cx="745208" cy="883093"/>
                <a:chOff x="3401547" y="2224622"/>
                <a:chExt cx="2112306" cy="1799878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3416787" y="2224622"/>
                  <a:ext cx="2097066" cy="179987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000" dirty="0" err="1" smtClean="0">
                      <a:solidFill>
                        <a:schemeClr val="tx1"/>
                      </a:solidFill>
                    </a:rPr>
                    <a:t>Mem</a:t>
                  </a:r>
                  <a:endParaRPr lang="ru-RU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401547" y="2721953"/>
                  <a:ext cx="91440" cy="91440"/>
                </a:xfrm>
                <a:prstGeom prst="ellipse">
                  <a:avLst/>
                </a:prstGeom>
                <a:noFill/>
                <a:ln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ru-RU" sz="16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Isosceles Triangle 10"/>
              <p:cNvSpPr/>
              <p:nvPr/>
            </p:nvSpPr>
            <p:spPr>
              <a:xfrm>
                <a:off x="1630837" y="5056943"/>
                <a:ext cx="182880" cy="182880"/>
              </a:xfrm>
              <a:prstGeom prst="triangle">
                <a:avLst/>
              </a:prstGeom>
              <a:solidFill>
                <a:srgbClr val="F8CBA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3" name="Cloud 12"/>
            <p:cNvSpPr/>
            <p:nvPr/>
          </p:nvSpPr>
          <p:spPr>
            <a:xfrm>
              <a:off x="4407658" y="4194837"/>
              <a:ext cx="1330786" cy="842482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12713" algn="ctr"/>
              <a:r>
                <a:rPr lang="en-US" sz="2000" dirty="0" smtClean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14" name="Cloud 13"/>
            <p:cNvSpPr/>
            <p:nvPr/>
          </p:nvSpPr>
          <p:spPr>
            <a:xfrm>
              <a:off x="1169427" y="4162739"/>
              <a:ext cx="1415534" cy="906679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12713" algn="ctr"/>
              <a:r>
                <a:rPr lang="en-US" sz="2000" dirty="0" smtClean="0">
                  <a:solidFill>
                    <a:schemeClr val="tx1"/>
                  </a:solidFill>
                </a:rPr>
                <a:t>Next State</a:t>
              </a:r>
            </a:p>
          </p:txBody>
        </p:sp>
        <p:cxnSp>
          <p:nvCxnSpPr>
            <p:cNvPr id="16" name="Straight Arrow Connector 15"/>
            <p:cNvCxnSpPr>
              <a:stCxn id="14" idx="0"/>
              <a:endCxn id="8" idx="1"/>
            </p:cNvCxnSpPr>
            <p:nvPr/>
          </p:nvCxnSpPr>
          <p:spPr>
            <a:xfrm>
              <a:off x="2583781" y="4616079"/>
              <a:ext cx="5453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3"/>
              <a:endCxn id="13" idx="2"/>
            </p:cNvCxnSpPr>
            <p:nvPr/>
          </p:nvCxnSpPr>
          <p:spPr>
            <a:xfrm flipV="1">
              <a:off x="3868913" y="4616078"/>
              <a:ext cx="54287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8" idx="3"/>
              <a:endCxn id="14" idx="1"/>
            </p:cNvCxnSpPr>
            <p:nvPr/>
          </p:nvCxnSpPr>
          <p:spPr>
            <a:xfrm flipH="1">
              <a:off x="1877194" y="4616079"/>
              <a:ext cx="1991719" cy="452374"/>
            </a:xfrm>
            <a:prstGeom prst="bentConnector4">
              <a:avLst>
                <a:gd name="adj1" fmla="val -11478"/>
                <a:gd name="adj2" fmla="val 178540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4" idx="3"/>
            </p:cNvCxnSpPr>
            <p:nvPr/>
          </p:nvCxnSpPr>
          <p:spPr>
            <a:xfrm>
              <a:off x="1877194" y="3817620"/>
              <a:ext cx="0" cy="3969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1"/>
            </p:cNvCxnSpPr>
            <p:nvPr/>
          </p:nvCxnSpPr>
          <p:spPr>
            <a:xfrm>
              <a:off x="5073051" y="5036422"/>
              <a:ext cx="1869" cy="4956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534792" y="344732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ru-RU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889" y="5452985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Output</a:t>
              </a:r>
              <a:endParaRPr lang="ru-RU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701547" y="3645443"/>
            <a:ext cx="4569017" cy="2374994"/>
            <a:chOff x="6701547" y="3645443"/>
            <a:chExt cx="4569017" cy="2374994"/>
          </a:xfrm>
        </p:grpSpPr>
        <p:grpSp>
          <p:nvGrpSpPr>
            <p:cNvPr id="36" name="Group 35"/>
            <p:cNvGrpSpPr/>
            <p:nvPr/>
          </p:nvGrpSpPr>
          <p:grpSpPr>
            <a:xfrm>
              <a:off x="8655825" y="4372652"/>
              <a:ext cx="745208" cy="883093"/>
              <a:chOff x="1349064" y="4365523"/>
              <a:chExt cx="745208" cy="883093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1349064" y="4365523"/>
                <a:ext cx="745208" cy="883093"/>
                <a:chOff x="3401547" y="2224622"/>
                <a:chExt cx="2112306" cy="1799878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3416787" y="2224622"/>
                  <a:ext cx="2097066" cy="179987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000" dirty="0" err="1" smtClean="0">
                      <a:solidFill>
                        <a:schemeClr val="tx1"/>
                      </a:solidFill>
                    </a:rPr>
                    <a:t>Mem</a:t>
                  </a:r>
                  <a:endParaRPr lang="ru-RU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3401547" y="2721953"/>
                  <a:ext cx="91440" cy="91440"/>
                </a:xfrm>
                <a:prstGeom prst="ellipse">
                  <a:avLst/>
                </a:prstGeom>
                <a:noFill/>
                <a:ln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ru-RU" sz="16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7" name="Isosceles Triangle 46"/>
              <p:cNvSpPr/>
              <p:nvPr/>
            </p:nvSpPr>
            <p:spPr>
              <a:xfrm>
                <a:off x="1630837" y="5056943"/>
                <a:ext cx="182880" cy="182880"/>
              </a:xfrm>
              <a:prstGeom prst="triangle">
                <a:avLst/>
              </a:prstGeom>
              <a:solidFill>
                <a:srgbClr val="F8CBA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7" name="Cloud 36"/>
            <p:cNvSpPr/>
            <p:nvPr/>
          </p:nvSpPr>
          <p:spPr>
            <a:xfrm>
              <a:off x="9939778" y="4392957"/>
              <a:ext cx="1330786" cy="842482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12713" algn="ctr"/>
              <a:r>
                <a:rPr lang="en-US" sz="2000" dirty="0" smtClean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38" name="Cloud 37"/>
            <p:cNvSpPr/>
            <p:nvPr/>
          </p:nvSpPr>
          <p:spPr>
            <a:xfrm>
              <a:off x="6701547" y="4360859"/>
              <a:ext cx="1415534" cy="906679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12713" algn="ctr"/>
              <a:r>
                <a:rPr lang="en-US" sz="2000" dirty="0" smtClean="0">
                  <a:solidFill>
                    <a:schemeClr val="tx1"/>
                  </a:solidFill>
                </a:rPr>
                <a:t>Next State</a:t>
              </a:r>
            </a:p>
          </p:txBody>
        </p:sp>
        <p:cxnSp>
          <p:nvCxnSpPr>
            <p:cNvPr id="39" name="Straight Arrow Connector 38"/>
            <p:cNvCxnSpPr>
              <a:stCxn id="38" idx="0"/>
              <a:endCxn id="48" idx="1"/>
            </p:cNvCxnSpPr>
            <p:nvPr/>
          </p:nvCxnSpPr>
          <p:spPr>
            <a:xfrm>
              <a:off x="8115901" y="4814199"/>
              <a:ext cx="5453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3"/>
              <a:endCxn id="37" idx="2"/>
            </p:cNvCxnSpPr>
            <p:nvPr/>
          </p:nvCxnSpPr>
          <p:spPr>
            <a:xfrm flipV="1">
              <a:off x="9401033" y="4814198"/>
              <a:ext cx="54287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48" idx="3"/>
              <a:endCxn id="38" idx="1"/>
            </p:cNvCxnSpPr>
            <p:nvPr/>
          </p:nvCxnSpPr>
          <p:spPr>
            <a:xfrm flipH="1">
              <a:off x="7409314" y="4814199"/>
              <a:ext cx="1991719" cy="452374"/>
            </a:xfrm>
            <a:prstGeom prst="bentConnector4">
              <a:avLst>
                <a:gd name="adj1" fmla="val -11478"/>
                <a:gd name="adj2" fmla="val 178540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44" idx="2"/>
              <a:endCxn id="38" idx="3"/>
            </p:cNvCxnSpPr>
            <p:nvPr/>
          </p:nvCxnSpPr>
          <p:spPr>
            <a:xfrm>
              <a:off x="7409314" y="4014775"/>
              <a:ext cx="0" cy="3979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7" idx="1"/>
            </p:cNvCxnSpPr>
            <p:nvPr/>
          </p:nvCxnSpPr>
          <p:spPr>
            <a:xfrm>
              <a:off x="10605171" y="5234542"/>
              <a:ext cx="1869" cy="4956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066912" y="364544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177009" y="5651105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Output</a:t>
              </a:r>
              <a:endParaRPr lang="ru-RU" dirty="0"/>
            </a:p>
          </p:txBody>
        </p:sp>
        <p:cxnSp>
          <p:nvCxnSpPr>
            <p:cNvPr id="52" name="Elbow Connector 51"/>
            <p:cNvCxnSpPr>
              <a:stCxn id="44" idx="2"/>
              <a:endCxn id="37" idx="3"/>
            </p:cNvCxnSpPr>
            <p:nvPr/>
          </p:nvCxnSpPr>
          <p:spPr>
            <a:xfrm rot="16200000" flipH="1">
              <a:off x="8794066" y="2630022"/>
              <a:ext cx="426352" cy="3195857"/>
            </a:xfrm>
            <a:prstGeom prst="bentConnector3">
              <a:avLst>
                <a:gd name="adj1" fmla="val 28552"/>
              </a:avLst>
            </a:prstGeom>
            <a:ln w="127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1276855" y="2634042"/>
            <a:ext cx="4461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Moore: </a:t>
            </a:r>
            <a:r>
              <a:rPr lang="en-US" sz="2400" dirty="0" smtClean="0">
                <a:latin typeface="+mj-lt"/>
              </a:rPr>
              <a:t>output depends on the current state only</a:t>
            </a:r>
            <a:endParaRPr lang="ru-RU" sz="24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44636" y="2634042"/>
            <a:ext cx="4461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Mealy: </a:t>
            </a:r>
            <a:r>
              <a:rPr lang="en-US" sz="2400" dirty="0" smtClean="0">
                <a:latin typeface="+mj-lt"/>
              </a:rPr>
              <a:t>output depends on the current state and on the input</a:t>
            </a:r>
            <a:endParaRPr lang="ru-RU" sz="24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457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5: Sequence Analyzer (Moore)</a:t>
            </a:r>
            <a:endParaRPr lang="ru-RU" dirty="0"/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>
          <a:xfrm>
            <a:off x="838200" y="1099399"/>
            <a:ext cx="10515600" cy="1006548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Output 1 if the previous three inputs are 011 or 110</a:t>
            </a:r>
          </a:p>
          <a:p>
            <a:r>
              <a:rPr lang="en-US" dirty="0" smtClean="0"/>
              <a:t>Below is the minimal form received by the row matching approach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2609" y="3641938"/>
          <a:ext cx="5756787" cy="254318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161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34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54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21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96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Input Sequence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Present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Next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Output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00/10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Not 011/110 or Reset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011/110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358093" y="2654710"/>
            <a:ext cx="5414193" cy="3567740"/>
            <a:chOff x="3128197" y="2307602"/>
            <a:chExt cx="5717131" cy="3767364"/>
          </a:xfrm>
        </p:grpSpPr>
        <p:sp>
          <p:nvSpPr>
            <p:cNvPr id="10" name="Oval 9"/>
            <p:cNvSpPr/>
            <p:nvPr/>
          </p:nvSpPr>
          <p:spPr>
            <a:xfrm>
              <a:off x="5166199" y="2307602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start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92832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199382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no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726807" y="3983154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3"/>
            </p:cNvCxnSpPr>
            <p:nvPr/>
          </p:nvCxnSpPr>
          <p:spPr>
            <a:xfrm flipH="1">
              <a:off x="6155643" y="4546891"/>
              <a:ext cx="137477" cy="561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5"/>
            </p:cNvCxnSpPr>
            <p:nvPr/>
          </p:nvCxnSpPr>
          <p:spPr>
            <a:xfrm>
              <a:off x="6745724" y="4546891"/>
              <a:ext cx="84996" cy="55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3"/>
              <a:endCxn id="12" idx="0"/>
            </p:cNvCxnSpPr>
            <p:nvPr/>
          </p:nvCxnSpPr>
          <p:spPr>
            <a:xfrm flipH="1">
              <a:off x="6519422" y="3517070"/>
              <a:ext cx="502642" cy="48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5"/>
              <a:endCxn id="13" idx="0"/>
            </p:cNvCxnSpPr>
            <p:nvPr/>
          </p:nvCxnSpPr>
          <p:spPr>
            <a:xfrm>
              <a:off x="7474668" y="3517070"/>
              <a:ext cx="572179" cy="466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5"/>
            </p:cNvCxnSpPr>
            <p:nvPr/>
          </p:nvCxnSpPr>
          <p:spPr>
            <a:xfrm>
              <a:off x="8273149" y="4529496"/>
              <a:ext cx="181053" cy="557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5"/>
              <a:endCxn id="11" idx="1"/>
            </p:cNvCxnSpPr>
            <p:nvPr/>
          </p:nvCxnSpPr>
          <p:spPr>
            <a:xfrm>
              <a:off x="5712541" y="2853944"/>
              <a:ext cx="1309523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155643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28537" y="345121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16257" y="346099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51059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79182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08133" y="540571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84816" y="460900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 flipH="1">
              <a:off x="340608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 flipH="1">
              <a:off x="3411303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5"/>
            </p:cNvCxnSpPr>
            <p:nvPr/>
          </p:nvCxnSpPr>
          <p:spPr>
            <a:xfrm flipH="1">
              <a:off x="3374502" y="4546891"/>
              <a:ext cx="130539" cy="540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4"/>
              <a:endCxn id="28" idx="0"/>
            </p:cNvCxnSpPr>
            <p:nvPr/>
          </p:nvCxnSpPr>
          <p:spPr>
            <a:xfrm>
              <a:off x="3726126" y="3610808"/>
              <a:ext cx="5217" cy="389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3"/>
              <a:endCxn id="27" idx="1"/>
            </p:cNvCxnSpPr>
            <p:nvPr/>
          </p:nvCxnSpPr>
          <p:spPr>
            <a:xfrm flipH="1">
              <a:off x="3952428" y="2853944"/>
              <a:ext cx="1307509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flipH="1">
              <a:off x="4437960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3374502" y="356752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flipH="1">
              <a:off x="4322422" y="5337553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flipH="1">
              <a:off x="3128197" y="454689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 flipH="1">
              <a:off x="3374502" y="2401340"/>
              <a:ext cx="5470826" cy="2703272"/>
              <a:chOff x="1321818" y="1238172"/>
              <a:chExt cx="7142581" cy="4603644"/>
            </a:xfrm>
          </p:grpSpPr>
          <p:sp>
            <p:nvSpPr>
              <p:cNvPr id="46" name="Left Bracket 45"/>
              <p:cNvSpPr/>
              <p:nvPr/>
            </p:nvSpPr>
            <p:spPr>
              <a:xfrm>
                <a:off x="1321818" y="1249378"/>
                <a:ext cx="215190" cy="4592438"/>
              </a:xfrm>
              <a:prstGeom prst="leftBracket">
                <a:avLst>
                  <a:gd name="adj" fmla="val 8294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7" name="Straight Connector 46"/>
              <p:cNvCxnSpPr>
                <a:endCxn id="46" idx="2"/>
              </p:cNvCxnSpPr>
              <p:nvPr/>
            </p:nvCxnSpPr>
            <p:spPr>
              <a:xfrm flipH="1">
                <a:off x="1537008" y="5841816"/>
                <a:ext cx="69273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46" idx="0"/>
                <a:endCxn id="10" idx="7"/>
              </p:cNvCxnSpPr>
              <p:nvPr/>
            </p:nvCxnSpPr>
            <p:spPr>
              <a:xfrm flipV="1">
                <a:off x="1537008" y="1238172"/>
                <a:ext cx="3874902" cy="112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/>
            <p:cNvSpPr/>
            <p:nvPr/>
          </p:nvSpPr>
          <p:spPr>
            <a:xfrm flipH="1">
              <a:off x="5124909" y="5434886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yes</a:t>
              </a:r>
            </a:p>
            <a:p>
              <a:pPr algn="ctr"/>
              <a:r>
                <a:rPr lang="en-US" sz="1600" b="1" dirty="0" smtClean="0">
                  <a:solidFill>
                    <a:srgbClr val="00B050"/>
                  </a:solidFill>
                </a:rPr>
                <a:t>[1]</a:t>
              </a:r>
              <a:endParaRPr lang="ru-RU" sz="16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38" name="Elbow Connector 37"/>
            <p:cNvCxnSpPr>
              <a:stCxn id="13" idx="3"/>
              <a:endCxn id="37" idx="2"/>
            </p:cNvCxnSpPr>
            <p:nvPr/>
          </p:nvCxnSpPr>
          <p:spPr>
            <a:xfrm rot="5400000">
              <a:off x="6180052" y="4114433"/>
              <a:ext cx="1225430" cy="205555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28" idx="3"/>
              <a:endCxn id="37" idx="6"/>
            </p:cNvCxnSpPr>
            <p:nvPr/>
          </p:nvCxnSpPr>
          <p:spPr>
            <a:xfrm rot="16200000" flipH="1">
              <a:off x="3937260" y="4567276"/>
              <a:ext cx="1208035" cy="116726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37" idx="7"/>
              <a:endCxn id="27" idx="2"/>
            </p:cNvCxnSpPr>
            <p:nvPr/>
          </p:nvCxnSpPr>
          <p:spPr>
            <a:xfrm rot="16200000" flipV="1">
              <a:off x="3513479" y="3823455"/>
              <a:ext cx="2237856" cy="11724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37" idx="1"/>
              <a:endCxn id="11" idx="2"/>
            </p:cNvCxnSpPr>
            <p:nvPr/>
          </p:nvCxnSpPr>
          <p:spPr>
            <a:xfrm rot="5400000" flipH="1" flipV="1">
              <a:off x="5180860" y="3781159"/>
              <a:ext cx="2237856" cy="12570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 flipH="1">
              <a:off x="4912157" y="421526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flipH="1">
              <a:off x="5665947" y="422594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27" idx="3"/>
              <a:endCxn id="12" idx="1"/>
            </p:cNvCxnSpPr>
            <p:nvPr/>
          </p:nvCxnSpPr>
          <p:spPr>
            <a:xfrm>
              <a:off x="3952428" y="3517070"/>
              <a:ext cx="2340692" cy="577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flipH="1">
              <a:off x="4366008" y="3626526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94618" y="2191274"/>
            <a:ext cx="3256335" cy="1277498"/>
            <a:chOff x="1494618" y="2191274"/>
            <a:chExt cx="3256335" cy="1277498"/>
          </a:xfrm>
        </p:grpSpPr>
        <p:sp>
          <p:nvSpPr>
            <p:cNvPr id="50" name="Rectangle 49"/>
            <p:cNvSpPr/>
            <p:nvPr/>
          </p:nvSpPr>
          <p:spPr>
            <a:xfrm>
              <a:off x="2409018" y="2191274"/>
              <a:ext cx="1429966" cy="1277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Sequence Analyzer FSM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494618" y="2515112"/>
              <a:ext cx="914400" cy="754869"/>
              <a:chOff x="8706255" y="2014526"/>
              <a:chExt cx="914400" cy="754869"/>
            </a:xfrm>
          </p:grpSpPr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8812853" y="2014526"/>
                <a:ext cx="5715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400"/>
                  </a:lnSpc>
                </a:pPr>
                <a:r>
                  <a:rPr lang="en-US" altLang="ru-RU" sz="1800" dirty="0" smtClean="0">
                    <a:latin typeface="+mn-lt"/>
                  </a:rPr>
                  <a:t>Sequence</a:t>
                </a:r>
                <a:endParaRPr lang="en-US" altLang="ru-RU" sz="1800" dirty="0">
                  <a:latin typeface="+mn-lt"/>
                </a:endParaRPr>
              </a:p>
            </p:txBody>
          </p:sp>
          <p:sp>
            <p:nvSpPr>
              <p:cNvPr id="53" name="Line 19"/>
              <p:cNvSpPr>
                <a:spLocks noChangeShapeType="1"/>
              </p:cNvSpPr>
              <p:nvPr/>
            </p:nvSpPr>
            <p:spPr bwMode="auto">
              <a:xfrm>
                <a:off x="8706255" y="2389902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u-RU" sz="2000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 flipH="1" flipV="1">
                <a:off x="9100225" y="2299549"/>
                <a:ext cx="126459" cy="1807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7"/>
              <p:cNvSpPr>
                <a:spLocks noChangeArrowheads="1"/>
              </p:cNvSpPr>
              <p:nvPr/>
            </p:nvSpPr>
            <p:spPr bwMode="auto">
              <a:xfrm>
                <a:off x="8814475" y="2439195"/>
                <a:ext cx="5715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400"/>
                  </a:lnSpc>
                </a:pPr>
                <a:r>
                  <a:rPr lang="en-US" altLang="ru-RU" sz="1400" dirty="0" smtClean="0">
                    <a:latin typeface="+mn-lt"/>
                  </a:rPr>
                  <a:t>1</a:t>
                </a:r>
                <a:endParaRPr lang="en-US" altLang="ru-RU" sz="1400" dirty="0">
                  <a:latin typeface="+mn-lt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3836553" y="2534568"/>
              <a:ext cx="914400" cy="754869"/>
              <a:chOff x="8706255" y="2014526"/>
              <a:chExt cx="914400" cy="754869"/>
            </a:xfrm>
          </p:grpSpPr>
          <p:sp>
            <p:nvSpPr>
              <p:cNvPr id="57" name="Rectangle 7"/>
              <p:cNvSpPr>
                <a:spLocks noChangeArrowheads="1"/>
              </p:cNvSpPr>
              <p:nvPr/>
            </p:nvSpPr>
            <p:spPr bwMode="auto">
              <a:xfrm>
                <a:off x="8943366" y="2014526"/>
                <a:ext cx="5715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400"/>
                  </a:lnSpc>
                </a:pPr>
                <a:r>
                  <a:rPr lang="en-US" altLang="ru-RU" sz="1800" dirty="0" smtClean="0">
                    <a:latin typeface="+mn-lt"/>
                  </a:rPr>
                  <a:t>Match</a:t>
                </a:r>
                <a:endParaRPr lang="en-US" altLang="ru-RU" sz="1800" dirty="0">
                  <a:latin typeface="+mn-lt"/>
                </a:endParaRPr>
              </a:p>
            </p:txBody>
          </p:sp>
          <p:sp>
            <p:nvSpPr>
              <p:cNvPr id="58" name="Line 19"/>
              <p:cNvSpPr>
                <a:spLocks noChangeShapeType="1"/>
              </p:cNvSpPr>
              <p:nvPr/>
            </p:nvSpPr>
            <p:spPr bwMode="auto">
              <a:xfrm>
                <a:off x="8706255" y="2389902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u-RU" sz="2000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9100225" y="2299549"/>
                <a:ext cx="126459" cy="1807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7"/>
              <p:cNvSpPr>
                <a:spLocks noChangeArrowheads="1"/>
              </p:cNvSpPr>
              <p:nvPr/>
            </p:nvSpPr>
            <p:spPr bwMode="auto">
              <a:xfrm>
                <a:off x="8814475" y="2439195"/>
                <a:ext cx="5715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400"/>
                  </a:lnSpc>
                </a:pPr>
                <a:r>
                  <a:rPr lang="en-US" altLang="ru-RU" sz="1400" dirty="0" smtClean="0">
                    <a:latin typeface="+mn-lt"/>
                  </a:rPr>
                  <a:t>1</a:t>
                </a:r>
                <a:endParaRPr lang="en-US" altLang="ru-RU" sz="1400" dirty="0">
                  <a:latin typeface="+mn-lt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6775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</a:t>
            </a:r>
            <a:r>
              <a:rPr lang="en-US" dirty="0" smtClean="0"/>
              <a:t>Analyzer: Moore vs. Mealy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75453" y="1679350"/>
            <a:ext cx="5414193" cy="3567740"/>
            <a:chOff x="3128197" y="2307602"/>
            <a:chExt cx="5717131" cy="3767364"/>
          </a:xfrm>
        </p:grpSpPr>
        <p:sp>
          <p:nvSpPr>
            <p:cNvPr id="8" name="Oval 7"/>
            <p:cNvSpPr/>
            <p:nvPr/>
          </p:nvSpPr>
          <p:spPr>
            <a:xfrm>
              <a:off x="5166199" y="2307602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start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92832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199382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no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726807" y="3983154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</p:cNvCxnSpPr>
            <p:nvPr/>
          </p:nvCxnSpPr>
          <p:spPr>
            <a:xfrm flipH="1">
              <a:off x="6155643" y="4546891"/>
              <a:ext cx="137477" cy="561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0" idx="5"/>
            </p:cNvCxnSpPr>
            <p:nvPr/>
          </p:nvCxnSpPr>
          <p:spPr>
            <a:xfrm>
              <a:off x="6745724" y="4546891"/>
              <a:ext cx="84996" cy="55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3"/>
              <a:endCxn id="10" idx="0"/>
            </p:cNvCxnSpPr>
            <p:nvPr/>
          </p:nvCxnSpPr>
          <p:spPr>
            <a:xfrm flipH="1">
              <a:off x="6519422" y="3517070"/>
              <a:ext cx="502642" cy="48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5"/>
              <a:endCxn id="11" idx="0"/>
            </p:cNvCxnSpPr>
            <p:nvPr/>
          </p:nvCxnSpPr>
          <p:spPr>
            <a:xfrm>
              <a:off x="7474668" y="3517070"/>
              <a:ext cx="572179" cy="466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5"/>
            </p:cNvCxnSpPr>
            <p:nvPr/>
          </p:nvCxnSpPr>
          <p:spPr>
            <a:xfrm>
              <a:off x="8273149" y="4529496"/>
              <a:ext cx="181053" cy="557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5"/>
              <a:endCxn id="9" idx="1"/>
            </p:cNvCxnSpPr>
            <p:nvPr/>
          </p:nvCxnSpPr>
          <p:spPr>
            <a:xfrm>
              <a:off x="5712541" y="2853944"/>
              <a:ext cx="1309523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55643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28537" y="345121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16257" y="346099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51059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79182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08133" y="540571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84816" y="460900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 flipH="1">
              <a:off x="340608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 flipH="1">
              <a:off x="3411303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6" idx="5"/>
            </p:cNvCxnSpPr>
            <p:nvPr/>
          </p:nvCxnSpPr>
          <p:spPr>
            <a:xfrm flipH="1">
              <a:off x="3374502" y="4546891"/>
              <a:ext cx="130539" cy="540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5" idx="4"/>
              <a:endCxn id="26" idx="0"/>
            </p:cNvCxnSpPr>
            <p:nvPr/>
          </p:nvCxnSpPr>
          <p:spPr>
            <a:xfrm>
              <a:off x="3726126" y="3610808"/>
              <a:ext cx="5217" cy="389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8" idx="3"/>
              <a:endCxn id="25" idx="1"/>
            </p:cNvCxnSpPr>
            <p:nvPr/>
          </p:nvCxnSpPr>
          <p:spPr>
            <a:xfrm flipH="1">
              <a:off x="3952428" y="2853944"/>
              <a:ext cx="1307509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flipH="1">
              <a:off x="4437960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flipH="1">
              <a:off x="3374502" y="356752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flipH="1">
              <a:off x="4322422" y="5337553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3128197" y="454689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 flipH="1">
              <a:off x="3374502" y="2401340"/>
              <a:ext cx="5470826" cy="2703272"/>
              <a:chOff x="1321818" y="1238172"/>
              <a:chExt cx="7142581" cy="4603644"/>
            </a:xfrm>
          </p:grpSpPr>
          <p:sp>
            <p:nvSpPr>
              <p:cNvPr id="44" name="Left Bracket 43"/>
              <p:cNvSpPr/>
              <p:nvPr/>
            </p:nvSpPr>
            <p:spPr>
              <a:xfrm>
                <a:off x="1321818" y="1249378"/>
                <a:ext cx="215190" cy="4592438"/>
              </a:xfrm>
              <a:prstGeom prst="leftBracket">
                <a:avLst>
                  <a:gd name="adj" fmla="val 8294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5" name="Straight Connector 44"/>
              <p:cNvCxnSpPr>
                <a:endCxn id="44" idx="2"/>
              </p:cNvCxnSpPr>
              <p:nvPr/>
            </p:nvCxnSpPr>
            <p:spPr>
              <a:xfrm flipH="1">
                <a:off x="1537008" y="5841816"/>
                <a:ext cx="69273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44" idx="0"/>
                <a:endCxn id="8" idx="7"/>
              </p:cNvCxnSpPr>
              <p:nvPr/>
            </p:nvCxnSpPr>
            <p:spPr>
              <a:xfrm flipV="1">
                <a:off x="1537008" y="1238172"/>
                <a:ext cx="3874902" cy="112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/>
            <p:cNvSpPr/>
            <p:nvPr/>
          </p:nvSpPr>
          <p:spPr>
            <a:xfrm flipH="1">
              <a:off x="5124909" y="5434886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yes</a:t>
              </a:r>
            </a:p>
            <a:p>
              <a:pPr algn="ctr"/>
              <a:r>
                <a:rPr lang="en-US" sz="1600" b="1" dirty="0" smtClean="0">
                  <a:solidFill>
                    <a:srgbClr val="00B050"/>
                  </a:solidFill>
                </a:rPr>
                <a:t>[1]</a:t>
              </a:r>
              <a:endParaRPr lang="ru-RU" sz="16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36" name="Elbow Connector 35"/>
            <p:cNvCxnSpPr>
              <a:stCxn id="11" idx="3"/>
              <a:endCxn id="35" idx="2"/>
            </p:cNvCxnSpPr>
            <p:nvPr/>
          </p:nvCxnSpPr>
          <p:spPr>
            <a:xfrm rot="5400000">
              <a:off x="6180052" y="4114433"/>
              <a:ext cx="1225430" cy="2055556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26" idx="3"/>
              <a:endCxn id="35" idx="6"/>
            </p:cNvCxnSpPr>
            <p:nvPr/>
          </p:nvCxnSpPr>
          <p:spPr>
            <a:xfrm rot="16200000" flipH="1">
              <a:off x="3937260" y="4567276"/>
              <a:ext cx="1208035" cy="1167264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5" idx="7"/>
              <a:endCxn id="25" idx="2"/>
            </p:cNvCxnSpPr>
            <p:nvPr/>
          </p:nvCxnSpPr>
          <p:spPr>
            <a:xfrm rot="16200000" flipV="1">
              <a:off x="3513479" y="3823455"/>
              <a:ext cx="2237856" cy="1172481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35" idx="1"/>
              <a:endCxn id="9" idx="2"/>
            </p:cNvCxnSpPr>
            <p:nvPr/>
          </p:nvCxnSpPr>
          <p:spPr>
            <a:xfrm rot="5400000" flipH="1" flipV="1">
              <a:off x="5180860" y="3781159"/>
              <a:ext cx="2237856" cy="1257075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flipH="1">
              <a:off x="4912157" y="421526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flipH="1">
              <a:off x="5665947" y="422594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25" idx="3"/>
              <a:endCxn id="10" idx="1"/>
            </p:cNvCxnSpPr>
            <p:nvPr/>
          </p:nvCxnSpPr>
          <p:spPr>
            <a:xfrm>
              <a:off x="3952428" y="3517070"/>
              <a:ext cx="2340692" cy="577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flipH="1">
              <a:off x="4366008" y="3626526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171655" y="1679350"/>
            <a:ext cx="5261793" cy="2660821"/>
            <a:chOff x="6171655" y="2563270"/>
            <a:chExt cx="5261793" cy="2660821"/>
          </a:xfrm>
        </p:grpSpPr>
        <p:sp>
          <p:nvSpPr>
            <p:cNvPr id="48" name="Oval 47"/>
            <p:cNvSpPr/>
            <p:nvPr/>
          </p:nvSpPr>
          <p:spPr>
            <a:xfrm>
              <a:off x="8254069" y="2563270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9648504" y="3191259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8241906" y="4166512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no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10282755" y="4150038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</p:txBody>
        </p:sp>
        <p:cxnSp>
          <p:nvCxnSpPr>
            <p:cNvPr id="52" name="Straight Arrow Connector 51"/>
            <p:cNvCxnSpPr>
              <a:stCxn id="50" idx="3"/>
            </p:cNvCxnSpPr>
            <p:nvPr/>
          </p:nvCxnSpPr>
          <p:spPr>
            <a:xfrm flipH="1">
              <a:off x="8200484" y="4683904"/>
              <a:ext cx="130192" cy="531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0" idx="5"/>
            </p:cNvCxnSpPr>
            <p:nvPr/>
          </p:nvCxnSpPr>
          <p:spPr>
            <a:xfrm>
              <a:off x="8759298" y="4683904"/>
              <a:ext cx="80492" cy="5245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9" idx="3"/>
              <a:endCxn id="50" idx="7"/>
            </p:cNvCxnSpPr>
            <p:nvPr/>
          </p:nvCxnSpPr>
          <p:spPr>
            <a:xfrm flipH="1">
              <a:off x="8759298" y="3708652"/>
              <a:ext cx="977977" cy="546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9" idx="5"/>
              <a:endCxn id="51" idx="0"/>
            </p:cNvCxnSpPr>
            <p:nvPr/>
          </p:nvCxnSpPr>
          <p:spPr>
            <a:xfrm>
              <a:off x="10165896" y="3708652"/>
              <a:ext cx="419941" cy="441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5"/>
            </p:cNvCxnSpPr>
            <p:nvPr/>
          </p:nvCxnSpPr>
          <p:spPr>
            <a:xfrm>
              <a:off x="10800148" y="4667431"/>
              <a:ext cx="171459" cy="528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8" idx="5"/>
              <a:endCxn id="49" idx="1"/>
            </p:cNvCxnSpPr>
            <p:nvPr/>
          </p:nvCxnSpPr>
          <p:spPr>
            <a:xfrm>
              <a:off x="8771461" y="3080663"/>
              <a:ext cx="965814" cy="199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9191084" y="2849145"/>
              <a:ext cx="508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921190" y="361275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394684" y="365554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845337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795760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0/</a:t>
              </a:r>
              <a:r>
                <a:rPr lang="en-US" b="1" dirty="0" smtClean="0">
                  <a:solidFill>
                    <a:srgbClr val="00B050"/>
                  </a:solidFill>
                </a:rPr>
                <a:t>1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905898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 flipH="1">
              <a:off x="7029181" y="3191259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6" name="Oval 65"/>
            <p:cNvSpPr/>
            <p:nvPr/>
          </p:nvSpPr>
          <p:spPr>
            <a:xfrm flipH="1">
              <a:off x="6592161" y="4166512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01</a:t>
              </a:r>
            </a:p>
          </p:txBody>
        </p:sp>
        <p:cxnSp>
          <p:nvCxnSpPr>
            <p:cNvPr id="67" name="Straight Arrow Connector 66"/>
            <p:cNvCxnSpPr>
              <a:stCxn id="66" idx="5"/>
            </p:cNvCxnSpPr>
            <p:nvPr/>
          </p:nvCxnSpPr>
          <p:spPr>
            <a:xfrm flipH="1">
              <a:off x="6557310" y="4683904"/>
              <a:ext cx="123622" cy="5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5" idx="5"/>
              <a:endCxn id="66" idx="0"/>
            </p:cNvCxnSpPr>
            <p:nvPr/>
          </p:nvCxnSpPr>
          <p:spPr>
            <a:xfrm flipH="1">
              <a:off x="6895242" y="3708652"/>
              <a:ext cx="222710" cy="457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48" idx="3"/>
              <a:endCxn id="65" idx="1"/>
            </p:cNvCxnSpPr>
            <p:nvPr/>
          </p:nvCxnSpPr>
          <p:spPr>
            <a:xfrm flipH="1">
              <a:off x="7546573" y="3080663"/>
              <a:ext cx="796267" cy="199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 flipH="1">
              <a:off x="7564418" y="2849145"/>
              <a:ext cx="508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6449584" y="365554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accent1"/>
                  </a:solidFill>
                </a:rPr>
                <a:t>1/0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 flipH="1">
              <a:off x="6171655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 flipH="1">
              <a:off x="6557310" y="2652041"/>
              <a:ext cx="4876138" cy="2560032"/>
              <a:chOff x="1742025" y="1238172"/>
              <a:chExt cx="6722376" cy="4603644"/>
            </a:xfrm>
          </p:grpSpPr>
          <p:sp>
            <p:nvSpPr>
              <p:cNvPr id="84" name="Left Bracket 83"/>
              <p:cNvSpPr/>
              <p:nvPr/>
            </p:nvSpPr>
            <p:spPr>
              <a:xfrm>
                <a:off x="1742025" y="1249379"/>
                <a:ext cx="215190" cy="4592437"/>
              </a:xfrm>
              <a:prstGeom prst="leftBracket">
                <a:avLst>
                  <a:gd name="adj" fmla="val 8294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85" name="Straight Connector 84"/>
              <p:cNvCxnSpPr>
                <a:endCxn id="84" idx="2"/>
              </p:cNvCxnSpPr>
              <p:nvPr/>
            </p:nvCxnSpPr>
            <p:spPr>
              <a:xfrm flipH="1">
                <a:off x="1957215" y="5841816"/>
                <a:ext cx="650718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4" idx="0"/>
                <a:endCxn id="48" idx="7"/>
              </p:cNvCxnSpPr>
              <p:nvPr/>
            </p:nvCxnSpPr>
            <p:spPr>
              <a:xfrm flipV="1">
                <a:off x="1957215" y="1238172"/>
                <a:ext cx="3454697" cy="112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 flipH="1">
              <a:off x="7828531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65" idx="3"/>
              <a:endCxn id="50" idx="1"/>
            </p:cNvCxnSpPr>
            <p:nvPr/>
          </p:nvCxnSpPr>
          <p:spPr>
            <a:xfrm>
              <a:off x="7546573" y="3708652"/>
              <a:ext cx="784104" cy="546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 flipH="1">
              <a:off x="7834207" y="3612756"/>
              <a:ext cx="508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88" name="Straight Arrow Connector 87"/>
            <p:cNvCxnSpPr>
              <a:stCxn id="51" idx="3"/>
            </p:cNvCxnSpPr>
            <p:nvPr/>
          </p:nvCxnSpPr>
          <p:spPr>
            <a:xfrm flipH="1">
              <a:off x="10225938" y="4667431"/>
              <a:ext cx="145588" cy="531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66" idx="3"/>
            </p:cNvCxnSpPr>
            <p:nvPr/>
          </p:nvCxnSpPr>
          <p:spPr>
            <a:xfrm>
              <a:off x="7109553" y="4683905"/>
              <a:ext cx="173780" cy="540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 flipH="1">
              <a:off x="7217624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1/</a:t>
              </a:r>
              <a:r>
                <a:rPr lang="en-US" b="1" dirty="0" smtClean="0">
                  <a:solidFill>
                    <a:srgbClr val="00B050"/>
                  </a:solidFill>
                </a:rPr>
                <a:t>1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995711" y="5472177"/>
            <a:ext cx="3395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Fig.:</a:t>
            </a:r>
            <a:r>
              <a:rPr lang="en-US" sz="2400" dirty="0" smtClean="0"/>
              <a:t> Moore state diagram</a:t>
            </a:r>
            <a:endParaRPr lang="ru-RU" sz="2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7358089" y="4621889"/>
            <a:ext cx="3326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Fig.:</a:t>
            </a:r>
            <a:r>
              <a:rPr lang="en-US" sz="2400" dirty="0" smtClean="0"/>
              <a:t> Mealy state diagram</a:t>
            </a:r>
            <a:endParaRPr lang="ru-RU" sz="2400" b="1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4345081" y="5123974"/>
            <a:ext cx="5682839" cy="844974"/>
            <a:chOff x="4055100" y="5123974"/>
            <a:chExt cx="5682839" cy="844974"/>
          </a:xfrm>
        </p:grpSpPr>
        <p:sp>
          <p:nvSpPr>
            <p:cNvPr id="99" name="TextBox 98"/>
            <p:cNvSpPr txBox="1"/>
            <p:nvPr/>
          </p:nvSpPr>
          <p:spPr>
            <a:xfrm>
              <a:off x="4471083" y="5322617"/>
              <a:ext cx="52668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is the difference between </a:t>
              </a:r>
              <a:r>
                <a:rPr lang="en-US" b="1" dirty="0" smtClean="0"/>
                <a:t>start</a:t>
              </a:r>
              <a:r>
                <a:rPr lang="en-US" dirty="0" smtClean="0"/>
                <a:t> and </a:t>
              </a:r>
              <a:r>
                <a:rPr lang="en-US" b="1" dirty="0" smtClean="0"/>
                <a:t>yes</a:t>
              </a:r>
              <a:r>
                <a:rPr lang="en-US" dirty="0" smtClean="0"/>
                <a:t> states? </a:t>
              </a:r>
              <a:r>
                <a:rPr lang="en-US" dirty="0" smtClean="0">
                  <a:latin typeface="Calibri" panose="020F0502020204030204" pitchFamily="34" charset="0"/>
                </a:rPr>
                <a:t>→ only output</a:t>
              </a:r>
              <a:endParaRPr lang="ru-RU" b="1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 flipV="1">
              <a:off x="4055100" y="5123974"/>
              <a:ext cx="415983" cy="25943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1374145" y="1028706"/>
            <a:ext cx="1120092" cy="583199"/>
            <a:chOff x="1374145" y="1028706"/>
            <a:chExt cx="1120092" cy="583199"/>
          </a:xfrm>
        </p:grpSpPr>
        <p:sp>
          <p:nvSpPr>
            <p:cNvPr id="106" name="TextBox 105"/>
            <p:cNvSpPr txBox="1"/>
            <p:nvPr/>
          </p:nvSpPr>
          <p:spPr>
            <a:xfrm>
              <a:off x="1374145" y="1028706"/>
              <a:ext cx="64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</a:t>
              </a:r>
              <a:endParaRPr lang="ru-RU" dirty="0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>
              <a:off x="1976124" y="1293478"/>
              <a:ext cx="518113" cy="31842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1037014" y="1308823"/>
            <a:ext cx="1540992" cy="744631"/>
            <a:chOff x="1037014" y="1308823"/>
            <a:chExt cx="1540992" cy="744631"/>
          </a:xfrm>
        </p:grpSpPr>
        <p:sp>
          <p:nvSpPr>
            <p:cNvPr id="107" name="Rectangle 106"/>
            <p:cNvSpPr/>
            <p:nvPr/>
          </p:nvSpPr>
          <p:spPr>
            <a:xfrm>
              <a:off x="1037014" y="1308823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output</a:t>
              </a:r>
              <a:endParaRPr lang="ru-RU" dirty="0"/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>
              <a:off x="1843206" y="1566185"/>
              <a:ext cx="734800" cy="4872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839689" y="1611905"/>
            <a:ext cx="882903" cy="444760"/>
            <a:chOff x="839689" y="1611905"/>
            <a:chExt cx="882903" cy="444760"/>
          </a:xfrm>
        </p:grpSpPr>
        <p:sp>
          <p:nvSpPr>
            <p:cNvPr id="108" name="Rectangle 107"/>
            <p:cNvSpPr/>
            <p:nvPr/>
          </p:nvSpPr>
          <p:spPr>
            <a:xfrm>
              <a:off x="839689" y="1611905"/>
              <a:ext cx="6799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input</a:t>
              </a:r>
              <a:endParaRPr lang="ru-RU" dirty="0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1504443" y="1888011"/>
              <a:ext cx="218149" cy="16865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8098013" y="1015556"/>
            <a:ext cx="644344" cy="862218"/>
            <a:chOff x="1374145" y="1028706"/>
            <a:chExt cx="644344" cy="862218"/>
          </a:xfrm>
        </p:grpSpPr>
        <p:sp>
          <p:nvSpPr>
            <p:cNvPr id="124" name="TextBox 123"/>
            <p:cNvSpPr txBox="1"/>
            <p:nvPr/>
          </p:nvSpPr>
          <p:spPr>
            <a:xfrm>
              <a:off x="1374145" y="1028706"/>
              <a:ext cx="64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</a:t>
              </a:r>
              <a:endParaRPr lang="ru-RU" dirty="0"/>
            </a:p>
          </p:txBody>
        </p:sp>
        <p:cxnSp>
          <p:nvCxnSpPr>
            <p:cNvPr id="125" name="Straight Arrow Connector 124"/>
            <p:cNvCxnSpPr>
              <a:stCxn id="124" idx="2"/>
            </p:cNvCxnSpPr>
            <p:nvPr/>
          </p:nvCxnSpPr>
          <p:spPr>
            <a:xfrm>
              <a:off x="1696317" y="1398038"/>
              <a:ext cx="124802" cy="492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7406928" y="1264545"/>
            <a:ext cx="825867" cy="730489"/>
            <a:chOff x="1037014" y="1308823"/>
            <a:chExt cx="825867" cy="730489"/>
          </a:xfrm>
        </p:grpSpPr>
        <p:sp>
          <p:nvSpPr>
            <p:cNvPr id="129" name="Rectangle 128"/>
            <p:cNvSpPr/>
            <p:nvPr/>
          </p:nvSpPr>
          <p:spPr>
            <a:xfrm>
              <a:off x="1037014" y="1308823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output</a:t>
              </a:r>
              <a:endParaRPr lang="ru-RU" dirty="0"/>
            </a:p>
          </p:txBody>
        </p:sp>
        <p:cxnSp>
          <p:nvCxnSpPr>
            <p:cNvPr id="130" name="Straight Arrow Connector 129"/>
            <p:cNvCxnSpPr>
              <a:stCxn id="129" idx="2"/>
            </p:cNvCxnSpPr>
            <p:nvPr/>
          </p:nvCxnSpPr>
          <p:spPr>
            <a:xfrm>
              <a:off x="1449948" y="1678155"/>
              <a:ext cx="127406" cy="36115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6809016" y="1525406"/>
            <a:ext cx="810906" cy="560934"/>
            <a:chOff x="1767100" y="1492520"/>
            <a:chExt cx="810906" cy="560934"/>
          </a:xfrm>
        </p:grpSpPr>
        <p:sp>
          <p:nvSpPr>
            <p:cNvPr id="135" name="Rectangle 134"/>
            <p:cNvSpPr/>
            <p:nvPr/>
          </p:nvSpPr>
          <p:spPr>
            <a:xfrm>
              <a:off x="1767100" y="1492520"/>
              <a:ext cx="6799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input</a:t>
              </a:r>
              <a:endParaRPr lang="ru-RU" dirty="0"/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>
              <a:off x="2268384" y="1848134"/>
              <a:ext cx="309622" cy="20532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4064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Design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10/23/2019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21443" y="1865301"/>
            <a:ext cx="543431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Calibri Light" panose="020F0302020204030204"/>
              </a:rPr>
              <a:t>FSM </a:t>
            </a:r>
            <a:r>
              <a:rPr lang="en-US" sz="3200" dirty="0">
                <a:solidFill>
                  <a:prstClr val="black"/>
                </a:solidFill>
                <a:latin typeface="Calibri Light" panose="020F0302020204030204"/>
              </a:rPr>
              <a:t>design procedure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1: State transition diagram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2: State transition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table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Step 3: State minimization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Step 4: State encoding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5: Next-state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functions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6: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Schematic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96000" y="3059668"/>
            <a:ext cx="3056718" cy="523220"/>
            <a:chOff x="6096000" y="3059668"/>
            <a:chExt cx="3056718" cy="523220"/>
          </a:xfrm>
        </p:grpSpPr>
        <p:sp>
          <p:nvSpPr>
            <p:cNvPr id="7" name="Rectangle 6"/>
            <p:cNvSpPr/>
            <p:nvPr/>
          </p:nvSpPr>
          <p:spPr>
            <a:xfrm>
              <a:off x="6902230" y="3059668"/>
              <a:ext cx="22504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+mj-lt"/>
                </a:rPr>
                <a:t>Row matching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6096000" y="3429000"/>
              <a:ext cx="659757" cy="153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096000" y="3604238"/>
            <a:ext cx="3517806" cy="523220"/>
            <a:chOff x="6096000" y="3604238"/>
            <a:chExt cx="3517806" cy="523220"/>
          </a:xfrm>
        </p:grpSpPr>
        <p:sp>
          <p:nvSpPr>
            <p:cNvPr id="10" name="Rectangle 9"/>
            <p:cNvSpPr/>
            <p:nvPr/>
          </p:nvSpPr>
          <p:spPr>
            <a:xfrm>
              <a:off x="6902230" y="3604238"/>
              <a:ext cx="27115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+mj-lt"/>
                </a:rPr>
                <a:t>Implication table 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096000" y="3604238"/>
              <a:ext cx="659757" cy="26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4486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Matching Limitations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10/23/2019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871648" y="1796994"/>
            <a:ext cx="2685463" cy="3080653"/>
            <a:chOff x="1389741" y="1564892"/>
            <a:chExt cx="3392929" cy="3892229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341008" y="26762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0" name="AutoShape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2861708" y="22857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706258" y="26889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S2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4" name="AutoShape 18"/>
            <p:cNvCxnSpPr>
              <a:cxnSpLocks noChangeShapeType="1"/>
              <a:endCxn id="13" idx="1"/>
            </p:cNvCxnSpPr>
            <p:nvPr/>
          </p:nvCxnSpPr>
          <p:spPr bwMode="auto">
            <a:xfrm>
              <a:off x="3541158" y="22984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558621" y="236171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6" name="Arc 15"/>
            <p:cNvSpPr/>
            <p:nvPr/>
          </p:nvSpPr>
          <p:spPr>
            <a:xfrm>
              <a:off x="4210375" y="255810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3026808" y="1749953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4628682" y="266016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2923223" y="236348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 flipH="1">
              <a:off x="1862564" y="2558109"/>
              <a:ext cx="572295" cy="495301"/>
              <a:chOff x="1216654" y="2607054"/>
              <a:chExt cx="572295" cy="495301"/>
            </a:xfrm>
          </p:grpSpPr>
          <p:sp>
            <p:nvSpPr>
              <p:cNvPr id="21" name="Arc 20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2341263" y="37048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S3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3706513" y="37175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S4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27" name="Straight Arrow Connector 26"/>
            <p:cNvCxnSpPr>
              <a:stCxn id="9" idx="4"/>
              <a:endCxn id="24" idx="0"/>
            </p:cNvCxnSpPr>
            <p:nvPr/>
          </p:nvCxnSpPr>
          <p:spPr>
            <a:xfrm>
              <a:off x="2645808" y="3285859"/>
              <a:ext cx="255" cy="4189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Arrow Connector 30"/>
            <p:cNvCxnSpPr>
              <a:stCxn id="13" idx="3"/>
              <a:endCxn id="24" idx="7"/>
            </p:cNvCxnSpPr>
            <p:nvPr/>
          </p:nvCxnSpPr>
          <p:spPr>
            <a:xfrm flipH="1">
              <a:off x="2861589" y="3209285"/>
              <a:ext cx="933943" cy="5848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Arc 31"/>
            <p:cNvSpPr/>
            <p:nvPr/>
          </p:nvSpPr>
          <p:spPr>
            <a:xfrm>
              <a:off x="2252171" y="3196585"/>
              <a:ext cx="495301" cy="584818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3276363" y="33490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2568814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2179490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 flipH="1">
              <a:off x="3902010" y="3215635"/>
              <a:ext cx="567982" cy="584818"/>
              <a:chOff x="3611828" y="3391847"/>
              <a:chExt cx="567982" cy="584818"/>
            </a:xfrm>
          </p:grpSpPr>
          <p:sp>
            <p:nvSpPr>
              <p:cNvPr id="36" name="Arc 35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155338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7" name="Text Box 22"/>
              <p:cNvSpPr txBox="1">
                <a:spLocks noChangeArrowheads="1"/>
              </p:cNvSpPr>
              <p:nvPr/>
            </p:nvSpPr>
            <p:spPr bwMode="auto">
              <a:xfrm>
                <a:off x="3611828" y="3517795"/>
                <a:ext cx="153988" cy="2734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cxnSp>
          <p:nvCxnSpPr>
            <p:cNvPr id="39" name="AutoShape 13"/>
            <p:cNvCxnSpPr>
              <a:cxnSpLocks noChangeShapeType="1"/>
            </p:cNvCxnSpPr>
            <p:nvPr/>
          </p:nvCxnSpPr>
          <p:spPr bwMode="auto">
            <a:xfrm flipH="1">
              <a:off x="3618496" y="4295472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3680010" y="437321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41" name="AutoShape 18"/>
            <p:cNvCxnSpPr>
              <a:cxnSpLocks noChangeShapeType="1"/>
            </p:cNvCxnSpPr>
            <p:nvPr/>
          </p:nvCxnSpPr>
          <p:spPr bwMode="auto">
            <a:xfrm>
              <a:off x="2784880" y="4292610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Text Box 22"/>
            <p:cNvSpPr txBox="1">
              <a:spLocks noChangeArrowheads="1"/>
            </p:cNvSpPr>
            <p:nvPr/>
          </p:nvSpPr>
          <p:spPr bwMode="auto">
            <a:xfrm>
              <a:off x="2802343" y="43558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43" name="Oval 7"/>
            <p:cNvSpPr>
              <a:spLocks noChangeArrowheads="1"/>
            </p:cNvSpPr>
            <p:nvPr/>
          </p:nvSpPr>
          <p:spPr bwMode="auto">
            <a:xfrm>
              <a:off x="3019825" y="462426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 rot="1971202" flipH="1">
              <a:off x="3379974" y="4193343"/>
              <a:ext cx="860697" cy="928866"/>
              <a:chOff x="3637911" y="3391847"/>
              <a:chExt cx="541899" cy="584818"/>
            </a:xfrm>
          </p:grpSpPr>
          <p:sp>
            <p:nvSpPr>
              <p:cNvPr id="45" name="Arc 44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011667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46" name="Text Box 22"/>
              <p:cNvSpPr txBox="1">
                <a:spLocks noChangeArrowheads="1"/>
              </p:cNvSpPr>
              <p:nvPr/>
            </p:nvSpPr>
            <p:spPr bwMode="auto">
              <a:xfrm rot="1971202">
                <a:off x="3637911" y="3568446"/>
                <a:ext cx="101822" cy="1721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55" name="Freeform 54"/>
            <p:cNvSpPr/>
            <p:nvPr/>
          </p:nvSpPr>
          <p:spPr>
            <a:xfrm>
              <a:off x="1451942" y="1564892"/>
              <a:ext cx="1686446" cy="389222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1389741" y="3479531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</p:grpSp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838200" y="1059946"/>
            <a:ext cx="9808597" cy="485249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FSM cannot be further minimized via row matching</a:t>
            </a:r>
            <a:endParaRPr lang="ru-RU" dirty="0"/>
          </a:p>
        </p:txBody>
      </p:sp>
      <p:graphicFrame>
        <p:nvGraphicFramePr>
          <p:cNvPr id="62" name="Content Placeholder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173404"/>
              </p:ext>
            </p:extLst>
          </p:nvPr>
        </p:nvGraphicFramePr>
        <p:xfrm>
          <a:off x="6685507" y="1545195"/>
          <a:ext cx="2646844" cy="35023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5068"/>
                <a:gridCol w="578354"/>
                <a:gridCol w="661711"/>
                <a:gridCol w="661711"/>
              </a:tblGrid>
              <a:tr h="433515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Current</a:t>
                      </a:r>
                      <a:r>
                        <a:rPr lang="en-US" sz="1200" b="0" baseline="0" dirty="0" smtClean="0"/>
                        <a:t>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Input</a:t>
                      </a:r>
                      <a:endParaRPr lang="ru-RU" sz="1200" b="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Next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Output</a:t>
                      </a:r>
                      <a:endParaRPr lang="ru-RU" sz="1200" b="0" dirty="0"/>
                    </a:p>
                  </a:txBody>
                  <a:tcPr marL="76503" marR="76503" marT="38252" marB="38252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Content Placeholder 60"/>
          <p:cNvSpPr txBox="1">
            <a:spLocks/>
          </p:cNvSpPr>
          <p:nvPr/>
        </p:nvSpPr>
        <p:spPr>
          <a:xfrm>
            <a:off x="838199" y="5202818"/>
            <a:ext cx="4775422" cy="485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Is this the most reduced FSM?</a:t>
            </a:r>
            <a:endParaRPr lang="ru-RU" dirty="0"/>
          </a:p>
        </p:txBody>
      </p:sp>
      <p:sp>
        <p:nvSpPr>
          <p:cNvPr id="64" name="Content Placeholder 60"/>
          <p:cNvSpPr txBox="1">
            <a:spLocks/>
          </p:cNvSpPr>
          <p:nvPr/>
        </p:nvSpPr>
        <p:spPr>
          <a:xfrm>
            <a:off x="5471323" y="5202817"/>
            <a:ext cx="2111662" cy="485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In fact, no</a:t>
            </a:r>
            <a:endParaRPr lang="ru-RU" dirty="0"/>
          </a:p>
        </p:txBody>
      </p:sp>
      <p:sp>
        <p:nvSpPr>
          <p:cNvPr id="65" name="Content Placeholder 60"/>
          <p:cNvSpPr txBox="1">
            <a:spLocks/>
          </p:cNvSpPr>
          <p:nvPr/>
        </p:nvSpPr>
        <p:spPr>
          <a:xfrm>
            <a:off x="838199" y="5724282"/>
            <a:ext cx="10599817" cy="485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Row matching does not guarantee the most reduced FSM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39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  <p:bldP spid="63" grpId="0"/>
      <p:bldP spid="64" grpId="0"/>
      <p:bldP spid="65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 Table Method: step 1</a:t>
            </a:r>
            <a:endParaRPr lang="ru-RU" dirty="0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11878"/>
              </p:ext>
            </p:extLst>
          </p:nvPr>
        </p:nvGraphicFramePr>
        <p:xfrm>
          <a:off x="7200803" y="2135907"/>
          <a:ext cx="4001328" cy="3531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888"/>
                <a:gridCol w="666888"/>
                <a:gridCol w="666888"/>
                <a:gridCol w="666888"/>
                <a:gridCol w="666888"/>
                <a:gridCol w="666888"/>
              </a:tblGrid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10/23/2019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0455" y="2401293"/>
            <a:ext cx="2685463" cy="3080653"/>
            <a:chOff x="1389741" y="1564892"/>
            <a:chExt cx="3392929" cy="3892229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341008" y="26762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9" name="AutoShape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2861708" y="22857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706258" y="26889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S2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1" name="AutoShape 18"/>
            <p:cNvCxnSpPr>
              <a:cxnSpLocks noChangeShapeType="1"/>
              <a:endCxn id="10" idx="1"/>
            </p:cNvCxnSpPr>
            <p:nvPr/>
          </p:nvCxnSpPr>
          <p:spPr bwMode="auto">
            <a:xfrm>
              <a:off x="3541158" y="22984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3558621" y="236171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3" name="Arc 12"/>
            <p:cNvSpPr/>
            <p:nvPr/>
          </p:nvSpPr>
          <p:spPr>
            <a:xfrm>
              <a:off x="4210375" y="255810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3026808" y="1749953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4628682" y="266016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2923223" y="236348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 flipH="1">
              <a:off x="1862564" y="2558109"/>
              <a:ext cx="572295" cy="495301"/>
              <a:chOff x="1216654" y="2607054"/>
              <a:chExt cx="572295" cy="495301"/>
            </a:xfrm>
          </p:grpSpPr>
          <p:sp>
            <p:nvSpPr>
              <p:cNvPr id="39" name="Arc 38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2341263" y="37048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S3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3706513" y="37175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S4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20" name="Straight Arrow Connector 19"/>
            <p:cNvCxnSpPr>
              <a:stCxn id="8" idx="4"/>
              <a:endCxn id="18" idx="0"/>
            </p:cNvCxnSpPr>
            <p:nvPr/>
          </p:nvCxnSpPr>
          <p:spPr>
            <a:xfrm>
              <a:off x="2645808" y="3285859"/>
              <a:ext cx="255" cy="4189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Arrow Connector 20"/>
            <p:cNvCxnSpPr>
              <a:stCxn id="10" idx="3"/>
              <a:endCxn id="18" idx="7"/>
            </p:cNvCxnSpPr>
            <p:nvPr/>
          </p:nvCxnSpPr>
          <p:spPr>
            <a:xfrm flipH="1">
              <a:off x="2861589" y="3209285"/>
              <a:ext cx="933943" cy="5848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Arc 21"/>
            <p:cNvSpPr/>
            <p:nvPr/>
          </p:nvSpPr>
          <p:spPr>
            <a:xfrm>
              <a:off x="2252171" y="3196585"/>
              <a:ext cx="495301" cy="584818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276363" y="33490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568814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179490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 flipH="1">
              <a:off x="3902010" y="3215635"/>
              <a:ext cx="567982" cy="584818"/>
              <a:chOff x="3611828" y="3391847"/>
              <a:chExt cx="567982" cy="584818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155338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8" name="Text Box 22"/>
              <p:cNvSpPr txBox="1">
                <a:spLocks noChangeArrowheads="1"/>
              </p:cNvSpPr>
              <p:nvPr/>
            </p:nvSpPr>
            <p:spPr bwMode="auto">
              <a:xfrm>
                <a:off x="3611828" y="3517795"/>
                <a:ext cx="153988" cy="2734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cxnSp>
          <p:nvCxnSpPr>
            <p:cNvPr id="27" name="AutoShape 13"/>
            <p:cNvCxnSpPr>
              <a:cxnSpLocks noChangeShapeType="1"/>
            </p:cNvCxnSpPr>
            <p:nvPr/>
          </p:nvCxnSpPr>
          <p:spPr bwMode="auto">
            <a:xfrm flipH="1">
              <a:off x="3618496" y="4295472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3680010" y="437321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29" name="AutoShape 18"/>
            <p:cNvCxnSpPr>
              <a:cxnSpLocks noChangeShapeType="1"/>
            </p:cNvCxnSpPr>
            <p:nvPr/>
          </p:nvCxnSpPr>
          <p:spPr bwMode="auto">
            <a:xfrm>
              <a:off x="2784880" y="4292610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2802343" y="43558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3019825" y="462426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 rot="1971202" flipH="1">
              <a:off x="3379974" y="4193343"/>
              <a:ext cx="860697" cy="928866"/>
              <a:chOff x="3637911" y="3391847"/>
              <a:chExt cx="541899" cy="584818"/>
            </a:xfrm>
          </p:grpSpPr>
          <p:sp>
            <p:nvSpPr>
              <p:cNvPr id="35" name="Arc 34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011667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6" name="Text Box 22"/>
              <p:cNvSpPr txBox="1">
                <a:spLocks noChangeArrowheads="1"/>
              </p:cNvSpPr>
              <p:nvPr/>
            </p:nvSpPr>
            <p:spPr bwMode="auto">
              <a:xfrm rot="1971202">
                <a:off x="3637911" y="3568446"/>
                <a:ext cx="101822" cy="1721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33" name="Freeform 32"/>
            <p:cNvSpPr/>
            <p:nvPr/>
          </p:nvSpPr>
          <p:spPr>
            <a:xfrm>
              <a:off x="1451942" y="1564892"/>
              <a:ext cx="1686446" cy="389222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1389741" y="3479531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</p:grpSp>
      <p:graphicFrame>
        <p:nvGraphicFramePr>
          <p:cNvPr id="41" name="Content Placeholder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7089098"/>
              </p:ext>
            </p:extLst>
          </p:nvPr>
        </p:nvGraphicFramePr>
        <p:xfrm>
          <a:off x="3827415" y="2165519"/>
          <a:ext cx="2372360" cy="35023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61566"/>
                <a:gridCol w="513536"/>
                <a:gridCol w="587551"/>
                <a:gridCol w="609707"/>
              </a:tblGrid>
              <a:tr h="433515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Current</a:t>
                      </a:r>
                      <a:r>
                        <a:rPr lang="en-US" sz="1200" b="0" baseline="0" dirty="0" smtClean="0"/>
                        <a:t>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Input</a:t>
                      </a:r>
                      <a:endParaRPr lang="ru-RU" sz="1200" b="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Next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Output</a:t>
                      </a:r>
                      <a:endParaRPr lang="ru-RU" sz="1200" b="0" dirty="0"/>
                    </a:p>
                  </a:txBody>
                  <a:tcPr marL="76503" marR="76503" marT="38252" marB="38252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6817365" y="2276890"/>
            <a:ext cx="383438" cy="3259597"/>
            <a:chOff x="6817365" y="2276890"/>
            <a:chExt cx="383438" cy="3259597"/>
          </a:xfrm>
        </p:grpSpPr>
        <p:sp>
          <p:nvSpPr>
            <p:cNvPr id="43" name="Rectangle 42"/>
            <p:cNvSpPr/>
            <p:nvPr/>
          </p:nvSpPr>
          <p:spPr>
            <a:xfrm>
              <a:off x="6817365" y="2276890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S0</a:t>
              </a:r>
              <a:endPara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817365" y="2861099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S1</a:t>
              </a:r>
              <a:endParaRPr lang="ru-RU" sz="16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17365" y="3445308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S2</a:t>
              </a:r>
              <a:endParaRPr lang="ru-RU" sz="16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7365" y="4029517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S3</a:t>
              </a:r>
              <a:endParaRPr lang="ru-RU" sz="1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817365" y="4613726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S4</a:t>
              </a:r>
              <a:endParaRPr lang="ru-RU" sz="16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17365" y="5197933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S5</a:t>
              </a:r>
              <a:endParaRPr lang="ru-RU" sz="16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42876" y="5667891"/>
            <a:ext cx="3733695" cy="338554"/>
            <a:chOff x="7342876" y="5667891"/>
            <a:chExt cx="3733695" cy="338554"/>
          </a:xfrm>
        </p:grpSpPr>
        <p:sp>
          <p:nvSpPr>
            <p:cNvPr id="49" name="Rectangle 48"/>
            <p:cNvSpPr/>
            <p:nvPr/>
          </p:nvSpPr>
          <p:spPr>
            <a:xfrm>
              <a:off x="7342876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S0</a:t>
              </a:r>
              <a:endParaRPr lang="ru-RU" sz="16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012927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S1</a:t>
              </a:r>
              <a:endParaRPr lang="ru-RU" sz="16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682978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S2</a:t>
              </a:r>
              <a:endParaRPr lang="ru-RU" sz="16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353029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S3</a:t>
              </a:r>
              <a:endParaRPr lang="ru-RU" sz="16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023080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S4</a:t>
              </a:r>
              <a:endParaRPr lang="ru-RU" sz="16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93133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S5</a:t>
              </a:r>
              <a:endPara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6099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Table </a:t>
            </a:r>
            <a:r>
              <a:rPr lang="en-US" dirty="0" smtClean="0"/>
              <a:t>Method: step 2</a:t>
            </a:r>
            <a:endParaRPr lang="ru-RU" dirty="0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idx="1"/>
          </p:nvPr>
        </p:nvGraphicFramePr>
        <p:xfrm>
          <a:off x="7200803" y="2135907"/>
          <a:ext cx="4001328" cy="3531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888"/>
                <a:gridCol w="666888"/>
                <a:gridCol w="666888"/>
                <a:gridCol w="666888"/>
                <a:gridCol w="666888"/>
                <a:gridCol w="666888"/>
              </a:tblGrid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10/23/2019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0455" y="2401293"/>
            <a:ext cx="2685463" cy="3080653"/>
            <a:chOff x="1389741" y="1564892"/>
            <a:chExt cx="3392929" cy="3892229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341008" y="26762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9" name="AutoShape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2861708" y="22857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706258" y="26889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S2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1" name="AutoShape 18"/>
            <p:cNvCxnSpPr>
              <a:cxnSpLocks noChangeShapeType="1"/>
              <a:endCxn id="10" idx="1"/>
            </p:cNvCxnSpPr>
            <p:nvPr/>
          </p:nvCxnSpPr>
          <p:spPr bwMode="auto">
            <a:xfrm>
              <a:off x="3541158" y="22984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3558621" y="236171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3" name="Arc 12"/>
            <p:cNvSpPr/>
            <p:nvPr/>
          </p:nvSpPr>
          <p:spPr>
            <a:xfrm>
              <a:off x="4210375" y="255810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3026808" y="1749953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4628682" y="266016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2923223" y="236348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 flipH="1">
              <a:off x="1862564" y="2558109"/>
              <a:ext cx="572295" cy="495301"/>
              <a:chOff x="1216654" y="2607054"/>
              <a:chExt cx="572295" cy="495301"/>
            </a:xfrm>
          </p:grpSpPr>
          <p:sp>
            <p:nvSpPr>
              <p:cNvPr id="39" name="Arc 38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2341263" y="37048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S3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3706513" y="37175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S4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20" name="Straight Arrow Connector 19"/>
            <p:cNvCxnSpPr>
              <a:stCxn id="8" idx="4"/>
              <a:endCxn id="18" idx="0"/>
            </p:cNvCxnSpPr>
            <p:nvPr/>
          </p:nvCxnSpPr>
          <p:spPr>
            <a:xfrm>
              <a:off x="2645808" y="3285859"/>
              <a:ext cx="255" cy="4189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Arrow Connector 20"/>
            <p:cNvCxnSpPr>
              <a:stCxn id="10" idx="3"/>
              <a:endCxn id="18" idx="7"/>
            </p:cNvCxnSpPr>
            <p:nvPr/>
          </p:nvCxnSpPr>
          <p:spPr>
            <a:xfrm flipH="1">
              <a:off x="2861589" y="3209285"/>
              <a:ext cx="933943" cy="5848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Arc 21"/>
            <p:cNvSpPr/>
            <p:nvPr/>
          </p:nvSpPr>
          <p:spPr>
            <a:xfrm>
              <a:off x="2252171" y="3196585"/>
              <a:ext cx="495301" cy="584818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276363" y="33490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568814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179490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 flipH="1">
              <a:off x="3902010" y="3215635"/>
              <a:ext cx="567982" cy="584818"/>
              <a:chOff x="3611828" y="3391847"/>
              <a:chExt cx="567982" cy="584818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155338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8" name="Text Box 22"/>
              <p:cNvSpPr txBox="1">
                <a:spLocks noChangeArrowheads="1"/>
              </p:cNvSpPr>
              <p:nvPr/>
            </p:nvSpPr>
            <p:spPr bwMode="auto">
              <a:xfrm>
                <a:off x="3611828" y="3517795"/>
                <a:ext cx="153988" cy="2734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cxnSp>
          <p:nvCxnSpPr>
            <p:cNvPr id="27" name="AutoShape 13"/>
            <p:cNvCxnSpPr>
              <a:cxnSpLocks noChangeShapeType="1"/>
            </p:cNvCxnSpPr>
            <p:nvPr/>
          </p:nvCxnSpPr>
          <p:spPr bwMode="auto">
            <a:xfrm flipH="1">
              <a:off x="3618496" y="4295472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3680010" y="437321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29" name="AutoShape 18"/>
            <p:cNvCxnSpPr>
              <a:cxnSpLocks noChangeShapeType="1"/>
            </p:cNvCxnSpPr>
            <p:nvPr/>
          </p:nvCxnSpPr>
          <p:spPr bwMode="auto">
            <a:xfrm>
              <a:off x="2784880" y="4292610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2802343" y="43558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3019825" y="462426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 rot="1971202" flipH="1">
              <a:off x="3379974" y="4193343"/>
              <a:ext cx="860697" cy="928866"/>
              <a:chOff x="3637911" y="3391847"/>
              <a:chExt cx="541899" cy="584818"/>
            </a:xfrm>
          </p:grpSpPr>
          <p:sp>
            <p:nvSpPr>
              <p:cNvPr id="35" name="Arc 34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011667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6" name="Text Box 22"/>
              <p:cNvSpPr txBox="1">
                <a:spLocks noChangeArrowheads="1"/>
              </p:cNvSpPr>
              <p:nvPr/>
            </p:nvSpPr>
            <p:spPr bwMode="auto">
              <a:xfrm rot="1971202">
                <a:off x="3637911" y="3568446"/>
                <a:ext cx="101822" cy="1721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33" name="Freeform 32"/>
            <p:cNvSpPr/>
            <p:nvPr/>
          </p:nvSpPr>
          <p:spPr>
            <a:xfrm>
              <a:off x="1451942" y="1564892"/>
              <a:ext cx="1686446" cy="389222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1389741" y="3479531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</p:grpSp>
      <p:graphicFrame>
        <p:nvGraphicFramePr>
          <p:cNvPr id="41" name="Content Placeholder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380085"/>
              </p:ext>
            </p:extLst>
          </p:nvPr>
        </p:nvGraphicFramePr>
        <p:xfrm>
          <a:off x="3827415" y="2165519"/>
          <a:ext cx="2372360" cy="35023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61566"/>
                <a:gridCol w="513536"/>
                <a:gridCol w="587551"/>
                <a:gridCol w="609707"/>
              </a:tblGrid>
              <a:tr h="433515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Current</a:t>
                      </a:r>
                      <a:r>
                        <a:rPr lang="en-US" sz="1200" b="0" baseline="0" dirty="0" smtClean="0"/>
                        <a:t>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Input</a:t>
                      </a:r>
                      <a:endParaRPr lang="ru-RU" sz="1200" b="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Next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Output</a:t>
                      </a:r>
                      <a:endParaRPr lang="ru-RU" sz="1200" b="0" dirty="0"/>
                    </a:p>
                  </a:txBody>
                  <a:tcPr marL="76503" marR="76503" marT="38252" marB="38252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6817365" y="2276890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S0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17365" y="2861099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S1</a:t>
            </a:r>
            <a:endParaRPr lang="ru-RU" sz="1600" dirty="0"/>
          </a:p>
        </p:txBody>
      </p:sp>
      <p:sp>
        <p:nvSpPr>
          <p:cNvPr id="45" name="Rectangle 44"/>
          <p:cNvSpPr/>
          <p:nvPr/>
        </p:nvSpPr>
        <p:spPr>
          <a:xfrm>
            <a:off x="6817365" y="3445308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S2</a:t>
            </a:r>
            <a:endParaRPr lang="ru-RU" sz="1600" dirty="0"/>
          </a:p>
        </p:txBody>
      </p:sp>
      <p:sp>
        <p:nvSpPr>
          <p:cNvPr id="46" name="Rectangle 45"/>
          <p:cNvSpPr/>
          <p:nvPr/>
        </p:nvSpPr>
        <p:spPr>
          <a:xfrm>
            <a:off x="6817365" y="4029517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S3</a:t>
            </a:r>
            <a:endParaRPr lang="ru-RU" sz="1600" dirty="0"/>
          </a:p>
        </p:txBody>
      </p:sp>
      <p:sp>
        <p:nvSpPr>
          <p:cNvPr id="47" name="Rectangle 46"/>
          <p:cNvSpPr/>
          <p:nvPr/>
        </p:nvSpPr>
        <p:spPr>
          <a:xfrm>
            <a:off x="6817365" y="4613726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S4</a:t>
            </a:r>
            <a:endParaRPr lang="ru-RU" sz="1600" dirty="0"/>
          </a:p>
        </p:txBody>
      </p:sp>
      <p:sp>
        <p:nvSpPr>
          <p:cNvPr id="48" name="Rectangle 47"/>
          <p:cNvSpPr/>
          <p:nvPr/>
        </p:nvSpPr>
        <p:spPr>
          <a:xfrm>
            <a:off x="6817365" y="5197933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S5</a:t>
            </a:r>
            <a:endParaRPr lang="ru-RU" sz="1600" dirty="0"/>
          </a:p>
        </p:txBody>
      </p:sp>
      <p:sp>
        <p:nvSpPr>
          <p:cNvPr id="49" name="Rectangle 48"/>
          <p:cNvSpPr/>
          <p:nvPr/>
        </p:nvSpPr>
        <p:spPr>
          <a:xfrm>
            <a:off x="7342876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S0</a:t>
            </a:r>
            <a:endParaRPr lang="ru-RU" sz="1600" dirty="0"/>
          </a:p>
        </p:txBody>
      </p:sp>
      <p:sp>
        <p:nvSpPr>
          <p:cNvPr id="50" name="Rectangle 49"/>
          <p:cNvSpPr/>
          <p:nvPr/>
        </p:nvSpPr>
        <p:spPr>
          <a:xfrm>
            <a:off x="8012927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S1</a:t>
            </a:r>
            <a:endParaRPr lang="ru-RU" sz="1600" dirty="0"/>
          </a:p>
        </p:txBody>
      </p:sp>
      <p:sp>
        <p:nvSpPr>
          <p:cNvPr id="51" name="Rectangle 50"/>
          <p:cNvSpPr/>
          <p:nvPr/>
        </p:nvSpPr>
        <p:spPr>
          <a:xfrm>
            <a:off x="8682978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S2</a:t>
            </a:r>
            <a:endParaRPr lang="ru-RU" sz="1600" dirty="0"/>
          </a:p>
        </p:txBody>
      </p:sp>
      <p:sp>
        <p:nvSpPr>
          <p:cNvPr id="52" name="Rectangle 51"/>
          <p:cNvSpPr/>
          <p:nvPr/>
        </p:nvSpPr>
        <p:spPr>
          <a:xfrm>
            <a:off x="9353029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S3</a:t>
            </a:r>
            <a:endParaRPr lang="ru-RU" sz="1600" dirty="0"/>
          </a:p>
        </p:txBody>
      </p:sp>
      <p:sp>
        <p:nvSpPr>
          <p:cNvPr id="53" name="Rectangle 52"/>
          <p:cNvSpPr/>
          <p:nvPr/>
        </p:nvSpPr>
        <p:spPr>
          <a:xfrm>
            <a:off x="10023080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S4</a:t>
            </a:r>
            <a:endParaRPr lang="ru-RU" sz="1600" dirty="0"/>
          </a:p>
        </p:txBody>
      </p:sp>
      <p:sp>
        <p:nvSpPr>
          <p:cNvPr id="54" name="Rectangle 53"/>
          <p:cNvSpPr/>
          <p:nvPr/>
        </p:nvSpPr>
        <p:spPr>
          <a:xfrm>
            <a:off x="10693133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S5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9183" y="285609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166699" y="34408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7166699" y="40256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7166699" y="46103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7166699" y="51951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862702" y="3440854"/>
            <a:ext cx="288862" cy="2092822"/>
            <a:chOff x="7862702" y="3440854"/>
            <a:chExt cx="288862" cy="2092822"/>
          </a:xfrm>
        </p:grpSpPr>
        <p:sp>
          <p:nvSpPr>
            <p:cNvPr id="60" name="TextBox 59"/>
            <p:cNvSpPr txBox="1"/>
            <p:nvPr/>
          </p:nvSpPr>
          <p:spPr>
            <a:xfrm>
              <a:off x="7862702" y="344085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7862702" y="4025610"/>
              <a:ext cx="288862" cy="1508066"/>
              <a:chOff x="7862702" y="4025610"/>
              <a:chExt cx="288862" cy="1508066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7862702" y="402561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862702" y="461036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862702" y="519512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ru-RU" sz="1600" dirty="0"/>
              </a:p>
            </p:txBody>
          </p:sp>
        </p:grpSp>
      </p:grpSp>
      <p:grpSp>
        <p:nvGrpSpPr>
          <p:cNvPr id="117" name="Group 116"/>
          <p:cNvGrpSpPr/>
          <p:nvPr/>
        </p:nvGrpSpPr>
        <p:grpSpPr>
          <a:xfrm>
            <a:off x="8538547" y="4025610"/>
            <a:ext cx="288862" cy="1508066"/>
            <a:chOff x="8538547" y="4025610"/>
            <a:chExt cx="288862" cy="1508066"/>
          </a:xfrm>
        </p:grpSpPr>
        <p:sp>
          <p:nvSpPr>
            <p:cNvPr id="68" name="TextBox 67"/>
            <p:cNvSpPr txBox="1"/>
            <p:nvPr/>
          </p:nvSpPr>
          <p:spPr>
            <a:xfrm>
              <a:off x="8538547" y="402561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38547" y="46103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538547" y="519512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192863" y="4610366"/>
            <a:ext cx="288862" cy="923310"/>
            <a:chOff x="9192863" y="4610366"/>
            <a:chExt cx="288862" cy="923310"/>
          </a:xfrm>
        </p:grpSpPr>
        <p:sp>
          <p:nvSpPr>
            <p:cNvPr id="71" name="TextBox 70"/>
            <p:cNvSpPr txBox="1"/>
            <p:nvPr/>
          </p:nvSpPr>
          <p:spPr>
            <a:xfrm>
              <a:off x="9192863" y="46103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92863" y="519512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9847179" y="51951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7398465" y="53293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8074310" y="53293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8725092" y="53293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9400317" y="53293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10055513" y="53293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7398465" y="4737638"/>
            <a:ext cx="2290714" cy="338554"/>
            <a:chOff x="7398465" y="4737638"/>
            <a:chExt cx="2290714" cy="338554"/>
          </a:xfrm>
        </p:grpSpPr>
        <p:sp>
          <p:nvSpPr>
            <p:cNvPr id="80" name="TextBox 79"/>
            <p:cNvSpPr txBox="1"/>
            <p:nvPr/>
          </p:nvSpPr>
          <p:spPr>
            <a:xfrm>
              <a:off x="7398465" y="473763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074310" y="473763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725092" y="473763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400317" y="473763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398465" y="4147717"/>
            <a:ext cx="1615489" cy="338554"/>
            <a:chOff x="7398465" y="4147717"/>
            <a:chExt cx="1615489" cy="338554"/>
          </a:xfrm>
        </p:grpSpPr>
        <p:sp>
          <p:nvSpPr>
            <p:cNvPr id="84" name="TextBox 83"/>
            <p:cNvSpPr txBox="1"/>
            <p:nvPr/>
          </p:nvSpPr>
          <p:spPr>
            <a:xfrm>
              <a:off x="7398465" y="414771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074310" y="414771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725092" y="414771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7398465" y="3568509"/>
            <a:ext cx="964707" cy="338554"/>
            <a:chOff x="7398465" y="3568509"/>
            <a:chExt cx="964707" cy="338554"/>
          </a:xfrm>
        </p:grpSpPr>
        <p:sp>
          <p:nvSpPr>
            <p:cNvPr id="87" name="TextBox 86"/>
            <p:cNvSpPr txBox="1"/>
            <p:nvPr/>
          </p:nvSpPr>
          <p:spPr>
            <a:xfrm>
              <a:off x="7398465" y="35685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74310" y="35685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398465" y="296808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7200803" y="3896610"/>
            <a:ext cx="661899" cy="595260"/>
            <a:chOff x="7200803" y="3306639"/>
            <a:chExt cx="661899" cy="59526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42" idx="1"/>
            </p:cNvCxnSpPr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870881" y="3897257"/>
            <a:ext cx="661899" cy="595260"/>
            <a:chOff x="7200803" y="3306639"/>
            <a:chExt cx="661899" cy="59526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8537060" y="3893930"/>
            <a:ext cx="661899" cy="595260"/>
            <a:chOff x="7200803" y="3306639"/>
            <a:chExt cx="661899" cy="59526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9207754" y="5078961"/>
            <a:ext cx="661899" cy="595260"/>
            <a:chOff x="7200803" y="3306639"/>
            <a:chExt cx="661899" cy="59526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9868994" y="5078647"/>
            <a:ext cx="661899" cy="595260"/>
            <a:chOff x="7200803" y="3306639"/>
            <a:chExt cx="661899" cy="595260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7207936" y="4486389"/>
            <a:ext cx="661899" cy="595260"/>
            <a:chOff x="7200803" y="3306639"/>
            <a:chExt cx="661899" cy="59526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871918" y="4487036"/>
            <a:ext cx="661899" cy="595260"/>
            <a:chOff x="7200803" y="3306639"/>
            <a:chExt cx="661899" cy="59526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8532001" y="4483709"/>
            <a:ext cx="661899" cy="595260"/>
            <a:chOff x="7200803" y="3306639"/>
            <a:chExt cx="661899" cy="595260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772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6" grpId="0"/>
      <p:bldP spid="57" grpId="0"/>
      <p:bldP spid="58" grpId="0"/>
      <p:bldP spid="59" grpId="0"/>
      <p:bldP spid="73" grpId="0"/>
      <p:bldP spid="74" grpId="0"/>
      <p:bldP spid="75" grpId="0"/>
      <p:bldP spid="77" grpId="0"/>
      <p:bldP spid="78" grpId="0"/>
      <p:bldP spid="79" grpId="0"/>
      <p:bldP spid="89" grpId="0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Table Method: step </a:t>
            </a:r>
            <a:r>
              <a:rPr lang="ru-RU" dirty="0" smtClean="0"/>
              <a:t>3</a:t>
            </a:r>
            <a:endParaRPr lang="ru-RU" dirty="0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idx="1"/>
          </p:nvPr>
        </p:nvGraphicFramePr>
        <p:xfrm>
          <a:off x="7200803" y="2135907"/>
          <a:ext cx="4001328" cy="3531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888"/>
                <a:gridCol w="666888"/>
                <a:gridCol w="666888"/>
                <a:gridCol w="666888"/>
                <a:gridCol w="666888"/>
                <a:gridCol w="666888"/>
              </a:tblGrid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10/23/2019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0455" y="2401293"/>
            <a:ext cx="2685463" cy="3080653"/>
            <a:chOff x="1389741" y="1564892"/>
            <a:chExt cx="3392929" cy="3892229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341008" y="26762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9" name="AutoShape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2861708" y="22857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706258" y="26889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S2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1" name="AutoShape 18"/>
            <p:cNvCxnSpPr>
              <a:cxnSpLocks noChangeShapeType="1"/>
              <a:endCxn id="10" idx="1"/>
            </p:cNvCxnSpPr>
            <p:nvPr/>
          </p:nvCxnSpPr>
          <p:spPr bwMode="auto">
            <a:xfrm>
              <a:off x="3541158" y="22984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3558621" y="236171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3" name="Arc 12"/>
            <p:cNvSpPr/>
            <p:nvPr/>
          </p:nvSpPr>
          <p:spPr>
            <a:xfrm>
              <a:off x="4210375" y="255810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3026808" y="1749953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4628682" y="266016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2923223" y="236348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 flipH="1">
              <a:off x="1862564" y="2558109"/>
              <a:ext cx="572295" cy="495301"/>
              <a:chOff x="1216654" y="2607054"/>
              <a:chExt cx="572295" cy="495301"/>
            </a:xfrm>
          </p:grpSpPr>
          <p:sp>
            <p:nvSpPr>
              <p:cNvPr id="39" name="Arc 38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2341263" y="37048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S3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3706513" y="37175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S4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20" name="Straight Arrow Connector 19"/>
            <p:cNvCxnSpPr>
              <a:stCxn id="8" idx="4"/>
              <a:endCxn id="18" idx="0"/>
            </p:cNvCxnSpPr>
            <p:nvPr/>
          </p:nvCxnSpPr>
          <p:spPr>
            <a:xfrm>
              <a:off x="2645808" y="3285859"/>
              <a:ext cx="255" cy="4189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Arrow Connector 20"/>
            <p:cNvCxnSpPr>
              <a:stCxn id="10" idx="3"/>
              <a:endCxn id="18" idx="7"/>
            </p:cNvCxnSpPr>
            <p:nvPr/>
          </p:nvCxnSpPr>
          <p:spPr>
            <a:xfrm flipH="1">
              <a:off x="2861589" y="3209285"/>
              <a:ext cx="933943" cy="5848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Arc 21"/>
            <p:cNvSpPr/>
            <p:nvPr/>
          </p:nvSpPr>
          <p:spPr>
            <a:xfrm>
              <a:off x="2252171" y="3196585"/>
              <a:ext cx="495301" cy="584818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276363" y="33490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568814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179490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 flipH="1">
              <a:off x="3902010" y="3215635"/>
              <a:ext cx="567982" cy="584818"/>
              <a:chOff x="3611828" y="3391847"/>
              <a:chExt cx="567982" cy="584818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155338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8" name="Text Box 22"/>
              <p:cNvSpPr txBox="1">
                <a:spLocks noChangeArrowheads="1"/>
              </p:cNvSpPr>
              <p:nvPr/>
            </p:nvSpPr>
            <p:spPr bwMode="auto">
              <a:xfrm>
                <a:off x="3611828" y="3517795"/>
                <a:ext cx="153988" cy="2734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cxnSp>
          <p:nvCxnSpPr>
            <p:cNvPr id="27" name="AutoShape 13"/>
            <p:cNvCxnSpPr>
              <a:cxnSpLocks noChangeShapeType="1"/>
            </p:cNvCxnSpPr>
            <p:nvPr/>
          </p:nvCxnSpPr>
          <p:spPr bwMode="auto">
            <a:xfrm flipH="1">
              <a:off x="3618496" y="4295472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3680010" y="437321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29" name="AutoShape 18"/>
            <p:cNvCxnSpPr>
              <a:cxnSpLocks noChangeShapeType="1"/>
            </p:cNvCxnSpPr>
            <p:nvPr/>
          </p:nvCxnSpPr>
          <p:spPr bwMode="auto">
            <a:xfrm>
              <a:off x="2784880" y="4292610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2802343" y="43558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3019825" y="462426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 rot="1971202" flipH="1">
              <a:off x="3379974" y="4193343"/>
              <a:ext cx="860697" cy="928866"/>
              <a:chOff x="3637911" y="3391847"/>
              <a:chExt cx="541899" cy="584818"/>
            </a:xfrm>
          </p:grpSpPr>
          <p:sp>
            <p:nvSpPr>
              <p:cNvPr id="35" name="Arc 34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011667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6" name="Text Box 22"/>
              <p:cNvSpPr txBox="1">
                <a:spLocks noChangeArrowheads="1"/>
              </p:cNvSpPr>
              <p:nvPr/>
            </p:nvSpPr>
            <p:spPr bwMode="auto">
              <a:xfrm rot="1971202">
                <a:off x="3637911" y="3568446"/>
                <a:ext cx="101822" cy="1721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33" name="Freeform 32"/>
            <p:cNvSpPr/>
            <p:nvPr/>
          </p:nvSpPr>
          <p:spPr>
            <a:xfrm>
              <a:off x="1451942" y="1564892"/>
              <a:ext cx="1686446" cy="389222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1389741" y="3479531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</p:grpSp>
      <p:graphicFrame>
        <p:nvGraphicFramePr>
          <p:cNvPr id="41" name="Content Placeholder 56"/>
          <p:cNvGraphicFramePr>
            <a:graphicFrameLocks/>
          </p:cNvGraphicFramePr>
          <p:nvPr/>
        </p:nvGraphicFramePr>
        <p:xfrm>
          <a:off x="3827415" y="2165519"/>
          <a:ext cx="2372360" cy="35023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61566"/>
                <a:gridCol w="513536"/>
                <a:gridCol w="587551"/>
                <a:gridCol w="609707"/>
              </a:tblGrid>
              <a:tr h="433515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Current</a:t>
                      </a:r>
                      <a:r>
                        <a:rPr lang="en-US" sz="1200" b="0" baseline="0" dirty="0" smtClean="0"/>
                        <a:t>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Input</a:t>
                      </a:r>
                      <a:endParaRPr lang="ru-RU" sz="1200" b="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Next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Output</a:t>
                      </a:r>
                      <a:endParaRPr lang="ru-RU" sz="1200" b="0" dirty="0"/>
                    </a:p>
                  </a:txBody>
                  <a:tcPr marL="76503" marR="76503" marT="38252" marB="38252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6817365" y="2276890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S0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17365" y="2861099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S1</a:t>
            </a:r>
            <a:endParaRPr lang="ru-RU" sz="1600" dirty="0"/>
          </a:p>
        </p:txBody>
      </p:sp>
      <p:sp>
        <p:nvSpPr>
          <p:cNvPr id="45" name="Rectangle 44"/>
          <p:cNvSpPr/>
          <p:nvPr/>
        </p:nvSpPr>
        <p:spPr>
          <a:xfrm>
            <a:off x="6817365" y="3445308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S2</a:t>
            </a:r>
            <a:endParaRPr lang="ru-RU" sz="1600" dirty="0"/>
          </a:p>
        </p:txBody>
      </p:sp>
      <p:sp>
        <p:nvSpPr>
          <p:cNvPr id="46" name="Rectangle 45"/>
          <p:cNvSpPr/>
          <p:nvPr/>
        </p:nvSpPr>
        <p:spPr>
          <a:xfrm>
            <a:off x="6817365" y="4029517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S3</a:t>
            </a:r>
            <a:endParaRPr lang="ru-RU" sz="1600" dirty="0"/>
          </a:p>
        </p:txBody>
      </p:sp>
      <p:sp>
        <p:nvSpPr>
          <p:cNvPr id="47" name="Rectangle 46"/>
          <p:cNvSpPr/>
          <p:nvPr/>
        </p:nvSpPr>
        <p:spPr>
          <a:xfrm>
            <a:off x="6817365" y="4613726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S4</a:t>
            </a:r>
            <a:endParaRPr lang="ru-RU" sz="1600" dirty="0"/>
          </a:p>
        </p:txBody>
      </p:sp>
      <p:sp>
        <p:nvSpPr>
          <p:cNvPr id="48" name="Rectangle 47"/>
          <p:cNvSpPr/>
          <p:nvPr/>
        </p:nvSpPr>
        <p:spPr>
          <a:xfrm>
            <a:off x="6817365" y="5197933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S5</a:t>
            </a:r>
            <a:endParaRPr lang="ru-RU" sz="1600" dirty="0"/>
          </a:p>
        </p:txBody>
      </p:sp>
      <p:sp>
        <p:nvSpPr>
          <p:cNvPr id="49" name="Rectangle 48"/>
          <p:cNvSpPr/>
          <p:nvPr/>
        </p:nvSpPr>
        <p:spPr>
          <a:xfrm>
            <a:off x="7342876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S0</a:t>
            </a:r>
            <a:endParaRPr lang="ru-RU" sz="1600" dirty="0"/>
          </a:p>
        </p:txBody>
      </p:sp>
      <p:sp>
        <p:nvSpPr>
          <p:cNvPr id="50" name="Rectangle 49"/>
          <p:cNvSpPr/>
          <p:nvPr/>
        </p:nvSpPr>
        <p:spPr>
          <a:xfrm>
            <a:off x="8012927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S1</a:t>
            </a:r>
            <a:endParaRPr lang="ru-RU" sz="1600" dirty="0"/>
          </a:p>
        </p:txBody>
      </p:sp>
      <p:sp>
        <p:nvSpPr>
          <p:cNvPr id="51" name="Rectangle 50"/>
          <p:cNvSpPr/>
          <p:nvPr/>
        </p:nvSpPr>
        <p:spPr>
          <a:xfrm>
            <a:off x="8682978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S2</a:t>
            </a:r>
            <a:endParaRPr lang="ru-RU" sz="1600" dirty="0"/>
          </a:p>
        </p:txBody>
      </p:sp>
      <p:sp>
        <p:nvSpPr>
          <p:cNvPr id="52" name="Rectangle 51"/>
          <p:cNvSpPr/>
          <p:nvPr/>
        </p:nvSpPr>
        <p:spPr>
          <a:xfrm>
            <a:off x="9353029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S3</a:t>
            </a:r>
            <a:endParaRPr lang="ru-RU" sz="1600" dirty="0"/>
          </a:p>
        </p:txBody>
      </p:sp>
      <p:sp>
        <p:nvSpPr>
          <p:cNvPr id="53" name="Rectangle 52"/>
          <p:cNvSpPr/>
          <p:nvPr/>
        </p:nvSpPr>
        <p:spPr>
          <a:xfrm>
            <a:off x="10023080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S4</a:t>
            </a:r>
            <a:endParaRPr lang="ru-RU" sz="1600" dirty="0"/>
          </a:p>
        </p:txBody>
      </p:sp>
      <p:sp>
        <p:nvSpPr>
          <p:cNvPr id="54" name="Rectangle 53"/>
          <p:cNvSpPr/>
          <p:nvPr/>
        </p:nvSpPr>
        <p:spPr>
          <a:xfrm>
            <a:off x="10693133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S5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7200803" y="3896610"/>
            <a:ext cx="661899" cy="595260"/>
            <a:chOff x="7200803" y="3306639"/>
            <a:chExt cx="661899" cy="59526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42" idx="1"/>
            </p:cNvCxnSpPr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870881" y="3897257"/>
            <a:ext cx="661899" cy="595260"/>
            <a:chOff x="7200803" y="3306639"/>
            <a:chExt cx="661899" cy="59526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8537060" y="3893930"/>
            <a:ext cx="661899" cy="595260"/>
            <a:chOff x="7200803" y="3306639"/>
            <a:chExt cx="661899" cy="59526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9207754" y="5078961"/>
            <a:ext cx="661899" cy="595260"/>
            <a:chOff x="7200803" y="3306639"/>
            <a:chExt cx="661899" cy="59526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9868994" y="5078647"/>
            <a:ext cx="661899" cy="595260"/>
            <a:chOff x="7200803" y="3306639"/>
            <a:chExt cx="661899" cy="595260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7207936" y="4486389"/>
            <a:ext cx="661899" cy="595260"/>
            <a:chOff x="7200803" y="3306639"/>
            <a:chExt cx="661899" cy="59526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871918" y="4487036"/>
            <a:ext cx="661899" cy="595260"/>
            <a:chOff x="7200803" y="3306639"/>
            <a:chExt cx="661899" cy="59526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8532001" y="4483709"/>
            <a:ext cx="661899" cy="595260"/>
            <a:chOff x="7200803" y="3306639"/>
            <a:chExt cx="661899" cy="595260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736158"/>
              </p:ext>
            </p:extLst>
          </p:nvPr>
        </p:nvGraphicFramePr>
        <p:xfrm>
          <a:off x="7200803" y="2715968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937237"/>
              </p:ext>
            </p:extLst>
          </p:nvPr>
        </p:nvGraphicFramePr>
        <p:xfrm>
          <a:off x="7207936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001309"/>
              </p:ext>
            </p:extLst>
          </p:nvPr>
        </p:nvGraphicFramePr>
        <p:xfrm>
          <a:off x="719515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173943"/>
              </p:ext>
            </p:extLst>
          </p:nvPr>
        </p:nvGraphicFramePr>
        <p:xfrm>
          <a:off x="7871917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94017"/>
              </p:ext>
            </p:extLst>
          </p:nvPr>
        </p:nvGraphicFramePr>
        <p:xfrm>
          <a:off x="9206717" y="448370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S5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512505"/>
              </p:ext>
            </p:extLst>
          </p:nvPr>
        </p:nvGraphicFramePr>
        <p:xfrm>
          <a:off x="787370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204681"/>
              </p:ext>
            </p:extLst>
          </p:nvPr>
        </p:nvGraphicFramePr>
        <p:xfrm>
          <a:off x="8528232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788423"/>
              </p:ext>
            </p:extLst>
          </p:nvPr>
        </p:nvGraphicFramePr>
        <p:xfrm>
          <a:off x="753814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476121"/>
              </p:ext>
            </p:extLst>
          </p:nvPr>
        </p:nvGraphicFramePr>
        <p:xfrm>
          <a:off x="7532789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532241"/>
              </p:ext>
            </p:extLst>
          </p:nvPr>
        </p:nvGraphicFramePr>
        <p:xfrm>
          <a:off x="7524611" y="2715968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23839"/>
              </p:ext>
            </p:extLst>
          </p:nvPr>
        </p:nvGraphicFramePr>
        <p:xfrm>
          <a:off x="8209249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7" name="Table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932518"/>
              </p:ext>
            </p:extLst>
          </p:nvPr>
        </p:nvGraphicFramePr>
        <p:xfrm>
          <a:off x="8188048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96430"/>
              </p:ext>
            </p:extLst>
          </p:nvPr>
        </p:nvGraphicFramePr>
        <p:xfrm>
          <a:off x="8853779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324331"/>
              </p:ext>
            </p:extLst>
          </p:nvPr>
        </p:nvGraphicFramePr>
        <p:xfrm>
          <a:off x="9537536" y="448370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S5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7275436" y="2749496"/>
            <a:ext cx="176330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283422" y="3362072"/>
            <a:ext cx="176330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275436" y="511794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603524" y="275071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606203" y="3355019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950725" y="511794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606932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932905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617056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288162" y="511807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7204613" y="2714177"/>
            <a:ext cx="661899" cy="595260"/>
            <a:chOff x="7200803" y="3306639"/>
            <a:chExt cx="661899" cy="595260"/>
          </a:xfrm>
        </p:grpSpPr>
        <p:cxnSp>
          <p:nvCxnSpPr>
            <p:cNvPr id="140" name="Straight Connector 139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7204126" y="3303956"/>
            <a:ext cx="661899" cy="595260"/>
            <a:chOff x="7200803" y="3306639"/>
            <a:chExt cx="661899" cy="595260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7208712" y="5075418"/>
            <a:ext cx="661899" cy="595260"/>
            <a:chOff x="7200803" y="3306639"/>
            <a:chExt cx="661899" cy="595260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7872694" y="5076065"/>
            <a:ext cx="661899" cy="595260"/>
            <a:chOff x="7200803" y="3306639"/>
            <a:chExt cx="661899" cy="595260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8532777" y="5072738"/>
            <a:ext cx="661899" cy="595260"/>
            <a:chOff x="7200803" y="3306639"/>
            <a:chExt cx="661899" cy="595260"/>
          </a:xfrm>
        </p:grpSpPr>
        <p:cxnSp>
          <p:nvCxnSpPr>
            <p:cNvPr id="152" name="Straight Connector 151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/>
          <p:cNvSpPr/>
          <p:nvPr/>
        </p:nvSpPr>
        <p:spPr>
          <a:xfrm>
            <a:off x="7862702" y="3310516"/>
            <a:ext cx="671891" cy="5834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Rectangle 153"/>
          <p:cNvSpPr/>
          <p:nvPr/>
        </p:nvSpPr>
        <p:spPr>
          <a:xfrm>
            <a:off x="9197862" y="4486928"/>
            <a:ext cx="671891" cy="5834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92" grpId="0" animBg="1"/>
      <p:bldP spid="154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7|22.8|2|21.1|54.3|1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9.7|1.1|3.6|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5.2|0.9|2.7|3.2|29.4|1.9|5.8|277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8.1|24.5|129.1|3.3|6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10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0.6|0.9|0.8|0.7|4.8|1.4|0.8|0.9|4.1|0.8|1.1|0.7|0.5|1.8|0.7|0.5|0.5|4.1|1|1.1|0.7|1.4|0.8|1|0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12.5|2.7|15.2|5.1|1|17.9|0.8|1.2|3.2|2.3|1.6|1.5|107.9|100.4|35.7|10.2|225|7.5|1.1|3.8|1.7|3.3|44.5|8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</TotalTime>
  <Words>1679</Words>
  <Application>Microsoft Office PowerPoint</Application>
  <PresentationFormat>Widescreen</PresentationFormat>
  <Paragraphs>746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Monotype Sorts</vt:lpstr>
      <vt:lpstr>Symbol</vt:lpstr>
      <vt:lpstr>Wingdings</vt:lpstr>
      <vt:lpstr>Office Theme</vt:lpstr>
      <vt:lpstr>1_Office Theme</vt:lpstr>
      <vt:lpstr>Finite State Machines Part 2</vt:lpstr>
      <vt:lpstr>Moore and Mealy FSMs </vt:lpstr>
      <vt:lpstr>Lecture 5: Sequence Analyzer (Moore)</vt:lpstr>
      <vt:lpstr>Sequence Analyzer: Moore vs. Mealy</vt:lpstr>
      <vt:lpstr>FSM Design</vt:lpstr>
      <vt:lpstr>Row Matching Limitations</vt:lpstr>
      <vt:lpstr>Implication Table Method: step 1</vt:lpstr>
      <vt:lpstr>Implication Table Method: step 2</vt:lpstr>
      <vt:lpstr>Implication Table Method: step 3</vt:lpstr>
      <vt:lpstr>Implication Table Method: step 4</vt:lpstr>
      <vt:lpstr>FSM Design</vt:lpstr>
      <vt:lpstr>State Encoding Problem</vt:lpstr>
      <vt:lpstr>State-encoding strategies</vt:lpstr>
      <vt:lpstr>One-hot encoding</vt:lpstr>
      <vt:lpstr>One-hot encoding (con’t)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Smirnov</dc:creator>
  <cp:keywords>CTPClassification=CTP_NWR:VisualMarkings=, CTPClassification=CTP_NT</cp:keywords>
  <cp:lastModifiedBy>Smirnov, Igor</cp:lastModifiedBy>
  <cp:revision>153</cp:revision>
  <dcterms:created xsi:type="dcterms:W3CDTF">2015-11-01T13:06:31Z</dcterms:created>
  <dcterms:modified xsi:type="dcterms:W3CDTF">2019-10-23T12:22:34Z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9ef28cb5-4093-4ca2-a1a1-32cdb330fe7d</vt:lpwstr>
  </property>
  <property fmtid="{D5CDD505-2E9C-101B-9397-08002B2CF9AE}" pid="3" name="CTP_TimeStamp">
    <vt:lpwstr>2019-10-23 12:22:33Z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