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92" r:id="rId4"/>
    <p:sldId id="293" r:id="rId5"/>
    <p:sldId id="294" r:id="rId6"/>
    <p:sldId id="295" r:id="rId7"/>
    <p:sldId id="297" r:id="rId8"/>
    <p:sldId id="298" r:id="rId9"/>
    <p:sldId id="302" r:id="rId10"/>
    <p:sldId id="299" r:id="rId11"/>
    <p:sldId id="300" r:id="rId12"/>
    <p:sldId id="30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26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98AE44-9AEA-471E-9DCD-EA455F522F50}">
          <p14:sldIdLst>
            <p14:sldId id="256"/>
            <p14:sldId id="269"/>
            <p14:sldId id="292"/>
            <p14:sldId id="293"/>
            <p14:sldId id="294"/>
            <p14:sldId id="295"/>
            <p14:sldId id="297"/>
            <p14:sldId id="298"/>
            <p14:sldId id="302"/>
            <p14:sldId id="299"/>
            <p14:sldId id="300"/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CC701-25D5-4E0A-89BD-3A5138D8DEA3}" v="2" dt="2020-11-02T09:08:25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9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154" y="102"/>
      </p:cViewPr>
      <p:guideLst>
        <p:guide orient="horz" pos="2184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0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Twos complement</a:t>
            </a:r>
            <a:r>
              <a:rPr lang="en-US" sz="1200" dirty="0"/>
              <a:t> representation  - </a:t>
            </a:r>
            <a:r>
              <a:rPr lang="ru-RU" sz="1200" dirty="0"/>
              <a:t>Дополнительный</a:t>
            </a:r>
            <a:r>
              <a:rPr lang="ru-RU" sz="1200" baseline="0" dirty="0"/>
              <a:t> код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55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11/02/2020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Igor Smirnov -- Digital Integrated Circuits Design -- Lecture #7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Arithmetic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Igor Smirnov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Negative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5897932" cy="3941745"/>
          </a:xfrm>
        </p:spPr>
        <p:txBody>
          <a:bodyPr/>
          <a:lstStyle/>
          <a:p>
            <a:r>
              <a:rPr lang="en-US" sz="2800" dirty="0"/>
              <a:t>How to convert to negative?</a:t>
            </a:r>
          </a:p>
          <a:p>
            <a:pPr lvl="1"/>
            <a:r>
              <a:rPr lang="en-US" sz="2400" dirty="0"/>
              <a:t>School math:  – B = (-1 – B) + 1</a:t>
            </a:r>
          </a:p>
          <a:p>
            <a:pPr lvl="1"/>
            <a:r>
              <a:rPr lang="en-US" sz="2400" dirty="0"/>
              <a:t>What is (-1 – B)?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Thus, – B = !B + 1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270838" y="2665753"/>
            <a:ext cx="2259106" cy="22591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364532" y="2611965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17050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476156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64532" y="486345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541572" y="29485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541572" y="45487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141772" y="294814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141772" y="455641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50458" y="27097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000</a:t>
            </a:r>
            <a:endParaRPr lang="ru-RU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90474" y="29384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001</a:t>
            </a:r>
            <a:endParaRPr lang="ru-RU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91584" y="29473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111</a:t>
            </a:r>
            <a:endParaRPr lang="ru-RU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73998" y="36213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010</a:t>
            </a:r>
            <a:endParaRPr lang="ru-RU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71411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011</a:t>
            </a:r>
            <a:endParaRPr lang="ru-RU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02776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101</a:t>
            </a:r>
            <a:endParaRPr lang="ru-RU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6310" y="45449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100</a:t>
            </a:r>
            <a:endParaRPr lang="ru-RU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5915" y="35966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110</a:t>
            </a:r>
            <a:endParaRPr lang="ru-RU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97985" y="2610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+1</a:t>
            </a:r>
            <a:endParaRPr lang="ru-RU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77128" y="2240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</a:t>
            </a:r>
            <a:endParaRPr lang="ru-RU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83732" y="359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+2</a:t>
            </a:r>
            <a:endParaRPr lang="ru-RU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53140" y="441791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+3</a:t>
            </a:r>
            <a:endParaRPr lang="ru-RU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24723" y="500792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-4</a:t>
            </a:r>
            <a:endParaRPr lang="ru-RU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19366" y="45839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-3</a:t>
            </a:r>
            <a:endParaRPr lang="ru-RU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12528" y="36018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-2</a:t>
            </a:r>
            <a:endParaRPr lang="ru-RU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23473" y="26059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-1</a:t>
            </a:r>
            <a:endParaRPr lang="ru-RU" dirty="0">
              <a:latin typeface="+mj-lt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33124"/>
              </p:ext>
            </p:extLst>
          </p:nvPr>
        </p:nvGraphicFramePr>
        <p:xfrm>
          <a:off x="2666515" y="3247261"/>
          <a:ext cx="3102015" cy="118872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77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n-</a:t>
                      </a:r>
                      <a:r>
                        <a:rPr lang="en-US" sz="14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02993" y="316786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-1</a:t>
            </a:r>
            <a:endParaRPr lang="ru-RU" sz="24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30877" y="358248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</a:t>
            </a:r>
            <a:endParaRPr lang="ru-RU" sz="2400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524" y="3402774"/>
            <a:ext cx="476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 – </a:t>
            </a:r>
          </a:p>
          <a:p>
            <a:endParaRPr lang="ru-RU" sz="2400" dirty="0"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230378" y="4059983"/>
            <a:ext cx="7960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72367" y="406479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!B</a:t>
            </a:r>
            <a:endParaRPr lang="ru-RU" sz="2400" dirty="0">
              <a:latin typeface="+mj-lt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34227"/>
              </p:ext>
            </p:extLst>
          </p:nvPr>
        </p:nvGraphicFramePr>
        <p:xfrm>
          <a:off x="2666515" y="3247261"/>
          <a:ext cx="3102015" cy="118872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77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n-</a:t>
                      </a:r>
                      <a:r>
                        <a:rPr lang="en-US" sz="14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!B</a:t>
                      </a:r>
                      <a:r>
                        <a:rPr lang="en-US" sz="1600" dirty="0"/>
                        <a:t>n-</a:t>
                      </a:r>
                      <a:r>
                        <a:rPr lang="en-US" sz="14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!B</a:t>
                      </a:r>
                      <a:r>
                        <a:rPr lang="en-US" sz="1600" dirty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!B</a:t>
                      </a:r>
                      <a:r>
                        <a:rPr lang="en-US" sz="16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!B</a:t>
                      </a:r>
                      <a:r>
                        <a:rPr lang="en-US" sz="16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741445" y="2424200"/>
            <a:ext cx="1673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→ Inversion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23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ie 98"/>
          <p:cNvSpPr/>
          <p:nvPr/>
        </p:nvSpPr>
        <p:spPr>
          <a:xfrm rot="10575219">
            <a:off x="8416913" y="3892165"/>
            <a:ext cx="1776642" cy="1782813"/>
          </a:xfrm>
          <a:prstGeom prst="pie">
            <a:avLst>
              <a:gd name="adj1" fmla="val 16229770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25" name="Pie 124"/>
          <p:cNvSpPr/>
          <p:nvPr/>
        </p:nvSpPr>
        <p:spPr>
          <a:xfrm rot="10575219">
            <a:off x="8416740" y="3892164"/>
            <a:ext cx="1776642" cy="1782813"/>
          </a:xfrm>
          <a:prstGeom prst="pie">
            <a:avLst>
              <a:gd name="adj1" fmla="val 16229770"/>
              <a:gd name="adj2" fmla="val 19015797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Converting to Negative (1)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199" y="1435510"/>
            <a:ext cx="5897932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Example: -3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-3 = !3 + 1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-3 = !(011) + 001 = 100 + 001 = 101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-3 = 101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800" dirty="0"/>
          </a:p>
        </p:txBody>
      </p:sp>
      <p:sp>
        <p:nvSpPr>
          <p:cNvPr id="43" name="Pie 42"/>
          <p:cNvSpPr/>
          <p:nvPr/>
        </p:nvSpPr>
        <p:spPr>
          <a:xfrm>
            <a:off x="2267152" y="3902915"/>
            <a:ext cx="1776642" cy="1782813"/>
          </a:xfrm>
          <a:prstGeom prst="pie">
            <a:avLst>
              <a:gd name="adj1" fmla="val 16229770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72406" y="390230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126671" y="386028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230393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994941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126671" y="5618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483871" y="412322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483871" y="537310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733759" y="412286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733759" y="537906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59462" y="393668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81258" y="411530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22935" y="41222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714" y="464873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6369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31677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56222" y="537010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07615" y="46293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77666" y="385884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8400" y="35703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78967" y="46280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20747" y="52708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17469" y="573172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2202" y="540056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14428" y="463347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35410" y="385560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73" name="Pie 72"/>
          <p:cNvSpPr/>
          <p:nvPr/>
        </p:nvSpPr>
        <p:spPr>
          <a:xfrm rot="10575219">
            <a:off x="5223742" y="3902301"/>
            <a:ext cx="1776642" cy="1782813"/>
          </a:xfrm>
          <a:prstGeom prst="pie">
            <a:avLst>
              <a:gd name="adj1" fmla="val 16229770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228996" y="3901687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083261" y="385967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186983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6951531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083261" y="5618271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440461" y="412260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440461" y="537249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690349" y="412225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6690349" y="53784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16052" y="39360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37848" y="411468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79525" y="412165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9304" y="46481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22959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88267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12812" y="536949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64205" y="462878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734256" y="385822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14990" y="35697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35557" y="46274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77337" y="52702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74059" y="573111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88792" y="53999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1018" y="463285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92000" y="385498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8422167" y="389155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276432" y="384953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8380154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0144702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9276432" y="560813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633632" y="411247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633632" y="536235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9883520" y="411211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9883520" y="536831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109223" y="392593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531019" y="410455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672696" y="411151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752475" y="463798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516130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681438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105983" y="535935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457376" y="461864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927427" y="384809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208161" y="355961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228728" y="46173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970508" y="52601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167230" y="572097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381963" y="53898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064189" y="462272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385171" y="38448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26" name="Down Arrow 125"/>
          <p:cNvSpPr/>
          <p:nvPr/>
        </p:nvSpPr>
        <p:spPr>
          <a:xfrm rot="8196544">
            <a:off x="3865823" y="5480961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7" name="Down Arrow 126"/>
          <p:cNvSpPr/>
          <p:nvPr/>
        </p:nvSpPr>
        <p:spPr>
          <a:xfrm rot="13277454">
            <a:off x="5701305" y="5746460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8" name="Down Arrow 127"/>
          <p:cNvSpPr/>
          <p:nvPr/>
        </p:nvSpPr>
        <p:spPr>
          <a:xfrm rot="13277454">
            <a:off x="8155222" y="5596585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0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Converting to Negative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2051809"/>
          </a:xfrm>
        </p:spPr>
        <p:txBody>
          <a:bodyPr/>
          <a:lstStyle/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199" y="1435511"/>
            <a:ext cx="5897932" cy="207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Example: -B = 110, B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 = - (-B)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 = (!(-B)+ 1)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 = !(110) + 001 = 001 + 001 = 010 = 2</a:t>
            </a:r>
          </a:p>
        </p:txBody>
      </p:sp>
      <p:sp>
        <p:nvSpPr>
          <p:cNvPr id="36" name="Pie 35"/>
          <p:cNvSpPr/>
          <p:nvPr/>
        </p:nvSpPr>
        <p:spPr>
          <a:xfrm rot="10575219">
            <a:off x="8416913" y="3892165"/>
            <a:ext cx="1776642" cy="1782813"/>
          </a:xfrm>
          <a:prstGeom prst="pie">
            <a:avLst>
              <a:gd name="adj1" fmla="val 8306836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7" name="Pie 36"/>
          <p:cNvSpPr/>
          <p:nvPr/>
        </p:nvSpPr>
        <p:spPr>
          <a:xfrm rot="2620951">
            <a:off x="8416740" y="3892164"/>
            <a:ext cx="1776642" cy="1782813"/>
          </a:xfrm>
          <a:prstGeom prst="pie">
            <a:avLst>
              <a:gd name="adj1" fmla="val 16229770"/>
              <a:gd name="adj2" fmla="val 19015797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8" name="Pie 37"/>
          <p:cNvSpPr/>
          <p:nvPr/>
        </p:nvSpPr>
        <p:spPr>
          <a:xfrm>
            <a:off x="2267152" y="3902915"/>
            <a:ext cx="1776642" cy="1782813"/>
          </a:xfrm>
          <a:prstGeom prst="pie">
            <a:avLst>
              <a:gd name="adj1" fmla="val 16229770"/>
              <a:gd name="adj2" fmla="val 109050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272406" y="390230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126671" y="386028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30393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994941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26671" y="5618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483871" y="412322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83871" y="537310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33759" y="412286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733759" y="537906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59462" y="393668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81258" y="411530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22935" y="41222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02714" y="464873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66369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31677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56222" y="537010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07615" y="46293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77666" y="385884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58400" y="35703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78967" y="46280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20747" y="52708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17469" y="573172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32202" y="540056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14428" y="463347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35410" y="385560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65" name="Pie 64"/>
          <p:cNvSpPr/>
          <p:nvPr/>
        </p:nvSpPr>
        <p:spPr>
          <a:xfrm rot="13141928">
            <a:off x="5223742" y="3902301"/>
            <a:ext cx="1776642" cy="1782813"/>
          </a:xfrm>
          <a:prstGeom prst="pie">
            <a:avLst>
              <a:gd name="adj1" fmla="val 5721847"/>
              <a:gd name="adj2" fmla="val 32917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228996" y="3901687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083261" y="385967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186983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951531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083261" y="5618271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440461" y="412260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440461" y="537249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690349" y="412225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690349" y="53784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16052" y="39360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37848" y="411468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79525" y="412165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59304" y="46481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22959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88267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12812" y="536949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64205" y="462878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34256" y="385822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14990" y="35697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35557" y="46274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77337" y="52702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4059" y="573111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88792" y="53999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71018" y="463285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92000" y="385498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8422167" y="389155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9276432" y="384953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8380154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10144702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9276432" y="560813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8633632" y="411247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8633632" y="536235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9883520" y="411211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9883520" y="536831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109223" y="392593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531019" y="410455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672696" y="411151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752475" y="463798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516130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681438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105983" y="535935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457376" y="461864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927427" y="384809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208161" y="355961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228728" y="46173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970508" y="52601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167230" y="572097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381963" y="53898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064189" y="462272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385171" y="38448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2" name="Down Arrow 1"/>
          <p:cNvSpPr/>
          <p:nvPr/>
        </p:nvSpPr>
        <p:spPr>
          <a:xfrm rot="5400000">
            <a:off x="10682891" y="4548212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6" name="Down Arrow 115"/>
          <p:cNvSpPr/>
          <p:nvPr/>
        </p:nvSpPr>
        <p:spPr>
          <a:xfrm rot="2603073">
            <a:off x="7018141" y="3515530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7" name="Down Arrow 116"/>
          <p:cNvSpPr/>
          <p:nvPr/>
        </p:nvSpPr>
        <p:spPr>
          <a:xfrm rot="16200000">
            <a:off x="1563262" y="4557823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5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Adder/</a:t>
            </a:r>
            <a:r>
              <a:rPr lang="en-US" dirty="0" err="1"/>
              <a:t>Subtractor</a:t>
            </a:r>
            <a:r>
              <a:rPr lang="en-US" dirty="0"/>
              <a:t> Schematic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249496" y="2202935"/>
            <a:ext cx="1434710" cy="1885333"/>
            <a:chOff x="7554296" y="2149137"/>
            <a:chExt cx="1434710" cy="1885333"/>
          </a:xfrm>
        </p:grpSpPr>
        <p:sp>
          <p:nvSpPr>
            <p:cNvPr id="9" name="Rectangle 8"/>
            <p:cNvSpPr/>
            <p:nvPr/>
          </p:nvSpPr>
          <p:spPr>
            <a:xfrm flipH="1">
              <a:off x="8247235" y="2149137"/>
              <a:ext cx="399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16200000" flipH="1">
              <a:off x="7748715" y="2396677"/>
              <a:ext cx="1045871" cy="1434710"/>
              <a:chOff x="1426066" y="3878728"/>
              <a:chExt cx="1045871" cy="1434710"/>
            </a:xfrm>
          </p:grpSpPr>
          <p:sp>
            <p:nvSpPr>
              <p:cNvPr id="14" name="Rectangle 13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 rot="16200000" flipH="1">
                <a:off x="1581742" y="4244488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" name="Rectangle 12"/>
            <p:cNvSpPr/>
            <p:nvPr/>
          </p:nvSpPr>
          <p:spPr>
            <a:xfrm flipH="1">
              <a:off x="7764680" y="2699809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42001" y="2202935"/>
            <a:ext cx="1407493" cy="1885333"/>
            <a:chOff x="7581512" y="2149137"/>
            <a:chExt cx="1407493" cy="1885333"/>
          </a:xfrm>
        </p:grpSpPr>
        <p:sp>
          <p:nvSpPr>
            <p:cNvPr id="20" name="Rectangle 19"/>
            <p:cNvSpPr/>
            <p:nvPr/>
          </p:nvSpPr>
          <p:spPr>
            <a:xfrm flipH="1">
              <a:off x="8253647" y="2149137"/>
              <a:ext cx="3866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446872" y="3634360"/>
              <a:ext cx="38985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rot="16200000" flipH="1">
              <a:off x="7762323" y="2410285"/>
              <a:ext cx="1045871" cy="1407493"/>
              <a:chOff x="1426066" y="3905945"/>
              <a:chExt cx="1045871" cy="1407493"/>
            </a:xfrm>
          </p:grpSpPr>
          <p:sp>
            <p:nvSpPr>
              <p:cNvPr id="25" name="Rectangle 24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>
              <a:xfrm rot="16200000" flipH="1">
                <a:off x="1581742" y="4271705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" name="Rectangle 23"/>
            <p:cNvSpPr/>
            <p:nvPr/>
          </p:nvSpPr>
          <p:spPr>
            <a:xfrm flipH="1">
              <a:off x="7791810" y="2706172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68985" y="2202935"/>
            <a:ext cx="1258109" cy="1885333"/>
            <a:chOff x="7730896" y="2149137"/>
            <a:chExt cx="1258109" cy="1885333"/>
          </a:xfrm>
        </p:grpSpPr>
        <p:sp>
          <p:nvSpPr>
            <p:cNvPr id="31" name="Rectangle 30"/>
            <p:cNvSpPr/>
            <p:nvPr/>
          </p:nvSpPr>
          <p:spPr>
            <a:xfrm flipH="1">
              <a:off x="8253647" y="2149137"/>
              <a:ext cx="3866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rot="16200000" flipH="1">
              <a:off x="7963732" y="2611694"/>
              <a:ext cx="1045871" cy="1004675"/>
              <a:chOff x="1426066" y="4308763"/>
              <a:chExt cx="1045871" cy="1004675"/>
            </a:xfrm>
          </p:grpSpPr>
          <p:sp>
            <p:nvSpPr>
              <p:cNvPr id="36" name="Rectangle 35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>
                <a:stCxn id="35" idx="2"/>
              </p:cNvCxnSpPr>
              <p:nvPr/>
            </p:nvCxnSpPr>
            <p:spPr>
              <a:xfrm rot="16200000" flipH="1">
                <a:off x="1780027" y="4469989"/>
                <a:ext cx="328701" cy="625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Rectangle 34"/>
            <p:cNvSpPr/>
            <p:nvPr/>
          </p:nvSpPr>
          <p:spPr>
            <a:xfrm flipH="1">
              <a:off x="7730896" y="2706172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 flipH="1">
            <a:off x="2923277" y="2209752"/>
            <a:ext cx="5693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n-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 flipH="1">
            <a:off x="3177119" y="3688158"/>
            <a:ext cx="5469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s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n-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>
          <a:xfrm flipH="1">
            <a:off x="3112000" y="2832361"/>
            <a:ext cx="685800" cy="685800"/>
          </a:xfrm>
          <a:prstGeom prst="rect">
            <a:avLst/>
          </a:prstGeom>
          <a:solidFill>
            <a:srgbClr val="B4BABD">
              <a:lumMod val="40000"/>
              <a:lumOff val="60000"/>
            </a:srgbClr>
          </a:solidFill>
          <a:ln w="1905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61922"/>
                </a:solidFill>
                <a:cs typeface="Arial" pitchFamily="34" charset="0"/>
              </a:rPr>
              <a:t>FA</a:t>
            </a:r>
            <a:endParaRPr lang="ru-RU" sz="2000" kern="0" dirty="0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16200000">
            <a:off x="3185075" y="2736335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 rot="16200000">
            <a:off x="3359152" y="3599326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>
          <a:xfrm>
            <a:off x="2515645" y="3166331"/>
            <a:ext cx="606183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5"/>
          <p:cNvSpPr/>
          <p:nvPr/>
        </p:nvSpPr>
        <p:spPr>
          <a:xfrm flipH="1">
            <a:off x="2515645" y="2759970"/>
            <a:ext cx="55496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lang="en-US" sz="1600" kern="0" noProof="0" dirty="0" err="1">
                <a:solidFill>
                  <a:srgbClr val="061922"/>
                </a:solidFill>
                <a:cs typeface="Arial" charset="0"/>
              </a:rPr>
              <a:t>n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78710" y="4356568"/>
            <a:ext cx="4770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Fig.:</a:t>
            </a:r>
            <a:r>
              <a:rPr lang="en-US" sz="1600" dirty="0">
                <a:latin typeface="+mj-lt"/>
              </a:rPr>
              <a:t> schematic of N-digit Ripple-Carry Adder/</a:t>
            </a:r>
            <a:r>
              <a:rPr lang="en-US" sz="1600" dirty="0" err="1">
                <a:latin typeface="+mj-lt"/>
              </a:rPr>
              <a:t>Subtractor</a:t>
            </a:r>
            <a:endParaRPr lang="ru-RU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261474" y="2913650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…</a:t>
            </a:r>
            <a:endParaRPr lang="ru-RU" sz="2800" dirty="0">
              <a:latin typeface="+mj-l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134908" y="1428951"/>
            <a:ext cx="912503" cy="1398823"/>
            <a:chOff x="3143355" y="2066875"/>
            <a:chExt cx="912503" cy="1398823"/>
          </a:xfrm>
        </p:grpSpPr>
        <p:cxnSp>
          <p:nvCxnSpPr>
            <p:cNvPr id="49" name="Straight Connector 48"/>
            <p:cNvCxnSpPr>
              <a:endCxn id="54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8" name="Group 57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54" name="Flowchart: Manual Operation 53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1" name="TextBox 60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86643" y="1421287"/>
            <a:ext cx="912503" cy="1398823"/>
            <a:chOff x="3143355" y="2066875"/>
            <a:chExt cx="912503" cy="1398823"/>
          </a:xfrm>
        </p:grpSpPr>
        <p:cxnSp>
          <p:nvCxnSpPr>
            <p:cNvPr id="67" name="Straight Connector 66"/>
            <p:cNvCxnSpPr>
              <a:endCxn id="71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8" name="Group 67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71" name="Flowchart: Manual Operation 70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9" name="TextBox 68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93103" y="1428951"/>
            <a:ext cx="912503" cy="1398823"/>
            <a:chOff x="3143355" y="2066875"/>
            <a:chExt cx="912503" cy="1398823"/>
          </a:xfrm>
        </p:grpSpPr>
        <p:cxnSp>
          <p:nvCxnSpPr>
            <p:cNvPr id="83" name="Straight Connector 82"/>
            <p:cNvCxnSpPr>
              <a:endCxn id="87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4" name="Group 83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87" name="Flowchart: Manual Operation 86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5" name="TextBox 84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039136" y="1428951"/>
            <a:ext cx="912503" cy="1398823"/>
            <a:chOff x="3143355" y="2066875"/>
            <a:chExt cx="912503" cy="1398823"/>
          </a:xfrm>
        </p:grpSpPr>
        <p:cxnSp>
          <p:nvCxnSpPr>
            <p:cNvPr id="91" name="Straight Connector 90"/>
            <p:cNvCxnSpPr>
              <a:endCxn id="95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2" name="Group 91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95" name="Flowchart: Manual Operation 94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96" name="Straight Connector 95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3" name="TextBox 92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 flipH="1">
            <a:off x="2946899" y="1033754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n-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>
          <a:xfrm flipH="1">
            <a:off x="3623848" y="1033754"/>
            <a:ext cx="644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n-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>
          <a:xfrm flipH="1">
            <a:off x="5213188" y="1010086"/>
            <a:ext cx="391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1" name="Rectangle 100"/>
          <p:cNvSpPr/>
          <p:nvPr/>
        </p:nvSpPr>
        <p:spPr>
          <a:xfrm flipH="1">
            <a:off x="5619168" y="1010086"/>
            <a:ext cx="474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2" name="Rectangle 101"/>
          <p:cNvSpPr/>
          <p:nvPr/>
        </p:nvSpPr>
        <p:spPr>
          <a:xfrm flipH="1">
            <a:off x="6645001" y="1018821"/>
            <a:ext cx="39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400" kern="0" noProof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>
          <a:xfrm flipH="1">
            <a:off x="7058524" y="1017358"/>
            <a:ext cx="474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>
          <a:xfrm flipH="1">
            <a:off x="8050513" y="1008648"/>
            <a:ext cx="391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400" kern="0" noProof="0" dirty="0">
                <a:solidFill>
                  <a:srgbClr val="061922"/>
                </a:solidFill>
                <a:cs typeface="Arial" charset="0"/>
              </a:rPr>
              <a:t>0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5" name="Rectangle 104"/>
          <p:cNvSpPr/>
          <p:nvPr/>
        </p:nvSpPr>
        <p:spPr>
          <a:xfrm flipH="1">
            <a:off x="8464035" y="1007185"/>
            <a:ext cx="474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0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111" name="Straight Connector 110"/>
          <p:cNvCxnSpPr>
            <a:stCxn id="54" idx="3"/>
          </p:cNvCxnSpPr>
          <p:nvPr/>
        </p:nvCxnSpPr>
        <p:spPr>
          <a:xfrm flipV="1">
            <a:off x="3956161" y="1767560"/>
            <a:ext cx="463440" cy="50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416448" y="1783965"/>
            <a:ext cx="0" cy="4018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865615" y="2202935"/>
            <a:ext cx="466852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007896" y="1773373"/>
            <a:ext cx="296929" cy="2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01672" y="1771131"/>
            <a:ext cx="0" cy="4231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11100" y="1780381"/>
            <a:ext cx="296929" cy="2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704876" y="1778139"/>
            <a:ext cx="0" cy="4231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848897" y="1780381"/>
            <a:ext cx="296929" cy="2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9142673" y="1778139"/>
            <a:ext cx="0" cy="4231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380839" y="1892520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…</a:t>
            </a:r>
            <a:endParaRPr lang="ru-RU" sz="2800" dirty="0">
              <a:latin typeface="+mj-l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246440" y="214867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652899" y="214867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9096456" y="215637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8670905" y="3153717"/>
            <a:ext cx="121971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9534144" y="2185849"/>
            <a:ext cx="0" cy="9678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9488424" y="310305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642412" y="2789274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subtract?</a:t>
            </a:r>
            <a:endParaRPr lang="ru-RU" dirty="0">
              <a:latin typeface="+mj-lt"/>
            </a:endParaRPr>
          </a:p>
        </p:txBody>
      </p:sp>
      <p:sp>
        <p:nvSpPr>
          <p:cNvPr id="146" name="Rectangle 145"/>
          <p:cNvSpPr/>
          <p:nvPr/>
        </p:nvSpPr>
        <p:spPr>
          <a:xfrm flipH="1">
            <a:off x="3800716" y="2741800"/>
            <a:ext cx="55496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lang="en-US" sz="1600" kern="0" noProof="0" dirty="0" err="1">
                <a:solidFill>
                  <a:srgbClr val="061922"/>
                </a:solidFill>
                <a:cs typeface="Arial" charset="0"/>
              </a:rPr>
              <a:t>n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3797800" y="3158606"/>
            <a:ext cx="390081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Group 152"/>
          <p:cNvGrpSpPr/>
          <p:nvPr/>
        </p:nvGrpSpPr>
        <p:grpSpPr>
          <a:xfrm rot="5400000">
            <a:off x="2236316" y="4410337"/>
            <a:ext cx="751530" cy="538502"/>
            <a:chOff x="2373673" y="1845458"/>
            <a:chExt cx="751530" cy="538502"/>
          </a:xfrm>
        </p:grpSpPr>
        <p:sp>
          <p:nvSpPr>
            <p:cNvPr id="150" name="Flowchart: Delay 18"/>
            <p:cNvSpPr/>
            <p:nvPr/>
          </p:nvSpPr>
          <p:spPr bwMode="auto">
            <a:xfrm flipH="1">
              <a:off x="2483260" y="1845458"/>
              <a:ext cx="415468" cy="53850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51" name="Arc 21"/>
            <p:cNvSpPr/>
            <p:nvPr/>
          </p:nvSpPr>
          <p:spPr bwMode="auto">
            <a:xfrm>
              <a:off x="2373673" y="1864838"/>
              <a:ext cx="157364" cy="501036"/>
            </a:xfrm>
            <a:custGeom>
              <a:avLst/>
              <a:gdLst>
                <a:gd name="connsiteX0" fmla="*/ 282852 w 519245"/>
                <a:gd name="connsiteY0" fmla="*/ 1536 h 766030"/>
                <a:gd name="connsiteX1" fmla="*/ 519244 w 519245"/>
                <a:gd name="connsiteY1" fmla="*/ 384163 h 766030"/>
                <a:gd name="connsiteX2" fmla="*/ 279488 w 519245"/>
                <a:gd name="connsiteY2" fmla="*/ 764907 h 766030"/>
                <a:gd name="connsiteX3" fmla="*/ 259623 w 519245"/>
                <a:gd name="connsiteY3" fmla="*/ 383015 h 766030"/>
                <a:gd name="connsiteX4" fmla="*/ 282852 w 519245"/>
                <a:gd name="connsiteY4" fmla="*/ 1536 h 766030"/>
                <a:gd name="connsiteX0" fmla="*/ 282852 w 519245"/>
                <a:gd name="connsiteY0" fmla="*/ 1536 h 766030"/>
                <a:gd name="connsiteX1" fmla="*/ 519244 w 519245"/>
                <a:gd name="connsiteY1" fmla="*/ 384163 h 766030"/>
                <a:gd name="connsiteX2" fmla="*/ 279488 w 519245"/>
                <a:gd name="connsiteY2" fmla="*/ 764907 h 766030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3" fmla="*/ 0 w 259622"/>
                <a:gd name="connsiteY3" fmla="*/ 381479 h 763371"/>
                <a:gd name="connsiteX4" fmla="*/ 4211 w 259622"/>
                <a:gd name="connsiteY4" fmla="*/ 284214 h 763371"/>
                <a:gd name="connsiteX5" fmla="*/ 23229 w 259622"/>
                <a:gd name="connsiteY5" fmla="*/ 0 h 763371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3" fmla="*/ 0 w 259622"/>
                <a:gd name="connsiteY3" fmla="*/ 381479 h 763371"/>
                <a:gd name="connsiteX4" fmla="*/ 211856 w 259622"/>
                <a:gd name="connsiteY4" fmla="*/ 175629 h 763371"/>
                <a:gd name="connsiteX5" fmla="*/ 23229 w 259622"/>
                <a:gd name="connsiteY5" fmla="*/ 0 h 763371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91991 w 239757"/>
                <a:gd name="connsiteY4" fmla="*/ 175629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99611 w 239757"/>
                <a:gd name="connsiteY4" fmla="*/ 175629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19601 w 239757"/>
                <a:gd name="connsiteY4" fmla="*/ 181344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93896 w 239757"/>
                <a:gd name="connsiteY4" fmla="*/ 169914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757" h="763371" stroke="0" extrusionOk="0">
                  <a:moveTo>
                    <a:pt x="3364" y="0"/>
                  </a:moveTo>
                  <a:cubicBezTo>
                    <a:pt x="137506" y="17778"/>
                    <a:pt x="240160" y="183934"/>
                    <a:pt x="239756" y="382627"/>
                  </a:cubicBezTo>
                  <a:cubicBezTo>
                    <a:pt x="239350" y="582350"/>
                    <a:pt x="134984" y="748088"/>
                    <a:pt x="0" y="763371"/>
                  </a:cubicBezTo>
                  <a:lnTo>
                    <a:pt x="185875" y="627224"/>
                  </a:lnTo>
                  <a:cubicBezTo>
                    <a:pt x="187914" y="476692"/>
                    <a:pt x="191857" y="320446"/>
                    <a:pt x="193896" y="169914"/>
                  </a:cubicBezTo>
                  <a:lnTo>
                    <a:pt x="3364" y="0"/>
                  </a:lnTo>
                  <a:close/>
                </a:path>
                <a:path w="239757" h="763371" fill="none">
                  <a:moveTo>
                    <a:pt x="3364" y="0"/>
                  </a:moveTo>
                  <a:cubicBezTo>
                    <a:pt x="137506" y="17778"/>
                    <a:pt x="240160" y="183934"/>
                    <a:pt x="239756" y="382627"/>
                  </a:cubicBezTo>
                  <a:cubicBezTo>
                    <a:pt x="239350" y="582350"/>
                    <a:pt x="134984" y="748088"/>
                    <a:pt x="0" y="763371"/>
                  </a:cubicBezTo>
                </a:path>
              </a:pathLst>
            </a:custGeom>
            <a:noFill/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 bwMode="auto">
            <a:xfrm>
              <a:off x="2902583" y="2112178"/>
              <a:ext cx="222620" cy="2531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55" name="Straight Connector 154"/>
          <p:cNvCxnSpPr/>
          <p:nvPr/>
        </p:nvCxnSpPr>
        <p:spPr>
          <a:xfrm>
            <a:off x="2515645" y="3175260"/>
            <a:ext cx="0" cy="126331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46" idx="2"/>
          </p:cNvCxnSpPr>
          <p:nvPr/>
        </p:nvCxnSpPr>
        <p:spPr>
          <a:xfrm>
            <a:off x="4078196" y="3141910"/>
            <a:ext cx="0" cy="10525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2718033" y="4202884"/>
            <a:ext cx="13601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709644" y="4194495"/>
            <a:ext cx="0" cy="2440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4031520" y="31206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050509" y="5069809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overflow</a:t>
            </a:r>
            <a:endParaRPr lang="ru-RU" dirty="0">
              <a:latin typeface="+mj-lt"/>
            </a:endParaRPr>
          </a:p>
        </p:txBody>
      </p:sp>
      <p:sp>
        <p:nvSpPr>
          <p:cNvPr id="165" name="Content Placeholder 63"/>
          <p:cNvSpPr txBox="1">
            <a:spLocks/>
          </p:cNvSpPr>
          <p:nvPr/>
        </p:nvSpPr>
        <p:spPr>
          <a:xfrm>
            <a:off x="3363795" y="4914984"/>
            <a:ext cx="8509905" cy="1699828"/>
          </a:xfrm>
          <a:prstGeom prst="rect">
            <a:avLst/>
          </a:prstGeom>
        </p:spPr>
        <p:txBody>
          <a:bodyPr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Calculation time is O(n)</a:t>
            </a:r>
          </a:p>
          <a:p>
            <a:pPr lvl="1"/>
            <a:r>
              <a:rPr lang="en-US" sz="2000" dirty="0"/>
              <a:t>Carry of each digit depends on the carry of the previous digit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Can we do faster?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789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Delay</a:t>
            </a:r>
            <a:endParaRPr lang="ru-RU" dirty="0"/>
          </a:p>
        </p:txBody>
      </p:sp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838199" y="1435510"/>
            <a:ext cx="5831013" cy="4741453"/>
          </a:xfrm>
        </p:spPr>
        <p:txBody>
          <a:bodyPr>
            <a:normAutofit/>
          </a:bodyPr>
          <a:lstStyle/>
          <a:p>
            <a:r>
              <a:rPr lang="en-US" sz="2800" dirty="0"/>
              <a:t>Carry calculation requires switching </a:t>
            </a:r>
            <a:r>
              <a:rPr lang="en-US" sz="2800" b="1" dirty="0"/>
              <a:t>2</a:t>
            </a:r>
            <a:r>
              <a:rPr lang="en-US" sz="2800" dirty="0"/>
              <a:t> gates in worst case</a:t>
            </a:r>
          </a:p>
          <a:p>
            <a:r>
              <a:rPr lang="en-US" sz="2800" dirty="0"/>
              <a:t>Delay of n-digit ripple adder: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b="1" dirty="0"/>
              <a:t>T ≈ n*2t</a:t>
            </a:r>
            <a:r>
              <a:rPr lang="en-US" dirty="0"/>
              <a:t>, where t is gate delay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pSp>
        <p:nvGrpSpPr>
          <p:cNvPr id="6" name="Group 5"/>
          <p:cNvGrpSpPr/>
          <p:nvPr/>
        </p:nvGrpSpPr>
        <p:grpSpPr>
          <a:xfrm>
            <a:off x="7302897" y="2353300"/>
            <a:ext cx="2290420" cy="1600849"/>
            <a:chOff x="1278482" y="1801475"/>
            <a:chExt cx="2901180" cy="2027729"/>
          </a:xfrm>
        </p:grpSpPr>
        <p:grpSp>
          <p:nvGrpSpPr>
            <p:cNvPr id="9" name="Group 8"/>
            <p:cNvGrpSpPr/>
            <p:nvPr/>
          </p:nvGrpSpPr>
          <p:grpSpPr>
            <a:xfrm>
              <a:off x="1800840" y="1888316"/>
              <a:ext cx="2378822" cy="1940888"/>
              <a:chOff x="1800840" y="1888316"/>
              <a:chExt cx="2378822" cy="1940888"/>
            </a:xfrm>
          </p:grpSpPr>
          <p:sp>
            <p:nvSpPr>
              <p:cNvPr id="12" name="Flowchart: Delay 10"/>
              <p:cNvSpPr/>
              <p:nvPr/>
            </p:nvSpPr>
            <p:spPr bwMode="auto">
              <a:xfrm rot="5400000">
                <a:off x="2405453" y="2957585"/>
                <a:ext cx="551814" cy="675736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227730" y="1888316"/>
                <a:ext cx="665065" cy="682098"/>
                <a:chOff x="1973995" y="4803088"/>
                <a:chExt cx="799964" cy="820453"/>
              </a:xfrm>
            </p:grpSpPr>
            <p:sp>
              <p:nvSpPr>
                <p:cNvPr id="22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3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800840" y="2063048"/>
                <a:ext cx="1591039" cy="336047"/>
                <a:chOff x="2036715" y="2873054"/>
                <a:chExt cx="2569080" cy="404210"/>
              </a:xfrm>
            </p:grpSpPr>
            <p:cxnSp>
              <p:nvCxnSpPr>
                <p:cNvPr id="20" name="Elbow Connector 25"/>
                <p:cNvCxnSpPr/>
                <p:nvPr/>
              </p:nvCxnSpPr>
              <p:spPr bwMode="auto">
                <a:xfrm flipH="1">
                  <a:off x="2036715" y="2873054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 bwMode="auto">
                <a:xfrm flipH="1">
                  <a:off x="2051954" y="3273820"/>
                  <a:ext cx="2553841" cy="3446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" name="Group 14"/>
              <p:cNvGrpSpPr/>
              <p:nvPr/>
            </p:nvGrpSpPr>
            <p:grpSpPr>
              <a:xfrm rot="5400000">
                <a:off x="2200016" y="2373270"/>
                <a:ext cx="956499" cy="336051"/>
                <a:chOff x="2036715" y="2873050"/>
                <a:chExt cx="2569080" cy="404214"/>
              </a:xfrm>
            </p:grpSpPr>
            <p:cxnSp>
              <p:nvCxnSpPr>
                <p:cNvPr id="18" name="Elbow Connector 25"/>
                <p:cNvCxnSpPr/>
                <p:nvPr/>
              </p:nvCxnSpPr>
              <p:spPr bwMode="auto">
                <a:xfrm flipH="1">
                  <a:off x="2036715" y="2873050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 flipH="1" flipV="1">
                  <a:off x="3770837" y="2442307"/>
                  <a:ext cx="3445" cy="166647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</p:grpSp>
          <p:cxnSp>
            <p:nvCxnSpPr>
              <p:cNvPr id="16" name="Straight Connector 15"/>
              <p:cNvCxnSpPr/>
              <p:nvPr/>
            </p:nvCxnSpPr>
            <p:spPr bwMode="auto">
              <a:xfrm>
                <a:off x="3897679" y="2226159"/>
                <a:ext cx="281983" cy="320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endCxn id="12" idx="2"/>
              </p:cNvCxnSpPr>
              <p:nvPr/>
            </p:nvCxnSpPr>
            <p:spPr bwMode="auto">
              <a:xfrm flipV="1">
                <a:off x="2681360" y="3571359"/>
                <a:ext cx="0" cy="25784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Rectangle 9"/>
            <p:cNvSpPr/>
            <p:nvPr/>
          </p:nvSpPr>
          <p:spPr>
            <a:xfrm>
              <a:off x="1284572" y="1801475"/>
              <a:ext cx="432893" cy="5068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78482" y="2196175"/>
              <a:ext cx="438985" cy="5068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593351" y="2289779"/>
            <a:ext cx="2244987" cy="1532290"/>
            <a:chOff x="1810277" y="1888316"/>
            <a:chExt cx="2843631" cy="1940888"/>
          </a:xfrm>
        </p:grpSpPr>
        <p:sp>
          <p:nvSpPr>
            <p:cNvPr id="25" name="Rectangle 24"/>
            <p:cNvSpPr/>
            <p:nvPr/>
          </p:nvSpPr>
          <p:spPr>
            <a:xfrm>
              <a:off x="4233198" y="1956048"/>
              <a:ext cx="420710" cy="50680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810277" y="1888316"/>
              <a:ext cx="2369385" cy="1940888"/>
              <a:chOff x="1810277" y="1888316"/>
              <a:chExt cx="2369385" cy="1940888"/>
            </a:xfrm>
          </p:grpSpPr>
          <p:sp>
            <p:nvSpPr>
              <p:cNvPr id="30" name="Flowchart: Delay 10"/>
              <p:cNvSpPr/>
              <p:nvPr/>
            </p:nvSpPr>
            <p:spPr bwMode="auto">
              <a:xfrm rot="5400000">
                <a:off x="2405453" y="2957585"/>
                <a:ext cx="551814" cy="675736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227730" y="1888316"/>
                <a:ext cx="665065" cy="682098"/>
                <a:chOff x="1973995" y="4803088"/>
                <a:chExt cx="799964" cy="820453"/>
              </a:xfrm>
            </p:grpSpPr>
            <p:sp>
              <p:nvSpPr>
                <p:cNvPr id="40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1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1810277" y="2063050"/>
                <a:ext cx="1581601" cy="336049"/>
                <a:chOff x="2051954" y="2873054"/>
                <a:chExt cx="2553841" cy="404212"/>
              </a:xfrm>
            </p:grpSpPr>
            <p:cxnSp>
              <p:nvCxnSpPr>
                <p:cNvPr id="38" name="Elbow Connector 25"/>
                <p:cNvCxnSpPr/>
                <p:nvPr/>
              </p:nvCxnSpPr>
              <p:spPr bwMode="auto">
                <a:xfrm flipH="1">
                  <a:off x="3779727" y="2873054"/>
                  <a:ext cx="826068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" name="Straight Connector 38"/>
                <p:cNvCxnSpPr/>
                <p:nvPr/>
              </p:nvCxnSpPr>
              <p:spPr bwMode="auto">
                <a:xfrm flipH="1">
                  <a:off x="2051954" y="3273820"/>
                  <a:ext cx="2553841" cy="3446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 rot="5400000">
                <a:off x="2200013" y="2373270"/>
                <a:ext cx="956500" cy="336054"/>
                <a:chOff x="2036717" y="2873047"/>
                <a:chExt cx="2569082" cy="404217"/>
              </a:xfrm>
            </p:grpSpPr>
            <p:cxnSp>
              <p:nvCxnSpPr>
                <p:cNvPr id="36" name="Elbow Connector 25"/>
                <p:cNvCxnSpPr/>
                <p:nvPr/>
              </p:nvCxnSpPr>
              <p:spPr bwMode="auto">
                <a:xfrm flipH="1">
                  <a:off x="2036715" y="2873050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 rot="16200000" flipH="1" flipV="1">
                  <a:off x="3770837" y="2442307"/>
                  <a:ext cx="3445" cy="166647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</p:grpSp>
          <p:cxnSp>
            <p:nvCxnSpPr>
              <p:cNvPr id="34" name="Straight Connector 33"/>
              <p:cNvCxnSpPr/>
              <p:nvPr/>
            </p:nvCxnSpPr>
            <p:spPr bwMode="auto">
              <a:xfrm>
                <a:off x="3897679" y="2226159"/>
                <a:ext cx="281983" cy="320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>
                <a:endCxn id="30" idx="2"/>
              </p:cNvCxnSpPr>
              <p:nvPr/>
            </p:nvCxnSpPr>
            <p:spPr bwMode="auto">
              <a:xfrm flipV="1">
                <a:off x="2681360" y="3571359"/>
                <a:ext cx="0" cy="25784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45" name="Straight Connector 44"/>
          <p:cNvCxnSpPr/>
          <p:nvPr/>
        </p:nvCxnSpPr>
        <p:spPr>
          <a:xfrm flipV="1">
            <a:off x="10411262" y="1723526"/>
            <a:ext cx="0" cy="69833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166138" y="1326892"/>
            <a:ext cx="506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i-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300081" y="4737155"/>
            <a:ext cx="34015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rot="16200000" flipH="1">
            <a:off x="9378720" y="4710521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8410440" y="3937444"/>
            <a:ext cx="943754" cy="182880"/>
            <a:chOff x="3723053" y="4229133"/>
            <a:chExt cx="468832" cy="182880"/>
          </a:xfrm>
        </p:grpSpPr>
        <p:cxnSp>
          <p:nvCxnSpPr>
            <p:cNvPr id="48" name="Straight Connector 47"/>
            <p:cNvCxnSpPr/>
            <p:nvPr/>
          </p:nvCxnSpPr>
          <p:spPr>
            <a:xfrm rot="16200000" flipH="1">
              <a:off x="3631613" y="4320573"/>
              <a:ext cx="18288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>
            <a:xfrm>
              <a:off x="3723053" y="4412013"/>
              <a:ext cx="46883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582258" y="3782185"/>
            <a:ext cx="698793" cy="343562"/>
            <a:chOff x="4419950" y="4073874"/>
            <a:chExt cx="457200" cy="343562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4877150" y="4073874"/>
              <a:ext cx="0" cy="343562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>
            <a:xfrm>
              <a:off x="4419950" y="4412013"/>
              <a:ext cx="45720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3" name="Straight Connector 52"/>
          <p:cNvCxnSpPr/>
          <p:nvPr/>
        </p:nvCxnSpPr>
        <p:spPr>
          <a:xfrm rot="16200000" flipH="1">
            <a:off x="9262754" y="4219747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>
          <a:xfrm rot="16200000" flipH="1">
            <a:off x="9491609" y="4219747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Flowchart: Delay 18"/>
          <p:cNvSpPr/>
          <p:nvPr/>
        </p:nvSpPr>
        <p:spPr bwMode="auto">
          <a:xfrm rot="5400000" flipH="1">
            <a:off x="9262426" y="4158230"/>
            <a:ext cx="415468" cy="53850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1905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9456516" y="1734575"/>
            <a:ext cx="933771" cy="3078866"/>
          </a:xfrm>
          <a:custGeom>
            <a:avLst/>
            <a:gdLst>
              <a:gd name="connsiteX0" fmla="*/ 925975 w 933771"/>
              <a:gd name="connsiteY0" fmla="*/ 0 h 3078866"/>
              <a:gd name="connsiteX1" fmla="*/ 925975 w 933771"/>
              <a:gd name="connsiteY1" fmla="*/ 1504709 h 3078866"/>
              <a:gd name="connsiteX2" fmla="*/ 844952 w 933771"/>
              <a:gd name="connsiteY2" fmla="*/ 1805651 h 3078866"/>
              <a:gd name="connsiteX3" fmla="*/ 810228 w 933771"/>
              <a:gd name="connsiteY3" fmla="*/ 2291787 h 3078866"/>
              <a:gd name="connsiteX4" fmla="*/ 729205 w 933771"/>
              <a:gd name="connsiteY4" fmla="*/ 2395960 h 3078866"/>
              <a:gd name="connsiteX5" fmla="*/ 185195 w 933771"/>
              <a:gd name="connsiteY5" fmla="*/ 2384385 h 3078866"/>
              <a:gd name="connsiteX6" fmla="*/ 104172 w 933771"/>
              <a:gd name="connsiteY6" fmla="*/ 2453833 h 3078866"/>
              <a:gd name="connsiteX7" fmla="*/ 115747 w 933771"/>
              <a:gd name="connsiteY7" fmla="*/ 2662177 h 3078866"/>
              <a:gd name="connsiteX8" fmla="*/ 34724 w 933771"/>
              <a:gd name="connsiteY8" fmla="*/ 2847372 h 3078866"/>
              <a:gd name="connsiteX9" fmla="*/ 0 w 933771"/>
              <a:gd name="connsiteY9" fmla="*/ 3078866 h 3078866"/>
              <a:gd name="connsiteX10" fmla="*/ 0 w 933771"/>
              <a:gd name="connsiteY10" fmla="*/ 3078866 h 307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3771" h="3078866">
                <a:moveTo>
                  <a:pt x="925975" y="0"/>
                </a:moveTo>
                <a:cubicBezTo>
                  <a:pt x="932727" y="601883"/>
                  <a:pt x="939479" y="1203767"/>
                  <a:pt x="925975" y="1504709"/>
                </a:cubicBezTo>
                <a:cubicBezTo>
                  <a:pt x="912471" y="1805651"/>
                  <a:pt x="864243" y="1674471"/>
                  <a:pt x="844952" y="1805651"/>
                </a:cubicBezTo>
                <a:cubicBezTo>
                  <a:pt x="825661" y="1936831"/>
                  <a:pt x="829519" y="2193402"/>
                  <a:pt x="810228" y="2291787"/>
                </a:cubicBezTo>
                <a:cubicBezTo>
                  <a:pt x="790937" y="2390172"/>
                  <a:pt x="833377" y="2380527"/>
                  <a:pt x="729205" y="2395960"/>
                </a:cubicBezTo>
                <a:cubicBezTo>
                  <a:pt x="625033" y="2411393"/>
                  <a:pt x="289367" y="2374740"/>
                  <a:pt x="185195" y="2384385"/>
                </a:cubicBezTo>
                <a:cubicBezTo>
                  <a:pt x="81023" y="2394031"/>
                  <a:pt x="115747" y="2407534"/>
                  <a:pt x="104172" y="2453833"/>
                </a:cubicBezTo>
                <a:cubicBezTo>
                  <a:pt x="92597" y="2500132"/>
                  <a:pt x="127322" y="2596587"/>
                  <a:pt x="115747" y="2662177"/>
                </a:cubicBezTo>
                <a:cubicBezTo>
                  <a:pt x="104172" y="2727767"/>
                  <a:pt x="54015" y="2777924"/>
                  <a:pt x="34724" y="2847372"/>
                </a:cubicBezTo>
                <a:cubicBezTo>
                  <a:pt x="15433" y="2916820"/>
                  <a:pt x="0" y="3078866"/>
                  <a:pt x="0" y="3078866"/>
                </a:cubicBezTo>
                <a:lnTo>
                  <a:pt x="0" y="3078866"/>
                </a:lnTo>
              </a:path>
            </a:pathLst>
          </a:cu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88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</a:t>
            </a:r>
            <a:r>
              <a:rPr lang="en-US" dirty="0" err="1"/>
              <a:t>Lookahead</a:t>
            </a:r>
            <a:r>
              <a:rPr lang="en-US" dirty="0"/>
              <a:t> Adder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744"/>
            <a:ext cx="10515600" cy="5054219"/>
          </a:xfrm>
        </p:spPr>
        <p:txBody>
          <a:bodyPr>
            <a:normAutofit/>
          </a:bodyPr>
          <a:lstStyle/>
          <a:p>
            <a:r>
              <a:rPr lang="en-US" sz="2800" dirty="0"/>
              <a:t>Can we calculate carry faster?</a:t>
            </a:r>
          </a:p>
          <a:p>
            <a:r>
              <a:rPr lang="en-US" sz="2800" dirty="0"/>
              <a:t>Propagate/generate functions</a:t>
            </a:r>
          </a:p>
          <a:p>
            <a:endParaRPr lang="en-US" sz="2800" dirty="0"/>
          </a:p>
          <a:p>
            <a:endParaRPr lang="en-US" sz="1100" dirty="0"/>
          </a:p>
          <a:p>
            <a:r>
              <a:rPr lang="en-US" sz="2800" dirty="0"/>
              <a:t>Is it faster?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92"/>
              </p:ext>
            </p:extLst>
          </p:nvPr>
        </p:nvGraphicFramePr>
        <p:xfrm>
          <a:off x="7655288" y="1326892"/>
          <a:ext cx="2901223" cy="279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i-1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Carry status</a:t>
                      </a: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kill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kill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27" y="2429095"/>
            <a:ext cx="1208096" cy="526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27" y="2894193"/>
            <a:ext cx="1567224" cy="4810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827" y="2657359"/>
            <a:ext cx="2143547" cy="473668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 flipH="1">
            <a:off x="2946390" y="2540925"/>
            <a:ext cx="137098" cy="828792"/>
          </a:xfrm>
          <a:prstGeom prst="leftBrace">
            <a:avLst>
              <a:gd name="adj1" fmla="val 37377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82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4-digit Carry </a:t>
            </a:r>
            <a:r>
              <a:rPr lang="en-US" dirty="0" err="1"/>
              <a:t>Lookahead</a:t>
            </a:r>
            <a:r>
              <a:rPr lang="en-US" dirty="0"/>
              <a:t> 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88" y="1032539"/>
            <a:ext cx="4848398" cy="3695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8" y="1315272"/>
            <a:ext cx="4761824" cy="31299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827" y="970467"/>
            <a:ext cx="2155329" cy="24552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73920" y="3370993"/>
            <a:ext cx="18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Carry </a:t>
            </a:r>
            <a:r>
              <a:rPr lang="en-US" sz="1400" dirty="0" err="1">
                <a:latin typeface="+mj-lt"/>
              </a:rPr>
              <a:t>Lookahead</a:t>
            </a:r>
            <a:r>
              <a:rPr lang="en-US" sz="1400" dirty="0">
                <a:latin typeface="+mj-lt"/>
              </a:rPr>
              <a:t> Adder schematic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4646896"/>
            <a:ext cx="223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Carry-</a:t>
            </a:r>
            <a:r>
              <a:rPr lang="en-US" sz="1400" dirty="0" err="1">
                <a:latin typeface="+mj-lt"/>
              </a:rPr>
              <a:t>lookahead</a:t>
            </a:r>
            <a:r>
              <a:rPr lang="en-US" sz="1400" dirty="0">
                <a:latin typeface="+mj-lt"/>
              </a:rPr>
              <a:t> circuit</a:t>
            </a:r>
            <a:endParaRPr lang="ru-RU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4845962" y="1691828"/>
            <a:ext cx="4450438" cy="467360"/>
          </a:xfrm>
          <a:prstGeom prst="roundRect">
            <a:avLst/>
          </a:prstGeom>
          <a:ln w="28575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394852" y="2149028"/>
            <a:ext cx="876395" cy="2184400"/>
          </a:xfrm>
          <a:custGeom>
            <a:avLst/>
            <a:gdLst>
              <a:gd name="connsiteX0" fmla="*/ 823068 w 876395"/>
              <a:gd name="connsiteY0" fmla="*/ 0 h 2184400"/>
              <a:gd name="connsiteX1" fmla="*/ 853548 w 876395"/>
              <a:gd name="connsiteY1" fmla="*/ 1198880 h 2184400"/>
              <a:gd name="connsiteX2" fmla="*/ 863708 w 876395"/>
              <a:gd name="connsiteY2" fmla="*/ 1422400 h 2184400"/>
              <a:gd name="connsiteX3" fmla="*/ 873868 w 876395"/>
              <a:gd name="connsiteY3" fmla="*/ 1554480 h 2184400"/>
              <a:gd name="connsiteX4" fmla="*/ 812908 w 876395"/>
              <a:gd name="connsiteY4" fmla="*/ 1635760 h 2184400"/>
              <a:gd name="connsiteX5" fmla="*/ 538588 w 876395"/>
              <a:gd name="connsiteY5" fmla="*/ 1635760 h 2184400"/>
              <a:gd name="connsiteX6" fmla="*/ 264268 w 876395"/>
              <a:gd name="connsiteY6" fmla="*/ 1635760 h 2184400"/>
              <a:gd name="connsiteX7" fmla="*/ 132188 w 876395"/>
              <a:gd name="connsiteY7" fmla="*/ 1686560 h 2184400"/>
              <a:gd name="connsiteX8" fmla="*/ 20428 w 876395"/>
              <a:gd name="connsiteY8" fmla="*/ 1747520 h 2184400"/>
              <a:gd name="connsiteX9" fmla="*/ 20428 w 876395"/>
              <a:gd name="connsiteY9" fmla="*/ 1879600 h 2184400"/>
              <a:gd name="connsiteX10" fmla="*/ 108 w 876395"/>
              <a:gd name="connsiteY10" fmla="*/ 2092960 h 2184400"/>
              <a:gd name="connsiteX11" fmla="*/ 30588 w 876395"/>
              <a:gd name="connsiteY11" fmla="*/ 21844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395" h="2184400">
                <a:moveTo>
                  <a:pt x="823068" y="0"/>
                </a:moveTo>
                <a:cubicBezTo>
                  <a:pt x="834921" y="480906"/>
                  <a:pt x="846775" y="961813"/>
                  <a:pt x="853548" y="1198880"/>
                </a:cubicBezTo>
                <a:cubicBezTo>
                  <a:pt x="860321" y="1435947"/>
                  <a:pt x="860321" y="1363133"/>
                  <a:pt x="863708" y="1422400"/>
                </a:cubicBezTo>
                <a:cubicBezTo>
                  <a:pt x="867095" y="1481667"/>
                  <a:pt x="882335" y="1518920"/>
                  <a:pt x="873868" y="1554480"/>
                </a:cubicBezTo>
                <a:cubicBezTo>
                  <a:pt x="865401" y="1590040"/>
                  <a:pt x="868788" y="1622213"/>
                  <a:pt x="812908" y="1635760"/>
                </a:cubicBezTo>
                <a:cubicBezTo>
                  <a:pt x="757028" y="1649307"/>
                  <a:pt x="538588" y="1635760"/>
                  <a:pt x="538588" y="1635760"/>
                </a:cubicBezTo>
                <a:cubicBezTo>
                  <a:pt x="447148" y="1635760"/>
                  <a:pt x="332001" y="1627293"/>
                  <a:pt x="264268" y="1635760"/>
                </a:cubicBezTo>
                <a:cubicBezTo>
                  <a:pt x="196535" y="1644227"/>
                  <a:pt x="172828" y="1667933"/>
                  <a:pt x="132188" y="1686560"/>
                </a:cubicBezTo>
                <a:cubicBezTo>
                  <a:pt x="91548" y="1705187"/>
                  <a:pt x="39055" y="1715347"/>
                  <a:pt x="20428" y="1747520"/>
                </a:cubicBezTo>
                <a:cubicBezTo>
                  <a:pt x="1801" y="1779693"/>
                  <a:pt x="23815" y="1822027"/>
                  <a:pt x="20428" y="1879600"/>
                </a:cubicBezTo>
                <a:cubicBezTo>
                  <a:pt x="17041" y="1937173"/>
                  <a:pt x="-1585" y="2042160"/>
                  <a:pt x="108" y="2092960"/>
                </a:cubicBezTo>
                <a:cubicBezTo>
                  <a:pt x="1801" y="2143760"/>
                  <a:pt x="16194" y="2164080"/>
                  <a:pt x="30588" y="2184400"/>
                </a:cubicBezTo>
              </a:path>
            </a:pathLst>
          </a:cu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812357" y="5017293"/>
            <a:ext cx="1722699" cy="1072648"/>
            <a:chOff x="9296400" y="4846605"/>
            <a:chExt cx="2505395" cy="1559998"/>
          </a:xfrm>
        </p:grpSpPr>
        <p:sp>
          <p:nvSpPr>
            <p:cNvPr id="16" name="Flowchart: Delay 10"/>
            <p:cNvSpPr/>
            <p:nvPr/>
          </p:nvSpPr>
          <p:spPr bwMode="auto">
            <a:xfrm rot="5400000">
              <a:off x="9345317" y="5372633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7" name="Flowchart: Delay 10"/>
            <p:cNvSpPr/>
            <p:nvPr/>
          </p:nvSpPr>
          <p:spPr bwMode="auto">
            <a:xfrm rot="5400000">
              <a:off x="10511264" y="4968376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8" name="Flowchart: Delay 10"/>
            <p:cNvSpPr/>
            <p:nvPr/>
          </p:nvSpPr>
          <p:spPr bwMode="auto">
            <a:xfrm rot="5400000">
              <a:off x="11317233" y="4968376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9" name="Flowchart: Delay 10"/>
            <p:cNvSpPr/>
            <p:nvPr/>
          </p:nvSpPr>
          <p:spPr bwMode="auto">
            <a:xfrm rot="5400000">
              <a:off x="10948176" y="5751353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582656" y="484660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855203" y="484660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394778" y="4852986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667325" y="4852986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021594" y="562958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294141" y="562958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732034" y="5452938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535056" y="5452938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732034" y="5623626"/>
              <a:ext cx="28956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294141" y="5623626"/>
              <a:ext cx="24091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386316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491223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599786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706466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567892" y="585719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Arrow 41"/>
            <p:cNvSpPr/>
            <p:nvPr/>
          </p:nvSpPr>
          <p:spPr>
            <a:xfrm>
              <a:off x="10044563" y="5481357"/>
              <a:ext cx="396989" cy="233569"/>
            </a:xfrm>
            <a:prstGeom prst="right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1165998" y="623591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57756" y="5160282"/>
            <a:ext cx="8065442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0" indent="-3444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T = t + log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(n + 1)*t + log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(n + 1)*t ≈ 2log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(N)*t</a:t>
            </a:r>
          </a:p>
          <a:p>
            <a:pPr marL="344488" lvl="0" indent="-3444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Compare to ripple adder: T ≈ 2N*t</a:t>
            </a:r>
            <a:endParaRPr lang="ru-RU" sz="28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08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5" grpId="0" animBg="1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Carry-select Adder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1154"/>
                <a:ext cx="10515600" cy="510580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Consists of two ripple carry adders and a multiplexer</a:t>
                </a:r>
              </a:p>
              <a:p>
                <a:pPr lvl="1"/>
                <a:r>
                  <a:rPr lang="en-US" sz="2000" b="1" dirty="0"/>
                  <a:t>Speculatively</a:t>
                </a:r>
                <a:r>
                  <a:rPr lang="en-US" sz="2000" dirty="0"/>
                  <a:t> calculate sum twice (in case carry is 0 &amp; 1)</a:t>
                </a:r>
              </a:p>
              <a:p>
                <a:pPr lvl="1"/>
                <a:r>
                  <a:rPr lang="en-US" sz="2000" dirty="0"/>
                  <a:t>Correct sum carry-out selected with the mux once the correct carry-in is known</a:t>
                </a:r>
              </a:p>
              <a:p>
                <a:r>
                  <a:rPr lang="en-US" sz="2400" dirty="0"/>
                  <a:t>Optimal delay occurs for a block size of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16-bit adder’s delay: 4xFA delays + 3xMUX delays.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1154"/>
                <a:ext cx="10515600" cy="5105809"/>
              </a:xfrm>
              <a:blipFill rotWithShape="0">
                <a:blip r:embed="rId2"/>
                <a:stretch>
                  <a:fillRect l="-812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64" y="3623799"/>
            <a:ext cx="2653072" cy="2233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18022" y="5965419"/>
            <a:ext cx="3383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Fig.: Basic block of a carry select adder</a:t>
            </a:r>
            <a:endParaRPr lang="ru-RU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42" y="3823068"/>
            <a:ext cx="7693940" cy="18344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813313" y="5965419"/>
            <a:ext cx="4841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Fig.: 16-bit carry select adder where each chunk is 4 bits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280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5737"/>
            <a:ext cx="10515600" cy="595618"/>
          </a:xfrm>
        </p:spPr>
        <p:txBody>
          <a:bodyPr>
            <a:normAutofit/>
          </a:bodyPr>
          <a:lstStyle/>
          <a:p>
            <a:r>
              <a:rPr lang="en-US" sz="2800" dirty="0"/>
              <a:t>The simplest way to multiply numbers is to do multiple addition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17868"/>
              </p:ext>
            </p:extLst>
          </p:nvPr>
        </p:nvGraphicFramePr>
        <p:xfrm>
          <a:off x="2434671" y="2523446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66620"/>
              </p:ext>
            </p:extLst>
          </p:nvPr>
        </p:nvGraphicFramePr>
        <p:xfrm>
          <a:off x="2434671" y="2926118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93231"/>
              </p:ext>
            </p:extLst>
          </p:nvPr>
        </p:nvGraphicFramePr>
        <p:xfrm>
          <a:off x="2434671" y="3456349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23894"/>
              </p:ext>
            </p:extLst>
          </p:nvPr>
        </p:nvGraphicFramePr>
        <p:xfrm>
          <a:off x="2057166" y="3862250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57850"/>
              </p:ext>
            </p:extLst>
          </p:nvPr>
        </p:nvGraphicFramePr>
        <p:xfrm>
          <a:off x="1680595" y="4268151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632384"/>
              </p:ext>
            </p:extLst>
          </p:nvPr>
        </p:nvGraphicFramePr>
        <p:xfrm>
          <a:off x="1303090" y="4674053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08637"/>
              </p:ext>
            </p:extLst>
          </p:nvPr>
        </p:nvGraphicFramePr>
        <p:xfrm>
          <a:off x="944312" y="5204284"/>
          <a:ext cx="297999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H="1">
            <a:off x="944312" y="3375660"/>
            <a:ext cx="2979988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44312" y="5128260"/>
            <a:ext cx="2979988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684353">
            <a:off x="1951219" y="252035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39591" y="3561482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63020" y="3968305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6449" y="4375128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99200"/>
              </p:ext>
            </p:extLst>
          </p:nvPr>
        </p:nvGraphicFramePr>
        <p:xfrm>
          <a:off x="6054171" y="2523446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895224"/>
              </p:ext>
            </p:extLst>
          </p:nvPr>
        </p:nvGraphicFramePr>
        <p:xfrm>
          <a:off x="6054171" y="2926118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17901"/>
              </p:ext>
            </p:extLst>
          </p:nvPr>
        </p:nvGraphicFramePr>
        <p:xfrm>
          <a:off x="6054171" y="3456349"/>
          <a:ext cx="1508152" cy="370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</a:t>
                      </a:r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95356"/>
              </p:ext>
            </p:extLst>
          </p:nvPr>
        </p:nvGraphicFramePr>
        <p:xfrm>
          <a:off x="5676666" y="3862250"/>
          <a:ext cx="1508152" cy="370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19538"/>
              </p:ext>
            </p:extLst>
          </p:nvPr>
        </p:nvGraphicFramePr>
        <p:xfrm>
          <a:off x="5300095" y="4268151"/>
          <a:ext cx="1508152" cy="370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23430"/>
              </p:ext>
            </p:extLst>
          </p:nvPr>
        </p:nvGraphicFramePr>
        <p:xfrm>
          <a:off x="4922590" y="4674053"/>
          <a:ext cx="1508152" cy="370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56266"/>
              </p:ext>
            </p:extLst>
          </p:nvPr>
        </p:nvGraphicFramePr>
        <p:xfrm>
          <a:off x="4563812" y="5204284"/>
          <a:ext cx="297999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 flipH="1">
            <a:off x="4563812" y="3375660"/>
            <a:ext cx="2979988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563812" y="5128260"/>
            <a:ext cx="2979988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684353">
            <a:off x="5570719" y="252035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59091" y="3561482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82520" y="3968305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05949" y="4375128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37050" y="3013318"/>
                <a:ext cx="24141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50" y="3013318"/>
                <a:ext cx="241418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77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195525" y="3480781"/>
                <a:ext cx="2855845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≪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25" y="3480781"/>
                <a:ext cx="2855845" cy="8943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01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19" grpId="0"/>
      <p:bldP spid="20" grpId="0"/>
      <p:bldP spid="21" grpId="0"/>
      <p:bldP spid="31" grpId="0"/>
      <p:bldP spid="32" grpId="0"/>
      <p:bldP spid="33" grpId="0"/>
      <p:bldP spid="34" grpId="0"/>
      <p:bldP spid="38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29300"/>
            <a:ext cx="10515600" cy="34766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19</a:t>
            </a:fld>
            <a:endParaRPr lang="ru-RU"/>
          </a:p>
        </p:txBody>
      </p:sp>
      <p:grpSp>
        <p:nvGrpSpPr>
          <p:cNvPr id="399" name="Group 398"/>
          <p:cNvGrpSpPr/>
          <p:nvPr/>
        </p:nvGrpSpPr>
        <p:grpSpPr>
          <a:xfrm>
            <a:off x="4966176" y="1326893"/>
            <a:ext cx="2403559" cy="4441462"/>
            <a:chOff x="4966176" y="1326893"/>
            <a:chExt cx="2403559" cy="4441462"/>
          </a:xfrm>
        </p:grpSpPr>
        <p:grpSp>
          <p:nvGrpSpPr>
            <p:cNvPr id="175" name="Group 174"/>
            <p:cNvGrpSpPr/>
            <p:nvPr/>
          </p:nvGrpSpPr>
          <p:grpSpPr>
            <a:xfrm>
              <a:off x="4966176" y="1326893"/>
              <a:ext cx="2403559" cy="3693377"/>
              <a:chOff x="7677610" y="1350111"/>
              <a:chExt cx="2403559" cy="3693377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8398258" y="1350111"/>
                <a:ext cx="59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a[3]</a:t>
                </a:r>
              </a:p>
            </p:txBody>
          </p:sp>
          <p:sp>
            <p:nvSpPr>
              <p:cNvPr id="177" name="Flowchart: Delay 10"/>
              <p:cNvSpPr/>
              <p:nvPr/>
            </p:nvSpPr>
            <p:spPr bwMode="auto">
              <a:xfrm rot="5400000">
                <a:off x="9428229" y="2238027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8" name="Flowchart: Delay 10"/>
              <p:cNvSpPr/>
              <p:nvPr/>
            </p:nvSpPr>
            <p:spPr bwMode="auto">
              <a:xfrm rot="5400000">
                <a:off x="8987116" y="2736250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9" name="Flowchart: Delay 10"/>
              <p:cNvSpPr/>
              <p:nvPr/>
            </p:nvSpPr>
            <p:spPr bwMode="auto">
              <a:xfrm rot="5400000">
                <a:off x="8546002" y="3234473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0" name="Flowchart: Delay 10"/>
              <p:cNvSpPr/>
              <p:nvPr/>
            </p:nvSpPr>
            <p:spPr bwMode="auto">
              <a:xfrm rot="5400000">
                <a:off x="8104888" y="3732695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81" name="Elbow Connector 180"/>
              <p:cNvCxnSpPr>
                <a:stCxn id="177" idx="5"/>
                <a:endCxn id="176" idx="2"/>
              </p:cNvCxnSpPr>
              <p:nvPr/>
            </p:nvCxnSpPr>
            <p:spPr>
              <a:xfrm rot="5400000" flipH="1">
                <a:off x="8820438" y="1625559"/>
                <a:ext cx="521441" cy="770766"/>
              </a:xfrm>
              <a:prstGeom prst="bentConnector3">
                <a:avLst>
                  <a:gd name="adj1" fmla="val 1967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Elbow Connector 181"/>
              <p:cNvCxnSpPr>
                <a:stCxn id="178" idx="5"/>
                <a:endCxn id="176" idx="2"/>
              </p:cNvCxnSpPr>
              <p:nvPr/>
            </p:nvCxnSpPr>
            <p:spPr>
              <a:xfrm rot="5400000" flipH="1">
                <a:off x="8350771" y="2095227"/>
                <a:ext cx="1019664" cy="329653"/>
              </a:xfrm>
              <a:prstGeom prst="bentConnector3">
                <a:avLst>
                  <a:gd name="adj1" fmla="val 59009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lbow Connector 182"/>
              <p:cNvCxnSpPr>
                <a:stCxn id="179" idx="5"/>
                <a:endCxn id="176" idx="2"/>
              </p:cNvCxnSpPr>
              <p:nvPr/>
            </p:nvCxnSpPr>
            <p:spPr>
              <a:xfrm rot="5400000" flipH="1" flipV="1">
                <a:off x="7881101" y="2453434"/>
                <a:ext cx="1517887" cy="111461"/>
              </a:xfrm>
              <a:prstGeom prst="bentConnector5">
                <a:avLst>
                  <a:gd name="adj1" fmla="val 17571"/>
                  <a:gd name="adj2" fmla="val -794"/>
                  <a:gd name="adj3" fmla="val 72378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lbow Connector 183"/>
              <p:cNvCxnSpPr>
                <a:stCxn id="180" idx="5"/>
                <a:endCxn id="176" idx="2"/>
              </p:cNvCxnSpPr>
              <p:nvPr/>
            </p:nvCxnSpPr>
            <p:spPr>
              <a:xfrm rot="5400000" flipH="1" flipV="1">
                <a:off x="7411433" y="2481988"/>
                <a:ext cx="2016109" cy="552575"/>
              </a:xfrm>
              <a:prstGeom prst="bentConnector3">
                <a:avLst>
                  <a:gd name="adj1" fmla="val 7926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7677610" y="1822962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07" name="TextBox 206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08" name="Straight Connector 207"/>
                <p:cNvCxnSpPr>
                  <a:endCxn id="207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>
                <a:stCxn id="180" idx="6"/>
              </p:cNvCxnSpPr>
              <p:nvPr/>
            </p:nvCxnSpPr>
            <p:spPr>
              <a:xfrm flipV="1">
                <a:off x="8347817" y="3680162"/>
                <a:ext cx="0" cy="8788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79" idx="6"/>
              </p:cNvCxnSpPr>
              <p:nvPr/>
            </p:nvCxnSpPr>
            <p:spPr>
              <a:xfrm flipV="1">
                <a:off x="8788931" y="3169996"/>
                <a:ext cx="0" cy="99831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>
                <a:stCxn id="178" idx="6"/>
              </p:cNvCxnSpPr>
              <p:nvPr/>
            </p:nvCxnSpPr>
            <p:spPr>
              <a:xfrm flipV="1">
                <a:off x="9230045" y="2667306"/>
                <a:ext cx="0" cy="104298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>
                <a:stCxn id="177" idx="6"/>
              </p:cNvCxnSpPr>
              <p:nvPr/>
            </p:nvCxnSpPr>
            <p:spPr>
              <a:xfrm flipH="1" flipV="1">
                <a:off x="9665494" y="2004939"/>
                <a:ext cx="5664" cy="26844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oup 189"/>
              <p:cNvGrpSpPr/>
              <p:nvPr/>
            </p:nvGrpSpPr>
            <p:grpSpPr>
              <a:xfrm>
                <a:off x="7684527" y="2485329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04" name="TextBox 203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05" name="Straight Connector 204"/>
                <p:cNvCxnSpPr>
                  <a:endCxn id="204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7677610" y="2990148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01" name="TextBox 200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02" name="Straight Connector 201"/>
                <p:cNvCxnSpPr>
                  <a:endCxn id="201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7683861" y="3498185"/>
                <a:ext cx="2396642" cy="369332"/>
                <a:chOff x="7677610" y="1822962"/>
                <a:chExt cx="2396642" cy="369332"/>
              </a:xfrm>
            </p:grpSpPr>
            <p:sp>
              <p:nvSpPr>
                <p:cNvPr id="198" name="TextBox 197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199" name="Straight Connector 198"/>
                <p:cNvCxnSpPr>
                  <a:endCxn id="198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Straight Connector 192"/>
              <p:cNvCxnSpPr>
                <a:stCxn id="177" idx="2"/>
              </p:cNvCxnSpPr>
              <p:nvPr/>
            </p:nvCxnSpPr>
            <p:spPr>
              <a:xfrm>
                <a:off x="9578003" y="2571210"/>
                <a:ext cx="0" cy="247227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stCxn id="178" idx="2"/>
              </p:cNvCxnSpPr>
              <p:nvPr/>
            </p:nvCxnSpPr>
            <p:spPr>
              <a:xfrm>
                <a:off x="9136890" y="3069433"/>
                <a:ext cx="0" cy="1974055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>
                <a:stCxn id="179" idx="2"/>
              </p:cNvCxnSpPr>
              <p:nvPr/>
            </p:nvCxnSpPr>
            <p:spPr>
              <a:xfrm flipH="1">
                <a:off x="8695775" y="3567656"/>
                <a:ext cx="1" cy="1475832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80" idx="2"/>
              </p:cNvCxnSpPr>
              <p:nvPr/>
            </p:nvCxnSpPr>
            <p:spPr>
              <a:xfrm flipH="1">
                <a:off x="8254661" y="4065878"/>
                <a:ext cx="1" cy="96565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1" name="TextBox 270"/>
            <p:cNvSpPr txBox="1"/>
            <p:nvPr/>
          </p:nvSpPr>
          <p:spPr>
            <a:xfrm>
              <a:off x="5679351" y="1333508"/>
              <a:ext cx="5950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a[1]</a:t>
              </a: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5322124" y="5057904"/>
              <a:ext cx="1727854" cy="710451"/>
              <a:chOff x="7461641" y="5029154"/>
              <a:chExt cx="1727854" cy="710451"/>
            </a:xfrm>
          </p:grpSpPr>
          <p:sp>
            <p:nvSpPr>
              <p:cNvPr id="279" name="TextBox 278"/>
              <p:cNvSpPr txBox="1"/>
              <p:nvPr/>
            </p:nvSpPr>
            <p:spPr>
              <a:xfrm rot="16200000">
                <a:off x="8634214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0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 rot="16200000">
                <a:off x="8209745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5"/>
                    </a:solidFill>
                  </a:rPr>
                  <a:t>1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[2]</a:t>
                </a: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 rot="16200000">
                <a:off x="7752847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4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4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4"/>
                    </a:solidFill>
                  </a:rPr>
                  <a:t>[3]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 rot="16200000">
                <a:off x="7306470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2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[4]</a:t>
                </a:r>
              </a:p>
            </p:txBody>
          </p:sp>
        </p:grpSp>
      </p:grpSp>
      <p:grpSp>
        <p:nvGrpSpPr>
          <p:cNvPr id="432" name="Group 431"/>
          <p:cNvGrpSpPr/>
          <p:nvPr/>
        </p:nvGrpSpPr>
        <p:grpSpPr>
          <a:xfrm>
            <a:off x="653926" y="1326892"/>
            <a:ext cx="2403559" cy="4407199"/>
            <a:chOff x="653926" y="1326892"/>
            <a:chExt cx="2403559" cy="4407199"/>
          </a:xfrm>
        </p:grpSpPr>
        <p:grpSp>
          <p:nvGrpSpPr>
            <p:cNvPr id="239" name="Group 238"/>
            <p:cNvGrpSpPr/>
            <p:nvPr/>
          </p:nvGrpSpPr>
          <p:grpSpPr>
            <a:xfrm>
              <a:off x="653926" y="1326893"/>
              <a:ext cx="2403559" cy="3693377"/>
              <a:chOff x="7677610" y="1350111"/>
              <a:chExt cx="2403559" cy="3693377"/>
            </a:xfrm>
          </p:grpSpPr>
          <p:sp>
            <p:nvSpPr>
              <p:cNvPr id="240" name="TextBox 239"/>
              <p:cNvSpPr txBox="1"/>
              <p:nvPr/>
            </p:nvSpPr>
            <p:spPr>
              <a:xfrm>
                <a:off x="8398258" y="1350111"/>
                <a:ext cx="59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a[3]</a:t>
                </a:r>
              </a:p>
            </p:txBody>
          </p:sp>
          <p:sp>
            <p:nvSpPr>
              <p:cNvPr id="241" name="Flowchart: Delay 10"/>
              <p:cNvSpPr/>
              <p:nvPr/>
            </p:nvSpPr>
            <p:spPr bwMode="auto">
              <a:xfrm rot="5400000">
                <a:off x="9428229" y="2238027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2" name="Flowchart: Delay 10"/>
              <p:cNvSpPr/>
              <p:nvPr/>
            </p:nvSpPr>
            <p:spPr bwMode="auto">
              <a:xfrm rot="5400000">
                <a:off x="8987116" y="2736250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3" name="Flowchart: Delay 10"/>
              <p:cNvSpPr/>
              <p:nvPr/>
            </p:nvSpPr>
            <p:spPr bwMode="auto">
              <a:xfrm rot="5400000">
                <a:off x="8546002" y="3234473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4" name="Flowchart: Delay 10"/>
              <p:cNvSpPr/>
              <p:nvPr/>
            </p:nvSpPr>
            <p:spPr bwMode="auto">
              <a:xfrm rot="5400000">
                <a:off x="8104888" y="3732695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245" name="Elbow Connector 244"/>
              <p:cNvCxnSpPr>
                <a:stCxn id="241" idx="5"/>
                <a:endCxn id="240" idx="2"/>
              </p:cNvCxnSpPr>
              <p:nvPr/>
            </p:nvCxnSpPr>
            <p:spPr>
              <a:xfrm rot="5400000" flipH="1">
                <a:off x="8820438" y="1625559"/>
                <a:ext cx="521441" cy="770766"/>
              </a:xfrm>
              <a:prstGeom prst="bentConnector3">
                <a:avLst>
                  <a:gd name="adj1" fmla="val 1967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Elbow Connector 245"/>
              <p:cNvCxnSpPr>
                <a:stCxn id="242" idx="5"/>
                <a:endCxn id="240" idx="2"/>
              </p:cNvCxnSpPr>
              <p:nvPr/>
            </p:nvCxnSpPr>
            <p:spPr>
              <a:xfrm rot="5400000" flipH="1">
                <a:off x="8350771" y="2095227"/>
                <a:ext cx="1019664" cy="329653"/>
              </a:xfrm>
              <a:prstGeom prst="bentConnector3">
                <a:avLst>
                  <a:gd name="adj1" fmla="val 59009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Elbow Connector 246"/>
              <p:cNvCxnSpPr>
                <a:stCxn id="243" idx="5"/>
                <a:endCxn id="240" idx="2"/>
              </p:cNvCxnSpPr>
              <p:nvPr/>
            </p:nvCxnSpPr>
            <p:spPr>
              <a:xfrm rot="5400000" flipH="1" flipV="1">
                <a:off x="7881101" y="2453434"/>
                <a:ext cx="1517887" cy="111461"/>
              </a:xfrm>
              <a:prstGeom prst="bentConnector5">
                <a:avLst>
                  <a:gd name="adj1" fmla="val 17571"/>
                  <a:gd name="adj2" fmla="val -794"/>
                  <a:gd name="adj3" fmla="val 72378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Elbow Connector 247"/>
              <p:cNvCxnSpPr>
                <a:stCxn id="244" idx="5"/>
                <a:endCxn id="240" idx="2"/>
              </p:cNvCxnSpPr>
              <p:nvPr/>
            </p:nvCxnSpPr>
            <p:spPr>
              <a:xfrm rot="5400000" flipH="1" flipV="1">
                <a:off x="7411433" y="2481988"/>
                <a:ext cx="2016109" cy="552575"/>
              </a:xfrm>
              <a:prstGeom prst="bentConnector3">
                <a:avLst>
                  <a:gd name="adj1" fmla="val 7926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9" name="Group 248"/>
              <p:cNvGrpSpPr/>
              <p:nvPr/>
            </p:nvGrpSpPr>
            <p:grpSpPr>
              <a:xfrm>
                <a:off x="7677610" y="1822962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67" name="TextBox 266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68" name="Straight Connector 267"/>
                <p:cNvCxnSpPr>
                  <a:endCxn id="267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Straight Connector 249"/>
              <p:cNvCxnSpPr>
                <a:stCxn id="244" idx="6"/>
              </p:cNvCxnSpPr>
              <p:nvPr/>
            </p:nvCxnSpPr>
            <p:spPr>
              <a:xfrm flipV="1">
                <a:off x="8347817" y="3680162"/>
                <a:ext cx="0" cy="8788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>
                <a:stCxn id="243" idx="6"/>
              </p:cNvCxnSpPr>
              <p:nvPr/>
            </p:nvCxnSpPr>
            <p:spPr>
              <a:xfrm flipV="1">
                <a:off x="8788931" y="3169996"/>
                <a:ext cx="0" cy="99831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>
                <a:stCxn id="242" idx="6"/>
              </p:cNvCxnSpPr>
              <p:nvPr/>
            </p:nvCxnSpPr>
            <p:spPr>
              <a:xfrm flipV="1">
                <a:off x="9230045" y="2667306"/>
                <a:ext cx="0" cy="104298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>
                <a:stCxn id="241" idx="6"/>
              </p:cNvCxnSpPr>
              <p:nvPr/>
            </p:nvCxnSpPr>
            <p:spPr>
              <a:xfrm flipH="1" flipV="1">
                <a:off x="9665494" y="2004939"/>
                <a:ext cx="5664" cy="26844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4" name="Group 253"/>
              <p:cNvGrpSpPr/>
              <p:nvPr/>
            </p:nvGrpSpPr>
            <p:grpSpPr>
              <a:xfrm>
                <a:off x="7684527" y="2485329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65" name="TextBox 264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66" name="Straight Connector 265"/>
                <p:cNvCxnSpPr>
                  <a:endCxn id="265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>
                <a:off x="7677610" y="2990148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63" name="TextBox 262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64" name="Straight Connector 263"/>
                <p:cNvCxnSpPr>
                  <a:endCxn id="263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/>
            </p:nvGrpSpPr>
            <p:grpSpPr>
              <a:xfrm>
                <a:off x="7683861" y="3498185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61" name="TextBox 260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62" name="Straight Connector 261"/>
                <p:cNvCxnSpPr>
                  <a:endCxn id="261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7" name="Straight Connector 256"/>
              <p:cNvCxnSpPr>
                <a:stCxn id="241" idx="2"/>
              </p:cNvCxnSpPr>
              <p:nvPr/>
            </p:nvCxnSpPr>
            <p:spPr>
              <a:xfrm>
                <a:off x="9578003" y="2571210"/>
                <a:ext cx="0" cy="247227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>
                <a:stCxn id="242" idx="2"/>
              </p:cNvCxnSpPr>
              <p:nvPr/>
            </p:nvCxnSpPr>
            <p:spPr>
              <a:xfrm>
                <a:off x="9136890" y="3069433"/>
                <a:ext cx="0" cy="1974055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>
                <a:stCxn id="243" idx="2"/>
              </p:cNvCxnSpPr>
              <p:nvPr/>
            </p:nvCxnSpPr>
            <p:spPr>
              <a:xfrm flipH="1">
                <a:off x="8695775" y="3567656"/>
                <a:ext cx="1" cy="1475832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>
                <a:stCxn id="244" idx="2"/>
              </p:cNvCxnSpPr>
              <p:nvPr/>
            </p:nvCxnSpPr>
            <p:spPr>
              <a:xfrm flipH="1">
                <a:off x="8254661" y="4065878"/>
                <a:ext cx="1" cy="96565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" name="TextBox 268"/>
            <p:cNvSpPr txBox="1"/>
            <p:nvPr/>
          </p:nvSpPr>
          <p:spPr>
            <a:xfrm>
              <a:off x="1380910" y="1326892"/>
              <a:ext cx="5950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a[3]</a:t>
              </a:r>
            </a:p>
          </p:txBody>
        </p:sp>
        <p:grpSp>
          <p:nvGrpSpPr>
            <p:cNvPr id="323" name="Group 322"/>
            <p:cNvGrpSpPr/>
            <p:nvPr/>
          </p:nvGrpSpPr>
          <p:grpSpPr>
            <a:xfrm>
              <a:off x="1048804" y="5023640"/>
              <a:ext cx="1727854" cy="710451"/>
              <a:chOff x="7461641" y="5029154"/>
              <a:chExt cx="1727854" cy="710451"/>
            </a:xfrm>
          </p:grpSpPr>
          <p:sp>
            <p:nvSpPr>
              <p:cNvPr id="324" name="TextBox 323"/>
              <p:cNvSpPr txBox="1"/>
              <p:nvPr/>
            </p:nvSpPr>
            <p:spPr>
              <a:xfrm rot="16200000">
                <a:off x="8634214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0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[3]</a:t>
                </a: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 rot="16200000">
                <a:off x="8209745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5"/>
                    </a:solidFill>
                  </a:rPr>
                  <a:t>1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[4]</a:t>
                </a:r>
              </a:p>
            </p:txBody>
          </p:sp>
          <p:sp>
            <p:nvSpPr>
              <p:cNvPr id="326" name="TextBox 325"/>
              <p:cNvSpPr txBox="1"/>
              <p:nvPr/>
            </p:nvSpPr>
            <p:spPr>
              <a:xfrm rot="16200000">
                <a:off x="7752847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4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4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4"/>
                    </a:solidFill>
                  </a:rPr>
                  <a:t>[5]</a:t>
                </a:r>
              </a:p>
            </p:txBody>
          </p:sp>
          <p:sp>
            <p:nvSpPr>
              <p:cNvPr id="327" name="TextBox 326"/>
              <p:cNvSpPr txBox="1"/>
              <p:nvPr/>
            </p:nvSpPr>
            <p:spPr>
              <a:xfrm rot="16200000">
                <a:off x="7306470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2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[6]</a:t>
                </a:r>
              </a:p>
            </p:txBody>
          </p:sp>
        </p:grpSp>
      </p:grpSp>
      <p:grpSp>
        <p:nvGrpSpPr>
          <p:cNvPr id="355" name="Group 354"/>
          <p:cNvGrpSpPr/>
          <p:nvPr/>
        </p:nvGrpSpPr>
        <p:grpSpPr>
          <a:xfrm>
            <a:off x="9603614" y="4025984"/>
            <a:ext cx="2339572" cy="1715372"/>
            <a:chOff x="9603614" y="4025984"/>
            <a:chExt cx="2339572" cy="1715372"/>
          </a:xfrm>
        </p:grpSpPr>
        <p:sp>
          <p:nvSpPr>
            <p:cNvPr id="329" name="TextBox 328"/>
            <p:cNvSpPr txBox="1"/>
            <p:nvPr/>
          </p:nvSpPr>
          <p:spPr>
            <a:xfrm rot="16200000">
              <a:off x="9448443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p</a:t>
              </a:r>
              <a:r>
                <a:rPr lang="en-US" sz="1600" dirty="0">
                  <a:solidFill>
                    <a:schemeClr val="accent2"/>
                  </a:solidFill>
                </a:rPr>
                <a:t>3</a:t>
              </a:r>
              <a:r>
                <a:rPr lang="en-US" sz="2000" dirty="0">
                  <a:solidFill>
                    <a:schemeClr val="accent2"/>
                  </a:solidFill>
                </a:rPr>
                <a:t>[2]</a:t>
              </a:r>
            </a:p>
          </p:txBody>
        </p:sp>
        <p:sp>
          <p:nvSpPr>
            <p:cNvPr id="330" name="TextBox 329"/>
            <p:cNvSpPr txBox="1"/>
            <p:nvPr/>
          </p:nvSpPr>
          <p:spPr>
            <a:xfrm rot="16200000">
              <a:off x="9760282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p</a:t>
              </a:r>
              <a:r>
                <a:rPr lang="en-US" sz="1600" dirty="0">
                  <a:solidFill>
                    <a:schemeClr val="accent2"/>
                  </a:solidFill>
                </a:rPr>
                <a:t>3</a:t>
              </a:r>
              <a:r>
                <a:rPr lang="en-US" sz="2000" dirty="0">
                  <a:solidFill>
                    <a:schemeClr val="accent2"/>
                  </a:solidFill>
                </a:rPr>
                <a:t>[1]</a:t>
              </a:r>
            </a:p>
          </p:txBody>
        </p:sp>
        <p:sp>
          <p:nvSpPr>
            <p:cNvPr id="331" name="TextBox 330"/>
            <p:cNvSpPr txBox="1"/>
            <p:nvPr/>
          </p:nvSpPr>
          <p:spPr>
            <a:xfrm rot="16200000">
              <a:off x="10060161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p</a:t>
              </a:r>
              <a:r>
                <a:rPr lang="en-US" sz="1600" dirty="0">
                  <a:solidFill>
                    <a:schemeClr val="accent2"/>
                  </a:solidFill>
                </a:rPr>
                <a:t>3</a:t>
              </a:r>
              <a:r>
                <a:rPr lang="en-US" sz="2000" dirty="0">
                  <a:solidFill>
                    <a:schemeClr val="accent2"/>
                  </a:solidFill>
                </a:rPr>
                <a:t>[0]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 rot="16200000">
              <a:off x="10644105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4"/>
                  </a:solidFill>
                </a:rPr>
                <a:t>p</a:t>
              </a:r>
              <a:r>
                <a:rPr lang="en-US" sz="1600" dirty="0">
                  <a:solidFill>
                    <a:schemeClr val="accent4"/>
                  </a:solidFill>
                </a:rPr>
                <a:t>2</a:t>
              </a:r>
              <a:r>
                <a:rPr lang="en-US" sz="2000" dirty="0">
                  <a:solidFill>
                    <a:schemeClr val="accent4"/>
                  </a:solidFill>
                </a:rPr>
                <a:t>[1]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 rot="16200000">
              <a:off x="10943984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4"/>
                  </a:solidFill>
                </a:rPr>
                <a:t>p</a:t>
              </a:r>
              <a:r>
                <a:rPr lang="en-US" sz="1600" dirty="0">
                  <a:solidFill>
                    <a:schemeClr val="accent4"/>
                  </a:solidFill>
                </a:rPr>
                <a:t>2</a:t>
              </a:r>
              <a:r>
                <a:rPr lang="en-US" sz="2000" dirty="0">
                  <a:solidFill>
                    <a:schemeClr val="accent4"/>
                  </a:solidFill>
                </a:rPr>
                <a:t>[0]</a:t>
              </a:r>
            </a:p>
          </p:txBody>
        </p:sp>
        <p:sp>
          <p:nvSpPr>
            <p:cNvPr id="334" name="TextBox 333"/>
            <p:cNvSpPr txBox="1"/>
            <p:nvPr/>
          </p:nvSpPr>
          <p:spPr>
            <a:xfrm rot="16200000">
              <a:off x="11387905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</a:rPr>
                <a:t>p</a:t>
              </a:r>
              <a:r>
                <a:rPr lang="en-US" sz="1600" dirty="0">
                  <a:solidFill>
                    <a:schemeClr val="accent5"/>
                  </a:solidFill>
                </a:rPr>
                <a:t>1</a:t>
              </a:r>
              <a:r>
                <a:rPr lang="en-US" sz="2000" dirty="0">
                  <a:solidFill>
                    <a:schemeClr val="accent5"/>
                  </a:solidFill>
                </a:rPr>
                <a:t>[0]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0615442" y="402598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0</a:t>
              </a:r>
            </a:p>
          </p:txBody>
        </p:sp>
        <p:cxnSp>
          <p:nvCxnSpPr>
            <p:cNvPr id="339" name="Straight Connector 338"/>
            <p:cNvCxnSpPr/>
            <p:nvPr/>
          </p:nvCxnSpPr>
          <p:spPr>
            <a:xfrm>
              <a:off x="9811713" y="4746812"/>
              <a:ext cx="193141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329" idx="3"/>
            </p:cNvCxnSpPr>
            <p:nvPr/>
          </p:nvCxnSpPr>
          <p:spPr>
            <a:xfrm flipV="1">
              <a:off x="9803669" y="4746812"/>
              <a:ext cx="8044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34" idx="3"/>
            </p:cNvCxnSpPr>
            <p:nvPr/>
          </p:nvCxnSpPr>
          <p:spPr>
            <a:xfrm flipH="1" flipV="1">
              <a:off x="11743130" y="4746812"/>
              <a:ext cx="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35" idx="2"/>
            </p:cNvCxnSpPr>
            <p:nvPr/>
          </p:nvCxnSpPr>
          <p:spPr>
            <a:xfrm>
              <a:off x="10772697" y="4426094"/>
              <a:ext cx="0" cy="32071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330" idx="3"/>
            </p:cNvCxnSpPr>
            <p:nvPr/>
          </p:nvCxnSpPr>
          <p:spPr>
            <a:xfrm flipH="1" flipV="1">
              <a:off x="10115507" y="4746812"/>
              <a:ext cx="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31" idx="3"/>
            </p:cNvCxnSpPr>
            <p:nvPr/>
          </p:nvCxnSpPr>
          <p:spPr>
            <a:xfrm flipH="1" flipV="1">
              <a:off x="10415386" y="4746812"/>
              <a:ext cx="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>
              <a:stCxn id="332" idx="3"/>
            </p:cNvCxnSpPr>
            <p:nvPr/>
          </p:nvCxnSpPr>
          <p:spPr>
            <a:xfrm flipH="1" flipV="1">
              <a:off x="10999330" y="4746812"/>
              <a:ext cx="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33" idx="3"/>
            </p:cNvCxnSpPr>
            <p:nvPr/>
          </p:nvCxnSpPr>
          <p:spPr>
            <a:xfrm flipV="1">
              <a:off x="11299210" y="4746812"/>
              <a:ext cx="302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4" name="Group 433"/>
          <p:cNvGrpSpPr/>
          <p:nvPr/>
        </p:nvGrpSpPr>
        <p:grpSpPr>
          <a:xfrm>
            <a:off x="7105747" y="1326892"/>
            <a:ext cx="3011052" cy="4412713"/>
            <a:chOff x="7105747" y="1326892"/>
            <a:chExt cx="3011052" cy="4412713"/>
          </a:xfrm>
        </p:grpSpPr>
        <p:sp>
          <p:nvSpPr>
            <p:cNvPr id="272" name="TextBox 271"/>
            <p:cNvSpPr txBox="1"/>
            <p:nvPr/>
          </p:nvSpPr>
          <p:spPr>
            <a:xfrm>
              <a:off x="7831610" y="1333508"/>
              <a:ext cx="5950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a[0]</a:t>
              </a:r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7106984" y="1326893"/>
              <a:ext cx="3009815" cy="4412712"/>
              <a:chOff x="7105692" y="1326893"/>
              <a:chExt cx="3009815" cy="4412712"/>
            </a:xfrm>
          </p:grpSpPr>
          <p:grpSp>
            <p:nvGrpSpPr>
              <p:cNvPr id="358" name="Group 357"/>
              <p:cNvGrpSpPr/>
              <p:nvPr/>
            </p:nvGrpSpPr>
            <p:grpSpPr>
              <a:xfrm>
                <a:off x="7105692" y="1326893"/>
                <a:ext cx="3009815" cy="3693377"/>
                <a:chOff x="7677610" y="1350111"/>
                <a:chExt cx="3009815" cy="3693377"/>
              </a:xfrm>
            </p:grpSpPr>
            <p:sp>
              <p:nvSpPr>
                <p:cNvPr id="364" name="TextBox 363"/>
                <p:cNvSpPr txBox="1"/>
                <p:nvPr/>
              </p:nvSpPr>
              <p:spPr>
                <a:xfrm>
                  <a:off x="8398258" y="1350111"/>
                  <a:ext cx="5950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a[3]</a:t>
                  </a:r>
                </a:p>
              </p:txBody>
            </p:sp>
            <p:sp>
              <p:nvSpPr>
                <p:cNvPr id="365" name="Flowchart: Delay 10"/>
                <p:cNvSpPr/>
                <p:nvPr/>
              </p:nvSpPr>
              <p:spPr bwMode="auto">
                <a:xfrm rot="5400000">
                  <a:off x="9428229" y="2238027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66" name="Flowchart: Delay 10"/>
                <p:cNvSpPr/>
                <p:nvPr/>
              </p:nvSpPr>
              <p:spPr bwMode="auto">
                <a:xfrm rot="5400000">
                  <a:off x="8987116" y="2736250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67" name="Flowchart: Delay 10"/>
                <p:cNvSpPr/>
                <p:nvPr/>
              </p:nvSpPr>
              <p:spPr bwMode="auto">
                <a:xfrm rot="5400000">
                  <a:off x="8546002" y="3234473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68" name="Flowchart: Delay 10"/>
                <p:cNvSpPr/>
                <p:nvPr/>
              </p:nvSpPr>
              <p:spPr bwMode="auto">
                <a:xfrm rot="5400000">
                  <a:off x="8104888" y="3732695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cxnSp>
              <p:nvCxnSpPr>
                <p:cNvPr id="369" name="Elbow Connector 368"/>
                <p:cNvCxnSpPr>
                  <a:stCxn id="365" idx="5"/>
                  <a:endCxn id="364" idx="2"/>
                </p:cNvCxnSpPr>
                <p:nvPr/>
              </p:nvCxnSpPr>
              <p:spPr>
                <a:xfrm rot="5400000" flipH="1">
                  <a:off x="8820438" y="1625559"/>
                  <a:ext cx="521441" cy="770766"/>
                </a:xfrm>
                <a:prstGeom prst="bentConnector3">
                  <a:avLst>
                    <a:gd name="adj1" fmla="val 19673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Elbow Connector 369"/>
                <p:cNvCxnSpPr>
                  <a:stCxn id="366" idx="5"/>
                  <a:endCxn id="364" idx="2"/>
                </p:cNvCxnSpPr>
                <p:nvPr/>
              </p:nvCxnSpPr>
              <p:spPr>
                <a:xfrm rot="5400000" flipH="1">
                  <a:off x="8350771" y="2095227"/>
                  <a:ext cx="1019664" cy="329653"/>
                </a:xfrm>
                <a:prstGeom prst="bentConnector3">
                  <a:avLst>
                    <a:gd name="adj1" fmla="val 59009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Elbow Connector 370"/>
                <p:cNvCxnSpPr>
                  <a:stCxn id="367" idx="5"/>
                  <a:endCxn id="364" idx="2"/>
                </p:cNvCxnSpPr>
                <p:nvPr/>
              </p:nvCxnSpPr>
              <p:spPr>
                <a:xfrm rot="5400000" flipH="1" flipV="1">
                  <a:off x="7881101" y="2453434"/>
                  <a:ext cx="1517887" cy="111461"/>
                </a:xfrm>
                <a:prstGeom prst="bentConnector5">
                  <a:avLst>
                    <a:gd name="adj1" fmla="val 17571"/>
                    <a:gd name="adj2" fmla="val -794"/>
                    <a:gd name="adj3" fmla="val 72378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Elbow Connector 371"/>
                <p:cNvCxnSpPr>
                  <a:stCxn id="368" idx="5"/>
                  <a:endCxn id="364" idx="2"/>
                </p:cNvCxnSpPr>
                <p:nvPr/>
              </p:nvCxnSpPr>
              <p:spPr>
                <a:xfrm rot="5400000" flipH="1" flipV="1">
                  <a:off x="7411433" y="2481988"/>
                  <a:ext cx="2016109" cy="552575"/>
                </a:xfrm>
                <a:prstGeom prst="bentConnector3">
                  <a:avLst>
                    <a:gd name="adj1" fmla="val 79261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3" name="Group 372"/>
                <p:cNvGrpSpPr/>
                <p:nvPr/>
              </p:nvGrpSpPr>
              <p:grpSpPr>
                <a:xfrm>
                  <a:off x="7677610" y="1804884"/>
                  <a:ext cx="3002898" cy="400110"/>
                  <a:chOff x="7677610" y="1804884"/>
                  <a:chExt cx="3002898" cy="400110"/>
                </a:xfrm>
              </p:grpSpPr>
              <p:sp>
                <p:nvSpPr>
                  <p:cNvPr id="394" name="TextBox 393"/>
                  <p:cNvSpPr txBox="1"/>
                  <p:nvPr/>
                </p:nvSpPr>
                <p:spPr>
                  <a:xfrm>
                    <a:off x="10074252" y="1804884"/>
                    <a:ext cx="606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b[0]</a:t>
                    </a:r>
                  </a:p>
                </p:txBody>
              </p:sp>
              <p:sp>
                <p:nvSpPr>
                  <p:cNvPr id="395" name="TextBox 394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396" name="Straight Connector 395"/>
                  <p:cNvCxnSpPr>
                    <a:stCxn id="394" idx="1"/>
                    <a:endCxn id="395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4" name="Straight Connector 373"/>
                <p:cNvCxnSpPr>
                  <a:stCxn id="368" idx="6"/>
                </p:cNvCxnSpPr>
                <p:nvPr/>
              </p:nvCxnSpPr>
              <p:spPr>
                <a:xfrm flipV="1">
                  <a:off x="8347817" y="3680162"/>
                  <a:ext cx="0" cy="8788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>
                  <a:stCxn id="367" idx="6"/>
                </p:cNvCxnSpPr>
                <p:nvPr/>
              </p:nvCxnSpPr>
              <p:spPr>
                <a:xfrm flipV="1">
                  <a:off x="8788931" y="3169996"/>
                  <a:ext cx="0" cy="99831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/>
                <p:cNvCxnSpPr>
                  <a:stCxn id="366" idx="6"/>
                </p:cNvCxnSpPr>
                <p:nvPr/>
              </p:nvCxnSpPr>
              <p:spPr>
                <a:xfrm flipV="1">
                  <a:off x="9230045" y="2667306"/>
                  <a:ext cx="0" cy="104298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>
                  <a:stCxn id="365" idx="6"/>
                </p:cNvCxnSpPr>
                <p:nvPr/>
              </p:nvCxnSpPr>
              <p:spPr>
                <a:xfrm flipH="1" flipV="1">
                  <a:off x="9665494" y="2004939"/>
                  <a:ext cx="5664" cy="26844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8" name="Group 377"/>
                <p:cNvGrpSpPr/>
                <p:nvPr/>
              </p:nvGrpSpPr>
              <p:grpSpPr>
                <a:xfrm>
                  <a:off x="7684527" y="2467251"/>
                  <a:ext cx="3002898" cy="400110"/>
                  <a:chOff x="7677610" y="1804884"/>
                  <a:chExt cx="3002898" cy="400110"/>
                </a:xfrm>
              </p:grpSpPr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10074252" y="1804884"/>
                    <a:ext cx="606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b[1]</a:t>
                    </a:r>
                  </a:p>
                </p:txBody>
              </p:sp>
              <p:sp>
                <p:nvSpPr>
                  <p:cNvPr id="392" name="TextBox 391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393" name="Straight Connector 392"/>
                  <p:cNvCxnSpPr>
                    <a:stCxn id="391" idx="1"/>
                    <a:endCxn id="392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7677610" y="2972070"/>
                  <a:ext cx="3002898" cy="400110"/>
                  <a:chOff x="7677610" y="1804884"/>
                  <a:chExt cx="3002898" cy="400110"/>
                </a:xfrm>
              </p:grpSpPr>
              <p:sp>
                <p:nvSpPr>
                  <p:cNvPr id="388" name="TextBox 387"/>
                  <p:cNvSpPr txBox="1"/>
                  <p:nvPr/>
                </p:nvSpPr>
                <p:spPr>
                  <a:xfrm>
                    <a:off x="10074252" y="1804884"/>
                    <a:ext cx="606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b[2]</a:t>
                    </a:r>
                  </a:p>
                </p:txBody>
              </p:sp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390" name="Straight Connector 389"/>
                  <p:cNvCxnSpPr>
                    <a:stCxn id="388" idx="1"/>
                    <a:endCxn id="389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0" name="Group 379"/>
                <p:cNvGrpSpPr/>
                <p:nvPr/>
              </p:nvGrpSpPr>
              <p:grpSpPr>
                <a:xfrm>
                  <a:off x="7683861" y="3480107"/>
                  <a:ext cx="3002898" cy="400110"/>
                  <a:chOff x="7677610" y="1804884"/>
                  <a:chExt cx="3002898" cy="400110"/>
                </a:xfrm>
              </p:grpSpPr>
              <p:sp>
                <p:nvSpPr>
                  <p:cNvPr id="385" name="TextBox 384"/>
                  <p:cNvSpPr txBox="1"/>
                  <p:nvPr/>
                </p:nvSpPr>
                <p:spPr>
                  <a:xfrm>
                    <a:off x="10074252" y="1804884"/>
                    <a:ext cx="606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b[3]</a:t>
                    </a:r>
                  </a:p>
                </p:txBody>
              </p:sp>
              <p:sp>
                <p:nvSpPr>
                  <p:cNvPr id="386" name="TextBox 385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387" name="Straight Connector 386"/>
                  <p:cNvCxnSpPr>
                    <a:stCxn id="385" idx="1"/>
                    <a:endCxn id="386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1" name="Straight Connector 380"/>
                <p:cNvCxnSpPr>
                  <a:stCxn id="365" idx="2"/>
                </p:cNvCxnSpPr>
                <p:nvPr/>
              </p:nvCxnSpPr>
              <p:spPr>
                <a:xfrm>
                  <a:off x="9578003" y="2571210"/>
                  <a:ext cx="0" cy="247227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>
                  <a:stCxn id="366" idx="2"/>
                </p:cNvCxnSpPr>
                <p:nvPr/>
              </p:nvCxnSpPr>
              <p:spPr>
                <a:xfrm>
                  <a:off x="9136890" y="3069433"/>
                  <a:ext cx="0" cy="1974055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>
                  <a:stCxn id="367" idx="2"/>
                </p:cNvCxnSpPr>
                <p:nvPr/>
              </p:nvCxnSpPr>
              <p:spPr>
                <a:xfrm flipH="1">
                  <a:off x="8695775" y="3567656"/>
                  <a:ext cx="1" cy="1475832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>
                  <a:stCxn id="368" idx="2"/>
                </p:cNvCxnSpPr>
                <p:nvPr/>
              </p:nvCxnSpPr>
              <p:spPr>
                <a:xfrm flipH="1">
                  <a:off x="8254661" y="4065878"/>
                  <a:ext cx="1" cy="96565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9" name="Group 358"/>
              <p:cNvGrpSpPr/>
              <p:nvPr/>
            </p:nvGrpSpPr>
            <p:grpSpPr>
              <a:xfrm>
                <a:off x="7461641" y="5029154"/>
                <a:ext cx="1727854" cy="710451"/>
                <a:chOff x="7461641" y="5029154"/>
                <a:chExt cx="1727854" cy="710451"/>
              </a:xfrm>
            </p:grpSpPr>
            <p:sp>
              <p:nvSpPr>
                <p:cNvPr id="360" name="TextBox 359"/>
                <p:cNvSpPr txBox="1"/>
                <p:nvPr/>
              </p:nvSpPr>
              <p:spPr>
                <a:xfrm rot="16200000">
                  <a:off x="8634214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6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6"/>
                      </a:solidFill>
                    </a:rPr>
                    <a:t>0</a:t>
                  </a:r>
                  <a:r>
                    <a:rPr lang="en-US" sz="2000" dirty="0">
                      <a:solidFill>
                        <a:schemeClr val="accent6"/>
                      </a:solidFill>
                    </a:rPr>
                    <a:t>[0]</a:t>
                  </a:r>
                </a:p>
              </p:txBody>
            </p:sp>
            <p:sp>
              <p:nvSpPr>
                <p:cNvPr id="361" name="TextBox 360"/>
                <p:cNvSpPr txBox="1"/>
                <p:nvPr/>
              </p:nvSpPr>
              <p:spPr>
                <a:xfrm rot="16200000">
                  <a:off x="8209745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5"/>
                      </a:solidFill>
                    </a:rPr>
                    <a:t>1</a:t>
                  </a:r>
                  <a:r>
                    <a:rPr lang="en-US" sz="2000" dirty="0">
                      <a:solidFill>
                        <a:schemeClr val="accent5"/>
                      </a:solidFill>
                    </a:rPr>
                    <a:t>[1]</a:t>
                  </a:r>
                </a:p>
              </p:txBody>
            </p:sp>
            <p:sp>
              <p:nvSpPr>
                <p:cNvPr id="362" name="TextBox 361"/>
                <p:cNvSpPr txBox="1"/>
                <p:nvPr/>
              </p:nvSpPr>
              <p:spPr>
                <a:xfrm rot="16200000">
                  <a:off x="7752847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4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4"/>
                      </a:solidFill>
                    </a:rPr>
                    <a:t>2</a:t>
                  </a:r>
                  <a:r>
                    <a:rPr lang="en-US" sz="2000" dirty="0">
                      <a:solidFill>
                        <a:schemeClr val="accent4"/>
                      </a:solidFill>
                    </a:rPr>
                    <a:t>[2]</a:t>
                  </a:r>
                </a:p>
              </p:txBody>
            </p:sp>
            <p:sp>
              <p:nvSpPr>
                <p:cNvPr id="363" name="TextBox 362"/>
                <p:cNvSpPr txBox="1"/>
                <p:nvPr/>
              </p:nvSpPr>
              <p:spPr>
                <a:xfrm rot="16200000">
                  <a:off x="7306470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2"/>
                      </a:solidFill>
                    </a:rPr>
                    <a:t>3</a:t>
                  </a:r>
                  <a:r>
                    <a:rPr lang="en-US" sz="2000" dirty="0">
                      <a:solidFill>
                        <a:schemeClr val="accent2"/>
                      </a:solidFill>
                    </a:rPr>
                    <a:t>[3]</a:t>
                  </a:r>
                </a:p>
              </p:txBody>
            </p:sp>
          </p:grpSp>
        </p:grpSp>
        <p:grpSp>
          <p:nvGrpSpPr>
            <p:cNvPr id="398" name="Group 397"/>
            <p:cNvGrpSpPr/>
            <p:nvPr/>
          </p:nvGrpSpPr>
          <p:grpSpPr>
            <a:xfrm>
              <a:off x="7105747" y="1326892"/>
              <a:ext cx="3009815" cy="4412712"/>
              <a:chOff x="7105747" y="1326892"/>
              <a:chExt cx="3009815" cy="4412712"/>
            </a:xfrm>
          </p:grpSpPr>
          <p:grpSp>
            <p:nvGrpSpPr>
              <p:cNvPr id="356" name="Group 355"/>
              <p:cNvGrpSpPr/>
              <p:nvPr/>
            </p:nvGrpSpPr>
            <p:grpSpPr>
              <a:xfrm>
                <a:off x="7105747" y="1326892"/>
                <a:ext cx="3009815" cy="4412712"/>
                <a:chOff x="7105692" y="1326893"/>
                <a:chExt cx="3009815" cy="4412712"/>
              </a:xfrm>
            </p:grpSpPr>
            <p:grpSp>
              <p:nvGrpSpPr>
                <p:cNvPr id="174" name="Group 173"/>
                <p:cNvGrpSpPr/>
                <p:nvPr/>
              </p:nvGrpSpPr>
              <p:grpSpPr>
                <a:xfrm>
                  <a:off x="7105692" y="1326893"/>
                  <a:ext cx="3009815" cy="3693377"/>
                  <a:chOff x="7677610" y="1350111"/>
                  <a:chExt cx="3009815" cy="3693377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398258" y="1350111"/>
                    <a:ext cx="59503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a[3]</a:t>
                    </a:r>
                  </a:p>
                </p:txBody>
              </p:sp>
              <p:sp>
                <p:nvSpPr>
                  <p:cNvPr id="58" name="Flowchart: Delay 10"/>
                  <p:cNvSpPr/>
                  <p:nvPr/>
                </p:nvSpPr>
                <p:spPr bwMode="auto">
                  <a:xfrm rot="5400000">
                    <a:off x="9428229" y="2238027"/>
                    <a:ext cx="299548" cy="366818"/>
                  </a:xfrm>
                  <a:custGeom>
                    <a:avLst/>
                    <a:gdLst>
                      <a:gd name="connsiteX0" fmla="*/ 0 w 658964"/>
                      <a:gd name="connsiteY0" fmla="*/ 0 h 812800"/>
                      <a:gd name="connsiteX1" fmla="*/ 329482 w 658964"/>
                      <a:gd name="connsiteY1" fmla="*/ 0 h 812800"/>
                      <a:gd name="connsiteX2" fmla="*/ 658964 w 658964"/>
                      <a:gd name="connsiteY2" fmla="*/ 406400 h 812800"/>
                      <a:gd name="connsiteX3" fmla="*/ 329482 w 658964"/>
                      <a:gd name="connsiteY3" fmla="*/ 812800 h 812800"/>
                      <a:gd name="connsiteX4" fmla="*/ 0 w 658964"/>
                      <a:gd name="connsiteY4" fmla="*/ 812800 h 812800"/>
                      <a:gd name="connsiteX5" fmla="*/ 0 w 658964"/>
                      <a:gd name="connsiteY5" fmla="*/ 0 h 812800"/>
                      <a:gd name="connsiteX0" fmla="*/ 969 w 659933"/>
                      <a:gd name="connsiteY0" fmla="*/ 0 h 812800"/>
                      <a:gd name="connsiteX1" fmla="*/ 330451 w 659933"/>
                      <a:gd name="connsiteY1" fmla="*/ 0 h 812800"/>
                      <a:gd name="connsiteX2" fmla="*/ 659933 w 659933"/>
                      <a:gd name="connsiteY2" fmla="*/ 406400 h 812800"/>
                      <a:gd name="connsiteX3" fmla="*/ 330451 w 659933"/>
                      <a:gd name="connsiteY3" fmla="*/ 812800 h 812800"/>
                      <a:gd name="connsiteX4" fmla="*/ 969 w 659933"/>
                      <a:gd name="connsiteY4" fmla="*/ 812800 h 812800"/>
                      <a:gd name="connsiteX5" fmla="*/ 0 w 659933"/>
                      <a:gd name="connsiteY5" fmla="*/ 199987 h 812800"/>
                      <a:gd name="connsiteX6" fmla="*/ 969 w 659933"/>
                      <a:gd name="connsiteY6" fmla="*/ 0 h 812800"/>
                      <a:gd name="connsiteX0" fmla="*/ 4778 w 663742"/>
                      <a:gd name="connsiteY0" fmla="*/ 0 h 812800"/>
                      <a:gd name="connsiteX1" fmla="*/ 334260 w 663742"/>
                      <a:gd name="connsiteY1" fmla="*/ 0 h 812800"/>
                      <a:gd name="connsiteX2" fmla="*/ 663742 w 663742"/>
                      <a:gd name="connsiteY2" fmla="*/ 406400 h 812800"/>
                      <a:gd name="connsiteX3" fmla="*/ 334260 w 663742"/>
                      <a:gd name="connsiteY3" fmla="*/ 812800 h 812800"/>
                      <a:gd name="connsiteX4" fmla="*/ 4778 w 663742"/>
                      <a:gd name="connsiteY4" fmla="*/ 812800 h 812800"/>
                      <a:gd name="connsiteX5" fmla="*/ 0 w 663742"/>
                      <a:gd name="connsiteY5" fmla="*/ 653377 h 812800"/>
                      <a:gd name="connsiteX6" fmla="*/ 3809 w 663742"/>
                      <a:gd name="connsiteY6" fmla="*/ 199987 h 812800"/>
                      <a:gd name="connsiteX7" fmla="*/ 4778 w 663742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3742" h="812800">
                        <a:moveTo>
                          <a:pt x="4778" y="0"/>
                        </a:moveTo>
                        <a:lnTo>
                          <a:pt x="334260" y="0"/>
                        </a:lnTo>
                        <a:cubicBezTo>
                          <a:pt x="516228" y="0"/>
                          <a:pt x="663742" y="181951"/>
                          <a:pt x="663742" y="406400"/>
                        </a:cubicBezTo>
                        <a:cubicBezTo>
                          <a:pt x="663742" y="630849"/>
                          <a:pt x="516228" y="812800"/>
                          <a:pt x="334260" y="812800"/>
                        </a:cubicBezTo>
                        <a:lnTo>
                          <a:pt x="4778" y="812800"/>
                        </a:lnTo>
                        <a:lnTo>
                          <a:pt x="0" y="653377"/>
                        </a:lnTo>
                        <a:cubicBezTo>
                          <a:pt x="1270" y="502247"/>
                          <a:pt x="2539" y="351117"/>
                          <a:pt x="3809" y="199987"/>
                        </a:cubicBezTo>
                        <a:lnTo>
                          <a:pt x="4778" y="0"/>
                        </a:lnTo>
                        <a:close/>
                      </a:path>
                    </a:pathLst>
                  </a:custGeom>
                  <a:solidFill>
                    <a:srgbClr val="B4BABD">
                      <a:lumMod val="40000"/>
                      <a:lumOff val="60000"/>
                    </a:srgbClr>
                  </a:solidFill>
                  <a:ln w="1905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59" name="Flowchart: Delay 10"/>
                  <p:cNvSpPr/>
                  <p:nvPr/>
                </p:nvSpPr>
                <p:spPr bwMode="auto">
                  <a:xfrm rot="5400000">
                    <a:off x="8987116" y="2736250"/>
                    <a:ext cx="299548" cy="366818"/>
                  </a:xfrm>
                  <a:custGeom>
                    <a:avLst/>
                    <a:gdLst>
                      <a:gd name="connsiteX0" fmla="*/ 0 w 658964"/>
                      <a:gd name="connsiteY0" fmla="*/ 0 h 812800"/>
                      <a:gd name="connsiteX1" fmla="*/ 329482 w 658964"/>
                      <a:gd name="connsiteY1" fmla="*/ 0 h 812800"/>
                      <a:gd name="connsiteX2" fmla="*/ 658964 w 658964"/>
                      <a:gd name="connsiteY2" fmla="*/ 406400 h 812800"/>
                      <a:gd name="connsiteX3" fmla="*/ 329482 w 658964"/>
                      <a:gd name="connsiteY3" fmla="*/ 812800 h 812800"/>
                      <a:gd name="connsiteX4" fmla="*/ 0 w 658964"/>
                      <a:gd name="connsiteY4" fmla="*/ 812800 h 812800"/>
                      <a:gd name="connsiteX5" fmla="*/ 0 w 658964"/>
                      <a:gd name="connsiteY5" fmla="*/ 0 h 812800"/>
                      <a:gd name="connsiteX0" fmla="*/ 969 w 659933"/>
                      <a:gd name="connsiteY0" fmla="*/ 0 h 812800"/>
                      <a:gd name="connsiteX1" fmla="*/ 330451 w 659933"/>
                      <a:gd name="connsiteY1" fmla="*/ 0 h 812800"/>
                      <a:gd name="connsiteX2" fmla="*/ 659933 w 659933"/>
                      <a:gd name="connsiteY2" fmla="*/ 406400 h 812800"/>
                      <a:gd name="connsiteX3" fmla="*/ 330451 w 659933"/>
                      <a:gd name="connsiteY3" fmla="*/ 812800 h 812800"/>
                      <a:gd name="connsiteX4" fmla="*/ 969 w 659933"/>
                      <a:gd name="connsiteY4" fmla="*/ 812800 h 812800"/>
                      <a:gd name="connsiteX5" fmla="*/ 0 w 659933"/>
                      <a:gd name="connsiteY5" fmla="*/ 199987 h 812800"/>
                      <a:gd name="connsiteX6" fmla="*/ 969 w 659933"/>
                      <a:gd name="connsiteY6" fmla="*/ 0 h 812800"/>
                      <a:gd name="connsiteX0" fmla="*/ 4778 w 663742"/>
                      <a:gd name="connsiteY0" fmla="*/ 0 h 812800"/>
                      <a:gd name="connsiteX1" fmla="*/ 334260 w 663742"/>
                      <a:gd name="connsiteY1" fmla="*/ 0 h 812800"/>
                      <a:gd name="connsiteX2" fmla="*/ 663742 w 663742"/>
                      <a:gd name="connsiteY2" fmla="*/ 406400 h 812800"/>
                      <a:gd name="connsiteX3" fmla="*/ 334260 w 663742"/>
                      <a:gd name="connsiteY3" fmla="*/ 812800 h 812800"/>
                      <a:gd name="connsiteX4" fmla="*/ 4778 w 663742"/>
                      <a:gd name="connsiteY4" fmla="*/ 812800 h 812800"/>
                      <a:gd name="connsiteX5" fmla="*/ 0 w 663742"/>
                      <a:gd name="connsiteY5" fmla="*/ 653377 h 812800"/>
                      <a:gd name="connsiteX6" fmla="*/ 3809 w 663742"/>
                      <a:gd name="connsiteY6" fmla="*/ 199987 h 812800"/>
                      <a:gd name="connsiteX7" fmla="*/ 4778 w 663742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3742" h="812800">
                        <a:moveTo>
                          <a:pt x="4778" y="0"/>
                        </a:moveTo>
                        <a:lnTo>
                          <a:pt x="334260" y="0"/>
                        </a:lnTo>
                        <a:cubicBezTo>
                          <a:pt x="516228" y="0"/>
                          <a:pt x="663742" y="181951"/>
                          <a:pt x="663742" y="406400"/>
                        </a:cubicBezTo>
                        <a:cubicBezTo>
                          <a:pt x="663742" y="630849"/>
                          <a:pt x="516228" y="812800"/>
                          <a:pt x="334260" y="812800"/>
                        </a:cubicBezTo>
                        <a:lnTo>
                          <a:pt x="4778" y="812800"/>
                        </a:lnTo>
                        <a:lnTo>
                          <a:pt x="0" y="653377"/>
                        </a:lnTo>
                        <a:cubicBezTo>
                          <a:pt x="1270" y="502247"/>
                          <a:pt x="2539" y="351117"/>
                          <a:pt x="3809" y="199987"/>
                        </a:cubicBezTo>
                        <a:lnTo>
                          <a:pt x="4778" y="0"/>
                        </a:lnTo>
                        <a:close/>
                      </a:path>
                    </a:pathLst>
                  </a:custGeom>
                  <a:solidFill>
                    <a:srgbClr val="B4BABD">
                      <a:lumMod val="40000"/>
                      <a:lumOff val="60000"/>
                    </a:srgbClr>
                  </a:solidFill>
                  <a:ln w="1905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60" name="Flowchart: Delay 10"/>
                  <p:cNvSpPr/>
                  <p:nvPr/>
                </p:nvSpPr>
                <p:spPr bwMode="auto">
                  <a:xfrm rot="5400000">
                    <a:off x="8546002" y="3234473"/>
                    <a:ext cx="299548" cy="366818"/>
                  </a:xfrm>
                  <a:custGeom>
                    <a:avLst/>
                    <a:gdLst>
                      <a:gd name="connsiteX0" fmla="*/ 0 w 658964"/>
                      <a:gd name="connsiteY0" fmla="*/ 0 h 812800"/>
                      <a:gd name="connsiteX1" fmla="*/ 329482 w 658964"/>
                      <a:gd name="connsiteY1" fmla="*/ 0 h 812800"/>
                      <a:gd name="connsiteX2" fmla="*/ 658964 w 658964"/>
                      <a:gd name="connsiteY2" fmla="*/ 406400 h 812800"/>
                      <a:gd name="connsiteX3" fmla="*/ 329482 w 658964"/>
                      <a:gd name="connsiteY3" fmla="*/ 812800 h 812800"/>
                      <a:gd name="connsiteX4" fmla="*/ 0 w 658964"/>
                      <a:gd name="connsiteY4" fmla="*/ 812800 h 812800"/>
                      <a:gd name="connsiteX5" fmla="*/ 0 w 658964"/>
                      <a:gd name="connsiteY5" fmla="*/ 0 h 812800"/>
                      <a:gd name="connsiteX0" fmla="*/ 969 w 659933"/>
                      <a:gd name="connsiteY0" fmla="*/ 0 h 812800"/>
                      <a:gd name="connsiteX1" fmla="*/ 330451 w 659933"/>
                      <a:gd name="connsiteY1" fmla="*/ 0 h 812800"/>
                      <a:gd name="connsiteX2" fmla="*/ 659933 w 659933"/>
                      <a:gd name="connsiteY2" fmla="*/ 406400 h 812800"/>
                      <a:gd name="connsiteX3" fmla="*/ 330451 w 659933"/>
                      <a:gd name="connsiteY3" fmla="*/ 812800 h 812800"/>
                      <a:gd name="connsiteX4" fmla="*/ 969 w 659933"/>
                      <a:gd name="connsiteY4" fmla="*/ 812800 h 812800"/>
                      <a:gd name="connsiteX5" fmla="*/ 0 w 659933"/>
                      <a:gd name="connsiteY5" fmla="*/ 199987 h 812800"/>
                      <a:gd name="connsiteX6" fmla="*/ 969 w 659933"/>
                      <a:gd name="connsiteY6" fmla="*/ 0 h 812800"/>
                      <a:gd name="connsiteX0" fmla="*/ 4778 w 663742"/>
                      <a:gd name="connsiteY0" fmla="*/ 0 h 812800"/>
                      <a:gd name="connsiteX1" fmla="*/ 334260 w 663742"/>
                      <a:gd name="connsiteY1" fmla="*/ 0 h 812800"/>
                      <a:gd name="connsiteX2" fmla="*/ 663742 w 663742"/>
                      <a:gd name="connsiteY2" fmla="*/ 406400 h 812800"/>
                      <a:gd name="connsiteX3" fmla="*/ 334260 w 663742"/>
                      <a:gd name="connsiteY3" fmla="*/ 812800 h 812800"/>
                      <a:gd name="connsiteX4" fmla="*/ 4778 w 663742"/>
                      <a:gd name="connsiteY4" fmla="*/ 812800 h 812800"/>
                      <a:gd name="connsiteX5" fmla="*/ 0 w 663742"/>
                      <a:gd name="connsiteY5" fmla="*/ 653377 h 812800"/>
                      <a:gd name="connsiteX6" fmla="*/ 3809 w 663742"/>
                      <a:gd name="connsiteY6" fmla="*/ 199987 h 812800"/>
                      <a:gd name="connsiteX7" fmla="*/ 4778 w 663742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3742" h="812800">
                        <a:moveTo>
                          <a:pt x="4778" y="0"/>
                        </a:moveTo>
                        <a:lnTo>
                          <a:pt x="334260" y="0"/>
                        </a:lnTo>
                        <a:cubicBezTo>
                          <a:pt x="516228" y="0"/>
                          <a:pt x="663742" y="181951"/>
                          <a:pt x="663742" y="406400"/>
                        </a:cubicBezTo>
                        <a:cubicBezTo>
                          <a:pt x="663742" y="630849"/>
                          <a:pt x="516228" y="812800"/>
                          <a:pt x="334260" y="812800"/>
                        </a:cubicBezTo>
                        <a:lnTo>
                          <a:pt x="4778" y="812800"/>
                        </a:lnTo>
                        <a:lnTo>
                          <a:pt x="0" y="653377"/>
                        </a:lnTo>
                        <a:cubicBezTo>
                          <a:pt x="1270" y="502247"/>
                          <a:pt x="2539" y="351117"/>
                          <a:pt x="3809" y="199987"/>
                        </a:cubicBezTo>
                        <a:lnTo>
                          <a:pt x="4778" y="0"/>
                        </a:lnTo>
                        <a:close/>
                      </a:path>
                    </a:pathLst>
                  </a:custGeom>
                  <a:solidFill>
                    <a:srgbClr val="B4BABD">
                      <a:lumMod val="40000"/>
                      <a:lumOff val="60000"/>
                    </a:srgbClr>
                  </a:solidFill>
                  <a:ln w="1905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61" name="Flowchart: Delay 10"/>
                  <p:cNvSpPr/>
                  <p:nvPr/>
                </p:nvSpPr>
                <p:spPr bwMode="auto">
                  <a:xfrm rot="5400000">
                    <a:off x="8104888" y="3732695"/>
                    <a:ext cx="299548" cy="366818"/>
                  </a:xfrm>
                  <a:custGeom>
                    <a:avLst/>
                    <a:gdLst>
                      <a:gd name="connsiteX0" fmla="*/ 0 w 658964"/>
                      <a:gd name="connsiteY0" fmla="*/ 0 h 812800"/>
                      <a:gd name="connsiteX1" fmla="*/ 329482 w 658964"/>
                      <a:gd name="connsiteY1" fmla="*/ 0 h 812800"/>
                      <a:gd name="connsiteX2" fmla="*/ 658964 w 658964"/>
                      <a:gd name="connsiteY2" fmla="*/ 406400 h 812800"/>
                      <a:gd name="connsiteX3" fmla="*/ 329482 w 658964"/>
                      <a:gd name="connsiteY3" fmla="*/ 812800 h 812800"/>
                      <a:gd name="connsiteX4" fmla="*/ 0 w 658964"/>
                      <a:gd name="connsiteY4" fmla="*/ 812800 h 812800"/>
                      <a:gd name="connsiteX5" fmla="*/ 0 w 658964"/>
                      <a:gd name="connsiteY5" fmla="*/ 0 h 812800"/>
                      <a:gd name="connsiteX0" fmla="*/ 969 w 659933"/>
                      <a:gd name="connsiteY0" fmla="*/ 0 h 812800"/>
                      <a:gd name="connsiteX1" fmla="*/ 330451 w 659933"/>
                      <a:gd name="connsiteY1" fmla="*/ 0 h 812800"/>
                      <a:gd name="connsiteX2" fmla="*/ 659933 w 659933"/>
                      <a:gd name="connsiteY2" fmla="*/ 406400 h 812800"/>
                      <a:gd name="connsiteX3" fmla="*/ 330451 w 659933"/>
                      <a:gd name="connsiteY3" fmla="*/ 812800 h 812800"/>
                      <a:gd name="connsiteX4" fmla="*/ 969 w 659933"/>
                      <a:gd name="connsiteY4" fmla="*/ 812800 h 812800"/>
                      <a:gd name="connsiteX5" fmla="*/ 0 w 659933"/>
                      <a:gd name="connsiteY5" fmla="*/ 199987 h 812800"/>
                      <a:gd name="connsiteX6" fmla="*/ 969 w 659933"/>
                      <a:gd name="connsiteY6" fmla="*/ 0 h 812800"/>
                      <a:gd name="connsiteX0" fmla="*/ 4778 w 663742"/>
                      <a:gd name="connsiteY0" fmla="*/ 0 h 812800"/>
                      <a:gd name="connsiteX1" fmla="*/ 334260 w 663742"/>
                      <a:gd name="connsiteY1" fmla="*/ 0 h 812800"/>
                      <a:gd name="connsiteX2" fmla="*/ 663742 w 663742"/>
                      <a:gd name="connsiteY2" fmla="*/ 406400 h 812800"/>
                      <a:gd name="connsiteX3" fmla="*/ 334260 w 663742"/>
                      <a:gd name="connsiteY3" fmla="*/ 812800 h 812800"/>
                      <a:gd name="connsiteX4" fmla="*/ 4778 w 663742"/>
                      <a:gd name="connsiteY4" fmla="*/ 812800 h 812800"/>
                      <a:gd name="connsiteX5" fmla="*/ 0 w 663742"/>
                      <a:gd name="connsiteY5" fmla="*/ 653377 h 812800"/>
                      <a:gd name="connsiteX6" fmla="*/ 3809 w 663742"/>
                      <a:gd name="connsiteY6" fmla="*/ 199987 h 812800"/>
                      <a:gd name="connsiteX7" fmla="*/ 4778 w 663742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3742" h="812800">
                        <a:moveTo>
                          <a:pt x="4778" y="0"/>
                        </a:moveTo>
                        <a:lnTo>
                          <a:pt x="334260" y="0"/>
                        </a:lnTo>
                        <a:cubicBezTo>
                          <a:pt x="516228" y="0"/>
                          <a:pt x="663742" y="181951"/>
                          <a:pt x="663742" y="406400"/>
                        </a:cubicBezTo>
                        <a:cubicBezTo>
                          <a:pt x="663742" y="630849"/>
                          <a:pt x="516228" y="812800"/>
                          <a:pt x="334260" y="812800"/>
                        </a:cubicBezTo>
                        <a:lnTo>
                          <a:pt x="4778" y="812800"/>
                        </a:lnTo>
                        <a:lnTo>
                          <a:pt x="0" y="653377"/>
                        </a:lnTo>
                        <a:cubicBezTo>
                          <a:pt x="1270" y="502247"/>
                          <a:pt x="2539" y="351117"/>
                          <a:pt x="3809" y="199987"/>
                        </a:cubicBezTo>
                        <a:lnTo>
                          <a:pt x="4778" y="0"/>
                        </a:lnTo>
                        <a:close/>
                      </a:path>
                    </a:pathLst>
                  </a:custGeom>
                  <a:solidFill>
                    <a:srgbClr val="B4BABD">
                      <a:lumMod val="40000"/>
                      <a:lumOff val="60000"/>
                    </a:srgbClr>
                  </a:solidFill>
                  <a:ln w="1905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cxnSp>
                <p:nvCxnSpPr>
                  <p:cNvPr id="79" name="Elbow Connector 78"/>
                  <p:cNvCxnSpPr>
                    <a:stCxn id="58" idx="5"/>
                    <a:endCxn id="57" idx="2"/>
                  </p:cNvCxnSpPr>
                  <p:nvPr/>
                </p:nvCxnSpPr>
                <p:spPr>
                  <a:xfrm rot="5400000" flipH="1">
                    <a:off x="8820438" y="1625559"/>
                    <a:ext cx="521441" cy="770766"/>
                  </a:xfrm>
                  <a:prstGeom prst="bentConnector3">
                    <a:avLst>
                      <a:gd name="adj1" fmla="val 19673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Elbow Connector 92"/>
                  <p:cNvCxnSpPr>
                    <a:stCxn id="59" idx="5"/>
                    <a:endCxn id="57" idx="2"/>
                  </p:cNvCxnSpPr>
                  <p:nvPr/>
                </p:nvCxnSpPr>
                <p:spPr>
                  <a:xfrm rot="5400000" flipH="1">
                    <a:off x="8350771" y="2095227"/>
                    <a:ext cx="1019664" cy="329653"/>
                  </a:xfrm>
                  <a:prstGeom prst="bentConnector3">
                    <a:avLst>
                      <a:gd name="adj1" fmla="val 59009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Elbow Connector 95"/>
                  <p:cNvCxnSpPr>
                    <a:stCxn id="60" idx="5"/>
                    <a:endCxn id="57" idx="2"/>
                  </p:cNvCxnSpPr>
                  <p:nvPr/>
                </p:nvCxnSpPr>
                <p:spPr>
                  <a:xfrm rot="5400000" flipH="1" flipV="1">
                    <a:off x="7881101" y="2453434"/>
                    <a:ext cx="1517887" cy="111461"/>
                  </a:xfrm>
                  <a:prstGeom prst="bentConnector5">
                    <a:avLst>
                      <a:gd name="adj1" fmla="val 17571"/>
                      <a:gd name="adj2" fmla="val -794"/>
                      <a:gd name="adj3" fmla="val 72378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Elbow Connector 100"/>
                  <p:cNvCxnSpPr>
                    <a:stCxn id="61" idx="5"/>
                    <a:endCxn id="57" idx="2"/>
                  </p:cNvCxnSpPr>
                  <p:nvPr/>
                </p:nvCxnSpPr>
                <p:spPr>
                  <a:xfrm rot="5400000" flipH="1" flipV="1">
                    <a:off x="7411433" y="2481988"/>
                    <a:ext cx="2016109" cy="552575"/>
                  </a:xfrm>
                  <a:prstGeom prst="bentConnector3">
                    <a:avLst>
                      <a:gd name="adj1" fmla="val 79261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7677610" y="1804884"/>
                    <a:ext cx="3002898" cy="400110"/>
                    <a:chOff x="7677610" y="1804884"/>
                    <a:chExt cx="3002898" cy="400110"/>
                  </a:xfrm>
                </p:grpSpPr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10074252" y="1804884"/>
                      <a:ext cx="6062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b[0]</a:t>
                      </a:r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677610" y="1822962"/>
                      <a:ext cx="2375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+mj-lt"/>
                        </a:rPr>
                        <a:t> </a:t>
                      </a:r>
                    </a:p>
                  </p:txBody>
                </p:sp>
                <p:cxnSp>
                  <p:nvCxnSpPr>
                    <p:cNvPr id="116" name="Straight Connector 115"/>
                    <p:cNvCxnSpPr>
                      <a:stCxn id="11" idx="1"/>
                      <a:endCxn id="112" idx="3"/>
                    </p:cNvCxnSpPr>
                    <p:nvPr/>
                  </p:nvCxnSpPr>
                  <p:spPr>
                    <a:xfrm flipH="1">
                      <a:off x="7915176" y="2004939"/>
                      <a:ext cx="2159076" cy="2689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2" name="Straight Connector 121"/>
                  <p:cNvCxnSpPr>
                    <a:stCxn id="61" idx="6"/>
                  </p:cNvCxnSpPr>
                  <p:nvPr/>
                </p:nvCxnSpPr>
                <p:spPr>
                  <a:xfrm flipV="1">
                    <a:off x="8347817" y="3680162"/>
                    <a:ext cx="0" cy="8788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>
                    <a:stCxn id="60" idx="6"/>
                  </p:cNvCxnSpPr>
                  <p:nvPr/>
                </p:nvCxnSpPr>
                <p:spPr>
                  <a:xfrm flipV="1">
                    <a:off x="8788931" y="3169996"/>
                    <a:ext cx="0" cy="99831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>
                    <a:stCxn id="59" idx="6"/>
                  </p:cNvCxnSpPr>
                  <p:nvPr/>
                </p:nvCxnSpPr>
                <p:spPr>
                  <a:xfrm flipV="1">
                    <a:off x="9230045" y="2667306"/>
                    <a:ext cx="0" cy="104298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>
                    <a:stCxn id="58" idx="6"/>
                  </p:cNvCxnSpPr>
                  <p:nvPr/>
                </p:nvCxnSpPr>
                <p:spPr>
                  <a:xfrm flipH="1" flipV="1">
                    <a:off x="9665494" y="2004939"/>
                    <a:ext cx="5664" cy="268442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7684527" y="2467251"/>
                    <a:ext cx="3002898" cy="400110"/>
                    <a:chOff x="7677610" y="1804884"/>
                    <a:chExt cx="3002898" cy="400110"/>
                  </a:xfrm>
                </p:grpSpPr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10074252" y="1804884"/>
                      <a:ext cx="6062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b[1]</a:t>
                      </a:r>
                    </a:p>
                  </p:txBody>
                </p: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7677610" y="1822962"/>
                      <a:ext cx="2375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+mj-lt"/>
                        </a:rPr>
                        <a:t> </a:t>
                      </a:r>
                    </a:p>
                  </p:txBody>
                </p:sp>
                <p:cxnSp>
                  <p:nvCxnSpPr>
                    <p:cNvPr id="143" name="Straight Connector 142"/>
                    <p:cNvCxnSpPr>
                      <a:stCxn id="141" idx="1"/>
                      <a:endCxn id="142" idx="3"/>
                    </p:cNvCxnSpPr>
                    <p:nvPr/>
                  </p:nvCxnSpPr>
                  <p:spPr>
                    <a:xfrm flipH="1">
                      <a:off x="7915176" y="2004939"/>
                      <a:ext cx="2159076" cy="2689"/>
                    </a:xfrm>
                    <a:prstGeom prst="line">
                      <a:avLst/>
                    </a:prstGeom>
                    <a:ln w="19050">
                      <a:solidFill>
                        <a:schemeClr val="accent5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7677610" y="2972070"/>
                    <a:ext cx="3002898" cy="400110"/>
                    <a:chOff x="7677610" y="1804884"/>
                    <a:chExt cx="3002898" cy="400110"/>
                  </a:xfrm>
                </p:grpSpPr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10074252" y="1804884"/>
                      <a:ext cx="6062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b[2]</a:t>
                      </a:r>
                    </a:p>
                  </p:txBody>
                </p:sp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7677610" y="1822962"/>
                      <a:ext cx="2375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+mj-lt"/>
                        </a:rPr>
                        <a:t> </a:t>
                      </a:r>
                    </a:p>
                  </p:txBody>
                </p:sp>
                <p:cxnSp>
                  <p:nvCxnSpPr>
                    <p:cNvPr id="151" name="Straight Connector 150"/>
                    <p:cNvCxnSpPr>
                      <a:stCxn id="149" idx="1"/>
                      <a:endCxn id="150" idx="3"/>
                    </p:cNvCxnSpPr>
                    <p:nvPr/>
                  </p:nvCxnSpPr>
                  <p:spPr>
                    <a:xfrm flipH="1">
                      <a:off x="7915176" y="2004939"/>
                      <a:ext cx="2159076" cy="2689"/>
                    </a:xfrm>
                    <a:prstGeom prst="line">
                      <a:avLst/>
                    </a:prstGeom>
                    <a:ln w="19050">
                      <a:solidFill>
                        <a:schemeClr val="accent4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7683861" y="3480107"/>
                    <a:ext cx="3002898" cy="400110"/>
                    <a:chOff x="7677610" y="1804884"/>
                    <a:chExt cx="3002898" cy="400110"/>
                  </a:xfrm>
                </p:grpSpPr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10074252" y="1804884"/>
                      <a:ext cx="6062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b[3]</a:t>
                      </a:r>
                    </a:p>
                  </p:txBody>
                </p:sp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7677610" y="1822962"/>
                      <a:ext cx="2375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+mj-lt"/>
                        </a:rPr>
                        <a:t> </a:t>
                      </a:r>
                    </a:p>
                  </p:txBody>
                </p:sp>
                <p:cxnSp>
                  <p:nvCxnSpPr>
                    <p:cNvPr id="156" name="Straight Connector 155"/>
                    <p:cNvCxnSpPr>
                      <a:stCxn id="154" idx="1"/>
                      <a:endCxn id="155" idx="3"/>
                    </p:cNvCxnSpPr>
                    <p:nvPr/>
                  </p:nvCxnSpPr>
                  <p:spPr>
                    <a:xfrm flipH="1">
                      <a:off x="7915176" y="2004939"/>
                      <a:ext cx="2159076" cy="2689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9" name="Straight Connector 158"/>
                  <p:cNvCxnSpPr>
                    <a:stCxn id="58" idx="2"/>
                  </p:cNvCxnSpPr>
                  <p:nvPr/>
                </p:nvCxnSpPr>
                <p:spPr>
                  <a:xfrm>
                    <a:off x="9578003" y="2571210"/>
                    <a:ext cx="0" cy="2472278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>
                    <a:stCxn id="59" idx="2"/>
                  </p:cNvCxnSpPr>
                  <p:nvPr/>
                </p:nvCxnSpPr>
                <p:spPr>
                  <a:xfrm>
                    <a:off x="9136890" y="3069433"/>
                    <a:ext cx="0" cy="1974055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>
                    <a:stCxn id="60" idx="2"/>
                  </p:cNvCxnSpPr>
                  <p:nvPr/>
                </p:nvCxnSpPr>
                <p:spPr>
                  <a:xfrm flipH="1">
                    <a:off x="8695775" y="3567656"/>
                    <a:ext cx="1" cy="147583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>
                    <a:stCxn id="61" idx="2"/>
                  </p:cNvCxnSpPr>
                  <p:nvPr/>
                </p:nvCxnSpPr>
                <p:spPr>
                  <a:xfrm flipH="1">
                    <a:off x="8254661" y="4065878"/>
                    <a:ext cx="1" cy="965652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7461641" y="5029154"/>
                  <a:ext cx="1727854" cy="710451"/>
                  <a:chOff x="7461641" y="5029154"/>
                  <a:chExt cx="1727854" cy="710451"/>
                </a:xfrm>
              </p:grpSpPr>
              <p:sp>
                <p:nvSpPr>
                  <p:cNvPr id="173" name="TextBox 172"/>
                  <p:cNvSpPr txBox="1"/>
                  <p:nvPr/>
                </p:nvSpPr>
                <p:spPr>
                  <a:xfrm rot="16200000">
                    <a:off x="8634214" y="5184325"/>
                    <a:ext cx="7104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accent6"/>
                        </a:solidFill>
                      </a:rPr>
                      <a:t>p</a:t>
                    </a:r>
                    <a:r>
                      <a:rPr lang="en-US" sz="1600" dirty="0">
                        <a:solidFill>
                          <a:schemeClr val="accent6"/>
                        </a:solidFill>
                      </a:rPr>
                      <a:t>0</a:t>
                    </a:r>
                    <a:r>
                      <a:rPr lang="en-US" sz="2000" dirty="0">
                        <a:solidFill>
                          <a:schemeClr val="accent6"/>
                        </a:solidFill>
                      </a:rPr>
                      <a:t>[0]</a:t>
                    </a:r>
                  </a:p>
                </p:txBody>
              </p:sp>
              <p:sp>
                <p:nvSpPr>
                  <p:cNvPr id="274" name="TextBox 273"/>
                  <p:cNvSpPr txBox="1"/>
                  <p:nvPr/>
                </p:nvSpPr>
                <p:spPr>
                  <a:xfrm rot="16200000">
                    <a:off x="8209745" y="5184325"/>
                    <a:ext cx="7104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accent5"/>
                        </a:solidFill>
                      </a:rPr>
                      <a:t>p</a:t>
                    </a:r>
                    <a:r>
                      <a:rPr lang="en-US" sz="1600" dirty="0">
                        <a:solidFill>
                          <a:schemeClr val="accent5"/>
                        </a:solidFill>
                      </a:rPr>
                      <a:t>1</a:t>
                    </a:r>
                    <a:r>
                      <a:rPr lang="en-US" sz="2000" dirty="0">
                        <a:solidFill>
                          <a:schemeClr val="accent5"/>
                        </a:solidFill>
                      </a:rPr>
                      <a:t>[1]</a:t>
                    </a:r>
                  </a:p>
                </p:txBody>
              </p:sp>
              <p:sp>
                <p:nvSpPr>
                  <p:cNvPr id="275" name="TextBox 274"/>
                  <p:cNvSpPr txBox="1"/>
                  <p:nvPr/>
                </p:nvSpPr>
                <p:spPr>
                  <a:xfrm rot="16200000">
                    <a:off x="7752847" y="5184325"/>
                    <a:ext cx="7104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accent4"/>
                        </a:solidFill>
                      </a:rPr>
                      <a:t>p</a:t>
                    </a:r>
                    <a:r>
                      <a:rPr lang="en-US" sz="1600" dirty="0">
                        <a:solidFill>
                          <a:schemeClr val="accent4"/>
                        </a:solidFill>
                      </a:rPr>
                      <a:t>2</a:t>
                    </a:r>
                    <a:r>
                      <a:rPr lang="en-US" sz="2000" dirty="0">
                        <a:solidFill>
                          <a:schemeClr val="accent4"/>
                        </a:solidFill>
                      </a:rPr>
                      <a:t>[2]</a:t>
                    </a:r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 rot="16200000">
                    <a:off x="7306470" y="5184325"/>
                    <a:ext cx="7104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accent2"/>
                        </a:solidFill>
                      </a:rPr>
                      <a:t>p</a:t>
                    </a:r>
                    <a:r>
                      <a:rPr lang="en-US" sz="1600" dirty="0">
                        <a:solidFill>
                          <a:schemeClr val="accent2"/>
                        </a:solidFill>
                      </a:rPr>
                      <a:t>3</a:t>
                    </a:r>
                    <a:r>
                      <a:rPr lang="en-US" sz="2000" dirty="0">
                        <a:solidFill>
                          <a:schemeClr val="accent2"/>
                        </a:solidFill>
                      </a:rPr>
                      <a:t>[3]</a:t>
                    </a:r>
                  </a:p>
                </p:txBody>
              </p:sp>
            </p:grpSp>
          </p:grpSp>
          <p:sp>
            <p:nvSpPr>
              <p:cNvPr id="397" name="TextBox 396"/>
              <p:cNvSpPr txBox="1"/>
              <p:nvPr/>
            </p:nvSpPr>
            <p:spPr>
              <a:xfrm>
                <a:off x="7832902" y="1333508"/>
                <a:ext cx="59503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a[0]</a:t>
                </a:r>
              </a:p>
            </p:txBody>
          </p:sp>
        </p:grpSp>
      </p:grpSp>
      <p:grpSp>
        <p:nvGrpSpPr>
          <p:cNvPr id="433" name="Group 432"/>
          <p:cNvGrpSpPr/>
          <p:nvPr/>
        </p:nvGrpSpPr>
        <p:grpSpPr>
          <a:xfrm>
            <a:off x="2809790" y="1326892"/>
            <a:ext cx="2403620" cy="4422986"/>
            <a:chOff x="2809790" y="1326892"/>
            <a:chExt cx="2403620" cy="4422986"/>
          </a:xfrm>
        </p:grpSpPr>
        <p:grpSp>
          <p:nvGrpSpPr>
            <p:cNvPr id="209" name="Group 208"/>
            <p:cNvGrpSpPr/>
            <p:nvPr/>
          </p:nvGrpSpPr>
          <p:grpSpPr>
            <a:xfrm>
              <a:off x="2809790" y="1326893"/>
              <a:ext cx="2403559" cy="3693377"/>
              <a:chOff x="7677610" y="1350111"/>
              <a:chExt cx="2403559" cy="3693377"/>
            </a:xfrm>
          </p:grpSpPr>
          <p:sp>
            <p:nvSpPr>
              <p:cNvPr id="210" name="TextBox 209"/>
              <p:cNvSpPr txBox="1"/>
              <p:nvPr/>
            </p:nvSpPr>
            <p:spPr>
              <a:xfrm>
                <a:off x="8398258" y="1350111"/>
                <a:ext cx="59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a[3]</a:t>
                </a:r>
              </a:p>
            </p:txBody>
          </p:sp>
          <p:sp>
            <p:nvSpPr>
              <p:cNvPr id="211" name="Flowchart: Delay 10"/>
              <p:cNvSpPr/>
              <p:nvPr/>
            </p:nvSpPr>
            <p:spPr bwMode="auto">
              <a:xfrm rot="5400000">
                <a:off x="9428229" y="2238027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2" name="Flowchart: Delay 10"/>
              <p:cNvSpPr/>
              <p:nvPr/>
            </p:nvSpPr>
            <p:spPr bwMode="auto">
              <a:xfrm rot="5400000">
                <a:off x="8987116" y="2736250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3" name="Flowchart: Delay 10"/>
              <p:cNvSpPr/>
              <p:nvPr/>
            </p:nvSpPr>
            <p:spPr bwMode="auto">
              <a:xfrm rot="5400000">
                <a:off x="8546002" y="3234473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4" name="Flowchart: Delay 10"/>
              <p:cNvSpPr/>
              <p:nvPr/>
            </p:nvSpPr>
            <p:spPr bwMode="auto">
              <a:xfrm rot="5400000">
                <a:off x="8104888" y="3732695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215" name="Elbow Connector 214"/>
              <p:cNvCxnSpPr>
                <a:stCxn id="211" idx="5"/>
                <a:endCxn id="210" idx="2"/>
              </p:cNvCxnSpPr>
              <p:nvPr/>
            </p:nvCxnSpPr>
            <p:spPr>
              <a:xfrm rot="5400000" flipH="1">
                <a:off x="8820438" y="1625559"/>
                <a:ext cx="521441" cy="770766"/>
              </a:xfrm>
              <a:prstGeom prst="bentConnector3">
                <a:avLst>
                  <a:gd name="adj1" fmla="val 1967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Elbow Connector 215"/>
              <p:cNvCxnSpPr>
                <a:stCxn id="212" idx="5"/>
                <a:endCxn id="210" idx="2"/>
              </p:cNvCxnSpPr>
              <p:nvPr/>
            </p:nvCxnSpPr>
            <p:spPr>
              <a:xfrm rot="5400000" flipH="1">
                <a:off x="8350771" y="2095227"/>
                <a:ext cx="1019664" cy="329653"/>
              </a:xfrm>
              <a:prstGeom prst="bentConnector3">
                <a:avLst>
                  <a:gd name="adj1" fmla="val 59009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Elbow Connector 216"/>
              <p:cNvCxnSpPr>
                <a:stCxn id="213" idx="5"/>
                <a:endCxn id="210" idx="2"/>
              </p:cNvCxnSpPr>
              <p:nvPr/>
            </p:nvCxnSpPr>
            <p:spPr>
              <a:xfrm rot="5400000" flipH="1" flipV="1">
                <a:off x="7881101" y="2453434"/>
                <a:ext cx="1517887" cy="111461"/>
              </a:xfrm>
              <a:prstGeom prst="bentConnector5">
                <a:avLst>
                  <a:gd name="adj1" fmla="val 17571"/>
                  <a:gd name="adj2" fmla="val -794"/>
                  <a:gd name="adj3" fmla="val 72378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Elbow Connector 217"/>
              <p:cNvCxnSpPr>
                <a:stCxn id="214" idx="5"/>
                <a:endCxn id="210" idx="2"/>
              </p:cNvCxnSpPr>
              <p:nvPr/>
            </p:nvCxnSpPr>
            <p:spPr>
              <a:xfrm rot="5400000" flipH="1" flipV="1">
                <a:off x="7411433" y="2481988"/>
                <a:ext cx="2016109" cy="552575"/>
              </a:xfrm>
              <a:prstGeom prst="bentConnector3">
                <a:avLst>
                  <a:gd name="adj1" fmla="val 7926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" name="Group 218"/>
              <p:cNvGrpSpPr/>
              <p:nvPr/>
            </p:nvGrpSpPr>
            <p:grpSpPr>
              <a:xfrm>
                <a:off x="7677610" y="1822962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37" name="TextBox 236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38" name="Straight Connector 237"/>
                <p:cNvCxnSpPr>
                  <a:endCxn id="237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0" name="Straight Connector 219"/>
              <p:cNvCxnSpPr>
                <a:stCxn id="214" idx="6"/>
              </p:cNvCxnSpPr>
              <p:nvPr/>
            </p:nvCxnSpPr>
            <p:spPr>
              <a:xfrm flipV="1">
                <a:off x="8347817" y="3680162"/>
                <a:ext cx="0" cy="8788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213" idx="6"/>
              </p:cNvCxnSpPr>
              <p:nvPr/>
            </p:nvCxnSpPr>
            <p:spPr>
              <a:xfrm flipV="1">
                <a:off x="8788931" y="3169996"/>
                <a:ext cx="0" cy="99831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12" idx="6"/>
              </p:cNvCxnSpPr>
              <p:nvPr/>
            </p:nvCxnSpPr>
            <p:spPr>
              <a:xfrm flipV="1">
                <a:off x="9230045" y="2667306"/>
                <a:ext cx="0" cy="104298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11" idx="6"/>
              </p:cNvCxnSpPr>
              <p:nvPr/>
            </p:nvCxnSpPr>
            <p:spPr>
              <a:xfrm flipH="1" flipV="1">
                <a:off x="9665494" y="2004939"/>
                <a:ext cx="5664" cy="26844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/>
              <p:cNvGrpSpPr/>
              <p:nvPr/>
            </p:nvGrpSpPr>
            <p:grpSpPr>
              <a:xfrm>
                <a:off x="7684527" y="2485329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35" name="TextBox 234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36" name="Straight Connector 235"/>
                <p:cNvCxnSpPr>
                  <a:endCxn id="235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/>
            </p:nvGrpSpPr>
            <p:grpSpPr>
              <a:xfrm>
                <a:off x="7677610" y="2990148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33" name="TextBox 232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34" name="Straight Connector 233"/>
                <p:cNvCxnSpPr>
                  <a:endCxn id="233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>
                <a:off x="7683861" y="3498185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31" name="TextBox 230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32" name="Straight Connector 231"/>
                <p:cNvCxnSpPr>
                  <a:endCxn id="231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7" name="Straight Connector 226"/>
              <p:cNvCxnSpPr>
                <a:stCxn id="211" idx="2"/>
              </p:cNvCxnSpPr>
              <p:nvPr/>
            </p:nvCxnSpPr>
            <p:spPr>
              <a:xfrm>
                <a:off x="9578003" y="2571210"/>
                <a:ext cx="0" cy="247227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12" idx="2"/>
              </p:cNvCxnSpPr>
              <p:nvPr/>
            </p:nvCxnSpPr>
            <p:spPr>
              <a:xfrm>
                <a:off x="9136890" y="3069433"/>
                <a:ext cx="0" cy="1974055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13" idx="2"/>
              </p:cNvCxnSpPr>
              <p:nvPr/>
            </p:nvCxnSpPr>
            <p:spPr>
              <a:xfrm flipH="1">
                <a:off x="8695775" y="3567656"/>
                <a:ext cx="1" cy="1475832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14" idx="2"/>
              </p:cNvCxnSpPr>
              <p:nvPr/>
            </p:nvCxnSpPr>
            <p:spPr>
              <a:xfrm flipH="1">
                <a:off x="8254661" y="4065878"/>
                <a:ext cx="1" cy="96565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0" name="TextBox 269"/>
            <p:cNvSpPr txBox="1"/>
            <p:nvPr/>
          </p:nvSpPr>
          <p:spPr>
            <a:xfrm>
              <a:off x="3533759" y="1345342"/>
              <a:ext cx="5950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a[2]</a:t>
              </a:r>
            </a:p>
          </p:txBody>
        </p:sp>
        <p:grpSp>
          <p:nvGrpSpPr>
            <p:cNvPr id="431" name="Group 430"/>
            <p:cNvGrpSpPr/>
            <p:nvPr/>
          </p:nvGrpSpPr>
          <p:grpSpPr>
            <a:xfrm>
              <a:off x="2809851" y="1326892"/>
              <a:ext cx="2403559" cy="4422986"/>
              <a:chOff x="2809851" y="1326892"/>
              <a:chExt cx="2403559" cy="4422986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3174673" y="5039427"/>
                <a:ext cx="1727854" cy="710451"/>
                <a:chOff x="7461641" y="5029154"/>
                <a:chExt cx="1727854" cy="710451"/>
              </a:xfrm>
            </p:grpSpPr>
            <p:sp>
              <p:nvSpPr>
                <p:cNvPr id="319" name="TextBox 318"/>
                <p:cNvSpPr txBox="1"/>
                <p:nvPr/>
              </p:nvSpPr>
              <p:spPr>
                <a:xfrm rot="16200000">
                  <a:off x="8634214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6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6"/>
                      </a:solidFill>
                    </a:rPr>
                    <a:t>0</a:t>
                  </a:r>
                  <a:r>
                    <a:rPr lang="en-US" sz="2000" dirty="0">
                      <a:solidFill>
                        <a:schemeClr val="accent6"/>
                      </a:solidFill>
                    </a:rPr>
                    <a:t>[2]</a:t>
                  </a:r>
                </a:p>
              </p:txBody>
            </p:sp>
            <p:sp>
              <p:nvSpPr>
                <p:cNvPr id="320" name="TextBox 319"/>
                <p:cNvSpPr txBox="1"/>
                <p:nvPr/>
              </p:nvSpPr>
              <p:spPr>
                <a:xfrm rot="16200000">
                  <a:off x="8209745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5"/>
                      </a:solidFill>
                    </a:rPr>
                    <a:t>1</a:t>
                  </a:r>
                  <a:r>
                    <a:rPr lang="en-US" sz="2000" dirty="0">
                      <a:solidFill>
                        <a:schemeClr val="accent5"/>
                      </a:solidFill>
                    </a:rPr>
                    <a:t>[3]</a:t>
                  </a:r>
                </a:p>
              </p:txBody>
            </p:sp>
            <p:sp>
              <p:nvSpPr>
                <p:cNvPr id="321" name="TextBox 320"/>
                <p:cNvSpPr txBox="1"/>
                <p:nvPr/>
              </p:nvSpPr>
              <p:spPr>
                <a:xfrm rot="16200000">
                  <a:off x="7752847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4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4"/>
                      </a:solidFill>
                    </a:rPr>
                    <a:t>2</a:t>
                  </a:r>
                  <a:r>
                    <a:rPr lang="en-US" sz="2000" dirty="0">
                      <a:solidFill>
                        <a:schemeClr val="accent4"/>
                      </a:solidFill>
                    </a:rPr>
                    <a:t>[4]</a:t>
                  </a:r>
                </a:p>
              </p:txBody>
            </p:sp>
            <p:sp>
              <p:nvSpPr>
                <p:cNvPr id="322" name="TextBox 321"/>
                <p:cNvSpPr txBox="1"/>
                <p:nvPr/>
              </p:nvSpPr>
              <p:spPr>
                <a:xfrm rot="16200000">
                  <a:off x="7306470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2"/>
                      </a:solidFill>
                    </a:rPr>
                    <a:t>3</a:t>
                  </a:r>
                  <a:r>
                    <a:rPr lang="en-US" sz="2000" dirty="0">
                      <a:solidFill>
                        <a:schemeClr val="accent2"/>
                      </a:solidFill>
                    </a:rPr>
                    <a:t>[5]</a:t>
                  </a:r>
                </a:p>
              </p:txBody>
            </p:sp>
          </p:grpSp>
          <p:grpSp>
            <p:nvGrpSpPr>
              <p:cNvPr id="400" name="Group 399"/>
              <p:cNvGrpSpPr/>
              <p:nvPr/>
            </p:nvGrpSpPr>
            <p:grpSpPr>
              <a:xfrm>
                <a:off x="2809851" y="1326892"/>
                <a:ext cx="2403559" cy="3693377"/>
                <a:chOff x="7677610" y="1350111"/>
                <a:chExt cx="2403559" cy="3693377"/>
              </a:xfrm>
            </p:grpSpPr>
            <p:sp>
              <p:nvSpPr>
                <p:cNvPr id="401" name="TextBox 400"/>
                <p:cNvSpPr txBox="1"/>
                <p:nvPr/>
              </p:nvSpPr>
              <p:spPr>
                <a:xfrm>
                  <a:off x="8398258" y="1350111"/>
                  <a:ext cx="5950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a[3]</a:t>
                  </a:r>
                </a:p>
              </p:txBody>
            </p:sp>
            <p:sp>
              <p:nvSpPr>
                <p:cNvPr id="402" name="Flowchart: Delay 10"/>
                <p:cNvSpPr/>
                <p:nvPr/>
              </p:nvSpPr>
              <p:spPr bwMode="auto">
                <a:xfrm rot="5400000">
                  <a:off x="9428229" y="2238027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3" name="Flowchart: Delay 10"/>
                <p:cNvSpPr/>
                <p:nvPr/>
              </p:nvSpPr>
              <p:spPr bwMode="auto">
                <a:xfrm rot="5400000">
                  <a:off x="8987116" y="2736250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4" name="Flowchart: Delay 10"/>
                <p:cNvSpPr/>
                <p:nvPr/>
              </p:nvSpPr>
              <p:spPr bwMode="auto">
                <a:xfrm rot="5400000">
                  <a:off x="8546002" y="3234473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5" name="Flowchart: Delay 10"/>
                <p:cNvSpPr/>
                <p:nvPr/>
              </p:nvSpPr>
              <p:spPr bwMode="auto">
                <a:xfrm rot="5400000">
                  <a:off x="8104888" y="3732695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cxnSp>
              <p:nvCxnSpPr>
                <p:cNvPr id="406" name="Elbow Connector 405"/>
                <p:cNvCxnSpPr>
                  <a:stCxn id="402" idx="5"/>
                  <a:endCxn id="401" idx="2"/>
                </p:cNvCxnSpPr>
                <p:nvPr/>
              </p:nvCxnSpPr>
              <p:spPr>
                <a:xfrm rot="5400000" flipH="1">
                  <a:off x="8820438" y="1625559"/>
                  <a:ext cx="521441" cy="770766"/>
                </a:xfrm>
                <a:prstGeom prst="bentConnector3">
                  <a:avLst>
                    <a:gd name="adj1" fmla="val 19673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Elbow Connector 406"/>
                <p:cNvCxnSpPr>
                  <a:stCxn id="403" idx="5"/>
                  <a:endCxn id="401" idx="2"/>
                </p:cNvCxnSpPr>
                <p:nvPr/>
              </p:nvCxnSpPr>
              <p:spPr>
                <a:xfrm rot="5400000" flipH="1">
                  <a:off x="8350771" y="2095227"/>
                  <a:ext cx="1019664" cy="329653"/>
                </a:xfrm>
                <a:prstGeom prst="bentConnector3">
                  <a:avLst>
                    <a:gd name="adj1" fmla="val 59009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Elbow Connector 407"/>
                <p:cNvCxnSpPr>
                  <a:stCxn id="404" idx="5"/>
                  <a:endCxn id="401" idx="2"/>
                </p:cNvCxnSpPr>
                <p:nvPr/>
              </p:nvCxnSpPr>
              <p:spPr>
                <a:xfrm rot="5400000" flipH="1" flipV="1">
                  <a:off x="7881101" y="2453434"/>
                  <a:ext cx="1517887" cy="111461"/>
                </a:xfrm>
                <a:prstGeom prst="bentConnector5">
                  <a:avLst>
                    <a:gd name="adj1" fmla="val 17571"/>
                    <a:gd name="adj2" fmla="val -794"/>
                    <a:gd name="adj3" fmla="val 72378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Elbow Connector 408"/>
                <p:cNvCxnSpPr>
                  <a:stCxn id="405" idx="5"/>
                  <a:endCxn id="401" idx="2"/>
                </p:cNvCxnSpPr>
                <p:nvPr/>
              </p:nvCxnSpPr>
              <p:spPr>
                <a:xfrm rot="5400000" flipH="1" flipV="1">
                  <a:off x="7411433" y="2481988"/>
                  <a:ext cx="2016109" cy="552575"/>
                </a:xfrm>
                <a:prstGeom prst="bentConnector3">
                  <a:avLst>
                    <a:gd name="adj1" fmla="val 79261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0" name="Group 409"/>
                <p:cNvGrpSpPr/>
                <p:nvPr/>
              </p:nvGrpSpPr>
              <p:grpSpPr>
                <a:xfrm>
                  <a:off x="7677610" y="1822962"/>
                  <a:ext cx="2396642" cy="369332"/>
                  <a:chOff x="7677610" y="1822962"/>
                  <a:chExt cx="2396642" cy="369332"/>
                </a:xfrm>
              </p:grpSpPr>
              <p:sp>
                <p:nvSpPr>
                  <p:cNvPr id="428" name="TextBox 427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429" name="Straight Connector 428"/>
                  <p:cNvCxnSpPr>
                    <a:endCxn id="428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1" name="Straight Connector 410"/>
                <p:cNvCxnSpPr>
                  <a:stCxn id="405" idx="6"/>
                </p:cNvCxnSpPr>
                <p:nvPr/>
              </p:nvCxnSpPr>
              <p:spPr>
                <a:xfrm flipV="1">
                  <a:off x="8347817" y="3680162"/>
                  <a:ext cx="0" cy="8788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>
                  <a:stCxn id="404" idx="6"/>
                </p:cNvCxnSpPr>
                <p:nvPr/>
              </p:nvCxnSpPr>
              <p:spPr>
                <a:xfrm flipV="1">
                  <a:off x="8788931" y="3169996"/>
                  <a:ext cx="0" cy="99831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>
                  <a:stCxn id="403" idx="6"/>
                </p:cNvCxnSpPr>
                <p:nvPr/>
              </p:nvCxnSpPr>
              <p:spPr>
                <a:xfrm flipV="1">
                  <a:off x="9230045" y="2667306"/>
                  <a:ext cx="0" cy="104298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>
                  <a:stCxn id="402" idx="6"/>
                </p:cNvCxnSpPr>
                <p:nvPr/>
              </p:nvCxnSpPr>
              <p:spPr>
                <a:xfrm flipH="1" flipV="1">
                  <a:off x="9665494" y="2004939"/>
                  <a:ext cx="5664" cy="26844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5" name="Group 414"/>
                <p:cNvGrpSpPr/>
                <p:nvPr/>
              </p:nvGrpSpPr>
              <p:grpSpPr>
                <a:xfrm>
                  <a:off x="7684527" y="2485329"/>
                  <a:ext cx="2396642" cy="369332"/>
                  <a:chOff x="7677610" y="1822962"/>
                  <a:chExt cx="2396642" cy="369332"/>
                </a:xfrm>
              </p:grpSpPr>
              <p:sp>
                <p:nvSpPr>
                  <p:cNvPr id="426" name="TextBox 425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427" name="Straight Connector 426"/>
                  <p:cNvCxnSpPr>
                    <a:endCxn id="426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6" name="Group 415"/>
                <p:cNvGrpSpPr/>
                <p:nvPr/>
              </p:nvGrpSpPr>
              <p:grpSpPr>
                <a:xfrm>
                  <a:off x="7677610" y="2990148"/>
                  <a:ext cx="2396642" cy="369332"/>
                  <a:chOff x="7677610" y="1822962"/>
                  <a:chExt cx="2396642" cy="369332"/>
                </a:xfrm>
              </p:grpSpPr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425" name="Straight Connector 424"/>
                  <p:cNvCxnSpPr>
                    <a:endCxn id="424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7" name="Group 416"/>
                <p:cNvGrpSpPr/>
                <p:nvPr/>
              </p:nvGrpSpPr>
              <p:grpSpPr>
                <a:xfrm>
                  <a:off x="7683861" y="3498185"/>
                  <a:ext cx="2396642" cy="369332"/>
                  <a:chOff x="7677610" y="1822962"/>
                  <a:chExt cx="2396642" cy="369332"/>
                </a:xfrm>
              </p:grpSpPr>
              <p:sp>
                <p:nvSpPr>
                  <p:cNvPr id="422" name="TextBox 421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423" name="Straight Connector 422"/>
                  <p:cNvCxnSpPr>
                    <a:endCxn id="422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8" name="Straight Connector 417"/>
                <p:cNvCxnSpPr>
                  <a:stCxn id="402" idx="2"/>
                </p:cNvCxnSpPr>
                <p:nvPr/>
              </p:nvCxnSpPr>
              <p:spPr>
                <a:xfrm>
                  <a:off x="9578003" y="2571210"/>
                  <a:ext cx="0" cy="247227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/>
                <p:cNvCxnSpPr>
                  <a:stCxn id="403" idx="2"/>
                </p:cNvCxnSpPr>
                <p:nvPr/>
              </p:nvCxnSpPr>
              <p:spPr>
                <a:xfrm>
                  <a:off x="9136890" y="3069433"/>
                  <a:ext cx="0" cy="1974055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>
                  <a:stCxn id="404" idx="2"/>
                </p:cNvCxnSpPr>
                <p:nvPr/>
              </p:nvCxnSpPr>
              <p:spPr>
                <a:xfrm flipH="1">
                  <a:off x="8695775" y="3567656"/>
                  <a:ext cx="1" cy="1475832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>
                  <a:stCxn id="405" idx="2"/>
                </p:cNvCxnSpPr>
                <p:nvPr/>
              </p:nvCxnSpPr>
              <p:spPr>
                <a:xfrm flipH="1">
                  <a:off x="8254661" y="4065878"/>
                  <a:ext cx="1" cy="96565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0" name="TextBox 429"/>
              <p:cNvSpPr txBox="1"/>
              <p:nvPr/>
            </p:nvSpPr>
            <p:spPr>
              <a:xfrm>
                <a:off x="3533820" y="1345341"/>
                <a:ext cx="59503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a[2]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92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3994141" y="1626461"/>
            <a:ext cx="4127518" cy="521004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994141" y="2668465"/>
            <a:ext cx="4127518" cy="1603871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975952"/>
          </a:xfrm>
        </p:spPr>
        <p:txBody>
          <a:bodyPr/>
          <a:lstStyle/>
          <a:p>
            <a:r>
              <a:rPr lang="en-US" dirty="0"/>
              <a:t>Multiplier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20</a:t>
            </a:fld>
            <a:endParaRPr lang="ru-RU"/>
          </a:p>
        </p:txBody>
      </p:sp>
      <p:grpSp>
        <p:nvGrpSpPr>
          <p:cNvPr id="53" name="Group 52"/>
          <p:cNvGrpSpPr/>
          <p:nvPr/>
        </p:nvGrpSpPr>
        <p:grpSpPr>
          <a:xfrm>
            <a:off x="2599120" y="2793088"/>
            <a:ext cx="3144602" cy="1812190"/>
            <a:chOff x="5427898" y="2916642"/>
            <a:chExt cx="3144602" cy="1812190"/>
          </a:xfrm>
        </p:grpSpPr>
        <p:grpSp>
          <p:nvGrpSpPr>
            <p:cNvPr id="15" name="Group 14"/>
            <p:cNvGrpSpPr/>
            <p:nvPr/>
          </p:nvGrpSpPr>
          <p:grpSpPr>
            <a:xfrm>
              <a:off x="5427898" y="2916642"/>
              <a:ext cx="1439797" cy="727535"/>
              <a:chOff x="3886200" y="3363088"/>
              <a:chExt cx="1439797" cy="727535"/>
            </a:xfrm>
          </p:grpSpPr>
          <p:sp>
            <p:nvSpPr>
              <p:cNvPr id="16" name="Freeform 127"/>
              <p:cNvSpPr>
                <a:spLocks/>
              </p:cNvSpPr>
              <p:nvPr/>
            </p:nvSpPr>
            <p:spPr bwMode="auto">
              <a:xfrm rot="5400000">
                <a:off x="4242331" y="3006957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6CE39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99150" y="3364019"/>
                <a:ext cx="4395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+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32703" y="2916642"/>
              <a:ext cx="1439797" cy="727535"/>
              <a:chOff x="3886200" y="3363088"/>
              <a:chExt cx="1439797" cy="727535"/>
            </a:xfrm>
          </p:grpSpPr>
          <p:sp>
            <p:nvSpPr>
              <p:cNvPr id="19" name="Freeform 127"/>
              <p:cNvSpPr>
                <a:spLocks/>
              </p:cNvSpPr>
              <p:nvPr/>
            </p:nvSpPr>
            <p:spPr bwMode="auto">
              <a:xfrm rot="5400000">
                <a:off x="4242331" y="3006957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6CE39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99150" y="3364019"/>
                <a:ext cx="4395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+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243956" y="4001297"/>
              <a:ext cx="1439797" cy="727535"/>
              <a:chOff x="3886200" y="3363088"/>
              <a:chExt cx="1439797" cy="727535"/>
            </a:xfrm>
          </p:grpSpPr>
          <p:sp>
            <p:nvSpPr>
              <p:cNvPr id="25" name="Freeform 127"/>
              <p:cNvSpPr>
                <a:spLocks/>
              </p:cNvSpPr>
              <p:nvPr/>
            </p:nvSpPr>
            <p:spPr bwMode="auto">
              <a:xfrm rot="5400000">
                <a:off x="4242331" y="3006957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6CE39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399150" y="3364019"/>
                <a:ext cx="4395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+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143621" y="3644177"/>
              <a:ext cx="411953" cy="357120"/>
              <a:chOff x="6139202" y="3644177"/>
              <a:chExt cx="371694" cy="35712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6147796" y="3644177"/>
                <a:ext cx="0" cy="15947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139202" y="3805238"/>
                <a:ext cx="3716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502400" y="3803650"/>
                <a:ext cx="0" cy="19764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 flipH="1">
              <a:off x="7382082" y="3644643"/>
              <a:ext cx="476043" cy="357120"/>
              <a:chOff x="6147796" y="3644177"/>
              <a:chExt cx="360954" cy="35712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6147796" y="3644177"/>
                <a:ext cx="0" cy="16773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147796" y="3803650"/>
                <a:ext cx="3609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502400" y="3803650"/>
                <a:ext cx="0" cy="19764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4629297" y="2581546"/>
            <a:ext cx="819150" cy="211542"/>
            <a:chOff x="7458075" y="2705100"/>
            <a:chExt cx="819150" cy="211542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2903779" y="2587505"/>
            <a:ext cx="819150" cy="211542"/>
            <a:chOff x="7458075" y="2705100"/>
            <a:chExt cx="819150" cy="211542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/>
          <p:cNvCxnSpPr/>
          <p:nvPr/>
        </p:nvCxnSpPr>
        <p:spPr>
          <a:xfrm>
            <a:off x="4137668" y="4591920"/>
            <a:ext cx="0" cy="2170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947180" y="48166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P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17918"/>
            <a:ext cx="6668514" cy="969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p-generator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671341" y="2113531"/>
            <a:ext cx="3007209" cy="463105"/>
            <a:chOff x="4418706" y="1993245"/>
            <a:chExt cx="3007209" cy="463105"/>
          </a:xfrm>
        </p:grpSpPr>
        <p:sp>
          <p:nvSpPr>
            <p:cNvPr id="103" name="TextBox 102"/>
            <p:cNvSpPr txBox="1"/>
            <p:nvPr/>
          </p:nvSpPr>
          <p:spPr>
            <a:xfrm>
              <a:off x="6963929" y="199468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p</a:t>
              </a:r>
              <a:r>
                <a:rPr lang="en-US" dirty="0">
                  <a:latin typeface="+mj-lt"/>
                </a:rPr>
                <a:t>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145535" y="199468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p</a:t>
              </a:r>
              <a:r>
                <a:rPr lang="en-US" dirty="0">
                  <a:latin typeface="+mj-lt"/>
                </a:rPr>
                <a:t>1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37487" y="199468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p</a:t>
              </a:r>
              <a:r>
                <a:rPr lang="en-US" dirty="0">
                  <a:latin typeface="+mj-lt"/>
                </a:rPr>
                <a:t>2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18706" y="199324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p</a:t>
              </a:r>
              <a:r>
                <a:rPr lang="en-US" dirty="0">
                  <a:latin typeface="+mj-lt"/>
                </a:rPr>
                <a:t>3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337618" y="1404836"/>
            <a:ext cx="819150" cy="211542"/>
            <a:chOff x="7458075" y="2705100"/>
            <a:chExt cx="819150" cy="211542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612100" y="1410795"/>
            <a:ext cx="819150" cy="211542"/>
            <a:chOff x="7458075" y="2705100"/>
            <a:chExt cx="819150" cy="211542"/>
          </a:xfrm>
        </p:grpSpPr>
        <p:cxnSp>
          <p:nvCxnSpPr>
            <p:cNvPr id="89" name="Straight Connector 88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836757" y="1400502"/>
            <a:ext cx="819150" cy="211542"/>
            <a:chOff x="7458075" y="2705100"/>
            <a:chExt cx="819150" cy="211542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135023" y="1401281"/>
            <a:ext cx="819150" cy="211542"/>
            <a:chOff x="7458075" y="2705100"/>
            <a:chExt cx="819150" cy="211542"/>
          </a:xfrm>
        </p:grpSpPr>
        <p:cxnSp>
          <p:nvCxnSpPr>
            <p:cNvPr id="117" name="Straight Connector 116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37641" y="940874"/>
            <a:ext cx="1410610" cy="463105"/>
            <a:chOff x="837641" y="940874"/>
            <a:chExt cx="1410610" cy="463105"/>
          </a:xfrm>
        </p:grpSpPr>
        <p:sp>
          <p:nvSpPr>
            <p:cNvPr id="127" name="TextBox 126"/>
            <p:cNvSpPr txBox="1"/>
            <p:nvPr/>
          </p:nvSpPr>
          <p:spPr>
            <a:xfrm>
              <a:off x="1648407" y="942314"/>
              <a:ext cx="599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b</a:t>
              </a:r>
              <a:r>
                <a:rPr lang="en-US" dirty="0">
                  <a:latin typeface="+mj-lt"/>
                </a:rPr>
                <a:t>[3]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37641" y="940874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</a:t>
              </a:r>
              <a:r>
                <a:rPr lang="en-US" dirty="0">
                  <a:latin typeface="+mj-lt"/>
                </a:rPr>
                <a:t>[3]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535220" y="933063"/>
            <a:ext cx="1410610" cy="463105"/>
            <a:chOff x="837641" y="940874"/>
            <a:chExt cx="1410610" cy="463105"/>
          </a:xfrm>
        </p:grpSpPr>
        <p:sp>
          <p:nvSpPr>
            <p:cNvPr id="152" name="TextBox 151"/>
            <p:cNvSpPr txBox="1"/>
            <p:nvPr/>
          </p:nvSpPr>
          <p:spPr>
            <a:xfrm>
              <a:off x="1648407" y="942314"/>
              <a:ext cx="599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b</a:t>
              </a:r>
              <a:r>
                <a:rPr lang="en-US" dirty="0">
                  <a:latin typeface="+mj-lt"/>
                </a:rPr>
                <a:t>[2]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837641" y="940874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</a:t>
              </a:r>
              <a:r>
                <a:rPr lang="en-US" dirty="0">
                  <a:latin typeface="+mj-lt"/>
                </a:rPr>
                <a:t>[2]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333112" y="944753"/>
            <a:ext cx="1410610" cy="463105"/>
            <a:chOff x="837641" y="940874"/>
            <a:chExt cx="1410610" cy="463105"/>
          </a:xfrm>
        </p:grpSpPr>
        <p:sp>
          <p:nvSpPr>
            <p:cNvPr id="155" name="TextBox 154"/>
            <p:cNvSpPr txBox="1"/>
            <p:nvPr/>
          </p:nvSpPr>
          <p:spPr>
            <a:xfrm>
              <a:off x="1648407" y="942314"/>
              <a:ext cx="599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b</a:t>
              </a:r>
              <a:r>
                <a:rPr lang="en-US" dirty="0">
                  <a:latin typeface="+mj-lt"/>
                </a:rPr>
                <a:t>[1]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37641" y="940874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</a:t>
              </a:r>
              <a:r>
                <a:rPr lang="en-US" dirty="0">
                  <a:latin typeface="+mj-lt"/>
                </a:rPr>
                <a:t>[1]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6045564" y="945472"/>
            <a:ext cx="1410610" cy="463105"/>
            <a:chOff x="837641" y="940874"/>
            <a:chExt cx="1410610" cy="463105"/>
          </a:xfrm>
        </p:grpSpPr>
        <p:sp>
          <p:nvSpPr>
            <p:cNvPr id="158" name="TextBox 157"/>
            <p:cNvSpPr txBox="1"/>
            <p:nvPr/>
          </p:nvSpPr>
          <p:spPr>
            <a:xfrm>
              <a:off x="1648407" y="942314"/>
              <a:ext cx="599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b</a:t>
              </a:r>
              <a:r>
                <a:rPr lang="en-US" dirty="0">
                  <a:latin typeface="+mj-lt"/>
                </a:rPr>
                <a:t>[0]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37641" y="940874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</a:t>
              </a:r>
              <a:r>
                <a:rPr lang="en-US" dirty="0">
                  <a:latin typeface="+mj-lt"/>
                </a:rPr>
                <a:t>[0]</a:t>
              </a:r>
              <a:endParaRPr lang="en-US" sz="2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58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023"/>
            <a:ext cx="10515600" cy="820176"/>
          </a:xfrm>
        </p:spPr>
        <p:txBody>
          <a:bodyPr/>
          <a:lstStyle/>
          <a:p>
            <a:r>
              <a:rPr lang="en-US" dirty="0"/>
              <a:t>Refresher: 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grpSp>
        <p:nvGrpSpPr>
          <p:cNvPr id="47" name="Group 46"/>
          <p:cNvGrpSpPr/>
          <p:nvPr/>
        </p:nvGrpSpPr>
        <p:grpSpPr>
          <a:xfrm>
            <a:off x="862183" y="1776899"/>
            <a:ext cx="2695136" cy="1900254"/>
            <a:chOff x="1313188" y="1801475"/>
            <a:chExt cx="3413817" cy="2406973"/>
          </a:xfrm>
        </p:grpSpPr>
        <p:sp>
          <p:nvSpPr>
            <p:cNvPr id="15" name="Rectangle 14"/>
            <p:cNvSpPr/>
            <p:nvPr/>
          </p:nvSpPr>
          <p:spPr>
            <a:xfrm>
              <a:off x="4233198" y="1956048"/>
              <a:ext cx="493807" cy="50680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82427" y="3808338"/>
              <a:ext cx="3978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800840" y="1888316"/>
              <a:ext cx="2378822" cy="1940888"/>
              <a:chOff x="1800840" y="1888316"/>
              <a:chExt cx="2378822" cy="1940888"/>
            </a:xfrm>
          </p:grpSpPr>
          <p:sp>
            <p:nvSpPr>
              <p:cNvPr id="12" name="Flowchart: Delay 10"/>
              <p:cNvSpPr/>
              <p:nvPr/>
            </p:nvSpPr>
            <p:spPr bwMode="auto">
              <a:xfrm rot="5400000">
                <a:off x="2405453" y="2957585"/>
                <a:ext cx="551814" cy="675736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227730" y="1888316"/>
                <a:ext cx="665065" cy="682098"/>
                <a:chOff x="1973995" y="4803088"/>
                <a:chExt cx="799964" cy="820453"/>
              </a:xfrm>
            </p:grpSpPr>
            <p:sp>
              <p:nvSpPr>
                <p:cNvPr id="26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7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800840" y="2063048"/>
                <a:ext cx="1591039" cy="336047"/>
                <a:chOff x="2036715" y="2873054"/>
                <a:chExt cx="2569080" cy="404210"/>
              </a:xfrm>
            </p:grpSpPr>
            <p:cxnSp>
              <p:nvCxnSpPr>
                <p:cNvPr id="24" name="Elbow Connector 25"/>
                <p:cNvCxnSpPr/>
                <p:nvPr/>
              </p:nvCxnSpPr>
              <p:spPr bwMode="auto">
                <a:xfrm flipH="1">
                  <a:off x="2036715" y="2873054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 flipH="1">
                  <a:off x="2051954" y="3273820"/>
                  <a:ext cx="2553841" cy="3446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" name="Group 17"/>
              <p:cNvGrpSpPr/>
              <p:nvPr/>
            </p:nvGrpSpPr>
            <p:grpSpPr>
              <a:xfrm rot="5400000">
                <a:off x="2200016" y="2373270"/>
                <a:ext cx="956499" cy="336051"/>
                <a:chOff x="2036715" y="2873050"/>
                <a:chExt cx="2569080" cy="404214"/>
              </a:xfrm>
            </p:grpSpPr>
            <p:cxnSp>
              <p:nvCxnSpPr>
                <p:cNvPr id="22" name="Elbow Connector 25"/>
                <p:cNvCxnSpPr/>
                <p:nvPr/>
              </p:nvCxnSpPr>
              <p:spPr bwMode="auto">
                <a:xfrm flipH="1">
                  <a:off x="2036715" y="2873050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 flipH="1" flipV="1">
                  <a:off x="3770837" y="2442307"/>
                  <a:ext cx="3445" cy="166647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</p:grpSp>
          <p:cxnSp>
            <p:nvCxnSpPr>
              <p:cNvPr id="19" name="Straight Connector 18"/>
              <p:cNvCxnSpPr/>
              <p:nvPr/>
            </p:nvCxnSpPr>
            <p:spPr bwMode="auto">
              <a:xfrm>
                <a:off x="3897679" y="2226159"/>
                <a:ext cx="281983" cy="320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endCxn id="12" idx="2"/>
              </p:cNvCxnSpPr>
              <p:nvPr/>
            </p:nvCxnSpPr>
            <p:spPr bwMode="auto">
              <a:xfrm flipV="1">
                <a:off x="2681360" y="3571359"/>
                <a:ext cx="0" cy="25784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4" name="Rectangle 43"/>
            <p:cNvSpPr/>
            <p:nvPr/>
          </p:nvSpPr>
          <p:spPr>
            <a:xfrm>
              <a:off x="1317998" y="1801475"/>
              <a:ext cx="399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13188" y="2196175"/>
              <a:ext cx="4042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373673" y="4832988"/>
            <a:ext cx="1857291" cy="1250496"/>
            <a:chOff x="1035873" y="4571347"/>
            <a:chExt cx="1857291" cy="1250496"/>
          </a:xfrm>
        </p:grpSpPr>
        <p:sp>
          <p:nvSpPr>
            <p:cNvPr id="49" name="Rectangle 48"/>
            <p:cNvSpPr/>
            <p:nvPr/>
          </p:nvSpPr>
          <p:spPr>
            <a:xfrm>
              <a:off x="1039671" y="4571347"/>
              <a:ext cx="315371" cy="315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35873" y="4882954"/>
              <a:ext cx="319169" cy="315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03314" y="4766175"/>
              <a:ext cx="38985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57499" y="5421733"/>
              <a:ext cx="39786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426066" y="4627637"/>
              <a:ext cx="1045871" cy="872091"/>
              <a:chOff x="1426066" y="4627637"/>
              <a:chExt cx="1045871" cy="872091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613532" y="4627637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>
              <a:xfrm rot="16200000" flipH="1">
                <a:off x="1849812" y="5408288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20" name="Group 119"/>
          <p:cNvGrpSpPr/>
          <p:nvPr/>
        </p:nvGrpSpPr>
        <p:grpSpPr>
          <a:xfrm>
            <a:off x="6361486" y="1687454"/>
            <a:ext cx="2979692" cy="2675801"/>
            <a:chOff x="6268708" y="1879017"/>
            <a:chExt cx="2979692" cy="2675801"/>
          </a:xfrm>
        </p:grpSpPr>
        <p:sp>
          <p:nvSpPr>
            <p:cNvPr id="86" name="Rectangle 85"/>
            <p:cNvSpPr/>
            <p:nvPr/>
          </p:nvSpPr>
          <p:spPr>
            <a:xfrm>
              <a:off x="6273518" y="2609496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68708" y="2921103"/>
              <a:ext cx="3465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600" kern="0" dirty="0" err="1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616207" y="4154708"/>
              <a:ext cx="340158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916258" y="2622718"/>
              <a:ext cx="332142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rgbClr val="061922"/>
                  </a:solidFill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6686302" y="2272753"/>
              <a:ext cx="2199968" cy="1946761"/>
              <a:chOff x="6686302" y="2272753"/>
              <a:chExt cx="2199968" cy="1946761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873768" y="2665786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 flipH="1">
                <a:off x="6686302" y="2830302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6686302" y="3153394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7549293" y="3004379"/>
                <a:ext cx="473986" cy="430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>
              <a:xfrm rot="16200000" flipH="1">
                <a:off x="7110048" y="3446437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7" name="Rectangle 96"/>
              <p:cNvSpPr/>
              <p:nvPr/>
            </p:nvSpPr>
            <p:spPr>
              <a:xfrm>
                <a:off x="8027865" y="2510527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 flipH="1">
                <a:off x="7840399" y="267504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8703390" y="284912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355585" y="3199738"/>
                <a:ext cx="0" cy="343562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7840399" y="2272753"/>
                <a:ext cx="0" cy="402292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>
              <a:xfrm rot="16200000" flipH="1">
                <a:off x="7694846" y="4128074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201488" y="3537877"/>
                <a:ext cx="46883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898385" y="3537877"/>
                <a:ext cx="45720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>
              <a:xfrm rot="16200000" flipH="1">
                <a:off x="7578880" y="363730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>
              <a:xfrm rot="16200000" flipH="1">
                <a:off x="7807735" y="363730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9" name="Flowchart: Delay 18"/>
              <p:cNvSpPr/>
              <p:nvPr/>
            </p:nvSpPr>
            <p:spPr bwMode="auto">
              <a:xfrm rot="5400000" flipH="1">
                <a:off x="7578552" y="3575783"/>
                <a:ext cx="415468" cy="538502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7587920" y="1879017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i-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953080" y="4313464"/>
            <a:ext cx="1826984" cy="1773619"/>
            <a:chOff x="6453388" y="4101599"/>
            <a:chExt cx="1826984" cy="1773619"/>
          </a:xfrm>
        </p:grpSpPr>
        <p:sp>
          <p:nvSpPr>
            <p:cNvPr id="123" name="Rectangle 122"/>
            <p:cNvSpPr/>
            <p:nvPr/>
          </p:nvSpPr>
          <p:spPr>
            <a:xfrm>
              <a:off x="6458198" y="4624722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453388" y="4936329"/>
              <a:ext cx="3465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948230" y="4819550"/>
              <a:ext cx="332142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202415" y="5475108"/>
              <a:ext cx="340158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6870982" y="4490681"/>
              <a:ext cx="1045871" cy="1062422"/>
              <a:chOff x="1426066" y="4437306"/>
              <a:chExt cx="1045871" cy="1062422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613532" y="4627637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 rot="16200000" flipH="1">
                <a:off x="1849812" y="5408288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 rot="16200000" flipH="1">
                <a:off x="1856061" y="4528746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3" name="Rectangle 132"/>
            <p:cNvSpPr/>
            <p:nvPr/>
          </p:nvSpPr>
          <p:spPr>
            <a:xfrm>
              <a:off x="7147913" y="4101599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aphicFrame>
        <p:nvGraphicFramePr>
          <p:cNvPr id="138" name="Table 137"/>
          <p:cNvGraphicFramePr>
            <a:graphicFrameLocks noGrp="1"/>
          </p:cNvGraphicFramePr>
          <p:nvPr/>
        </p:nvGraphicFramePr>
        <p:xfrm>
          <a:off x="9854078" y="1709443"/>
          <a:ext cx="1916575" cy="279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i-1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s</a:t>
                      </a:r>
                      <a:r>
                        <a:rPr kumimoji="0" 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/>
        </p:nvGraphicFramePr>
        <p:xfrm>
          <a:off x="4061829" y="1697774"/>
          <a:ext cx="1533260" cy="155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s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2144870" y="959520"/>
            <a:ext cx="276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Half Adder (HA)</a:t>
            </a:r>
            <a:endParaRPr lang="ru-RU" sz="3200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12575" y="959025"/>
            <a:ext cx="2601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Full Adder (FA)</a:t>
            </a:r>
            <a:endParaRPr lang="ru-RU" sz="3200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30332" y="3318578"/>
            <a:ext cx="1730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truth table of HA</a:t>
            </a:r>
            <a:endParaRPr lang="ru-RU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969092" y="4548657"/>
            <a:ext cx="169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truth table of FA</a:t>
            </a:r>
            <a:endParaRPr lang="ru-RU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139419" y="3729449"/>
            <a:ext cx="1507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HA schematic</a:t>
            </a:r>
            <a:endParaRPr lang="ru-RU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6194398" y="4049391"/>
            <a:ext cx="1469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FA schematic</a:t>
            </a:r>
            <a:endParaRPr lang="ru-RU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645080" y="6048573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HA symbol</a:t>
            </a:r>
            <a:endParaRPr lang="ru-RU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8187568" y="6038079"/>
            <a:ext cx="1253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FA symbol</a:t>
            </a:r>
            <a:endParaRPr lang="ru-RU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9854078" y="854369"/>
            <a:ext cx="2257797" cy="790661"/>
            <a:chOff x="9854078" y="854369"/>
            <a:chExt cx="2257797" cy="790661"/>
          </a:xfrm>
        </p:grpSpPr>
        <p:sp>
          <p:nvSpPr>
            <p:cNvPr id="81" name="TextBox 80"/>
            <p:cNvSpPr txBox="1"/>
            <p:nvPr/>
          </p:nvSpPr>
          <p:spPr>
            <a:xfrm>
              <a:off x="9854078" y="854369"/>
              <a:ext cx="2257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take into account the carry from the previous digit</a:t>
              </a:r>
              <a:endParaRPr lang="ru-RU" sz="1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0760502" y="1394179"/>
              <a:ext cx="103725" cy="25085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0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Ripple-Carry Adder</a:t>
            </a:r>
            <a:endParaRPr lang="ru-RU" dirty="0"/>
          </a:p>
        </p:txBody>
      </p:sp>
      <p:sp>
        <p:nvSpPr>
          <p:cNvPr id="64" name="Content Placeholder 63"/>
          <p:cNvSpPr>
            <a:spLocks noGrp="1"/>
          </p:cNvSpPr>
          <p:nvPr>
            <p:ph idx="1"/>
          </p:nvPr>
        </p:nvSpPr>
        <p:spPr>
          <a:xfrm>
            <a:off x="838200" y="4064893"/>
            <a:ext cx="10515600" cy="2112070"/>
          </a:xfrm>
        </p:spPr>
        <p:txBody>
          <a:bodyPr>
            <a:normAutofit/>
          </a:bodyPr>
          <a:lstStyle/>
          <a:p>
            <a:r>
              <a:rPr lang="en-US" sz="2800" dirty="0"/>
              <a:t>What about subtraction and negative numbers?</a:t>
            </a:r>
            <a:endParaRPr lang="ru-RU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19" name="Group 18"/>
          <p:cNvGrpSpPr/>
          <p:nvPr/>
        </p:nvGrpSpPr>
        <p:grpSpPr>
          <a:xfrm>
            <a:off x="7371416" y="1470081"/>
            <a:ext cx="1434710" cy="1886947"/>
            <a:chOff x="7554296" y="2147523"/>
            <a:chExt cx="1434710" cy="1886947"/>
          </a:xfrm>
        </p:grpSpPr>
        <p:sp>
          <p:nvSpPr>
            <p:cNvPr id="7" name="Rectangle 6"/>
            <p:cNvSpPr/>
            <p:nvPr/>
          </p:nvSpPr>
          <p:spPr>
            <a:xfrm flipH="1">
              <a:off x="8247235" y="2149137"/>
              <a:ext cx="399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H="1">
              <a:off x="8576357" y="2147523"/>
              <a:ext cx="4042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 rot="16200000" flipH="1">
              <a:off x="7748715" y="2396677"/>
              <a:ext cx="1045871" cy="1434710"/>
              <a:chOff x="1426066" y="3878728"/>
              <a:chExt cx="1045871" cy="1434710"/>
            </a:xfrm>
          </p:grpSpPr>
          <p:sp>
            <p:nvSpPr>
              <p:cNvPr id="13" name="Rectangle 12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 rot="16200000" flipH="1">
                <a:off x="1581742" y="4244488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" name="Rectangle 11"/>
            <p:cNvSpPr/>
            <p:nvPr/>
          </p:nvSpPr>
          <p:spPr>
            <a:xfrm flipH="1">
              <a:off x="7764680" y="2699809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63921" y="1469290"/>
            <a:ext cx="1407493" cy="1887738"/>
            <a:chOff x="7581512" y="2146732"/>
            <a:chExt cx="1407493" cy="1887738"/>
          </a:xfrm>
        </p:grpSpPr>
        <p:sp>
          <p:nvSpPr>
            <p:cNvPr id="21" name="Rectangle 20"/>
            <p:cNvSpPr/>
            <p:nvPr/>
          </p:nvSpPr>
          <p:spPr>
            <a:xfrm flipH="1">
              <a:off x="8253647" y="2149137"/>
              <a:ext cx="3866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593329" y="2146732"/>
              <a:ext cx="3914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8446872" y="3634360"/>
              <a:ext cx="38985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 rot="16200000" flipH="1">
              <a:off x="7762323" y="2410285"/>
              <a:ext cx="1045871" cy="1407493"/>
              <a:chOff x="1426066" y="3905945"/>
              <a:chExt cx="1045871" cy="1407493"/>
            </a:xfrm>
          </p:grpSpPr>
          <p:sp>
            <p:nvSpPr>
              <p:cNvPr id="27" name="Rectangle 26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>
              <a:xfrm rot="16200000" flipH="1">
                <a:off x="1581742" y="4271705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Rectangle 25"/>
            <p:cNvSpPr/>
            <p:nvPr/>
          </p:nvSpPr>
          <p:spPr>
            <a:xfrm flipH="1">
              <a:off x="7791810" y="2706172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41521" y="1469290"/>
            <a:ext cx="1407493" cy="1887738"/>
            <a:chOff x="7581512" y="2146732"/>
            <a:chExt cx="1407493" cy="1887738"/>
          </a:xfrm>
        </p:grpSpPr>
        <p:sp>
          <p:nvSpPr>
            <p:cNvPr id="36" name="Rectangle 35"/>
            <p:cNvSpPr/>
            <p:nvPr/>
          </p:nvSpPr>
          <p:spPr>
            <a:xfrm flipH="1">
              <a:off x="8253647" y="2149137"/>
              <a:ext cx="3866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8593330" y="2146732"/>
              <a:ext cx="3914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 rot="16200000" flipH="1">
              <a:off x="7762323" y="2410285"/>
              <a:ext cx="1045871" cy="1407493"/>
              <a:chOff x="1426066" y="3905945"/>
              <a:chExt cx="1045871" cy="1407493"/>
            </a:xfrm>
          </p:grpSpPr>
          <p:sp>
            <p:nvSpPr>
              <p:cNvPr id="41" name="Rectangle 40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581742" y="4271705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0" name="Rectangle 39"/>
            <p:cNvSpPr/>
            <p:nvPr/>
          </p:nvSpPr>
          <p:spPr>
            <a:xfrm flipH="1">
              <a:off x="7730896" y="2706172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37565" y="1469290"/>
            <a:ext cx="1481063" cy="1887738"/>
            <a:chOff x="7706851" y="2146732"/>
            <a:chExt cx="1481063" cy="1887738"/>
          </a:xfrm>
        </p:grpSpPr>
        <p:sp>
          <p:nvSpPr>
            <p:cNvPr id="47" name="Rectangle 46"/>
            <p:cNvSpPr/>
            <p:nvPr/>
          </p:nvSpPr>
          <p:spPr>
            <a:xfrm flipH="1">
              <a:off x="8114483" y="2155954"/>
              <a:ext cx="5693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n-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flipH="1">
              <a:off x="8613718" y="2146732"/>
              <a:ext cx="5741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n-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8368325" y="3634360"/>
              <a:ext cx="546945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n-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 rot="16200000" flipH="1">
              <a:off x="8031563" y="2679525"/>
              <a:ext cx="1045871" cy="869014"/>
              <a:chOff x="1426066" y="4444424"/>
              <a:chExt cx="1045871" cy="869014"/>
            </a:xfrm>
          </p:grpSpPr>
          <p:sp>
            <p:nvSpPr>
              <p:cNvPr id="52" name="Rectangle 51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>
              <a:xfrm rot="16200000" flipH="1">
                <a:off x="1850981" y="4540945"/>
                <a:ext cx="19304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" name="Rectangle 50"/>
            <p:cNvSpPr/>
            <p:nvPr/>
          </p:nvSpPr>
          <p:spPr>
            <a:xfrm flipH="1">
              <a:off x="7706851" y="2706172"/>
              <a:ext cx="55496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noProof="0" dirty="0" err="1">
                  <a:solidFill>
                    <a:srgbClr val="061922"/>
                  </a:solidFill>
                  <a:cs typeface="Arial" charset="0"/>
                </a:rPr>
                <a:t>n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283303" y="3415572"/>
            <a:ext cx="3830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Fig.:</a:t>
            </a:r>
            <a:r>
              <a:rPr lang="en-US" sz="1600" dirty="0">
                <a:latin typeface="+mj-lt"/>
              </a:rPr>
              <a:t> schematic of N-digit Ripple-Carry Adder</a:t>
            </a:r>
            <a:endParaRPr lang="ru-RU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703" y="2184487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…</a:t>
            </a:r>
            <a:endParaRPr lang="ru-RU" sz="28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99" y="2771747"/>
            <a:ext cx="21366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Overflow detection</a:t>
            </a:r>
          </a:p>
          <a:p>
            <a:r>
              <a:rPr lang="en-US" sz="1600" dirty="0">
                <a:latin typeface="+mj-lt"/>
              </a:rPr>
              <a:t>If </a:t>
            </a:r>
            <a:r>
              <a:rPr lang="en-US" dirty="0">
                <a:latin typeface="+mj-lt"/>
              </a:rPr>
              <a:t>c</a:t>
            </a:r>
            <a:r>
              <a:rPr lang="en-US" sz="1400" dirty="0">
                <a:latin typeface="+mj-lt"/>
              </a:rPr>
              <a:t>n</a:t>
            </a:r>
            <a:r>
              <a:rPr lang="en-US" sz="1200" dirty="0">
                <a:latin typeface="+mj-lt"/>
              </a:rPr>
              <a:t>-1</a:t>
            </a:r>
            <a:r>
              <a:rPr lang="en-US" sz="14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= 1, then result cannot fit into n digits </a:t>
            </a:r>
            <a:endParaRPr lang="ru-RU" sz="1600" dirty="0">
              <a:latin typeface="+mj-l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023313" y="2485728"/>
            <a:ext cx="481635" cy="27946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9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Numbers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692"/>
                <a:ext cx="10515600" cy="485007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How to do subtraction?</a:t>
                </a:r>
              </a:p>
              <a:p>
                <a:r>
                  <a:rPr lang="en-US" sz="2800" b="1" dirty="0"/>
                  <a:t>Sign-magnitude: </a:t>
                </a:r>
                <a:r>
                  <a:rPr lang="en-US" sz="2800" dirty="0"/>
                  <a:t>MSB ≡ bit[n-1] is 0 for positive and 1 for negative</a:t>
                </a:r>
              </a:p>
              <a:p>
                <a:pPr lvl="1"/>
                <a:r>
                  <a:rPr lang="en-US" sz="2400" dirty="0"/>
                  <a:t>Range for n-bit digit: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−(2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Problem 1: two representation for zero: </a:t>
                </a:r>
                <a:r>
                  <a:rPr lang="en-US" sz="2400" b="1" dirty="0"/>
                  <a:t>0</a:t>
                </a:r>
                <a:r>
                  <a:rPr lang="en-US" sz="2400" dirty="0"/>
                  <a:t>000… and </a:t>
                </a:r>
                <a:r>
                  <a:rPr lang="en-US" sz="2400" b="1" dirty="0"/>
                  <a:t>1</a:t>
                </a:r>
                <a:r>
                  <a:rPr lang="en-US" sz="2400" dirty="0"/>
                  <a:t>000…</a:t>
                </a:r>
              </a:p>
              <a:p>
                <a:pPr lvl="1"/>
                <a:r>
                  <a:rPr lang="en-US" sz="2400" dirty="0"/>
                  <a:t>Problem 2 (more important): need a </a:t>
                </a:r>
                <a:r>
                  <a:rPr lang="en-US" sz="2400" dirty="0" err="1"/>
                  <a:t>subtractor</a:t>
                </a:r>
                <a:r>
                  <a:rPr lang="en-US" sz="2400" dirty="0"/>
                  <a:t> scheme different from adder</a:t>
                </a:r>
              </a:p>
              <a:p>
                <a:r>
                  <a:rPr lang="en-US" sz="2800" b="1" dirty="0"/>
                  <a:t>Twos complement</a:t>
                </a:r>
                <a:r>
                  <a:rPr lang="en-US" sz="2800" dirty="0"/>
                  <a:t> representation allows using the adder logic for both addition and subtraction</a:t>
                </a:r>
              </a:p>
              <a:p>
                <a:pPr lvl="1"/>
                <a:r>
                  <a:rPr lang="en-US" sz="2400" dirty="0"/>
                  <a:t>Negative of A is (!A + 1)</a:t>
                </a:r>
              </a:p>
              <a:p>
                <a:pPr lvl="1"/>
                <a:r>
                  <a:rPr lang="en-US" sz="2400" dirty="0"/>
                  <a:t>Let’s elaborate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692"/>
                <a:ext cx="10515600" cy="4850071"/>
              </a:xfrm>
              <a:blipFill rotWithShape="0">
                <a:blip r:embed="rId3"/>
                <a:stretch>
                  <a:fillRect l="-1043" t="-11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4725880" y="6993684"/>
            <a:ext cx="1721223" cy="1210235"/>
            <a:chOff x="6837068" y="4895943"/>
            <a:chExt cx="1721223" cy="1210235"/>
          </a:xfrm>
        </p:grpSpPr>
        <p:sp>
          <p:nvSpPr>
            <p:cNvPr id="9" name="Rectangle 8"/>
            <p:cNvSpPr/>
            <p:nvPr/>
          </p:nvSpPr>
          <p:spPr>
            <a:xfrm>
              <a:off x="6837068" y="4895943"/>
              <a:ext cx="1721223" cy="12102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http://bumper-stickers.ru/27586-thickbox_default/mem-dzheki-chan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45" b="15322"/>
            <a:stretch/>
          </p:blipFill>
          <p:spPr bwMode="auto">
            <a:xfrm flipH="1">
              <a:off x="6883372" y="4895943"/>
              <a:ext cx="1628616" cy="1169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4645120" y="1123692"/>
            <a:ext cx="5940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→ How to represent negative numbers?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30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00599 -0.3175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e 40"/>
          <p:cNvSpPr/>
          <p:nvPr/>
        </p:nvSpPr>
        <p:spPr>
          <a:xfrm>
            <a:off x="8581971" y="2653944"/>
            <a:ext cx="2274590" cy="2282490"/>
          </a:xfrm>
          <a:prstGeom prst="pie">
            <a:avLst>
              <a:gd name="adj1" fmla="val 4158782"/>
              <a:gd name="adj2" fmla="val 14982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Pie 41"/>
          <p:cNvSpPr/>
          <p:nvPr/>
        </p:nvSpPr>
        <p:spPr>
          <a:xfrm>
            <a:off x="8579071" y="2666539"/>
            <a:ext cx="2274590" cy="2282490"/>
          </a:xfrm>
          <a:prstGeom prst="pie">
            <a:avLst>
              <a:gd name="adj1" fmla="val 17556067"/>
              <a:gd name="adj2" fmla="val 417714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Twos Compliment Representation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5510"/>
                <a:ext cx="6462526" cy="4741453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Asymmetric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r>
                  <a:rPr lang="en-US" sz="2800" dirty="0"/>
                  <a:t>One representation for zero</a:t>
                </a:r>
              </a:p>
              <a:p>
                <a:r>
                  <a:rPr lang="en-US" sz="2800" dirty="0"/>
                  <a:t>Representation on n-digit number: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Example: 101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2400" dirty="0"/>
                  <a:t>1 = -3</a:t>
                </a:r>
              </a:p>
              <a:p>
                <a:r>
                  <a:rPr lang="en-US" sz="2800" dirty="0"/>
                  <a:t>How to convert to negative?</a:t>
                </a:r>
              </a:p>
              <a:p>
                <a:r>
                  <a:rPr lang="en-US" sz="2800" dirty="0"/>
                  <a:t>How to do subtraction via addition?</a:t>
                </a:r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5510"/>
                <a:ext cx="6462526" cy="4741453"/>
              </a:xfrm>
              <a:blipFill rotWithShape="0">
                <a:blip r:embed="rId2"/>
                <a:stretch>
                  <a:fillRect l="-1602" t="-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585798" y="2665753"/>
            <a:ext cx="2259106" cy="22591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79492" y="2611965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532010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91116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79492" y="486345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56532" y="29485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856532" y="45487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456732" y="294814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456732" y="455641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65418" y="27097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000</a:t>
            </a:r>
            <a:endParaRPr lang="ru-RU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5434" y="29384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001</a:t>
            </a:r>
            <a:endParaRPr lang="ru-RU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06544" y="29473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111</a:t>
            </a:r>
            <a:endParaRPr lang="ru-RU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88958" y="36213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010</a:t>
            </a:r>
            <a:endParaRPr lang="ru-RU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86371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011</a:t>
            </a:r>
            <a:endParaRPr lang="ru-RU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7736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101</a:t>
            </a:r>
            <a:endParaRPr lang="ru-RU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61270" y="45449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100</a:t>
            </a:r>
            <a:endParaRPr lang="ru-RU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30875" y="35966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110</a:t>
            </a:r>
            <a:endParaRPr lang="ru-RU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12945" y="2610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+1</a:t>
            </a:r>
            <a:endParaRPr lang="ru-RU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92088" y="2240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</a:t>
            </a:r>
            <a:endParaRPr lang="ru-RU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98692" y="359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+2</a:t>
            </a:r>
            <a:endParaRPr lang="ru-RU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68100" y="441791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+3</a:t>
            </a:r>
            <a:endParaRPr lang="ru-RU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39683" y="500792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-4</a:t>
            </a:r>
            <a:endParaRPr lang="ru-RU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34326" y="45839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-3</a:t>
            </a:r>
            <a:endParaRPr lang="ru-RU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27488" y="36018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-2</a:t>
            </a:r>
            <a:endParaRPr lang="ru-RU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38433" y="26059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-1</a:t>
            </a:r>
            <a:endParaRPr lang="ru-RU" dirty="0">
              <a:latin typeface="+mj-lt"/>
            </a:endParaRPr>
          </a:p>
        </p:txBody>
      </p:sp>
      <p:sp>
        <p:nvSpPr>
          <p:cNvPr id="36" name="Arc 35"/>
          <p:cNvSpPr/>
          <p:nvPr/>
        </p:nvSpPr>
        <p:spPr>
          <a:xfrm>
            <a:off x="7839118" y="1916094"/>
            <a:ext cx="3727048" cy="3727048"/>
          </a:xfrm>
          <a:prstGeom prst="arc">
            <a:avLst>
              <a:gd name="adj1" fmla="val 13804142"/>
              <a:gd name="adj2" fmla="val 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Arc 36"/>
          <p:cNvSpPr/>
          <p:nvPr/>
        </p:nvSpPr>
        <p:spPr>
          <a:xfrm>
            <a:off x="7591629" y="1574528"/>
            <a:ext cx="4302604" cy="4302604"/>
          </a:xfrm>
          <a:prstGeom prst="arc">
            <a:avLst>
              <a:gd name="adj1" fmla="val 11260131"/>
              <a:gd name="adj2" fmla="val 17666338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 rot="3130319">
            <a:off x="10918009" y="226715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addition</a:t>
            </a:r>
            <a:endParaRPr lang="ru-RU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 rot="18544216">
            <a:off x="7235612" y="2057656"/>
            <a:ext cx="12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subtraction</a:t>
            </a:r>
            <a:endParaRPr lang="ru-RU" dirty="0">
              <a:latin typeface="+mj-lt"/>
            </a:endParaRPr>
          </a:p>
        </p:txBody>
      </p:sp>
      <p:sp>
        <p:nvSpPr>
          <p:cNvPr id="43" name="Arc 42"/>
          <p:cNvSpPr/>
          <p:nvPr/>
        </p:nvSpPr>
        <p:spPr>
          <a:xfrm rot="2942799">
            <a:off x="9567557" y="4201600"/>
            <a:ext cx="1179461" cy="1092352"/>
          </a:xfrm>
          <a:prstGeom prst="arc">
            <a:avLst>
              <a:gd name="adj1" fmla="val 19577255"/>
              <a:gd name="adj2" fmla="val 2946362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&quot;No&quot; Symbol 43"/>
          <p:cNvSpPr/>
          <p:nvPr/>
        </p:nvSpPr>
        <p:spPr>
          <a:xfrm>
            <a:off x="10317206" y="5039654"/>
            <a:ext cx="353862" cy="353862"/>
          </a:xfrm>
          <a:prstGeom prst="noSmoking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00122" y="5266462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overflow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430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subtraction (1)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5897932" cy="4741453"/>
          </a:xfrm>
        </p:spPr>
        <p:txBody>
          <a:bodyPr/>
          <a:lstStyle/>
          <a:p>
            <a:r>
              <a:rPr lang="en-US" sz="2800" dirty="0"/>
              <a:t>Example: 2 – 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2 – 3 = 2 + (-3)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2 + (-3) = 010 + 101 = 111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111 = -1 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42" name="Pie 41"/>
          <p:cNvSpPr/>
          <p:nvPr/>
        </p:nvSpPr>
        <p:spPr>
          <a:xfrm>
            <a:off x="6044223" y="1519759"/>
            <a:ext cx="1776642" cy="1782813"/>
          </a:xfrm>
          <a:prstGeom prst="pie">
            <a:avLst>
              <a:gd name="adj1" fmla="val 16229770"/>
              <a:gd name="adj2" fmla="val 215887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49477" y="1519145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03742" y="147713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07464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012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742" y="323572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0942" y="174006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60942" y="298995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10830" y="173971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10830" y="299590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6532" y="155352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329" y="1732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006" y="17391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9785" y="22655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40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8748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3293" y="29869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4686" y="22462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737" y="147568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471" y="1187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6037" y="22449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7818" y="28877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540" y="334857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9273" y="301740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91499" y="22503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481" y="147244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29" name="Pie 128"/>
          <p:cNvSpPr/>
          <p:nvPr/>
        </p:nvSpPr>
        <p:spPr>
          <a:xfrm>
            <a:off x="9350897" y="2542728"/>
            <a:ext cx="1776642" cy="1782813"/>
          </a:xfrm>
          <a:prstGeom prst="pie">
            <a:avLst>
              <a:gd name="adj1" fmla="val 16229770"/>
              <a:gd name="adj2" fmla="val 215887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21980" y="3766737"/>
            <a:ext cx="2555993" cy="2499920"/>
            <a:chOff x="7812528" y="2240781"/>
            <a:chExt cx="3272373" cy="3200584"/>
          </a:xfrm>
        </p:grpSpPr>
        <p:sp>
          <p:nvSpPr>
            <p:cNvPr id="75" name="Pie 74"/>
            <p:cNvSpPr/>
            <p:nvPr/>
          </p:nvSpPr>
          <p:spPr>
            <a:xfrm>
              <a:off x="8267011" y="2653944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969040" y="2217140"/>
            <a:ext cx="2555993" cy="2499920"/>
            <a:chOff x="7812528" y="2240781"/>
            <a:chExt cx="3272373" cy="3200584"/>
          </a:xfrm>
        </p:grpSpPr>
        <p:sp>
          <p:nvSpPr>
            <p:cNvPr id="103" name="Pie 102"/>
            <p:cNvSpPr/>
            <p:nvPr/>
          </p:nvSpPr>
          <p:spPr>
            <a:xfrm rot="5400000">
              <a:off x="8267011" y="2653943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sp>
        <p:nvSpPr>
          <p:cNvPr id="130" name="Down Arrow 129"/>
          <p:cNvSpPr/>
          <p:nvPr/>
        </p:nvSpPr>
        <p:spPr>
          <a:xfrm rot="3451688">
            <a:off x="7968095" y="1923867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1" name="Down Arrow 130"/>
          <p:cNvSpPr/>
          <p:nvPr/>
        </p:nvSpPr>
        <p:spPr>
          <a:xfrm rot="14840054">
            <a:off x="5782584" y="5486836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2" name="Down Arrow 131"/>
          <p:cNvSpPr/>
          <p:nvPr/>
        </p:nvSpPr>
        <p:spPr>
          <a:xfrm rot="18747595">
            <a:off x="9134354" y="2206230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9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ie 129"/>
          <p:cNvSpPr/>
          <p:nvPr/>
        </p:nvSpPr>
        <p:spPr>
          <a:xfrm>
            <a:off x="9321282" y="2526008"/>
            <a:ext cx="1776642" cy="1782813"/>
          </a:xfrm>
          <a:prstGeom prst="pie">
            <a:avLst>
              <a:gd name="adj1" fmla="val 16229770"/>
              <a:gd name="adj2" fmla="val 1347320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2" name="Pie 131"/>
          <p:cNvSpPr/>
          <p:nvPr/>
        </p:nvSpPr>
        <p:spPr>
          <a:xfrm rot="18699122">
            <a:off x="9335794" y="2535623"/>
            <a:ext cx="1776642" cy="1782813"/>
          </a:xfrm>
          <a:prstGeom prst="pie">
            <a:avLst>
              <a:gd name="adj1" fmla="val 16247507"/>
              <a:gd name="adj2" fmla="val 8177722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subtraction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5897932" cy="4741453"/>
          </a:xfrm>
        </p:spPr>
        <p:txBody>
          <a:bodyPr/>
          <a:lstStyle/>
          <a:p>
            <a:r>
              <a:rPr lang="en-US" sz="2800" dirty="0"/>
              <a:t>Example: -1 – 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-1 – 3 = -1 + (-3)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-1 + (-3) = 111 + 101 =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dirty="0"/>
              <a:t>100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100 = -4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sp>
        <p:nvSpPr>
          <p:cNvPr id="42" name="Pie 41"/>
          <p:cNvSpPr/>
          <p:nvPr/>
        </p:nvSpPr>
        <p:spPr>
          <a:xfrm>
            <a:off x="6044224" y="1519759"/>
            <a:ext cx="1776642" cy="1782813"/>
          </a:xfrm>
          <a:prstGeom prst="pie">
            <a:avLst>
              <a:gd name="adj1" fmla="val 16229770"/>
              <a:gd name="adj2" fmla="val 1347320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49478" y="1519145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03743" y="147713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07465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013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743" y="323572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0943" y="174006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60943" y="298995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10831" y="173971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10831" y="299590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6534" y="155352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330" y="1732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007" y="17391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9786" y="22655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41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8749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3294" y="29869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4687" y="22462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738" y="147568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472" y="1187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6039" y="22449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7819" y="28877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541" y="334857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9274" y="301740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91500" y="22503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482" y="147244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21980" y="3766737"/>
            <a:ext cx="2555993" cy="2499920"/>
            <a:chOff x="7812528" y="2240781"/>
            <a:chExt cx="3272373" cy="3200584"/>
          </a:xfrm>
        </p:grpSpPr>
        <p:sp>
          <p:nvSpPr>
            <p:cNvPr id="75" name="Pie 74"/>
            <p:cNvSpPr/>
            <p:nvPr/>
          </p:nvSpPr>
          <p:spPr>
            <a:xfrm>
              <a:off x="8267011" y="2653944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sp>
        <p:nvSpPr>
          <p:cNvPr id="104" name="Oval 103"/>
          <p:cNvSpPr/>
          <p:nvPr/>
        </p:nvSpPr>
        <p:spPr>
          <a:xfrm>
            <a:off x="9327018" y="2549078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0181283" y="250706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285005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049553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0181283" y="426566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9538483" y="276999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538483" y="4019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0788372" y="27696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788372" y="402583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014074" y="258345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435871" y="276207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577547" y="276904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657326" y="329551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420981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86289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010834" y="40168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2227" y="327617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32279" y="250561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113013" y="22171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1133579" y="32748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875359" y="39176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072081" y="437850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286814" y="404734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969040" y="328024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290022" y="250237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33" name="Down Arrow 132"/>
          <p:cNvSpPr/>
          <p:nvPr/>
        </p:nvSpPr>
        <p:spPr>
          <a:xfrm rot="18747595">
            <a:off x="5812161" y="1198195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4" name="Down Arrow 133"/>
          <p:cNvSpPr/>
          <p:nvPr/>
        </p:nvSpPr>
        <p:spPr>
          <a:xfrm rot="13511513">
            <a:off x="5774855" y="5757818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 rot="10800000">
            <a:off x="10097419" y="4722589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1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ie 129"/>
          <p:cNvSpPr/>
          <p:nvPr/>
        </p:nvSpPr>
        <p:spPr>
          <a:xfrm>
            <a:off x="9321282" y="2526008"/>
            <a:ext cx="1776642" cy="1782813"/>
          </a:xfrm>
          <a:prstGeom prst="pie">
            <a:avLst>
              <a:gd name="adj1" fmla="val 16229770"/>
              <a:gd name="adj2" fmla="val 1084658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2" name="Pie 131"/>
          <p:cNvSpPr/>
          <p:nvPr/>
        </p:nvSpPr>
        <p:spPr>
          <a:xfrm rot="16200000">
            <a:off x="9335794" y="2535623"/>
            <a:ext cx="1776642" cy="1782813"/>
          </a:xfrm>
          <a:prstGeom prst="pie">
            <a:avLst>
              <a:gd name="adj1" fmla="val 16247507"/>
              <a:gd name="adj2" fmla="val 8177722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84" y="1219856"/>
            <a:ext cx="4889155" cy="5136494"/>
          </a:xfrm>
        </p:spPr>
        <p:txBody>
          <a:bodyPr>
            <a:noAutofit/>
          </a:bodyPr>
          <a:lstStyle/>
          <a:p>
            <a:r>
              <a:rPr lang="en-US" sz="2800" dirty="0"/>
              <a:t>Example: -2 – 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-2 – 3 = -2 + (-3)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-2 + (-3) = 110 + 101 = 1011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011 = 3 </a:t>
            </a:r>
            <a:r>
              <a:rPr lang="en-US" sz="2400" dirty="0">
                <a:latin typeface="Calibri" panose="020F0502020204030204" pitchFamily="34" charset="0"/>
                <a:sym typeface="Wingdings" panose="05000000000000000000" pitchFamily="2" charset="2"/>
              </a:rPr>
              <a:t>→ </a:t>
            </a:r>
            <a:r>
              <a:rPr lang="en-US" sz="2400" dirty="0">
                <a:sym typeface="Wingdings" panose="05000000000000000000" pitchFamily="2" charset="2"/>
              </a:rPr>
              <a:t>Overflow </a:t>
            </a:r>
          </a:p>
          <a:p>
            <a:r>
              <a:rPr lang="en-US" sz="2800" dirty="0">
                <a:sym typeface="Wingdings" panose="05000000000000000000" pitchFamily="2" charset="2"/>
              </a:rPr>
              <a:t>Overflow conditions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negative + negative = positive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positive + positive = negative</a:t>
            </a:r>
          </a:p>
          <a:p>
            <a:r>
              <a:rPr lang="en-US" sz="2800" dirty="0"/>
              <a:t>How to check in HW?</a:t>
            </a:r>
          </a:p>
          <a:p>
            <a:pPr marL="914400" lvl="1" indent="-457200"/>
            <a:r>
              <a:rPr lang="en-US" sz="2400" dirty="0"/>
              <a:t>If Cn-</a:t>
            </a:r>
            <a:r>
              <a:rPr lang="en-US" sz="2000" dirty="0"/>
              <a:t>1</a:t>
            </a:r>
            <a:r>
              <a:rPr lang="en-US" sz="2400" dirty="0"/>
              <a:t> != Cn-</a:t>
            </a:r>
            <a:r>
              <a:rPr lang="en-US" sz="2000" dirty="0"/>
              <a:t>2</a:t>
            </a:r>
            <a:r>
              <a:rPr lang="en-US" sz="2400" dirty="0"/>
              <a:t> then </a:t>
            </a:r>
            <a:r>
              <a:rPr lang="en-US" sz="2400" b="1" dirty="0"/>
              <a:t>overflow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sp>
        <p:nvSpPr>
          <p:cNvPr id="42" name="Pie 41"/>
          <p:cNvSpPr/>
          <p:nvPr/>
        </p:nvSpPr>
        <p:spPr>
          <a:xfrm>
            <a:off x="6044224" y="1519759"/>
            <a:ext cx="1776642" cy="1782813"/>
          </a:xfrm>
          <a:prstGeom prst="pie">
            <a:avLst>
              <a:gd name="adj1" fmla="val 16229770"/>
              <a:gd name="adj2" fmla="val 1088020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49478" y="1519145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03743" y="147713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07465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013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743" y="323572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0943" y="174006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60943" y="298995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10831" y="173971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10831" y="299590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6534" y="155352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330" y="1732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007" y="17391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9786" y="22655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41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8749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3294" y="29869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4687" y="22462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738" y="147568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472" y="1187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6039" y="22449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7819" y="28877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541" y="334857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9274" y="301740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91500" y="22503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482" y="147244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21980" y="3766737"/>
            <a:ext cx="2555993" cy="2499920"/>
            <a:chOff x="7812528" y="2240781"/>
            <a:chExt cx="3272373" cy="3200584"/>
          </a:xfrm>
        </p:grpSpPr>
        <p:sp>
          <p:nvSpPr>
            <p:cNvPr id="75" name="Pie 74"/>
            <p:cNvSpPr/>
            <p:nvPr/>
          </p:nvSpPr>
          <p:spPr>
            <a:xfrm>
              <a:off x="8267011" y="2653944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sp>
        <p:nvSpPr>
          <p:cNvPr id="104" name="Oval 103"/>
          <p:cNvSpPr/>
          <p:nvPr/>
        </p:nvSpPr>
        <p:spPr>
          <a:xfrm>
            <a:off x="9327018" y="2549078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0181283" y="250706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285005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049553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0181283" y="426566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9538483" y="276999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538483" y="4019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0788372" y="27696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788372" y="402583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014074" y="258345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435871" y="276207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577547" y="276904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657326" y="329551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420981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86289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010834" y="40168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2227" y="327617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32279" y="250561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113013" y="22171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1133579" y="32748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875359" y="39176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072081" y="437850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286814" y="404734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969040" y="328024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290022" y="250237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33" name="Down Arrow 132"/>
          <p:cNvSpPr/>
          <p:nvPr/>
        </p:nvSpPr>
        <p:spPr>
          <a:xfrm rot="18747595">
            <a:off x="5812161" y="1198195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4" name="Down Arrow 133"/>
          <p:cNvSpPr/>
          <p:nvPr/>
        </p:nvSpPr>
        <p:spPr>
          <a:xfrm rot="13511513">
            <a:off x="5774855" y="5757818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 rot="8325296">
            <a:off x="10920434" y="4210169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6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  <a:prstDash val="dash"/>
        </a:ln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5743</TotalTime>
  <Words>1912</Words>
  <Application>Microsoft Office PowerPoint</Application>
  <PresentationFormat>Widescreen</PresentationFormat>
  <Paragraphs>818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Neo Sans Intel</vt:lpstr>
      <vt:lpstr>Wingdings</vt:lpstr>
      <vt:lpstr>Office Theme</vt:lpstr>
      <vt:lpstr>Arithmetic Circuits</vt:lpstr>
      <vt:lpstr>Topics of The Lecture</vt:lpstr>
      <vt:lpstr>Refresher: Adder</vt:lpstr>
      <vt:lpstr>Ripple-Carry Adder</vt:lpstr>
      <vt:lpstr>Negative Numbers </vt:lpstr>
      <vt:lpstr>Twos Compliment Representation</vt:lpstr>
      <vt:lpstr>Example of subtraction (1)</vt:lpstr>
      <vt:lpstr>Example of subtraction (2)</vt:lpstr>
      <vt:lpstr>Overflow</vt:lpstr>
      <vt:lpstr>Convert to Negative</vt:lpstr>
      <vt:lpstr>Example of Converting to Negative (1)</vt:lpstr>
      <vt:lpstr>Example of Converting to Negative (2)</vt:lpstr>
      <vt:lpstr>Adder/Subtractor Schematic</vt:lpstr>
      <vt:lpstr>Carry Delay</vt:lpstr>
      <vt:lpstr>Carry Lookahead Adder</vt:lpstr>
      <vt:lpstr>4-digit Carry Lookahead Adder</vt:lpstr>
      <vt:lpstr>Carry-select Adder</vt:lpstr>
      <vt:lpstr>Multiplication</vt:lpstr>
      <vt:lpstr>p-generation</vt:lpstr>
      <vt:lpstr>Multiplier</vt:lpstr>
      <vt:lpstr>Questions?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CTPClassification=CTP_NWR:VisualMarkings=, CTPClassification=CTP_NT</cp:keywords>
  <cp:lastModifiedBy>Smirnov, Igor</cp:lastModifiedBy>
  <cp:revision>272</cp:revision>
  <dcterms:created xsi:type="dcterms:W3CDTF">2015-09-06T19:48:52Z</dcterms:created>
  <dcterms:modified xsi:type="dcterms:W3CDTF">2020-11-02T09:08:30Z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4e045530-db53-4351-ac3e-705f6da6f671</vt:lpwstr>
  </property>
  <property fmtid="{D5CDD505-2E9C-101B-9397-08002B2CF9AE}" pid="3" name="CTP_TimeStamp">
    <vt:lpwstr>2019-11-06 06:34:32Z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