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58" r:id="rId5"/>
    <p:sldId id="259" r:id="rId6"/>
    <p:sldId id="269" r:id="rId7"/>
    <p:sldId id="260" r:id="rId8"/>
    <p:sldId id="261" r:id="rId9"/>
    <p:sldId id="263" r:id="rId10"/>
    <p:sldId id="266" r:id="rId11"/>
    <p:sldId id="270" r:id="rId12"/>
    <p:sldId id="271" r:id="rId13"/>
    <p:sldId id="265" r:id="rId14"/>
    <p:sldId id="264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968" y="102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6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Igor Smirnov -- 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9/16/2020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9520" y="6356350"/>
            <a:ext cx="4632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Igor Smirnov -- 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7713" indent="-290513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gorsmir-ilab/publ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96981"/>
            <a:ext cx="9144000" cy="192179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4800" dirty="0"/>
              <a:t>Digital Integrated Circuits Design</a:t>
            </a:r>
            <a:br>
              <a:rPr lang="en-US" sz="4800" dirty="0"/>
            </a:br>
            <a:r>
              <a:rPr lang="en-US" sz="4400" dirty="0"/>
              <a:t>Lecture 1: Introduction</a:t>
            </a:r>
            <a:endParaRPr lang="ru-RU" sz="4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80080"/>
            <a:ext cx="9144000" cy="1655762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Igor Smirnov</a:t>
            </a:r>
            <a:endParaRPr lang="ru-RU" sz="2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Consumption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6"/>
            <a:ext cx="10515600" cy="4834297"/>
          </a:xfrm>
        </p:spPr>
        <p:txBody>
          <a:bodyPr/>
          <a:lstStyle/>
          <a:p>
            <a:r>
              <a:rPr lang="en-US" dirty="0">
                <a:latin typeface="+mj-lt"/>
              </a:rPr>
              <a:t>Why is power important?</a:t>
            </a:r>
          </a:p>
          <a:p>
            <a:pPr lvl="1"/>
            <a:r>
              <a:rPr lang="en-US" sz="2400" dirty="0">
                <a:latin typeface="+mj-lt"/>
              </a:rPr>
              <a:t>Less power -&gt; smaller battery -&gt; smaller/cheaper devices</a:t>
            </a:r>
          </a:p>
          <a:p>
            <a:pPr lvl="1"/>
            <a:r>
              <a:rPr lang="en-US" sz="2400" dirty="0">
                <a:latin typeface="+mj-lt"/>
              </a:rPr>
              <a:t>Less power -&gt; less money for electricity</a:t>
            </a:r>
          </a:p>
          <a:p>
            <a:r>
              <a:rPr lang="en-US" b="1" dirty="0">
                <a:latin typeface="+mj-lt"/>
              </a:rPr>
              <a:t>Power Wall </a:t>
            </a:r>
            <a:r>
              <a:rPr lang="en-US" dirty="0">
                <a:latin typeface="+mj-lt"/>
              </a:rPr>
              <a:t>is reached</a:t>
            </a:r>
          </a:p>
          <a:p>
            <a:pPr lvl="1"/>
            <a:r>
              <a:rPr lang="en-US" sz="2400" dirty="0">
                <a:latin typeface="+mj-lt"/>
              </a:rPr>
              <a:t>The maximum power dissipation that cooling systems can handle is reached</a:t>
            </a:r>
          </a:p>
          <a:p>
            <a:pPr lvl="1"/>
            <a:r>
              <a:rPr lang="en-US" sz="2400" dirty="0">
                <a:latin typeface="+mj-lt"/>
              </a:rPr>
              <a:t>We cannot spend more power even</a:t>
            </a:r>
          </a:p>
          <a:p>
            <a:pPr marL="798513" lvl="1" indent="0">
              <a:buNone/>
            </a:pPr>
            <a:r>
              <a:rPr lang="en-US" sz="2400" dirty="0">
                <a:latin typeface="+mj-lt"/>
              </a:rPr>
              <a:t>if we want</a:t>
            </a:r>
          </a:p>
          <a:p>
            <a:pPr lvl="1"/>
            <a:endParaRPr lang="ru-RU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9307443" y="1326892"/>
            <a:ext cx="2465457" cy="1664047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9180121" y="243974"/>
            <a:ext cx="2884557" cy="601398"/>
          </a:xfrm>
          <a:prstGeom prst="callout1">
            <a:avLst>
              <a:gd name="adj1" fmla="val 113689"/>
              <a:gd name="adj2" fmla="val 49924"/>
              <a:gd name="adj3" fmla="val 169740"/>
              <a:gd name="adj4" fmla="val 4638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3622875"/>
            <a:ext cx="5169622" cy="2556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738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820"/>
            <a:ext cx="8381999" cy="4926993"/>
          </a:xfrm>
        </p:spPr>
        <p:txBody>
          <a:bodyPr/>
          <a:lstStyle/>
          <a:p>
            <a:r>
              <a:rPr lang="en-US" dirty="0">
                <a:latin typeface="+mj-lt"/>
              </a:rPr>
              <a:t>Why is energy per task important?</a:t>
            </a:r>
          </a:p>
          <a:p>
            <a:pPr marL="917575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Battery life of a device</a:t>
            </a:r>
          </a:p>
          <a:p>
            <a:pPr marL="1203325" lvl="1">
              <a:spcBef>
                <a:spcPts val="600"/>
              </a:spcBef>
            </a:pPr>
            <a:r>
              <a:rPr lang="en-US" sz="2400" dirty="0">
                <a:latin typeface="+mj-lt"/>
              </a:rPr>
              <a:t>Less energy -&gt; longer battery life or smaller battery</a:t>
            </a:r>
          </a:p>
          <a:p>
            <a:pPr marL="1203325" lvl="1">
              <a:spcBef>
                <a:spcPts val="600"/>
              </a:spcBef>
            </a:pPr>
            <a:r>
              <a:rPr lang="en-US" sz="2400" dirty="0">
                <a:latin typeface="+mj-lt"/>
              </a:rPr>
              <a:t>Smaller battery -&gt; smaller devices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(e.g., wearables)</a:t>
            </a:r>
          </a:p>
          <a:p>
            <a:pPr marL="917575" lvl="1" indent="-514350">
              <a:spcBef>
                <a:spcPts val="1200"/>
              </a:spcBef>
              <a:buFont typeface="+mj-lt"/>
              <a:buAutoNum type="arabicPeriod" startAt="2"/>
            </a:pPr>
            <a:r>
              <a:rPr lang="en-US" dirty="0">
                <a:latin typeface="+mj-lt"/>
              </a:rPr>
              <a:t>Electricity bills</a:t>
            </a:r>
          </a:p>
          <a:p>
            <a:pPr marL="1203325" lvl="1"/>
            <a:r>
              <a:rPr lang="en-US" sz="2400" dirty="0">
                <a:latin typeface="+mj-lt"/>
              </a:rPr>
              <a:t>Less energy -&gt; less money for electricity</a:t>
            </a:r>
          </a:p>
          <a:p>
            <a:pPr marL="1203325" lvl="1"/>
            <a:r>
              <a:rPr lang="en-US" sz="2400" dirty="0">
                <a:latin typeface="+mj-lt"/>
              </a:rPr>
              <a:t>Huge expense item for large data centers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8610600" y="4205577"/>
            <a:ext cx="3063240" cy="2067517"/>
          </a:xfrm>
          <a:prstGeom prst="roundRect">
            <a:avLst>
              <a:gd name="adj" fmla="val 17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Line Callout 1 (No Border) 7"/>
          <p:cNvSpPr/>
          <p:nvPr/>
        </p:nvSpPr>
        <p:spPr>
          <a:xfrm>
            <a:off x="5450480" y="4991324"/>
            <a:ext cx="2469275" cy="258172"/>
          </a:xfrm>
          <a:prstGeom prst="callout1">
            <a:avLst>
              <a:gd name="adj1" fmla="val 54323"/>
              <a:gd name="adj2" fmla="val 100495"/>
              <a:gd name="adj3" fmla="val 54719"/>
              <a:gd name="adj4" fmla="val 118961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A nuclear reactor?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275" t="773" r="856" b="2584"/>
          <a:stretch/>
        </p:blipFill>
        <p:spPr>
          <a:xfrm>
            <a:off x="10246628" y="1031548"/>
            <a:ext cx="1427212" cy="287875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166859" y="2335811"/>
            <a:ext cx="994700" cy="1549307"/>
            <a:chOff x="9220199" y="2361211"/>
            <a:chExt cx="994700" cy="1549307"/>
          </a:xfrm>
        </p:grpSpPr>
        <p:pic>
          <p:nvPicPr>
            <p:cNvPr id="1026" name="Picture 2" descr="https://upload.wikimedia.org/wikipedia/commons/c/c0/White_AppleWatch_with_Scree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0199" y="2375044"/>
              <a:ext cx="994700" cy="1535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 flipV="1">
              <a:off x="9375329" y="2361211"/>
              <a:ext cx="632652" cy="98280"/>
            </a:xfrm>
            <a:prstGeom prst="rect">
              <a:avLst/>
            </a:prstGeom>
            <a:gradFill flip="none" rotWithShape="1">
              <a:gsLst>
                <a:gs pos="29000">
                  <a:schemeClr val="bg1">
                    <a:alpha val="9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75329" y="3820160"/>
              <a:ext cx="632652" cy="90358"/>
            </a:xfrm>
            <a:prstGeom prst="rect">
              <a:avLst/>
            </a:prstGeom>
            <a:gradFill flip="none" rotWithShape="1">
              <a:gsLst>
                <a:gs pos="29000">
                  <a:schemeClr val="bg1">
                    <a:alpha val="9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19239" y="5347711"/>
            <a:ext cx="23317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No, power supply for a large data center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07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19516"/>
            <a:ext cx="5938519" cy="4834297"/>
          </a:xfrm>
        </p:spPr>
        <p:txBody>
          <a:bodyPr/>
          <a:lstStyle/>
          <a:p>
            <a:r>
              <a:rPr lang="en-US" dirty="0">
                <a:latin typeface="+mj-lt"/>
              </a:rPr>
              <a:t>Why is power important?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latin typeface="+mj-lt"/>
              </a:rPr>
              <a:t>Power Wall </a:t>
            </a:r>
            <a:r>
              <a:rPr lang="en-US" dirty="0">
                <a:latin typeface="+mj-lt"/>
              </a:rPr>
              <a:t>has been reached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800" dirty="0">
                <a:latin typeface="+mj-lt"/>
              </a:rPr>
              <a:t>Reasonable cooling systems cannot handle </a:t>
            </a:r>
            <a:r>
              <a:rPr lang="en-US" dirty="0">
                <a:latin typeface="+mj-lt"/>
              </a:rPr>
              <a:t>more power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New reality: we cannot spend more power even if we want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pic>
        <p:nvPicPr>
          <p:cNvPr id="2050" name="Picture 2" descr="https://upload.wikimedia.org/wikipedia/commons/3/3c/2007TaipeiITMonth_IntelOCLiveTest_Overclocking-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7551" y="3860228"/>
            <a:ext cx="3191814" cy="2393861"/>
          </a:xfrm>
          <a:prstGeom prst="roundRect">
            <a:avLst>
              <a:gd name="adj" fmla="val 128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</p:spPr>
      </p:pic>
      <p:sp>
        <p:nvSpPr>
          <p:cNvPr id="12" name="Line Callout 1 (No Border) 11"/>
          <p:cNvSpPr/>
          <p:nvPr/>
        </p:nvSpPr>
        <p:spPr>
          <a:xfrm>
            <a:off x="5235387" y="5034985"/>
            <a:ext cx="1873245" cy="397982"/>
          </a:xfrm>
          <a:prstGeom prst="callout1">
            <a:avLst>
              <a:gd name="adj1" fmla="val 56576"/>
              <a:gd name="adj2" fmla="val 98515"/>
              <a:gd name="adj3" fmla="val 52466"/>
              <a:gd name="adj4" fmla="val 11834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Too expensive and unreliable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1033330"/>
            <a:ext cx="5169622" cy="25568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63056" y="1393235"/>
            <a:ext cx="502024" cy="313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1655" y="2080260"/>
            <a:ext cx="110109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70068" y="1878368"/>
            <a:ext cx="1730116" cy="400110"/>
            <a:chOff x="7670068" y="1878368"/>
            <a:chExt cx="1730116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7670068" y="1878368"/>
              <a:ext cx="13966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Power Wall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066732" y="2077057"/>
              <a:ext cx="3334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Arc 19"/>
          <p:cNvSpPr/>
          <p:nvPr/>
        </p:nvSpPr>
        <p:spPr>
          <a:xfrm>
            <a:off x="9431655" y="2117408"/>
            <a:ext cx="2065020" cy="1071880"/>
          </a:xfrm>
          <a:prstGeom prst="arc">
            <a:avLst>
              <a:gd name="adj1" fmla="val 12685624"/>
              <a:gd name="adj2" fmla="val 16311865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r>
              <a:rPr lang="en-US" dirty="0">
                <a:latin typeface="+mj-lt"/>
              </a:rPr>
              <a:t>Two components: </a:t>
            </a:r>
            <a:r>
              <a:rPr lang="en-US" b="1" dirty="0">
                <a:latin typeface="+mj-lt"/>
              </a:rPr>
              <a:t>dynamic</a:t>
            </a:r>
            <a:r>
              <a:rPr lang="en-US" dirty="0">
                <a:latin typeface="+mj-lt"/>
              </a:rPr>
              <a:t> + static</a:t>
            </a:r>
          </a:p>
          <a:p>
            <a:r>
              <a:rPr lang="en-US" dirty="0">
                <a:latin typeface="+mj-lt"/>
              </a:rPr>
              <a:t>Dynamic power is caused by changing an input signal</a:t>
            </a:r>
          </a:p>
          <a:p>
            <a:pPr lvl="1"/>
            <a:r>
              <a:rPr lang="en-US" sz="2400" dirty="0">
                <a:latin typeface="+mj-lt"/>
              </a:rPr>
              <a:t>It looks like we repeatedly recharge capacitors</a:t>
            </a:r>
          </a:p>
          <a:p>
            <a:r>
              <a:rPr lang="en-US" dirty="0">
                <a:latin typeface="+mj-lt"/>
              </a:rPr>
              <a:t>How to decrease it?</a:t>
            </a:r>
          </a:p>
          <a:p>
            <a:pPr lvl="1"/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 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9/16/2020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Igor Smirnov -- 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  <a:blipFill rotWithShape="0">
                <a:blip r:embed="rId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Callout 1 (No Border) 7"/>
          <p:cNvSpPr/>
          <p:nvPr/>
        </p:nvSpPr>
        <p:spPr>
          <a:xfrm>
            <a:off x="1027889" y="4546568"/>
            <a:ext cx="4716925" cy="1288394"/>
          </a:xfrm>
          <a:prstGeom prst="callout1">
            <a:avLst>
              <a:gd name="adj1" fmla="val 3762"/>
              <a:gd name="adj2" fmla="val 77804"/>
              <a:gd name="adj3" fmla="val -40474"/>
              <a:gd name="adj4" fmla="val 9017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Better uArch and CD: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decrease number of transistors and wires,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decrease number of signal changes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7309527" y="2463533"/>
            <a:ext cx="4119026" cy="1288394"/>
          </a:xfrm>
          <a:prstGeom prst="callout1">
            <a:avLst>
              <a:gd name="adj1" fmla="val 66491"/>
              <a:gd name="adj2" fmla="val 8246"/>
              <a:gd name="adj3" fmla="val 93317"/>
              <a:gd name="adj4" fmla="val -699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Decrease frequency…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but it decreases performance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6209932" y="4546568"/>
            <a:ext cx="4172559" cy="1360170"/>
          </a:xfrm>
          <a:prstGeom prst="callout1">
            <a:avLst>
              <a:gd name="adj1" fmla="val 4599"/>
              <a:gd name="adj2" fmla="val 14295"/>
              <a:gd name="adj3" fmla="val -38174"/>
              <a:gd name="adj4" fmla="val 1681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Decrease voltage…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but it decreases transistor switching speed -&gt; makes us decrease frequency -&gt; decrease performance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57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Two components: dynamic + </a:t>
            </a:r>
            <a:r>
              <a:rPr lang="en-US" b="1" dirty="0">
                <a:latin typeface="+mj-lt"/>
              </a:rPr>
              <a:t>static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Static power is caused by leakage currents in transistors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The smaller transistor the larger leakage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It is roughly proportional to chip area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How to decrease static power?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Switch off unused transistors (power gating)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New types of transistors (e.g., Intel’s 3d transistor)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New types of materials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00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793"/>
            <a:ext cx="9602165" cy="4850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Fixed Cost (</a:t>
            </a:r>
            <a:r>
              <a:rPr lang="en-US" dirty="0" err="1">
                <a:latin typeface="+mj-lt"/>
              </a:rPr>
              <a:t>RnD</a:t>
            </a:r>
            <a:r>
              <a:rPr lang="en-US" dirty="0">
                <a:latin typeface="+mj-lt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Independent of volume (i.e., number of units made/sold)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Examples: design time and effort, mask generation, etc.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Variable Cost (manufacturing/production)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proportional to volume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Examples: silicon processing, packaging, test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Most of these related to chip area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The larger chip size the large production cost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Less chips on one wafer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Larger probability of error</a:t>
            </a:r>
          </a:p>
          <a:p>
            <a:pPr lvl="1"/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93" y="629263"/>
            <a:ext cx="2067727" cy="220257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EFF0"/>
              </a:clrFrom>
              <a:clrTo>
                <a:srgbClr val="F8EFF0">
                  <a:alpha val="0"/>
                </a:srgbClr>
              </a:clrTo>
            </a:clrChange>
          </a:blip>
          <a:srcRect l="848"/>
          <a:stretch/>
        </p:blipFill>
        <p:spPr>
          <a:xfrm>
            <a:off x="9094470" y="3187207"/>
            <a:ext cx="2893934" cy="122458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9254168" y="4628244"/>
            <a:ext cx="2734236" cy="1702037"/>
            <a:chOff x="9254168" y="4628244"/>
            <a:chExt cx="2734236" cy="17020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l="20395" t="17459" r="24834"/>
            <a:stretch/>
          </p:blipFill>
          <p:spPr>
            <a:xfrm>
              <a:off x="9254168" y="4980680"/>
              <a:ext cx="2734236" cy="134960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74919" y="4628244"/>
              <a:ext cx="1181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Yield = 1/4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68311" y="4628278"/>
              <a:ext cx="141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Yield = 19/24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50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4636770" y="2011745"/>
            <a:ext cx="2918460" cy="2515914"/>
          </a:xfrm>
          <a:prstGeom prst="triangle">
            <a:avLst/>
          </a:prstGeom>
          <a:solidFill>
            <a:schemeClr val="accent4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CS Triangle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1580" y="1929740"/>
            <a:ext cx="23088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Performance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(speed)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3682" y="3982687"/>
            <a:ext cx="21694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Cost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(complexity,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area)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9" y="3982687"/>
            <a:ext cx="29985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Energy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latin typeface="+mj-lt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37231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9-10 lectures in semester</a:t>
            </a:r>
          </a:p>
          <a:p>
            <a:r>
              <a:rPr lang="en-US"/>
              <a:t>2 tests</a:t>
            </a:r>
          </a:p>
          <a:p>
            <a:pPr lvl="1"/>
            <a:r>
              <a:rPr lang="en-US"/>
              <a:t>1 attempt / test</a:t>
            </a:r>
          </a:p>
          <a:p>
            <a:pPr lvl="1"/>
            <a:r>
              <a:rPr lang="en-US"/>
              <a:t>Tests take one lecture slot</a:t>
            </a:r>
          </a:p>
          <a:p>
            <a:r>
              <a:rPr lang="en-US"/>
              <a:t>Final score is an average of 2 tests</a:t>
            </a:r>
          </a:p>
          <a:p>
            <a:r>
              <a:rPr lang="en-US"/>
              <a:t>Course materials: </a:t>
            </a:r>
            <a:r>
              <a:rPr lang="en-US">
                <a:hlinkClick r:id="rId2"/>
              </a:rPr>
              <a:t>https://github.com/igorsmir-ilab/public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6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353"/>
            <a:ext cx="10678611" cy="5198640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Who am I?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Hardware Architect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9 years in hardware industry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5 years of teaching experience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Why are we here?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To study key concepts in the circuit design (</a:t>
            </a:r>
            <a:r>
              <a:rPr lang="en-US" sz="2400" b="1" dirty="0">
                <a:solidFill>
                  <a:prstClr val="black"/>
                </a:solidFill>
                <a:latin typeface="+mj-lt"/>
              </a:rPr>
              <a:t>CD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To better understand modern design tradeoffs and limitation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Useful even for “SW persons”: it is always good to see “the whole picture”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BTW, it is about how Intel makes money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endParaRPr lang="en-US" sz="2400" dirty="0">
              <a:solidFill>
                <a:prstClr val="black"/>
              </a:solidFill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1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742895" y="570050"/>
            <a:ext cx="8706231" cy="5562600"/>
            <a:chOff x="201415" y="609600"/>
            <a:chExt cx="8706231" cy="5562600"/>
          </a:xfrm>
        </p:grpSpPr>
        <p:sp>
          <p:nvSpPr>
            <p:cNvPr id="9" name="Rectangle 8"/>
            <p:cNvSpPr/>
            <p:nvPr/>
          </p:nvSpPr>
          <p:spPr>
            <a:xfrm>
              <a:off x="1516631" y="609600"/>
              <a:ext cx="607576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ONE DOES NOT SIMPLY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415" y="5341203"/>
              <a:ext cx="870623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STUDY COMPUTER</a:t>
              </a:r>
              <a:r>
                <a:rPr kumimoji="0" lang="en-US" sz="4800" b="1" i="0" u="none" strike="noStrike" kern="0" cap="none" spc="0" normalizeH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 ENGINEERING</a:t>
              </a:r>
              <a:endParaRPr kumimoji="0" lang="en-US" sz="48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480" y="1791752"/>
              <a:ext cx="5794233" cy="3259256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57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7552432" y="3956183"/>
            <a:ext cx="2429768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92" y="1330"/>
            <a:ext cx="11026816" cy="1077568"/>
          </a:xfrm>
        </p:spPr>
        <p:txBody>
          <a:bodyPr/>
          <a:lstStyle/>
          <a:p>
            <a:r>
              <a:rPr lang="en-US" dirty="0"/>
              <a:t>Layers of Abstractions in Computer Engineering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sp>
        <p:nvSpPr>
          <p:cNvPr id="16" name="Right Brace 15"/>
          <p:cNvSpPr/>
          <p:nvPr/>
        </p:nvSpPr>
        <p:spPr bwMode="auto">
          <a:xfrm>
            <a:off x="7566505" y="3496406"/>
            <a:ext cx="321860" cy="2859943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6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7566505" y="1113730"/>
            <a:ext cx="304800" cy="1902112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2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5285" y="4642350"/>
            <a:ext cx="1452282" cy="5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+mj-lt"/>
                <a:cs typeface="Arial" charset="0"/>
              </a:rPr>
              <a:t>Hardware</a:t>
            </a:r>
            <a:r>
              <a:rPr lang="en-US" sz="1600" dirty="0">
                <a:solidFill>
                  <a:schemeClr val="accent6"/>
                </a:solidFill>
                <a:latin typeface="+mj-lt"/>
                <a:cs typeface="Arial" charset="0"/>
              </a:rPr>
              <a:t> </a:t>
            </a:r>
            <a:r>
              <a:rPr lang="en-US" sz="1600" dirty="0">
                <a:solidFill>
                  <a:srgbClr val="061922"/>
                </a:solidFill>
                <a:latin typeface="+mj-lt"/>
                <a:cs typeface="Arial" charset="0"/>
              </a:rPr>
              <a:t>(HW)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64250" y="1825950"/>
            <a:ext cx="1434353" cy="59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  <a:cs typeface="Arial" charset="0"/>
              </a:rPr>
              <a:t>Software </a:t>
            </a: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(SW)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808217" y="1091390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Application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808217" y="1571955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Algorithms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808217" y="2052519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Programming Language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2808217" y="2533084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Operating System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2808217" y="3015842"/>
            <a:ext cx="4632576" cy="460419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Instruction Set Architecture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808217" y="349576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Microarchitecture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2808217" y="3976329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2808217" y="4456893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08217" y="541902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808217" y="4937457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808217" y="5899588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38745" y="2809668"/>
            <a:ext cx="1685362" cy="892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+mj-lt"/>
                <a:cs typeface="Arial" charset="0"/>
              </a:rPr>
              <a:t>Interface between HW and SW</a:t>
            </a:r>
            <a:endParaRPr lang="en-US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 flipV="1">
            <a:off x="7566505" y="3255996"/>
            <a:ext cx="486069" cy="257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42" name="Right Brace 41"/>
          <p:cNvSpPr/>
          <p:nvPr/>
        </p:nvSpPr>
        <p:spPr bwMode="auto">
          <a:xfrm>
            <a:off x="10047386" y="1113731"/>
            <a:ext cx="296149" cy="2760180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43535" y="2030957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charset="0"/>
              </a:rPr>
              <a:t>Computer Science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(CS)</a:t>
            </a:r>
          </a:p>
        </p:txBody>
      </p:sp>
      <p:sp>
        <p:nvSpPr>
          <p:cNvPr id="47" name="Right Brace 46"/>
          <p:cNvSpPr/>
          <p:nvPr/>
        </p:nvSpPr>
        <p:spPr bwMode="auto">
          <a:xfrm>
            <a:off x="10047386" y="4011506"/>
            <a:ext cx="321860" cy="2344844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69246" y="4691485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  <a:cs typeface="Arial" charset="0"/>
              </a:rPr>
              <a:t>Electrical Engineering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(EE)</a:t>
            </a:r>
          </a:p>
        </p:txBody>
      </p:sp>
      <p:sp>
        <p:nvSpPr>
          <p:cNvPr id="53" name="Right Brace 52"/>
          <p:cNvSpPr/>
          <p:nvPr/>
        </p:nvSpPr>
        <p:spPr bwMode="auto">
          <a:xfrm flipH="1">
            <a:off x="2304675" y="3051660"/>
            <a:ext cx="280263" cy="849202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4" name="Right Brace 53"/>
          <p:cNvSpPr/>
          <p:nvPr/>
        </p:nvSpPr>
        <p:spPr bwMode="auto">
          <a:xfrm flipH="1">
            <a:off x="2304674" y="4010043"/>
            <a:ext cx="280263" cy="2290986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1536" y="3128142"/>
            <a:ext cx="195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Alexander Butuzov</a:t>
            </a:r>
            <a:endParaRPr lang="ru-RU" sz="20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500" y="2079548"/>
            <a:ext cx="2285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Andrey Dobrov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5500" y="1020064"/>
            <a:ext cx="2225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Your courses this year:</a:t>
            </a:r>
            <a:endParaRPr lang="ru-RU" sz="2400" dirty="0">
              <a:latin typeface="Calibri" panose="020F0502020204030204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222940" y="2288197"/>
            <a:ext cx="495539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351536" y="4948859"/>
            <a:ext cx="1953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This course</a:t>
            </a:r>
            <a:endParaRPr lang="ru-RU" sz="20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66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7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45" grpId="0" animBg="1"/>
      <p:bldP spid="30" grpId="0" animBg="1"/>
      <p:bldP spid="46" grpId="0" animBg="1"/>
      <p:bldP spid="31" grpId="0"/>
      <p:bldP spid="42" grpId="0" animBg="1"/>
      <p:bldP spid="43" grpId="0"/>
      <p:bldP spid="47" grpId="0" animBg="1"/>
      <p:bldP spid="48" grpId="0"/>
      <p:bldP spid="53" grpId="0" animBg="1"/>
      <p:bldP spid="54" grpId="0" animBg="1"/>
      <p:bldP spid="55" grpId="0"/>
      <p:bldP spid="57" grpId="0"/>
      <p:bldP spid="58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7" y="933921"/>
            <a:ext cx="4114102" cy="1698161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 focus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51" y="4831714"/>
            <a:ext cx="3326477" cy="1524636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7" name="Rounded Rectangle 6"/>
          <p:cNvSpPr/>
          <p:nvPr/>
        </p:nvSpPr>
        <p:spPr bwMode="auto">
          <a:xfrm>
            <a:off x="4282229" y="2468244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282229" y="298924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282229" y="4031253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282229" y="3510250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282229" y="455225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71" y="4076171"/>
            <a:ext cx="3150498" cy="212108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745157"/>
            <a:ext cx="2133785" cy="2847079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0189" y="3187408"/>
            <a:ext cx="1507178" cy="1462075"/>
          </a:xfrm>
          <a:prstGeom prst="rect">
            <a:avLst/>
          </a:prstGeom>
        </p:spPr>
      </p:pic>
      <p:cxnSp>
        <p:nvCxnSpPr>
          <p:cNvPr id="145" name="Straight Arrow Connector 144"/>
          <p:cNvCxnSpPr/>
          <p:nvPr/>
        </p:nvCxnSpPr>
        <p:spPr>
          <a:xfrm flipH="1" flipV="1">
            <a:off x="3904122" y="2379558"/>
            <a:ext cx="495548" cy="252525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785049" y="4793341"/>
            <a:ext cx="614620" cy="169133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7777619" y="2759670"/>
            <a:ext cx="1459588" cy="427739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</p:cNvCxnSpPr>
          <p:nvPr/>
        </p:nvCxnSpPr>
        <p:spPr>
          <a:xfrm>
            <a:off x="8126321" y="3797380"/>
            <a:ext cx="1437129" cy="0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087937" y="4315061"/>
            <a:ext cx="977538" cy="486647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4292989" y="1938424"/>
            <a:ext cx="3950208" cy="5029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lgDash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Microarchitecture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57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4318"/>
            <a:ext cx="10515600" cy="1325563"/>
          </a:xfrm>
        </p:spPr>
        <p:txBody>
          <a:bodyPr/>
          <a:lstStyle/>
          <a:p>
            <a:r>
              <a:rPr lang="en-US" dirty="0"/>
              <a:t>Reminder: Perf, Power, Cost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4636770" y="1204435"/>
            <a:ext cx="2918460" cy="2515914"/>
          </a:xfrm>
          <a:prstGeom prst="triangle">
            <a:avLst/>
          </a:prstGeom>
          <a:solidFill>
            <a:schemeClr val="accent4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CS Triangle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Tradeoffs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49973"/>
            <a:ext cx="10515600" cy="168486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j-lt"/>
              </a:rPr>
              <a:t>All three are very important</a:t>
            </a:r>
          </a:p>
          <a:p>
            <a:r>
              <a:rPr lang="en-US" sz="2800" dirty="0">
                <a:latin typeface="+mj-lt"/>
              </a:rPr>
              <a:t>It is extremely hard to create a feature that improves all of them</a:t>
            </a:r>
          </a:p>
          <a:p>
            <a:r>
              <a:rPr lang="en-US" sz="2800" dirty="0">
                <a:latin typeface="+mj-lt"/>
              </a:rPr>
              <a:t>Different products (mobile, server, etc.) require different balances</a:t>
            </a:r>
            <a:endParaRPr lang="ru-RU" sz="2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941580" y="1122430"/>
            <a:ext cx="23088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Performance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(speed)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3682" y="3175377"/>
            <a:ext cx="21694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Cost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(complexity,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area)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5999" y="3175377"/>
            <a:ext cx="29985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Energy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latin typeface="+mj-lt"/>
              </a:rPr>
              <a:t>Power</a:t>
            </a:r>
          </a:p>
        </p:txBody>
      </p:sp>
      <p:sp>
        <p:nvSpPr>
          <p:cNvPr id="20" name="Up-Down Arrow 19" hidden="1"/>
          <p:cNvSpPr/>
          <p:nvPr/>
        </p:nvSpPr>
        <p:spPr>
          <a:xfrm rot="19800000">
            <a:off x="6724954" y="1958512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Up-Down Arrow 20" hidden="1"/>
          <p:cNvSpPr/>
          <p:nvPr/>
        </p:nvSpPr>
        <p:spPr>
          <a:xfrm rot="1800000" flipH="1">
            <a:off x="5116013" y="1958512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Up-Down Arrow 21" hidden="1"/>
          <p:cNvSpPr/>
          <p:nvPr/>
        </p:nvSpPr>
        <p:spPr>
          <a:xfrm rot="5400000" flipH="1">
            <a:off x="5913120" y="3046385"/>
            <a:ext cx="365760" cy="1377372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5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6693"/>
            <a:ext cx="2280102" cy="12254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97" y="2315937"/>
            <a:ext cx="3151905" cy="1621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1"/>
            <a:ext cx="10515600" cy="763680"/>
          </a:xfrm>
        </p:spPr>
        <p:txBody>
          <a:bodyPr/>
          <a:lstStyle/>
          <a:p>
            <a:r>
              <a:rPr lang="en-US" dirty="0">
                <a:latin typeface="+mj-lt"/>
              </a:rPr>
              <a:t>What does performance depend on?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750034" y="2702461"/>
                <a:ext cx="3292953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𝑃𝑒𝑟𝑓𝑜𝑟𝑚𝑎𝑛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34" y="2702461"/>
                <a:ext cx="3292953" cy="7862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𝑖𝑛𝑠𝑡𝑟𝑠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  <a:blipFill rotWithShape="0">
                <a:blip r:embed="rId11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Callout 1 (No Border) 22"/>
          <p:cNvSpPr/>
          <p:nvPr/>
        </p:nvSpPr>
        <p:spPr>
          <a:xfrm>
            <a:off x="8327020" y="4352821"/>
            <a:ext cx="2714263" cy="601398"/>
          </a:xfrm>
          <a:prstGeom prst="callout1">
            <a:avLst>
              <a:gd name="adj1" fmla="val -20733"/>
              <a:gd name="adj2" fmla="val 25395"/>
              <a:gd name="adj3" fmla="val -90764"/>
              <a:gd name="adj4" fmla="val 13611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+mj-lt"/>
              </a:rPr>
              <a:t>Performance Golden Rule</a:t>
            </a:r>
            <a:endParaRPr lang="ru-RU" sz="28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5662065" y="5023405"/>
            <a:ext cx="2281786" cy="562694"/>
          </a:xfrm>
          <a:prstGeom prst="callout1">
            <a:avLst>
              <a:gd name="adj1" fmla="val -26271"/>
              <a:gd name="adj2" fmla="val 25682"/>
              <a:gd name="adj3" fmla="val -99708"/>
              <a:gd name="adj4" fmla="val 1129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locks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nstruction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Line Callout 1 (No Border) 16"/>
          <p:cNvSpPr/>
          <p:nvPr/>
        </p:nvSpPr>
        <p:spPr>
          <a:xfrm>
            <a:off x="8759497" y="1468418"/>
            <a:ext cx="2281786" cy="562694"/>
          </a:xfrm>
          <a:prstGeom prst="callout1">
            <a:avLst>
              <a:gd name="adj1" fmla="val 126077"/>
              <a:gd name="adj2" fmla="val 23678"/>
              <a:gd name="adj3" fmla="val 243581"/>
              <a:gd name="adj4" fmla="val 1230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nstructions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lock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24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  <p:bldP spid="19" grpId="0"/>
      <p:bldP spid="20" grpId="0"/>
      <p:bldP spid="23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878"/>
            <a:ext cx="10515600" cy="763680"/>
          </a:xfrm>
        </p:spPr>
        <p:txBody>
          <a:bodyPr/>
          <a:lstStyle/>
          <a:p>
            <a:r>
              <a:rPr lang="en-US" dirty="0">
                <a:latin typeface="+mj-lt"/>
              </a:rPr>
              <a:t>How can we increase it?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9/16/2020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Igor Smirnov -- 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66890" y="2768465"/>
                <a:ext cx="4621073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90" y="2768465"/>
                <a:ext cx="4621073" cy="8486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Callout 1 (No Border) 13"/>
          <p:cNvSpPr/>
          <p:nvPr/>
        </p:nvSpPr>
        <p:spPr>
          <a:xfrm>
            <a:off x="2416653" y="1912981"/>
            <a:ext cx="3267724" cy="601398"/>
          </a:xfrm>
          <a:prstGeom prst="callout1">
            <a:avLst>
              <a:gd name="adj1" fmla="val 123312"/>
              <a:gd name="adj2" fmla="val 64602"/>
              <a:gd name="adj3" fmla="val 183213"/>
              <a:gd name="adj4" fmla="val 8573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SW: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algorithms, optimizations, ISA, etc.</a:t>
            </a:r>
            <a:endParaRPr lang="ru-RU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6558987" y="1896166"/>
            <a:ext cx="3706310" cy="601398"/>
          </a:xfrm>
          <a:prstGeom prst="callout1">
            <a:avLst>
              <a:gd name="adj1" fmla="val 125237"/>
              <a:gd name="adj2" fmla="val 40243"/>
              <a:gd name="adj3" fmla="val 188986"/>
              <a:gd name="adj4" fmla="val 21405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CD: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faster circuits, smaller transistors, etc.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(No Border) 15"/>
          <p:cNvSpPr/>
          <p:nvPr/>
        </p:nvSpPr>
        <p:spPr>
          <a:xfrm>
            <a:off x="3831222" y="4125268"/>
            <a:ext cx="3706310" cy="601398"/>
          </a:xfrm>
          <a:prstGeom prst="callout1">
            <a:avLst>
              <a:gd name="adj1" fmla="val -15261"/>
              <a:gd name="adj2" fmla="val 60854"/>
              <a:gd name="adj3" fmla="val -103556"/>
              <a:gd name="adj4" fmla="val 67312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uArch: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pipelining, caching, prediction,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5669" y="4819340"/>
            <a:ext cx="4064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But, CD enables these approaches</a:t>
            </a:r>
          </a:p>
          <a:p>
            <a:pPr algn="ctr"/>
            <a:r>
              <a:rPr lang="en-US" sz="2400" dirty="0">
                <a:latin typeface="+mj-lt"/>
              </a:rPr>
              <a:t>(e.g., more transistors)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 animBg="1"/>
      <p:bldP spid="15" grpId="0" animBg="1"/>
      <p:bldP spid="1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|18.6|54|64.6|2|53|34.3|3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15|81.8|24.6|54.5|1|92.9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6|32.9|60.5|120.8|2.1|60.1|2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69.2|132.6|4.7|68.1|44.2|6.1|55.1|8.6|16.6|1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3|52.1|13.7|97.5|11.4|69.8|11.8|43.8|1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4.9|17.4|61.8|34.1|21.7|7.6|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1|5.6|115.7|100.1|11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5174</TotalTime>
  <Words>970</Words>
  <Application>Microsoft Office PowerPoint</Application>
  <PresentationFormat>Widescreen</PresentationFormat>
  <Paragraphs>207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Digital Integrated Circuits Design Lecture 1: Introduction</vt:lpstr>
      <vt:lpstr>Intro</vt:lpstr>
      <vt:lpstr>PowerPoint Presentation</vt:lpstr>
      <vt:lpstr>Layers of Abstractions in Computer Engineering</vt:lpstr>
      <vt:lpstr>This course focus</vt:lpstr>
      <vt:lpstr>Reminder: Perf, Power, Cost</vt:lpstr>
      <vt:lpstr>Basic Design Tradeoffs</vt:lpstr>
      <vt:lpstr>Performance</vt:lpstr>
      <vt:lpstr>Increasing Performance</vt:lpstr>
      <vt:lpstr>Energy Consumption</vt:lpstr>
      <vt:lpstr>Energy</vt:lpstr>
      <vt:lpstr>Power</vt:lpstr>
      <vt:lpstr>Dynamic Power</vt:lpstr>
      <vt:lpstr>Static Power</vt:lpstr>
      <vt:lpstr>Cost</vt:lpstr>
      <vt:lpstr>Questions?</vt:lpstr>
      <vt:lpstr>Orgs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CTPClassification=CTP_NWR:VisualMarkings=, CTPClassification=CTP_NT</cp:keywords>
  <cp:lastModifiedBy>Smirnov, Igor</cp:lastModifiedBy>
  <cp:revision>107</cp:revision>
  <dcterms:created xsi:type="dcterms:W3CDTF">2015-09-06T19:48:52Z</dcterms:created>
  <dcterms:modified xsi:type="dcterms:W3CDTF">2020-09-15T20:46:04Z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139a8b29-a9e9-45b5-8dd0-694758d7a27a</vt:lpwstr>
  </property>
  <property fmtid="{D5CDD505-2E9C-101B-9397-08002B2CF9AE}" pid="3" name="CTP_TimeStamp">
    <vt:lpwstr>2019-09-04 11:14:47Z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