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2" r:id="rId15"/>
    <p:sldId id="293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6F4CE-4F36-4261-A7C9-0AA56CE70B50}" v="53" dt="2020-10-07T07:50:1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9" autoAdjust="0"/>
    <p:restoredTop sz="84959" autoAdjust="0"/>
  </p:normalViewPr>
  <p:slideViewPr>
    <p:cSldViewPr snapToGrid="0" showGuides="1">
      <p:cViewPr varScale="1">
        <p:scale>
          <a:sx n="97" d="100"/>
          <a:sy n="97" d="100"/>
        </p:scale>
        <p:origin x="2394" y="78"/>
      </p:cViewPr>
      <p:guideLst>
        <p:guide orient="horz" pos="81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F9E9F23C-57AB-4AE2-A32C-760D39D586D7}"/>
    <pc:docChg chg="undo modSld">
      <pc:chgData name="Smirnov, Igor" userId="7512555a-d6bf-4868-b78f-1932e0818ba1" providerId="ADAL" clId="{F9E9F23C-57AB-4AE2-A32C-760D39D586D7}" dt="2020-10-06T20:14:36.255" v="11"/>
      <pc:docMkLst>
        <pc:docMk/>
      </pc:docMkLst>
      <pc:sldChg chg="addSp modSp modAnim">
        <pc:chgData name="Smirnov, Igor" userId="7512555a-d6bf-4868-b78f-1932e0818ba1" providerId="ADAL" clId="{F9E9F23C-57AB-4AE2-A32C-760D39D586D7}" dt="2020-10-06T20:12:42.418" v="9"/>
        <pc:sldMkLst>
          <pc:docMk/>
          <pc:sldMk cId="2789075176" sldId="290"/>
        </pc:sldMkLst>
        <pc:spChg chg="mod">
          <ac:chgData name="Smirnov, Igor" userId="7512555a-d6bf-4868-b78f-1932e0818ba1" providerId="ADAL" clId="{F9E9F23C-57AB-4AE2-A32C-760D39D586D7}" dt="2020-10-06T20:11:26.961" v="1" actId="1076"/>
          <ac:spMkLst>
            <pc:docMk/>
            <pc:sldMk cId="2789075176" sldId="290"/>
            <ac:spMk id="2" creationId="{00000000-0000-0000-0000-000000000000}"/>
          </ac:spMkLst>
        </pc:spChg>
        <pc:spChg chg="add mod">
          <ac:chgData name="Smirnov, Igor" userId="7512555a-d6bf-4868-b78f-1932e0818ba1" providerId="ADAL" clId="{F9E9F23C-57AB-4AE2-A32C-760D39D586D7}" dt="2020-10-06T20:11:43.017" v="4" actId="1076"/>
          <ac:spMkLst>
            <pc:docMk/>
            <pc:sldMk cId="2789075176" sldId="290"/>
            <ac:spMk id="15" creationId="{A817676A-A096-45C6-A158-0C9E40E21E97}"/>
          </ac:spMkLst>
        </pc:spChg>
        <pc:grpChg chg="mod">
          <ac:chgData name="Smirnov, Igor" userId="7512555a-d6bf-4868-b78f-1932e0818ba1" providerId="ADAL" clId="{F9E9F23C-57AB-4AE2-A32C-760D39D586D7}" dt="2020-10-06T20:11:31.557" v="2" actId="1076"/>
          <ac:grpSpMkLst>
            <pc:docMk/>
            <pc:sldMk cId="2789075176" sldId="290"/>
            <ac:grpSpMk id="77" creationId="{00000000-0000-0000-0000-000000000000}"/>
          </ac:grpSpMkLst>
        </pc:grpChg>
      </pc:sldChg>
      <pc:sldChg chg="modSp">
        <pc:chgData name="Smirnov, Igor" userId="7512555a-d6bf-4868-b78f-1932e0818ba1" providerId="ADAL" clId="{F9E9F23C-57AB-4AE2-A32C-760D39D586D7}" dt="2020-10-06T20:14:36.255" v="11"/>
        <pc:sldMkLst>
          <pc:docMk/>
          <pc:sldMk cId="3167304087" sldId="292"/>
        </pc:sldMkLst>
        <pc:spChg chg="mod">
          <ac:chgData name="Smirnov, Igor" userId="7512555a-d6bf-4868-b78f-1932e0818ba1" providerId="ADAL" clId="{F9E9F23C-57AB-4AE2-A32C-760D39D586D7}" dt="2020-10-06T20:14:36.255" v="11"/>
          <ac:spMkLst>
            <pc:docMk/>
            <pc:sldMk cId="3167304087" sldId="292"/>
            <ac:spMk id="6" creationId="{00000000-0000-0000-0000-000000000000}"/>
          </ac:spMkLst>
        </pc:spChg>
      </pc:sldChg>
    </pc:docChg>
  </pc:docChgLst>
  <pc:docChgLst>
    <pc:chgData name="Smirnov, Igor" userId="7512555a-d6bf-4868-b78f-1932e0818ba1" providerId="ADAL" clId="{BFA6F4CE-4F36-4261-A7C9-0AA56CE70B50}"/>
    <pc:docChg chg="undo custSel modSld">
      <pc:chgData name="Smirnov, Igor" userId="7512555a-d6bf-4868-b78f-1932e0818ba1" providerId="ADAL" clId="{BFA6F4CE-4F36-4261-A7C9-0AA56CE70B50}" dt="2020-10-07T07:44:17.168" v="207" actId="20577"/>
      <pc:docMkLst>
        <pc:docMk/>
      </pc:docMkLst>
      <pc:sldChg chg="modNotesTx">
        <pc:chgData name="Smirnov, Igor" userId="7512555a-d6bf-4868-b78f-1932e0818ba1" providerId="ADAL" clId="{BFA6F4CE-4F36-4261-A7C9-0AA56CE70B50}" dt="2020-10-07T07:44:17.168" v="207" actId="20577"/>
        <pc:sldMkLst>
          <pc:docMk/>
          <pc:sldMk cId="2597551326" sldId="289"/>
        </pc:sldMkLst>
      </pc:sldChg>
      <pc:sldChg chg="modSp modAnim">
        <pc:chgData name="Smirnov, Igor" userId="7512555a-d6bf-4868-b78f-1932e0818ba1" providerId="ADAL" clId="{BFA6F4CE-4F36-4261-A7C9-0AA56CE70B50}" dt="2020-10-07T07:42:24.961" v="66" actId="20577"/>
        <pc:sldMkLst>
          <pc:docMk/>
          <pc:sldMk cId="2789075176" sldId="290"/>
        </pc:sldMkLst>
        <pc:spChg chg="mod">
          <ac:chgData name="Smirnov, Igor" userId="7512555a-d6bf-4868-b78f-1932e0818ba1" providerId="ADAL" clId="{BFA6F4CE-4F36-4261-A7C9-0AA56CE70B50}" dt="2020-10-07T07:38:44.860" v="33" actId="20577"/>
          <ac:spMkLst>
            <pc:docMk/>
            <pc:sldMk cId="2789075176" sldId="290"/>
            <ac:spMk id="2" creationId="{00000000-0000-0000-0000-000000000000}"/>
          </ac:spMkLst>
        </pc:spChg>
        <pc:spChg chg="mod">
          <ac:chgData name="Smirnov, Igor" userId="7512555a-d6bf-4868-b78f-1932e0818ba1" providerId="ADAL" clId="{BFA6F4CE-4F36-4261-A7C9-0AA56CE70B50}" dt="2020-10-07T07:42:22.565" v="63" actId="1076"/>
          <ac:spMkLst>
            <pc:docMk/>
            <pc:sldMk cId="2789075176" sldId="290"/>
            <ac:spMk id="3" creationId="{00000000-0000-0000-0000-000000000000}"/>
          </ac:spMkLst>
        </pc:spChg>
      </pc:sldChg>
      <pc:sldChg chg="modSp modNotesTx">
        <pc:chgData name="Smirnov, Igor" userId="7512555a-d6bf-4868-b78f-1932e0818ba1" providerId="ADAL" clId="{BFA6F4CE-4F36-4261-A7C9-0AA56CE70B50}" dt="2020-10-07T07:36:51.916" v="12" actId="20577"/>
        <pc:sldMkLst>
          <pc:docMk/>
          <pc:sldMk cId="3167304087" sldId="292"/>
        </pc:sldMkLst>
        <pc:spChg chg="mod">
          <ac:chgData name="Smirnov, Igor" userId="7512555a-d6bf-4868-b78f-1932e0818ba1" providerId="ADAL" clId="{BFA6F4CE-4F36-4261-A7C9-0AA56CE70B50}" dt="2020-10-07T07:36:37.725" v="6" actId="20577"/>
          <ac:spMkLst>
            <pc:docMk/>
            <pc:sldMk cId="3167304087" sldId="29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 изменяет своё состояние непосредственно в момент изменения соответствующего информационного сигнала или сигналов, с некоторой задержкой равной сумме задержек на элементах, составляющих данный триггер.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триггеры реагируют на информационные сигналы только при наличии соответствующего сигнала на так называемом входе синхронизации С (от 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вход также обозначают термином «такт». Такие информационные сигналы называют синхронными. Синхронные триггеры в свою очередь подразделяют на триггеры со статическим и с динамическим управлением по входу синхронизации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 изменяет своё состояние непосредственно в момент изменения соответствующего информационного сигнала или сигналов, с некоторой задержкой равной сумме задержек на элементах, составляющих данный триггер.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триггеры реагируют на информационные сигналы только при наличии соответствующего сигнала на так называемом входе синхронизации С (от 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вход также обозначают термином «такт». Такие информационные сигналы называют синхронными. Синхронные триггеры в свою очередь подразделяют на триггеры со статическим и с динамическим управлением по входу синхронизации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Memory array has 3 input signals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Data buses are N bits wide (each chunk is N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Address is M bits wide if 2</a:t>
            </a:r>
            <a:r>
              <a:rPr lang="en-US" sz="1200" baseline="30000" dirty="0">
                <a:latin typeface="+mn-lt"/>
              </a:rPr>
              <a:t>M</a:t>
            </a:r>
            <a:r>
              <a:rPr lang="en-US" sz="1200" dirty="0">
                <a:latin typeface="+mn-lt"/>
              </a:rPr>
              <a:t> is array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is not DDR type of memory – such mem cells are common for internal CPU structures (registers and caches)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4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настройки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удержания</a:t>
            </a:r>
            <a:endParaRPr lang="en-US" dirty="0"/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Задержка загрязнения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Задержка распространения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6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10/07/2020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iteseerx.ist.psu.edu/viewdoc/download?doi=10.1.1.153.3264&amp;rep=rep1&amp;type=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ca-lectures/tree/master/mipt-mips/2018" TargetMode="External"/><Relationship Id="rId2" Type="http://schemas.openxmlformats.org/officeDocument/2006/relationships/hyperlink" Target="https://mipt-ilab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yssec.ethz.ch/content/dam/ethz/special-interest/infk/inst-infsec/system-security-group-dam/education/Digitaltechnik_14/10_SequentialCircuits_Timing.pdf" TargetMode="External"/><Relationship Id="rId5" Type="http://schemas.openxmlformats.org/officeDocument/2006/relationships/hyperlink" Target="http://citeseerx.ist.psu.edu/viewdoc/download?doi=10.1.1.153.3264&amp;rep=rep1&amp;type=pdf" TargetMode="External"/><Relationship Id="rId4" Type="http://schemas.openxmlformats.org/officeDocument/2006/relationships/hyperlink" Target="https://electronicsforu.com/technology-trends/latch-not-bad-latch-vs-flip-flo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  <a:r>
              <a:rPr lang="ru-RU" dirty="0"/>
              <a:t> (</a:t>
            </a:r>
            <a:r>
              <a:rPr lang="en-US" dirty="0"/>
              <a:t>edge-triggered)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07172"/>
            <a:ext cx="10515600" cy="185729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Unlike a latch, a flip-flop is open for write only at </a:t>
            </a:r>
            <a:r>
              <a:rPr lang="en-US" sz="2400" b="1" dirty="0">
                <a:solidFill>
                  <a:prstClr val="black"/>
                </a:solidFill>
              </a:rPr>
              <a:t>switching</a:t>
            </a:r>
            <a:r>
              <a:rPr lang="en-US" sz="2400" dirty="0">
                <a:solidFill>
                  <a:prstClr val="black"/>
                </a:solidFill>
              </a:rPr>
              <a:t> of the write enable signal (from 0 to 1, or from 1 to 0, or both)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value from the 1</a:t>
            </a:r>
            <a:r>
              <a:rPr lang="en-US" sz="2000" baseline="30000" dirty="0"/>
              <a:t>st</a:t>
            </a:r>
            <a:r>
              <a:rPr lang="en-US" sz="2000" dirty="0"/>
              <a:t> trigger is written to the 2</a:t>
            </a:r>
            <a:r>
              <a:rPr lang="en-US" sz="2000" baseline="30000" dirty="0"/>
              <a:t>nd</a:t>
            </a:r>
            <a:r>
              <a:rPr lang="en-US" sz="2000" dirty="0"/>
              <a:t> trigger and then the 1</a:t>
            </a:r>
            <a:r>
              <a:rPr lang="en-US" sz="2000" baseline="30000" dirty="0"/>
              <a:t>st</a:t>
            </a:r>
            <a:r>
              <a:rPr lang="en-US" sz="2000" dirty="0"/>
              <a:t> trigger is closed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More expense (2 D-latches), but extremely helpful in building a CPU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pSp>
        <p:nvGrpSpPr>
          <p:cNvPr id="78" name="Group 77"/>
          <p:cNvGrpSpPr/>
          <p:nvPr/>
        </p:nvGrpSpPr>
        <p:grpSpPr>
          <a:xfrm>
            <a:off x="1233488" y="1806697"/>
            <a:ext cx="979364" cy="741085"/>
            <a:chOff x="1233488" y="1806697"/>
            <a:chExt cx="979364" cy="741085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1519852" y="2169409"/>
              <a:ext cx="406400" cy="350345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92946" y="2304997"/>
              <a:ext cx="79169" cy="791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233488" y="1806697"/>
              <a:ext cx="9793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 flipV="1">
              <a:off x="1233488" y="2344581"/>
              <a:ext cx="314392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390684" y="1806697"/>
            <a:ext cx="2582387" cy="1158572"/>
            <a:chOff x="1390684" y="1806697"/>
            <a:chExt cx="2582387" cy="1158572"/>
          </a:xfrm>
        </p:grpSpPr>
        <p:grpSp>
          <p:nvGrpSpPr>
            <p:cNvPr id="79" name="Group 78"/>
            <p:cNvGrpSpPr/>
            <p:nvPr/>
          </p:nvGrpSpPr>
          <p:grpSpPr>
            <a:xfrm>
              <a:off x="1390684" y="2340647"/>
              <a:ext cx="2342584" cy="624622"/>
              <a:chOff x="1390684" y="2340647"/>
              <a:chExt cx="2342584" cy="62462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90684" y="2340648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268" y="2340647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390684" y="2965268"/>
                <a:ext cx="23425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3025275" y="1806697"/>
              <a:ext cx="947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26978" y="1211303"/>
            <a:ext cx="1280121" cy="1093694"/>
            <a:chOff x="6315654" y="1408078"/>
            <a:chExt cx="1280121" cy="10936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654" y="1408078"/>
              <a:ext cx="1280121" cy="1093694"/>
              <a:chOff x="1618343" y="4455457"/>
              <a:chExt cx="2012764" cy="1093694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949546" y="2184576"/>
              <a:ext cx="191622" cy="118264"/>
              <a:chOff x="6638364" y="3529811"/>
              <a:chExt cx="191622" cy="11826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733268" y="1528499"/>
            <a:ext cx="1280121" cy="1093694"/>
            <a:chOff x="3733268" y="1404674"/>
            <a:chExt cx="1280121" cy="1093694"/>
          </a:xfrm>
        </p:grpSpPr>
        <p:grpSp>
          <p:nvGrpSpPr>
            <p:cNvPr id="30" name="Group 29"/>
            <p:cNvGrpSpPr/>
            <p:nvPr/>
          </p:nvGrpSpPr>
          <p:grpSpPr>
            <a:xfrm>
              <a:off x="3733268" y="1404674"/>
              <a:ext cx="1280121" cy="1093694"/>
              <a:chOff x="1618343" y="4455457"/>
              <a:chExt cx="2012764" cy="109369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56845" y="2181172"/>
              <a:ext cx="287433" cy="118264"/>
              <a:chOff x="6638364" y="3529811"/>
              <a:chExt cx="287433" cy="11826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973048" y="1528499"/>
            <a:ext cx="1280121" cy="1093694"/>
            <a:chOff x="1973048" y="1404674"/>
            <a:chExt cx="1280121" cy="1093694"/>
          </a:xfrm>
        </p:grpSpPr>
        <p:grpSp>
          <p:nvGrpSpPr>
            <p:cNvPr id="7" name="Group 6"/>
            <p:cNvGrpSpPr/>
            <p:nvPr/>
          </p:nvGrpSpPr>
          <p:grpSpPr>
            <a:xfrm>
              <a:off x="1973048" y="1404674"/>
              <a:ext cx="1280121" cy="1093694"/>
              <a:chOff x="1618343" y="4455457"/>
              <a:chExt cx="2012764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596625" y="2172954"/>
              <a:ext cx="287433" cy="118264"/>
              <a:chOff x="6638364" y="3529811"/>
              <a:chExt cx="287433" cy="11826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3754"/>
              </p:ext>
            </p:extLst>
          </p:nvPr>
        </p:nvGraphicFramePr>
        <p:xfrm>
          <a:off x="8610600" y="1525446"/>
          <a:ext cx="2581276" cy="183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</a:t>
                      </a: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1→0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Consolas" pitchFamily="49" charset="0"/>
                        </a:rPr>
                        <a:t>0→1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AA0EE4AB-E97E-48D4-A72B-5C62F262E9EE}"/>
              </a:ext>
            </a:extLst>
          </p:cNvPr>
          <p:cNvGrpSpPr/>
          <p:nvPr/>
        </p:nvGrpSpPr>
        <p:grpSpPr>
          <a:xfrm>
            <a:off x="6033756" y="2831208"/>
            <a:ext cx="1292951" cy="1093694"/>
            <a:chOff x="4766878" y="2308155"/>
            <a:chExt cx="1292951" cy="109369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2671BA-3A8A-4739-BDB3-48F77A216969}"/>
                </a:ext>
              </a:extLst>
            </p:cNvPr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A80B93-E428-422A-B130-293F7F44A756}"/>
                </a:ext>
              </a:extLst>
            </p:cNvPr>
            <p:cNvSpPr/>
            <p:nvPr/>
          </p:nvSpPr>
          <p:spPr>
            <a:xfrm>
              <a:off x="5022741" y="240040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61E69F-7E9D-4DAA-A087-048E7C7685C5}"/>
                </a:ext>
              </a:extLst>
            </p:cNvPr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A6BB8D-56C6-4696-B3A7-0F1C32FDFA96}"/>
                </a:ext>
              </a:extLst>
            </p:cNvPr>
            <p:cNvSpPr/>
            <p:nvPr/>
          </p:nvSpPr>
          <p:spPr>
            <a:xfrm>
              <a:off x="5509411" y="2390400"/>
              <a:ext cx="3177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A436055-EEB1-4D1F-BAC2-440C2104EF7B}"/>
                </a:ext>
              </a:extLst>
            </p:cNvPr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D7A908-2D14-480B-A846-15F0923151DD}"/>
                </a:ext>
              </a:extLst>
            </p:cNvPr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646B6AD-3600-4813-954D-D0CB52DEBE68}"/>
                </a:ext>
              </a:extLst>
            </p:cNvPr>
            <p:cNvCxnSpPr>
              <a:stCxn id="8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B46482F-D7B3-4A22-95B2-46DC797FC722}"/>
                </a:ext>
              </a:extLst>
            </p:cNvPr>
            <p:cNvCxnSpPr>
              <a:stCxn id="83" idx="1"/>
            </p:cNvCxnSpPr>
            <p:nvPr/>
          </p:nvCxnSpPr>
          <p:spPr bwMode="auto">
            <a:xfrm flipH="1">
              <a:off x="4766878" y="2569682"/>
              <a:ext cx="25586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7676A-A096-45C6-A158-0C9E40E21E97}"/>
              </a:ext>
            </a:extLst>
          </p:cNvPr>
          <p:cNvSpPr/>
          <p:nvPr/>
        </p:nvSpPr>
        <p:spPr>
          <a:xfrm>
            <a:off x="6454823" y="237960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address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Truth table of the </a:t>
            </a:r>
            <a:r>
              <a:rPr lang="en-US" dirty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4x2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7903" y="1326892"/>
            <a:ext cx="6903307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b="1" dirty="0"/>
              <a:t>Setup time (</a:t>
            </a:r>
            <a:r>
              <a:rPr lang="en-US" sz="1800" b="1" dirty="0" err="1"/>
              <a:t>ts</a:t>
            </a:r>
            <a:r>
              <a:rPr lang="en-US" sz="1800" b="1" dirty="0"/>
              <a:t>) </a:t>
            </a:r>
            <a:r>
              <a:rPr lang="en-US" sz="1800" dirty="0"/>
              <a:t>- amount of time before the clock edge that data input D must be stable. D is stable </a:t>
            </a:r>
            <a:r>
              <a:rPr lang="en-US" sz="1800" dirty="0" err="1"/>
              <a:t>ts</a:t>
            </a:r>
            <a:r>
              <a:rPr lang="en-US" sz="1800" dirty="0"/>
              <a:t> time units before the rising clock edge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Hold time (</a:t>
            </a:r>
            <a:r>
              <a:rPr lang="en-US" sz="1800" b="1" dirty="0" err="1"/>
              <a:t>th</a:t>
            </a:r>
            <a:r>
              <a:rPr lang="en-US" sz="1800" b="1" dirty="0"/>
              <a:t>) </a:t>
            </a:r>
            <a:r>
              <a:rPr lang="en-US" sz="1800" dirty="0"/>
              <a:t>- This value indicates the amount of time after the clock edge that data input D must be held stable. 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Contamination delay (</a:t>
            </a:r>
            <a:r>
              <a:rPr lang="en-US" sz="1800" b="1" dirty="0" err="1"/>
              <a:t>tcd</a:t>
            </a:r>
            <a:r>
              <a:rPr lang="en-US" sz="1800" b="1" dirty="0"/>
              <a:t>) </a:t>
            </a:r>
            <a:r>
              <a:rPr lang="en-US" sz="1800" dirty="0"/>
              <a:t>- amount of time needed for a change in the flip-flop clock input to result in the initial change at the flip-flop output (Q). The flip-flop is guaranteed not to show any output change in response to an input change until after </a:t>
            </a:r>
            <a:r>
              <a:rPr lang="en-US" sz="1800" dirty="0" err="1"/>
              <a:t>tcd</a:t>
            </a:r>
            <a:r>
              <a:rPr lang="en-US" sz="1800" dirty="0"/>
              <a:t> has passed. 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Propagation delay (</a:t>
            </a:r>
            <a:r>
              <a:rPr lang="en-US" sz="1800" b="1" dirty="0" err="1"/>
              <a:t>tClk</a:t>
            </a:r>
            <a:r>
              <a:rPr lang="en-US" sz="1800" b="1" dirty="0"/>
              <a:t>−Q) </a:t>
            </a:r>
            <a:r>
              <a:rPr lang="en-US" sz="1800" dirty="0"/>
              <a:t>- amount of time needed for a change in the flip flop-clock input (e.g. rising edge) to result in a permanent change at the flip-flop output (Q).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/>
              <a:t>Ts</a:t>
            </a:r>
            <a:r>
              <a:rPr lang="en-US" sz="1800" b="1" dirty="0"/>
              <a:t> + </a:t>
            </a:r>
            <a:r>
              <a:rPr lang="en-US" sz="1800" b="1" dirty="0" err="1"/>
              <a:t>Th</a:t>
            </a:r>
            <a:r>
              <a:rPr lang="en-US" sz="1800" b="1" dirty="0"/>
              <a:t> </a:t>
            </a:r>
            <a:r>
              <a:rPr lang="en-US" sz="1800" dirty="0"/>
              <a:t>restrictions limit the maximum clock frequency at which the circuit can operate.</a:t>
            </a:r>
            <a:endParaRPr lang="en-US" sz="1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0" y="1087395"/>
            <a:ext cx="3549459" cy="4407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766" y="5586940"/>
            <a:ext cx="4185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Source: </a:t>
            </a:r>
            <a:r>
              <a:rPr lang="en-US" sz="1600" dirty="0">
                <a:hlinkClick r:id="rId4"/>
              </a:rPr>
              <a:t>Understanding Sequential Circuit Timing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73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materials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326892"/>
            <a:ext cx="10515600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hlinkClick r:id="rId2"/>
              </a:rPr>
              <a:t>MIPT </a:t>
            </a:r>
            <a:r>
              <a:rPr lang="en-US" sz="2400" dirty="0" err="1">
                <a:solidFill>
                  <a:prstClr val="black"/>
                </a:solidFill>
                <a:hlinkClick r:id="rId2"/>
              </a:rPr>
              <a:t>iLab</a:t>
            </a:r>
            <a:r>
              <a:rPr lang="en-US" sz="2400" dirty="0">
                <a:solidFill>
                  <a:prstClr val="black"/>
                </a:solidFill>
              </a:rPr>
              <a:t> CA lectures (2018):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Lectures 1 – 4</a:t>
            </a:r>
            <a:endParaRPr lang="en-US" sz="2400" dirty="0">
              <a:hlinkClick r:id="rId4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/>
              </a:rPr>
              <a:t>Latch is not that BAD – Latch Vs Flip-flop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>
                <a:hlinkClick r:id="rId5"/>
              </a:rPr>
              <a:t>Understanding Sequential Circuit Timing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>
                <a:hlinkClick r:id="rId6"/>
              </a:rPr>
              <a:t>Sequential Circuits Timing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/>
              <a:t>We already know: comparator, multiplexer, adder</a:t>
            </a:r>
          </a:p>
          <a:p>
            <a:pPr lvl="1"/>
            <a:r>
              <a:rPr lang="en-US" sz="2400" dirty="0"/>
              <a:t>We will see more in the next lectures</a:t>
            </a:r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 = F(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>
                <a:solidFill>
                  <a:schemeClr val="tx1"/>
                </a:solidFill>
              </a:rPr>
              <a:t>Combinational Logic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Memory Device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Store the current </a:t>
            </a:r>
            <a:r>
              <a:rPr lang="en-US" sz="2000" b="1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ones, then the function is called 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Calibri"/>
              </a:rPr>
              <a:t>≡</a:t>
            </a:r>
            <a:endParaRPr lang="en-US" sz="3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cs typeface="Calibri"/>
                </a:rPr>
                <a:t>≡</a:t>
              </a:r>
              <a:endParaRPr lang="en-US" sz="3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59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 latch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 latch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It depends on many factors (e.g., layout, temperature)</a:t>
            </a: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898485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Asserted by a level of the write enable signal (we) </a:t>
            </a:r>
            <a:r>
              <a:rPr lang="en-US" sz="2400" dirty="0">
                <a:latin typeface="Calibri" panose="020F0502020204030204" pitchFamily="34" charset="0"/>
              </a:rPr>
              <a:t>← Synchronization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used as memory cell in static memory arrays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10/07/2020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S</a:t>
                </a:r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Write enable</a:t>
              </a:r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</a:t>
                      </a: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75158" y="1752296"/>
            <a:ext cx="1280121" cy="1093694"/>
            <a:chOff x="5575158" y="1752296"/>
            <a:chExt cx="1280121" cy="1093694"/>
          </a:xfrm>
        </p:grpSpPr>
        <p:grpSp>
          <p:nvGrpSpPr>
            <p:cNvPr id="67" name="Group 66"/>
            <p:cNvGrpSpPr/>
            <p:nvPr/>
          </p:nvGrpSpPr>
          <p:grpSpPr>
            <a:xfrm>
              <a:off x="5575158" y="1752296"/>
              <a:ext cx="1280121" cy="1093694"/>
              <a:chOff x="1618343" y="4455457"/>
              <a:chExt cx="2012764" cy="1093694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207681" y="2514138"/>
              <a:ext cx="287433" cy="118264"/>
              <a:chOff x="6638364" y="3529811"/>
              <a:chExt cx="287433" cy="1182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1394</Words>
  <Application>Microsoft Office PowerPoint</Application>
  <PresentationFormat>Widescreen</PresentationFormat>
  <Paragraphs>422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Latch</vt:lpstr>
      <vt:lpstr>SR Latch Timing Diagram</vt:lpstr>
      <vt:lpstr>D Latch</vt:lpstr>
      <vt:lpstr>D Flip-Flop (edge-triggered)</vt:lpstr>
      <vt:lpstr>Memory Arrays</vt:lpstr>
      <vt:lpstr>Single port 4x1 Memory Array</vt:lpstr>
      <vt:lpstr>Single port 4x2 Memory Array</vt:lpstr>
      <vt:lpstr>Timing parameters</vt:lpstr>
      <vt:lpstr>Useful materials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178</cp:revision>
  <dcterms:created xsi:type="dcterms:W3CDTF">2015-09-06T19:48:52Z</dcterms:created>
  <dcterms:modified xsi:type="dcterms:W3CDTF">2020-10-07T07:50:20Z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2019-09-25 09:42:55Z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