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56" r:id="rId3"/>
    <p:sldId id="264" r:id="rId4"/>
    <p:sldId id="277" r:id="rId5"/>
    <p:sldId id="278" r:id="rId6"/>
    <p:sldId id="279" r:id="rId7"/>
    <p:sldId id="289" r:id="rId8"/>
    <p:sldId id="283" r:id="rId9"/>
    <p:sldId id="284" r:id="rId10"/>
    <p:sldId id="285" r:id="rId11"/>
    <p:sldId id="286" r:id="rId12"/>
    <p:sldId id="288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rnov, Igor" initials="SI" lastIdx="2" clrIdx="0">
    <p:extLst>
      <p:ext uri="{19B8F6BF-5375-455C-9EA6-DF929625EA0E}">
        <p15:presenceInfo xmlns:p15="http://schemas.microsoft.com/office/powerpoint/2012/main" userId="S-1-5-21-1757981266-725345543-1404487317-2478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AEFF7"/>
    <a:srgbClr val="F8CBAD"/>
    <a:srgbClr val="FBE5D6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E24E0-C492-462E-B20A-F5EE824860D2}" v="39" dt="2020-11-01T20:09:14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35" autoAdjust="0"/>
    <p:restoredTop sz="80830" autoAdjust="0"/>
  </p:normalViewPr>
  <p:slideViewPr>
    <p:cSldViewPr snapToGrid="0">
      <p:cViewPr>
        <p:scale>
          <a:sx n="75" d="100"/>
          <a:sy n="75" d="100"/>
        </p:scale>
        <p:origin x="5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7C8E24E0-C492-462E-B20A-F5EE824860D2}"/>
    <pc:docChg chg="custSel addSld modSld sldOrd">
      <pc:chgData name="Smirnov, Igor" userId="7512555a-d6bf-4868-b78f-1932e0818ba1" providerId="ADAL" clId="{7C8E24E0-C492-462E-B20A-F5EE824860D2}" dt="2020-11-01T20:13:16.936" v="203" actId="20577"/>
      <pc:docMkLst>
        <pc:docMk/>
      </pc:docMkLst>
      <pc:sldChg chg="modSp add ord modAnim">
        <pc:chgData name="Smirnov, Igor" userId="7512555a-d6bf-4868-b78f-1932e0818ba1" providerId="ADAL" clId="{7C8E24E0-C492-462E-B20A-F5EE824860D2}" dt="2020-11-01T18:35:46.656" v="30" actId="20577"/>
        <pc:sldMkLst>
          <pc:docMk/>
          <pc:sldMk cId="1331656017" sldId="264"/>
        </pc:sldMkLst>
        <pc:spChg chg="mod">
          <ac:chgData name="Smirnov, Igor" userId="7512555a-d6bf-4868-b78f-1932e0818ba1" providerId="ADAL" clId="{7C8E24E0-C492-462E-B20A-F5EE824860D2}" dt="2020-11-01T18:35:46.656" v="30" actId="20577"/>
          <ac:spMkLst>
            <pc:docMk/>
            <pc:sldMk cId="1331656017" sldId="264"/>
            <ac:spMk id="2" creationId="{00000000-0000-0000-0000-000000000000}"/>
          </ac:spMkLst>
        </pc:spChg>
        <pc:spChg chg="mod">
          <ac:chgData name="Smirnov, Igor" userId="7512555a-d6bf-4868-b78f-1932e0818ba1" providerId="ADAL" clId="{7C8E24E0-C492-462E-B20A-F5EE824860D2}" dt="2020-11-01T18:32:11.693" v="5" actId="20577"/>
          <ac:spMkLst>
            <pc:docMk/>
            <pc:sldMk cId="1331656017" sldId="264"/>
            <ac:spMk id="4" creationId="{00000000-0000-0000-0000-000000000000}"/>
          </ac:spMkLst>
        </pc:spChg>
        <pc:spChg chg="mod">
          <ac:chgData name="Smirnov, Igor" userId="7512555a-d6bf-4868-b78f-1932e0818ba1" providerId="ADAL" clId="{7C8E24E0-C492-462E-B20A-F5EE824860D2}" dt="2020-11-01T18:35:27.737" v="28" actId="20577"/>
          <ac:spMkLst>
            <pc:docMk/>
            <pc:sldMk cId="1331656017" sldId="264"/>
            <ac:spMk id="6" creationId="{00000000-0000-0000-0000-000000000000}"/>
          </ac:spMkLst>
        </pc:spChg>
      </pc:sldChg>
      <pc:sldChg chg="modNotesTx">
        <pc:chgData name="Smirnov, Igor" userId="7512555a-d6bf-4868-b78f-1932e0818ba1" providerId="ADAL" clId="{7C8E24E0-C492-462E-B20A-F5EE824860D2}" dt="2020-11-01T19:25:00.216" v="43" actId="20577"/>
        <pc:sldMkLst>
          <pc:docMk/>
          <pc:sldMk cId="2977299225" sldId="285"/>
        </pc:sldMkLst>
      </pc:sldChg>
      <pc:sldChg chg="addSp modSp modAnim">
        <pc:chgData name="Smirnov, Igor" userId="7512555a-d6bf-4868-b78f-1932e0818ba1" providerId="ADAL" clId="{7C8E24E0-C492-462E-B20A-F5EE824860D2}" dt="2020-11-01T19:46:09.243" v="69"/>
        <pc:sldMkLst>
          <pc:docMk/>
          <pc:sldMk cId="3608963" sldId="286"/>
        </pc:sldMkLst>
        <pc:spChg chg="add mod">
          <ac:chgData name="Smirnov, Igor" userId="7512555a-d6bf-4868-b78f-1932e0818ba1" providerId="ADAL" clId="{7C8E24E0-C492-462E-B20A-F5EE824860D2}" dt="2020-11-01T19:43:16.364" v="49" actId="1076"/>
          <ac:spMkLst>
            <pc:docMk/>
            <pc:sldMk cId="3608963" sldId="286"/>
            <ac:spMk id="3" creationId="{9E39A162-09FF-4DF2-85E3-5A483C9B3387}"/>
          </ac:spMkLst>
        </pc:spChg>
        <pc:spChg chg="add mod">
          <ac:chgData name="Smirnov, Igor" userId="7512555a-d6bf-4868-b78f-1932e0818ba1" providerId="ADAL" clId="{7C8E24E0-C492-462E-B20A-F5EE824860D2}" dt="2020-11-01T19:43:34.854" v="52" actId="14100"/>
          <ac:spMkLst>
            <pc:docMk/>
            <pc:sldMk cId="3608963" sldId="286"/>
            <ac:spMk id="155" creationId="{7913B7EF-011A-473E-A3B6-9617DA24FE89}"/>
          </ac:spMkLst>
        </pc:spChg>
        <pc:spChg chg="add mod">
          <ac:chgData name="Smirnov, Igor" userId="7512555a-d6bf-4868-b78f-1932e0818ba1" providerId="ADAL" clId="{7C8E24E0-C492-462E-B20A-F5EE824860D2}" dt="2020-11-01T19:43:46.302" v="55" actId="14100"/>
          <ac:spMkLst>
            <pc:docMk/>
            <pc:sldMk cId="3608963" sldId="286"/>
            <ac:spMk id="156" creationId="{B0107D33-1524-46F4-853F-D1402A76DF6F}"/>
          </ac:spMkLst>
        </pc:spChg>
        <pc:spChg chg="add mod">
          <ac:chgData name="Smirnov, Igor" userId="7512555a-d6bf-4868-b78f-1932e0818ba1" providerId="ADAL" clId="{7C8E24E0-C492-462E-B20A-F5EE824860D2}" dt="2020-11-01T19:43:55.366" v="58" actId="14100"/>
          <ac:spMkLst>
            <pc:docMk/>
            <pc:sldMk cId="3608963" sldId="286"/>
            <ac:spMk id="157" creationId="{D3AAF25A-2819-499D-8E4F-A117C5B7212C}"/>
          </ac:spMkLst>
        </pc:spChg>
        <pc:spChg chg="add mod">
          <ac:chgData name="Smirnov, Igor" userId="7512555a-d6bf-4868-b78f-1932e0818ba1" providerId="ADAL" clId="{7C8E24E0-C492-462E-B20A-F5EE824860D2}" dt="2020-11-01T19:44:03.984" v="61" actId="14100"/>
          <ac:spMkLst>
            <pc:docMk/>
            <pc:sldMk cId="3608963" sldId="286"/>
            <ac:spMk id="158" creationId="{74A3D016-E2B7-4F07-BD01-E42AEC134EEF}"/>
          </ac:spMkLst>
        </pc:spChg>
      </pc:sldChg>
      <pc:sldChg chg="modSp">
        <pc:chgData name="Smirnov, Igor" userId="7512555a-d6bf-4868-b78f-1932e0818ba1" providerId="ADAL" clId="{7C8E24E0-C492-462E-B20A-F5EE824860D2}" dt="2020-11-01T18:31:44.258" v="1" actId="113"/>
        <pc:sldMkLst>
          <pc:docMk/>
          <pc:sldMk cId="2844868343" sldId="289"/>
        </pc:sldMkLst>
        <pc:spChg chg="mod">
          <ac:chgData name="Smirnov, Igor" userId="7512555a-d6bf-4868-b78f-1932e0818ba1" providerId="ADAL" clId="{7C8E24E0-C492-462E-B20A-F5EE824860D2}" dt="2020-11-01T18:31:44.258" v="1" actId="113"/>
          <ac:spMkLst>
            <pc:docMk/>
            <pc:sldMk cId="2844868343" sldId="289"/>
            <ac:spMk id="8" creationId="{00000000-0000-0000-0000-000000000000}"/>
          </ac:spMkLst>
        </pc:spChg>
      </pc:sldChg>
      <pc:sldChg chg="modSp">
        <pc:chgData name="Smirnov, Igor" userId="7512555a-d6bf-4868-b78f-1932e0818ba1" providerId="ADAL" clId="{7C8E24E0-C492-462E-B20A-F5EE824860D2}" dt="2020-11-01T19:40:37.078" v="44" actId="113"/>
        <pc:sldMkLst>
          <pc:docMk/>
          <pc:sldMk cId="3795882065" sldId="290"/>
        </pc:sldMkLst>
        <pc:spChg chg="mod">
          <ac:chgData name="Smirnov, Igor" userId="7512555a-d6bf-4868-b78f-1932e0818ba1" providerId="ADAL" clId="{7C8E24E0-C492-462E-B20A-F5EE824860D2}" dt="2020-11-01T19:40:37.078" v="44" actId="113"/>
          <ac:spMkLst>
            <pc:docMk/>
            <pc:sldMk cId="3795882065" sldId="290"/>
            <ac:spMk id="8" creationId="{00000000-0000-0000-0000-000000000000}"/>
          </ac:spMkLst>
        </pc:spChg>
      </pc:sldChg>
      <pc:sldChg chg="modNotesTx">
        <pc:chgData name="Smirnov, Igor" userId="7512555a-d6bf-4868-b78f-1932e0818ba1" providerId="ADAL" clId="{7C8E24E0-C492-462E-B20A-F5EE824860D2}" dt="2020-11-01T20:00:26.354" v="72" actId="113"/>
        <pc:sldMkLst>
          <pc:docMk/>
          <pc:sldMk cId="3643336048" sldId="291"/>
        </pc:sldMkLst>
      </pc:sldChg>
      <pc:sldChg chg="modSp">
        <pc:chgData name="Smirnov, Igor" userId="7512555a-d6bf-4868-b78f-1932e0818ba1" providerId="ADAL" clId="{7C8E24E0-C492-462E-B20A-F5EE824860D2}" dt="2020-11-01T20:13:16.936" v="203" actId="20577"/>
        <pc:sldMkLst>
          <pc:docMk/>
          <pc:sldMk cId="832963340" sldId="294"/>
        </pc:sldMkLst>
        <pc:spChg chg="mod">
          <ac:chgData name="Smirnov, Igor" userId="7512555a-d6bf-4868-b78f-1932e0818ba1" providerId="ADAL" clId="{7C8E24E0-C492-462E-B20A-F5EE824860D2}" dt="2020-11-01T20:13:16.936" v="203" actId="20577"/>
          <ac:spMkLst>
            <pc:docMk/>
            <pc:sldMk cId="832963340" sldId="294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00:31:16.06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9-10-23T00:31:16.252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 of Mealy machines and Moore machines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Mealy machines tend to have fewer states: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Different outputs on arcs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rather than states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machines are safer to use: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Outputs change at clock edge (always one cycle later).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Mealy machines, input change can cause output change as soon as logic is done—a big problem when two machines are interconnected – asynchronous feedback may occur if one isn't careful.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Mealy machines react faster to inputs: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React in same cycle—don't need to wait for clock.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Moore machines, more logic may be necessary to decode state into outputs—more gate delays after clock 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Machine –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Output depends only upon present state.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input changes, output does not change.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More number of states are required.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There is more hardware requirement.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They react slower to inputs(One clock cycle later)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Synchronous output and state generation.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Output is placed on states.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Easy to design.</a:t>
            </a:r>
          </a:p>
          <a:p>
            <a:endParaRPr lang="en-US" dirty="0"/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Mealy Machine –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Output depends on present state as well as present input.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input changes, output also changes.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Less number of states are required.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There is less hardware requirement.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They react faster to inputs.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Asynchronous output generation.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Output is placed on transitions.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It is difficult to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 States: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input combinations, states transition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same or equivalent states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Implication Chart</a:t>
            </a:r>
            <a:b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Filling in the Implication Chart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Entry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Row is Si, Column is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Si is equivalent to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outputs are the same and next states are equivalent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the next states of Si,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must be equivalent if Si and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equivalent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Si,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different output behavior, then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Xij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crossed out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FSM implemented with gate logic, number of gates will depend on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between symbolic state names and binary encodings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states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choices for first state, 3 for second, 2 for third, 1 for last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different encodings (4!)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5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74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02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76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59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78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one-hot-encod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2299"/>
            <a:ext cx="9144000" cy="2387600"/>
          </a:xfrm>
        </p:spPr>
        <p:txBody>
          <a:bodyPr/>
          <a:lstStyle/>
          <a:p>
            <a:r>
              <a:rPr lang="en-US" dirty="0"/>
              <a:t>Finite State Machines</a:t>
            </a:r>
            <a:br>
              <a:rPr lang="en-US" dirty="0"/>
            </a:br>
            <a:r>
              <a:rPr lang="en-US" sz="4800" dirty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Igor Smirnov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ru-RU" dirty="0"/>
              <a:t>3</a:t>
            </a:r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/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</a:t>
                      </a:r>
                      <a:r>
                        <a:rPr lang="en-US" sz="1200" b="0" baseline="0" dirty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36158"/>
              </p:ext>
            </p:extLst>
          </p:nvPr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37237"/>
              </p:ext>
            </p:extLst>
          </p:nvPr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01309"/>
              </p:ext>
            </p:extLst>
          </p:nvPr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3943"/>
              </p:ext>
            </p:extLst>
          </p:nvPr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4017"/>
              </p:ext>
            </p:extLst>
          </p:nvPr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2505"/>
              </p:ext>
            </p:extLst>
          </p:nvPr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4681"/>
              </p:ext>
            </p:extLst>
          </p:nvPr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88423"/>
              </p:ext>
            </p:extLst>
          </p:nvPr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6121"/>
              </p:ext>
            </p:extLst>
          </p:nvPr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32241"/>
              </p:ext>
            </p:extLst>
          </p:nvPr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3839"/>
              </p:ext>
            </p:extLst>
          </p:nvPr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32518"/>
              </p:ext>
            </p:extLst>
          </p:nvPr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96430"/>
              </p:ext>
            </p:extLst>
          </p:nvPr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24331"/>
              </p:ext>
            </p:extLst>
          </p:nvPr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39A162-09FF-4DF2-85E3-5A483C9B3387}"/>
              </a:ext>
            </a:extLst>
          </p:cNvPr>
          <p:cNvSpPr/>
          <p:nvPr/>
        </p:nvSpPr>
        <p:spPr>
          <a:xfrm>
            <a:off x="7399418" y="2732565"/>
            <a:ext cx="259784" cy="2929909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7913B7EF-011A-473E-A3B6-9617DA24FE89}"/>
              </a:ext>
            </a:extLst>
          </p:cNvPr>
          <p:cNvSpPr/>
          <p:nvPr/>
        </p:nvSpPr>
        <p:spPr>
          <a:xfrm>
            <a:off x="8106310" y="3310516"/>
            <a:ext cx="238489" cy="2351958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B0107D33-1524-46F4-853F-D1402A76DF6F}"/>
              </a:ext>
            </a:extLst>
          </p:cNvPr>
          <p:cNvSpPr/>
          <p:nvPr/>
        </p:nvSpPr>
        <p:spPr>
          <a:xfrm>
            <a:off x="8772578" y="3893930"/>
            <a:ext cx="232896" cy="1783691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D3AAF25A-2819-499D-8E4F-A117C5B7212C}"/>
              </a:ext>
            </a:extLst>
          </p:cNvPr>
          <p:cNvSpPr/>
          <p:nvPr/>
        </p:nvSpPr>
        <p:spPr>
          <a:xfrm>
            <a:off x="9407234" y="4483709"/>
            <a:ext cx="240278" cy="1178765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74A3D016-E2B7-4F07-BD01-E42AEC134EEF}"/>
              </a:ext>
            </a:extLst>
          </p:cNvPr>
          <p:cNvSpPr/>
          <p:nvPr/>
        </p:nvSpPr>
        <p:spPr>
          <a:xfrm>
            <a:off x="10078446" y="5065949"/>
            <a:ext cx="230306" cy="608954"/>
          </a:xfrm>
          <a:prstGeom prst="downArrow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92" grpId="0" animBg="1"/>
      <p:bldP spid="154" grpId="0" animBg="1"/>
      <p:bldP spid="3" grpId="0" animBg="1"/>
      <p:bldP spid="3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4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/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/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1" name="Group 60"/>
          <p:cNvGrpSpPr/>
          <p:nvPr/>
        </p:nvGrpSpPr>
        <p:grpSpPr>
          <a:xfrm>
            <a:off x="4357563" y="2360163"/>
            <a:ext cx="1912316" cy="3080653"/>
            <a:chOff x="780455" y="2401293"/>
            <a:chExt cx="1912316" cy="308065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79678" y="334407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stCxn id="14" idx="4"/>
              <a:endCxn id="8" idx="0"/>
            </p:cNvCxnSpPr>
            <p:nvPr/>
          </p:nvCxnSpPr>
          <p:spPr bwMode="auto">
            <a:xfrm>
              <a:off x="2320924" y="3030258"/>
              <a:ext cx="0" cy="3138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79678" y="2547767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408988" y="3051473"/>
              <a:ext cx="283783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0, 1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700289" y="3266739"/>
              <a:ext cx="452965" cy="392025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079678" y="410673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320924" y="3826563"/>
              <a:ext cx="0" cy="280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"/>
            <p:cNvCxnSpPr>
              <a:cxnSpLocks noChangeShapeType="1"/>
              <a:stCxn id="18" idx="4"/>
              <a:endCxn id="31" idx="0"/>
            </p:cNvCxnSpPr>
            <p:nvPr/>
          </p:nvCxnSpPr>
          <p:spPr bwMode="auto">
            <a:xfrm>
              <a:off x="2320924" y="4589223"/>
              <a:ext cx="0" cy="2335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372277" y="4586749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2079678" y="4822754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9686" y="2401293"/>
              <a:ext cx="1334802" cy="3080653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780455" y="3916707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55" name="Arc 154"/>
            <p:cNvSpPr/>
            <p:nvPr/>
          </p:nvSpPr>
          <p:spPr>
            <a:xfrm>
              <a:off x="1969512" y="4444164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6" name="Text Box 22"/>
            <p:cNvSpPr txBox="1">
              <a:spLocks noChangeArrowheads="1"/>
            </p:cNvSpPr>
            <p:nvPr/>
          </p:nvSpPr>
          <p:spPr bwMode="auto">
            <a:xfrm>
              <a:off x="1911986" y="4543850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57" name="Arc 156"/>
            <p:cNvSpPr/>
            <p:nvPr/>
          </p:nvSpPr>
          <p:spPr>
            <a:xfrm>
              <a:off x="1981778" y="3739733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1924206" y="3854386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2378485" y="3831784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62" name="AutoShape 13"/>
            <p:cNvCxnSpPr>
              <a:cxnSpLocks noChangeShapeType="1"/>
              <a:endCxn id="161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64" name="AutoShape 18"/>
            <p:cNvCxnSpPr>
              <a:cxnSpLocks noChangeShapeType="1"/>
              <a:endCxn id="16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6" name="Arc 16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68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9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192" name="Arc 191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172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173" name="Straight Arrow Connector 172"/>
            <p:cNvCxnSpPr>
              <a:stCxn id="161" idx="4"/>
              <a:endCxn id="171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Straight Arrow Connector 173"/>
            <p:cNvCxnSpPr>
              <a:stCxn id="163" idx="3"/>
              <a:endCxn id="171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Arc 174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76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77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78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190" name="Arc 189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91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180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182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188" name="Arc 187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89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6" name="Freeform 185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87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FSM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b="1" dirty="0">
                <a:solidFill>
                  <a:prstClr val="black"/>
                </a:solidFill>
                <a:latin typeface="+mj-lt"/>
              </a:rPr>
              <a:t>Step 4: State encoding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5: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6: 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8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Encoding Problem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/>
              <a:t>Task: choose bit vectors to assign to each “symbolic” state</a:t>
            </a:r>
          </a:p>
          <a:p>
            <a:pPr lvl="1"/>
            <a:r>
              <a:rPr lang="en-US" altLang="ru-RU" sz="2800" dirty="0"/>
              <a:t>With </a:t>
            </a:r>
            <a:r>
              <a:rPr lang="en-US" altLang="ru-RU" sz="2800" b="1" dirty="0">
                <a:solidFill>
                  <a:schemeClr val="accent5"/>
                </a:solidFill>
              </a:rPr>
              <a:t>n</a:t>
            </a:r>
            <a:r>
              <a:rPr lang="en-US" altLang="ru-RU" sz="2800" dirty="0"/>
              <a:t> state bits for </a:t>
            </a:r>
            <a:r>
              <a:rPr lang="en-US" altLang="ru-RU" sz="2800" b="1" dirty="0">
                <a:solidFill>
                  <a:schemeClr val="accent2"/>
                </a:solidFill>
              </a:rPr>
              <a:t>m</a:t>
            </a:r>
            <a:r>
              <a:rPr lang="en-US" altLang="ru-RU" sz="2800" dirty="0"/>
              <a:t> states there are </a:t>
            </a:r>
            <a:r>
              <a:rPr lang="en-US" altLang="ru-RU" sz="2800" b="1" dirty="0">
                <a:solidFill>
                  <a:schemeClr val="accent6"/>
                </a:solidFill>
              </a:rPr>
              <a:t>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! / (2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 – m)!</a:t>
            </a:r>
            <a:r>
              <a:rPr lang="en-US" altLang="ru-RU" sz="2800" dirty="0"/>
              <a:t>    </a:t>
            </a:r>
            <a:br>
              <a:rPr lang="en-US" altLang="ru-RU" sz="2800" dirty="0"/>
            </a:br>
            <a:r>
              <a:rPr lang="en-US" altLang="ru-RU" sz="2800" dirty="0"/>
              <a:t>		restrictions for </a:t>
            </a:r>
            <a:r>
              <a:rPr lang="en-US" altLang="ru-RU" sz="2800" b="1" dirty="0">
                <a:solidFill>
                  <a:schemeClr val="accent5"/>
                </a:solidFill>
              </a:rPr>
              <a:t>n</a:t>
            </a:r>
            <a:r>
              <a:rPr lang="en-US" altLang="ru-RU" sz="2800" dirty="0"/>
              <a:t> is [log n &lt;=  m &lt;=  2</a:t>
            </a:r>
            <a:r>
              <a:rPr lang="en-US" altLang="ru-RU" sz="3600" baseline="30000" dirty="0"/>
              <a:t>n</a:t>
            </a:r>
            <a:r>
              <a:rPr lang="en-US" altLang="ru-RU" sz="2800" dirty="0"/>
              <a:t>]</a:t>
            </a:r>
          </a:p>
          <a:p>
            <a:pPr lvl="2"/>
            <a:r>
              <a:rPr lang="en-US" altLang="ru-RU" sz="2400" dirty="0"/>
              <a:t>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 codes possible for 1st state,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–1 for 2nd,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–2 for 3rd, …</a:t>
            </a:r>
          </a:p>
          <a:p>
            <a:r>
              <a:rPr lang="en-US" altLang="ru-RU" sz="3200" dirty="0"/>
              <a:t>Huge number even for small values of </a:t>
            </a:r>
            <a:r>
              <a:rPr lang="en-US" altLang="ru-RU" sz="3200" b="1" dirty="0">
                <a:solidFill>
                  <a:schemeClr val="accent5"/>
                </a:solidFill>
              </a:rPr>
              <a:t>n</a:t>
            </a:r>
            <a:r>
              <a:rPr lang="en-US" altLang="ru-RU" sz="3200" dirty="0"/>
              <a:t> and </a:t>
            </a:r>
            <a:r>
              <a:rPr lang="en-US" altLang="ru-RU" sz="3200" b="1" dirty="0">
                <a:solidFill>
                  <a:schemeClr val="accent2"/>
                </a:solidFill>
              </a:rPr>
              <a:t>m</a:t>
            </a:r>
          </a:p>
          <a:p>
            <a:pPr lvl="1"/>
            <a:r>
              <a:rPr lang="en-US" altLang="ru-RU" sz="2800" b="1" dirty="0">
                <a:solidFill>
                  <a:srgbClr val="FF0000"/>
                </a:solidFill>
              </a:rPr>
              <a:t>Intractable</a:t>
            </a:r>
            <a:r>
              <a:rPr lang="en-US" altLang="ru-RU" sz="2800" dirty="0"/>
              <a:t> for state machines of any size</a:t>
            </a:r>
          </a:p>
          <a:p>
            <a:pPr lvl="1"/>
            <a:r>
              <a:rPr lang="en-US" altLang="ru-RU" sz="2800" dirty="0"/>
              <a:t>Heuristics are necessary for practical solutions</a:t>
            </a:r>
          </a:p>
          <a:p>
            <a:r>
              <a:rPr lang="en-US" altLang="ru-RU" sz="3200" dirty="0"/>
              <a:t>Optimize some metric for the combinational logic</a:t>
            </a:r>
          </a:p>
          <a:p>
            <a:pPr lvl="1"/>
            <a:r>
              <a:rPr lang="en-US" altLang="ru-RU" sz="2800" dirty="0"/>
              <a:t>Size (amount of logic and number of FFs)</a:t>
            </a:r>
          </a:p>
          <a:p>
            <a:pPr lvl="1"/>
            <a:r>
              <a:rPr lang="en-US" altLang="ru-RU" sz="2800" dirty="0"/>
              <a:t>Speed (depth of logic)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State-encoding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guarantee of optimality </a:t>
            </a:r>
          </a:p>
          <a:p>
            <a:pPr lvl="1"/>
            <a:r>
              <a:rPr lang="en-US" altLang="en-US" dirty="0"/>
              <a:t>An intractable problem</a:t>
            </a:r>
          </a:p>
          <a:p>
            <a:r>
              <a:rPr lang="en-US" altLang="en-US" dirty="0"/>
              <a:t>Most common strategies</a:t>
            </a:r>
          </a:p>
          <a:p>
            <a:pPr lvl="1"/>
            <a:r>
              <a:rPr lang="en-US" altLang="en-US" dirty="0"/>
              <a:t>Binary (sequential) – number states as in the state table</a:t>
            </a:r>
          </a:p>
          <a:p>
            <a:pPr lvl="1"/>
            <a:r>
              <a:rPr lang="en-US" altLang="en-US" dirty="0"/>
              <a:t>Random – computer tries random encodings</a:t>
            </a:r>
          </a:p>
          <a:p>
            <a:pPr lvl="1"/>
            <a:r>
              <a:rPr lang="en-US" altLang="en-US" dirty="0"/>
              <a:t>Heuristic – rules of thumb that seem to work well</a:t>
            </a:r>
          </a:p>
          <a:p>
            <a:pPr lvl="2"/>
            <a:r>
              <a:rPr lang="en-US" altLang="en-US" dirty="0"/>
              <a:t>e.g. Gray-code – try to give adjacent states (states with an arc between them) codes that differ in only one bit position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One-hot</a:t>
            </a:r>
            <a:r>
              <a:rPr lang="en-US" altLang="en-US" dirty="0"/>
              <a:t> – use as many state bits as there are states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Output</a:t>
            </a:r>
            <a:r>
              <a:rPr lang="en-US" altLang="en-US" dirty="0"/>
              <a:t> – use outputs to help encode states</a:t>
            </a:r>
          </a:p>
          <a:p>
            <a:pPr lvl="1"/>
            <a:r>
              <a:rPr lang="en-US" altLang="en-US" dirty="0"/>
              <a:t>Hybrid – mix of a few different ones (e.g. One-hot + heuristic)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One-hot: Encode n states using n flip-flops</a:t>
            </a:r>
          </a:p>
          <a:p>
            <a:pPr lvl="1"/>
            <a:r>
              <a:rPr lang="en-US" altLang="en-US" dirty="0"/>
              <a:t>Assign a single “1” for each state</a:t>
            </a:r>
          </a:p>
          <a:p>
            <a:pPr lvl="2"/>
            <a:r>
              <a:rPr lang="en-US" altLang="en-US" dirty="0"/>
              <a:t>Example: 0001, 0010, 0100, 1000</a:t>
            </a:r>
          </a:p>
          <a:p>
            <a:pPr lvl="1"/>
            <a:r>
              <a:rPr lang="en-US" altLang="en-US" dirty="0"/>
              <a:t>Propagate a single “1” from one flip-flop to the next</a:t>
            </a:r>
          </a:p>
          <a:p>
            <a:pPr lvl="2"/>
            <a:r>
              <a:rPr lang="en-US" altLang="en-US" dirty="0"/>
              <a:t>All other flip-flop outputs are “0”</a:t>
            </a:r>
          </a:p>
          <a:p>
            <a:r>
              <a:rPr lang="en-US" altLang="en-US" dirty="0"/>
              <a:t>The inverse: One-cold encoding</a:t>
            </a:r>
          </a:p>
          <a:p>
            <a:pPr lvl="1"/>
            <a:r>
              <a:rPr lang="en-US" altLang="en-US" dirty="0"/>
              <a:t>Assign a single “0” for each state</a:t>
            </a:r>
          </a:p>
          <a:p>
            <a:pPr lvl="2"/>
            <a:r>
              <a:rPr lang="en-US" altLang="en-US" dirty="0"/>
              <a:t>Example: 1110, 1101, 1011, 0111</a:t>
            </a:r>
          </a:p>
          <a:p>
            <a:pPr lvl="1"/>
            <a:r>
              <a:rPr lang="en-US" altLang="en-US" dirty="0"/>
              <a:t>Propagate a single “0” from one flip-flop to the next</a:t>
            </a:r>
          </a:p>
          <a:p>
            <a:pPr lvl="2"/>
            <a:r>
              <a:rPr lang="en-US" altLang="en-US" dirty="0"/>
              <a:t>All other flip-flop outputs are “1”</a:t>
            </a:r>
          </a:p>
          <a:p>
            <a:r>
              <a:rPr lang="en-US" altLang="en-US" dirty="0"/>
              <a:t>“almost one-hot” encoding (modified one-hot encoding)</a:t>
            </a:r>
          </a:p>
          <a:p>
            <a:pPr lvl="1"/>
            <a:r>
              <a:rPr lang="en-US" altLang="en-US" dirty="0"/>
              <a:t>Use no-hot (000…0) for the initial (reset state)</a:t>
            </a:r>
          </a:p>
          <a:p>
            <a:pPr lvl="1"/>
            <a:r>
              <a:rPr lang="en-US" altLang="en-US" dirty="0"/>
              <a:t>Assumes you never revisit the reset state till reset again.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One-hot encoding (</a:t>
            </a:r>
            <a:r>
              <a:rPr lang="en-US" altLang="en-US" dirty="0" err="1"/>
              <a:t>con’t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Often the best/convenient approach for FPGAs</a:t>
            </a:r>
          </a:p>
          <a:p>
            <a:pPr lvl="1"/>
            <a:r>
              <a:rPr lang="en-US" altLang="en-US" dirty="0"/>
              <a:t>FPGAs have many flip-flops</a:t>
            </a:r>
          </a:p>
          <a:p>
            <a:r>
              <a:rPr lang="en-US" altLang="en-US" dirty="0"/>
              <a:t>Draw FSM directly from the state diagram</a:t>
            </a:r>
          </a:p>
          <a:p>
            <a:pPr lvl="1"/>
            <a:r>
              <a:rPr lang="en-US" altLang="en-US" b="1" dirty="0"/>
              <a:t>+</a:t>
            </a:r>
            <a:r>
              <a:rPr lang="en-US" altLang="en-US" dirty="0"/>
              <a:t> One product term per incoming arc</a:t>
            </a:r>
          </a:p>
          <a:p>
            <a:pPr lvl="1"/>
            <a:r>
              <a:rPr lang="en-US" altLang="en-US" b="1" dirty="0"/>
              <a:t>- </a:t>
            </a:r>
            <a:r>
              <a:rPr lang="en-US" altLang="en-US" dirty="0"/>
              <a:t> Complex state diagram </a:t>
            </a:r>
            <a:r>
              <a:rPr lang="en-US" altLang="en-US" dirty="0">
                <a:sym typeface="Symbol" panose="05050102010706020507" pitchFamily="18" charset="2"/>
              </a:rPr>
              <a:t> complex design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-</a:t>
            </a:r>
            <a:r>
              <a:rPr lang="en-US" altLang="en-US" dirty="0">
                <a:sym typeface="Symbol" panose="05050102010706020507" pitchFamily="18" charset="2"/>
              </a:rPr>
              <a:t>  Many states  many flip flops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One-hot encoding </a:t>
            </a:r>
            <a:r>
              <a:rPr lang="en-US" altLang="en-US">
                <a:sym typeface="Symbol" panose="05050102010706020507" pitchFamily="18" charset="2"/>
              </a:rPr>
              <a:t>typically enables higher </a:t>
            </a:r>
            <a:r>
              <a:rPr lang="en-US" altLang="en-US" dirty="0">
                <a:sym typeface="Symbol" panose="05050102010706020507" pitchFamily="18" charset="2"/>
              </a:rPr>
              <a:t>frequency vs other encoding strategies</a:t>
            </a:r>
          </a:p>
          <a:p>
            <a:pPr marL="457200" lvl="1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See details: </a:t>
            </a:r>
            <a:r>
              <a:rPr lang="en-US" altLang="en-US" dirty="0">
                <a:sym typeface="Symbol" panose="05050102010706020507" pitchFamily="18" charset="2"/>
                <a:hlinkClick r:id="rId3"/>
              </a:rPr>
              <a:t>https://www.sciencedirect.com/topics/computer-science/one-hot-encoding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Finite State Machines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FSM: A system that visits a finite number of logically distinct states</a:t>
            </a:r>
          </a:p>
          <a:p>
            <a:pPr lvl="1"/>
            <a:r>
              <a:rPr lang="en-US" dirty="0"/>
              <a:t>Abstract away combinational and sequential logic into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These functions take in a stream of bits, do something with them, and output something deterministic</a:t>
            </a:r>
          </a:p>
          <a:p>
            <a:r>
              <a:rPr lang="en-US" dirty="0"/>
              <a:t>A convenient way to conceptualize computation over time</a:t>
            </a:r>
          </a:p>
          <a:p>
            <a:r>
              <a:rPr lang="en-US" dirty="0"/>
              <a:t>Function can be represented with a </a:t>
            </a:r>
            <a:r>
              <a:rPr lang="en-US" i="1" dirty="0"/>
              <a:t>state transition diagram</a:t>
            </a:r>
          </a:p>
          <a:p>
            <a:r>
              <a:rPr lang="en-US" dirty="0"/>
              <a:t>With combinational logic and registers, any FSM can be implemented in hardware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and Mealy FSMs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1494845"/>
          </a:xfrm>
        </p:spPr>
        <p:txBody>
          <a:bodyPr>
            <a:normAutofit/>
          </a:bodyPr>
          <a:lstStyle/>
          <a:p>
            <a:r>
              <a:rPr lang="en-US" dirty="0"/>
              <a:t>There are two different ways to implement FSM with respect to the output: Moore and Mealy</a:t>
            </a:r>
          </a:p>
          <a:p>
            <a:r>
              <a:rPr lang="en-US" dirty="0"/>
              <a:t>Different implementation of the output logic: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69427" y="3645443"/>
            <a:ext cx="4569017" cy="2374994"/>
            <a:chOff x="1169427" y="3447323"/>
            <a:chExt cx="4569017" cy="2374994"/>
          </a:xfrm>
        </p:grpSpPr>
        <p:grpSp>
          <p:nvGrpSpPr>
            <p:cNvPr id="12" name="Group 11"/>
            <p:cNvGrpSpPr/>
            <p:nvPr/>
          </p:nvGrpSpPr>
          <p:grpSpPr>
            <a:xfrm>
              <a:off x="3123705" y="4174532"/>
              <a:ext cx="745208" cy="883093"/>
              <a:chOff x="1349064" y="4365523"/>
              <a:chExt cx="745208" cy="8830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>
                      <a:solidFill>
                        <a:schemeClr val="tx1"/>
                      </a:solidFill>
                    </a:rPr>
                    <a:t>Mem</a:t>
                  </a:r>
                  <a:endParaRPr lang="ru-RU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Isosceles Triangle 10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Cloud 12"/>
            <p:cNvSpPr/>
            <p:nvPr/>
          </p:nvSpPr>
          <p:spPr>
            <a:xfrm>
              <a:off x="4407658" y="419483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4" name="Cloud 13"/>
            <p:cNvSpPr/>
            <p:nvPr/>
          </p:nvSpPr>
          <p:spPr>
            <a:xfrm>
              <a:off x="1169427" y="416273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16" name="Straight Arrow Connector 15"/>
            <p:cNvCxnSpPr>
              <a:stCxn id="14" idx="0"/>
              <a:endCxn id="8" idx="1"/>
            </p:cNvCxnSpPr>
            <p:nvPr/>
          </p:nvCxnSpPr>
          <p:spPr>
            <a:xfrm>
              <a:off x="2583781" y="461607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3" idx="2"/>
            </p:cNvCxnSpPr>
            <p:nvPr/>
          </p:nvCxnSpPr>
          <p:spPr>
            <a:xfrm flipV="1">
              <a:off x="3868913" y="461607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8" idx="3"/>
              <a:endCxn id="14" idx="1"/>
            </p:cNvCxnSpPr>
            <p:nvPr/>
          </p:nvCxnSpPr>
          <p:spPr>
            <a:xfrm flipH="1">
              <a:off x="1877194" y="461607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4" idx="3"/>
            </p:cNvCxnSpPr>
            <p:nvPr/>
          </p:nvCxnSpPr>
          <p:spPr>
            <a:xfrm>
              <a:off x="1877194" y="3817620"/>
              <a:ext cx="0" cy="396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</p:cNvCxnSpPr>
            <p:nvPr/>
          </p:nvCxnSpPr>
          <p:spPr>
            <a:xfrm>
              <a:off x="5073051" y="503642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34792" y="34473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889" y="545298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endParaRPr lang="ru-RU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1547" y="3645443"/>
            <a:ext cx="4569017" cy="2374994"/>
            <a:chOff x="6701547" y="3645443"/>
            <a:chExt cx="4569017" cy="2374994"/>
          </a:xfrm>
        </p:grpSpPr>
        <p:grpSp>
          <p:nvGrpSpPr>
            <p:cNvPr id="36" name="Group 35"/>
            <p:cNvGrpSpPr/>
            <p:nvPr/>
          </p:nvGrpSpPr>
          <p:grpSpPr>
            <a:xfrm>
              <a:off x="8655825" y="4372652"/>
              <a:ext cx="745208" cy="883093"/>
              <a:chOff x="1349064" y="4365523"/>
              <a:chExt cx="745208" cy="88309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>
                      <a:solidFill>
                        <a:schemeClr val="tx1"/>
                      </a:solidFill>
                    </a:rPr>
                    <a:t>Mem</a:t>
                  </a:r>
                  <a:endParaRPr lang="ru-RU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Isosceles Triangle 46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Cloud 36"/>
            <p:cNvSpPr/>
            <p:nvPr/>
          </p:nvSpPr>
          <p:spPr>
            <a:xfrm>
              <a:off x="9939778" y="439295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38" name="Cloud 37"/>
            <p:cNvSpPr/>
            <p:nvPr/>
          </p:nvSpPr>
          <p:spPr>
            <a:xfrm>
              <a:off x="6701547" y="436085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48" idx="1"/>
            </p:cNvCxnSpPr>
            <p:nvPr/>
          </p:nvCxnSpPr>
          <p:spPr>
            <a:xfrm>
              <a:off x="8115901" y="481419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3"/>
              <a:endCxn id="37" idx="2"/>
            </p:cNvCxnSpPr>
            <p:nvPr/>
          </p:nvCxnSpPr>
          <p:spPr>
            <a:xfrm flipV="1">
              <a:off x="9401033" y="481419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8" idx="3"/>
              <a:endCxn id="38" idx="1"/>
            </p:cNvCxnSpPr>
            <p:nvPr/>
          </p:nvCxnSpPr>
          <p:spPr>
            <a:xfrm flipH="1">
              <a:off x="7409314" y="481419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2"/>
              <a:endCxn id="38" idx="3"/>
            </p:cNvCxnSpPr>
            <p:nvPr/>
          </p:nvCxnSpPr>
          <p:spPr>
            <a:xfrm>
              <a:off x="7409314" y="4014775"/>
              <a:ext cx="0" cy="397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1"/>
            </p:cNvCxnSpPr>
            <p:nvPr/>
          </p:nvCxnSpPr>
          <p:spPr>
            <a:xfrm>
              <a:off x="10605171" y="523454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66912" y="36454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77009" y="565110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endParaRPr lang="ru-RU" dirty="0"/>
            </a:p>
          </p:txBody>
        </p:sp>
        <p:cxnSp>
          <p:nvCxnSpPr>
            <p:cNvPr id="52" name="Elbow Connector 51"/>
            <p:cNvCxnSpPr>
              <a:stCxn id="44" idx="2"/>
              <a:endCxn id="37" idx="3"/>
            </p:cNvCxnSpPr>
            <p:nvPr/>
          </p:nvCxnSpPr>
          <p:spPr>
            <a:xfrm rot="16200000" flipH="1">
              <a:off x="8794066" y="2630022"/>
              <a:ext cx="426352" cy="3195857"/>
            </a:xfrm>
            <a:prstGeom prst="bentConnector3">
              <a:avLst>
                <a:gd name="adj1" fmla="val 28552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76855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Moore: </a:t>
            </a:r>
            <a:r>
              <a:rPr lang="en-US" sz="2400" dirty="0">
                <a:latin typeface="+mj-lt"/>
              </a:rPr>
              <a:t>output depends on the current state only</a:t>
            </a:r>
            <a:endParaRPr lang="ru-RU" sz="24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44636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Mealy: </a:t>
            </a:r>
            <a:r>
              <a:rPr lang="en-US" sz="2400" dirty="0">
                <a:latin typeface="+mj-lt"/>
              </a:rPr>
              <a:t>output depends on the current state and on the input</a:t>
            </a:r>
            <a:endParaRPr lang="ru-RU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5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5: Sequence Analyzer (Moore)</a:t>
            </a:r>
            <a:endParaRPr lang="ru-RU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838200" y="1099399"/>
            <a:ext cx="10515600" cy="100654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Output 1 if the previous three inputs are 011 or 110</a:t>
            </a:r>
          </a:p>
          <a:p>
            <a:r>
              <a:rPr lang="en-US" dirty="0"/>
              <a:t>Below is the minimal form received by the row matching approach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2609" y="3641938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358093" y="2654710"/>
            <a:ext cx="5414193" cy="3567740"/>
            <a:chOff x="3128197" y="2307602"/>
            <a:chExt cx="5717131" cy="3767364"/>
          </a:xfrm>
        </p:grpSpPr>
        <p:sp>
          <p:nvSpPr>
            <p:cNvPr id="10" name="Oval 9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5"/>
              <a:endCxn id="13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5"/>
              <a:endCxn id="11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4"/>
              <a:endCxn id="28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27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6" name="Left Bracket 45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6" idx="0"/>
                <a:endCxn id="10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Elbow Connector 37"/>
            <p:cNvCxnSpPr>
              <a:stCxn id="13" idx="3"/>
              <a:endCxn id="37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8" idx="3"/>
              <a:endCxn id="37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7"/>
              <a:endCxn id="27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7" idx="1"/>
              <a:endCxn id="11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27" idx="3"/>
              <a:endCxn id="12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4618" y="2191274"/>
            <a:ext cx="3256335" cy="1277498"/>
            <a:chOff x="1494618" y="2191274"/>
            <a:chExt cx="3256335" cy="1277498"/>
          </a:xfrm>
        </p:grpSpPr>
        <p:sp>
          <p:nvSpPr>
            <p:cNvPr id="50" name="Rectangle 49"/>
            <p:cNvSpPr/>
            <p:nvPr/>
          </p:nvSpPr>
          <p:spPr>
            <a:xfrm>
              <a:off x="2409018" y="2191274"/>
              <a:ext cx="1429966" cy="1277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Sequence Analyzer FSM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94618" y="2515112"/>
              <a:ext cx="914400" cy="754869"/>
              <a:chOff x="8706255" y="2014526"/>
              <a:chExt cx="914400" cy="754869"/>
            </a:xfrm>
          </p:grpSpPr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8812853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>
                    <a:latin typeface="+mn-lt"/>
                  </a:rPr>
                  <a:t>Sequence</a:t>
                </a: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836553" y="2534568"/>
              <a:ext cx="914400" cy="754869"/>
              <a:chOff x="8706255" y="2014526"/>
              <a:chExt cx="914400" cy="754869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8943366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>
                    <a:latin typeface="+mn-lt"/>
                  </a:rPr>
                  <a:t>Match</a:t>
                </a: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>
                    <a:latin typeface="+mn-lt"/>
                  </a:rPr>
                  <a:t>1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77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Analyzer: Moore vs. Mealy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5453" y="1679350"/>
            <a:ext cx="5414193" cy="3567740"/>
            <a:chOff x="3128197" y="2307602"/>
            <a:chExt cx="5717131" cy="3767364"/>
          </a:xfrm>
        </p:grpSpPr>
        <p:sp>
          <p:nvSpPr>
            <p:cNvPr id="8" name="Oval 7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10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5"/>
              <a:endCxn id="11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5"/>
              <a:endCxn id="9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  <a:endCxn id="26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  <a:endCxn id="25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4" name="Left Bracket 43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5" name="Straight Connector 44"/>
              <p:cNvCxnSpPr>
                <a:endCxn id="44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4" idx="0"/>
                <a:endCxn id="8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Elbow Connector 35"/>
            <p:cNvCxnSpPr>
              <a:stCxn id="11" idx="3"/>
              <a:endCxn id="35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6" idx="3"/>
              <a:endCxn id="35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5" idx="7"/>
              <a:endCxn id="25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1"/>
              <a:endCxn id="9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25" idx="3"/>
              <a:endCxn id="10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71655" y="1679350"/>
            <a:ext cx="5261793" cy="2660821"/>
            <a:chOff x="6171655" y="2563270"/>
            <a:chExt cx="5261793" cy="2660821"/>
          </a:xfrm>
        </p:grpSpPr>
        <p:sp>
          <p:nvSpPr>
            <p:cNvPr id="48" name="Oval 47"/>
            <p:cNvSpPr/>
            <p:nvPr/>
          </p:nvSpPr>
          <p:spPr>
            <a:xfrm>
              <a:off x="8254069" y="2563270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9648504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241906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10282755" y="4150038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52" name="Straight Arrow Connector 51"/>
            <p:cNvCxnSpPr>
              <a:stCxn id="50" idx="3"/>
            </p:cNvCxnSpPr>
            <p:nvPr/>
          </p:nvCxnSpPr>
          <p:spPr>
            <a:xfrm flipH="1">
              <a:off x="8200484" y="4683904"/>
              <a:ext cx="130192" cy="53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5"/>
            </p:cNvCxnSpPr>
            <p:nvPr/>
          </p:nvCxnSpPr>
          <p:spPr>
            <a:xfrm>
              <a:off x="8759298" y="4683904"/>
              <a:ext cx="80492" cy="524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0" idx="7"/>
            </p:cNvCxnSpPr>
            <p:nvPr/>
          </p:nvCxnSpPr>
          <p:spPr>
            <a:xfrm flipH="1">
              <a:off x="8759298" y="3708652"/>
              <a:ext cx="977977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5"/>
              <a:endCxn id="51" idx="0"/>
            </p:cNvCxnSpPr>
            <p:nvPr/>
          </p:nvCxnSpPr>
          <p:spPr>
            <a:xfrm>
              <a:off x="10165896" y="3708652"/>
              <a:ext cx="419941" cy="44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5"/>
            </p:cNvCxnSpPr>
            <p:nvPr/>
          </p:nvCxnSpPr>
          <p:spPr>
            <a:xfrm>
              <a:off x="10800148" y="4667431"/>
              <a:ext cx="171459" cy="52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5"/>
              <a:endCxn id="49" idx="1"/>
            </p:cNvCxnSpPr>
            <p:nvPr/>
          </p:nvCxnSpPr>
          <p:spPr>
            <a:xfrm>
              <a:off x="8771461" y="3080663"/>
              <a:ext cx="965814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191084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21190" y="361275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946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45337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5760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</a:t>
              </a:r>
              <a:r>
                <a:rPr lang="en-US" b="1" dirty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905898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7029181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6592161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</p:txBody>
        </p:sp>
        <p:cxnSp>
          <p:nvCxnSpPr>
            <p:cNvPr id="67" name="Straight Arrow Connector 66"/>
            <p:cNvCxnSpPr>
              <a:stCxn id="66" idx="5"/>
            </p:cNvCxnSpPr>
            <p:nvPr/>
          </p:nvCxnSpPr>
          <p:spPr>
            <a:xfrm flipH="1">
              <a:off x="6557310" y="4683904"/>
              <a:ext cx="123622" cy="5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5"/>
              <a:endCxn id="66" idx="0"/>
            </p:cNvCxnSpPr>
            <p:nvPr/>
          </p:nvCxnSpPr>
          <p:spPr>
            <a:xfrm flipH="1">
              <a:off x="6895242" y="3708652"/>
              <a:ext cx="222710" cy="457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8" idx="3"/>
              <a:endCxn id="65" idx="1"/>
            </p:cNvCxnSpPr>
            <p:nvPr/>
          </p:nvCxnSpPr>
          <p:spPr>
            <a:xfrm flipH="1">
              <a:off x="7546573" y="3080663"/>
              <a:ext cx="796267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flipH="1">
              <a:off x="7564418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4495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6171655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 flipH="1">
              <a:off x="6557310" y="2652041"/>
              <a:ext cx="4876138" cy="2560032"/>
              <a:chOff x="1742025" y="1238172"/>
              <a:chExt cx="6722376" cy="4603644"/>
            </a:xfrm>
          </p:grpSpPr>
          <p:sp>
            <p:nvSpPr>
              <p:cNvPr id="84" name="Left Bracket 83"/>
              <p:cNvSpPr/>
              <p:nvPr/>
            </p:nvSpPr>
            <p:spPr>
              <a:xfrm>
                <a:off x="1742025" y="1249379"/>
                <a:ext cx="215190" cy="4592437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5" name="Straight Connector 84"/>
              <p:cNvCxnSpPr>
                <a:endCxn id="84" idx="2"/>
              </p:cNvCxnSpPr>
              <p:nvPr/>
            </p:nvCxnSpPr>
            <p:spPr>
              <a:xfrm flipH="1">
                <a:off x="1957215" y="5841816"/>
                <a:ext cx="6507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4" idx="0"/>
                <a:endCxn id="48" idx="7"/>
              </p:cNvCxnSpPr>
              <p:nvPr/>
            </p:nvCxnSpPr>
            <p:spPr>
              <a:xfrm flipV="1">
                <a:off x="1957215" y="1238172"/>
                <a:ext cx="3454697" cy="11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 flipH="1">
              <a:off x="7828531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65" idx="3"/>
              <a:endCxn id="50" idx="1"/>
            </p:cNvCxnSpPr>
            <p:nvPr/>
          </p:nvCxnSpPr>
          <p:spPr>
            <a:xfrm>
              <a:off x="7546573" y="3708652"/>
              <a:ext cx="784104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flipH="1">
              <a:off x="7834207" y="3612756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51" idx="3"/>
            </p:cNvCxnSpPr>
            <p:nvPr/>
          </p:nvCxnSpPr>
          <p:spPr>
            <a:xfrm flipH="1">
              <a:off x="10225938" y="4667431"/>
              <a:ext cx="145588" cy="531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6" idx="3"/>
            </p:cNvCxnSpPr>
            <p:nvPr/>
          </p:nvCxnSpPr>
          <p:spPr>
            <a:xfrm>
              <a:off x="7109553" y="4683905"/>
              <a:ext cx="173780" cy="54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 flipH="1">
              <a:off x="7217624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1/</a:t>
              </a:r>
              <a:r>
                <a:rPr lang="en-US" b="1" dirty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5711" y="5472177"/>
            <a:ext cx="339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Fig.:</a:t>
            </a:r>
            <a:r>
              <a:rPr lang="en-US" sz="2400" dirty="0"/>
              <a:t> Moore state diagram</a:t>
            </a:r>
            <a:endParaRPr lang="ru-RU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358089" y="4621889"/>
            <a:ext cx="332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Fig.:</a:t>
            </a:r>
            <a:r>
              <a:rPr lang="en-US" sz="2400" dirty="0"/>
              <a:t> Mealy state diagram</a:t>
            </a:r>
            <a:endParaRPr lang="ru-RU" sz="2400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345081" y="5123974"/>
            <a:ext cx="5682839" cy="844974"/>
            <a:chOff x="4055100" y="5123974"/>
            <a:chExt cx="5682839" cy="844974"/>
          </a:xfrm>
        </p:grpSpPr>
        <p:sp>
          <p:nvSpPr>
            <p:cNvPr id="99" name="TextBox 98"/>
            <p:cNvSpPr txBox="1"/>
            <p:nvPr/>
          </p:nvSpPr>
          <p:spPr>
            <a:xfrm>
              <a:off x="4471083" y="5322617"/>
              <a:ext cx="5266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the difference between </a:t>
              </a:r>
              <a:r>
                <a:rPr lang="en-US" b="1" dirty="0"/>
                <a:t>start</a:t>
              </a:r>
              <a:r>
                <a:rPr lang="en-US" dirty="0"/>
                <a:t> and </a:t>
              </a:r>
              <a:r>
                <a:rPr lang="en-US" b="1" dirty="0"/>
                <a:t>yes</a:t>
              </a:r>
              <a:r>
                <a:rPr lang="en-US" dirty="0"/>
                <a:t> states? </a:t>
              </a:r>
              <a:r>
                <a:rPr lang="en-US" dirty="0">
                  <a:latin typeface="Calibri" panose="020F0502020204030204" pitchFamily="34" charset="0"/>
                </a:rPr>
                <a:t>→ only output</a:t>
              </a:r>
              <a:endParaRPr lang="ru-RU" b="1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4055100" y="5123974"/>
              <a:ext cx="415983" cy="25943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374145" y="1028706"/>
            <a:ext cx="1120092" cy="583199"/>
            <a:chOff x="1374145" y="1028706"/>
            <a:chExt cx="1120092" cy="583199"/>
          </a:xfrm>
        </p:grpSpPr>
        <p:sp>
          <p:nvSpPr>
            <p:cNvPr id="106" name="TextBox 105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  <a:endParaRPr lang="ru-RU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976124" y="1293478"/>
              <a:ext cx="518113" cy="3184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037014" y="1308823"/>
            <a:ext cx="1540992" cy="744631"/>
            <a:chOff x="1037014" y="1308823"/>
            <a:chExt cx="1540992" cy="744631"/>
          </a:xfrm>
        </p:grpSpPr>
        <p:sp>
          <p:nvSpPr>
            <p:cNvPr id="107" name="Rectangle 106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output</a:t>
              </a:r>
              <a:endParaRPr lang="ru-RU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843206" y="1566185"/>
              <a:ext cx="734800" cy="4872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39689" y="1611905"/>
            <a:ext cx="882903" cy="444760"/>
            <a:chOff x="839689" y="1611905"/>
            <a:chExt cx="882903" cy="444760"/>
          </a:xfrm>
        </p:grpSpPr>
        <p:sp>
          <p:nvSpPr>
            <p:cNvPr id="108" name="Rectangle 107"/>
            <p:cNvSpPr/>
            <p:nvPr/>
          </p:nvSpPr>
          <p:spPr>
            <a:xfrm>
              <a:off x="839689" y="1611905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</a:t>
              </a:r>
              <a:endParaRPr lang="ru-RU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504443" y="1888011"/>
              <a:ext cx="218149" cy="1686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098013" y="1015556"/>
            <a:ext cx="644344" cy="862218"/>
            <a:chOff x="1374145" y="1028706"/>
            <a:chExt cx="644344" cy="862218"/>
          </a:xfrm>
        </p:grpSpPr>
        <p:sp>
          <p:nvSpPr>
            <p:cNvPr id="124" name="TextBox 123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  <a:endParaRPr lang="ru-RU" dirty="0"/>
            </a:p>
          </p:txBody>
        </p:sp>
        <p:cxnSp>
          <p:nvCxnSpPr>
            <p:cNvPr id="125" name="Straight Arrow Connector 124"/>
            <p:cNvCxnSpPr>
              <a:stCxn id="124" idx="2"/>
            </p:cNvCxnSpPr>
            <p:nvPr/>
          </p:nvCxnSpPr>
          <p:spPr>
            <a:xfrm>
              <a:off x="1696317" y="1398038"/>
              <a:ext cx="124802" cy="492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406928" y="1264545"/>
            <a:ext cx="825867" cy="730489"/>
            <a:chOff x="1037014" y="1308823"/>
            <a:chExt cx="825867" cy="730489"/>
          </a:xfrm>
        </p:grpSpPr>
        <p:sp>
          <p:nvSpPr>
            <p:cNvPr id="129" name="Rectangle 128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output</a:t>
              </a:r>
              <a:endParaRPr lang="ru-RU" dirty="0"/>
            </a:p>
          </p:txBody>
        </p:sp>
        <p:cxnSp>
          <p:nvCxnSpPr>
            <p:cNvPr id="130" name="Straight Arrow Connector 129"/>
            <p:cNvCxnSpPr>
              <a:stCxn id="129" idx="2"/>
            </p:cNvCxnSpPr>
            <p:nvPr/>
          </p:nvCxnSpPr>
          <p:spPr>
            <a:xfrm>
              <a:off x="1449948" y="1678155"/>
              <a:ext cx="127406" cy="3611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809016" y="1525406"/>
            <a:ext cx="810906" cy="560934"/>
            <a:chOff x="1767100" y="1492520"/>
            <a:chExt cx="810906" cy="560934"/>
          </a:xfrm>
        </p:grpSpPr>
        <p:sp>
          <p:nvSpPr>
            <p:cNvPr id="135" name="Rectangle 134"/>
            <p:cNvSpPr/>
            <p:nvPr/>
          </p:nvSpPr>
          <p:spPr>
            <a:xfrm>
              <a:off x="1767100" y="1492520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</a:t>
              </a:r>
              <a:endParaRPr lang="ru-RU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2268384" y="1848134"/>
              <a:ext cx="309622" cy="205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064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FSM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b="1" dirty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b="1" dirty="0">
                <a:solidFill>
                  <a:prstClr val="black"/>
                </a:solidFill>
                <a:latin typeface="+mj-lt"/>
              </a:rPr>
              <a:t>Step 4: State encoding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5: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6: Schematic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0" y="3059668"/>
            <a:ext cx="3056718" cy="523220"/>
            <a:chOff x="6096000" y="3059668"/>
            <a:chExt cx="3056718" cy="523220"/>
          </a:xfrm>
        </p:grpSpPr>
        <p:sp>
          <p:nvSpPr>
            <p:cNvPr id="7" name="Rectangle 6"/>
            <p:cNvSpPr/>
            <p:nvPr/>
          </p:nvSpPr>
          <p:spPr>
            <a:xfrm>
              <a:off x="6902230" y="3059668"/>
              <a:ext cx="2250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Row matching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096000" y="3429000"/>
              <a:ext cx="659757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0" y="3604238"/>
            <a:ext cx="3517806" cy="523220"/>
            <a:chOff x="6096000" y="3604238"/>
            <a:chExt cx="3517806" cy="523220"/>
          </a:xfrm>
        </p:grpSpPr>
        <p:sp>
          <p:nvSpPr>
            <p:cNvPr id="10" name="Rectangle 9"/>
            <p:cNvSpPr/>
            <p:nvPr/>
          </p:nvSpPr>
          <p:spPr>
            <a:xfrm>
              <a:off x="6902230" y="3604238"/>
              <a:ext cx="27115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Implication table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096000" y="3604238"/>
              <a:ext cx="659757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486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Matching Limitations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871648" y="1796994"/>
            <a:ext cx="2685463" cy="3080653"/>
            <a:chOff x="1389741" y="1564892"/>
            <a:chExt cx="3392929" cy="3892229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0" name="AutoShape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4" name="AutoShape 18"/>
            <p:cNvCxnSpPr>
              <a:cxnSpLocks noChangeShapeType="1"/>
              <a:endCxn id="1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7" name="Straight Arrow Connector 26"/>
            <p:cNvCxnSpPr>
              <a:stCxn id="9" idx="4"/>
              <a:endCxn id="24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stCxn id="13" idx="3"/>
              <a:endCxn id="24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rc 3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6" name="Arc 35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39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41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838200" y="1059946"/>
            <a:ext cx="9808597" cy="485249"/>
          </a:xfrm>
        </p:spPr>
        <p:txBody>
          <a:bodyPr>
            <a:normAutofit/>
          </a:bodyPr>
          <a:lstStyle/>
          <a:p>
            <a:r>
              <a:rPr lang="en-US" dirty="0"/>
              <a:t>The following FSM cannot be further minimized via row matching</a:t>
            </a:r>
            <a:endParaRPr lang="ru-RU" dirty="0"/>
          </a:p>
        </p:txBody>
      </p:sp>
      <p:graphicFrame>
        <p:nvGraphicFramePr>
          <p:cNvPr id="62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73404"/>
              </p:ext>
            </p:extLst>
          </p:nvPr>
        </p:nvGraphicFramePr>
        <p:xfrm>
          <a:off x="6685507" y="1545195"/>
          <a:ext cx="2646844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</a:t>
                      </a:r>
                      <a:r>
                        <a:rPr lang="en-US" sz="1200" b="0" baseline="0" dirty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3" name="Content Placeholder 60"/>
          <p:cNvSpPr txBox="1">
            <a:spLocks/>
          </p:cNvSpPr>
          <p:nvPr/>
        </p:nvSpPr>
        <p:spPr>
          <a:xfrm>
            <a:off x="838199" y="5202818"/>
            <a:ext cx="477542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this the most reduced FSM?</a:t>
            </a:r>
            <a:endParaRPr lang="ru-RU" dirty="0"/>
          </a:p>
        </p:txBody>
      </p:sp>
      <p:sp>
        <p:nvSpPr>
          <p:cNvPr id="64" name="Content Placeholder 60"/>
          <p:cNvSpPr txBox="1">
            <a:spLocks/>
          </p:cNvSpPr>
          <p:nvPr/>
        </p:nvSpPr>
        <p:spPr>
          <a:xfrm>
            <a:off x="5471323" y="5202817"/>
            <a:ext cx="211166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In fact, no</a:t>
            </a:r>
            <a:endParaRPr lang="ru-RU" dirty="0"/>
          </a:p>
        </p:txBody>
      </p:sp>
      <p:sp>
        <p:nvSpPr>
          <p:cNvPr id="65" name="Content Placeholder 60"/>
          <p:cNvSpPr txBox="1">
            <a:spLocks/>
          </p:cNvSpPr>
          <p:nvPr/>
        </p:nvSpPr>
        <p:spPr>
          <a:xfrm>
            <a:off x="838199" y="5724282"/>
            <a:ext cx="10599817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Row matching does not guarantee the most reduced FSM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1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1878"/>
              </p:ext>
            </p:extLst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089098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</a:t>
                      </a:r>
                      <a:r>
                        <a:rPr lang="en-US" sz="1200" b="0" baseline="0" dirty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817365" y="2276890"/>
            <a:ext cx="383438" cy="3259597"/>
            <a:chOff x="6817365" y="2276890"/>
            <a:chExt cx="383438" cy="3259597"/>
          </a:xfrm>
        </p:grpSpPr>
        <p:sp>
          <p:nvSpPr>
            <p:cNvPr id="43" name="Rectangle 42"/>
            <p:cNvSpPr/>
            <p:nvPr/>
          </p:nvSpPr>
          <p:spPr>
            <a:xfrm>
              <a:off x="6817365" y="2276890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S0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7365" y="2861099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S1</a:t>
              </a:r>
              <a:endParaRPr lang="ru-RU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17365" y="3445308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S2</a:t>
              </a:r>
              <a:endParaRPr lang="ru-RU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7365" y="4029517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S3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7365" y="4613726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S4</a:t>
              </a:r>
              <a:endParaRPr lang="ru-RU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7365" y="5197933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S5</a:t>
              </a:r>
              <a:endParaRPr lang="ru-RU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2876" y="5667891"/>
            <a:ext cx="3733695" cy="338554"/>
            <a:chOff x="7342876" y="5667891"/>
            <a:chExt cx="3733695" cy="338554"/>
          </a:xfrm>
        </p:grpSpPr>
        <p:sp>
          <p:nvSpPr>
            <p:cNvPr id="49" name="Rectangle 48"/>
            <p:cNvSpPr/>
            <p:nvPr/>
          </p:nvSpPr>
          <p:spPr>
            <a:xfrm>
              <a:off x="7342876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S0</a:t>
              </a:r>
              <a:endParaRPr lang="ru-RU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2927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S1</a:t>
              </a:r>
              <a:endParaRPr lang="ru-RU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682978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S2</a:t>
              </a:r>
              <a:endParaRPr lang="ru-RU" sz="1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53029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S3</a:t>
              </a:r>
              <a:endParaRPr lang="ru-RU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23080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S4</a:t>
              </a:r>
              <a:endParaRPr lang="ru-RU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93133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S5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099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2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11/02/2020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80085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</a:t>
                      </a:r>
                      <a:r>
                        <a:rPr lang="en-US" sz="1200" b="0" baseline="0" dirty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9183" y="2856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166699" y="3440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66699" y="40256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66699" y="46103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6669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862702" y="3440854"/>
            <a:ext cx="288862" cy="2092822"/>
            <a:chOff x="7862702" y="3440854"/>
            <a:chExt cx="288862" cy="2092822"/>
          </a:xfrm>
        </p:grpSpPr>
        <p:sp>
          <p:nvSpPr>
            <p:cNvPr id="60" name="TextBox 59"/>
            <p:cNvSpPr txBox="1"/>
            <p:nvPr/>
          </p:nvSpPr>
          <p:spPr>
            <a:xfrm>
              <a:off x="7862702" y="34408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862702" y="4025610"/>
              <a:ext cx="288862" cy="1508066"/>
              <a:chOff x="7862702" y="4025610"/>
              <a:chExt cx="288862" cy="15080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862702" y="402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62702" y="46103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862702" y="519512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8538547" y="4025610"/>
            <a:ext cx="288862" cy="1508066"/>
            <a:chOff x="8538547" y="4025610"/>
            <a:chExt cx="288862" cy="1508066"/>
          </a:xfrm>
        </p:grpSpPr>
        <p:sp>
          <p:nvSpPr>
            <p:cNvPr id="68" name="TextBox 67"/>
            <p:cNvSpPr txBox="1"/>
            <p:nvPr/>
          </p:nvSpPr>
          <p:spPr>
            <a:xfrm>
              <a:off x="8538547" y="40256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8547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8547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192863" y="4610366"/>
            <a:ext cx="288862" cy="923310"/>
            <a:chOff x="9192863" y="4610366"/>
            <a:chExt cx="288862" cy="923310"/>
          </a:xfrm>
        </p:grpSpPr>
        <p:sp>
          <p:nvSpPr>
            <p:cNvPr id="71" name="TextBox 70"/>
            <p:cNvSpPr txBox="1"/>
            <p:nvPr/>
          </p:nvSpPr>
          <p:spPr>
            <a:xfrm>
              <a:off x="9192863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92863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84717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7398465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074310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725092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9400317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55513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398465" y="4737638"/>
            <a:ext cx="2290714" cy="338554"/>
            <a:chOff x="7398465" y="4737638"/>
            <a:chExt cx="2290714" cy="338554"/>
          </a:xfrm>
        </p:grpSpPr>
        <p:sp>
          <p:nvSpPr>
            <p:cNvPr id="80" name="TextBox 79"/>
            <p:cNvSpPr txBox="1"/>
            <p:nvPr/>
          </p:nvSpPr>
          <p:spPr>
            <a:xfrm>
              <a:off x="7398465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4310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25092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400317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98465" y="4147717"/>
            <a:ext cx="1615489" cy="338554"/>
            <a:chOff x="7398465" y="4147717"/>
            <a:chExt cx="1615489" cy="338554"/>
          </a:xfrm>
        </p:grpSpPr>
        <p:sp>
          <p:nvSpPr>
            <p:cNvPr id="84" name="TextBox 83"/>
            <p:cNvSpPr txBox="1"/>
            <p:nvPr/>
          </p:nvSpPr>
          <p:spPr>
            <a:xfrm>
              <a:off x="7398465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074310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25092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398465" y="3568509"/>
            <a:ext cx="964707" cy="338554"/>
            <a:chOff x="7398465" y="3568509"/>
            <a:chExt cx="964707" cy="338554"/>
          </a:xfrm>
        </p:grpSpPr>
        <p:sp>
          <p:nvSpPr>
            <p:cNvPr id="87" name="TextBox 86"/>
            <p:cNvSpPr txBox="1"/>
            <p:nvPr/>
          </p:nvSpPr>
          <p:spPr>
            <a:xfrm>
              <a:off x="7398465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4310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98465" y="29680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72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/>
      <p:bldP spid="58" grpId="0"/>
      <p:bldP spid="59" grpId="0"/>
      <p:bldP spid="73" grpId="0"/>
      <p:bldP spid="74" grpId="0"/>
      <p:bldP spid="75" grpId="0"/>
      <p:bldP spid="77" grpId="0"/>
      <p:bldP spid="78" grpId="0"/>
      <p:bldP spid="79" grpId="0"/>
      <p:bldP spid="8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2.8|2|21.1|54.3|1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7|1.1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2|0.9|2.7|3.2|29.4|1.9|5.8|27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1|24.5|129.1|3.3|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6|0.9|0.8|0.7|4.8|1.4|0.8|0.9|4.1|0.8|1.1|0.7|0.5|1.8|0.7|0.5|0.5|4.1|1|1.1|0.7|1.4|0.8|1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2.5|2.7|15.2|5.1|1|17.9|0.8|1.2|3.2|2.3|1.6|1.5|107.9|100.4|35.7|10.2|225|7.5|1.1|3.8|1.7|3.3|44.5|8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2040</Words>
  <Application>Microsoft Office PowerPoint</Application>
  <PresentationFormat>Widescreen</PresentationFormat>
  <Paragraphs>767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Sorts</vt:lpstr>
      <vt:lpstr>Office Theme</vt:lpstr>
      <vt:lpstr>1_Office Theme</vt:lpstr>
      <vt:lpstr>Finite State Machines Part 2</vt:lpstr>
      <vt:lpstr>Recap: Finite State Machines</vt:lpstr>
      <vt:lpstr>Moore and Mealy FSMs </vt:lpstr>
      <vt:lpstr>Lecture 5: Sequence Analyzer (Moore)</vt:lpstr>
      <vt:lpstr>Sequence Analyzer: Moore vs. Mealy</vt:lpstr>
      <vt:lpstr>FSM Design</vt:lpstr>
      <vt:lpstr>Row Matching Limitations</vt:lpstr>
      <vt:lpstr>Implication Table Method: step 1</vt:lpstr>
      <vt:lpstr>Implication Table Method: step 2</vt:lpstr>
      <vt:lpstr>Implication Table Method: step 3</vt:lpstr>
      <vt:lpstr>Implication Table Method: step 4</vt:lpstr>
      <vt:lpstr>FSM Design</vt:lpstr>
      <vt:lpstr>State Encoding Problem</vt:lpstr>
      <vt:lpstr>State-encoding strategies</vt:lpstr>
      <vt:lpstr>One-hot encoding</vt:lpstr>
      <vt:lpstr>One-hot encoding (con’t)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Smirnov</dc:creator>
  <cp:keywords>CTPClassification=CTP_NWR:VisualMarkings=, CTPClassification=CTP_NT</cp:keywords>
  <cp:lastModifiedBy>Smirnov, Igor</cp:lastModifiedBy>
  <cp:revision>153</cp:revision>
  <dcterms:created xsi:type="dcterms:W3CDTF">2015-11-01T13:06:31Z</dcterms:created>
  <dcterms:modified xsi:type="dcterms:W3CDTF">2020-11-01T20:13:26Z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9ef28cb5-4093-4ca2-a1a1-32cdb330fe7d</vt:lpwstr>
  </property>
  <property fmtid="{D5CDD505-2E9C-101B-9397-08002B2CF9AE}" pid="3" name="CTP_TimeStamp">
    <vt:lpwstr>2019-10-23 12:22:33Z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