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19" r:id="rId3"/>
    <p:sldId id="320" r:id="rId4"/>
    <p:sldId id="289" r:id="rId5"/>
    <p:sldId id="290" r:id="rId6"/>
    <p:sldId id="291" r:id="rId7"/>
    <p:sldId id="293" r:id="rId8"/>
    <p:sldId id="292" r:id="rId9"/>
    <p:sldId id="294" r:id="rId10"/>
    <p:sldId id="296" r:id="rId11"/>
    <p:sldId id="297" r:id="rId12"/>
    <p:sldId id="300" r:id="rId13"/>
    <p:sldId id="301" r:id="rId14"/>
    <p:sldId id="302" r:id="rId15"/>
    <p:sldId id="304" r:id="rId16"/>
    <p:sldId id="305" r:id="rId17"/>
    <p:sldId id="306" r:id="rId18"/>
    <p:sldId id="307" r:id="rId19"/>
    <p:sldId id="308" r:id="rId20"/>
    <p:sldId id="310" r:id="rId21"/>
    <p:sldId id="312" r:id="rId22"/>
    <p:sldId id="313" r:id="rId23"/>
    <p:sldId id="315" r:id="rId24"/>
    <p:sldId id="317" r:id="rId25"/>
    <p:sldId id="316" r:id="rId26"/>
    <p:sldId id="311" r:id="rId27"/>
    <p:sldId id="318" r:id="rId28"/>
    <p:sldId id="286" r:id="rId29"/>
    <p:sldId id="287" r:id="rId30"/>
    <p:sldId id="288" r:id="rId31"/>
    <p:sldId id="268"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FF2CC"/>
    <a:srgbClr val="FFFFFF"/>
    <a:srgbClr val="5B9BD5"/>
    <a:srgbClr val="FDB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69C3F-E009-4DB0-B221-F0AB5706AA3C}" v="9" dt="2020-11-17T19:55:31.103"/>
    <p1510:client id="{EAC11746-6BED-495F-A895-8AA655EEE0E5}" v="1" dt="2020-11-18T07:08:02.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9241" autoAdjust="0"/>
  </p:normalViewPr>
  <p:slideViewPr>
    <p:cSldViewPr snapToGrid="0" showGuides="1">
      <p:cViewPr varScale="1">
        <p:scale>
          <a:sx n="56" d="100"/>
          <a:sy n="56" d="100"/>
        </p:scale>
        <p:origin x="2532" y="78"/>
      </p:cViewPr>
      <p:guideLst>
        <p:guide orient="horz" pos="1026"/>
        <p:guide pos="6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rnov, Igor" userId="7512555a-d6bf-4868-b78f-1932e0818ba1" providerId="ADAL" clId="{EAC11746-6BED-495F-A895-8AA655EEE0E5}"/>
    <pc:docChg chg="modSld">
      <pc:chgData name="Smirnov, Igor" userId="7512555a-d6bf-4868-b78f-1932e0818ba1" providerId="ADAL" clId="{EAC11746-6BED-495F-A895-8AA655EEE0E5}" dt="2020-11-17T21:41:01.738" v="17" actId="20577"/>
      <pc:docMkLst>
        <pc:docMk/>
      </pc:docMkLst>
      <pc:sldChg chg="modSp">
        <pc:chgData name="Smirnov, Igor" userId="7512555a-d6bf-4868-b78f-1932e0818ba1" providerId="ADAL" clId="{EAC11746-6BED-495F-A895-8AA655EEE0E5}" dt="2020-11-17T21:41:01.738" v="17" actId="20577"/>
        <pc:sldMkLst>
          <pc:docMk/>
          <pc:sldMk cId="660662930" sldId="319"/>
        </pc:sldMkLst>
        <pc:spChg chg="mod">
          <ac:chgData name="Smirnov, Igor" userId="7512555a-d6bf-4868-b78f-1932e0818ba1" providerId="ADAL" clId="{EAC11746-6BED-495F-A895-8AA655EEE0E5}" dt="2020-11-17T21:41:01.738" v="17" actId="20577"/>
          <ac:spMkLst>
            <pc:docMk/>
            <pc:sldMk cId="660662930" sldId="319"/>
            <ac:spMk id="3" creationId="{9ED9EA33-B7C3-4156-9427-FDBB8A3C39C2}"/>
          </ac:spMkLst>
        </pc:spChg>
      </pc:sldChg>
    </pc:docChg>
  </pc:docChgLst>
  <pc:docChgLst>
    <pc:chgData name="Smirnov, Igor" userId="7512555a-d6bf-4868-b78f-1932e0818ba1" providerId="ADAL" clId="{2A169C3F-E009-4DB0-B221-F0AB5706AA3C}"/>
    <pc:docChg chg="modSld">
      <pc:chgData name="Smirnov, Igor" userId="7512555a-d6bf-4868-b78f-1932e0818ba1" providerId="ADAL" clId="{2A169C3F-E009-4DB0-B221-F0AB5706AA3C}" dt="2020-11-17T19:55:35.254" v="0" actId="6549"/>
      <pc:docMkLst>
        <pc:docMk/>
      </pc:docMkLst>
      <pc:sldChg chg="modNotesTx">
        <pc:chgData name="Smirnov, Igor" userId="7512555a-d6bf-4868-b78f-1932e0818ba1" providerId="ADAL" clId="{2A169C3F-E009-4DB0-B221-F0AB5706AA3C}" dt="2020-11-17T19:55:35.254" v="0" actId="6549"/>
        <pc:sldMkLst>
          <pc:docMk/>
          <pc:sldMk cId="2569983974"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C6AA0-880B-4B1C-A1E5-DBC0B3A6C8B7}" type="datetimeFigureOut">
              <a:rPr lang="ru-RU" smtClean="0"/>
              <a:t>18.11.2020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B6489-09DB-4DAD-959B-377084FD5497}" type="slidenum">
              <a:rPr lang="ru-RU" smtClean="0"/>
              <a:t>‹#›</a:t>
            </a:fld>
            <a:endParaRPr lang="ru-RU"/>
          </a:p>
        </p:txBody>
      </p:sp>
    </p:spTree>
    <p:extLst>
      <p:ext uri="{BB962C8B-B14F-4D97-AF65-F5344CB8AC3E}">
        <p14:creationId xmlns:p14="http://schemas.microsoft.com/office/powerpoint/2010/main" val="18427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Retention registers</a:t>
            </a:r>
          </a:p>
          <a:p>
            <a:r>
              <a:rPr lang="en-US" sz="1200" b="0" i="0" kern="1200" dirty="0">
                <a:solidFill>
                  <a:schemeClr val="tx1"/>
                </a:solidFill>
                <a:effectLst/>
                <a:latin typeface="+mn-lt"/>
                <a:ea typeface="+mn-ea"/>
                <a:cs typeface="+mn-cs"/>
              </a:rPr>
              <a:t>When power gating is used, the system needs some form of state retention, such as scanning out data to a RAM, then scanning it back in when the system is reawakened. For critical applications, the memory states must be maintained within the cell, a condition that requires a retention flop to store bits in a table. That makes it possible to restore the bits very quickly during wakeup. Retention registers are special low leakage flip-flops used to hold the data of the main registers of the power gated block. Thus the internal state of the block during power down mode can be retained and loaded back to it when the block is reactivated. Retention registers are always powered up. The retention strategy is design dependent. A power gating controller controls the retention mechanism such as when to save the current contents of the power gating block and when to restore it back.</a:t>
            </a:r>
          </a:p>
          <a:p>
            <a:endParaRPr lang="en-US" dirty="0"/>
          </a:p>
        </p:txBody>
      </p:sp>
      <p:sp>
        <p:nvSpPr>
          <p:cNvPr id="4" name="Slide Number Placeholder 3"/>
          <p:cNvSpPr>
            <a:spLocks noGrp="1"/>
          </p:cNvSpPr>
          <p:nvPr>
            <p:ph type="sldNum" sz="quarter" idx="5"/>
          </p:nvPr>
        </p:nvSpPr>
        <p:spPr/>
        <p:txBody>
          <a:bodyPr/>
          <a:lstStyle/>
          <a:p>
            <a:fld id="{63BB6489-09DB-4DAD-959B-377084FD5497}" type="slidenum">
              <a:rPr lang="ru-RU" smtClean="0"/>
              <a:t>25</a:t>
            </a:fld>
            <a:endParaRPr lang="ru-RU"/>
          </a:p>
        </p:txBody>
      </p:sp>
    </p:spTree>
    <p:extLst>
      <p:ext uri="{BB962C8B-B14F-4D97-AF65-F5344CB8AC3E}">
        <p14:creationId xmlns:p14="http://schemas.microsoft.com/office/powerpoint/2010/main" val="138648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r>
              <a:rPr lang="en-US"/>
              <a:t>11/18/2020</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dirty="0"/>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229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r>
              <a:rPr lang="en-US"/>
              <a:t>11/18/2020</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98498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r>
              <a:rPr lang="en-US"/>
              <a:t>11/18/2020</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81224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lvl1pPr>
              <a:lnSpc>
                <a:spcPct val="100000"/>
              </a:lnSpc>
              <a:spcBef>
                <a:spcPts val="1800"/>
              </a:spcBef>
              <a:defRPr>
                <a:latin typeface="+mj-lt"/>
              </a:defRPr>
            </a:lvl1pPr>
            <a:lvl2pPr>
              <a:lnSpc>
                <a:spcPct val="100000"/>
              </a:lnSpc>
              <a:spcBef>
                <a:spcPts val="800"/>
              </a:spcBef>
              <a:defRPr>
                <a:latin typeface="+mj-lt"/>
              </a:defRPr>
            </a:lvl2pPr>
            <a:lvl3pPr>
              <a:lnSpc>
                <a:spcPct val="100000"/>
              </a:lnSpc>
              <a:spcBef>
                <a:spcPts val="600"/>
              </a:spcBef>
              <a:defRPr>
                <a:latin typeface="+mj-lt"/>
              </a:defRPr>
            </a:lvl3pPr>
            <a:lvl4pPr>
              <a:lnSpc>
                <a:spcPct val="100000"/>
              </a:lnSpc>
              <a:spcBef>
                <a:spcPts val="600"/>
              </a:spcBef>
              <a:defRPr>
                <a:latin typeface="+mj-lt"/>
              </a:defRPr>
            </a:lvl4pPr>
            <a:lvl5pPr>
              <a:lnSpc>
                <a:spcPct val="100000"/>
              </a:lnSpc>
              <a:spcBef>
                <a:spcPts val="600"/>
              </a:spcBef>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p:cNvSpPr>
            <a:spLocks noGrp="1"/>
          </p:cNvSpPr>
          <p:nvPr>
            <p:ph type="dt" sz="half" idx="10"/>
          </p:nvPr>
        </p:nvSpPr>
        <p:spPr/>
        <p:txBody>
          <a:bodyPr/>
          <a:lstStyle/>
          <a:p>
            <a:r>
              <a:rPr lang="en-US"/>
              <a:t>11/18/2020</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43880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11/18/2020</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76631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r>
              <a:rPr lang="en-US"/>
              <a:t>11/18/2020</a:t>
            </a:r>
            <a:endParaRPr lang="ru-RU"/>
          </a:p>
        </p:txBody>
      </p:sp>
      <p:sp>
        <p:nvSpPr>
          <p:cNvPr id="6" name="Footer Placeholder 5"/>
          <p:cNvSpPr>
            <a:spLocks noGrp="1"/>
          </p:cNvSpPr>
          <p:nvPr>
            <p:ph type="ftr" sz="quarter" idx="11"/>
          </p:nvPr>
        </p:nvSpPr>
        <p:spPr/>
        <p:txBody>
          <a:bodyPr/>
          <a:lstStyle/>
          <a:p>
            <a:r>
              <a:rPr lang="en-US"/>
              <a:t>Igor Smirnov -- Digital Integrated Circuits Design</a:t>
            </a:r>
            <a:endParaRPr lang="ru-RU"/>
          </a:p>
        </p:txBody>
      </p:sp>
      <p:sp>
        <p:nvSpPr>
          <p:cNvPr id="7" name="Slide Number Placeholder 6"/>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18717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r>
              <a:rPr lang="en-US"/>
              <a:t>11/18/2020</a:t>
            </a:r>
            <a:endParaRPr lang="ru-RU"/>
          </a:p>
        </p:txBody>
      </p:sp>
      <p:sp>
        <p:nvSpPr>
          <p:cNvPr id="8" name="Footer Placeholder 7"/>
          <p:cNvSpPr>
            <a:spLocks noGrp="1"/>
          </p:cNvSpPr>
          <p:nvPr>
            <p:ph type="ftr" sz="quarter" idx="11"/>
          </p:nvPr>
        </p:nvSpPr>
        <p:spPr/>
        <p:txBody>
          <a:bodyPr/>
          <a:lstStyle/>
          <a:p>
            <a:r>
              <a:rPr lang="en-US"/>
              <a:t>Igor Smirnov -- Digital Integrated Circuits Design</a:t>
            </a:r>
            <a:endParaRPr lang="ru-RU"/>
          </a:p>
        </p:txBody>
      </p:sp>
      <p:sp>
        <p:nvSpPr>
          <p:cNvPr id="9" name="Slide Number Placeholder 8"/>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64220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r>
              <a:rPr lang="en-US"/>
              <a:t>11/18/2020</a:t>
            </a:r>
            <a:endParaRPr lang="ru-RU"/>
          </a:p>
        </p:txBody>
      </p:sp>
      <p:sp>
        <p:nvSpPr>
          <p:cNvPr id="4" name="Footer Placeholder 3"/>
          <p:cNvSpPr>
            <a:spLocks noGrp="1"/>
          </p:cNvSpPr>
          <p:nvPr>
            <p:ph type="ftr" sz="quarter" idx="11"/>
          </p:nvPr>
        </p:nvSpPr>
        <p:spPr/>
        <p:txBody>
          <a:bodyPr/>
          <a:lstStyle/>
          <a:p>
            <a:r>
              <a:rPr lang="en-US"/>
              <a:t>Igor Smirnov -- Digital Integrated Circuits Design</a:t>
            </a:r>
            <a:endParaRPr lang="ru-RU"/>
          </a:p>
        </p:txBody>
      </p:sp>
      <p:sp>
        <p:nvSpPr>
          <p:cNvPr id="5" name="Slide Number Placeholder 4"/>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21493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11/18/2020</a:t>
            </a:r>
            <a:endParaRPr lang="ru-RU"/>
          </a:p>
        </p:txBody>
      </p:sp>
      <p:sp>
        <p:nvSpPr>
          <p:cNvPr id="3" name="Footer Placeholder 2"/>
          <p:cNvSpPr>
            <a:spLocks noGrp="1"/>
          </p:cNvSpPr>
          <p:nvPr>
            <p:ph type="ftr" sz="quarter" idx="11"/>
          </p:nvPr>
        </p:nvSpPr>
        <p:spPr/>
        <p:txBody>
          <a:bodyPr/>
          <a:lstStyle/>
          <a:p>
            <a:r>
              <a:rPr lang="en-US"/>
              <a:t>Igor Smirnov -- Digital Integrated Circuits Design</a:t>
            </a:r>
            <a:endParaRPr lang="ru-RU"/>
          </a:p>
        </p:txBody>
      </p:sp>
      <p:sp>
        <p:nvSpPr>
          <p:cNvPr id="4" name="Slide Number Placeholder 3"/>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06832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11/18/2020</a:t>
            </a:r>
            <a:endParaRPr lang="ru-RU"/>
          </a:p>
        </p:txBody>
      </p:sp>
      <p:sp>
        <p:nvSpPr>
          <p:cNvPr id="6" name="Footer Placeholder 5"/>
          <p:cNvSpPr>
            <a:spLocks noGrp="1"/>
          </p:cNvSpPr>
          <p:nvPr>
            <p:ph type="ftr" sz="quarter" idx="11"/>
          </p:nvPr>
        </p:nvSpPr>
        <p:spPr/>
        <p:txBody>
          <a:bodyPr/>
          <a:lstStyle/>
          <a:p>
            <a:r>
              <a:rPr lang="en-US"/>
              <a:t>Igor Smirnov -- Digital Integrated Circuits Design</a:t>
            </a:r>
            <a:endParaRPr lang="ru-RU"/>
          </a:p>
        </p:txBody>
      </p:sp>
      <p:sp>
        <p:nvSpPr>
          <p:cNvPr id="7" name="Slide Number Placeholder 6"/>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178252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11/18/2020</a:t>
            </a:r>
            <a:endParaRPr lang="ru-RU"/>
          </a:p>
        </p:txBody>
      </p:sp>
      <p:sp>
        <p:nvSpPr>
          <p:cNvPr id="6" name="Footer Placeholder 5"/>
          <p:cNvSpPr>
            <a:spLocks noGrp="1"/>
          </p:cNvSpPr>
          <p:nvPr>
            <p:ph type="ftr" sz="quarter" idx="11"/>
          </p:nvPr>
        </p:nvSpPr>
        <p:spPr/>
        <p:txBody>
          <a:bodyPr/>
          <a:lstStyle/>
          <a:p>
            <a:r>
              <a:rPr lang="en-US"/>
              <a:t>Igor Smirnov -- Digital Integrated Circuits Design</a:t>
            </a:r>
            <a:endParaRPr lang="ru-RU"/>
          </a:p>
        </p:txBody>
      </p:sp>
      <p:sp>
        <p:nvSpPr>
          <p:cNvPr id="7" name="Slide Number Placeholder 6"/>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195400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29"/>
            <a:ext cx="10515600" cy="1325563"/>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3" name="Text Placeholder 2"/>
          <p:cNvSpPr>
            <a:spLocks noGrp="1"/>
          </p:cNvSpPr>
          <p:nvPr>
            <p:ph type="body" idx="1"/>
          </p:nvPr>
        </p:nvSpPr>
        <p:spPr>
          <a:xfrm>
            <a:off x="838200" y="1435510"/>
            <a:ext cx="10515600" cy="4741453"/>
          </a:xfrm>
          <a:prstGeom prst="rect">
            <a:avLst/>
          </a:prstGeom>
        </p:spPr>
        <p:txBody>
          <a:bodyPr vert="horz" lIns="91440" tIns="45720" rIns="91440" bIns="45720" rtlCol="0">
            <a:normAutofit/>
          </a:bodyPr>
          <a:lstStyle/>
          <a:p>
            <a:pPr marL="344488" marR="0" lvl="0" indent="-34448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mj-lt"/>
                <a:ea typeface="+mn-ea"/>
                <a:cs typeface="+mn-cs"/>
              </a:rPr>
              <a:t>Click to edit Master text styles</a:t>
            </a:r>
          </a:p>
          <a:p>
            <a:pPr marL="747713" marR="0" lvl="1" indent="-290513"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ru-RU"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r>
              <a:rPr lang="en-US"/>
              <a:t>11/18/2020</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r>
              <a:rPr lang="en-US"/>
              <a:t>Igor Smirnov -- Digital Integrated Circuits Design</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F4B102C7-7866-43DB-9832-93724AD5A4E2}" type="slidenum">
              <a:rPr lang="ru-RU" smtClean="0"/>
              <a:pPr/>
              <a:t>‹#›</a:t>
            </a:fld>
            <a:endParaRPr lang="ru-RU"/>
          </a:p>
        </p:txBody>
      </p:sp>
    </p:spTree>
    <p:extLst>
      <p:ext uri="{BB962C8B-B14F-4D97-AF65-F5344CB8AC3E}">
        <p14:creationId xmlns:p14="http://schemas.microsoft.com/office/powerpoint/2010/main" val="296905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4488" marR="0" indent="-344488"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sz="3200" kern="1200">
          <a:solidFill>
            <a:schemeClr val="tx1"/>
          </a:solidFill>
          <a:latin typeface="+mj-lt"/>
          <a:ea typeface="+mn-ea"/>
          <a:cs typeface="+mn-cs"/>
        </a:defRPr>
      </a:lvl1pPr>
      <a:lvl2pPr marL="747713" marR="0" indent="-290513" algn="l" defTabSz="914400" rtl="0" eaLnBrk="1" fontAlgn="auto" latinLnBrk="0" hangingPunct="1">
        <a:lnSpc>
          <a:spcPct val="100000"/>
        </a:lnSpc>
        <a:spcBef>
          <a:spcPts val="1000"/>
        </a:spcBef>
        <a:spcAft>
          <a:spcPts val="0"/>
        </a:spcAft>
        <a:buClrTx/>
        <a:buSzTx/>
        <a:buFont typeface="Calibri" panose="020F0502020204030204" pitchFamily="34" charset="0"/>
        <a:buChar char="‒"/>
        <a:tabLst/>
        <a:defRPr sz="2800" kern="1200">
          <a:solidFill>
            <a:schemeClr val="tx1"/>
          </a:solidFill>
          <a:latin typeface="+mj-lt"/>
          <a:ea typeface="+mn-ea"/>
          <a:cs typeface="+mn-cs"/>
        </a:defRPr>
      </a:lvl2pPr>
      <a:lvl3pPr marL="1143000" marR="0" indent="-2286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sz="2400" kern="1200">
          <a:solidFill>
            <a:schemeClr val="tx1"/>
          </a:solidFill>
          <a:latin typeface="+mj-lt"/>
          <a:ea typeface="+mn-ea"/>
          <a:cs typeface="+mn-cs"/>
        </a:defRPr>
      </a:lvl3pPr>
      <a:lvl4pPr marL="1600200" marR="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2000" kern="1200">
          <a:solidFill>
            <a:schemeClr val="tx1"/>
          </a:solidFill>
          <a:latin typeface="+mn-lt"/>
          <a:ea typeface="+mn-ea"/>
          <a:cs typeface="+mn-cs"/>
        </a:defRPr>
      </a:lvl4pPr>
      <a:lvl5pPr marL="2057400" marR="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0.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ngpong.chalmers.se/public/pp/public_courses/course06951/published/1476632571672/resourceId/3315862/content/Inverter%20RC%20model.pdf" TargetMode="External"/><Relationship Id="rId2" Type="http://schemas.openxmlformats.org/officeDocument/2006/relationships/hyperlink" Target="https://pingpong.chalmers.se/public/pp/public_courses/course06951/published/1465570481700/resourceId/3060349/content/0a262afa-1234-4e22-8106-651a20349a94/Lecture%203b%20on%20RC%20inverter%20delay.pdf" TargetMode="External"/><Relationship Id="rId1" Type="http://schemas.openxmlformats.org/officeDocument/2006/relationships/slideLayout" Target="../slideLayouts/slideLayout2.xml"/><Relationship Id="rId4" Type="http://schemas.openxmlformats.org/officeDocument/2006/relationships/hyperlink" Target="https://www.slideserve.com/leoma/part-i-low-power-soc-design-method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1851569"/>
            <a:ext cx="9144000" cy="2387600"/>
          </a:xfrm>
        </p:spPr>
        <p:txBody>
          <a:bodyPr>
            <a:normAutofit/>
          </a:bodyPr>
          <a:lstStyle/>
          <a:p>
            <a:r>
              <a:rPr lang="en-US" dirty="0"/>
              <a:t>CMOS Delays</a:t>
            </a:r>
            <a:endParaRPr lang="ru-RU" dirty="0"/>
          </a:p>
        </p:txBody>
      </p:sp>
      <p:sp>
        <p:nvSpPr>
          <p:cNvPr id="8" name="Subtitle 7"/>
          <p:cNvSpPr>
            <a:spLocks noGrp="1"/>
          </p:cNvSpPr>
          <p:nvPr>
            <p:ph type="subTitle" idx="1"/>
          </p:nvPr>
        </p:nvSpPr>
        <p:spPr>
          <a:xfrm>
            <a:off x="1524000" y="4331244"/>
            <a:ext cx="9144000" cy="1655762"/>
          </a:xfrm>
        </p:spPr>
        <p:txBody>
          <a:bodyPr/>
          <a:lstStyle/>
          <a:p>
            <a:endParaRPr lang="en-US" dirty="0"/>
          </a:p>
          <a:p>
            <a:r>
              <a:rPr lang="en-US" dirty="0"/>
              <a:t>Igor Smirnov</a:t>
            </a:r>
            <a:endParaRPr lang="ru-RU" dirty="0"/>
          </a:p>
        </p:txBody>
      </p:sp>
      <p:sp>
        <p:nvSpPr>
          <p:cNvPr id="9" name="Date Placeholder 8"/>
          <p:cNvSpPr>
            <a:spLocks noGrp="1"/>
          </p:cNvSpPr>
          <p:nvPr>
            <p:ph type="dt" sz="half" idx="10"/>
          </p:nvPr>
        </p:nvSpPr>
        <p:spPr/>
        <p:txBody>
          <a:bodyPr/>
          <a:lstStyle/>
          <a:p>
            <a:r>
              <a:rPr lang="en-US"/>
              <a:t>11/18/2020</a:t>
            </a:r>
            <a:endParaRPr lang="ru-RU"/>
          </a:p>
        </p:txBody>
      </p:sp>
      <p:sp>
        <p:nvSpPr>
          <p:cNvPr id="10" name="Footer Placeholder 9"/>
          <p:cNvSpPr>
            <a:spLocks noGrp="1"/>
          </p:cNvSpPr>
          <p:nvPr>
            <p:ph type="ftr" sz="quarter" idx="11"/>
          </p:nvPr>
        </p:nvSpPr>
        <p:spPr/>
        <p:txBody>
          <a:bodyPr/>
          <a:lstStyle/>
          <a:p>
            <a:r>
              <a:rPr lang="en-US"/>
              <a:t>Igor Smirnov -- Digital Integrated Circuits Design</a:t>
            </a:r>
            <a:endParaRPr lang="ru-RU" dirty="0"/>
          </a:p>
        </p:txBody>
      </p:sp>
      <p:sp>
        <p:nvSpPr>
          <p:cNvPr id="11" name="Slide Number Placeholder 10"/>
          <p:cNvSpPr>
            <a:spLocks noGrp="1"/>
          </p:cNvSpPr>
          <p:nvPr>
            <p:ph type="sldNum" sz="quarter" idx="12"/>
          </p:nvPr>
        </p:nvSpPr>
        <p:spPr/>
        <p:txBody>
          <a:bodyPr/>
          <a:lstStyle/>
          <a:p>
            <a:fld id="{F4B102C7-7866-43DB-9832-93724AD5A4E2}" type="slidenum">
              <a:rPr lang="ru-RU" smtClean="0"/>
              <a:t>1</a:t>
            </a:fld>
            <a:endParaRPr lang="ru-RU"/>
          </a:p>
        </p:txBody>
      </p:sp>
    </p:spTree>
    <p:extLst>
      <p:ext uri="{BB962C8B-B14F-4D97-AF65-F5344CB8AC3E}">
        <p14:creationId xmlns:p14="http://schemas.microsoft.com/office/powerpoint/2010/main" val="3956747140"/>
      </p:ext>
    </p:extLst>
  </p:cSld>
  <p:clrMapOvr>
    <a:masterClrMapping/>
  </p:clrMapOvr>
  <mc:AlternateContent xmlns:mc="http://schemas.openxmlformats.org/markup-compatibility/2006" xmlns:p14="http://schemas.microsoft.com/office/powerpoint/2010/main">
    <mc:Choice Requires="p14">
      <p:transition spd="slow" p14:dur="2000" advTm="7982"/>
    </mc:Choice>
    <mc:Fallback xmlns="">
      <p:transition spd="slow" advTm="7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A3CA-03DF-4221-A498-03DB43CD29F4}"/>
              </a:ext>
            </a:extLst>
          </p:cNvPr>
          <p:cNvSpPr>
            <a:spLocks noGrp="1"/>
          </p:cNvSpPr>
          <p:nvPr>
            <p:ph type="title"/>
          </p:nvPr>
        </p:nvSpPr>
        <p:spPr/>
        <p:txBody>
          <a:bodyPr/>
          <a:lstStyle/>
          <a:p>
            <a:r>
              <a:rPr lang="en-US" dirty="0"/>
              <a:t>Back to ramp </a:t>
            </a:r>
            <a:r>
              <a:rPr lang="en-US" dirty="0" err="1"/>
              <a:t>respons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82F5D2-A43B-4B36-9AD2-1E2FBEFB9837}"/>
                  </a:ext>
                </a:extLst>
              </p:cNvPr>
              <p:cNvSpPr>
                <a:spLocks noGrp="1"/>
              </p:cNvSpPr>
              <p:nvPr>
                <p:ph idx="1"/>
              </p:nvPr>
            </p:nvSpPr>
            <p:spPr>
              <a:xfrm>
                <a:off x="838200" y="1238250"/>
                <a:ext cx="10515600" cy="4938713"/>
              </a:xfrm>
            </p:spPr>
            <p:txBody>
              <a:bodyPr/>
              <a:lstStyle/>
              <a:p>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d>
                      <m:dPr>
                        <m:ctrlPr>
                          <a:rPr lang="ru-RU"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𝑜𝑢𝑡</m:t>
                        </m:r>
                      </m:sub>
                    </m:sSub>
                    <m:r>
                      <a:rPr lang="en-US" i="1">
                        <a:latin typeface="Cambria Math" panose="02040503050406030204" pitchFamily="18" charset="0"/>
                      </a:rPr>
                      <m:t>(0)</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𝑑𝑑</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𝑜𝑢𝑡</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r>
                      <a:rPr lang="en-US" b="0" i="1" smtClean="0">
                        <a:latin typeface="Cambria Math" panose="02040503050406030204" pitchFamily="18" charset="0"/>
                      </a:rPr>
                      <m:t>)</m:t>
                    </m:r>
                  </m:oMath>
                </a14:m>
                <a:r>
                  <a:rPr lang="en-US" dirty="0"/>
                  <a:t> = </a:t>
                </a:r>
                <a14:m>
                  <m:oMath xmlns:m="http://schemas.openxmlformats.org/officeDocument/2006/math">
                    <m:sSub>
                      <m:sSubPr>
                        <m:ctrlPr>
                          <a:rPr lang="en-US" i="1">
                            <a:latin typeface="Cambria Math" panose="02040503050406030204" pitchFamily="18" charset="0"/>
                          </a:rPr>
                        </m:ctrlPr>
                      </m:sSub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𝑉</m:t>
                        </m:r>
                      </m:e>
                      <m:sub>
                        <m:r>
                          <a:rPr lang="en-US" i="1">
                            <a:latin typeface="Cambria Math" panose="02040503050406030204" pitchFamily="18" charset="0"/>
                          </a:rPr>
                          <m:t>𝑑𝑑</m:t>
                        </m:r>
                      </m:sub>
                    </m:sSub>
                  </m:oMath>
                </a14:m>
                <a:r>
                  <a:rPr lang="en-US" dirty="0"/>
                  <a:t> </a:t>
                </a:r>
                <a:r>
                  <a:rPr lang="en-US" dirty="0">
                    <a:sym typeface="Wingdings" panose="05000000000000000000" pitchFamily="2" charset="2"/>
                  </a:rPr>
                  <a:t> 40% longer ramp response 							     delay vs step model</a:t>
                </a:r>
                <a:endParaRPr lang="ru-RU" dirty="0"/>
              </a:p>
            </p:txBody>
          </p:sp>
        </mc:Choice>
        <mc:Fallback xmlns="">
          <p:sp>
            <p:nvSpPr>
              <p:cNvPr id="3" name="Content Placeholder 2">
                <a:extLst>
                  <a:ext uri="{FF2B5EF4-FFF2-40B4-BE49-F238E27FC236}">
                    <a16:creationId xmlns:a16="http://schemas.microsoft.com/office/drawing/2014/main" id="{3B82F5D2-A43B-4B36-9AD2-1E2FBEFB9837}"/>
                  </a:ext>
                </a:extLst>
              </p:cNvPr>
              <p:cNvSpPr>
                <a:spLocks noGrp="1" noRot="1" noChangeAspect="1" noMove="1" noResize="1" noEditPoints="1" noAdjustHandles="1" noChangeArrowheads="1" noChangeShapeType="1" noTextEdit="1"/>
              </p:cNvSpPr>
              <p:nvPr>
                <p:ph idx="1"/>
              </p:nvPr>
            </p:nvSpPr>
            <p:spPr>
              <a:xfrm>
                <a:off x="838200" y="1238250"/>
                <a:ext cx="10515600" cy="4938713"/>
              </a:xfrm>
              <a:blipFill>
                <a:blip r:embed="rId2"/>
                <a:stretch>
                  <a:fillRect/>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B2CFA921-DFDB-43BB-945E-6F71E113BA65}"/>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DC1B0A1E-66AB-4412-9B1E-B047A6FFB8C5}"/>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BCC6608E-04DD-43E8-8607-EDE9ABA9C58A}"/>
              </a:ext>
            </a:extLst>
          </p:cNvPr>
          <p:cNvSpPr>
            <a:spLocks noGrp="1"/>
          </p:cNvSpPr>
          <p:nvPr>
            <p:ph type="sldNum" sz="quarter" idx="12"/>
          </p:nvPr>
        </p:nvSpPr>
        <p:spPr/>
        <p:txBody>
          <a:bodyPr/>
          <a:lstStyle/>
          <a:p>
            <a:fld id="{F4B102C7-7866-43DB-9832-93724AD5A4E2}" type="slidenum">
              <a:rPr lang="ru-RU" smtClean="0"/>
              <a:t>10</a:t>
            </a:fld>
            <a:endParaRPr lang="ru-RU"/>
          </a:p>
        </p:txBody>
      </p:sp>
      <p:pic>
        <p:nvPicPr>
          <p:cNvPr id="7" name="Picture 6">
            <a:extLst>
              <a:ext uri="{FF2B5EF4-FFF2-40B4-BE49-F238E27FC236}">
                <a16:creationId xmlns:a16="http://schemas.microsoft.com/office/drawing/2014/main" id="{616A8AD6-E0A5-4526-952A-EC261CCB57EC}"/>
              </a:ext>
            </a:extLst>
          </p:cNvPr>
          <p:cNvPicPr>
            <a:picLocks noChangeAspect="1"/>
          </p:cNvPicPr>
          <p:nvPr/>
        </p:nvPicPr>
        <p:blipFill>
          <a:blip r:embed="rId3"/>
          <a:stretch>
            <a:fillRect/>
          </a:stretch>
        </p:blipFill>
        <p:spPr>
          <a:xfrm>
            <a:off x="365559" y="2614076"/>
            <a:ext cx="5830114" cy="3848637"/>
          </a:xfrm>
          <a:prstGeom prst="rect">
            <a:avLst/>
          </a:prstGeom>
        </p:spPr>
      </p:pic>
      <p:pic>
        <p:nvPicPr>
          <p:cNvPr id="8" name="Picture 7">
            <a:extLst>
              <a:ext uri="{FF2B5EF4-FFF2-40B4-BE49-F238E27FC236}">
                <a16:creationId xmlns:a16="http://schemas.microsoft.com/office/drawing/2014/main" id="{304C411E-EE65-4AE7-AD8C-BE82688F8D91}"/>
              </a:ext>
            </a:extLst>
          </p:cNvPr>
          <p:cNvPicPr>
            <a:picLocks noChangeAspect="1"/>
          </p:cNvPicPr>
          <p:nvPr/>
        </p:nvPicPr>
        <p:blipFill>
          <a:blip r:embed="rId4"/>
          <a:stretch>
            <a:fillRect/>
          </a:stretch>
        </p:blipFill>
        <p:spPr>
          <a:xfrm>
            <a:off x="6195673" y="4045651"/>
            <a:ext cx="5296986" cy="985486"/>
          </a:xfrm>
          <a:prstGeom prst="rect">
            <a:avLst/>
          </a:prstGeom>
        </p:spPr>
      </p:pic>
      <p:pic>
        <p:nvPicPr>
          <p:cNvPr id="9" name="Picture 8">
            <a:extLst>
              <a:ext uri="{FF2B5EF4-FFF2-40B4-BE49-F238E27FC236}">
                <a16:creationId xmlns:a16="http://schemas.microsoft.com/office/drawing/2014/main" id="{D732DFEA-A314-4FB5-AEF2-C06D5D39D08B}"/>
              </a:ext>
            </a:extLst>
          </p:cNvPr>
          <p:cNvPicPr>
            <a:picLocks noChangeAspect="1"/>
          </p:cNvPicPr>
          <p:nvPr/>
        </p:nvPicPr>
        <p:blipFill>
          <a:blip r:embed="rId5"/>
          <a:stretch>
            <a:fillRect/>
          </a:stretch>
        </p:blipFill>
        <p:spPr>
          <a:xfrm>
            <a:off x="9982200" y="5139755"/>
            <a:ext cx="1181205" cy="889642"/>
          </a:xfrm>
          <a:prstGeom prst="rect">
            <a:avLst/>
          </a:prstGeom>
        </p:spPr>
      </p:pic>
    </p:spTree>
    <p:extLst>
      <p:ext uri="{BB962C8B-B14F-4D97-AF65-F5344CB8AC3E}">
        <p14:creationId xmlns:p14="http://schemas.microsoft.com/office/powerpoint/2010/main" val="313002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44DB-E285-4121-BB09-4640C99C6CF2}"/>
              </a:ext>
            </a:extLst>
          </p:cNvPr>
          <p:cNvSpPr>
            <a:spLocks noGrp="1"/>
          </p:cNvSpPr>
          <p:nvPr>
            <p:ph type="title"/>
          </p:nvPr>
        </p:nvSpPr>
        <p:spPr/>
        <p:txBody>
          <a:bodyPr/>
          <a:lstStyle/>
          <a:p>
            <a:r>
              <a:rPr lang="en-US" dirty="0"/>
              <a:t>Discharge trace – ramp input</a:t>
            </a:r>
            <a:endParaRPr lang="ru-RU" dirty="0"/>
          </a:p>
        </p:txBody>
      </p:sp>
      <p:sp>
        <p:nvSpPr>
          <p:cNvPr id="3" name="Content Placeholder 2">
            <a:extLst>
              <a:ext uri="{FF2B5EF4-FFF2-40B4-BE49-F238E27FC236}">
                <a16:creationId xmlns:a16="http://schemas.microsoft.com/office/drawing/2014/main" id="{83629044-E912-4846-B050-DA041A56F63F}"/>
              </a:ext>
            </a:extLst>
          </p:cNvPr>
          <p:cNvSpPr>
            <a:spLocks noGrp="1"/>
          </p:cNvSpPr>
          <p:nvPr>
            <p:ph idx="1"/>
          </p:nvPr>
        </p:nvSpPr>
        <p:spPr/>
        <p:txBody>
          <a:bodyPr/>
          <a:lstStyle/>
          <a:p>
            <a:r>
              <a:rPr lang="en-US" dirty="0"/>
              <a:t>Replace current sources by resistors</a:t>
            </a:r>
            <a:endParaRPr lang="ru-RU" dirty="0"/>
          </a:p>
        </p:txBody>
      </p:sp>
      <p:sp>
        <p:nvSpPr>
          <p:cNvPr id="4" name="Date Placeholder 3">
            <a:extLst>
              <a:ext uri="{FF2B5EF4-FFF2-40B4-BE49-F238E27FC236}">
                <a16:creationId xmlns:a16="http://schemas.microsoft.com/office/drawing/2014/main" id="{AC5C9579-F218-429C-8007-4F4C4911A2FA}"/>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C592CE0A-BA96-4440-AC5D-462B073ED623}"/>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AFFD8512-4C25-44B1-8CD4-F95AE4EDA800}"/>
              </a:ext>
            </a:extLst>
          </p:cNvPr>
          <p:cNvSpPr>
            <a:spLocks noGrp="1"/>
          </p:cNvSpPr>
          <p:nvPr>
            <p:ph type="sldNum" sz="quarter" idx="12"/>
          </p:nvPr>
        </p:nvSpPr>
        <p:spPr/>
        <p:txBody>
          <a:bodyPr/>
          <a:lstStyle/>
          <a:p>
            <a:fld id="{F4B102C7-7866-43DB-9832-93724AD5A4E2}" type="slidenum">
              <a:rPr lang="ru-RU" smtClean="0"/>
              <a:t>11</a:t>
            </a:fld>
            <a:endParaRPr lang="ru-RU"/>
          </a:p>
        </p:txBody>
      </p:sp>
      <p:pic>
        <p:nvPicPr>
          <p:cNvPr id="7" name="Picture 6">
            <a:extLst>
              <a:ext uri="{FF2B5EF4-FFF2-40B4-BE49-F238E27FC236}">
                <a16:creationId xmlns:a16="http://schemas.microsoft.com/office/drawing/2014/main" id="{170A199D-093C-474F-81A9-505EE9516767}"/>
              </a:ext>
            </a:extLst>
          </p:cNvPr>
          <p:cNvPicPr>
            <a:picLocks noChangeAspect="1"/>
          </p:cNvPicPr>
          <p:nvPr/>
        </p:nvPicPr>
        <p:blipFill>
          <a:blip r:embed="rId2"/>
          <a:stretch>
            <a:fillRect/>
          </a:stretch>
        </p:blipFill>
        <p:spPr>
          <a:xfrm>
            <a:off x="838200" y="2279081"/>
            <a:ext cx="5372850" cy="4077269"/>
          </a:xfrm>
          <a:prstGeom prst="rect">
            <a:avLst/>
          </a:prstGeom>
        </p:spPr>
      </p:pic>
      <p:pic>
        <p:nvPicPr>
          <p:cNvPr id="8" name="Picture 7">
            <a:extLst>
              <a:ext uri="{FF2B5EF4-FFF2-40B4-BE49-F238E27FC236}">
                <a16:creationId xmlns:a16="http://schemas.microsoft.com/office/drawing/2014/main" id="{7869A7ED-BA02-48FD-9D95-FE8BDE684A6B}"/>
              </a:ext>
            </a:extLst>
          </p:cNvPr>
          <p:cNvPicPr>
            <a:picLocks noChangeAspect="1"/>
          </p:cNvPicPr>
          <p:nvPr/>
        </p:nvPicPr>
        <p:blipFill>
          <a:blip r:embed="rId3"/>
          <a:stretch>
            <a:fillRect/>
          </a:stretch>
        </p:blipFill>
        <p:spPr>
          <a:xfrm>
            <a:off x="6266005" y="2361959"/>
            <a:ext cx="5106113" cy="3448531"/>
          </a:xfrm>
          <a:prstGeom prst="rect">
            <a:avLst/>
          </a:prstGeom>
        </p:spPr>
      </p:pic>
    </p:spTree>
    <p:extLst>
      <p:ext uri="{BB962C8B-B14F-4D97-AF65-F5344CB8AC3E}">
        <p14:creationId xmlns:p14="http://schemas.microsoft.com/office/powerpoint/2010/main" val="165021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D19B-4953-4EF9-AB1D-5C5836945B5F}"/>
              </a:ext>
            </a:extLst>
          </p:cNvPr>
          <p:cNvSpPr>
            <a:spLocks noGrp="1"/>
          </p:cNvSpPr>
          <p:nvPr>
            <p:ph type="title"/>
          </p:nvPr>
        </p:nvSpPr>
        <p:spPr/>
        <p:txBody>
          <a:bodyPr/>
          <a:lstStyle/>
          <a:p>
            <a:r>
              <a:rPr lang="en-US" dirty="0"/>
              <a:t>Effective resistances of 60 nm MOSFETs</a:t>
            </a:r>
            <a:endParaRPr lang="ru-RU" dirty="0"/>
          </a:p>
        </p:txBody>
      </p:sp>
      <p:sp>
        <p:nvSpPr>
          <p:cNvPr id="3" name="Content Placeholder 2">
            <a:extLst>
              <a:ext uri="{FF2B5EF4-FFF2-40B4-BE49-F238E27FC236}">
                <a16:creationId xmlns:a16="http://schemas.microsoft.com/office/drawing/2014/main" id="{CD052737-2CA9-4DA0-A788-151BFBE4A8AB}"/>
              </a:ext>
            </a:extLst>
          </p:cNvPr>
          <p:cNvSpPr>
            <a:spLocks noGrp="1"/>
          </p:cNvSpPr>
          <p:nvPr>
            <p:ph idx="1"/>
          </p:nvPr>
        </p:nvSpPr>
        <p:spPr>
          <a:xfrm>
            <a:off x="838200" y="4933950"/>
            <a:ext cx="10515600" cy="1243013"/>
          </a:xfrm>
        </p:spPr>
        <p:txBody>
          <a:bodyPr/>
          <a:lstStyle/>
          <a:p>
            <a:r>
              <a:rPr lang="en-US" dirty="0"/>
              <a:t>Saturation current:</a:t>
            </a:r>
            <a:endParaRPr lang="ru-RU" dirty="0">
              <a:solidFill>
                <a:srgbClr val="FF0000"/>
              </a:solidFill>
            </a:endParaRPr>
          </a:p>
        </p:txBody>
      </p:sp>
      <p:sp>
        <p:nvSpPr>
          <p:cNvPr id="4" name="Date Placeholder 3">
            <a:extLst>
              <a:ext uri="{FF2B5EF4-FFF2-40B4-BE49-F238E27FC236}">
                <a16:creationId xmlns:a16="http://schemas.microsoft.com/office/drawing/2014/main" id="{70A4A7DF-E1A8-4CA3-81C9-AA0D9C264178}"/>
              </a:ext>
            </a:extLst>
          </p:cNvPr>
          <p:cNvSpPr>
            <a:spLocks noGrp="1"/>
          </p:cNvSpPr>
          <p:nvPr>
            <p:ph type="dt" sz="half" idx="10"/>
          </p:nvPr>
        </p:nvSpPr>
        <p:spPr/>
        <p:txBody>
          <a:bodyPr/>
          <a:lstStyle/>
          <a:p>
            <a:r>
              <a:rPr lang="en-US"/>
              <a:t>11/18/2020</a:t>
            </a:r>
            <a:endParaRPr lang="ru-RU" dirty="0"/>
          </a:p>
        </p:txBody>
      </p:sp>
      <p:sp>
        <p:nvSpPr>
          <p:cNvPr id="5" name="Footer Placeholder 4">
            <a:extLst>
              <a:ext uri="{FF2B5EF4-FFF2-40B4-BE49-F238E27FC236}">
                <a16:creationId xmlns:a16="http://schemas.microsoft.com/office/drawing/2014/main" id="{D3CCAA05-BD5D-48D3-B2F4-28A1C29737BB}"/>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814247BA-CFD3-4FF0-BC33-78AEFFD46FA2}"/>
              </a:ext>
            </a:extLst>
          </p:cNvPr>
          <p:cNvSpPr>
            <a:spLocks noGrp="1"/>
          </p:cNvSpPr>
          <p:nvPr>
            <p:ph type="sldNum" sz="quarter" idx="12"/>
          </p:nvPr>
        </p:nvSpPr>
        <p:spPr/>
        <p:txBody>
          <a:bodyPr/>
          <a:lstStyle/>
          <a:p>
            <a:fld id="{F4B102C7-7866-43DB-9832-93724AD5A4E2}" type="slidenum">
              <a:rPr lang="ru-RU" smtClean="0"/>
              <a:t>12</a:t>
            </a:fld>
            <a:endParaRPr lang="ru-RU"/>
          </a:p>
        </p:txBody>
      </p:sp>
      <p:pic>
        <p:nvPicPr>
          <p:cNvPr id="7" name="Picture 6">
            <a:extLst>
              <a:ext uri="{FF2B5EF4-FFF2-40B4-BE49-F238E27FC236}">
                <a16:creationId xmlns:a16="http://schemas.microsoft.com/office/drawing/2014/main" id="{5A93C543-D60A-4EC8-B456-970C9B0FD4AE}"/>
              </a:ext>
            </a:extLst>
          </p:cNvPr>
          <p:cNvPicPr>
            <a:picLocks noChangeAspect="1"/>
          </p:cNvPicPr>
          <p:nvPr/>
        </p:nvPicPr>
        <p:blipFill>
          <a:blip r:embed="rId2"/>
          <a:stretch>
            <a:fillRect/>
          </a:stretch>
        </p:blipFill>
        <p:spPr>
          <a:xfrm>
            <a:off x="1990058" y="989341"/>
            <a:ext cx="7992142" cy="376522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193AC8C-DD45-4299-8EA7-A05C2CA845C4}"/>
                  </a:ext>
                </a:extLst>
              </p:cNvPr>
              <p:cNvSpPr/>
              <p:nvPr/>
            </p:nvSpPr>
            <p:spPr>
              <a:xfrm>
                <a:off x="7730593" y="4896975"/>
                <a:ext cx="1488421"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𝑒𝑓𝑓</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𝑊</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𝐷𝐷</m:t>
                              </m:r>
                            </m:sub>
                          </m:sSub>
                        </m:den>
                      </m:f>
                    </m:oMath>
                  </m:oMathPara>
                </a14:m>
                <a:endParaRPr lang="ru-RU" dirty="0"/>
              </a:p>
            </p:txBody>
          </p:sp>
        </mc:Choice>
        <mc:Fallback xmlns="">
          <p:sp>
            <p:nvSpPr>
              <p:cNvPr id="8" name="Rectangle 7">
                <a:extLst>
                  <a:ext uri="{FF2B5EF4-FFF2-40B4-BE49-F238E27FC236}">
                    <a16:creationId xmlns:a16="http://schemas.microsoft.com/office/drawing/2014/main" id="{B193AC8C-DD45-4299-8EA7-A05C2CA845C4}"/>
                  </a:ext>
                </a:extLst>
              </p:cNvPr>
              <p:cNvSpPr>
                <a:spLocks noRot="1" noChangeAspect="1" noMove="1" noResize="1" noEditPoints="1" noAdjustHandles="1" noChangeArrowheads="1" noChangeShapeType="1" noTextEdit="1"/>
              </p:cNvSpPr>
              <p:nvPr/>
            </p:nvSpPr>
            <p:spPr>
              <a:xfrm>
                <a:off x="7730593" y="4896975"/>
                <a:ext cx="1488421" cy="656205"/>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6A46D35-E0B1-45C6-BBC4-B08AE580619E}"/>
                  </a:ext>
                </a:extLst>
              </p:cNvPr>
              <p:cNvSpPr/>
              <p:nvPr/>
            </p:nvSpPr>
            <p:spPr>
              <a:xfrm>
                <a:off x="4568419" y="4982992"/>
                <a:ext cx="3443067" cy="48417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𝑊</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den>
                    </m:f>
                    <m:r>
                      <a:rPr lang="en-US" i="1" smtClean="0">
                        <a:latin typeface="Cambria Math" panose="02040503050406030204" pitchFamily="18" charset="0"/>
                        <a:ea typeface="Cambria Math" panose="02040503050406030204" pitchFamily="18" charset="0"/>
                      </a:rPr>
                      <m:t>𝜇</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𝑂𝑋</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𝑔𝑠</m:t>
                            </m:r>
                          </m:sub>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𝑇</m:t>
                            </m:r>
                          </m:sub>
                          <m:sup/>
                        </m:sSubSup>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a14:m>
                <a:r>
                  <a:rPr lang="en-US" dirty="0"/>
                  <a:t>  </a:t>
                </a:r>
                <a:r>
                  <a:rPr lang="en-US" dirty="0">
                    <a:sym typeface="Wingdings" panose="05000000000000000000" pitchFamily="2" charset="2"/>
                  </a:rPr>
                  <a:t></a:t>
                </a:r>
                <a:endParaRPr lang="ru-RU" dirty="0"/>
              </a:p>
            </p:txBody>
          </p:sp>
        </mc:Choice>
        <mc:Fallback xmlns="">
          <p:sp>
            <p:nvSpPr>
              <p:cNvPr id="10" name="Rectangle 9">
                <a:extLst>
                  <a:ext uri="{FF2B5EF4-FFF2-40B4-BE49-F238E27FC236}">
                    <a16:creationId xmlns:a16="http://schemas.microsoft.com/office/drawing/2014/main" id="{86A46D35-E0B1-45C6-BBC4-B08AE580619E}"/>
                  </a:ext>
                </a:extLst>
              </p:cNvPr>
              <p:cNvSpPr>
                <a:spLocks noRot="1" noChangeAspect="1" noMove="1" noResize="1" noEditPoints="1" noAdjustHandles="1" noChangeArrowheads="1" noChangeShapeType="1" noTextEdit="1"/>
              </p:cNvSpPr>
              <p:nvPr/>
            </p:nvSpPr>
            <p:spPr>
              <a:xfrm>
                <a:off x="4568419" y="4982992"/>
                <a:ext cx="3443067" cy="484172"/>
              </a:xfrm>
              <a:prstGeom prst="rect">
                <a:avLst/>
              </a:prstGeom>
              <a:blipFill>
                <a:blip r:embed="rId7"/>
                <a:stretch>
                  <a:fillRect b="-625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6048556-578D-42B0-AEBB-BEF9AB2105FA}"/>
                  </a:ext>
                </a:extLst>
              </p:cNvPr>
              <p:cNvSpPr/>
              <p:nvPr/>
            </p:nvSpPr>
            <p:spPr>
              <a:xfrm>
                <a:off x="4885438" y="5499327"/>
                <a:ext cx="1524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rPr>
                            <m:t>𝑁</m:t>
                          </m:r>
                        </m:sub>
                      </m:sSub>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~2.7</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𝑃</m:t>
                          </m:r>
                        </m:sub>
                      </m:sSub>
                    </m:oMath>
                  </m:oMathPara>
                </a14:m>
                <a:endParaRPr lang="ru-RU" dirty="0">
                  <a:solidFill>
                    <a:srgbClr val="FF0000"/>
                  </a:solidFill>
                </a:endParaRPr>
              </a:p>
            </p:txBody>
          </p:sp>
        </mc:Choice>
        <mc:Fallback xmlns="">
          <p:sp>
            <p:nvSpPr>
              <p:cNvPr id="9" name="Rectangle 8">
                <a:extLst>
                  <a:ext uri="{FF2B5EF4-FFF2-40B4-BE49-F238E27FC236}">
                    <a16:creationId xmlns:a16="http://schemas.microsoft.com/office/drawing/2014/main" id="{16048556-578D-42B0-AEBB-BEF9AB2105FA}"/>
                  </a:ext>
                </a:extLst>
              </p:cNvPr>
              <p:cNvSpPr>
                <a:spLocks noRot="1" noChangeAspect="1" noMove="1" noResize="1" noEditPoints="1" noAdjustHandles="1" noChangeArrowheads="1" noChangeShapeType="1" noTextEdit="1"/>
              </p:cNvSpPr>
              <p:nvPr/>
            </p:nvSpPr>
            <p:spPr>
              <a:xfrm>
                <a:off x="4885438" y="5499327"/>
                <a:ext cx="1524456" cy="369332"/>
              </a:xfrm>
              <a:prstGeom prst="rect">
                <a:avLst/>
              </a:prstGeom>
              <a:blipFill>
                <a:blip r:embed="rId9"/>
                <a:stretch>
                  <a:fillRect b="-3279"/>
                </a:stretch>
              </a:blipFill>
            </p:spPr>
            <p:txBody>
              <a:bodyPr/>
              <a:lstStyle/>
              <a:p>
                <a:r>
                  <a:rPr lang="ru-RU">
                    <a:noFill/>
                  </a:rPr>
                  <a:t> </a:t>
                </a:r>
              </a:p>
            </p:txBody>
          </p:sp>
        </mc:Fallback>
      </mc:AlternateContent>
    </p:spTree>
    <p:extLst>
      <p:ext uri="{BB962C8B-B14F-4D97-AF65-F5344CB8AC3E}">
        <p14:creationId xmlns:p14="http://schemas.microsoft.com/office/powerpoint/2010/main" val="34099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B66B480-48BA-44BD-A38C-8A5F56AE4C45}"/>
                  </a:ext>
                </a:extLst>
              </p:cNvPr>
              <p:cNvSpPr>
                <a:spLocks noGrp="1"/>
              </p:cNvSpPr>
              <p:nvPr>
                <p:ph type="title"/>
              </p:nvPr>
            </p:nvSpPr>
            <p:spPr/>
            <p:txBody>
              <a:bodyPr/>
              <a:lstStyle/>
              <a:p>
                <a:r>
                  <a:rPr lang="en-US" dirty="0"/>
                  <a:t>Widen PMOS device to make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𝑅</m:t>
                        </m:r>
                      </m:e>
                      <m:sub>
                        <m:r>
                          <a:rPr lang="en-US" sz="4000" b="0" i="1" smtClean="0">
                            <a:latin typeface="Cambria Math" panose="02040503050406030204" pitchFamily="18" charset="0"/>
                          </a:rPr>
                          <m:t>𝑃</m:t>
                        </m:r>
                        <m:r>
                          <a:rPr lang="en-US" sz="4000" b="0" i="1" smtClean="0">
                            <a:latin typeface="Cambria Math" panose="02040503050406030204" pitchFamily="18" charset="0"/>
                          </a:rPr>
                          <m:t>,</m:t>
                        </m:r>
                        <m:r>
                          <a:rPr lang="en-US" sz="4000" b="0" i="1" smtClean="0">
                            <a:latin typeface="Cambria Math" panose="02040503050406030204" pitchFamily="18" charset="0"/>
                          </a:rPr>
                          <m:t>𝑒𝑓𝑓</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𝑅</m:t>
                        </m:r>
                      </m:e>
                      <m:sub>
                        <m:r>
                          <a:rPr lang="en-US" sz="4000" b="0" i="1" smtClean="0">
                            <a:latin typeface="Cambria Math" panose="02040503050406030204" pitchFamily="18" charset="0"/>
                          </a:rPr>
                          <m:t>𝑁</m:t>
                        </m:r>
                        <m:r>
                          <a:rPr lang="en-US" sz="4000" i="1">
                            <a:latin typeface="Cambria Math" panose="02040503050406030204" pitchFamily="18" charset="0"/>
                          </a:rPr>
                          <m:t>,</m:t>
                        </m:r>
                        <m:r>
                          <a:rPr lang="en-US" sz="4000" i="1">
                            <a:latin typeface="Cambria Math" panose="02040503050406030204" pitchFamily="18" charset="0"/>
                          </a:rPr>
                          <m:t>𝑒𝑓𝑓</m:t>
                        </m:r>
                      </m:sub>
                    </m:sSub>
                  </m:oMath>
                </a14:m>
                <a:endParaRPr lang="ru-RU" dirty="0"/>
              </a:p>
            </p:txBody>
          </p:sp>
        </mc:Choice>
        <mc:Fallback xmlns="">
          <p:sp>
            <p:nvSpPr>
              <p:cNvPr id="2" name="Title 1">
                <a:extLst>
                  <a:ext uri="{FF2B5EF4-FFF2-40B4-BE49-F238E27FC236}">
                    <a16:creationId xmlns:a16="http://schemas.microsoft.com/office/drawing/2014/main" id="{CB66B480-48BA-44BD-A38C-8A5F56AE4C45}"/>
                  </a:ext>
                </a:extLst>
              </p:cNvPr>
              <p:cNvSpPr>
                <a:spLocks noGrp="1" noRot="1" noChangeAspect="1" noMove="1" noResize="1" noEditPoints="1" noAdjustHandles="1" noChangeArrowheads="1" noChangeShapeType="1" noTextEdit="1"/>
              </p:cNvSpPr>
              <p:nvPr>
                <p:ph type="title"/>
              </p:nvPr>
            </p:nvSpPr>
            <p:spPr>
              <a:blipFill>
                <a:blip r:embed="rId2"/>
                <a:stretch>
                  <a:fillRect l="-522"/>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79AE0875-5A7C-4515-959D-D12F14D7D4B6}"/>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729B4280-C6E1-4AA5-8A59-A11FEABEC74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B4A61A4A-D1B0-4B9D-BCE2-F7EEDA19D049}"/>
              </a:ext>
            </a:extLst>
          </p:cNvPr>
          <p:cNvSpPr>
            <a:spLocks noGrp="1"/>
          </p:cNvSpPr>
          <p:nvPr>
            <p:ph type="sldNum" sz="quarter" idx="12"/>
          </p:nvPr>
        </p:nvSpPr>
        <p:spPr/>
        <p:txBody>
          <a:bodyPr/>
          <a:lstStyle/>
          <a:p>
            <a:fld id="{F4B102C7-7866-43DB-9832-93724AD5A4E2}" type="slidenum">
              <a:rPr lang="ru-RU" smtClean="0"/>
              <a:t>13</a:t>
            </a:fld>
            <a:endParaRPr lang="ru-RU"/>
          </a:p>
        </p:txBody>
      </p:sp>
      <p:pic>
        <p:nvPicPr>
          <p:cNvPr id="7" name="Picture 6">
            <a:extLst>
              <a:ext uri="{FF2B5EF4-FFF2-40B4-BE49-F238E27FC236}">
                <a16:creationId xmlns:a16="http://schemas.microsoft.com/office/drawing/2014/main" id="{64F07AE7-760F-49A2-8BC0-4A530198D8DD}"/>
              </a:ext>
            </a:extLst>
          </p:cNvPr>
          <p:cNvPicPr>
            <a:picLocks noChangeAspect="1"/>
          </p:cNvPicPr>
          <p:nvPr/>
        </p:nvPicPr>
        <p:blipFill>
          <a:blip r:embed="rId3"/>
          <a:stretch>
            <a:fillRect/>
          </a:stretch>
        </p:blipFill>
        <p:spPr>
          <a:xfrm>
            <a:off x="5170033" y="2344165"/>
            <a:ext cx="6910086" cy="3078325"/>
          </a:xfrm>
          <a:prstGeom prst="rect">
            <a:avLst/>
          </a:prstGeom>
        </p:spPr>
      </p:pic>
      <p:pic>
        <p:nvPicPr>
          <p:cNvPr id="8" name="Picture 7">
            <a:extLst>
              <a:ext uri="{FF2B5EF4-FFF2-40B4-BE49-F238E27FC236}">
                <a16:creationId xmlns:a16="http://schemas.microsoft.com/office/drawing/2014/main" id="{DCD64809-1E64-41EF-90C1-F8B31C2DE2E6}"/>
              </a:ext>
            </a:extLst>
          </p:cNvPr>
          <p:cNvPicPr>
            <a:picLocks noChangeAspect="1"/>
          </p:cNvPicPr>
          <p:nvPr/>
        </p:nvPicPr>
        <p:blipFill>
          <a:blip r:embed="rId4"/>
          <a:stretch>
            <a:fillRect/>
          </a:stretch>
        </p:blipFill>
        <p:spPr>
          <a:xfrm>
            <a:off x="475875" y="2409671"/>
            <a:ext cx="4541758" cy="2947311"/>
          </a:xfrm>
          <a:prstGeom prst="rect">
            <a:avLst/>
          </a:prstGeom>
        </p:spPr>
      </p:pic>
    </p:spTree>
    <p:extLst>
      <p:ext uri="{BB962C8B-B14F-4D97-AF65-F5344CB8AC3E}">
        <p14:creationId xmlns:p14="http://schemas.microsoft.com/office/powerpoint/2010/main" val="60885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CC4A-905C-44A5-9ABD-F51D3DF604A4}"/>
              </a:ext>
            </a:extLst>
          </p:cNvPr>
          <p:cNvSpPr>
            <a:spLocks noGrp="1"/>
          </p:cNvSpPr>
          <p:nvPr>
            <p:ph type="title"/>
          </p:nvPr>
        </p:nvSpPr>
        <p:spPr/>
        <p:txBody>
          <a:bodyPr/>
          <a:lstStyle/>
          <a:p>
            <a:r>
              <a:rPr lang="en-US" dirty="0"/>
              <a:t>Inverter pair delay</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CC622F-C2AF-4A82-BAFD-78BE67778DD1}"/>
                  </a:ext>
                </a:extLst>
              </p:cNvPr>
              <p:cNvSpPr>
                <a:spLocks noGrp="1"/>
              </p:cNvSpPr>
              <p:nvPr>
                <p:ph idx="1"/>
              </p:nvPr>
            </p:nvSpPr>
            <p:spPr>
              <a:xfrm>
                <a:off x="7019924" y="1435510"/>
                <a:ext cx="4848226" cy="4741453"/>
              </a:xfrm>
            </p:spPr>
            <p:txBody>
              <a:bodyPr>
                <a:normAutofit/>
              </a:bodyPr>
              <a:lstStyle/>
              <a:p>
                <a:r>
                  <a:rPr lang="en-US" sz="2800" dirty="0"/>
                  <a:t>Basic FO1 delay:</a:t>
                </a:r>
              </a:p>
              <a:p>
                <a:pPr lvl="1"/>
                <a14:m>
                  <m:oMath xmlns:m="http://schemas.openxmlformats.org/officeDocument/2006/math">
                    <m:sSub>
                      <m:sSubPr>
                        <m:ctrlPr>
                          <a:rPr lang="ru-RU" sz="2400" i="1" smtClean="0">
                            <a:latin typeface="Cambria Math" panose="02040503050406030204" pitchFamily="18" charset="0"/>
                          </a:rPr>
                        </m:ctrlPr>
                      </m:sSubPr>
                      <m:e>
                        <m:r>
                          <a:rPr lang="ru-RU" sz="2400" b="0" i="1" smtClean="0">
                            <a:latin typeface="Cambria Math" panose="02040503050406030204" pitchFamily="18" charset="0"/>
                          </a:rPr>
                          <m:t>С</m:t>
                        </m:r>
                      </m:e>
                      <m:sub>
                        <m:r>
                          <a:rPr lang="en-US" sz="2400" b="0" i="1" smtClean="0">
                            <a:latin typeface="Cambria Math" panose="02040503050406030204" pitchFamily="18" charset="0"/>
                          </a:rPr>
                          <m:t>𝐷</m:t>
                        </m:r>
                      </m:sub>
                    </m:sSub>
                  </m:oMath>
                </a14:m>
                <a:r>
                  <a:rPr lang="ru-RU" sz="2400" dirty="0"/>
                  <a:t> - </a:t>
                </a:r>
                <a:r>
                  <a:rPr lang="en-US" sz="2400" dirty="0"/>
                  <a:t>parasitic output delay</a:t>
                </a:r>
              </a:p>
              <a:p>
                <a:pPr lvl="1"/>
                <a14:m>
                  <m:oMath xmlns:m="http://schemas.openxmlformats.org/officeDocument/2006/math">
                    <m:sSub>
                      <m:sSubPr>
                        <m:ctrlPr>
                          <a:rPr lang="ru-RU" sz="2400" i="1" smtClean="0">
                            <a:latin typeface="Cambria Math" panose="02040503050406030204" pitchFamily="18" charset="0"/>
                          </a:rPr>
                        </m:ctrlPr>
                      </m:sSubPr>
                      <m:e>
                        <m:r>
                          <a:rPr lang="ru-RU" sz="2400" i="1">
                            <a:latin typeface="Cambria Math" panose="02040503050406030204" pitchFamily="18" charset="0"/>
                          </a:rPr>
                          <m:t>С</m:t>
                        </m:r>
                      </m:e>
                      <m:sub>
                        <m:r>
                          <a:rPr lang="en-US" sz="2400" b="0" i="1" smtClean="0">
                            <a:latin typeface="Cambria Math" panose="02040503050406030204" pitchFamily="18" charset="0"/>
                          </a:rPr>
                          <m:t>𝐺</m:t>
                        </m:r>
                      </m:sub>
                    </m:sSub>
                    <m:r>
                      <a:rPr lang="ru-RU" sz="2400" i="1" smtClean="0">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ru-RU" sz="2400" i="1">
                            <a:latin typeface="Cambria Math" panose="02040503050406030204" pitchFamily="18" charset="0"/>
                          </a:rPr>
                          <m:t>С</m:t>
                        </m:r>
                      </m:e>
                      <m:sub>
                        <m:r>
                          <a:rPr lang="en-US" sz="2400" b="0" i="1" smtClean="0">
                            <a:latin typeface="Cambria Math" panose="02040503050406030204" pitchFamily="18" charset="0"/>
                          </a:rPr>
                          <m:t>𝐿</m:t>
                        </m:r>
                      </m:sub>
                    </m:sSub>
                  </m:oMath>
                </a14:m>
                <a:r>
                  <a:rPr lang="ru-RU" sz="2400" dirty="0"/>
                  <a:t>- </a:t>
                </a:r>
                <a:r>
                  <a:rPr lang="en-US" sz="2400" dirty="0"/>
                  <a:t>inverter input capacitance</a:t>
                </a:r>
                <a:endParaRPr lang="ru-RU" sz="2400" dirty="0"/>
              </a:p>
              <a:p>
                <a:pPr marL="0" indent="0">
                  <a:buNone/>
                </a:pPr>
                <a:endParaRPr lang="ru-RU"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𝑝𝑑</m:t>
                          </m:r>
                          <m:r>
                            <a:rPr lang="en-US" sz="2400" b="0" i="1" smtClean="0">
                              <a:latin typeface="Cambria Math" panose="02040503050406030204" pitchFamily="18" charset="0"/>
                            </a:rPr>
                            <m:t>,</m:t>
                          </m:r>
                          <m:r>
                            <a:rPr lang="en-US" sz="2400" b="0" i="1" smtClean="0">
                              <a:latin typeface="Cambria Math" panose="02040503050406030204" pitchFamily="18" charset="0"/>
                            </a:rPr>
                            <m:t>𝑝𝑎𝑖𝑟</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𝑑𝑟</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Sub>
                      <m:r>
                        <a:rPr lang="ru-RU" sz="2400" b="0" i="1" smtClean="0">
                          <a:latin typeface="Cambria Math" panose="02040503050406030204" pitchFamily="18" charset="0"/>
                        </a:rPr>
                        <m:t>=</m:t>
                      </m:r>
                      <m:d>
                        <m:dPr>
                          <m:ctrlPr>
                            <a:rPr lang="ru-RU" sz="2400" b="0" i="1" smtClean="0">
                              <a:latin typeface="Cambria Math" panose="02040503050406030204" pitchFamily="18" charset="0"/>
                            </a:rPr>
                          </m:ctrlPr>
                        </m:dPr>
                        <m:e>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𝑒𝑓𝑓</m:t>
                              </m:r>
                              <m:r>
                                <a:rPr lang="en-US" sz="2400" b="0" i="1" smtClean="0">
                                  <a:latin typeface="Cambria Math" panose="02040503050406030204" pitchFamily="18" charset="0"/>
                                </a:rPr>
                                <m:t>,</m:t>
                              </m:r>
                              <m:r>
                                <a:rPr lang="en-US" sz="2400" b="0" i="1" smtClean="0">
                                  <a:latin typeface="Cambria Math" panose="02040503050406030204" pitchFamily="18" charset="0"/>
                                </a:rPr>
                                <m:t>𝑃</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𝑒𝑓𝑓</m:t>
                              </m:r>
                              <m:r>
                                <a:rPr lang="en-US" sz="2400" b="0" i="1" smtClean="0">
                                  <a:latin typeface="Cambria Math" panose="02040503050406030204" pitchFamily="18" charset="0"/>
                                </a:rPr>
                                <m:t>, </m:t>
                              </m:r>
                              <m:r>
                                <a:rPr lang="en-US" sz="2400" b="0" i="1" smtClean="0">
                                  <a:latin typeface="Cambria Math" panose="02040503050406030204" pitchFamily="18" charset="0"/>
                                </a:rPr>
                                <m:t>𝑁</m:t>
                              </m:r>
                            </m:sub>
                          </m:sSub>
                        </m:e>
                      </m:d>
                      <m:d>
                        <m:dPr>
                          <m:ctrlPr>
                            <a:rPr lang="ru-RU" sz="2400" b="0" i="1" smtClean="0">
                              <a:latin typeface="Cambria Math" panose="02040503050406030204" pitchFamily="18" charset="0"/>
                            </a:rPr>
                          </m:ctrlPr>
                        </m:dPr>
                        <m:e>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𝐷</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𝐿</m:t>
                              </m:r>
                            </m:sub>
                          </m:sSub>
                        </m:e>
                      </m:d>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𝐺</m:t>
                          </m:r>
                        </m:sub>
                      </m:sSub>
                      <m:d>
                        <m:dPr>
                          <m:ctrlPr>
                            <a:rPr lang="ru-RU" sz="2400" i="1">
                              <a:latin typeface="Cambria Math" panose="020405030504060302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m:t>
                              </m:r>
                              <m:r>
                                <a:rPr lang="en-US" sz="2400" i="1">
                                  <a:latin typeface="Cambria Math" panose="02040503050406030204" pitchFamily="18" charset="0"/>
                                </a:rPr>
                                <m:t>𝑃</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 </m:t>
                              </m:r>
                              <m:r>
                                <a:rPr lang="en-US" sz="2400" i="1">
                                  <a:latin typeface="Cambria Math" panose="02040503050406030204" pitchFamily="18" charset="0"/>
                                </a:rPr>
                                <m:t>𝑁</m:t>
                              </m:r>
                            </m:sub>
                          </m:sSub>
                        </m:e>
                      </m:d>
                      <m:box>
                        <m:boxPr>
                          <m:ctrlPr>
                            <a:rPr lang="en-US" sz="2400" i="1" smtClean="0">
                              <a:latin typeface="Cambria Math" panose="02040503050406030204" pitchFamily="18" charset="0"/>
                            </a:rPr>
                          </m:ctrlPr>
                        </m:boxPr>
                        <m:e>
                          <m:argPr>
                            <m:argSz m:val="-1"/>
                          </m:argPr>
                          <m:r>
                            <m:rPr>
                              <m:brk m:alnAt="63"/>
                            </m:rP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𝐷</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𝐺</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𝐿</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𝐺</m:t>
                                  </m:r>
                                </m:sub>
                              </m:sSub>
                            </m:den>
                          </m:f>
                          <m:r>
                            <a:rPr lang="en-US" sz="2400" b="0" i="1" smtClean="0">
                              <a:latin typeface="Cambria Math" panose="02040503050406030204" pitchFamily="18" charset="0"/>
                            </a:rPr>
                            <m:t>)</m:t>
                          </m:r>
                        </m:e>
                      </m:box>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𝐺</m:t>
                          </m:r>
                        </m:sub>
                      </m:sSub>
                      <m:d>
                        <m:dPr>
                          <m:ctrlPr>
                            <a:rPr lang="ru-RU" sz="2400" i="1">
                              <a:latin typeface="Cambria Math" panose="020405030504060302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m:t>
                              </m:r>
                              <m:r>
                                <a:rPr lang="en-US" sz="2400" i="1">
                                  <a:latin typeface="Cambria Math" panose="02040503050406030204" pitchFamily="18" charset="0"/>
                                </a:rPr>
                                <m:t>𝑃</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 </m:t>
                              </m:r>
                              <m:r>
                                <a:rPr lang="en-US" sz="2400" i="1">
                                  <a:latin typeface="Cambria Math" panose="02040503050406030204" pitchFamily="18" charset="0"/>
                                </a:rPr>
                                <m:t>𝑁</m:t>
                              </m:r>
                            </m:sub>
                          </m:sSub>
                        </m:e>
                      </m:d>
                      <m:d>
                        <m:dPr>
                          <m:ctrlPr>
                            <a:rPr lang="ru-RU" sz="2400" i="1">
                              <a:latin typeface="Cambria Math" panose="02040503050406030204" pitchFamily="18" charset="0"/>
                            </a:rPr>
                          </m:ctrlPr>
                        </m:dPr>
                        <m:e>
                          <m:r>
                            <a:rPr lang="en-US" sz="2400" b="0" i="1" smtClean="0">
                              <a:latin typeface="Cambria Math" panose="02040503050406030204" pitchFamily="18" charset="0"/>
                            </a:rPr>
                            <m:t>𝑝</m:t>
                          </m:r>
                          <m:r>
                            <a:rPr lang="ru-RU" sz="2400" i="1">
                              <a:latin typeface="Cambria Math" panose="02040503050406030204" pitchFamily="18" charset="0"/>
                            </a:rPr>
                            <m:t>+</m:t>
                          </m:r>
                          <m:r>
                            <a:rPr lang="en-US" sz="2400" b="0" i="1" smtClean="0">
                              <a:latin typeface="Cambria Math" panose="02040503050406030204" pitchFamily="18" charset="0"/>
                            </a:rPr>
                            <m:t>h</m:t>
                          </m:r>
                        </m:e>
                      </m:d>
                    </m:oMath>
                  </m:oMathPara>
                </a14:m>
                <a:endParaRPr lang="en-US" sz="2400" dirty="0"/>
              </a:p>
              <a:p>
                <a:pPr marL="0" indent="0">
                  <a:buNone/>
                </a:pPr>
                <a:endParaRPr lang="ru-RU" sz="2400" dirty="0"/>
              </a:p>
              <a:p>
                <a:pPr lvl="1"/>
                <a:endParaRPr lang="ru-RU" sz="2400" dirty="0"/>
              </a:p>
            </p:txBody>
          </p:sp>
        </mc:Choice>
        <mc:Fallback xmlns="">
          <p:sp>
            <p:nvSpPr>
              <p:cNvPr id="3" name="Content Placeholder 2">
                <a:extLst>
                  <a:ext uri="{FF2B5EF4-FFF2-40B4-BE49-F238E27FC236}">
                    <a16:creationId xmlns:a16="http://schemas.microsoft.com/office/drawing/2014/main" id="{BECC622F-C2AF-4A82-BAFD-78BE67778DD1}"/>
                  </a:ext>
                </a:extLst>
              </p:cNvPr>
              <p:cNvSpPr>
                <a:spLocks noGrp="1" noRot="1" noChangeAspect="1" noMove="1" noResize="1" noEditPoints="1" noAdjustHandles="1" noChangeArrowheads="1" noChangeShapeType="1" noTextEdit="1"/>
              </p:cNvSpPr>
              <p:nvPr>
                <p:ph idx="1"/>
              </p:nvPr>
            </p:nvSpPr>
            <p:spPr>
              <a:xfrm>
                <a:off x="7019924" y="1435510"/>
                <a:ext cx="4848226" cy="4741453"/>
              </a:xfrm>
              <a:blipFill>
                <a:blip r:embed="rId2"/>
                <a:stretch>
                  <a:fillRect l="-2264" t="-1157"/>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F514DD94-BB93-4254-B420-45E55212C8AD}"/>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4B121500-9319-4EE2-8E3C-67A8E9F2F55D}"/>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99C50753-4ED1-42A1-ADC3-80C0837E8993}"/>
              </a:ext>
            </a:extLst>
          </p:cNvPr>
          <p:cNvSpPr>
            <a:spLocks noGrp="1"/>
          </p:cNvSpPr>
          <p:nvPr>
            <p:ph type="sldNum" sz="quarter" idx="12"/>
          </p:nvPr>
        </p:nvSpPr>
        <p:spPr/>
        <p:txBody>
          <a:bodyPr/>
          <a:lstStyle/>
          <a:p>
            <a:fld id="{F4B102C7-7866-43DB-9832-93724AD5A4E2}" type="slidenum">
              <a:rPr lang="ru-RU" smtClean="0"/>
              <a:t>14</a:t>
            </a:fld>
            <a:endParaRPr lang="ru-RU"/>
          </a:p>
        </p:txBody>
      </p:sp>
      <p:pic>
        <p:nvPicPr>
          <p:cNvPr id="7" name="Picture 6">
            <a:extLst>
              <a:ext uri="{FF2B5EF4-FFF2-40B4-BE49-F238E27FC236}">
                <a16:creationId xmlns:a16="http://schemas.microsoft.com/office/drawing/2014/main" id="{6B6577C5-F511-45E9-A23F-B50BD134B84E}"/>
              </a:ext>
            </a:extLst>
          </p:cNvPr>
          <p:cNvPicPr>
            <a:picLocks noChangeAspect="1"/>
          </p:cNvPicPr>
          <p:nvPr/>
        </p:nvPicPr>
        <p:blipFill>
          <a:blip r:embed="rId3"/>
          <a:stretch>
            <a:fillRect/>
          </a:stretch>
        </p:blipFill>
        <p:spPr>
          <a:xfrm>
            <a:off x="511705" y="1697292"/>
            <a:ext cx="6139389" cy="4064539"/>
          </a:xfrm>
          <a:prstGeom prst="rect">
            <a:avLst/>
          </a:prstGeom>
        </p:spPr>
      </p:pic>
      <p:cxnSp>
        <p:nvCxnSpPr>
          <p:cNvPr id="9" name="Straight Arrow Connector 8">
            <a:extLst>
              <a:ext uri="{FF2B5EF4-FFF2-40B4-BE49-F238E27FC236}">
                <a16:creationId xmlns:a16="http://schemas.microsoft.com/office/drawing/2014/main" id="{36BAF0B7-8A24-4205-90FF-2AADCEDE62A5}"/>
              </a:ext>
            </a:extLst>
          </p:cNvPr>
          <p:cNvCxnSpPr>
            <a:cxnSpLocks/>
          </p:cNvCxnSpPr>
          <p:nvPr/>
        </p:nvCxnSpPr>
        <p:spPr bwMode="auto">
          <a:xfrm flipV="1">
            <a:off x="9734550" y="5534026"/>
            <a:ext cx="762000" cy="227805"/>
          </a:xfrm>
          <a:prstGeom prst="straightConnector1">
            <a:avLst/>
          </a:prstGeom>
          <a:solidFill>
            <a:schemeClr val="bg1"/>
          </a:solidFill>
          <a:ln w="19050" cap="flat" cmpd="sng" algn="ctr">
            <a:solidFill>
              <a:srgbClr val="0070C0"/>
            </a:solidFill>
            <a:prstDash val="solid"/>
            <a:round/>
            <a:headEnd type="none" w="sm" len="sm"/>
            <a:tailEnd type="triangle"/>
          </a:ln>
          <a:effectLst/>
        </p:spPr>
      </p:cxnSp>
      <p:cxnSp>
        <p:nvCxnSpPr>
          <p:cNvPr id="12" name="Straight Arrow Connector 11">
            <a:extLst>
              <a:ext uri="{FF2B5EF4-FFF2-40B4-BE49-F238E27FC236}">
                <a16:creationId xmlns:a16="http://schemas.microsoft.com/office/drawing/2014/main" id="{E374CFD6-C5C9-46D4-8DC8-71F1AA496522}"/>
              </a:ext>
            </a:extLst>
          </p:cNvPr>
          <p:cNvCxnSpPr>
            <a:cxnSpLocks/>
          </p:cNvCxnSpPr>
          <p:nvPr/>
        </p:nvCxnSpPr>
        <p:spPr bwMode="auto">
          <a:xfrm flipH="1" flipV="1">
            <a:off x="11205489" y="5534027"/>
            <a:ext cx="148311" cy="356651"/>
          </a:xfrm>
          <a:prstGeom prst="straightConnector1">
            <a:avLst/>
          </a:prstGeom>
          <a:solidFill>
            <a:schemeClr val="bg1"/>
          </a:solidFill>
          <a:ln w="19050" cap="flat" cmpd="sng" algn="ctr">
            <a:solidFill>
              <a:srgbClr val="0070C0"/>
            </a:solidFill>
            <a:prstDash val="solid"/>
            <a:round/>
            <a:headEnd type="none" w="sm" len="sm"/>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17CF537-061F-4443-B842-A8480B0AA6A1}"/>
                  </a:ext>
                </a:extLst>
              </p:cNvPr>
              <p:cNvSpPr txBox="1"/>
              <p:nvPr/>
            </p:nvSpPr>
            <p:spPr>
              <a:xfrm>
                <a:off x="10825837" y="5853797"/>
                <a:ext cx="1499513" cy="646331"/>
              </a:xfrm>
              <a:prstGeom prst="rect">
                <a:avLst/>
              </a:prstGeom>
              <a:noFill/>
            </p:spPr>
            <p:txBody>
              <a:bodyPr wrap="square" rtlCol="0">
                <a:spAutoFit/>
              </a:bodyPr>
              <a:lstStyle/>
              <a:p>
                <a:r>
                  <a:rPr lang="en-US" dirty="0">
                    <a:solidFill>
                      <a:srgbClr val="0070C0"/>
                    </a:solidFill>
                    <a:latin typeface="+mj-lt"/>
                  </a:rPr>
                  <a:t>Electrical effort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𝐿</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𝐺</m:t>
                        </m:r>
                      </m:sub>
                    </m:sSub>
                  </m:oMath>
                </a14:m>
                <a:endParaRPr lang="ru-RU" dirty="0">
                  <a:solidFill>
                    <a:srgbClr val="0070C0"/>
                  </a:solidFill>
                  <a:latin typeface="+mj-lt"/>
                </a:endParaRPr>
              </a:p>
            </p:txBody>
          </p:sp>
        </mc:Choice>
        <mc:Fallback xmlns="">
          <p:sp>
            <p:nvSpPr>
              <p:cNvPr id="13" name="TextBox 12">
                <a:extLst>
                  <a:ext uri="{FF2B5EF4-FFF2-40B4-BE49-F238E27FC236}">
                    <a16:creationId xmlns:a16="http://schemas.microsoft.com/office/drawing/2014/main" id="{717CF537-061F-4443-B842-A8480B0AA6A1}"/>
                  </a:ext>
                </a:extLst>
              </p:cNvPr>
              <p:cNvSpPr txBox="1">
                <a:spLocks noRot="1" noChangeAspect="1" noMove="1" noResize="1" noEditPoints="1" noAdjustHandles="1" noChangeArrowheads="1" noChangeShapeType="1" noTextEdit="1"/>
              </p:cNvSpPr>
              <p:nvPr/>
            </p:nvSpPr>
            <p:spPr>
              <a:xfrm>
                <a:off x="10825837" y="5853797"/>
                <a:ext cx="1499513" cy="646331"/>
              </a:xfrm>
              <a:prstGeom prst="rect">
                <a:avLst/>
              </a:prstGeom>
              <a:blipFill>
                <a:blip r:embed="rId4"/>
                <a:stretch>
                  <a:fillRect l="-3659" t="-4717" b="-1415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CC5B10-A173-4512-B980-E6639AB551FB}"/>
                  </a:ext>
                </a:extLst>
              </p:cNvPr>
              <p:cNvSpPr txBox="1"/>
              <p:nvPr/>
            </p:nvSpPr>
            <p:spPr>
              <a:xfrm>
                <a:off x="8933081" y="5761831"/>
                <a:ext cx="1499513" cy="646331"/>
              </a:xfrm>
              <a:prstGeom prst="rect">
                <a:avLst/>
              </a:prstGeom>
              <a:noFill/>
            </p:spPr>
            <p:txBody>
              <a:bodyPr wrap="square" rtlCol="0">
                <a:spAutoFit/>
              </a:bodyPr>
              <a:lstStyle/>
              <a:p>
                <a:r>
                  <a:rPr lang="en-US" dirty="0">
                    <a:solidFill>
                      <a:srgbClr val="0070C0"/>
                    </a:solidFill>
                    <a:latin typeface="+mj-lt"/>
                  </a:rPr>
                  <a:t>Parasitic delay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𝐷</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𝐺</m:t>
                        </m:r>
                      </m:sub>
                    </m:sSub>
                  </m:oMath>
                </a14:m>
                <a:endParaRPr lang="ru-RU" dirty="0">
                  <a:solidFill>
                    <a:srgbClr val="0070C0"/>
                  </a:solidFill>
                  <a:latin typeface="+mj-lt"/>
                </a:endParaRPr>
              </a:p>
            </p:txBody>
          </p:sp>
        </mc:Choice>
        <mc:Fallback xmlns="">
          <p:sp>
            <p:nvSpPr>
              <p:cNvPr id="17" name="TextBox 16">
                <a:extLst>
                  <a:ext uri="{FF2B5EF4-FFF2-40B4-BE49-F238E27FC236}">
                    <a16:creationId xmlns:a16="http://schemas.microsoft.com/office/drawing/2014/main" id="{6FCC5B10-A173-4512-B980-E6639AB551FB}"/>
                  </a:ext>
                </a:extLst>
              </p:cNvPr>
              <p:cNvSpPr txBox="1">
                <a:spLocks noRot="1" noChangeAspect="1" noMove="1" noResize="1" noEditPoints="1" noAdjustHandles="1" noChangeArrowheads="1" noChangeShapeType="1" noTextEdit="1"/>
              </p:cNvSpPr>
              <p:nvPr/>
            </p:nvSpPr>
            <p:spPr>
              <a:xfrm>
                <a:off x="8933081" y="5761831"/>
                <a:ext cx="1499513" cy="646331"/>
              </a:xfrm>
              <a:prstGeom prst="rect">
                <a:avLst/>
              </a:prstGeom>
              <a:blipFill>
                <a:blip r:embed="rId5"/>
                <a:stretch>
                  <a:fillRect l="-3252" t="-4717" r="-6098" b="-7547"/>
                </a:stretch>
              </a:blipFill>
            </p:spPr>
            <p:txBody>
              <a:bodyPr/>
              <a:lstStyle/>
              <a:p>
                <a:r>
                  <a:rPr lang="ru-RU">
                    <a:noFill/>
                  </a:rPr>
                  <a:t> </a:t>
                </a:r>
              </a:p>
            </p:txBody>
          </p:sp>
        </mc:Fallback>
      </mc:AlternateContent>
    </p:spTree>
    <p:extLst>
      <p:ext uri="{BB962C8B-B14F-4D97-AF65-F5344CB8AC3E}">
        <p14:creationId xmlns:p14="http://schemas.microsoft.com/office/powerpoint/2010/main" val="166953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993A-E1C9-4000-AA3E-C84C44817FB0}"/>
              </a:ext>
            </a:extLst>
          </p:cNvPr>
          <p:cNvSpPr>
            <a:spLocks noGrp="1"/>
          </p:cNvSpPr>
          <p:nvPr>
            <p:ph type="title"/>
          </p:nvPr>
        </p:nvSpPr>
        <p:spPr/>
        <p:txBody>
          <a:bodyPr/>
          <a:lstStyle/>
          <a:p>
            <a:r>
              <a:rPr lang="en-US" dirty="0"/>
              <a:t>The RC product is width independent!</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FDEF6B-DE69-458C-B477-E27CBD3E5287}"/>
                  </a:ext>
                </a:extLst>
              </p:cNvPr>
              <p:cNvSpPr>
                <a:spLocks noGrp="1"/>
              </p:cNvSpPr>
              <p:nvPr>
                <p:ph idx="1"/>
              </p:nvPr>
            </p:nvSpPr>
            <p:spPr>
              <a:xfrm>
                <a:off x="838200" y="1435510"/>
                <a:ext cx="10763250" cy="4741453"/>
              </a:xfrm>
            </p:spPr>
            <p:txBody>
              <a:bodyPr>
                <a:normAutofit/>
              </a:bodyPr>
              <a:lstStyle/>
              <a:p>
                <a:r>
                  <a:rPr lang="en-US" sz="2800" dirty="0"/>
                  <a:t>Geometry dependence of R and C: </a:t>
                </a:r>
                <a14:m>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b="0" i="1" smtClean="0">
                                <a:latin typeface="Cambria Math" panose="02040503050406030204" pitchFamily="18" charset="0"/>
                              </a:rPr>
                              <m:t>𝑅</m:t>
                            </m:r>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𝐿</m:t>
                                </m:r>
                              </m:num>
                              <m:den>
                                <m:r>
                                  <a:rPr lang="en-US" sz="2800" b="0" i="1" smtClean="0">
                                    <a:latin typeface="Cambria Math" panose="02040503050406030204" pitchFamily="18" charset="0"/>
                                    <a:ea typeface="Cambria Math" panose="02040503050406030204" pitchFamily="18" charset="0"/>
                                  </a:rPr>
                                  <m:t>𝑊</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𝑉</m:t>
                                    </m:r>
                                  </m:e>
                                  <m:sub>
                                    <m:r>
                                      <a:rPr lang="en-US" sz="2800" b="0" i="1" smtClean="0">
                                        <a:latin typeface="Cambria Math" panose="02040503050406030204" pitchFamily="18" charset="0"/>
                                        <a:ea typeface="Cambria Math" panose="02040503050406030204" pitchFamily="18" charset="0"/>
                                      </a:rPr>
                                      <m:t>𝐷𝐷</m:t>
                                    </m:r>
                                  </m:sub>
                                </m:sSub>
                              </m:den>
                            </m:f>
                          </m:e>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𝐺</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𝑊𝐿</m:t>
                            </m:r>
                          </m:e>
                        </m:eqAr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𝑝𝑑</m:t>
                        </m:r>
                      </m:sub>
                    </m:sSub>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𝐿</m:t>
                            </m:r>
                          </m:e>
                          <m:sup>
                            <m:r>
                              <a:rPr lang="en-US" sz="2800" b="0" i="1" smtClean="0">
                                <a:latin typeface="Cambria Math" panose="02040503050406030204" pitchFamily="18" charset="0"/>
                                <a:ea typeface="Cambria Math" panose="02040503050406030204" pitchFamily="18" charset="0"/>
                              </a:rPr>
                              <m:t>2</m:t>
                            </m:r>
                          </m:sup>
                        </m:sSup>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𝑉</m:t>
                            </m:r>
                          </m:e>
                          <m:sub>
                            <m:r>
                              <a:rPr lang="en-US" sz="2800" b="0" i="1" smtClean="0">
                                <a:latin typeface="Cambria Math" panose="02040503050406030204" pitchFamily="18" charset="0"/>
                                <a:ea typeface="Cambria Math" panose="02040503050406030204" pitchFamily="18" charset="0"/>
                              </a:rPr>
                              <m:t>𝐷𝐷</m:t>
                            </m:r>
                          </m:sub>
                        </m:sSub>
                      </m:den>
                    </m:f>
                  </m:oMath>
                </a14:m>
                <a:endParaRPr lang="en-US" sz="2800" dirty="0"/>
              </a:p>
              <a:p>
                <a:r>
                  <a:rPr lang="en-US" sz="2800" dirty="0"/>
                  <a:t>X1 and X4 inverters have the same RC product!</a:t>
                </a:r>
              </a:p>
              <a:p>
                <a:r>
                  <a:rPr lang="en-US" sz="2800" dirty="0"/>
                  <a:t>But 65 nm inverters have different RC product from 45 nm and 130 nm!</a:t>
                </a:r>
                <a:endParaRPr lang="ru-RU" sz="2800" dirty="0"/>
              </a:p>
            </p:txBody>
          </p:sp>
        </mc:Choice>
        <mc:Fallback xmlns="">
          <p:sp>
            <p:nvSpPr>
              <p:cNvPr id="3" name="Content Placeholder 2">
                <a:extLst>
                  <a:ext uri="{FF2B5EF4-FFF2-40B4-BE49-F238E27FC236}">
                    <a16:creationId xmlns:a16="http://schemas.microsoft.com/office/drawing/2014/main" id="{4AFDEF6B-DE69-458C-B477-E27CBD3E5287}"/>
                  </a:ext>
                </a:extLst>
              </p:cNvPr>
              <p:cNvSpPr>
                <a:spLocks noGrp="1" noRot="1" noChangeAspect="1" noMove="1" noResize="1" noEditPoints="1" noAdjustHandles="1" noChangeArrowheads="1" noChangeShapeType="1" noTextEdit="1"/>
              </p:cNvSpPr>
              <p:nvPr>
                <p:ph idx="1"/>
              </p:nvPr>
            </p:nvSpPr>
            <p:spPr>
              <a:xfrm>
                <a:off x="838200" y="1435510"/>
                <a:ext cx="10763250" cy="4741453"/>
              </a:xfrm>
              <a:blipFill>
                <a:blip r:embed="rId2"/>
                <a:stretch>
                  <a:fillRect l="-1020" r="-793"/>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3746F899-55A5-40C9-9DA2-74FADC3F2497}"/>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60071271-FCD6-4588-A6E7-527C879C4ECD}"/>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3744A27-D8FD-4D7F-99F3-2F8B7AA6C459}"/>
              </a:ext>
            </a:extLst>
          </p:cNvPr>
          <p:cNvSpPr>
            <a:spLocks noGrp="1"/>
          </p:cNvSpPr>
          <p:nvPr>
            <p:ph type="sldNum" sz="quarter" idx="12"/>
          </p:nvPr>
        </p:nvSpPr>
        <p:spPr/>
        <p:txBody>
          <a:bodyPr/>
          <a:lstStyle/>
          <a:p>
            <a:fld id="{F4B102C7-7866-43DB-9832-93724AD5A4E2}" type="slidenum">
              <a:rPr lang="ru-RU" smtClean="0"/>
              <a:t>15</a:t>
            </a:fld>
            <a:endParaRPr lang="ru-RU"/>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C315F13-17C9-4CDB-BA79-C2D75E7EAF31}"/>
                  </a:ext>
                </a:extLst>
              </p:cNvPr>
              <p:cNvSpPr/>
              <p:nvPr/>
            </p:nvSpPr>
            <p:spPr>
              <a:xfrm>
                <a:off x="2095500" y="4700280"/>
                <a:ext cx="8001000"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𝑝𝑑</m:t>
                          </m:r>
                          <m:r>
                            <a:rPr lang="en-US" sz="2400" i="1">
                              <a:latin typeface="Cambria Math" panose="02040503050406030204" pitchFamily="18" charset="0"/>
                            </a:rPr>
                            <m:t>,</m:t>
                          </m:r>
                          <m:r>
                            <a:rPr lang="en-US" sz="2400" i="1">
                              <a:latin typeface="Cambria Math" panose="02040503050406030204" pitchFamily="18" charset="0"/>
                            </a:rPr>
                            <m:t>𝑝𝑎𝑖𝑟</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𝐶</m:t>
                          </m:r>
                        </m:e>
                        <m:sub>
                          <m:r>
                            <a:rPr lang="en-US" sz="2400" i="1">
                              <a:latin typeface="Cambria Math" panose="02040503050406030204" pitchFamily="18" charset="0"/>
                            </a:rPr>
                            <m:t>𝐺</m:t>
                          </m:r>
                        </m:sub>
                      </m:sSub>
                      <m:d>
                        <m:dPr>
                          <m:ctrlPr>
                            <a:rPr lang="ru-RU" sz="2400" i="1">
                              <a:latin typeface="Cambria Math" panose="02040503050406030204" pitchFamily="18" charset="0"/>
                            </a:rPr>
                          </m:ctrlPr>
                        </m:dPr>
                        <m:e>
                          <m:f>
                            <m:fPr>
                              <m:ctrlPr>
                                <a:rPr lang="ru-RU" sz="2400" i="1" smtClean="0">
                                  <a:latin typeface="Cambria Math" panose="02040503050406030204" pitchFamily="18" charset="0"/>
                                </a:rPr>
                              </m:ctrlPr>
                            </m:fPr>
                            <m:num>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𝐷</m:t>
                                  </m:r>
                                </m:sub>
                              </m:sSub>
                            </m:num>
                            <m:den>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𝐺</m:t>
                                  </m:r>
                                </m:sub>
                              </m:sSub>
                            </m:den>
                          </m:f>
                          <m:r>
                            <a:rPr lang="en-US" sz="2400" b="0" i="1" smtClean="0">
                              <a:latin typeface="Cambria Math" panose="02040503050406030204" pitchFamily="18" charset="0"/>
                            </a:rPr>
                            <m:t>+</m:t>
                          </m:r>
                          <m:f>
                            <m:fPr>
                              <m:ctrlPr>
                                <a:rPr lang="ru-RU" sz="2400" i="1">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𝐿</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𝐺</m:t>
                                  </m:r>
                                </m:sub>
                              </m:sSub>
                            </m:den>
                          </m:f>
                        </m:e>
                      </m:d>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𝐶</m:t>
                          </m:r>
                        </m:e>
                        <m:sub>
                          <m:r>
                            <a:rPr lang="en-US" sz="2400" i="1">
                              <a:latin typeface="Cambria Math" panose="02040503050406030204" pitchFamily="18" charset="0"/>
                            </a:rPr>
                            <m:t>𝐺</m:t>
                          </m:r>
                        </m:sub>
                      </m:sSub>
                      <m:d>
                        <m:dPr>
                          <m:ctrlPr>
                            <a:rPr lang="ru-RU" sz="2400" i="1">
                              <a:latin typeface="Cambria Math" panose="02040503050406030204" pitchFamily="18" charset="0"/>
                            </a:rPr>
                          </m:ctrlPr>
                        </m:dPr>
                        <m:e>
                          <m:r>
                            <a:rPr lang="en-US" sz="2400" i="1">
                              <a:latin typeface="Cambria Math" panose="02040503050406030204" pitchFamily="18" charset="0"/>
                            </a:rPr>
                            <m:t>𝑝</m:t>
                          </m:r>
                          <m:r>
                            <a:rPr lang="ru-RU" sz="2400" i="1">
                              <a:latin typeface="Cambria Math" panose="02040503050406030204" pitchFamily="18" charset="0"/>
                            </a:rPr>
                            <m:t>+</m:t>
                          </m:r>
                          <m:r>
                            <a:rPr lang="en-US" sz="2400" i="1">
                              <a:latin typeface="Cambria Math" panose="02040503050406030204" pitchFamily="18" charset="0"/>
                            </a:rPr>
                            <m:t>h</m:t>
                          </m:r>
                        </m:e>
                      </m:d>
                    </m:oMath>
                  </m:oMathPara>
                </a14:m>
                <a:endParaRPr lang="ru-RU" sz="2400" dirty="0"/>
              </a:p>
            </p:txBody>
          </p:sp>
        </mc:Choice>
        <mc:Fallback xmlns="">
          <p:sp>
            <p:nvSpPr>
              <p:cNvPr id="7" name="Rectangle 6">
                <a:extLst>
                  <a:ext uri="{FF2B5EF4-FFF2-40B4-BE49-F238E27FC236}">
                    <a16:creationId xmlns:a16="http://schemas.microsoft.com/office/drawing/2014/main" id="{FC315F13-17C9-4CDB-BA79-C2D75E7EAF31}"/>
                  </a:ext>
                </a:extLst>
              </p:cNvPr>
              <p:cNvSpPr>
                <a:spLocks noRot="1" noChangeAspect="1" noMove="1" noResize="1" noEditPoints="1" noAdjustHandles="1" noChangeArrowheads="1" noChangeShapeType="1" noTextEdit="1"/>
              </p:cNvSpPr>
              <p:nvPr/>
            </p:nvSpPr>
            <p:spPr>
              <a:xfrm>
                <a:off x="2095500" y="4700280"/>
                <a:ext cx="8001000" cy="922176"/>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6633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58A5-C8C6-4FF5-8783-AACF126073DB}"/>
              </a:ext>
            </a:extLst>
          </p:cNvPr>
          <p:cNvSpPr>
            <a:spLocks noGrp="1"/>
          </p:cNvSpPr>
          <p:nvPr>
            <p:ph type="title"/>
          </p:nvPr>
        </p:nvSpPr>
        <p:spPr/>
        <p:txBody>
          <a:bodyPr/>
          <a:lstStyle/>
          <a:p>
            <a:r>
              <a:rPr lang="en-US" dirty="0"/>
              <a:t>FO1 delay</a:t>
            </a:r>
            <a:endParaRPr lang="ru-RU" dirty="0"/>
          </a:p>
        </p:txBody>
      </p:sp>
      <p:sp>
        <p:nvSpPr>
          <p:cNvPr id="4" name="Date Placeholder 3">
            <a:extLst>
              <a:ext uri="{FF2B5EF4-FFF2-40B4-BE49-F238E27FC236}">
                <a16:creationId xmlns:a16="http://schemas.microsoft.com/office/drawing/2014/main" id="{AEEED15D-8ABE-48C4-A5F1-5F6F86F98130}"/>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42C66D48-1377-4E2A-8E6E-BCD1AB44C26C}"/>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33C27436-8315-44A1-9E09-3A90701B94E7}"/>
              </a:ext>
            </a:extLst>
          </p:cNvPr>
          <p:cNvSpPr>
            <a:spLocks noGrp="1"/>
          </p:cNvSpPr>
          <p:nvPr>
            <p:ph type="sldNum" sz="quarter" idx="12"/>
          </p:nvPr>
        </p:nvSpPr>
        <p:spPr/>
        <p:txBody>
          <a:bodyPr/>
          <a:lstStyle/>
          <a:p>
            <a:fld id="{F4B102C7-7866-43DB-9832-93724AD5A4E2}" type="slidenum">
              <a:rPr lang="ru-RU" smtClean="0"/>
              <a:t>16</a:t>
            </a:fld>
            <a:endParaRPr lang="ru-RU"/>
          </a:p>
        </p:txBody>
      </p:sp>
      <p:pic>
        <p:nvPicPr>
          <p:cNvPr id="7" name="Picture 6">
            <a:extLst>
              <a:ext uri="{FF2B5EF4-FFF2-40B4-BE49-F238E27FC236}">
                <a16:creationId xmlns:a16="http://schemas.microsoft.com/office/drawing/2014/main" id="{0FEA0229-4E83-47FF-BF3B-F6FCDABD1046}"/>
              </a:ext>
            </a:extLst>
          </p:cNvPr>
          <p:cNvPicPr>
            <a:picLocks noChangeAspect="1"/>
          </p:cNvPicPr>
          <p:nvPr/>
        </p:nvPicPr>
        <p:blipFill>
          <a:blip r:embed="rId2"/>
          <a:stretch>
            <a:fillRect/>
          </a:stretch>
        </p:blipFill>
        <p:spPr>
          <a:xfrm>
            <a:off x="1328072" y="1128391"/>
            <a:ext cx="9535856" cy="4601217"/>
          </a:xfrm>
          <a:prstGeom prst="rect">
            <a:avLst/>
          </a:prstGeom>
        </p:spPr>
      </p:pic>
    </p:spTree>
    <p:extLst>
      <p:ext uri="{BB962C8B-B14F-4D97-AF65-F5344CB8AC3E}">
        <p14:creationId xmlns:p14="http://schemas.microsoft.com/office/powerpoint/2010/main" val="393026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170-9417-4799-865C-E45F3BF2FD57}"/>
              </a:ext>
            </a:extLst>
          </p:cNvPr>
          <p:cNvSpPr>
            <a:spLocks noGrp="1"/>
          </p:cNvSpPr>
          <p:nvPr>
            <p:ph type="title"/>
          </p:nvPr>
        </p:nvSpPr>
        <p:spPr/>
        <p:txBody>
          <a:bodyPr/>
          <a:lstStyle/>
          <a:p>
            <a:r>
              <a:rPr lang="en-US" dirty="0"/>
              <a:t>FO4 delay</a:t>
            </a:r>
            <a:endParaRPr lang="ru-RU" dirty="0"/>
          </a:p>
        </p:txBody>
      </p:sp>
      <p:sp>
        <p:nvSpPr>
          <p:cNvPr id="4" name="Date Placeholder 3">
            <a:extLst>
              <a:ext uri="{FF2B5EF4-FFF2-40B4-BE49-F238E27FC236}">
                <a16:creationId xmlns:a16="http://schemas.microsoft.com/office/drawing/2014/main" id="{C18FBFE2-C0F6-459D-B626-E060DB37D08A}"/>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15290518-000A-4441-8F94-B446FFADA396}"/>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AEB10FE-3376-478B-9EC9-75D38652B955}"/>
              </a:ext>
            </a:extLst>
          </p:cNvPr>
          <p:cNvSpPr>
            <a:spLocks noGrp="1"/>
          </p:cNvSpPr>
          <p:nvPr>
            <p:ph type="sldNum" sz="quarter" idx="12"/>
          </p:nvPr>
        </p:nvSpPr>
        <p:spPr/>
        <p:txBody>
          <a:bodyPr/>
          <a:lstStyle/>
          <a:p>
            <a:fld id="{F4B102C7-7866-43DB-9832-93724AD5A4E2}" type="slidenum">
              <a:rPr lang="ru-RU" smtClean="0"/>
              <a:t>17</a:t>
            </a:fld>
            <a:endParaRPr lang="ru-RU"/>
          </a:p>
        </p:txBody>
      </p:sp>
      <p:pic>
        <p:nvPicPr>
          <p:cNvPr id="7" name="Picture 6">
            <a:extLst>
              <a:ext uri="{FF2B5EF4-FFF2-40B4-BE49-F238E27FC236}">
                <a16:creationId xmlns:a16="http://schemas.microsoft.com/office/drawing/2014/main" id="{0F12BCA2-AF7D-4387-BA10-9FC7FC11621F}"/>
              </a:ext>
            </a:extLst>
          </p:cNvPr>
          <p:cNvPicPr>
            <a:picLocks noChangeAspect="1"/>
          </p:cNvPicPr>
          <p:nvPr/>
        </p:nvPicPr>
        <p:blipFill>
          <a:blip r:embed="rId2"/>
          <a:stretch>
            <a:fillRect/>
          </a:stretch>
        </p:blipFill>
        <p:spPr>
          <a:xfrm>
            <a:off x="1256624" y="1726554"/>
            <a:ext cx="9678751" cy="4629796"/>
          </a:xfrm>
          <a:prstGeom prst="rect">
            <a:avLst/>
          </a:prstGeom>
        </p:spPr>
      </p:pic>
    </p:spTree>
    <p:extLst>
      <p:ext uri="{BB962C8B-B14F-4D97-AF65-F5344CB8AC3E}">
        <p14:creationId xmlns:p14="http://schemas.microsoft.com/office/powerpoint/2010/main" val="390332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170-9417-4799-865C-E45F3BF2FD57}"/>
              </a:ext>
            </a:extLst>
          </p:cNvPr>
          <p:cNvSpPr>
            <a:spLocks noGrp="1"/>
          </p:cNvSpPr>
          <p:nvPr>
            <p:ph type="title"/>
          </p:nvPr>
        </p:nvSpPr>
        <p:spPr/>
        <p:txBody>
          <a:bodyPr/>
          <a:lstStyle/>
          <a:p>
            <a:r>
              <a:rPr lang="en-US" dirty="0"/>
              <a:t>FO4 delay</a:t>
            </a:r>
            <a:endParaRPr lang="ru-RU" dirty="0"/>
          </a:p>
        </p:txBody>
      </p:sp>
      <p:sp>
        <p:nvSpPr>
          <p:cNvPr id="4" name="Date Placeholder 3">
            <a:extLst>
              <a:ext uri="{FF2B5EF4-FFF2-40B4-BE49-F238E27FC236}">
                <a16:creationId xmlns:a16="http://schemas.microsoft.com/office/drawing/2014/main" id="{C18FBFE2-C0F6-459D-B626-E060DB37D08A}"/>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15290518-000A-4441-8F94-B446FFADA396}"/>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AEB10FE-3376-478B-9EC9-75D38652B955}"/>
              </a:ext>
            </a:extLst>
          </p:cNvPr>
          <p:cNvSpPr>
            <a:spLocks noGrp="1"/>
          </p:cNvSpPr>
          <p:nvPr>
            <p:ph type="sldNum" sz="quarter" idx="12"/>
          </p:nvPr>
        </p:nvSpPr>
        <p:spPr/>
        <p:txBody>
          <a:bodyPr/>
          <a:lstStyle/>
          <a:p>
            <a:fld id="{F4B102C7-7866-43DB-9832-93724AD5A4E2}" type="slidenum">
              <a:rPr lang="ru-RU" smtClean="0"/>
              <a:t>18</a:t>
            </a:fld>
            <a:endParaRPr lang="ru-RU"/>
          </a:p>
        </p:txBody>
      </p:sp>
      <p:pic>
        <p:nvPicPr>
          <p:cNvPr id="3" name="Picture 2">
            <a:extLst>
              <a:ext uri="{FF2B5EF4-FFF2-40B4-BE49-F238E27FC236}">
                <a16:creationId xmlns:a16="http://schemas.microsoft.com/office/drawing/2014/main" id="{5DA33180-3D60-4D9F-9BC6-99FD05D1E4F7}"/>
              </a:ext>
            </a:extLst>
          </p:cNvPr>
          <p:cNvPicPr>
            <a:picLocks noChangeAspect="1"/>
          </p:cNvPicPr>
          <p:nvPr/>
        </p:nvPicPr>
        <p:blipFill>
          <a:blip r:embed="rId2"/>
          <a:stretch>
            <a:fillRect/>
          </a:stretch>
        </p:blipFill>
        <p:spPr>
          <a:xfrm>
            <a:off x="1918956" y="1568236"/>
            <a:ext cx="8354088" cy="4788114"/>
          </a:xfrm>
          <a:prstGeom prst="rect">
            <a:avLst/>
          </a:prstGeom>
        </p:spPr>
      </p:pic>
    </p:spTree>
    <p:extLst>
      <p:ext uri="{BB962C8B-B14F-4D97-AF65-F5344CB8AC3E}">
        <p14:creationId xmlns:p14="http://schemas.microsoft.com/office/powerpoint/2010/main" val="49557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4618-CB33-41F6-953A-D447148EF4F0}"/>
              </a:ext>
            </a:extLst>
          </p:cNvPr>
          <p:cNvSpPr>
            <a:spLocks noGrp="1"/>
          </p:cNvSpPr>
          <p:nvPr>
            <p:ph type="title"/>
          </p:nvPr>
        </p:nvSpPr>
        <p:spPr/>
        <p:txBody>
          <a:bodyPr/>
          <a:lstStyle/>
          <a:p>
            <a:r>
              <a:rPr lang="en-US" dirty="0"/>
              <a:t>Conclusion</a:t>
            </a:r>
            <a:endParaRPr lang="ru-RU" dirty="0"/>
          </a:p>
        </p:txBody>
      </p:sp>
      <p:sp>
        <p:nvSpPr>
          <p:cNvPr id="3" name="Content Placeholder 2">
            <a:extLst>
              <a:ext uri="{FF2B5EF4-FFF2-40B4-BE49-F238E27FC236}">
                <a16:creationId xmlns:a16="http://schemas.microsoft.com/office/drawing/2014/main" id="{1C94F28D-EBF0-420C-B7E4-EF5264703225}"/>
              </a:ext>
            </a:extLst>
          </p:cNvPr>
          <p:cNvSpPr>
            <a:spLocks noGrp="1"/>
          </p:cNvSpPr>
          <p:nvPr>
            <p:ph idx="1"/>
          </p:nvPr>
        </p:nvSpPr>
        <p:spPr>
          <a:xfrm>
            <a:off x="588085" y="1326893"/>
            <a:ext cx="6336590" cy="4845690"/>
          </a:xfrm>
        </p:spPr>
        <p:txBody>
          <a:bodyPr>
            <a:normAutofit/>
          </a:bodyPr>
          <a:lstStyle/>
          <a:p>
            <a:r>
              <a:rPr lang="en-US" sz="2400" dirty="0"/>
              <a:t>The RC‐delay model is based on an equivalent RC circuit</a:t>
            </a:r>
          </a:p>
          <a:p>
            <a:r>
              <a:rPr lang="en-US" sz="2400" dirty="0"/>
              <a:t>The two‐port model includes models for load and driver</a:t>
            </a:r>
          </a:p>
          <a:p>
            <a:pPr lvl="1"/>
            <a:r>
              <a:rPr lang="en-US" sz="2000" dirty="0"/>
              <a:t>Separated technology dependent time constant </a:t>
            </a:r>
            <a:r>
              <a:rPr lang="en-US" sz="2000" i="1" dirty="0" err="1"/>
              <a:t>R’Cg</a:t>
            </a:r>
            <a:r>
              <a:rPr lang="en-US" sz="2000" dirty="0"/>
              <a:t> from technology independent relative delay, </a:t>
            </a:r>
            <a:r>
              <a:rPr lang="en-US" sz="2000" i="1" dirty="0"/>
              <a:t>d=</a:t>
            </a:r>
            <a:r>
              <a:rPr lang="en-US" sz="2000" i="1" dirty="0" err="1"/>
              <a:t>p+h</a:t>
            </a:r>
            <a:endParaRPr lang="en-US" sz="2000" i="1" dirty="0"/>
          </a:p>
          <a:p>
            <a:pPr lvl="1"/>
            <a:r>
              <a:rPr lang="en-US" sz="2000" dirty="0"/>
              <a:t>Introduced parasitic delay </a:t>
            </a:r>
            <a:r>
              <a:rPr lang="en-US" sz="2000" i="1" dirty="0"/>
              <a:t>p</a:t>
            </a:r>
            <a:r>
              <a:rPr lang="en-US" sz="2000" dirty="0"/>
              <a:t>, and electrical effort </a:t>
            </a:r>
            <a:r>
              <a:rPr lang="en-US" sz="2000" i="1" dirty="0"/>
              <a:t>h</a:t>
            </a:r>
          </a:p>
          <a:p>
            <a:r>
              <a:rPr lang="en-US" sz="2400" dirty="0"/>
              <a:t>FO4 delay</a:t>
            </a:r>
          </a:p>
          <a:p>
            <a:pPr lvl="1"/>
            <a:r>
              <a:rPr lang="en-US" sz="2000" dirty="0"/>
              <a:t>Relative: </a:t>
            </a:r>
            <a:r>
              <a:rPr lang="en-US" sz="2000" i="1" dirty="0"/>
              <a:t>p+4  ~5</a:t>
            </a:r>
          </a:p>
          <a:p>
            <a:pPr lvl="1"/>
            <a:r>
              <a:rPr lang="en-US" sz="2000" dirty="0"/>
              <a:t>Absolute </a:t>
            </a:r>
            <a:r>
              <a:rPr lang="en-US" sz="2000" i="1" dirty="0"/>
              <a:t>RC*(p+4)  ~5RC</a:t>
            </a:r>
            <a:endParaRPr lang="ru-RU" sz="2000" i="1" dirty="0"/>
          </a:p>
        </p:txBody>
      </p:sp>
      <p:sp>
        <p:nvSpPr>
          <p:cNvPr id="4" name="Date Placeholder 3">
            <a:extLst>
              <a:ext uri="{FF2B5EF4-FFF2-40B4-BE49-F238E27FC236}">
                <a16:creationId xmlns:a16="http://schemas.microsoft.com/office/drawing/2014/main" id="{B01B9440-2C03-4280-A7FE-4853718884A5}"/>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614A1871-7599-4F93-A4A3-C6DD83C6FEE1}"/>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FC48982D-9081-4364-97A5-B2A030D43143}"/>
              </a:ext>
            </a:extLst>
          </p:cNvPr>
          <p:cNvSpPr>
            <a:spLocks noGrp="1"/>
          </p:cNvSpPr>
          <p:nvPr>
            <p:ph type="sldNum" sz="quarter" idx="12"/>
          </p:nvPr>
        </p:nvSpPr>
        <p:spPr/>
        <p:txBody>
          <a:bodyPr/>
          <a:lstStyle/>
          <a:p>
            <a:fld id="{F4B102C7-7866-43DB-9832-93724AD5A4E2}" type="slidenum">
              <a:rPr lang="ru-RU" smtClean="0"/>
              <a:t>19</a:t>
            </a:fld>
            <a:endParaRPr lang="ru-RU"/>
          </a:p>
        </p:txBody>
      </p:sp>
      <p:pic>
        <p:nvPicPr>
          <p:cNvPr id="7" name="Picture 6">
            <a:extLst>
              <a:ext uri="{FF2B5EF4-FFF2-40B4-BE49-F238E27FC236}">
                <a16:creationId xmlns:a16="http://schemas.microsoft.com/office/drawing/2014/main" id="{596E6DE4-5754-4D23-AFFE-31C30A77A2AC}"/>
              </a:ext>
            </a:extLst>
          </p:cNvPr>
          <p:cNvPicPr>
            <a:picLocks noChangeAspect="1"/>
          </p:cNvPicPr>
          <p:nvPr/>
        </p:nvPicPr>
        <p:blipFill>
          <a:blip r:embed="rId2"/>
          <a:stretch>
            <a:fillRect/>
          </a:stretch>
        </p:blipFill>
        <p:spPr>
          <a:xfrm>
            <a:off x="6784226" y="911634"/>
            <a:ext cx="5346416" cy="3241265"/>
          </a:xfrm>
          <a:prstGeom prst="rect">
            <a:avLst/>
          </a:prstGeom>
        </p:spPr>
      </p:pic>
      <p:pic>
        <p:nvPicPr>
          <p:cNvPr id="8" name="Picture 7">
            <a:extLst>
              <a:ext uri="{FF2B5EF4-FFF2-40B4-BE49-F238E27FC236}">
                <a16:creationId xmlns:a16="http://schemas.microsoft.com/office/drawing/2014/main" id="{30A17636-D305-4027-AA26-E448D2E4D854}"/>
              </a:ext>
            </a:extLst>
          </p:cNvPr>
          <p:cNvPicPr>
            <a:picLocks noChangeAspect="1"/>
          </p:cNvPicPr>
          <p:nvPr/>
        </p:nvPicPr>
        <p:blipFill>
          <a:blip r:embed="rId3"/>
          <a:stretch>
            <a:fillRect/>
          </a:stretch>
        </p:blipFill>
        <p:spPr>
          <a:xfrm>
            <a:off x="6714232" y="4236992"/>
            <a:ext cx="5346417" cy="2119358"/>
          </a:xfrm>
          <a:prstGeom prst="rect">
            <a:avLst/>
          </a:prstGeom>
        </p:spPr>
      </p:pic>
    </p:spTree>
    <p:extLst>
      <p:ext uri="{BB962C8B-B14F-4D97-AF65-F5344CB8AC3E}">
        <p14:creationId xmlns:p14="http://schemas.microsoft.com/office/powerpoint/2010/main" val="193148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E689-81B4-4C44-A124-A7160EE1C08A}"/>
              </a:ext>
            </a:extLst>
          </p:cNvPr>
          <p:cNvSpPr>
            <a:spLocks noGrp="1"/>
          </p:cNvSpPr>
          <p:nvPr>
            <p:ph type="title"/>
          </p:nvPr>
        </p:nvSpPr>
        <p:spPr/>
        <p:txBody>
          <a:bodyPr/>
          <a:lstStyle/>
          <a:p>
            <a:r>
              <a:rPr lang="en-US" dirty="0"/>
              <a:t>Orgs</a:t>
            </a:r>
            <a:endParaRPr lang="ru-RU" dirty="0"/>
          </a:p>
        </p:txBody>
      </p:sp>
      <p:sp>
        <p:nvSpPr>
          <p:cNvPr id="3" name="Content Placeholder 2">
            <a:extLst>
              <a:ext uri="{FF2B5EF4-FFF2-40B4-BE49-F238E27FC236}">
                <a16:creationId xmlns:a16="http://schemas.microsoft.com/office/drawing/2014/main" id="{9ED9EA33-B7C3-4156-9427-FDBB8A3C39C2}"/>
              </a:ext>
            </a:extLst>
          </p:cNvPr>
          <p:cNvSpPr>
            <a:spLocks noGrp="1"/>
          </p:cNvSpPr>
          <p:nvPr>
            <p:ph idx="1"/>
          </p:nvPr>
        </p:nvSpPr>
        <p:spPr/>
        <p:txBody>
          <a:bodyPr/>
          <a:lstStyle/>
          <a:p>
            <a:r>
              <a:rPr lang="en-US" b="1" dirty="0"/>
              <a:t>Dec 2</a:t>
            </a:r>
            <a:r>
              <a:rPr lang="en-US" dirty="0"/>
              <a:t> – final exam</a:t>
            </a:r>
          </a:p>
          <a:p>
            <a:pPr lvl="1"/>
            <a:r>
              <a:rPr lang="en-US" dirty="0"/>
              <a:t>Duration: 1h 20 min</a:t>
            </a:r>
          </a:p>
          <a:p>
            <a:pPr lvl="1"/>
            <a:r>
              <a:rPr lang="en-US" dirty="0"/>
              <a:t>1 Attempt</a:t>
            </a:r>
          </a:p>
          <a:p>
            <a:pPr lvl="1"/>
            <a:r>
              <a:rPr lang="en-US" dirty="0"/>
              <a:t>Exam on L1-L9</a:t>
            </a:r>
          </a:p>
          <a:p>
            <a:endParaRPr lang="en-US" b="1" dirty="0"/>
          </a:p>
          <a:p>
            <a:r>
              <a:rPr lang="en-US" b="1" dirty="0"/>
              <a:t>Dec 9</a:t>
            </a:r>
            <a:r>
              <a:rPr lang="en-US" dirty="0"/>
              <a:t> – exam/course results</a:t>
            </a:r>
            <a:endParaRPr lang="ru-RU" dirty="0"/>
          </a:p>
        </p:txBody>
      </p:sp>
      <p:sp>
        <p:nvSpPr>
          <p:cNvPr id="4" name="Date Placeholder 3">
            <a:extLst>
              <a:ext uri="{FF2B5EF4-FFF2-40B4-BE49-F238E27FC236}">
                <a16:creationId xmlns:a16="http://schemas.microsoft.com/office/drawing/2014/main" id="{7CC33A1A-2889-43F4-931B-7457EA286F52}"/>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46939D94-F52A-44E8-B6DE-BA6F633CE6F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E628D21-BA95-4DE2-83EB-3FB90850544B}"/>
              </a:ext>
            </a:extLst>
          </p:cNvPr>
          <p:cNvSpPr>
            <a:spLocks noGrp="1"/>
          </p:cNvSpPr>
          <p:nvPr>
            <p:ph type="sldNum" sz="quarter" idx="12"/>
          </p:nvPr>
        </p:nvSpPr>
        <p:spPr/>
        <p:txBody>
          <a:bodyPr/>
          <a:lstStyle/>
          <a:p>
            <a:fld id="{F4B102C7-7866-43DB-9832-93724AD5A4E2}" type="slidenum">
              <a:rPr lang="ru-RU" smtClean="0"/>
              <a:t>2</a:t>
            </a:fld>
            <a:endParaRPr lang="ru-RU"/>
          </a:p>
        </p:txBody>
      </p:sp>
    </p:spTree>
    <p:extLst>
      <p:ext uri="{BB962C8B-B14F-4D97-AF65-F5344CB8AC3E}">
        <p14:creationId xmlns:p14="http://schemas.microsoft.com/office/powerpoint/2010/main" val="6606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1851569"/>
            <a:ext cx="9144000" cy="2387600"/>
          </a:xfrm>
        </p:spPr>
        <p:txBody>
          <a:bodyPr>
            <a:normAutofit/>
          </a:bodyPr>
          <a:lstStyle/>
          <a:p>
            <a:r>
              <a:rPr lang="en-US" dirty="0"/>
              <a:t>Power</a:t>
            </a:r>
            <a:endParaRPr lang="ru-RU" dirty="0"/>
          </a:p>
        </p:txBody>
      </p:sp>
      <p:sp>
        <p:nvSpPr>
          <p:cNvPr id="8" name="Subtitle 7"/>
          <p:cNvSpPr>
            <a:spLocks noGrp="1"/>
          </p:cNvSpPr>
          <p:nvPr>
            <p:ph type="subTitle" idx="1"/>
          </p:nvPr>
        </p:nvSpPr>
        <p:spPr>
          <a:xfrm>
            <a:off x="1524000" y="4331244"/>
            <a:ext cx="9144000" cy="1655762"/>
          </a:xfrm>
        </p:spPr>
        <p:txBody>
          <a:bodyPr/>
          <a:lstStyle/>
          <a:p>
            <a:endParaRPr lang="en-US" dirty="0"/>
          </a:p>
          <a:p>
            <a:r>
              <a:rPr lang="en-US" dirty="0"/>
              <a:t>Igor Smirnov</a:t>
            </a:r>
            <a:endParaRPr lang="ru-RU" dirty="0"/>
          </a:p>
        </p:txBody>
      </p:sp>
      <p:sp>
        <p:nvSpPr>
          <p:cNvPr id="9" name="Date Placeholder 8"/>
          <p:cNvSpPr>
            <a:spLocks noGrp="1"/>
          </p:cNvSpPr>
          <p:nvPr>
            <p:ph type="dt" sz="half" idx="10"/>
          </p:nvPr>
        </p:nvSpPr>
        <p:spPr/>
        <p:txBody>
          <a:bodyPr/>
          <a:lstStyle/>
          <a:p>
            <a:r>
              <a:rPr lang="en-US"/>
              <a:t>11/18/2020</a:t>
            </a:r>
            <a:endParaRPr lang="ru-RU"/>
          </a:p>
        </p:txBody>
      </p:sp>
      <p:sp>
        <p:nvSpPr>
          <p:cNvPr id="10" name="Footer Placeholder 9"/>
          <p:cNvSpPr>
            <a:spLocks noGrp="1"/>
          </p:cNvSpPr>
          <p:nvPr>
            <p:ph type="ftr" sz="quarter" idx="11"/>
          </p:nvPr>
        </p:nvSpPr>
        <p:spPr/>
        <p:txBody>
          <a:bodyPr/>
          <a:lstStyle/>
          <a:p>
            <a:r>
              <a:rPr lang="en-US"/>
              <a:t>Igor Smirnov -- Digital Integrated Circuits Design</a:t>
            </a:r>
            <a:endParaRPr lang="ru-RU" dirty="0"/>
          </a:p>
        </p:txBody>
      </p:sp>
      <p:sp>
        <p:nvSpPr>
          <p:cNvPr id="11" name="Slide Number Placeholder 10"/>
          <p:cNvSpPr>
            <a:spLocks noGrp="1"/>
          </p:cNvSpPr>
          <p:nvPr>
            <p:ph type="sldNum" sz="quarter" idx="12"/>
          </p:nvPr>
        </p:nvSpPr>
        <p:spPr/>
        <p:txBody>
          <a:bodyPr/>
          <a:lstStyle/>
          <a:p>
            <a:fld id="{F4B102C7-7866-43DB-9832-93724AD5A4E2}" type="slidenum">
              <a:rPr lang="ru-RU" smtClean="0"/>
              <a:t>20</a:t>
            </a:fld>
            <a:endParaRPr lang="ru-RU"/>
          </a:p>
        </p:txBody>
      </p:sp>
    </p:spTree>
    <p:extLst>
      <p:ext uri="{BB962C8B-B14F-4D97-AF65-F5344CB8AC3E}">
        <p14:creationId xmlns:p14="http://schemas.microsoft.com/office/powerpoint/2010/main" val="3661515806"/>
      </p:ext>
    </p:extLst>
  </p:cSld>
  <p:clrMapOvr>
    <a:masterClrMapping/>
  </p:clrMapOvr>
  <mc:AlternateContent xmlns:mc="http://schemas.openxmlformats.org/markup-compatibility/2006" xmlns:p14="http://schemas.microsoft.com/office/powerpoint/2010/main">
    <mc:Choice Requires="p14">
      <p:transition spd="slow" p14:dur="2000" advTm="7982"/>
    </mc:Choice>
    <mc:Fallback xmlns="">
      <p:transition spd="slow" advTm="798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5E4B-BB0E-49F7-BF1E-487E8126BE56}"/>
              </a:ext>
            </a:extLst>
          </p:cNvPr>
          <p:cNvSpPr>
            <a:spLocks noGrp="1"/>
          </p:cNvSpPr>
          <p:nvPr>
            <p:ph type="title"/>
          </p:nvPr>
        </p:nvSpPr>
        <p:spPr/>
        <p:txBody>
          <a:bodyPr/>
          <a:lstStyle/>
          <a:p>
            <a:r>
              <a:rPr lang="en-US" dirty="0"/>
              <a:t>CMOS power dissipation</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2E2CBA-B00C-4356-BC1D-6338BF87A413}"/>
                  </a:ext>
                </a:extLst>
              </p:cNvPr>
              <p:cNvSpPr>
                <a:spLocks noGrp="1"/>
              </p:cNvSpPr>
              <p:nvPr>
                <p:ph idx="1"/>
              </p:nvPr>
            </p:nvSpPr>
            <p:spPr/>
            <p:txBody>
              <a:bodyPr>
                <a:normAutofit fontScale="92500" lnSpcReduction="20000"/>
              </a:bodyPr>
              <a:lstStyle/>
              <a:p>
                <a:r>
                  <a:rPr lang="en-US" dirty="0"/>
                  <a:t>Total power dissipation: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𝑑𝑦𝑛𝑎𝑚𝑖𝑐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𝑠𝑡𝑎𝑡𝑖𝑐</m:t>
                        </m:r>
                      </m:sub>
                    </m:sSub>
                  </m:oMath>
                </a14:m>
                <a:endParaRPr lang="en-US" b="0" dirty="0"/>
              </a:p>
              <a:p>
                <a:pPr lvl="1"/>
                <a:r>
                  <a:rPr lang="en-US" dirty="0"/>
                  <a:t>Dynamic power – caused by 0&lt;-&gt;1 transition of nodes in circuit</a:t>
                </a:r>
              </a:p>
              <a:p>
                <a:pPr lvl="2"/>
                <a:r>
                  <a:rPr lang="en-US" dirty="0"/>
                  <a:t>Charging/discharging each capacitor consumes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𝐷𝐷</m:t>
                        </m:r>
                      </m:sub>
                      <m:sup>
                        <m:r>
                          <a:rPr lang="en-US" b="0" i="1" smtClean="0">
                            <a:latin typeface="Cambria Math" panose="02040503050406030204" pitchFamily="18" charset="0"/>
                          </a:rPr>
                          <m:t>2</m:t>
                        </m:r>
                      </m:sup>
                    </m:sSubSup>
                  </m:oMath>
                </a14:m>
                <a:r>
                  <a:rPr lang="en-US" dirty="0"/>
                  <a:t> energy</a:t>
                </a:r>
              </a:p>
              <a:p>
                <a:pPr lvl="2"/>
                <a:r>
                  <a:rPr lang="en-US" dirty="0"/>
                  <a:t>If on average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oMath>
                </a14:m>
                <a:r>
                  <a:rPr lang="en-US" dirty="0"/>
                  <a:t> capacitance across chip switches each cycle and there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𝑐𝑙𝑘</m:t>
                        </m:r>
                      </m:sub>
                    </m:sSub>
                    <m:r>
                      <a:rPr lang="en-US" b="0" i="1" smtClean="0">
                        <a:latin typeface="Cambria Math" panose="02040503050406030204" pitchFamily="18" charset="0"/>
                      </a:rPr>
                      <m:t> </m:t>
                    </m:r>
                  </m:oMath>
                </a14:m>
                <a:r>
                  <a:rPr lang="en-US" dirty="0"/>
                  <a:t>cycles per second: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𝑑𝑦𝑛𝑎𝑚𝑖𝑐</m:t>
                        </m:r>
                      </m:sub>
                    </m:sSub>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m:t>
                        </m:r>
                      </m:sub>
                    </m:sSub>
                    <m:sSubSup>
                      <m:sSubSupPr>
                        <m:ctrlPr>
                          <a:rPr lang="en-US" i="1" smtClean="0">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𝐷𝐷</m:t>
                        </m:r>
                      </m:sub>
                      <m:sup>
                        <m:r>
                          <a:rPr lang="en-US" i="1">
                            <a:latin typeface="Cambria Math" panose="02040503050406030204" pitchFamily="18" charset="0"/>
                          </a:rPr>
                          <m:t>2</m:t>
                        </m:r>
                      </m:sup>
                    </m:sSubSup>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𝑐𝑙𝑘</m:t>
                        </m:r>
                      </m:sub>
                    </m:sSub>
                  </m:oMath>
                </a14:m>
                <a:endParaRPr lang="en-US" dirty="0"/>
              </a:p>
              <a:p>
                <a:pPr lvl="1"/>
                <a:r>
                  <a:rPr lang="en-US" dirty="0"/>
                  <a:t>Static power – caused by:</a:t>
                </a:r>
              </a:p>
              <a:p>
                <a:pPr lvl="2"/>
                <a:r>
                  <a:rPr lang="en-US" dirty="0"/>
                  <a:t>Sub-threshold current: Even when the FET is off, a very small current flows from source to drain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𝑜𝑓𝑓</m:t>
                        </m:r>
                      </m:sub>
                    </m:sSub>
                    <m:r>
                      <a:rPr lang="en-US" b="0" i="1" smtClean="0">
                        <a:latin typeface="Cambria Math" panose="02040503050406030204" pitchFamily="18" charset="0"/>
                      </a:rPr>
                      <m:t>&lt; </m:t>
                    </m:r>
                    <m:r>
                      <a:rPr lang="en-US" b="0" i="1" smtClean="0">
                        <a:latin typeface="Cambria Math" panose="02040503050406030204" pitchFamily="18" charset="0"/>
                        <a:ea typeface="Cambria Math" panose="02040503050406030204" pitchFamily="18" charset="0"/>
                      </a:rPr>
                      <m:t>∞</m:t>
                    </m:r>
                  </m:oMath>
                </a14:m>
                <a:r>
                  <a:rPr lang="en-US" dirty="0"/>
                  <a:t>)</a:t>
                </a:r>
              </a:p>
              <a:p>
                <a:pPr lvl="2"/>
                <a:r>
                  <a:rPr lang="en-US" dirty="0"/>
                  <a:t>Tunneling current: Gate and channel are separated by a very thin (&lt;1nm) dielectric, so some electrons tunnel through </a:t>
                </a:r>
              </a:p>
              <a:p>
                <a:pPr marL="914400" lvl="2"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𝑠𝑡𝑎𝑡𝑖𝑐</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𝑠𝑡𝑎𝑡𝑖𝑐</m:t>
                        </m:r>
                      </m:sub>
                    </m:sSub>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𝐷𝐷</m:t>
                        </m:r>
                      </m:sub>
                    </m:sSub>
                  </m:oMath>
                </a14:m>
                <a:endParaRPr lang="en-US" dirty="0"/>
              </a:p>
              <a:p>
                <a:pPr lvl="2"/>
                <a:r>
                  <a:rPr lang="en-US" dirty="0"/>
                  <a:t>Static power is typically 10-30% of total power </a:t>
                </a:r>
              </a:p>
            </p:txBody>
          </p:sp>
        </mc:Choice>
        <mc:Fallback xmlns="">
          <p:sp>
            <p:nvSpPr>
              <p:cNvPr id="3" name="Content Placeholder 2">
                <a:extLst>
                  <a:ext uri="{FF2B5EF4-FFF2-40B4-BE49-F238E27FC236}">
                    <a16:creationId xmlns:a16="http://schemas.microsoft.com/office/drawing/2014/main" id="{422E2CBA-B00C-4356-BC1D-6338BF87A413}"/>
                  </a:ext>
                </a:extLst>
              </p:cNvPr>
              <p:cNvSpPr>
                <a:spLocks noGrp="1" noRot="1" noChangeAspect="1" noMove="1" noResize="1" noEditPoints="1" noAdjustHandles="1" noChangeArrowheads="1" noChangeShapeType="1" noTextEdit="1"/>
              </p:cNvSpPr>
              <p:nvPr>
                <p:ph idx="1"/>
              </p:nvPr>
            </p:nvSpPr>
            <p:spPr>
              <a:blipFill>
                <a:blip r:embed="rId2"/>
                <a:stretch>
                  <a:fillRect l="-1217" t="-3085"/>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23A00E6B-4FAE-4D45-B928-526F69A5E55E}"/>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B341651D-053A-4AFA-8F61-582C99CB177B}"/>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23EFF218-287D-42C6-9368-A4664F560FB8}"/>
              </a:ext>
            </a:extLst>
          </p:cNvPr>
          <p:cNvSpPr>
            <a:spLocks noGrp="1"/>
          </p:cNvSpPr>
          <p:nvPr>
            <p:ph type="sldNum" sz="quarter" idx="12"/>
          </p:nvPr>
        </p:nvSpPr>
        <p:spPr/>
        <p:txBody>
          <a:bodyPr/>
          <a:lstStyle/>
          <a:p>
            <a:fld id="{F4B102C7-7866-43DB-9832-93724AD5A4E2}" type="slidenum">
              <a:rPr lang="ru-RU" smtClean="0"/>
              <a:t>21</a:t>
            </a:fld>
            <a:endParaRPr lang="ru-RU"/>
          </a:p>
        </p:txBody>
      </p:sp>
    </p:spTree>
    <p:extLst>
      <p:ext uri="{BB962C8B-B14F-4D97-AF65-F5344CB8AC3E}">
        <p14:creationId xmlns:p14="http://schemas.microsoft.com/office/powerpoint/2010/main" val="192156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91E6-4266-4FF5-A627-84C708388C64}"/>
              </a:ext>
            </a:extLst>
          </p:cNvPr>
          <p:cNvSpPr>
            <a:spLocks noGrp="1"/>
          </p:cNvSpPr>
          <p:nvPr>
            <p:ph type="title"/>
          </p:nvPr>
        </p:nvSpPr>
        <p:spPr/>
        <p:txBody>
          <a:bodyPr/>
          <a:lstStyle/>
          <a:p>
            <a:r>
              <a:rPr lang="en-US" dirty="0"/>
              <a:t>Low power design approaches</a:t>
            </a:r>
            <a:endParaRPr lang="ru-RU" dirty="0"/>
          </a:p>
        </p:txBody>
      </p:sp>
      <p:sp>
        <p:nvSpPr>
          <p:cNvPr id="3" name="Content Placeholder 2">
            <a:extLst>
              <a:ext uri="{FF2B5EF4-FFF2-40B4-BE49-F238E27FC236}">
                <a16:creationId xmlns:a16="http://schemas.microsoft.com/office/drawing/2014/main" id="{DD32EE44-4C7A-4173-B27A-68E9BAE8282A}"/>
              </a:ext>
            </a:extLst>
          </p:cNvPr>
          <p:cNvSpPr>
            <a:spLocks noGrp="1"/>
          </p:cNvSpPr>
          <p:nvPr>
            <p:ph idx="1"/>
          </p:nvPr>
        </p:nvSpPr>
        <p:spPr/>
        <p:txBody>
          <a:bodyPr/>
          <a:lstStyle/>
          <a:p>
            <a:r>
              <a:rPr lang="en-US" dirty="0"/>
              <a:t>Switching power</a:t>
            </a:r>
          </a:p>
          <a:p>
            <a:pPr lvl="1"/>
            <a:r>
              <a:rPr lang="en-US" dirty="0"/>
              <a:t>Less switching (less work, less power consumption)</a:t>
            </a:r>
          </a:p>
          <a:p>
            <a:pPr lvl="2"/>
            <a:r>
              <a:rPr lang="en-US" dirty="0"/>
              <a:t>Removing redundant work</a:t>
            </a:r>
          </a:p>
          <a:p>
            <a:pPr lvl="2"/>
            <a:r>
              <a:rPr lang="en-US" dirty="0">
                <a:solidFill>
                  <a:srgbClr val="FF0000"/>
                </a:solidFill>
              </a:rPr>
              <a:t>Clock gating </a:t>
            </a:r>
            <a:r>
              <a:rPr lang="en-US" dirty="0">
                <a:solidFill>
                  <a:srgbClr val="FF0000"/>
                </a:solidFill>
                <a:sym typeface="Wingdings" panose="05000000000000000000" pitchFamily="2" charset="2"/>
              </a:rPr>
              <a:t> dynamic power management</a:t>
            </a:r>
            <a:endParaRPr lang="en-US" dirty="0">
              <a:solidFill>
                <a:srgbClr val="FF0000"/>
              </a:solidFill>
            </a:endParaRPr>
          </a:p>
          <a:p>
            <a:pPr lvl="1"/>
            <a:r>
              <a:rPr lang="en-US" dirty="0"/>
              <a:t>Dynamic voltage scaling</a:t>
            </a:r>
          </a:p>
          <a:p>
            <a:r>
              <a:rPr lang="en-US" dirty="0"/>
              <a:t>Leakage power</a:t>
            </a:r>
          </a:p>
          <a:p>
            <a:pPr lvl="1"/>
            <a:r>
              <a:rPr lang="en-US" dirty="0">
                <a:solidFill>
                  <a:srgbClr val="FF0000"/>
                </a:solidFill>
              </a:rPr>
              <a:t>Power gating </a:t>
            </a:r>
            <a:r>
              <a:rPr lang="en-US" dirty="0">
                <a:solidFill>
                  <a:srgbClr val="FF0000"/>
                </a:solidFill>
                <a:sym typeface="Wingdings" panose="05000000000000000000" pitchFamily="2" charset="2"/>
              </a:rPr>
              <a:t> dynamic power management</a:t>
            </a:r>
            <a:endParaRPr lang="ru-RU" dirty="0">
              <a:solidFill>
                <a:srgbClr val="FF0000"/>
              </a:solidFill>
            </a:endParaRPr>
          </a:p>
        </p:txBody>
      </p:sp>
      <p:sp>
        <p:nvSpPr>
          <p:cNvPr id="4" name="Date Placeholder 3">
            <a:extLst>
              <a:ext uri="{FF2B5EF4-FFF2-40B4-BE49-F238E27FC236}">
                <a16:creationId xmlns:a16="http://schemas.microsoft.com/office/drawing/2014/main" id="{FA20B193-8D88-40E9-A3F5-AA36FD953A46}"/>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F78623A7-99B3-40EA-94FA-47E60D439C4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1EAD4AD9-D4BB-4732-AA92-0A1FBF7FF0B8}"/>
              </a:ext>
            </a:extLst>
          </p:cNvPr>
          <p:cNvSpPr>
            <a:spLocks noGrp="1"/>
          </p:cNvSpPr>
          <p:nvPr>
            <p:ph type="sldNum" sz="quarter" idx="12"/>
          </p:nvPr>
        </p:nvSpPr>
        <p:spPr/>
        <p:txBody>
          <a:bodyPr/>
          <a:lstStyle/>
          <a:p>
            <a:fld id="{F4B102C7-7866-43DB-9832-93724AD5A4E2}" type="slidenum">
              <a:rPr lang="ru-RU" smtClean="0"/>
              <a:t>22</a:t>
            </a:fld>
            <a:endParaRPr lang="ru-RU"/>
          </a:p>
        </p:txBody>
      </p:sp>
    </p:spTree>
    <p:extLst>
      <p:ext uri="{BB962C8B-B14F-4D97-AF65-F5344CB8AC3E}">
        <p14:creationId xmlns:p14="http://schemas.microsoft.com/office/powerpoint/2010/main" val="19991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7344-A2E5-4F90-B7EF-8DA416816AB9}"/>
              </a:ext>
            </a:extLst>
          </p:cNvPr>
          <p:cNvSpPr>
            <a:spLocks noGrp="1"/>
          </p:cNvSpPr>
          <p:nvPr>
            <p:ph type="title"/>
          </p:nvPr>
        </p:nvSpPr>
        <p:spPr/>
        <p:txBody>
          <a:bodyPr/>
          <a:lstStyle/>
          <a:p>
            <a:r>
              <a:rPr lang="en-US" dirty="0"/>
              <a:t>Clock gating (CG)</a:t>
            </a:r>
            <a:endParaRPr lang="ru-RU" dirty="0"/>
          </a:p>
        </p:txBody>
      </p:sp>
      <p:sp>
        <p:nvSpPr>
          <p:cNvPr id="3" name="Content Placeholder 2">
            <a:extLst>
              <a:ext uri="{FF2B5EF4-FFF2-40B4-BE49-F238E27FC236}">
                <a16:creationId xmlns:a16="http://schemas.microsoft.com/office/drawing/2014/main" id="{B7B20D82-EDC5-4FDA-BA6C-E70A92FBAD5E}"/>
              </a:ext>
            </a:extLst>
          </p:cNvPr>
          <p:cNvSpPr>
            <a:spLocks noGrp="1"/>
          </p:cNvSpPr>
          <p:nvPr>
            <p:ph idx="1"/>
          </p:nvPr>
        </p:nvSpPr>
        <p:spPr>
          <a:xfrm>
            <a:off x="838200" y="1435510"/>
            <a:ext cx="5257799" cy="4741453"/>
          </a:xfrm>
        </p:spPr>
        <p:txBody>
          <a:bodyPr>
            <a:normAutofit lnSpcReduction="10000"/>
          </a:bodyPr>
          <a:lstStyle/>
          <a:p>
            <a:r>
              <a:rPr lang="en-US" sz="2400" dirty="0"/>
              <a:t>CG is a power saving technique removing “free-running” clock and associated logic toggling</a:t>
            </a:r>
          </a:p>
          <a:p>
            <a:pPr lvl="1"/>
            <a:r>
              <a:rPr lang="en-US" sz="2000" dirty="0"/>
              <a:t>Eliminates all switching activity in the block</a:t>
            </a:r>
          </a:p>
          <a:p>
            <a:r>
              <a:rPr lang="en-US" sz="2400" dirty="0"/>
              <a:t>One of the easiest ways to obtain low power states</a:t>
            </a:r>
          </a:p>
          <a:p>
            <a:r>
              <a:rPr lang="en-US" sz="2400" dirty="0"/>
              <a:t>Wakeup overhead is a few clock cycles</a:t>
            </a:r>
          </a:p>
          <a:p>
            <a:r>
              <a:rPr lang="en-US" sz="2400" dirty="0"/>
              <a:t>Addresses dynamic power</a:t>
            </a:r>
          </a:p>
          <a:p>
            <a:pPr lvl="1"/>
            <a:r>
              <a:rPr lang="en-US" sz="2000" dirty="0"/>
              <a:t>Leakage power not removed as Voltage still supplied</a:t>
            </a:r>
            <a:endParaRPr lang="ru-RU" sz="2000" dirty="0"/>
          </a:p>
        </p:txBody>
      </p:sp>
      <p:sp>
        <p:nvSpPr>
          <p:cNvPr id="4" name="Date Placeholder 3">
            <a:extLst>
              <a:ext uri="{FF2B5EF4-FFF2-40B4-BE49-F238E27FC236}">
                <a16:creationId xmlns:a16="http://schemas.microsoft.com/office/drawing/2014/main" id="{CB7FF022-70BD-473F-A6ED-52503A2580CA}"/>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054DE2EC-B86C-4320-B46A-F9AA6C40FD3F}"/>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5505859E-4001-45A8-AD97-A02E64DA3DA8}"/>
              </a:ext>
            </a:extLst>
          </p:cNvPr>
          <p:cNvSpPr>
            <a:spLocks noGrp="1"/>
          </p:cNvSpPr>
          <p:nvPr>
            <p:ph type="sldNum" sz="quarter" idx="12"/>
          </p:nvPr>
        </p:nvSpPr>
        <p:spPr/>
        <p:txBody>
          <a:bodyPr/>
          <a:lstStyle/>
          <a:p>
            <a:fld id="{F4B102C7-7866-43DB-9832-93724AD5A4E2}" type="slidenum">
              <a:rPr lang="ru-RU" smtClean="0"/>
              <a:t>23</a:t>
            </a:fld>
            <a:endParaRPr lang="ru-RU"/>
          </a:p>
        </p:txBody>
      </p:sp>
      <p:pic>
        <p:nvPicPr>
          <p:cNvPr id="7" name="Picture 6" descr="Похожее изображение">
            <a:extLst>
              <a:ext uri="{FF2B5EF4-FFF2-40B4-BE49-F238E27FC236}">
                <a16:creationId xmlns:a16="http://schemas.microsoft.com/office/drawing/2014/main" id="{61DE1527-8D52-4F25-8154-6FCE3101A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987" y="1628775"/>
            <a:ext cx="5374380" cy="384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53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77CE-BA67-4955-B4BE-7AA52E1627EC}"/>
              </a:ext>
            </a:extLst>
          </p:cNvPr>
          <p:cNvSpPr>
            <a:spLocks noGrp="1"/>
          </p:cNvSpPr>
          <p:nvPr>
            <p:ph type="title"/>
          </p:nvPr>
        </p:nvSpPr>
        <p:spPr/>
        <p:txBody>
          <a:bodyPr/>
          <a:lstStyle/>
          <a:p>
            <a:r>
              <a:rPr lang="en-US" dirty="0"/>
              <a:t>Power gating (PG)</a:t>
            </a:r>
            <a:endParaRPr lang="ru-RU" dirty="0"/>
          </a:p>
        </p:txBody>
      </p:sp>
      <p:sp>
        <p:nvSpPr>
          <p:cNvPr id="3" name="Content Placeholder 2">
            <a:extLst>
              <a:ext uri="{FF2B5EF4-FFF2-40B4-BE49-F238E27FC236}">
                <a16:creationId xmlns:a16="http://schemas.microsoft.com/office/drawing/2014/main" id="{2194D442-A0FB-4098-B4E4-3A61FA5C824A}"/>
              </a:ext>
            </a:extLst>
          </p:cNvPr>
          <p:cNvSpPr>
            <a:spLocks noGrp="1"/>
          </p:cNvSpPr>
          <p:nvPr>
            <p:ph idx="1"/>
          </p:nvPr>
        </p:nvSpPr>
        <p:spPr>
          <a:xfrm>
            <a:off x="838200" y="1435510"/>
            <a:ext cx="6981825" cy="4741453"/>
          </a:xfrm>
        </p:spPr>
        <p:txBody>
          <a:bodyPr>
            <a:normAutofit/>
          </a:bodyPr>
          <a:lstStyle/>
          <a:p>
            <a:r>
              <a:rPr lang="en-US" sz="2400" dirty="0"/>
              <a:t>Turn OFF power to blocks when they are idle to save leakage</a:t>
            </a:r>
          </a:p>
          <a:p>
            <a:pPr lvl="1"/>
            <a:r>
              <a:rPr lang="en-US" sz="2000" dirty="0"/>
              <a:t>Use virtual </a:t>
            </a:r>
            <a:r>
              <a:rPr lang="en-US" sz="2000" dirty="0" err="1"/>
              <a:t>Vdd</a:t>
            </a:r>
            <a:r>
              <a:rPr lang="en-US" sz="2000" dirty="0"/>
              <a:t> (</a:t>
            </a:r>
            <a:r>
              <a:rPr lang="en-US" sz="2000" dirty="0" err="1"/>
              <a:t>Vddv</a:t>
            </a:r>
            <a:r>
              <a:rPr lang="en-US" sz="2000" dirty="0"/>
              <a:t>)</a:t>
            </a:r>
          </a:p>
          <a:p>
            <a:pPr lvl="1"/>
            <a:r>
              <a:rPr lang="en-US" sz="2000" dirty="0"/>
              <a:t>Gate outputs to prevent invalid levels to next block</a:t>
            </a:r>
          </a:p>
          <a:p>
            <a:r>
              <a:rPr lang="en-US" sz="2400" dirty="0"/>
              <a:t>Voltage drop across sleep transistor degrades performance during normal operation</a:t>
            </a:r>
          </a:p>
          <a:p>
            <a:pPr lvl="1"/>
            <a:r>
              <a:rPr lang="en-US" sz="2000" dirty="0"/>
              <a:t>Size the transistor wide enough to minimize impact</a:t>
            </a:r>
          </a:p>
          <a:p>
            <a:r>
              <a:rPr lang="en-US" sz="2400" dirty="0"/>
              <a:t>Switching wide sleep transistor costs dynamic power</a:t>
            </a:r>
          </a:p>
          <a:p>
            <a:pPr lvl="1"/>
            <a:r>
              <a:rPr lang="en-US" sz="2000" dirty="0"/>
              <a:t>Only justified when circuit sleeps long enough</a:t>
            </a:r>
            <a:endParaRPr lang="ru-RU" sz="2000" dirty="0"/>
          </a:p>
        </p:txBody>
      </p:sp>
      <p:sp>
        <p:nvSpPr>
          <p:cNvPr id="4" name="Date Placeholder 3">
            <a:extLst>
              <a:ext uri="{FF2B5EF4-FFF2-40B4-BE49-F238E27FC236}">
                <a16:creationId xmlns:a16="http://schemas.microsoft.com/office/drawing/2014/main" id="{9DCC63BB-2BF8-4E36-9E44-4B2414DD5586}"/>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48E33D15-F7E4-45E3-B47C-5BECDD9D94C2}"/>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38E47255-55FA-404E-BC16-7C34F4BFDD51}"/>
              </a:ext>
            </a:extLst>
          </p:cNvPr>
          <p:cNvSpPr>
            <a:spLocks noGrp="1"/>
          </p:cNvSpPr>
          <p:nvPr>
            <p:ph type="sldNum" sz="quarter" idx="12"/>
          </p:nvPr>
        </p:nvSpPr>
        <p:spPr/>
        <p:txBody>
          <a:bodyPr/>
          <a:lstStyle/>
          <a:p>
            <a:fld id="{F4B102C7-7866-43DB-9832-93724AD5A4E2}" type="slidenum">
              <a:rPr lang="ru-RU" smtClean="0"/>
              <a:t>24</a:t>
            </a:fld>
            <a:endParaRPr lang="ru-RU"/>
          </a:p>
        </p:txBody>
      </p:sp>
      <p:grpSp>
        <p:nvGrpSpPr>
          <p:cNvPr id="10" name="Group 9">
            <a:extLst>
              <a:ext uri="{FF2B5EF4-FFF2-40B4-BE49-F238E27FC236}">
                <a16:creationId xmlns:a16="http://schemas.microsoft.com/office/drawing/2014/main" id="{3DCB3312-A408-4F3E-9756-B64B2357B80C}"/>
              </a:ext>
            </a:extLst>
          </p:cNvPr>
          <p:cNvGrpSpPr/>
          <p:nvPr/>
        </p:nvGrpSpPr>
        <p:grpSpPr>
          <a:xfrm>
            <a:off x="8398662" y="2390655"/>
            <a:ext cx="2955138" cy="2457570"/>
            <a:chOff x="8504630" y="1790580"/>
            <a:chExt cx="2955138" cy="2457570"/>
          </a:xfrm>
        </p:grpSpPr>
        <p:pic>
          <p:nvPicPr>
            <p:cNvPr id="7" name="Picture 6">
              <a:extLst>
                <a:ext uri="{FF2B5EF4-FFF2-40B4-BE49-F238E27FC236}">
                  <a16:creationId xmlns:a16="http://schemas.microsoft.com/office/drawing/2014/main" id="{36C2A53C-F677-4B62-B983-AFF4D8C49D7E}"/>
                </a:ext>
              </a:extLst>
            </p:cNvPr>
            <p:cNvPicPr>
              <a:picLocks noChangeAspect="1"/>
            </p:cNvPicPr>
            <p:nvPr/>
          </p:nvPicPr>
          <p:blipFill>
            <a:blip r:embed="rId2"/>
            <a:stretch>
              <a:fillRect/>
            </a:stretch>
          </p:blipFill>
          <p:spPr>
            <a:xfrm>
              <a:off x="8504631" y="1790580"/>
              <a:ext cx="2955137" cy="2162295"/>
            </a:xfrm>
            <a:prstGeom prst="rect">
              <a:avLst/>
            </a:prstGeom>
          </p:spPr>
        </p:pic>
        <p:pic>
          <p:nvPicPr>
            <p:cNvPr id="8" name="Picture 7">
              <a:extLst>
                <a:ext uri="{FF2B5EF4-FFF2-40B4-BE49-F238E27FC236}">
                  <a16:creationId xmlns:a16="http://schemas.microsoft.com/office/drawing/2014/main" id="{D4A675AD-62D0-44CC-B441-3AF9813C6051}"/>
                </a:ext>
              </a:extLst>
            </p:cNvPr>
            <p:cNvPicPr>
              <a:picLocks noChangeAspect="1"/>
            </p:cNvPicPr>
            <p:nvPr/>
          </p:nvPicPr>
          <p:blipFill>
            <a:blip r:embed="rId3"/>
            <a:stretch>
              <a:fillRect/>
            </a:stretch>
          </p:blipFill>
          <p:spPr>
            <a:xfrm>
              <a:off x="8504630" y="3806235"/>
              <a:ext cx="1496619" cy="441915"/>
            </a:xfrm>
            <a:prstGeom prst="rect">
              <a:avLst/>
            </a:prstGeom>
          </p:spPr>
        </p:pic>
        <p:pic>
          <p:nvPicPr>
            <p:cNvPr id="9" name="Picture 8">
              <a:extLst>
                <a:ext uri="{FF2B5EF4-FFF2-40B4-BE49-F238E27FC236}">
                  <a16:creationId xmlns:a16="http://schemas.microsoft.com/office/drawing/2014/main" id="{43E00E8E-A21C-4745-A1E5-16E659F20356}"/>
                </a:ext>
              </a:extLst>
            </p:cNvPr>
            <p:cNvPicPr>
              <a:picLocks noChangeAspect="1"/>
            </p:cNvPicPr>
            <p:nvPr/>
          </p:nvPicPr>
          <p:blipFill>
            <a:blip r:embed="rId3"/>
            <a:stretch>
              <a:fillRect/>
            </a:stretch>
          </p:blipFill>
          <p:spPr>
            <a:xfrm>
              <a:off x="8504630" y="2987085"/>
              <a:ext cx="266517" cy="441915"/>
            </a:xfrm>
            <a:prstGeom prst="rect">
              <a:avLst/>
            </a:prstGeom>
          </p:spPr>
        </p:pic>
      </p:grpSp>
    </p:spTree>
    <p:extLst>
      <p:ext uri="{BB962C8B-B14F-4D97-AF65-F5344CB8AC3E}">
        <p14:creationId xmlns:p14="http://schemas.microsoft.com/office/powerpoint/2010/main" val="123799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5867-8FF8-41D6-AEF6-BA67A05863A1}"/>
              </a:ext>
            </a:extLst>
          </p:cNvPr>
          <p:cNvSpPr>
            <a:spLocks noGrp="1"/>
          </p:cNvSpPr>
          <p:nvPr>
            <p:ph type="title"/>
          </p:nvPr>
        </p:nvSpPr>
        <p:spPr/>
        <p:txBody>
          <a:bodyPr/>
          <a:lstStyle/>
          <a:p>
            <a:r>
              <a:rPr lang="en-US" dirty="0"/>
              <a:t>Power gating (PG)</a:t>
            </a:r>
            <a:endParaRPr lang="ru-RU" dirty="0"/>
          </a:p>
        </p:txBody>
      </p:sp>
      <p:sp>
        <p:nvSpPr>
          <p:cNvPr id="3" name="Content Placeholder 2">
            <a:extLst>
              <a:ext uri="{FF2B5EF4-FFF2-40B4-BE49-F238E27FC236}">
                <a16:creationId xmlns:a16="http://schemas.microsoft.com/office/drawing/2014/main" id="{A40FE394-7751-4814-BAAD-F8AE8D589ABA}"/>
              </a:ext>
            </a:extLst>
          </p:cNvPr>
          <p:cNvSpPr>
            <a:spLocks noGrp="1"/>
          </p:cNvSpPr>
          <p:nvPr>
            <p:ph idx="1"/>
          </p:nvPr>
        </p:nvSpPr>
        <p:spPr>
          <a:xfrm>
            <a:off x="838200" y="1435510"/>
            <a:ext cx="5021275" cy="4741453"/>
          </a:xfrm>
        </p:spPr>
        <p:txBody>
          <a:bodyPr>
            <a:normAutofit lnSpcReduction="10000"/>
          </a:bodyPr>
          <a:lstStyle/>
          <a:p>
            <a:r>
              <a:rPr lang="en-US" sz="2400" dirty="0"/>
              <a:t>PG targets leakage power consumed even after clock is gated</a:t>
            </a:r>
          </a:p>
          <a:p>
            <a:r>
              <a:rPr lang="en-US" sz="2400" dirty="0"/>
              <a:t>Power domain: unit of power gating, often called voltage island</a:t>
            </a:r>
          </a:p>
          <a:p>
            <a:r>
              <a:rPr lang="en-US" sz="2400" dirty="0"/>
              <a:t>Power on/off transition overhead is 100s/1000s cycles</a:t>
            </a:r>
            <a:endParaRPr lang="en-US" sz="2000" dirty="0"/>
          </a:p>
          <a:p>
            <a:r>
              <a:rPr lang="en-US" sz="2400" dirty="0"/>
              <a:t>Retention period</a:t>
            </a:r>
          </a:p>
          <a:p>
            <a:pPr lvl="1"/>
            <a:r>
              <a:rPr lang="en-US" sz="2000" dirty="0"/>
              <a:t>Power applied only to (some) memory</a:t>
            </a:r>
          </a:p>
          <a:p>
            <a:pPr lvl="1"/>
            <a:r>
              <a:rPr lang="en-US" sz="2000" dirty="0" err="1"/>
              <a:t>Vret</a:t>
            </a:r>
            <a:r>
              <a:rPr lang="en-US" sz="2000" dirty="0"/>
              <a:t> (e.g. 0.6V) &lt; </a:t>
            </a:r>
            <a:r>
              <a:rPr lang="en-US" sz="2000" dirty="0" err="1"/>
              <a:t>Vdd</a:t>
            </a:r>
            <a:r>
              <a:rPr lang="en-US" sz="2000" dirty="0"/>
              <a:t> (1.1V)</a:t>
            </a:r>
          </a:p>
          <a:p>
            <a:pPr lvl="1"/>
            <a:r>
              <a:rPr lang="en-US" sz="2000" dirty="0"/>
              <a:t>Reduces transition delay to (re)store states on power-on/off transitions</a:t>
            </a:r>
          </a:p>
        </p:txBody>
      </p:sp>
      <p:sp>
        <p:nvSpPr>
          <p:cNvPr id="4" name="Date Placeholder 3">
            <a:extLst>
              <a:ext uri="{FF2B5EF4-FFF2-40B4-BE49-F238E27FC236}">
                <a16:creationId xmlns:a16="http://schemas.microsoft.com/office/drawing/2014/main" id="{D31B59CF-AC42-4F4F-90D0-8F2A651108A9}"/>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8034E51C-8759-4F73-9B36-DAB7DEB9725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34E3140B-D194-425A-A2D7-82CAED83CFB0}"/>
              </a:ext>
            </a:extLst>
          </p:cNvPr>
          <p:cNvSpPr>
            <a:spLocks noGrp="1"/>
          </p:cNvSpPr>
          <p:nvPr>
            <p:ph type="sldNum" sz="quarter" idx="12"/>
          </p:nvPr>
        </p:nvSpPr>
        <p:spPr/>
        <p:txBody>
          <a:bodyPr/>
          <a:lstStyle/>
          <a:p>
            <a:fld id="{F4B102C7-7866-43DB-9832-93724AD5A4E2}" type="slidenum">
              <a:rPr lang="ru-RU" smtClean="0"/>
              <a:t>25</a:t>
            </a:fld>
            <a:endParaRPr lang="ru-RU"/>
          </a:p>
        </p:txBody>
      </p:sp>
      <p:grpSp>
        <p:nvGrpSpPr>
          <p:cNvPr id="9" name="Group 8">
            <a:extLst>
              <a:ext uri="{FF2B5EF4-FFF2-40B4-BE49-F238E27FC236}">
                <a16:creationId xmlns:a16="http://schemas.microsoft.com/office/drawing/2014/main" id="{B33658E1-472A-4FB4-B6E1-C4FFBC16D2ED}"/>
              </a:ext>
            </a:extLst>
          </p:cNvPr>
          <p:cNvGrpSpPr/>
          <p:nvPr/>
        </p:nvGrpSpPr>
        <p:grpSpPr>
          <a:xfrm>
            <a:off x="5791200" y="1905000"/>
            <a:ext cx="5991382" cy="3154362"/>
            <a:chOff x="2766899" y="2865139"/>
            <a:chExt cx="7487280" cy="3991532"/>
          </a:xfrm>
        </p:grpSpPr>
        <p:pic>
          <p:nvPicPr>
            <p:cNvPr id="7" name="Picture 6">
              <a:extLst>
                <a:ext uri="{FF2B5EF4-FFF2-40B4-BE49-F238E27FC236}">
                  <a16:creationId xmlns:a16="http://schemas.microsoft.com/office/drawing/2014/main" id="{40BA7473-AC77-4E1E-86ED-245630370D20}"/>
                </a:ext>
              </a:extLst>
            </p:cNvPr>
            <p:cNvPicPr>
              <a:picLocks noChangeAspect="1"/>
            </p:cNvPicPr>
            <p:nvPr/>
          </p:nvPicPr>
          <p:blipFill>
            <a:blip r:embed="rId3"/>
            <a:stretch>
              <a:fillRect/>
            </a:stretch>
          </p:blipFill>
          <p:spPr>
            <a:xfrm>
              <a:off x="2852221" y="2865139"/>
              <a:ext cx="7401958" cy="3991532"/>
            </a:xfrm>
            <a:prstGeom prst="rect">
              <a:avLst/>
            </a:prstGeom>
          </p:spPr>
        </p:pic>
        <p:pic>
          <p:nvPicPr>
            <p:cNvPr id="8" name="Picture 7">
              <a:extLst>
                <a:ext uri="{FF2B5EF4-FFF2-40B4-BE49-F238E27FC236}">
                  <a16:creationId xmlns:a16="http://schemas.microsoft.com/office/drawing/2014/main" id="{EB1FE417-4855-49E1-B863-521B41D76DEB}"/>
                </a:ext>
              </a:extLst>
            </p:cNvPr>
            <p:cNvPicPr>
              <a:picLocks noChangeAspect="1"/>
            </p:cNvPicPr>
            <p:nvPr/>
          </p:nvPicPr>
          <p:blipFill>
            <a:blip r:embed="rId4"/>
            <a:stretch>
              <a:fillRect/>
            </a:stretch>
          </p:blipFill>
          <p:spPr>
            <a:xfrm>
              <a:off x="2766899" y="2865139"/>
              <a:ext cx="1629002" cy="924054"/>
            </a:xfrm>
            <a:prstGeom prst="rect">
              <a:avLst/>
            </a:prstGeom>
          </p:spPr>
        </p:pic>
      </p:grpSp>
    </p:spTree>
    <p:extLst>
      <p:ext uri="{BB962C8B-B14F-4D97-AF65-F5344CB8AC3E}">
        <p14:creationId xmlns:p14="http://schemas.microsoft.com/office/powerpoint/2010/main" val="2569983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7AB503-BDCE-4C07-A1E2-015E5DB36F21}"/>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D8F12B98-837B-4593-82DF-BC795A32AFD7}"/>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76AC8D31-D90F-44BA-846C-ACEDAD15CD3C}"/>
              </a:ext>
            </a:extLst>
          </p:cNvPr>
          <p:cNvSpPr>
            <a:spLocks noGrp="1"/>
          </p:cNvSpPr>
          <p:nvPr>
            <p:ph type="sldNum" sz="quarter" idx="12"/>
          </p:nvPr>
        </p:nvSpPr>
        <p:spPr/>
        <p:txBody>
          <a:bodyPr/>
          <a:lstStyle/>
          <a:p>
            <a:fld id="{F4B102C7-7866-43DB-9832-93724AD5A4E2}" type="slidenum">
              <a:rPr lang="ru-RU" smtClean="0"/>
              <a:t>26</a:t>
            </a:fld>
            <a:endParaRPr lang="ru-RU"/>
          </a:p>
        </p:txBody>
      </p:sp>
      <p:pic>
        <p:nvPicPr>
          <p:cNvPr id="1028" name="Picture 4" descr="Картинки по запросу examples of clock and power gating">
            <a:extLst>
              <a:ext uri="{FF2B5EF4-FFF2-40B4-BE49-F238E27FC236}">
                <a16:creationId xmlns:a16="http://schemas.microsoft.com/office/drawing/2014/main" id="{E3B100D7-9CFB-4FDC-8F5C-DCFAC40F2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0"/>
            <a:ext cx="8537575" cy="640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1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EE56-2388-4A50-9C8D-41B7ADD023E9}"/>
              </a:ext>
            </a:extLst>
          </p:cNvPr>
          <p:cNvSpPr>
            <a:spLocks noGrp="1"/>
          </p:cNvSpPr>
          <p:nvPr>
            <p:ph type="title"/>
          </p:nvPr>
        </p:nvSpPr>
        <p:spPr/>
        <p:txBody>
          <a:bodyPr/>
          <a:lstStyle/>
          <a:p>
            <a:r>
              <a:rPr lang="en-US" dirty="0"/>
              <a:t>Back up</a:t>
            </a:r>
            <a:endParaRPr lang="ru-RU" dirty="0"/>
          </a:p>
        </p:txBody>
      </p:sp>
      <p:sp>
        <p:nvSpPr>
          <p:cNvPr id="3" name="Content Placeholder 2">
            <a:extLst>
              <a:ext uri="{FF2B5EF4-FFF2-40B4-BE49-F238E27FC236}">
                <a16:creationId xmlns:a16="http://schemas.microsoft.com/office/drawing/2014/main" id="{D93B141A-D6D1-40B8-BD11-734F10466AAD}"/>
              </a:ext>
            </a:extLst>
          </p:cNvPr>
          <p:cNvSpPr>
            <a:spLocks noGrp="1"/>
          </p:cNvSpPr>
          <p:nvPr>
            <p:ph idx="1"/>
          </p:nvPr>
        </p:nvSpPr>
        <p:spPr/>
        <p:txBody>
          <a:bodyPr/>
          <a:lstStyle/>
          <a:p>
            <a:r>
              <a:rPr lang="en-US" dirty="0"/>
              <a:t>Slides below are taken from Computer Architecture course</a:t>
            </a:r>
            <a:endParaRPr lang="ru-RU" dirty="0"/>
          </a:p>
        </p:txBody>
      </p:sp>
      <p:sp>
        <p:nvSpPr>
          <p:cNvPr id="4" name="Date Placeholder 3">
            <a:extLst>
              <a:ext uri="{FF2B5EF4-FFF2-40B4-BE49-F238E27FC236}">
                <a16:creationId xmlns:a16="http://schemas.microsoft.com/office/drawing/2014/main" id="{66238301-6FC3-4709-A5B8-236D4B8552A2}"/>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159F00ED-20F9-4845-AD39-CA81FC4BEAD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7C0DD950-5255-4830-AEB0-5C95BAAC8E64}"/>
              </a:ext>
            </a:extLst>
          </p:cNvPr>
          <p:cNvSpPr>
            <a:spLocks noGrp="1"/>
          </p:cNvSpPr>
          <p:nvPr>
            <p:ph type="sldNum" sz="quarter" idx="12"/>
          </p:nvPr>
        </p:nvSpPr>
        <p:spPr/>
        <p:txBody>
          <a:bodyPr/>
          <a:lstStyle/>
          <a:p>
            <a:fld id="{F4B102C7-7866-43DB-9832-93724AD5A4E2}" type="slidenum">
              <a:rPr lang="ru-RU" smtClean="0"/>
              <a:t>27</a:t>
            </a:fld>
            <a:endParaRPr lang="ru-RU"/>
          </a:p>
        </p:txBody>
      </p:sp>
    </p:spTree>
    <p:extLst>
      <p:ext uri="{BB962C8B-B14F-4D97-AF65-F5344CB8AC3E}">
        <p14:creationId xmlns:p14="http://schemas.microsoft.com/office/powerpoint/2010/main" val="262878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1C7F-6E66-427A-8D2C-53F0E6A15FBA}"/>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B10F3362-6461-4A76-8B56-712147DF61A8}"/>
              </a:ext>
            </a:extLst>
          </p:cNvPr>
          <p:cNvSpPr>
            <a:spLocks noGrp="1"/>
          </p:cNvSpPr>
          <p:nvPr>
            <p:ph idx="1"/>
          </p:nvPr>
        </p:nvSpPr>
        <p:spPr/>
        <p:txBody>
          <a:bodyPr/>
          <a:lstStyle/>
          <a:p>
            <a:endParaRPr lang="ru-RU"/>
          </a:p>
        </p:txBody>
      </p:sp>
      <p:sp>
        <p:nvSpPr>
          <p:cNvPr id="4" name="Date Placeholder 3">
            <a:extLst>
              <a:ext uri="{FF2B5EF4-FFF2-40B4-BE49-F238E27FC236}">
                <a16:creationId xmlns:a16="http://schemas.microsoft.com/office/drawing/2014/main" id="{6996B355-373B-4CBF-9ACD-07BECF2190FE}"/>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EEB8DAB8-731A-42BC-B1A8-8E4DDB50B03D}"/>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2328757F-4D67-4E8C-8C82-E7C9EF15DDEE}"/>
              </a:ext>
            </a:extLst>
          </p:cNvPr>
          <p:cNvSpPr>
            <a:spLocks noGrp="1"/>
          </p:cNvSpPr>
          <p:nvPr>
            <p:ph type="sldNum" sz="quarter" idx="12"/>
          </p:nvPr>
        </p:nvSpPr>
        <p:spPr/>
        <p:txBody>
          <a:bodyPr/>
          <a:lstStyle/>
          <a:p>
            <a:fld id="{F4B102C7-7866-43DB-9832-93724AD5A4E2}" type="slidenum">
              <a:rPr lang="ru-RU" smtClean="0"/>
              <a:t>28</a:t>
            </a:fld>
            <a:endParaRPr lang="ru-RU"/>
          </a:p>
        </p:txBody>
      </p:sp>
      <p:pic>
        <p:nvPicPr>
          <p:cNvPr id="7" name="Picture 6">
            <a:extLst>
              <a:ext uri="{FF2B5EF4-FFF2-40B4-BE49-F238E27FC236}">
                <a16:creationId xmlns:a16="http://schemas.microsoft.com/office/drawing/2014/main" id="{20D18ECC-A57F-49E4-B83C-E408530B908F}"/>
              </a:ext>
            </a:extLst>
          </p:cNvPr>
          <p:cNvPicPr>
            <a:picLocks noChangeAspect="1"/>
          </p:cNvPicPr>
          <p:nvPr/>
        </p:nvPicPr>
        <p:blipFill>
          <a:blip r:embed="rId2"/>
          <a:stretch>
            <a:fillRect/>
          </a:stretch>
        </p:blipFill>
        <p:spPr>
          <a:xfrm>
            <a:off x="416086" y="0"/>
            <a:ext cx="11359828" cy="6858000"/>
          </a:xfrm>
          <a:prstGeom prst="rect">
            <a:avLst/>
          </a:prstGeom>
        </p:spPr>
      </p:pic>
    </p:spTree>
    <p:extLst>
      <p:ext uri="{BB962C8B-B14F-4D97-AF65-F5344CB8AC3E}">
        <p14:creationId xmlns:p14="http://schemas.microsoft.com/office/powerpoint/2010/main" val="3722047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FB26-6D57-47BA-94DE-28ED980A6455}"/>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C3805927-4B76-43EA-BD10-2E5B058204E9}"/>
              </a:ext>
            </a:extLst>
          </p:cNvPr>
          <p:cNvSpPr>
            <a:spLocks noGrp="1"/>
          </p:cNvSpPr>
          <p:nvPr>
            <p:ph idx="1"/>
          </p:nvPr>
        </p:nvSpPr>
        <p:spPr/>
        <p:txBody>
          <a:bodyPr/>
          <a:lstStyle/>
          <a:p>
            <a:endParaRPr lang="ru-RU"/>
          </a:p>
        </p:txBody>
      </p:sp>
      <p:sp>
        <p:nvSpPr>
          <p:cNvPr id="4" name="Date Placeholder 3">
            <a:extLst>
              <a:ext uri="{FF2B5EF4-FFF2-40B4-BE49-F238E27FC236}">
                <a16:creationId xmlns:a16="http://schemas.microsoft.com/office/drawing/2014/main" id="{870FDCC9-28D6-4E6A-8480-59FC47B8CA7B}"/>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47747F30-3EDC-46BB-9B92-87B1436649E4}"/>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A18566C6-7F6C-48D5-8B89-99E645AF3518}"/>
              </a:ext>
            </a:extLst>
          </p:cNvPr>
          <p:cNvSpPr>
            <a:spLocks noGrp="1"/>
          </p:cNvSpPr>
          <p:nvPr>
            <p:ph type="sldNum" sz="quarter" idx="12"/>
          </p:nvPr>
        </p:nvSpPr>
        <p:spPr/>
        <p:txBody>
          <a:bodyPr/>
          <a:lstStyle/>
          <a:p>
            <a:fld id="{F4B102C7-7866-43DB-9832-93724AD5A4E2}" type="slidenum">
              <a:rPr lang="ru-RU" smtClean="0"/>
              <a:t>29</a:t>
            </a:fld>
            <a:endParaRPr lang="ru-RU"/>
          </a:p>
        </p:txBody>
      </p:sp>
      <p:pic>
        <p:nvPicPr>
          <p:cNvPr id="7" name="Picture 6">
            <a:extLst>
              <a:ext uri="{FF2B5EF4-FFF2-40B4-BE49-F238E27FC236}">
                <a16:creationId xmlns:a16="http://schemas.microsoft.com/office/drawing/2014/main" id="{284CC69A-9CEB-462A-AE94-322A44E27509}"/>
              </a:ext>
            </a:extLst>
          </p:cNvPr>
          <p:cNvPicPr>
            <a:picLocks noChangeAspect="1"/>
          </p:cNvPicPr>
          <p:nvPr/>
        </p:nvPicPr>
        <p:blipFill>
          <a:blip r:embed="rId2"/>
          <a:stretch>
            <a:fillRect/>
          </a:stretch>
        </p:blipFill>
        <p:spPr>
          <a:xfrm>
            <a:off x="227781" y="156706"/>
            <a:ext cx="11736438" cy="6544588"/>
          </a:xfrm>
          <a:prstGeom prst="rect">
            <a:avLst/>
          </a:prstGeom>
        </p:spPr>
      </p:pic>
    </p:spTree>
    <p:extLst>
      <p:ext uri="{BB962C8B-B14F-4D97-AF65-F5344CB8AC3E}">
        <p14:creationId xmlns:p14="http://schemas.microsoft.com/office/powerpoint/2010/main" val="305738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E689-81B4-4C44-A124-A7160EE1C08A}"/>
              </a:ext>
            </a:extLst>
          </p:cNvPr>
          <p:cNvSpPr>
            <a:spLocks noGrp="1"/>
          </p:cNvSpPr>
          <p:nvPr>
            <p:ph type="title"/>
          </p:nvPr>
        </p:nvSpPr>
        <p:spPr/>
        <p:txBody>
          <a:bodyPr/>
          <a:lstStyle/>
          <a:p>
            <a:r>
              <a:rPr lang="en-US" dirty="0"/>
              <a:t>Acknowledgements</a:t>
            </a:r>
            <a:endParaRPr lang="ru-RU" dirty="0"/>
          </a:p>
        </p:txBody>
      </p:sp>
      <p:sp>
        <p:nvSpPr>
          <p:cNvPr id="3" name="Content Placeholder 2">
            <a:extLst>
              <a:ext uri="{FF2B5EF4-FFF2-40B4-BE49-F238E27FC236}">
                <a16:creationId xmlns:a16="http://schemas.microsoft.com/office/drawing/2014/main" id="{9ED9EA33-B7C3-4156-9427-FDBB8A3C39C2}"/>
              </a:ext>
            </a:extLst>
          </p:cNvPr>
          <p:cNvSpPr>
            <a:spLocks noGrp="1"/>
          </p:cNvSpPr>
          <p:nvPr>
            <p:ph idx="1"/>
          </p:nvPr>
        </p:nvSpPr>
        <p:spPr/>
        <p:txBody>
          <a:bodyPr/>
          <a:lstStyle/>
          <a:p>
            <a:r>
              <a:rPr lang="en-US" b="1" dirty="0"/>
              <a:t>Foils based on materials of</a:t>
            </a:r>
          </a:p>
          <a:p>
            <a:pPr lvl="1"/>
            <a:r>
              <a:rPr lang="en-US" b="1" dirty="0"/>
              <a:t>Chalmers University of Technology</a:t>
            </a:r>
          </a:p>
          <a:p>
            <a:pPr lvl="2"/>
            <a:r>
              <a:rPr lang="en-US" dirty="0">
                <a:hlinkClick r:id="rId2"/>
              </a:rPr>
              <a:t>The CMOS RC delay model</a:t>
            </a:r>
            <a:endParaRPr lang="en-US" dirty="0"/>
          </a:p>
          <a:p>
            <a:pPr lvl="2"/>
            <a:r>
              <a:rPr lang="en-US" dirty="0">
                <a:hlinkClick r:id="rId3"/>
              </a:rPr>
              <a:t>Inverter speed and propagation delay</a:t>
            </a:r>
            <a:endParaRPr lang="en-US" dirty="0"/>
          </a:p>
          <a:p>
            <a:pPr lvl="1"/>
            <a:r>
              <a:rPr lang="en-US" b="1" dirty="0"/>
              <a:t>POSTECH Embedded System Architecture Lab</a:t>
            </a:r>
          </a:p>
          <a:p>
            <a:pPr lvl="2"/>
            <a:r>
              <a:rPr lang="en-US" dirty="0">
                <a:hlinkClick r:id="rId4"/>
              </a:rPr>
              <a:t>Low Power SoC Design methods</a:t>
            </a:r>
            <a:endParaRPr lang="ru-RU" dirty="0"/>
          </a:p>
        </p:txBody>
      </p:sp>
      <p:sp>
        <p:nvSpPr>
          <p:cNvPr id="4" name="Date Placeholder 3">
            <a:extLst>
              <a:ext uri="{FF2B5EF4-FFF2-40B4-BE49-F238E27FC236}">
                <a16:creationId xmlns:a16="http://schemas.microsoft.com/office/drawing/2014/main" id="{7CC33A1A-2889-43F4-931B-7457EA286F52}"/>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46939D94-F52A-44E8-B6DE-BA6F633CE6F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E628D21-BA95-4DE2-83EB-3FB90850544B}"/>
              </a:ext>
            </a:extLst>
          </p:cNvPr>
          <p:cNvSpPr>
            <a:spLocks noGrp="1"/>
          </p:cNvSpPr>
          <p:nvPr>
            <p:ph type="sldNum" sz="quarter" idx="12"/>
          </p:nvPr>
        </p:nvSpPr>
        <p:spPr/>
        <p:txBody>
          <a:bodyPr/>
          <a:lstStyle/>
          <a:p>
            <a:fld id="{F4B102C7-7866-43DB-9832-93724AD5A4E2}" type="slidenum">
              <a:rPr lang="ru-RU" smtClean="0"/>
              <a:t>3</a:t>
            </a:fld>
            <a:endParaRPr lang="ru-RU"/>
          </a:p>
        </p:txBody>
      </p:sp>
    </p:spTree>
    <p:extLst>
      <p:ext uri="{BB962C8B-B14F-4D97-AF65-F5344CB8AC3E}">
        <p14:creationId xmlns:p14="http://schemas.microsoft.com/office/powerpoint/2010/main" val="604072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9E8D-45EF-4446-9260-8DCC3072A541}"/>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C835F2B6-B6CE-4772-A2E1-1869A70C5703}"/>
              </a:ext>
            </a:extLst>
          </p:cNvPr>
          <p:cNvSpPr>
            <a:spLocks noGrp="1"/>
          </p:cNvSpPr>
          <p:nvPr>
            <p:ph idx="1"/>
          </p:nvPr>
        </p:nvSpPr>
        <p:spPr/>
        <p:txBody>
          <a:bodyPr/>
          <a:lstStyle/>
          <a:p>
            <a:endParaRPr lang="ru-RU"/>
          </a:p>
        </p:txBody>
      </p:sp>
      <p:sp>
        <p:nvSpPr>
          <p:cNvPr id="4" name="Date Placeholder 3">
            <a:extLst>
              <a:ext uri="{FF2B5EF4-FFF2-40B4-BE49-F238E27FC236}">
                <a16:creationId xmlns:a16="http://schemas.microsoft.com/office/drawing/2014/main" id="{2AB2FD92-00BF-4613-A75A-E94C1B67663D}"/>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CB9BCC86-55D5-47C1-AF6C-5F3CACA16B9F}"/>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EDABC59F-344B-4DD2-A066-8111B09ADCD2}"/>
              </a:ext>
            </a:extLst>
          </p:cNvPr>
          <p:cNvSpPr>
            <a:spLocks noGrp="1"/>
          </p:cNvSpPr>
          <p:nvPr>
            <p:ph type="sldNum" sz="quarter" idx="12"/>
          </p:nvPr>
        </p:nvSpPr>
        <p:spPr/>
        <p:txBody>
          <a:bodyPr/>
          <a:lstStyle/>
          <a:p>
            <a:fld id="{F4B102C7-7866-43DB-9832-93724AD5A4E2}" type="slidenum">
              <a:rPr lang="ru-RU" smtClean="0"/>
              <a:t>30</a:t>
            </a:fld>
            <a:endParaRPr lang="ru-RU"/>
          </a:p>
        </p:txBody>
      </p:sp>
      <p:pic>
        <p:nvPicPr>
          <p:cNvPr id="7" name="Picture 6">
            <a:extLst>
              <a:ext uri="{FF2B5EF4-FFF2-40B4-BE49-F238E27FC236}">
                <a16:creationId xmlns:a16="http://schemas.microsoft.com/office/drawing/2014/main" id="{9B79AD07-5B15-487B-8099-17B1B9AE5449}"/>
              </a:ext>
            </a:extLst>
          </p:cNvPr>
          <p:cNvPicPr>
            <a:picLocks noChangeAspect="1"/>
          </p:cNvPicPr>
          <p:nvPr/>
        </p:nvPicPr>
        <p:blipFill>
          <a:blip r:embed="rId2"/>
          <a:stretch>
            <a:fillRect/>
          </a:stretch>
        </p:blipFill>
        <p:spPr>
          <a:xfrm>
            <a:off x="442123" y="137653"/>
            <a:ext cx="11307753" cy="6582694"/>
          </a:xfrm>
          <a:prstGeom prst="rect">
            <a:avLst/>
          </a:prstGeom>
        </p:spPr>
      </p:pic>
    </p:spTree>
    <p:extLst>
      <p:ext uri="{BB962C8B-B14F-4D97-AF65-F5344CB8AC3E}">
        <p14:creationId xmlns:p14="http://schemas.microsoft.com/office/powerpoint/2010/main" val="105914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2804318"/>
            <a:ext cx="10515600" cy="1325563"/>
          </a:xfrm>
        </p:spPr>
        <p:txBody>
          <a:bodyPr/>
          <a:lstStyle/>
          <a:p>
            <a:r>
              <a:rPr lang="en-US" dirty="0"/>
              <a:t>Questions?</a:t>
            </a:r>
            <a:endParaRPr lang="ru-RU" dirty="0"/>
          </a:p>
        </p:txBody>
      </p:sp>
      <p:sp>
        <p:nvSpPr>
          <p:cNvPr id="4" name="Date Placeholder 3"/>
          <p:cNvSpPr>
            <a:spLocks noGrp="1"/>
          </p:cNvSpPr>
          <p:nvPr>
            <p:ph type="dt" sz="half" idx="10"/>
          </p:nvPr>
        </p:nvSpPr>
        <p:spPr/>
        <p:txBody>
          <a:bodyPr/>
          <a:lstStyle/>
          <a:p>
            <a:r>
              <a:rPr lang="en-US"/>
              <a:t>11/18/2020</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31</a:t>
            </a:fld>
            <a:endParaRPr lang="ru-RU"/>
          </a:p>
        </p:txBody>
      </p:sp>
    </p:spTree>
    <p:extLst>
      <p:ext uri="{BB962C8B-B14F-4D97-AF65-F5344CB8AC3E}">
        <p14:creationId xmlns:p14="http://schemas.microsoft.com/office/powerpoint/2010/main" val="408418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45B9-1284-485A-B7C4-9183390D0200}"/>
              </a:ext>
            </a:extLst>
          </p:cNvPr>
          <p:cNvSpPr>
            <a:spLocks noGrp="1"/>
          </p:cNvSpPr>
          <p:nvPr>
            <p:ph type="title"/>
          </p:nvPr>
        </p:nvSpPr>
        <p:spPr/>
        <p:txBody>
          <a:bodyPr/>
          <a:lstStyle/>
          <a:p>
            <a:r>
              <a:rPr lang="en-US" dirty="0"/>
              <a:t>Propagation delay</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F3DD0A-9601-424B-AE8F-85930A6EF325}"/>
                  </a:ext>
                </a:extLst>
              </p:cNvPr>
              <p:cNvSpPr>
                <a:spLocks noGrp="1"/>
              </p:cNvSpPr>
              <p:nvPr>
                <p:ph idx="1"/>
              </p:nvPr>
            </p:nvSpPr>
            <p:spPr>
              <a:xfrm>
                <a:off x="5402510" y="1435510"/>
                <a:ext cx="6048462" cy="4741453"/>
              </a:xfrm>
            </p:spPr>
            <p:txBody>
              <a:bodyPr>
                <a:normAutofit/>
              </a:bodyPr>
              <a:lstStyle/>
              <a:p>
                <a:r>
                  <a:rPr lang="en-US" sz="2800" dirty="0"/>
                  <a:t>Delays definitions:</a:t>
                </a:r>
              </a:p>
              <a:p>
                <a:pPr lvl="1"/>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𝑓</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𝑟</m:t>
                        </m:r>
                      </m:sub>
                    </m:sSub>
                  </m:oMath>
                </a14:m>
                <a:r>
                  <a:rPr lang="en-US" sz="2400" dirty="0"/>
                  <a:t> – fall/rise time (80%</a:t>
                </a:r>
                <a:r>
                  <a:rPr lang="en-US" sz="2400" dirty="0">
                    <a:sym typeface="Wingdings" panose="05000000000000000000" pitchFamily="2" charset="2"/>
                  </a:rPr>
                  <a:t> 20%</a:t>
                </a:r>
                <a:r>
                  <a:rPr lang="en-US" sz="2400" dirty="0"/>
                  <a:t>)</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𝑝𝑑</m:t>
                        </m:r>
                        <m:r>
                          <a:rPr lang="en-US" sz="2400" i="1">
                            <a:latin typeface="Cambria Math" panose="02040503050406030204" pitchFamily="18" charset="0"/>
                          </a:rPr>
                          <m:t>𝑓</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𝑝𝑑</m:t>
                        </m:r>
                        <m:r>
                          <a:rPr lang="en-US" sz="2400" i="1">
                            <a:latin typeface="Cambria Math" panose="02040503050406030204" pitchFamily="18" charset="0"/>
                          </a:rPr>
                          <m:t>𝑟</m:t>
                        </m:r>
                      </m:sub>
                    </m:sSub>
                  </m:oMath>
                </a14:m>
                <a:r>
                  <a:rPr lang="en-US" sz="2400" dirty="0"/>
                  <a:t> – fall/rise propagation delay (50% mark between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𝑖𝑛</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𝑜𝑢𝑡</m:t>
                        </m:r>
                      </m:sub>
                    </m:sSub>
                  </m:oMath>
                </a14:m>
                <a:r>
                  <a:rPr lang="en-US" sz="2400" dirty="0"/>
                  <a:t>)</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𝑝𝑑𝑓</m:t>
                        </m:r>
                      </m:sub>
                    </m:sSub>
                    <m:r>
                      <m:rPr>
                        <m:nor/>
                      </m:rPr>
                      <a:rPr lang="en-US" sz="2800" b="0" i="0"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𝑝𝑑𝑟</m:t>
                        </m:r>
                      </m:sub>
                    </m:sSub>
                    <m:r>
                      <a:rPr lang="en-US" sz="2800" b="0" i="1" smtClean="0">
                        <a:latin typeface="Cambria Math" panose="02040503050406030204" pitchFamily="18" charset="0"/>
                      </a:rPr>
                      <m:t>)</m:t>
                    </m:r>
                  </m:oMath>
                </a14:m>
                <a:r>
                  <a:rPr lang="en-US" sz="2800" dirty="0"/>
                  <a:t>  – propagation delay</a:t>
                </a:r>
              </a:p>
              <a:p>
                <a:endParaRPr lang="ru-RU" sz="2800" dirty="0"/>
              </a:p>
            </p:txBody>
          </p:sp>
        </mc:Choice>
        <mc:Fallback xmlns="">
          <p:sp>
            <p:nvSpPr>
              <p:cNvPr id="3" name="Content Placeholder 2">
                <a:extLst>
                  <a:ext uri="{FF2B5EF4-FFF2-40B4-BE49-F238E27FC236}">
                    <a16:creationId xmlns:a16="http://schemas.microsoft.com/office/drawing/2014/main" id="{C0F3DD0A-9601-424B-AE8F-85930A6EF325}"/>
                  </a:ext>
                </a:extLst>
              </p:cNvPr>
              <p:cNvSpPr>
                <a:spLocks noGrp="1" noRot="1" noChangeAspect="1" noMove="1" noResize="1" noEditPoints="1" noAdjustHandles="1" noChangeArrowheads="1" noChangeShapeType="1" noTextEdit="1"/>
              </p:cNvSpPr>
              <p:nvPr>
                <p:ph idx="1"/>
              </p:nvPr>
            </p:nvSpPr>
            <p:spPr>
              <a:xfrm>
                <a:off x="5402510" y="1435510"/>
                <a:ext cx="6048462" cy="4741453"/>
              </a:xfrm>
              <a:blipFill>
                <a:blip r:embed="rId2"/>
                <a:stretch>
                  <a:fillRect l="-1815" t="-1157"/>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F3E7BC08-EF87-4A63-9FE9-2A00ED564DF1}"/>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9487E311-B783-4DCA-AFDA-C9A154214DF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11B5B984-9E2B-415A-AC61-09F81F7BC258}"/>
              </a:ext>
            </a:extLst>
          </p:cNvPr>
          <p:cNvSpPr>
            <a:spLocks noGrp="1"/>
          </p:cNvSpPr>
          <p:nvPr>
            <p:ph type="sldNum" sz="quarter" idx="12"/>
          </p:nvPr>
        </p:nvSpPr>
        <p:spPr/>
        <p:txBody>
          <a:bodyPr/>
          <a:lstStyle/>
          <a:p>
            <a:fld id="{F4B102C7-7866-43DB-9832-93724AD5A4E2}" type="slidenum">
              <a:rPr lang="ru-RU" smtClean="0"/>
              <a:t>4</a:t>
            </a:fld>
            <a:endParaRPr lang="ru-RU"/>
          </a:p>
        </p:txBody>
      </p:sp>
      <p:pic>
        <p:nvPicPr>
          <p:cNvPr id="8" name="Picture 7">
            <a:extLst>
              <a:ext uri="{FF2B5EF4-FFF2-40B4-BE49-F238E27FC236}">
                <a16:creationId xmlns:a16="http://schemas.microsoft.com/office/drawing/2014/main" id="{94615C05-1551-4B1C-9403-5E67E161E697}"/>
              </a:ext>
            </a:extLst>
          </p:cNvPr>
          <p:cNvPicPr>
            <a:picLocks noChangeAspect="1"/>
          </p:cNvPicPr>
          <p:nvPr/>
        </p:nvPicPr>
        <p:blipFill>
          <a:blip r:embed="rId3"/>
          <a:stretch>
            <a:fillRect/>
          </a:stretch>
        </p:blipFill>
        <p:spPr>
          <a:xfrm>
            <a:off x="1349665" y="1184292"/>
            <a:ext cx="3158255" cy="861343"/>
          </a:xfrm>
          <a:prstGeom prst="rect">
            <a:avLst/>
          </a:prstGeom>
        </p:spPr>
      </p:pic>
      <p:sp>
        <p:nvSpPr>
          <p:cNvPr id="9" name="Rectangle 8">
            <a:extLst>
              <a:ext uri="{FF2B5EF4-FFF2-40B4-BE49-F238E27FC236}">
                <a16:creationId xmlns:a16="http://schemas.microsoft.com/office/drawing/2014/main" id="{D6F9EA2F-404D-4681-BFCA-12E2B014F818}"/>
              </a:ext>
            </a:extLst>
          </p:cNvPr>
          <p:cNvSpPr/>
          <p:nvPr/>
        </p:nvSpPr>
        <p:spPr>
          <a:xfrm>
            <a:off x="1676170" y="1907135"/>
            <a:ext cx="2505238" cy="276999"/>
          </a:xfrm>
          <a:prstGeom prst="rect">
            <a:avLst/>
          </a:prstGeom>
        </p:spPr>
        <p:txBody>
          <a:bodyPr wrap="none">
            <a:spAutoFit/>
          </a:bodyPr>
          <a:lstStyle/>
          <a:p>
            <a:r>
              <a:rPr lang="en-US" sz="1200" dirty="0">
                <a:solidFill>
                  <a:schemeClr val="tx1">
                    <a:lumMod val="50000"/>
                    <a:lumOff val="50000"/>
                  </a:schemeClr>
                </a:solidFill>
              </a:rPr>
              <a:t>Fig. 1. An inverter with a delay model</a:t>
            </a:r>
            <a:endParaRPr lang="ru-RU" sz="1200" dirty="0">
              <a:solidFill>
                <a:schemeClr val="tx1">
                  <a:lumMod val="50000"/>
                  <a:lumOff val="50000"/>
                </a:schemeClr>
              </a:solidFill>
            </a:endParaRPr>
          </a:p>
        </p:txBody>
      </p:sp>
      <p:sp>
        <p:nvSpPr>
          <p:cNvPr id="10" name="Rectangle 9">
            <a:extLst>
              <a:ext uri="{FF2B5EF4-FFF2-40B4-BE49-F238E27FC236}">
                <a16:creationId xmlns:a16="http://schemas.microsoft.com/office/drawing/2014/main" id="{41CBD48F-CB5E-4AD7-A4CC-931C5AB8D723}"/>
              </a:ext>
            </a:extLst>
          </p:cNvPr>
          <p:cNvSpPr/>
          <p:nvPr/>
        </p:nvSpPr>
        <p:spPr>
          <a:xfrm>
            <a:off x="1204369" y="5916128"/>
            <a:ext cx="3448839" cy="646331"/>
          </a:xfrm>
          <a:prstGeom prst="rect">
            <a:avLst/>
          </a:prstGeom>
        </p:spPr>
        <p:txBody>
          <a:bodyPr wrap="square">
            <a:spAutoFit/>
          </a:bodyPr>
          <a:lstStyle/>
          <a:p>
            <a:pPr algn="ctr"/>
            <a:r>
              <a:rPr lang="en-US" sz="1200" dirty="0">
                <a:solidFill>
                  <a:schemeClr val="tx1">
                    <a:lumMod val="50000"/>
                    <a:lumOff val="50000"/>
                  </a:schemeClr>
                </a:solidFill>
              </a:rPr>
              <a:t>Fig. 2. Propagation delay with input and output voltages approximated as ramps</a:t>
            </a:r>
            <a:br>
              <a:rPr lang="en-US" sz="1200" dirty="0">
                <a:solidFill>
                  <a:schemeClr val="tx1">
                    <a:lumMod val="50000"/>
                    <a:lumOff val="50000"/>
                  </a:schemeClr>
                </a:solidFill>
              </a:rPr>
            </a:br>
            <a:r>
              <a:rPr lang="en-US" sz="1200" dirty="0">
                <a:solidFill>
                  <a:schemeClr val="tx1">
                    <a:lumMod val="50000"/>
                    <a:lumOff val="50000"/>
                  </a:schemeClr>
                </a:solidFill>
              </a:rPr>
              <a:t>[From </a:t>
            </a:r>
            <a:r>
              <a:rPr lang="en-US" sz="1200" dirty="0" err="1">
                <a:solidFill>
                  <a:schemeClr val="tx1">
                    <a:lumMod val="50000"/>
                    <a:lumOff val="50000"/>
                  </a:schemeClr>
                </a:solidFill>
              </a:rPr>
              <a:t>Weste</a:t>
            </a:r>
            <a:r>
              <a:rPr lang="en-US" sz="1200" dirty="0">
                <a:solidFill>
                  <a:schemeClr val="tx1">
                    <a:lumMod val="50000"/>
                    <a:lumOff val="50000"/>
                  </a:schemeClr>
                </a:solidFill>
              </a:rPr>
              <a:t> &amp; Harris]</a:t>
            </a:r>
            <a:endParaRPr lang="ru-RU" sz="1200" dirty="0">
              <a:solidFill>
                <a:schemeClr val="tx1">
                  <a:lumMod val="50000"/>
                  <a:lumOff val="50000"/>
                </a:schemeClr>
              </a:solidFill>
            </a:endParaRPr>
          </a:p>
        </p:txBody>
      </p:sp>
      <p:pic>
        <p:nvPicPr>
          <p:cNvPr id="11" name="Picture 10">
            <a:extLst>
              <a:ext uri="{FF2B5EF4-FFF2-40B4-BE49-F238E27FC236}">
                <a16:creationId xmlns:a16="http://schemas.microsoft.com/office/drawing/2014/main" id="{220F039C-709E-455F-8DA2-C78CCAB41777}"/>
              </a:ext>
            </a:extLst>
          </p:cNvPr>
          <p:cNvPicPr>
            <a:picLocks noChangeAspect="1"/>
          </p:cNvPicPr>
          <p:nvPr/>
        </p:nvPicPr>
        <p:blipFill>
          <a:blip r:embed="rId4"/>
          <a:stretch>
            <a:fillRect/>
          </a:stretch>
        </p:blipFill>
        <p:spPr>
          <a:xfrm>
            <a:off x="998145" y="2642435"/>
            <a:ext cx="3896269" cy="3277057"/>
          </a:xfrm>
          <a:prstGeom prst="rect">
            <a:avLst/>
          </a:prstGeom>
        </p:spPr>
      </p:pic>
    </p:spTree>
    <p:extLst>
      <p:ext uri="{BB962C8B-B14F-4D97-AF65-F5344CB8AC3E}">
        <p14:creationId xmlns:p14="http://schemas.microsoft.com/office/powerpoint/2010/main" val="110857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B738-C7AA-4A11-AC59-78394B2146E6}"/>
              </a:ext>
            </a:extLst>
          </p:cNvPr>
          <p:cNvSpPr>
            <a:spLocks noGrp="1"/>
          </p:cNvSpPr>
          <p:nvPr>
            <p:ph type="title"/>
          </p:nvPr>
        </p:nvSpPr>
        <p:spPr/>
        <p:txBody>
          <a:bodyPr/>
          <a:lstStyle/>
          <a:p>
            <a:r>
              <a:rPr lang="en-US" dirty="0"/>
              <a:t>Step-</a:t>
            </a:r>
            <a:r>
              <a:rPr lang="en-US" dirty="0" err="1"/>
              <a:t>respons</a:t>
            </a:r>
            <a:r>
              <a:rPr lang="en-US" dirty="0"/>
              <a:t> model</a:t>
            </a:r>
            <a:endParaRPr lang="ru-RU" dirty="0"/>
          </a:p>
        </p:txBody>
      </p:sp>
      <p:sp>
        <p:nvSpPr>
          <p:cNvPr id="3" name="Content Placeholder 2">
            <a:extLst>
              <a:ext uri="{FF2B5EF4-FFF2-40B4-BE49-F238E27FC236}">
                <a16:creationId xmlns:a16="http://schemas.microsoft.com/office/drawing/2014/main" id="{9F8A70A2-7249-42F5-B9BA-8736D4BD3870}"/>
              </a:ext>
            </a:extLst>
          </p:cNvPr>
          <p:cNvSpPr>
            <a:spLocks noGrp="1"/>
          </p:cNvSpPr>
          <p:nvPr>
            <p:ph idx="1"/>
          </p:nvPr>
        </p:nvSpPr>
        <p:spPr/>
        <p:txBody>
          <a:bodyPr/>
          <a:lstStyle/>
          <a:p>
            <a:r>
              <a:rPr lang="en-US" dirty="0"/>
              <a:t>First, let’s assume instant input voltage change (Vin)</a:t>
            </a:r>
            <a:endParaRPr lang="ru-RU" dirty="0"/>
          </a:p>
        </p:txBody>
      </p:sp>
      <p:sp>
        <p:nvSpPr>
          <p:cNvPr id="4" name="Date Placeholder 3">
            <a:extLst>
              <a:ext uri="{FF2B5EF4-FFF2-40B4-BE49-F238E27FC236}">
                <a16:creationId xmlns:a16="http://schemas.microsoft.com/office/drawing/2014/main" id="{46DD5422-47A8-400F-905F-A859748A83BD}"/>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A7B2D927-4C2D-4062-984C-757ED6671E6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0499E362-1552-4710-A1C9-736B33166DE7}"/>
              </a:ext>
            </a:extLst>
          </p:cNvPr>
          <p:cNvSpPr>
            <a:spLocks noGrp="1"/>
          </p:cNvSpPr>
          <p:nvPr>
            <p:ph type="sldNum" sz="quarter" idx="12"/>
          </p:nvPr>
        </p:nvSpPr>
        <p:spPr/>
        <p:txBody>
          <a:bodyPr/>
          <a:lstStyle/>
          <a:p>
            <a:fld id="{F4B102C7-7866-43DB-9832-93724AD5A4E2}" type="slidenum">
              <a:rPr lang="ru-RU" smtClean="0"/>
              <a:t>5</a:t>
            </a:fld>
            <a:endParaRPr lang="ru-RU"/>
          </a:p>
        </p:txBody>
      </p:sp>
      <p:pic>
        <p:nvPicPr>
          <p:cNvPr id="7" name="Picture 6">
            <a:extLst>
              <a:ext uri="{FF2B5EF4-FFF2-40B4-BE49-F238E27FC236}">
                <a16:creationId xmlns:a16="http://schemas.microsoft.com/office/drawing/2014/main" id="{5EB9DEC2-36F6-4FF4-8870-75968E2BD979}"/>
              </a:ext>
            </a:extLst>
          </p:cNvPr>
          <p:cNvPicPr>
            <a:picLocks noChangeAspect="1"/>
          </p:cNvPicPr>
          <p:nvPr/>
        </p:nvPicPr>
        <p:blipFill>
          <a:blip r:embed="rId2"/>
          <a:stretch>
            <a:fillRect/>
          </a:stretch>
        </p:blipFill>
        <p:spPr>
          <a:xfrm>
            <a:off x="2957074" y="2421696"/>
            <a:ext cx="6277851" cy="3000794"/>
          </a:xfrm>
          <a:prstGeom prst="rect">
            <a:avLst/>
          </a:prstGeom>
        </p:spPr>
      </p:pic>
    </p:spTree>
    <p:extLst>
      <p:ext uri="{BB962C8B-B14F-4D97-AF65-F5344CB8AC3E}">
        <p14:creationId xmlns:p14="http://schemas.microsoft.com/office/powerpoint/2010/main" val="189816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781E-4C54-4ED1-A59B-6060B2A9A41A}"/>
              </a:ext>
            </a:extLst>
          </p:cNvPr>
          <p:cNvSpPr>
            <a:spLocks noGrp="1"/>
          </p:cNvSpPr>
          <p:nvPr>
            <p:ph type="title"/>
          </p:nvPr>
        </p:nvSpPr>
        <p:spPr/>
        <p:txBody>
          <a:bodyPr/>
          <a:lstStyle/>
          <a:p>
            <a:r>
              <a:rPr lang="en-US" dirty="0"/>
              <a:t>Step-</a:t>
            </a:r>
            <a:r>
              <a:rPr lang="en-US" dirty="0" err="1"/>
              <a:t>respons</a:t>
            </a:r>
            <a:r>
              <a:rPr lang="en-US" dirty="0"/>
              <a:t> rise-delay model</a:t>
            </a:r>
            <a:endParaRPr lang="ru-RU" dirty="0"/>
          </a:p>
        </p:txBody>
      </p:sp>
      <p:sp>
        <p:nvSpPr>
          <p:cNvPr id="4" name="Date Placeholder 3">
            <a:extLst>
              <a:ext uri="{FF2B5EF4-FFF2-40B4-BE49-F238E27FC236}">
                <a16:creationId xmlns:a16="http://schemas.microsoft.com/office/drawing/2014/main" id="{0BC5F291-3C6E-4495-BFD7-F8D11EDBD909}"/>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541EEC07-45F5-489C-99EA-A0074D24F751}"/>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787D2D9-A046-4BE8-A130-7E1D02073FD8}"/>
              </a:ext>
            </a:extLst>
          </p:cNvPr>
          <p:cNvSpPr>
            <a:spLocks noGrp="1"/>
          </p:cNvSpPr>
          <p:nvPr>
            <p:ph type="sldNum" sz="quarter" idx="12"/>
          </p:nvPr>
        </p:nvSpPr>
        <p:spPr/>
        <p:txBody>
          <a:bodyPr/>
          <a:lstStyle/>
          <a:p>
            <a:fld id="{F4B102C7-7866-43DB-9832-93724AD5A4E2}" type="slidenum">
              <a:rPr lang="ru-RU" smtClean="0"/>
              <a:t>6</a:t>
            </a:fld>
            <a:endParaRPr lang="ru-RU"/>
          </a:p>
        </p:txBody>
      </p:sp>
      <p:pic>
        <p:nvPicPr>
          <p:cNvPr id="7" name="Picture 6">
            <a:extLst>
              <a:ext uri="{FF2B5EF4-FFF2-40B4-BE49-F238E27FC236}">
                <a16:creationId xmlns:a16="http://schemas.microsoft.com/office/drawing/2014/main" id="{4983EEDF-F4BE-4B47-A686-1965E1A77412}"/>
              </a:ext>
            </a:extLst>
          </p:cNvPr>
          <p:cNvPicPr>
            <a:picLocks noChangeAspect="1"/>
          </p:cNvPicPr>
          <p:nvPr/>
        </p:nvPicPr>
        <p:blipFill>
          <a:blip r:embed="rId2"/>
          <a:stretch>
            <a:fillRect/>
          </a:stretch>
        </p:blipFill>
        <p:spPr>
          <a:xfrm>
            <a:off x="1570993" y="1132791"/>
            <a:ext cx="9050013" cy="5106113"/>
          </a:xfrm>
          <a:prstGeom prst="rect">
            <a:avLst/>
          </a:prstGeom>
        </p:spPr>
      </p:pic>
    </p:spTree>
    <p:extLst>
      <p:ext uri="{BB962C8B-B14F-4D97-AF65-F5344CB8AC3E}">
        <p14:creationId xmlns:p14="http://schemas.microsoft.com/office/powerpoint/2010/main" val="24906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781E-4C54-4ED1-A59B-6060B2A9A41A}"/>
              </a:ext>
            </a:extLst>
          </p:cNvPr>
          <p:cNvSpPr>
            <a:spLocks noGrp="1"/>
          </p:cNvSpPr>
          <p:nvPr>
            <p:ph type="title"/>
          </p:nvPr>
        </p:nvSpPr>
        <p:spPr/>
        <p:txBody>
          <a:bodyPr/>
          <a:lstStyle/>
          <a:p>
            <a:r>
              <a:rPr lang="en-US" dirty="0"/>
              <a:t>Step-</a:t>
            </a:r>
            <a:r>
              <a:rPr lang="en-US" dirty="0" err="1"/>
              <a:t>respons</a:t>
            </a:r>
            <a:r>
              <a:rPr lang="en-US" dirty="0"/>
              <a:t> fall-delay model</a:t>
            </a:r>
            <a:endParaRPr lang="ru-RU" dirty="0"/>
          </a:p>
        </p:txBody>
      </p:sp>
      <p:sp>
        <p:nvSpPr>
          <p:cNvPr id="4" name="Date Placeholder 3">
            <a:extLst>
              <a:ext uri="{FF2B5EF4-FFF2-40B4-BE49-F238E27FC236}">
                <a16:creationId xmlns:a16="http://schemas.microsoft.com/office/drawing/2014/main" id="{0BC5F291-3C6E-4495-BFD7-F8D11EDBD909}"/>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541EEC07-45F5-489C-99EA-A0074D24F751}"/>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787D2D9-A046-4BE8-A130-7E1D02073FD8}"/>
              </a:ext>
            </a:extLst>
          </p:cNvPr>
          <p:cNvSpPr>
            <a:spLocks noGrp="1"/>
          </p:cNvSpPr>
          <p:nvPr>
            <p:ph type="sldNum" sz="quarter" idx="12"/>
          </p:nvPr>
        </p:nvSpPr>
        <p:spPr/>
        <p:txBody>
          <a:bodyPr/>
          <a:lstStyle/>
          <a:p>
            <a:fld id="{F4B102C7-7866-43DB-9832-93724AD5A4E2}" type="slidenum">
              <a:rPr lang="ru-RU" smtClean="0"/>
              <a:t>7</a:t>
            </a:fld>
            <a:endParaRPr lang="ru-RU"/>
          </a:p>
        </p:txBody>
      </p:sp>
      <p:pic>
        <p:nvPicPr>
          <p:cNvPr id="3" name="Picture 2">
            <a:extLst>
              <a:ext uri="{FF2B5EF4-FFF2-40B4-BE49-F238E27FC236}">
                <a16:creationId xmlns:a16="http://schemas.microsoft.com/office/drawing/2014/main" id="{873B7584-E92F-40F5-9787-D088064BFDA0}"/>
              </a:ext>
            </a:extLst>
          </p:cNvPr>
          <p:cNvPicPr>
            <a:picLocks noChangeAspect="1"/>
          </p:cNvPicPr>
          <p:nvPr/>
        </p:nvPicPr>
        <p:blipFill>
          <a:blip r:embed="rId2"/>
          <a:stretch>
            <a:fillRect/>
          </a:stretch>
        </p:blipFill>
        <p:spPr>
          <a:xfrm>
            <a:off x="1490019" y="1326892"/>
            <a:ext cx="9211961" cy="4839375"/>
          </a:xfrm>
          <a:prstGeom prst="rect">
            <a:avLst/>
          </a:prstGeom>
        </p:spPr>
      </p:pic>
    </p:spTree>
    <p:extLst>
      <p:ext uri="{BB962C8B-B14F-4D97-AF65-F5344CB8AC3E}">
        <p14:creationId xmlns:p14="http://schemas.microsoft.com/office/powerpoint/2010/main" val="229657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06DC-77DC-492B-B07A-1E2BF7C1C455}"/>
              </a:ext>
            </a:extLst>
          </p:cNvPr>
          <p:cNvSpPr>
            <a:spLocks noGrp="1"/>
          </p:cNvSpPr>
          <p:nvPr>
            <p:ph type="title"/>
          </p:nvPr>
        </p:nvSpPr>
        <p:spPr/>
        <p:txBody>
          <a:bodyPr/>
          <a:lstStyle/>
          <a:p>
            <a:r>
              <a:rPr lang="en-US" dirty="0"/>
              <a:t>Electrical inverter model</a:t>
            </a:r>
            <a:endParaRPr lang="ru-RU" dirty="0"/>
          </a:p>
        </p:txBody>
      </p:sp>
      <p:sp>
        <p:nvSpPr>
          <p:cNvPr id="4" name="Date Placeholder 3">
            <a:extLst>
              <a:ext uri="{FF2B5EF4-FFF2-40B4-BE49-F238E27FC236}">
                <a16:creationId xmlns:a16="http://schemas.microsoft.com/office/drawing/2014/main" id="{8712A988-EE49-4A42-AA93-CC4CE5F4C27A}"/>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5D4476C0-761C-4C3E-93F4-1D571964BC25}"/>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70BC861-4B3F-481E-A95F-EAC2E7D0CC59}"/>
              </a:ext>
            </a:extLst>
          </p:cNvPr>
          <p:cNvSpPr>
            <a:spLocks noGrp="1"/>
          </p:cNvSpPr>
          <p:nvPr>
            <p:ph type="sldNum" sz="quarter" idx="12"/>
          </p:nvPr>
        </p:nvSpPr>
        <p:spPr/>
        <p:txBody>
          <a:bodyPr/>
          <a:lstStyle/>
          <a:p>
            <a:fld id="{F4B102C7-7866-43DB-9832-93724AD5A4E2}" type="slidenum">
              <a:rPr lang="ru-RU" smtClean="0"/>
              <a:t>8</a:t>
            </a:fld>
            <a:endParaRPr lang="ru-RU"/>
          </a:p>
        </p:txBody>
      </p:sp>
      <p:pic>
        <p:nvPicPr>
          <p:cNvPr id="7" name="Picture 6">
            <a:extLst>
              <a:ext uri="{FF2B5EF4-FFF2-40B4-BE49-F238E27FC236}">
                <a16:creationId xmlns:a16="http://schemas.microsoft.com/office/drawing/2014/main" id="{C1C6C496-F1A5-482A-B66A-0D496051AB93}"/>
              </a:ext>
            </a:extLst>
          </p:cNvPr>
          <p:cNvPicPr>
            <a:picLocks noChangeAspect="1"/>
          </p:cNvPicPr>
          <p:nvPr/>
        </p:nvPicPr>
        <p:blipFill>
          <a:blip r:embed="rId2"/>
          <a:stretch>
            <a:fillRect/>
          </a:stretch>
        </p:blipFill>
        <p:spPr>
          <a:xfrm>
            <a:off x="2037783" y="1614234"/>
            <a:ext cx="8116433" cy="3629532"/>
          </a:xfrm>
          <a:prstGeom prst="rect">
            <a:avLst/>
          </a:prstGeom>
        </p:spPr>
      </p:pic>
    </p:spTree>
    <p:extLst>
      <p:ext uri="{BB962C8B-B14F-4D97-AF65-F5344CB8AC3E}">
        <p14:creationId xmlns:p14="http://schemas.microsoft.com/office/powerpoint/2010/main" val="95993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06DC-77DC-492B-B07A-1E2BF7C1C455}"/>
              </a:ext>
            </a:extLst>
          </p:cNvPr>
          <p:cNvSpPr>
            <a:spLocks noGrp="1"/>
          </p:cNvSpPr>
          <p:nvPr>
            <p:ph type="title"/>
          </p:nvPr>
        </p:nvSpPr>
        <p:spPr/>
        <p:txBody>
          <a:bodyPr/>
          <a:lstStyle/>
          <a:p>
            <a:r>
              <a:rPr lang="en-US" dirty="0"/>
              <a:t>Electrical inverter model</a:t>
            </a:r>
            <a:endParaRPr lang="ru-RU" dirty="0"/>
          </a:p>
        </p:txBody>
      </p:sp>
      <p:sp>
        <p:nvSpPr>
          <p:cNvPr id="4" name="Date Placeholder 3">
            <a:extLst>
              <a:ext uri="{FF2B5EF4-FFF2-40B4-BE49-F238E27FC236}">
                <a16:creationId xmlns:a16="http://schemas.microsoft.com/office/drawing/2014/main" id="{8712A988-EE49-4A42-AA93-CC4CE5F4C27A}"/>
              </a:ext>
            </a:extLst>
          </p:cNvPr>
          <p:cNvSpPr>
            <a:spLocks noGrp="1"/>
          </p:cNvSpPr>
          <p:nvPr>
            <p:ph type="dt" sz="half" idx="10"/>
          </p:nvPr>
        </p:nvSpPr>
        <p:spPr/>
        <p:txBody>
          <a:bodyPr/>
          <a:lstStyle/>
          <a:p>
            <a:r>
              <a:rPr lang="en-US"/>
              <a:t>11/18/2020</a:t>
            </a:r>
            <a:endParaRPr lang="ru-RU"/>
          </a:p>
        </p:txBody>
      </p:sp>
      <p:sp>
        <p:nvSpPr>
          <p:cNvPr id="5" name="Footer Placeholder 4">
            <a:extLst>
              <a:ext uri="{FF2B5EF4-FFF2-40B4-BE49-F238E27FC236}">
                <a16:creationId xmlns:a16="http://schemas.microsoft.com/office/drawing/2014/main" id="{5D4476C0-761C-4C3E-93F4-1D571964BC25}"/>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70BC861-4B3F-481E-A95F-EAC2E7D0CC59}"/>
              </a:ext>
            </a:extLst>
          </p:cNvPr>
          <p:cNvSpPr>
            <a:spLocks noGrp="1"/>
          </p:cNvSpPr>
          <p:nvPr>
            <p:ph type="sldNum" sz="quarter" idx="12"/>
          </p:nvPr>
        </p:nvSpPr>
        <p:spPr/>
        <p:txBody>
          <a:bodyPr/>
          <a:lstStyle/>
          <a:p>
            <a:fld id="{F4B102C7-7866-43DB-9832-93724AD5A4E2}" type="slidenum">
              <a:rPr lang="ru-RU" smtClean="0"/>
              <a:t>9</a:t>
            </a:fld>
            <a:endParaRPr lang="ru-RU"/>
          </a:p>
        </p:txBody>
      </p:sp>
      <p:pic>
        <p:nvPicPr>
          <p:cNvPr id="8" name="Picture 7">
            <a:extLst>
              <a:ext uri="{FF2B5EF4-FFF2-40B4-BE49-F238E27FC236}">
                <a16:creationId xmlns:a16="http://schemas.microsoft.com/office/drawing/2014/main" id="{1063A748-8BE9-4B54-81C3-1487DE0AB238}"/>
              </a:ext>
            </a:extLst>
          </p:cNvPr>
          <p:cNvPicPr>
            <a:picLocks noChangeAspect="1"/>
          </p:cNvPicPr>
          <p:nvPr/>
        </p:nvPicPr>
        <p:blipFill>
          <a:blip r:embed="rId2"/>
          <a:stretch>
            <a:fillRect/>
          </a:stretch>
        </p:blipFill>
        <p:spPr>
          <a:xfrm>
            <a:off x="3290496" y="1609471"/>
            <a:ext cx="5611008" cy="3639058"/>
          </a:xfrm>
          <a:prstGeom prst="rect">
            <a:avLst/>
          </a:prstGeom>
        </p:spPr>
      </p:pic>
    </p:spTree>
    <p:extLst>
      <p:ext uri="{BB962C8B-B14F-4D97-AF65-F5344CB8AC3E}">
        <p14:creationId xmlns:p14="http://schemas.microsoft.com/office/powerpoint/2010/main" val="83241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solidFill>
          <a:schemeClr val="bg1"/>
        </a:solidFill>
        <a:ln w="19050" cap="flat" cmpd="sng" algn="ctr">
          <a:solidFill>
            <a:schemeClr val="tx1"/>
          </a:solidFill>
          <a:prstDash val="solid"/>
          <a:round/>
          <a:headEnd type="none" w="sm" len="sm"/>
          <a:tailEnd type="none" w="sm" len="sm"/>
        </a:ln>
        <a:effectLst/>
      </a:spPr>
      <a:bodyPr/>
      <a:lstStyle/>
    </a:lnDef>
    <a:txDef>
      <a:spPr>
        <a:noFill/>
      </a:spPr>
      <a:bodyPr wrap="none" rtlCol="0">
        <a:spAutoFit/>
      </a:bodyPr>
      <a:lstStyle>
        <a:defPPr>
          <a:defRPr dirty="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5834</TotalTime>
  <Words>1230</Words>
  <Application>Microsoft Office PowerPoint</Application>
  <PresentationFormat>Widescreen</PresentationFormat>
  <Paragraphs>208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CMOS Delays</vt:lpstr>
      <vt:lpstr>Orgs</vt:lpstr>
      <vt:lpstr>Acknowledgements</vt:lpstr>
      <vt:lpstr>Propagation delay</vt:lpstr>
      <vt:lpstr>Step-respons model</vt:lpstr>
      <vt:lpstr>Step-respons rise-delay model</vt:lpstr>
      <vt:lpstr>Step-respons fall-delay model</vt:lpstr>
      <vt:lpstr>Electrical inverter model</vt:lpstr>
      <vt:lpstr>Electrical inverter model</vt:lpstr>
      <vt:lpstr>Back to ramp respons</vt:lpstr>
      <vt:lpstr>Discharge trace – ramp input</vt:lpstr>
      <vt:lpstr>Effective resistances of 60 nm MOSFETs</vt:lpstr>
      <vt:lpstr>Widen PMOS device to make R_(P,eff)=R_(N,eff)</vt:lpstr>
      <vt:lpstr>Inverter pair delay</vt:lpstr>
      <vt:lpstr>The RC product is width independent!</vt:lpstr>
      <vt:lpstr>FO1 delay</vt:lpstr>
      <vt:lpstr>FO4 delay</vt:lpstr>
      <vt:lpstr>FO4 delay</vt:lpstr>
      <vt:lpstr>Conclusion</vt:lpstr>
      <vt:lpstr>Power</vt:lpstr>
      <vt:lpstr>CMOS power dissipation</vt:lpstr>
      <vt:lpstr>Low power design approaches</vt:lpstr>
      <vt:lpstr>Clock gating (CG)</vt:lpstr>
      <vt:lpstr>Power gating (PG)</vt:lpstr>
      <vt:lpstr>Power gating (PG)</vt:lpstr>
      <vt:lpstr>PowerPoint Presentation</vt:lpstr>
      <vt:lpstr>Back up</vt:lpstr>
      <vt:lpstr>PowerPoint Presentation</vt:lpstr>
      <vt:lpstr>PowerPoint Presentation</vt:lpstr>
      <vt:lpstr>PowerPoint Presentation</vt:lpstr>
      <vt:lpstr>Questions?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Integrated Circuits Design, Lecture 1, Intro</dc:title>
  <dc:creator>Titov, Alexandr</dc:creator>
  <cp:keywords>CTPClassification=CTP_NWR:VisualMarkings=, CTPClassification=CTP_NT</cp:keywords>
  <cp:lastModifiedBy>Igor</cp:lastModifiedBy>
  <cp:revision>229</cp:revision>
  <dcterms:created xsi:type="dcterms:W3CDTF">2015-09-06T19:48:52Z</dcterms:created>
  <dcterms:modified xsi:type="dcterms:W3CDTF">2020-11-18T07:08:14Z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ee2b2ec3-bd72-446e-8bf4-c793b218c119</vt:lpwstr>
  </property>
  <property fmtid="{D5CDD505-2E9C-101B-9397-08002B2CF9AE}" pid="3" name="CTP_TimeStamp">
    <vt:lpwstr>2019-11-21 11:26:27Z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