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7" r:id="rId10"/>
    <p:sldId id="276" r:id="rId11"/>
    <p:sldId id="278" r:id="rId12"/>
    <p:sldId id="281" r:id="rId13"/>
    <p:sldId id="279" r:id="rId14"/>
    <p:sldId id="280" r:id="rId15"/>
    <p:sldId id="282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D6722-BA50-4178-ABF7-2330EEC220DF}" v="2" dt="2021-09-15T07:27:45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034" y="102"/>
      </p:cViewPr>
      <p:guideLst>
        <p:guide orient="horz" pos="84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9/15/2021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Integrated Circuits Implementation: CMOS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1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There are many other technologies:</a:t>
            </a:r>
          </a:p>
          <a:p>
            <a:pPr lvl="1"/>
            <a:r>
              <a:rPr lang="en-US" sz="2000" dirty="0"/>
              <a:t>NMOS, PMOS</a:t>
            </a:r>
          </a:p>
          <a:p>
            <a:pPr lvl="1"/>
            <a:r>
              <a:rPr lang="en-US" sz="2000" dirty="0"/>
              <a:t>Transistor-Transistor Logic (TTL)</a:t>
            </a:r>
          </a:p>
          <a:p>
            <a:pPr lvl="1"/>
            <a:r>
              <a:rPr lang="en-US" sz="2000" dirty="0"/>
              <a:t>Resistor-Transistor Logic (RTL)</a:t>
            </a:r>
          </a:p>
          <a:p>
            <a:pPr lvl="1"/>
            <a:r>
              <a:rPr lang="en-US" sz="2000" dirty="0"/>
              <a:t>… and so on</a:t>
            </a:r>
          </a:p>
          <a:p>
            <a:r>
              <a:rPr lang="en-US" sz="2400" dirty="0"/>
              <a:t>The main advantages of CMOS over the other technologies is low static power consumption</a:t>
            </a:r>
          </a:p>
          <a:p>
            <a:pPr lvl="1"/>
            <a:r>
              <a:rPr lang="en-US" sz="2000" dirty="0"/>
              <a:t>There is no current in a static state as the power supply is never connected to the ground in a static state</a:t>
            </a:r>
          </a:p>
          <a:p>
            <a:pPr lvl="1"/>
            <a:r>
              <a:rPr lang="en-US" sz="2000" dirty="0"/>
              <a:t>Except small leakage currents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/>
              <a:t>Example: CMOS 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sz="1600" dirty="0" err="1"/>
              <a:t>cc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sz="1600" dirty="0" err="1"/>
                <a:t>cc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116712"/>
          </a:xfrm>
        </p:spPr>
        <p:txBody>
          <a:bodyPr/>
          <a:lstStyle/>
          <a:p>
            <a:r>
              <a:rPr lang="en-US" dirty="0"/>
              <a:t>CMOS Circuits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925"/>
            <a:ext cx="8010525" cy="5432425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CMOS schemes always contain two complementary parts: pull-up and pull-down networks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Pull-up network (PUN)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1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P-type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P-type transistor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Pull-down network (PDN)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0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N-type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N-type transistor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PUN and PDN is never open together in a stable state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one part is turned on the other part is disabled (provides Z)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the input change there can be a short period of time when the both networks are open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59" name="Group 58"/>
          <p:cNvGrpSpPr/>
          <p:nvPr/>
        </p:nvGrpSpPr>
        <p:grpSpPr>
          <a:xfrm>
            <a:off x="9053864" y="923925"/>
            <a:ext cx="2798167" cy="3807704"/>
            <a:chOff x="8913187" y="1104265"/>
            <a:chExt cx="3207692" cy="4917982"/>
          </a:xfrm>
        </p:grpSpPr>
        <p:grpSp>
          <p:nvGrpSpPr>
            <p:cNvPr id="57" name="Group 56"/>
            <p:cNvGrpSpPr/>
            <p:nvPr/>
          </p:nvGrpSpPr>
          <p:grpSpPr>
            <a:xfrm>
              <a:off x="8913187" y="1104265"/>
              <a:ext cx="3019483" cy="4140516"/>
              <a:chOff x="8913187" y="1104265"/>
              <a:chExt cx="3019483" cy="41405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657177" y="3631858"/>
                <a:ext cx="224790" cy="1612923"/>
                <a:chOff x="7695718" y="4644563"/>
                <a:chExt cx="224790" cy="161292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804202" y="4644563"/>
                  <a:ext cx="1699" cy="1506243"/>
                  <a:chOff x="8746061" y="3544048"/>
                  <a:chExt cx="1699" cy="1506243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 flipH="1">
                    <a:off x="8746061" y="4297082"/>
                    <a:ext cx="1699" cy="753209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95718" y="6150806"/>
                  <a:ext cx="224790" cy="106680"/>
                  <a:chOff x="3539490" y="5323174"/>
                  <a:chExt cx="224790" cy="10668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3539490" y="5323174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3583152" y="5376514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3630055" y="5429854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10546785" y="1104265"/>
                <a:ext cx="464486" cy="1841786"/>
                <a:chOff x="7585326" y="2116970"/>
                <a:chExt cx="464486" cy="184178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804202" y="2562226"/>
                  <a:ext cx="0" cy="1396530"/>
                  <a:chOff x="8747760" y="3277069"/>
                  <a:chExt cx="0" cy="139653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747760" y="3277069"/>
                    <a:ext cx="0" cy="64349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85326" y="2116970"/>
                  <a:ext cx="4644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V</a:t>
                  </a:r>
                  <a:r>
                    <a:rPr lang="en-US" sz="1400" dirty="0" err="1"/>
                    <a:t>cc</a:t>
                  </a:r>
                  <a:endParaRPr lang="en-US" sz="1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8913187" y="2381273"/>
                <a:ext cx="1234147" cy="1815361"/>
                <a:chOff x="5961888" y="3393979"/>
                <a:chExt cx="1234147" cy="1144798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H="1">
                  <a:off x="6790944" y="4538777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flipH="1">
                  <a:off x="6790944" y="3393979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6790944" y="3393984"/>
                  <a:ext cx="0" cy="114479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6297168" y="3966380"/>
                  <a:ext cx="493776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961888" y="3698889"/>
                  <a:ext cx="627095" cy="213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Input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0756841" y="2855320"/>
                <a:ext cx="1175829" cy="776538"/>
                <a:chOff x="7795382" y="3868025"/>
                <a:chExt cx="1175829" cy="77653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 bwMode="auto">
                <a:xfrm>
                  <a:off x="7795382" y="4320744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8190228" y="3868025"/>
                  <a:ext cx="78098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7804202" y="3952159"/>
                  <a:ext cx="0" cy="69240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55" name="Rounded Rectangle 54"/>
              <p:cNvSpPr/>
              <p:nvPr/>
            </p:nvSpPr>
            <p:spPr>
              <a:xfrm>
                <a:off x="10164984" y="1910302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Pull-up network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165080" y="3727995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Pull-down network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2639" y="5437472"/>
              <a:ext cx="282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The </a:t>
              </a:r>
              <a:r>
                <a:rPr lang="en-US" sz="1600" b="1" dirty="0"/>
                <a:t>general</a:t>
              </a:r>
              <a:r>
                <a:rPr lang="en-US" sz="1600" dirty="0"/>
                <a:t> structure of a CMOS</a:t>
              </a:r>
              <a:r>
                <a:rPr lang="en-US" sz="1600" b="1" dirty="0"/>
                <a:t> </a:t>
              </a:r>
              <a:r>
                <a:rPr lang="en-US" sz="1600" dirty="0"/>
                <a:t>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/>
              <a:t>Example: CMOS NAND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Output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</a:t>
              </a:r>
              <a:r>
                <a:rPr lang="en-US" sz="1400" dirty="0" err="1"/>
                <a:t>cc</a:t>
              </a:r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V</a:t>
                </a:r>
                <a:r>
                  <a:rPr lang="en-US" sz="1400" dirty="0" err="1"/>
                  <a:t>cc</a:t>
                </a:r>
                <a:endParaRPr lang="en-US" sz="14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vs. Gate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066"/>
            <a:ext cx="10404231" cy="1158432"/>
          </a:xfrm>
        </p:spPr>
        <p:txBody>
          <a:bodyPr>
            <a:noAutofit/>
          </a:bodyPr>
          <a:lstStyle/>
          <a:p>
            <a:r>
              <a:rPr lang="en-US" sz="2400" dirty="0"/>
              <a:t>Schemes implemented on the transistor level are smaller and faster</a:t>
            </a:r>
          </a:p>
          <a:p>
            <a:pPr lvl="1"/>
            <a:r>
              <a:rPr lang="en-US" sz="2000" dirty="0"/>
              <a:t>In this example: 1.75x smaller (14 vs. 8 transistors) and 1.25x faster (5 vs. 4 transistors)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But, much harder to design and debug</a:t>
            </a:r>
          </a:p>
          <a:p>
            <a:pPr lvl="1"/>
            <a:r>
              <a:rPr lang="en-US" sz="2000" dirty="0"/>
              <a:t>Analogy from programming languages: C++ vs. </a:t>
            </a:r>
            <a:r>
              <a:rPr lang="en-US" sz="2000" dirty="0" err="1"/>
              <a:t>Asm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162" name="Group 161"/>
          <p:cNvGrpSpPr/>
          <p:nvPr/>
        </p:nvGrpSpPr>
        <p:grpSpPr>
          <a:xfrm>
            <a:off x="6799379" y="2576300"/>
            <a:ext cx="5067679" cy="3829675"/>
            <a:chOff x="6799379" y="1134872"/>
            <a:chExt cx="5067679" cy="3829675"/>
          </a:xfrm>
        </p:grpSpPr>
        <p:grpSp>
          <p:nvGrpSpPr>
            <p:cNvPr id="150" name="Group 149"/>
            <p:cNvGrpSpPr/>
            <p:nvPr/>
          </p:nvGrpSpPr>
          <p:grpSpPr>
            <a:xfrm>
              <a:off x="6799379" y="1134872"/>
              <a:ext cx="3430471" cy="3829675"/>
              <a:chOff x="5923079" y="1034010"/>
              <a:chExt cx="4306564" cy="513775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49284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8" name="Oval 5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8258338" y="1034010"/>
                <a:ext cx="428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V</a:t>
                </a:r>
                <a:r>
                  <a:rPr lang="en-US" sz="1200" dirty="0" err="1"/>
                  <a:t>cc</a:t>
                </a:r>
                <a:endParaRPr 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114715" y="1193615"/>
                <a:ext cx="276038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 bwMode="auto">
              <a:xfrm flipV="1">
                <a:off x="8485674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900416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8194235" y="192382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C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971833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7" name="Oval 46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9423057" y="1935610"/>
                <a:ext cx="295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D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899835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473442" y="135565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976279" y="5088344"/>
                <a:ext cx="605776" cy="1083421"/>
                <a:chOff x="7185543" y="4644563"/>
                <a:chExt cx="734965" cy="131447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2" name="Straight Connector 3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3" name="Straight Connector 3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358398" y="5585623"/>
                  <a:ext cx="334906" cy="373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974892" y="4778201"/>
                <a:ext cx="511315" cy="310334"/>
                <a:chOff x="8127402" y="3920564"/>
                <a:chExt cx="620358" cy="376518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702710" y="4694077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02710" y="5356260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9707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68" name="Oval 6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 bwMode="auto">
              <a:xfrm>
                <a:off x="6741020" y="2576439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5923079" y="1927192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455190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80" name="Oval 79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172740" y="193898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B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6735210" y="1661258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960693" y="1662782"/>
                <a:ext cx="103765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959927" y="2573067"/>
                <a:ext cx="1038423" cy="166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99" name="Group 98"/>
              <p:cNvGrpSpPr/>
              <p:nvPr/>
            </p:nvGrpSpPr>
            <p:grpSpPr>
              <a:xfrm>
                <a:off x="7970484" y="4164124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7965347" y="3547360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7696959" y="34692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702710" y="408940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485676" y="3126858"/>
                <a:ext cx="1271716" cy="342907"/>
                <a:chOff x="8083195" y="4696727"/>
                <a:chExt cx="2089314" cy="41603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 bwMode="auto">
                <a:xfrm>
                  <a:off x="8083195" y="4696727"/>
                  <a:ext cx="1230234" cy="709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9007936" y="4739348"/>
                  <a:ext cx="1164573" cy="37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Output</a:t>
                  </a:r>
                </a:p>
              </p:txBody>
            </p:sp>
          </p:grpSp>
        </p:grpSp>
        <p:sp>
          <p:nvSpPr>
            <p:cNvPr id="160" name="TextBox 159"/>
            <p:cNvSpPr txBox="1"/>
            <p:nvPr/>
          </p:nvSpPr>
          <p:spPr>
            <a:xfrm>
              <a:off x="9138902" y="4507783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4-in NAND via transistors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528384" y="3384909"/>
            <a:ext cx="2728156" cy="2534558"/>
            <a:chOff x="1528384" y="1391009"/>
            <a:chExt cx="2728156" cy="2534558"/>
          </a:xfrm>
        </p:grpSpPr>
        <p:grpSp>
          <p:nvGrpSpPr>
            <p:cNvPr id="161" name="Group 160"/>
            <p:cNvGrpSpPr/>
            <p:nvPr/>
          </p:nvGrpSpPr>
          <p:grpSpPr>
            <a:xfrm>
              <a:off x="1528384" y="1391009"/>
              <a:ext cx="2728156" cy="2534558"/>
              <a:chOff x="1115344" y="2256108"/>
              <a:chExt cx="2728156" cy="2534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666061" y="2256108"/>
                <a:ext cx="1483766" cy="2081044"/>
                <a:chOff x="1666061" y="2256108"/>
                <a:chExt cx="1483766" cy="2081044"/>
              </a:xfrm>
            </p:grpSpPr>
            <p:sp>
              <p:nvSpPr>
                <p:cNvPr id="127" name="Flowchart: Delay 10"/>
                <p:cNvSpPr/>
                <p:nvPr/>
              </p:nvSpPr>
              <p:spPr bwMode="auto">
                <a:xfrm rot="5400000">
                  <a:off x="17245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28" name="Flowchart: Delay 10"/>
                <p:cNvSpPr/>
                <p:nvPr/>
              </p:nvSpPr>
              <p:spPr bwMode="auto">
                <a:xfrm rot="5400000">
                  <a:off x="26262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1942325" y="3152457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grpSp>
              <p:nvGrpSpPr>
                <p:cNvPr id="137" name="Group 136"/>
                <p:cNvGrpSpPr/>
                <p:nvPr/>
              </p:nvGrpSpPr>
              <p:grpSpPr>
                <a:xfrm>
                  <a:off x="1793894" y="2545044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698768" y="2531875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2260617" y="3261856"/>
                  <a:ext cx="290513" cy="213093"/>
                  <a:chOff x="1793894" y="2599814"/>
                  <a:chExt cx="290513" cy="213093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>
                    <a:off x="1793894" y="2602195"/>
                    <a:ext cx="0" cy="210712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 bwMode="auto">
                  <a:xfrm>
                    <a:off x="2084407" y="2599814"/>
                    <a:ext cx="0" cy="213093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cxnSp>
              <p:nvCxnSpPr>
                <p:cNvPr id="144" name="Straight Connector 143"/>
                <p:cNvCxnSpPr/>
                <p:nvPr/>
              </p:nvCxnSpPr>
              <p:spPr bwMode="auto">
                <a:xfrm>
                  <a:off x="2849600" y="3161982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 flipH="1">
                  <a:off x="1942325" y="3267759"/>
                  <a:ext cx="3182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>
                  <a:off x="2551130" y="3267759"/>
                  <a:ext cx="292895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9" name="Straight Connector 148"/>
                <p:cNvCxnSpPr>
                  <a:stCxn id="165" idx="5"/>
                  <a:endCxn id="156" idx="0"/>
                </p:cNvCxnSpPr>
                <p:nvPr/>
              </p:nvCxnSpPr>
              <p:spPr bwMode="auto">
                <a:xfrm>
                  <a:off x="2406403" y="3824383"/>
                  <a:ext cx="1922" cy="2049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666061" y="2256108"/>
                  <a:ext cx="230098" cy="229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42325" y="2258228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59239" y="2258684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854553" y="2260804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3901" y="4029375"/>
                  <a:ext cx="7088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Output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1875127" y="3022056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2778790" y="3022528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1115344" y="4452112"/>
                <a:ext cx="2728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fig.:</a:t>
                </a:r>
                <a:r>
                  <a:rPr lang="en-US" sz="1600" dirty="0"/>
                  <a:t> 4-in NAND via 2-in gates</a:t>
                </a:r>
              </a:p>
            </p:txBody>
          </p:sp>
        </p:grpSp>
        <p:sp>
          <p:nvSpPr>
            <p:cNvPr id="165" name="Flowchart: Delay 18"/>
            <p:cNvSpPr/>
            <p:nvPr/>
          </p:nvSpPr>
          <p:spPr bwMode="auto">
            <a:xfrm rot="5400000" flipH="1">
              <a:off x="2583532" y="242416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1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Transistor </a:t>
            </a:r>
            <a:r>
              <a:rPr lang="en-US" dirty="0"/>
              <a:t>Level Multiplexor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1160"/>
            <a:ext cx="10515600" cy="7058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48" name="Group 147"/>
          <p:cNvGrpSpPr/>
          <p:nvPr/>
        </p:nvGrpSpPr>
        <p:grpSpPr>
          <a:xfrm>
            <a:off x="302236" y="1752294"/>
            <a:ext cx="2728156" cy="2370321"/>
            <a:chOff x="302236" y="1752294"/>
            <a:chExt cx="2728156" cy="2370321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752294"/>
              <a:ext cx="1939317" cy="1889146"/>
              <a:chOff x="4801266" y="1737054"/>
              <a:chExt cx="1939317" cy="1889146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5237748" y="2747506"/>
                <a:ext cx="934470" cy="822918"/>
                <a:chOff x="9326532" y="3685243"/>
                <a:chExt cx="934470" cy="82291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9640644" y="3920560"/>
                  <a:ext cx="620358" cy="376518"/>
                  <a:chOff x="8127402" y="3920564"/>
                  <a:chExt cx="620358" cy="376518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" name="Straight Connector 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6" name="Straight Connector 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 rot="5400000">
                  <a:off x="9068962" y="3942813"/>
                  <a:ext cx="822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! Control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5400000">
                <a:off x="5222766" y="1315554"/>
                <a:ext cx="1096318" cy="1939317"/>
                <a:chOff x="759687" y="4080515"/>
                <a:chExt cx="1096318" cy="19393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59687" y="4080515"/>
                  <a:ext cx="1096318" cy="1939317"/>
                  <a:chOff x="9305644" y="3085300"/>
                  <a:chExt cx="1096318" cy="1939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9640644" y="3544044"/>
                    <a:ext cx="620358" cy="1129551"/>
                    <a:chOff x="8127402" y="3544048"/>
                    <a:chExt cx="620358" cy="1129551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 bwMode="auto">
                    <a:xfrm>
                      <a:off x="8606118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8606118" y="3920565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8606118" y="4297082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8747760" y="3544048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8747760" y="4297082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8503920" y="3920564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 rot="5400000">
                      <a:off x="8315661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25" name="TextBox 24"/>
                  <p:cNvSpPr txBox="1"/>
                  <p:nvPr/>
                </p:nvSpPr>
                <p:spPr>
                  <a:xfrm rot="16200000">
                    <a:off x="9096965" y="3940981"/>
                    <a:ext cx="72513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 rot="16200000">
                    <a:off x="10086010" y="470866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In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200000">
                    <a:off x="10017847" y="3160801"/>
                    <a:ext cx="4587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Out</a:t>
                    </a:r>
                  </a:p>
                </p:txBody>
              </p:sp>
            </p:grpSp>
            <p:sp>
              <p:nvSpPr>
                <p:cNvPr id="23" name="Oval 2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302236" y="3784061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transmission gate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035972" y="1769259"/>
            <a:ext cx="2907180" cy="3714446"/>
            <a:chOff x="4035972" y="1769259"/>
            <a:chExt cx="2907180" cy="3714446"/>
          </a:xfrm>
        </p:grpSpPr>
        <p:cxnSp>
          <p:nvCxnSpPr>
            <p:cNvPr id="54" name="Straight Connector 53"/>
            <p:cNvCxnSpPr/>
            <p:nvPr/>
          </p:nvCxnSpPr>
          <p:spPr bwMode="auto">
            <a:xfrm rot="16200000">
              <a:off x="5541176" y="2675595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>
              <a:off x="5282096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16200000">
              <a:off x="5658613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>
              <a:off x="5541175" y="2777793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541176" y="2966051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 rot="5400000">
              <a:off x="5230960" y="1847938"/>
              <a:ext cx="620358" cy="1129551"/>
              <a:chOff x="8127402" y="3544048"/>
              <a:chExt cx="620358" cy="1129551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5229190" y="176925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8362" y="2566010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4372" y="317361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</a:t>
              </a: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rot="5400000">
              <a:off x="5470538" y="2337858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978189" y="3326633"/>
              <a:ext cx="1129551" cy="1240033"/>
              <a:chOff x="4955329" y="3433313"/>
              <a:chExt cx="1129551" cy="124003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 rot="16200000">
                <a:off x="5520142" y="4006373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>
                <a:off x="5261062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>
                <a:off x="5637579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16200000">
                <a:off x="5520141" y="4108571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5520142" y="4296829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4" name="Group 63"/>
              <p:cNvGrpSpPr/>
              <p:nvPr/>
            </p:nvGrpSpPr>
            <p:grpSpPr>
              <a:xfrm rot="5400000">
                <a:off x="5209926" y="3178716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 rot="5400000">
                <a:off x="5449504" y="3668636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23282" y="376738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29190" y="457404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6663" y="31755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! Select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 bwMode="auto">
            <a:xfrm>
              <a:off x="514833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96000" y="2706969"/>
              <a:ext cx="0" cy="12393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10591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035972" y="4898930"/>
              <a:ext cx="2728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Mux on transmission gates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94496" y="2408256"/>
            <a:ext cx="3902005" cy="2142307"/>
            <a:chOff x="7794496" y="2408256"/>
            <a:chExt cx="3902005" cy="214230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A827702-57A4-4413-9101-9A67BDEB9E3D}"/>
                </a:ext>
              </a:extLst>
            </p:cNvPr>
            <p:cNvGrpSpPr/>
            <p:nvPr/>
          </p:nvGrpSpPr>
          <p:grpSpPr>
            <a:xfrm>
              <a:off x="7794496" y="2408256"/>
              <a:ext cx="2185448" cy="1656811"/>
              <a:chOff x="4304193" y="4211315"/>
              <a:chExt cx="2185448" cy="1656811"/>
            </a:xfrm>
          </p:grpSpPr>
          <p:sp>
            <p:nvSpPr>
              <p:cNvPr id="118" name="Flowchart: Delay 117"/>
              <p:cNvSpPr/>
              <p:nvPr/>
            </p:nvSpPr>
            <p:spPr bwMode="auto">
              <a:xfrm>
                <a:off x="5691174" y="42605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315374" y="4211315"/>
                <a:ext cx="295273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120" name="Straight Connector 119"/>
              <p:cNvCxnSpPr>
                <a:cxnSpLocks/>
              </p:cNvCxnSpPr>
              <p:nvPr/>
            </p:nvCxnSpPr>
            <p:spPr bwMode="auto">
              <a:xfrm>
                <a:off x="4636420" y="4411370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5404670" y="4752104"/>
                <a:ext cx="290087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flipH="1">
                <a:off x="6218095" y="45823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3" name="Group 122"/>
              <p:cNvGrpSpPr/>
              <p:nvPr/>
            </p:nvGrpSpPr>
            <p:grpSpPr>
              <a:xfrm>
                <a:off x="4872039" y="4521165"/>
                <a:ext cx="624767" cy="450032"/>
                <a:chOff x="6810987" y="5552986"/>
                <a:chExt cx="958297" cy="690282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048712" y="5552986"/>
                  <a:ext cx="720572" cy="690282"/>
                  <a:chOff x="1738370" y="2009796"/>
                  <a:chExt cx="720572" cy="690282"/>
                </a:xfrm>
              </p:grpSpPr>
              <p:sp>
                <p:nvSpPr>
                  <p:cNvPr id="134" name="Isosceles Triangle 133"/>
                  <p:cNvSpPr/>
                  <p:nvPr/>
                </p:nvSpPr>
                <p:spPr bwMode="auto">
                  <a:xfrm rot="5400000">
                    <a:off x="1690764" y="2057402"/>
                    <a:ext cx="690282" cy="595070"/>
                  </a:xfrm>
                  <a:prstGeom prst="triangl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 bwMode="auto">
                  <a:xfrm>
                    <a:off x="2324471" y="2287704"/>
                    <a:ext cx="134471" cy="134471"/>
                  </a:xfrm>
                  <a:prstGeom prst="ellips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B4BABD">
                        <a:lumMod val="75000"/>
                      </a:srgbClr>
                    </a:solidFill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33" name="Straight Connector 132"/>
                <p:cNvCxnSpPr>
                  <a:cxnSpLocks/>
                  <a:endCxn id="134" idx="3"/>
                </p:cNvCxnSpPr>
                <p:nvPr/>
              </p:nvCxnSpPr>
              <p:spPr bwMode="auto">
                <a:xfrm>
                  <a:off x="6810987" y="5898127"/>
                  <a:ext cx="237726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4313509" y="4860247"/>
                <a:ext cx="293670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c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25" name="Flowchart: Delay 124">
                <a:extLst>
                  <a:ext uri="{FF2B5EF4-FFF2-40B4-BE49-F238E27FC236}">
                    <a16:creationId xmlns:a16="http://schemas.microsoft.com/office/drawing/2014/main" id="{0383BE8E-DEBF-497A-961A-874620897CCB}"/>
                  </a:ext>
                </a:extLst>
              </p:cNvPr>
              <p:cNvSpPr/>
              <p:nvPr/>
            </p:nvSpPr>
            <p:spPr bwMode="auto">
              <a:xfrm>
                <a:off x="5691174" y="52051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3B41DD0-0327-42C9-BADB-11E32127E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2039" y="5355970"/>
                <a:ext cx="81913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7CB35C5-0739-41C6-8803-0B169C805C6F}"/>
                  </a:ext>
                </a:extLst>
              </p:cNvPr>
              <p:cNvCxnSpPr/>
              <p:nvPr/>
            </p:nvCxnSpPr>
            <p:spPr bwMode="auto">
              <a:xfrm flipH="1">
                <a:off x="6218095" y="55269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623FA96-883D-4103-9915-1BF475B24118}"/>
                  </a:ext>
                </a:extLst>
              </p:cNvPr>
              <p:cNvSpPr/>
              <p:nvPr/>
            </p:nvSpPr>
            <p:spPr>
              <a:xfrm>
                <a:off x="4304193" y="5468016"/>
                <a:ext cx="300082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y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4EE61FD-5A58-44A6-874B-0EA470F618AF}"/>
                  </a:ext>
                </a:extLst>
              </p:cNvPr>
              <p:cNvCxnSpPr/>
              <p:nvPr/>
            </p:nvCxnSpPr>
            <p:spPr bwMode="auto">
              <a:xfrm>
                <a:off x="4636420" y="5714111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2D1BC00-7596-4E80-8E7D-37BBD271D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038" y="4729421"/>
                <a:ext cx="0" cy="64077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65E4793-AEA3-4EAA-B0AD-C88E151059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636420" y="5059789"/>
                <a:ext cx="235618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3B5F91-3602-49A5-9D3B-8B3D8B930423}"/>
                </a:ext>
              </a:extLst>
            </p:cNvPr>
            <p:cNvGrpSpPr/>
            <p:nvPr/>
          </p:nvGrpSpPr>
          <p:grpSpPr>
            <a:xfrm>
              <a:off x="9953696" y="2766603"/>
              <a:ext cx="1742805" cy="966882"/>
              <a:chOff x="6463393" y="4569662"/>
              <a:chExt cx="1742805" cy="96688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801920" y="4806779"/>
                <a:ext cx="404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M</a:t>
                </a:r>
                <a:endParaRPr lang="ru-RU" sz="2000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B2C99D5-8D9D-4E19-B8FD-C0DBC90933CA}"/>
                  </a:ext>
                </a:extLst>
              </p:cNvPr>
              <p:cNvGrpSpPr/>
              <p:nvPr/>
            </p:nvGrpSpPr>
            <p:grpSpPr>
              <a:xfrm>
                <a:off x="6477000" y="4569662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57D3A-AF8B-43FD-8308-A49409D9A800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2E8916E-11A8-4787-ACA7-76D39A581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ECE73D7-6781-4EAB-90AB-7D5E3DA8F1F7}"/>
                  </a:ext>
                </a:extLst>
              </p:cNvPr>
              <p:cNvGrpSpPr/>
              <p:nvPr/>
            </p:nvGrpSpPr>
            <p:grpSpPr>
              <a:xfrm flipV="1">
                <a:off x="6463393" y="5224601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1D20A59B-9B12-477D-B592-9112776D178B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B3077CB-E675-4C57-B760-83038613A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873788" y="4649785"/>
                <a:ext cx="947377" cy="820453"/>
                <a:chOff x="1436014" y="1716673"/>
                <a:chExt cx="947377" cy="820453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H="1">
                  <a:off x="2043797" y="2126677"/>
                  <a:ext cx="339594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Flowchart: Delay 18"/>
                <p:cNvSpPr/>
                <p:nvPr/>
              </p:nvSpPr>
              <p:spPr bwMode="auto">
                <a:xfrm flipH="1">
                  <a:off x="1436014" y="171667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E114B6F-8FC3-4E15-8B14-2BDB5BB21EDB}"/>
                </a:ext>
              </a:extLst>
            </p:cNvPr>
            <p:cNvSpPr txBox="1"/>
            <p:nvPr/>
          </p:nvSpPr>
          <p:spPr>
            <a:xfrm>
              <a:off x="8401332" y="4212009"/>
              <a:ext cx="224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Fig.: </a:t>
              </a:r>
              <a:r>
                <a:rPr lang="en-US" sz="1600" dirty="0"/>
                <a:t>mux circuit on gates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>
            <a:noAutofit/>
          </a:bodyPr>
          <a:lstStyle/>
          <a:p>
            <a:r>
              <a:rPr lang="en-US" sz="2800" dirty="0"/>
              <a:t>Transistors are the fundamental building blocks for all digital circuits</a:t>
            </a:r>
          </a:p>
          <a:p>
            <a:r>
              <a:rPr lang="en-US" sz="2800" dirty="0"/>
              <a:t>The main advantages of transistors over other devises (e.g., vacuum tubes):</a:t>
            </a:r>
          </a:p>
          <a:p>
            <a:pPr lvl="1"/>
            <a:r>
              <a:rPr lang="en-US" sz="2400" dirty="0">
                <a:latin typeface="+mn-lt"/>
              </a:rPr>
              <a:t>very small size </a:t>
            </a:r>
            <a:r>
              <a:rPr lang="en-US" sz="2400" dirty="0"/>
              <a:t>(&lt; 10 nm*)</a:t>
            </a:r>
          </a:p>
          <a:p>
            <a:pPr lvl="1"/>
            <a:r>
              <a:rPr lang="en-US" sz="2400" dirty="0">
                <a:latin typeface="+mn-lt"/>
              </a:rPr>
              <a:t>reliability</a:t>
            </a:r>
            <a:r>
              <a:rPr lang="en-US" sz="2400" dirty="0"/>
              <a:t> (the 1946 ENIAC, with over 17,000 vacuum tubes, had a tube failure on average every two days)</a:t>
            </a:r>
          </a:p>
          <a:p>
            <a:pPr lvl="1"/>
            <a:r>
              <a:rPr lang="en-US" sz="2400" dirty="0">
                <a:latin typeface="+mn-lt"/>
              </a:rPr>
              <a:t>power efficiency </a:t>
            </a:r>
            <a:r>
              <a:rPr lang="en-US" sz="2400" dirty="0"/>
              <a:t>(consume small energy when the state is not changed)</a:t>
            </a:r>
          </a:p>
          <a:p>
            <a:pPr lvl="1"/>
            <a:r>
              <a:rPr lang="en-US" sz="2400" dirty="0">
                <a:latin typeface="+mn-lt"/>
              </a:rPr>
              <a:t>small cost</a:t>
            </a:r>
            <a:r>
              <a:rPr lang="en-US" sz="2400" dirty="0"/>
              <a:t> (production cost of a processor is about several dollars, but it contains billions of transistors)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diffusion </a:t>
            </a:r>
            <a:r>
              <a:rPr lang="en-US" sz="2400" dirty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&lt;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Open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drain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More precisely when </a:t>
            </a:r>
            <a:r>
              <a:rPr lang="en-US" sz="2400" dirty="0" err="1"/>
              <a:t>V</a:t>
            </a:r>
            <a:r>
              <a:rPr lang="en-US" sz="1800" dirty="0" err="1"/>
              <a:t>gs</a:t>
            </a:r>
            <a:r>
              <a:rPr lang="en-US" sz="2000" dirty="0"/>
              <a:t> &gt; </a:t>
            </a:r>
            <a:r>
              <a:rPr lang="en-US" sz="2400" dirty="0" err="1"/>
              <a:t>V</a:t>
            </a:r>
            <a:r>
              <a:rPr lang="en-US" sz="1800" dirty="0" err="1"/>
              <a:t>t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The current passes though the small N-type channel created by the gate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&gt;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1600" dirty="0" err="1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</a:t>
            </a:r>
            <a:r>
              <a:rPr lang="en-US" sz="1400" dirty="0" err="1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 = ?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sz="1400" dirty="0" err="1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Open only if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gd</a:t>
            </a:r>
            <a:r>
              <a:rPr lang="en-US" sz="1600" dirty="0">
                <a:solidFill>
                  <a:schemeClr val="accent1"/>
                </a:solidFill>
              </a:rPr>
              <a:t> &gt;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s1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/>
                        <a:t>weak</a:t>
                      </a:r>
                      <a:r>
                        <a:rPr lang="ru-RU" sz="1600" dirty="0"/>
                        <a:t> </a:t>
                      </a:r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N-type MOSFET</a:t>
            </a:r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1268</Words>
  <Application>Microsoft Office PowerPoint</Application>
  <PresentationFormat>Widescreen</PresentationFormat>
  <Paragraphs>396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Integrated Circuits Implementation: CMOS</vt:lpstr>
      <vt:lpstr>Topics of The Lecture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Example: CMOS Inverter</vt:lpstr>
      <vt:lpstr>CMOS Circuits Structure</vt:lpstr>
      <vt:lpstr>Example: CMOS NAND</vt:lpstr>
      <vt:lpstr>Transistor Level vs. Gate Level Design</vt:lpstr>
      <vt:lpstr>Example: Transistor Level Multiplexor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Smirnov, Igor</dc:creator>
  <cp:keywords>CTPClassification=CTP_NWR:VisualMarkings=, CTPClassification=CTP_NT</cp:keywords>
  <cp:lastModifiedBy>Smirnov, Igor</cp:lastModifiedBy>
  <cp:revision>162</cp:revision>
  <dcterms:created xsi:type="dcterms:W3CDTF">2015-09-06T19:48:52Z</dcterms:created>
  <dcterms:modified xsi:type="dcterms:W3CDTF">2021-09-15T07:27:49Z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2019-10-09 06:53:59Z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