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90" r:id="rId11"/>
    <p:sldId id="288" r:id="rId12"/>
    <p:sldId id="289" r:id="rId13"/>
    <p:sldId id="291" r:id="rId14"/>
    <p:sldId id="292" r:id="rId15"/>
    <p:sldId id="293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C44D3-FE73-4FF2-ACE5-F3F04EE096D7}" v="2" dt="2021-09-29T08:36:40.6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9" autoAdjust="0"/>
    <p:restoredTop sz="84959" autoAdjust="0"/>
  </p:normalViewPr>
  <p:slideViewPr>
    <p:cSldViewPr snapToGrid="0" showGuides="1">
      <p:cViewPr varScale="1">
        <p:scale>
          <a:sx n="93" d="100"/>
          <a:sy n="93" d="100"/>
        </p:scale>
        <p:origin x="2550" y="90"/>
      </p:cViewPr>
      <p:guideLst>
        <p:guide orient="horz" pos="816"/>
        <p:guide pos="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rnov, Igor" userId="7512555a-d6bf-4868-b78f-1932e0818ba1" providerId="ADAL" clId="{F9E9F23C-57AB-4AE2-A32C-760D39D586D7}"/>
    <pc:docChg chg="undo modSld">
      <pc:chgData name="Smirnov, Igor" userId="7512555a-d6bf-4868-b78f-1932e0818ba1" providerId="ADAL" clId="{F9E9F23C-57AB-4AE2-A32C-760D39D586D7}" dt="2020-10-06T20:14:36.255" v="11"/>
      <pc:docMkLst>
        <pc:docMk/>
      </pc:docMkLst>
      <pc:sldChg chg="addSp modSp modAnim">
        <pc:chgData name="Smirnov, Igor" userId="7512555a-d6bf-4868-b78f-1932e0818ba1" providerId="ADAL" clId="{F9E9F23C-57AB-4AE2-A32C-760D39D586D7}" dt="2020-10-06T20:12:42.418" v="9"/>
        <pc:sldMkLst>
          <pc:docMk/>
          <pc:sldMk cId="2789075176" sldId="290"/>
        </pc:sldMkLst>
        <pc:spChg chg="mod">
          <ac:chgData name="Smirnov, Igor" userId="7512555a-d6bf-4868-b78f-1932e0818ba1" providerId="ADAL" clId="{F9E9F23C-57AB-4AE2-A32C-760D39D586D7}" dt="2020-10-06T20:11:26.961" v="1" actId="1076"/>
          <ac:spMkLst>
            <pc:docMk/>
            <pc:sldMk cId="2789075176" sldId="290"/>
            <ac:spMk id="2" creationId="{00000000-0000-0000-0000-000000000000}"/>
          </ac:spMkLst>
        </pc:spChg>
        <pc:spChg chg="add mod">
          <ac:chgData name="Smirnov, Igor" userId="7512555a-d6bf-4868-b78f-1932e0818ba1" providerId="ADAL" clId="{F9E9F23C-57AB-4AE2-A32C-760D39D586D7}" dt="2020-10-06T20:11:43.017" v="4" actId="1076"/>
          <ac:spMkLst>
            <pc:docMk/>
            <pc:sldMk cId="2789075176" sldId="290"/>
            <ac:spMk id="15" creationId="{A817676A-A096-45C6-A158-0C9E40E21E97}"/>
          </ac:spMkLst>
        </pc:spChg>
        <pc:grpChg chg="mod">
          <ac:chgData name="Smirnov, Igor" userId="7512555a-d6bf-4868-b78f-1932e0818ba1" providerId="ADAL" clId="{F9E9F23C-57AB-4AE2-A32C-760D39D586D7}" dt="2020-10-06T20:11:31.557" v="2" actId="1076"/>
          <ac:grpSpMkLst>
            <pc:docMk/>
            <pc:sldMk cId="2789075176" sldId="290"/>
            <ac:grpSpMk id="77" creationId="{00000000-0000-0000-0000-000000000000}"/>
          </ac:grpSpMkLst>
        </pc:grpChg>
      </pc:sldChg>
      <pc:sldChg chg="modSp">
        <pc:chgData name="Smirnov, Igor" userId="7512555a-d6bf-4868-b78f-1932e0818ba1" providerId="ADAL" clId="{F9E9F23C-57AB-4AE2-A32C-760D39D586D7}" dt="2020-10-06T20:14:36.255" v="11"/>
        <pc:sldMkLst>
          <pc:docMk/>
          <pc:sldMk cId="3167304087" sldId="292"/>
        </pc:sldMkLst>
        <pc:spChg chg="mod">
          <ac:chgData name="Smirnov, Igor" userId="7512555a-d6bf-4868-b78f-1932e0818ba1" providerId="ADAL" clId="{F9E9F23C-57AB-4AE2-A32C-760D39D586D7}" dt="2020-10-06T20:14:36.255" v="11"/>
          <ac:spMkLst>
            <pc:docMk/>
            <pc:sldMk cId="3167304087" sldId="292"/>
            <ac:spMk id="6" creationId="{00000000-0000-0000-0000-000000000000}"/>
          </ac:spMkLst>
        </pc:spChg>
      </pc:sldChg>
    </pc:docChg>
  </pc:docChgLst>
  <pc:docChgLst>
    <pc:chgData name="Smirnov, Igor" userId="7512555a-d6bf-4868-b78f-1932e0818ba1" providerId="ADAL" clId="{BFA6F4CE-4F36-4261-A7C9-0AA56CE70B50}"/>
    <pc:docChg chg="undo custSel modSld">
      <pc:chgData name="Smirnov, Igor" userId="7512555a-d6bf-4868-b78f-1932e0818ba1" providerId="ADAL" clId="{BFA6F4CE-4F36-4261-A7C9-0AA56CE70B50}" dt="2020-10-07T07:44:17.168" v="207" actId="20577"/>
      <pc:docMkLst>
        <pc:docMk/>
      </pc:docMkLst>
      <pc:sldChg chg="modNotesTx">
        <pc:chgData name="Smirnov, Igor" userId="7512555a-d6bf-4868-b78f-1932e0818ba1" providerId="ADAL" clId="{BFA6F4CE-4F36-4261-A7C9-0AA56CE70B50}" dt="2020-10-07T07:44:17.168" v="207" actId="20577"/>
        <pc:sldMkLst>
          <pc:docMk/>
          <pc:sldMk cId="2597551326" sldId="289"/>
        </pc:sldMkLst>
      </pc:sldChg>
      <pc:sldChg chg="modSp modAnim">
        <pc:chgData name="Smirnov, Igor" userId="7512555a-d6bf-4868-b78f-1932e0818ba1" providerId="ADAL" clId="{BFA6F4CE-4F36-4261-A7C9-0AA56CE70B50}" dt="2020-10-07T07:42:24.961" v="66" actId="20577"/>
        <pc:sldMkLst>
          <pc:docMk/>
          <pc:sldMk cId="2789075176" sldId="290"/>
        </pc:sldMkLst>
        <pc:spChg chg="mod">
          <ac:chgData name="Smirnov, Igor" userId="7512555a-d6bf-4868-b78f-1932e0818ba1" providerId="ADAL" clId="{BFA6F4CE-4F36-4261-A7C9-0AA56CE70B50}" dt="2020-10-07T07:38:44.860" v="33" actId="20577"/>
          <ac:spMkLst>
            <pc:docMk/>
            <pc:sldMk cId="2789075176" sldId="290"/>
            <ac:spMk id="2" creationId="{00000000-0000-0000-0000-000000000000}"/>
          </ac:spMkLst>
        </pc:spChg>
        <pc:spChg chg="mod">
          <ac:chgData name="Smirnov, Igor" userId="7512555a-d6bf-4868-b78f-1932e0818ba1" providerId="ADAL" clId="{BFA6F4CE-4F36-4261-A7C9-0AA56CE70B50}" dt="2020-10-07T07:42:22.565" v="63" actId="1076"/>
          <ac:spMkLst>
            <pc:docMk/>
            <pc:sldMk cId="2789075176" sldId="290"/>
            <ac:spMk id="3" creationId="{00000000-0000-0000-0000-000000000000}"/>
          </ac:spMkLst>
        </pc:spChg>
      </pc:sldChg>
      <pc:sldChg chg="modSp modNotesTx">
        <pc:chgData name="Smirnov, Igor" userId="7512555a-d6bf-4868-b78f-1932e0818ba1" providerId="ADAL" clId="{BFA6F4CE-4F36-4261-A7C9-0AA56CE70B50}" dt="2020-10-07T07:36:51.916" v="12" actId="20577"/>
        <pc:sldMkLst>
          <pc:docMk/>
          <pc:sldMk cId="3167304087" sldId="292"/>
        </pc:sldMkLst>
        <pc:spChg chg="mod">
          <ac:chgData name="Smirnov, Igor" userId="7512555a-d6bf-4868-b78f-1932e0818ba1" providerId="ADAL" clId="{BFA6F4CE-4F36-4261-A7C9-0AA56CE70B50}" dt="2020-10-07T07:36:37.725" v="6" actId="20577"/>
          <ac:spMkLst>
            <pc:docMk/>
            <pc:sldMk cId="3167304087" sldId="292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0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Асинхронный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триггер изменяет своё состояние непосредственно в момент изменения соответствующего информационного сигнала или сигналов, с некоторой задержкой равной сумме задержек на элементах, составляющих данный триггер.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Синхронные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триггеры реагируют на информационные сигналы только при наличии соответствующего сигнала на так называемом входе синхронизации С (от англ.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Этот вход также обозначают термином «такт». Такие информационные сигналы называют синхронными. Синхронные триггеры в свою очередь подразделяют на триггеры со статическим и с динамическим управлением по входу синхронизации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7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Асинхронный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триггер изменяет своё состояние непосредственно в момент изменения соответствующего информационного сигнала или сигналов, с некоторой задержкой равной сумме задержек на элементах, составляющих данный триггер.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Синхронные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триггеры реагируют на информационные сигналы только при наличии соответствующего сигнала на так называемом входе синхронизации С (от англ.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Этот вход также обозначают термином «такт». Такие информационные сигналы называют синхронными. Синхронные триггеры в свою очередь подразделяют на триггеры со статическим и с динамическим управлением по входу синхронизации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33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Memory array has 3 input signals and 1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Data buses are N bits wide (each chunk is N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Address is M bits wide if 2</a:t>
            </a:r>
            <a:r>
              <a:rPr lang="en-US" sz="1200" baseline="30000" dirty="0">
                <a:latin typeface="+mn-lt"/>
              </a:rPr>
              <a:t>M</a:t>
            </a:r>
            <a:r>
              <a:rPr lang="en-US" sz="1200" dirty="0">
                <a:latin typeface="+mn-lt"/>
              </a:rPr>
              <a:t> is array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209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this is not DDR type of memory – such mem cells are common for internal CPU structures (registers and caches)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140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 настройки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 удержания</a:t>
            </a:r>
            <a:endParaRPr lang="en-US" dirty="0"/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Задержка загрязнения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Задержка распространения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66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9/29/2021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Igor Smirnov -- Digital Integrated Circuits Design -- Lecture #4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citeseerx.ist.psu.edu/viewdoc/download?doi=10.1.1.153.3264&amp;rep=rep1&amp;type=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T-ILab/ca-lectures/tree/master/mipt-mips/2018" TargetMode="External"/><Relationship Id="rId2" Type="http://schemas.openxmlformats.org/officeDocument/2006/relationships/hyperlink" Target="https://mipt-ilab.github.io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yssec.ethz.ch/content/dam/ethz/special-interest/infk/inst-infsec/system-security-group-dam/education/Digitaltechnik_14/10_SequentialCircuits_Timing.pdf" TargetMode="External"/><Relationship Id="rId5" Type="http://schemas.openxmlformats.org/officeDocument/2006/relationships/hyperlink" Target="http://citeseerx.ist.psu.edu/viewdoc/download?doi=10.1.1.153.3264&amp;rep=rep1&amp;type=pdf" TargetMode="External"/><Relationship Id="rId4" Type="http://schemas.openxmlformats.org/officeDocument/2006/relationships/hyperlink" Target="https://electronicsforu.com/technology-trends/latch-not-bad-latch-vs-flip-flo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dirty="0"/>
              <a:t>Sequential Circuits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Igor Smirnov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Flip-Flop</a:t>
            </a:r>
            <a:r>
              <a:rPr lang="ru-RU" dirty="0"/>
              <a:t> (</a:t>
            </a:r>
            <a:r>
              <a:rPr lang="en-US" dirty="0"/>
              <a:t>edge-triggered)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107172"/>
            <a:ext cx="10515600" cy="1857298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Unlike a latch, a flip-flop is open for write only at </a:t>
            </a:r>
            <a:r>
              <a:rPr lang="en-US" sz="2400" b="1" dirty="0">
                <a:solidFill>
                  <a:prstClr val="black"/>
                </a:solidFill>
              </a:rPr>
              <a:t>switching</a:t>
            </a:r>
            <a:r>
              <a:rPr lang="en-US" sz="2400" dirty="0">
                <a:solidFill>
                  <a:prstClr val="black"/>
                </a:solidFill>
              </a:rPr>
              <a:t> of the write enable signal (from 0 to 1, or from 1 to 0, or both)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The value from the 1</a:t>
            </a:r>
            <a:r>
              <a:rPr lang="en-US" sz="2000" baseline="30000" dirty="0"/>
              <a:t>st</a:t>
            </a:r>
            <a:r>
              <a:rPr lang="en-US" sz="2000" dirty="0"/>
              <a:t> trigger is written to the 2</a:t>
            </a:r>
            <a:r>
              <a:rPr lang="en-US" sz="2000" baseline="30000" dirty="0"/>
              <a:t>nd</a:t>
            </a:r>
            <a:r>
              <a:rPr lang="en-US" sz="2000" dirty="0"/>
              <a:t> trigger and then the 1</a:t>
            </a:r>
            <a:r>
              <a:rPr lang="en-US" sz="2000" baseline="30000" dirty="0"/>
              <a:t>st</a:t>
            </a:r>
            <a:r>
              <a:rPr lang="en-US" sz="2000" dirty="0"/>
              <a:t> trigger is closed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More expense (2 D-latches), but extremely helpful in building a CPU pipeline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grpSp>
        <p:nvGrpSpPr>
          <p:cNvPr id="78" name="Group 77"/>
          <p:cNvGrpSpPr/>
          <p:nvPr/>
        </p:nvGrpSpPr>
        <p:grpSpPr>
          <a:xfrm>
            <a:off x="1233488" y="1806697"/>
            <a:ext cx="979364" cy="741085"/>
            <a:chOff x="1233488" y="1806697"/>
            <a:chExt cx="979364" cy="741085"/>
          </a:xfrm>
        </p:grpSpPr>
        <p:sp>
          <p:nvSpPr>
            <p:cNvPr id="23" name="Isosceles Triangle 22"/>
            <p:cNvSpPr/>
            <p:nvPr/>
          </p:nvSpPr>
          <p:spPr bwMode="auto">
            <a:xfrm rot="5400000">
              <a:off x="1519852" y="2169409"/>
              <a:ext cx="406400" cy="350345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892946" y="2304997"/>
              <a:ext cx="79169" cy="79169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233488" y="1806697"/>
              <a:ext cx="97936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3"/>
            </p:cNvCxnSpPr>
            <p:nvPr/>
          </p:nvCxnSpPr>
          <p:spPr>
            <a:xfrm flipH="1" flipV="1">
              <a:off x="1233488" y="2344581"/>
              <a:ext cx="314392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390684" y="1806697"/>
            <a:ext cx="2582387" cy="1158572"/>
            <a:chOff x="1390684" y="1806697"/>
            <a:chExt cx="2582387" cy="1158572"/>
          </a:xfrm>
        </p:grpSpPr>
        <p:grpSp>
          <p:nvGrpSpPr>
            <p:cNvPr id="79" name="Group 78"/>
            <p:cNvGrpSpPr/>
            <p:nvPr/>
          </p:nvGrpSpPr>
          <p:grpSpPr>
            <a:xfrm>
              <a:off x="1390684" y="2340647"/>
              <a:ext cx="2342584" cy="624622"/>
              <a:chOff x="1390684" y="2340647"/>
              <a:chExt cx="2342584" cy="62462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1390684" y="2340648"/>
                <a:ext cx="0" cy="62462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268" y="2340647"/>
                <a:ext cx="0" cy="62462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390684" y="2965268"/>
                <a:ext cx="234258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>
              <a:off x="3025275" y="1806697"/>
              <a:ext cx="94779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026978" y="1211303"/>
            <a:ext cx="1280121" cy="1093694"/>
            <a:chOff x="6315654" y="1408078"/>
            <a:chExt cx="1280121" cy="1093694"/>
          </a:xfrm>
        </p:grpSpPr>
        <p:grpSp>
          <p:nvGrpSpPr>
            <p:cNvPr id="48" name="Group 47"/>
            <p:cNvGrpSpPr/>
            <p:nvPr/>
          </p:nvGrpSpPr>
          <p:grpSpPr>
            <a:xfrm>
              <a:off x="6315654" y="1408078"/>
              <a:ext cx="1280121" cy="1093694"/>
              <a:chOff x="1618343" y="4455457"/>
              <a:chExt cx="2012764" cy="1093694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 bwMode="auto">
              <a:xfrm>
                <a:off x="1618343" y="4733655"/>
                <a:ext cx="380785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1618343" y="5271539"/>
                <a:ext cx="38078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4" name="Rectangle 53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we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765672" y="4537702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949546" y="2184576"/>
              <a:ext cx="191622" cy="118264"/>
              <a:chOff x="6638364" y="3529811"/>
              <a:chExt cx="191622" cy="118264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6638364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734175" y="3530609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6734175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3733268" y="1528499"/>
            <a:ext cx="1280121" cy="1093694"/>
            <a:chOff x="3733268" y="1404674"/>
            <a:chExt cx="1280121" cy="1093694"/>
          </a:xfrm>
        </p:grpSpPr>
        <p:grpSp>
          <p:nvGrpSpPr>
            <p:cNvPr id="30" name="Group 29"/>
            <p:cNvGrpSpPr/>
            <p:nvPr/>
          </p:nvGrpSpPr>
          <p:grpSpPr>
            <a:xfrm>
              <a:off x="3733268" y="1404674"/>
              <a:ext cx="1280121" cy="1093694"/>
              <a:chOff x="1618343" y="4455457"/>
              <a:chExt cx="2012764" cy="1093694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 bwMode="auto">
              <a:xfrm>
                <a:off x="1618343" y="4733655"/>
                <a:ext cx="380785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1618343" y="5271539"/>
                <a:ext cx="38078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tangle 35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we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765672" y="4537702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356845" y="2181172"/>
              <a:ext cx="287433" cy="118264"/>
              <a:chOff x="6638364" y="3529811"/>
              <a:chExt cx="287433" cy="118264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6638364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734175" y="3530609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6829986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6734175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6829986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/>
          <p:cNvGrpSpPr/>
          <p:nvPr/>
        </p:nvGrpSpPr>
        <p:grpSpPr>
          <a:xfrm>
            <a:off x="1973048" y="1528499"/>
            <a:ext cx="1280121" cy="1093694"/>
            <a:chOff x="1973048" y="1404674"/>
            <a:chExt cx="1280121" cy="1093694"/>
          </a:xfrm>
        </p:grpSpPr>
        <p:grpSp>
          <p:nvGrpSpPr>
            <p:cNvPr id="7" name="Group 6"/>
            <p:cNvGrpSpPr/>
            <p:nvPr/>
          </p:nvGrpSpPr>
          <p:grpSpPr>
            <a:xfrm>
              <a:off x="1973048" y="1404674"/>
              <a:ext cx="1280121" cy="1093694"/>
              <a:chOff x="1618343" y="4455457"/>
              <a:chExt cx="2012764" cy="1093694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 bwMode="auto">
              <a:xfrm>
                <a:off x="1618343" y="4733655"/>
                <a:ext cx="380785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1618343" y="5271539"/>
                <a:ext cx="38078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Rectangle 12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we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65672" y="4537702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596625" y="2172954"/>
              <a:ext cx="287433" cy="118264"/>
              <a:chOff x="6638364" y="3529811"/>
              <a:chExt cx="287433" cy="11826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638364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734175" y="3530609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829986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6734175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6829986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93754"/>
              </p:ext>
            </p:extLst>
          </p:nvPr>
        </p:nvGraphicFramePr>
        <p:xfrm>
          <a:off x="8610600" y="1525446"/>
          <a:ext cx="2581276" cy="183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8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Q</a:t>
                      </a:r>
                      <a:r>
                        <a:rPr lang="en-US" sz="1400" dirty="0">
                          <a:latin typeface="+mn-lt"/>
                        </a:rPr>
                        <a:t>t-1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+mn-lt"/>
                        </a:rPr>
                        <a:t>Q</a:t>
                      </a:r>
                      <a:r>
                        <a:rPr lang="en-US" sz="1400" dirty="0" err="1">
                          <a:latin typeface="+mn-lt"/>
                        </a:rPr>
                        <a:t>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1→0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cs typeface="Consolas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cs typeface="Consolas" pitchFamily="49" charset="0"/>
                        </a:rPr>
                        <a:t>0→1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1" name="Group 80">
            <a:extLst>
              <a:ext uri="{FF2B5EF4-FFF2-40B4-BE49-F238E27FC236}">
                <a16:creationId xmlns:a16="http://schemas.microsoft.com/office/drawing/2014/main" id="{AA0EE4AB-E97E-48D4-A72B-5C62F262E9EE}"/>
              </a:ext>
            </a:extLst>
          </p:cNvPr>
          <p:cNvGrpSpPr/>
          <p:nvPr/>
        </p:nvGrpSpPr>
        <p:grpSpPr>
          <a:xfrm>
            <a:off x="6033756" y="2831208"/>
            <a:ext cx="1292951" cy="1093694"/>
            <a:chOff x="4766878" y="2308155"/>
            <a:chExt cx="1292951" cy="109369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E2671BA-3A8A-4739-BDB3-48F77A216969}"/>
                </a:ext>
              </a:extLst>
            </p:cNvPr>
            <p:cNvSpPr/>
            <p:nvPr/>
          </p:nvSpPr>
          <p:spPr bwMode="auto">
            <a:xfrm>
              <a:off x="5021888" y="2308155"/>
              <a:ext cx="821026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A80B93-E428-422A-B130-293F7F44A756}"/>
                </a:ext>
              </a:extLst>
            </p:cNvPr>
            <p:cNvSpPr/>
            <p:nvPr/>
          </p:nvSpPr>
          <p:spPr>
            <a:xfrm>
              <a:off x="5022741" y="2400405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161E69F-7E9D-4DAA-A087-048E7C7685C5}"/>
                </a:ext>
              </a:extLst>
            </p:cNvPr>
            <p:cNvCxnSpPr/>
            <p:nvPr/>
          </p:nvCxnSpPr>
          <p:spPr bwMode="auto">
            <a:xfrm flipH="1">
              <a:off x="5843846" y="2586353"/>
              <a:ext cx="21598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7A6BB8D-56C6-4696-B3A7-0F1C32FDFA96}"/>
                </a:ext>
              </a:extLst>
            </p:cNvPr>
            <p:cNvSpPr/>
            <p:nvPr/>
          </p:nvSpPr>
          <p:spPr>
            <a:xfrm>
              <a:off x="5509411" y="2390400"/>
              <a:ext cx="3177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A436055-EEB1-4D1F-BAC2-440C2104EF7B}"/>
                </a:ext>
              </a:extLst>
            </p:cNvPr>
            <p:cNvSpPr/>
            <p:nvPr/>
          </p:nvSpPr>
          <p:spPr bwMode="auto">
            <a:xfrm rot="19851746">
              <a:off x="4972437" y="3052739"/>
              <a:ext cx="187953" cy="162029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7D7A908-2D14-480B-A846-15F0923151DD}"/>
                </a:ext>
              </a:extLst>
            </p:cNvPr>
            <p:cNvSpPr/>
            <p:nvPr/>
          </p:nvSpPr>
          <p:spPr>
            <a:xfrm>
              <a:off x="5022740" y="2951027"/>
              <a:ext cx="5552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 err="1">
                  <a:latin typeface="Neo Sans Intel" pitchFamily="34" charset="0"/>
                </a:rPr>
                <a:t>clk</a:t>
              </a:r>
              <a:endParaRPr lang="en-US" sz="1600" dirty="0">
                <a:latin typeface="Neo Sans Intel" pitchFamily="34" charset="0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646B6AD-3600-4813-954D-D0CB52DEBE68}"/>
                </a:ext>
              </a:extLst>
            </p:cNvPr>
            <p:cNvCxnSpPr>
              <a:stCxn id="86" idx="1"/>
            </p:cNvCxnSpPr>
            <p:nvPr/>
          </p:nvCxnSpPr>
          <p:spPr bwMode="auto">
            <a:xfrm flipH="1" flipV="1">
              <a:off x="4766878" y="3156585"/>
              <a:ext cx="258493" cy="4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B46482F-D7B3-4A22-95B2-46DC797FC722}"/>
                </a:ext>
              </a:extLst>
            </p:cNvPr>
            <p:cNvCxnSpPr>
              <a:stCxn id="83" idx="1"/>
            </p:cNvCxnSpPr>
            <p:nvPr/>
          </p:nvCxnSpPr>
          <p:spPr bwMode="auto">
            <a:xfrm flipH="1">
              <a:off x="4766878" y="2569682"/>
              <a:ext cx="25586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817676A-A096-45C6-A158-0C9E40E21E97}"/>
              </a:ext>
            </a:extLst>
          </p:cNvPr>
          <p:cNvSpPr/>
          <p:nvPr/>
        </p:nvSpPr>
        <p:spPr>
          <a:xfrm>
            <a:off x="6454823" y="2379605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7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Arrays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sp>
        <p:nvSpPr>
          <p:cNvPr id="30" name="Flowchart: Manual Operation 29"/>
          <p:cNvSpPr/>
          <p:nvPr/>
        </p:nvSpPr>
        <p:spPr>
          <a:xfrm rot="5400000" flipH="1">
            <a:off x="382676" y="3732067"/>
            <a:ext cx="4177061" cy="49558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241 w 10000"/>
              <a:gd name="connsiteY3" fmla="*/ 9880 h 10000"/>
              <a:gd name="connsiteX4" fmla="*/ 0 w 10000"/>
              <a:gd name="connsiteY4" fmla="*/ 0 h 10000"/>
              <a:gd name="connsiteX0" fmla="*/ 0 w 10000"/>
              <a:gd name="connsiteY0" fmla="*/ 0 h 9880"/>
              <a:gd name="connsiteX1" fmla="*/ 10000 w 10000"/>
              <a:gd name="connsiteY1" fmla="*/ 0 h 9880"/>
              <a:gd name="connsiteX2" fmla="*/ 8832 w 10000"/>
              <a:gd name="connsiteY2" fmla="*/ 9880 h 9880"/>
              <a:gd name="connsiteX3" fmla="*/ 1241 w 10000"/>
              <a:gd name="connsiteY3" fmla="*/ 9880 h 9880"/>
              <a:gd name="connsiteX4" fmla="*/ 0 w 10000"/>
              <a:gd name="connsiteY4" fmla="*/ 0 h 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880">
                <a:moveTo>
                  <a:pt x="0" y="0"/>
                </a:moveTo>
                <a:lnTo>
                  <a:pt x="10000" y="0"/>
                </a:lnTo>
                <a:lnTo>
                  <a:pt x="8832" y="9880"/>
                </a:lnTo>
                <a:lnTo>
                  <a:pt x="1241" y="9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718998" y="1982322"/>
            <a:ext cx="1562100" cy="749228"/>
            <a:chOff x="4709160" y="1724416"/>
            <a:chExt cx="1562100" cy="749228"/>
          </a:xfrm>
        </p:grpSpPr>
        <p:grpSp>
          <p:nvGrpSpPr>
            <p:cNvPr id="11" name="Group 10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</a:t>
                </a:r>
                <a:endParaRPr lang="ru-RU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</a:t>
                </a:r>
                <a:endParaRPr lang="ru-RU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  <a:endParaRPr lang="ru-RU" dirty="0"/>
              </a:p>
            </p:txBody>
          </p:sp>
        </p:grpSp>
        <p:cxnSp>
          <p:nvCxnSpPr>
            <p:cNvPr id="13" name="Straight Connector 12"/>
            <p:cNvCxnSpPr>
              <a:stCxn id="9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1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718998" y="3094602"/>
            <a:ext cx="1562100" cy="749228"/>
            <a:chOff x="4709160" y="1724416"/>
            <a:chExt cx="1562100" cy="749228"/>
          </a:xfrm>
        </p:grpSpPr>
        <p:grpSp>
          <p:nvGrpSpPr>
            <p:cNvPr id="40" name="Group 39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</a:t>
                </a:r>
                <a:endParaRPr lang="ru-RU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</a:t>
                </a:r>
                <a:endParaRPr lang="ru-RU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  <a:endParaRPr lang="ru-RU" dirty="0"/>
              </a:p>
            </p:txBody>
          </p:sp>
        </p:grpSp>
        <p:cxnSp>
          <p:nvCxnSpPr>
            <p:cNvPr id="41" name="Straight Connector 40"/>
            <p:cNvCxnSpPr>
              <a:stCxn id="45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7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718998" y="4206882"/>
            <a:ext cx="1562100" cy="749228"/>
            <a:chOff x="4709160" y="1724416"/>
            <a:chExt cx="1562100" cy="749228"/>
          </a:xfrm>
        </p:grpSpPr>
        <p:grpSp>
          <p:nvGrpSpPr>
            <p:cNvPr id="49" name="Group 48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  <a:endParaRPr lang="ru-RU" dirty="0"/>
              </a:p>
            </p:txBody>
          </p:sp>
        </p:grpSp>
        <p:cxnSp>
          <p:nvCxnSpPr>
            <p:cNvPr id="50" name="Straight Connector 49"/>
            <p:cNvCxnSpPr>
              <a:stCxn id="54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6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718998" y="5319161"/>
            <a:ext cx="1562100" cy="749228"/>
            <a:chOff x="4709160" y="1724416"/>
            <a:chExt cx="1562100" cy="749228"/>
          </a:xfrm>
        </p:grpSpPr>
        <p:grpSp>
          <p:nvGrpSpPr>
            <p:cNvPr id="58" name="Group 57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</a:t>
                </a:r>
                <a:endParaRPr lang="ru-RU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</a:t>
                </a:r>
                <a:endParaRPr lang="ru-RU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  <a:endParaRPr lang="ru-RU" dirty="0"/>
              </a:p>
            </p:txBody>
          </p:sp>
        </p:grpSp>
        <p:cxnSp>
          <p:nvCxnSpPr>
            <p:cNvPr id="59" name="Straight Connector 58"/>
            <p:cNvCxnSpPr>
              <a:stCxn id="63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5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 rot="16200000">
            <a:off x="1686694" y="3821547"/>
            <a:ext cx="149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demultiplexor</a:t>
            </a:r>
            <a:endParaRPr lang="ru-RU" dirty="0"/>
          </a:p>
        </p:txBody>
      </p:sp>
      <p:sp>
        <p:nvSpPr>
          <p:cNvPr id="68" name="Flowchart: Manual Operation 29"/>
          <p:cNvSpPr/>
          <p:nvPr/>
        </p:nvSpPr>
        <p:spPr>
          <a:xfrm rot="16200000" flipH="1">
            <a:off x="2446485" y="3732067"/>
            <a:ext cx="4177061" cy="49558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241 w 10000"/>
              <a:gd name="connsiteY3" fmla="*/ 9880 h 10000"/>
              <a:gd name="connsiteX4" fmla="*/ 0 w 10000"/>
              <a:gd name="connsiteY4" fmla="*/ 0 h 10000"/>
              <a:gd name="connsiteX0" fmla="*/ 0 w 10000"/>
              <a:gd name="connsiteY0" fmla="*/ 0 h 9880"/>
              <a:gd name="connsiteX1" fmla="*/ 10000 w 10000"/>
              <a:gd name="connsiteY1" fmla="*/ 0 h 9880"/>
              <a:gd name="connsiteX2" fmla="*/ 8832 w 10000"/>
              <a:gd name="connsiteY2" fmla="*/ 9880 h 9880"/>
              <a:gd name="connsiteX3" fmla="*/ 1241 w 10000"/>
              <a:gd name="connsiteY3" fmla="*/ 9880 h 9880"/>
              <a:gd name="connsiteX4" fmla="*/ 0 w 10000"/>
              <a:gd name="connsiteY4" fmla="*/ 0 h 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880">
                <a:moveTo>
                  <a:pt x="0" y="0"/>
                </a:moveTo>
                <a:lnTo>
                  <a:pt x="10000" y="0"/>
                </a:lnTo>
                <a:lnTo>
                  <a:pt x="8832" y="9880"/>
                </a:lnTo>
                <a:lnTo>
                  <a:pt x="1241" y="9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16200000">
            <a:off x="3900941" y="3821547"/>
            <a:ext cx="12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multiplexor</a:t>
            </a:r>
            <a:endParaRPr lang="ru-RU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782806" y="4006212"/>
            <a:ext cx="5879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643366" y="4006212"/>
            <a:ext cx="5879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346343" y="367370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55759" y="36411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  <a:endParaRPr lang="ru-RU" dirty="0"/>
          </a:p>
        </p:txBody>
      </p:sp>
      <p:grpSp>
        <p:nvGrpSpPr>
          <p:cNvPr id="75" name="Group 74"/>
          <p:cNvGrpSpPr/>
          <p:nvPr/>
        </p:nvGrpSpPr>
        <p:grpSpPr>
          <a:xfrm>
            <a:off x="6395413" y="2146718"/>
            <a:ext cx="5591237" cy="2743823"/>
            <a:chOff x="1895131" y="1538919"/>
            <a:chExt cx="5591237" cy="2743823"/>
          </a:xfrm>
        </p:grpSpPr>
        <p:sp>
          <p:nvSpPr>
            <p:cNvPr id="76" name="Rectangle 75"/>
            <p:cNvSpPr/>
            <p:nvPr/>
          </p:nvSpPr>
          <p:spPr bwMode="auto">
            <a:xfrm>
              <a:off x="3644685" y="2868898"/>
              <a:ext cx="2027808" cy="14138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800" b="1" dirty="0">
                  <a:cs typeface="Arial" pitchFamily="34" charset="0"/>
                </a:rPr>
                <a:t>Memory</a:t>
              </a:r>
            </a:p>
            <a:p>
              <a:pPr algn="ctr" eaLnBrk="0" hangingPunct="0"/>
              <a:r>
                <a:rPr lang="en-US" sz="2800" b="1" dirty="0">
                  <a:cs typeface="Arial" pitchFamily="34" charset="0"/>
                </a:rPr>
                <a:t>Array</a:t>
              </a:r>
            </a:p>
          </p:txBody>
        </p:sp>
        <p:cxnSp>
          <p:nvCxnSpPr>
            <p:cNvPr id="77" name="Straight Arrow Connector 76"/>
            <p:cNvCxnSpPr/>
            <p:nvPr/>
          </p:nvCxnSpPr>
          <p:spPr bwMode="auto">
            <a:xfrm>
              <a:off x="4727214" y="1908251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8" name="Rectangle 77"/>
            <p:cNvSpPr/>
            <p:nvPr/>
          </p:nvSpPr>
          <p:spPr>
            <a:xfrm>
              <a:off x="4264425" y="1538919"/>
              <a:ext cx="94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cs typeface="Arial" pitchFamily="34" charset="0"/>
                </a:rPr>
                <a:t>address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 rot="5400000" flipV="1">
              <a:off x="3164362" y="3316125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0" name="Rectangle 79"/>
            <p:cNvSpPr/>
            <p:nvPr/>
          </p:nvSpPr>
          <p:spPr>
            <a:xfrm>
              <a:off x="1895131" y="3881054"/>
              <a:ext cx="117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cs typeface="Arial" pitchFamily="34" charset="0"/>
                </a:rPr>
                <a:t>input data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 rot="5400000" flipV="1">
              <a:off x="6154274" y="3339276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2" name="Rectangle 81"/>
            <p:cNvSpPr/>
            <p:nvPr/>
          </p:nvSpPr>
          <p:spPr>
            <a:xfrm>
              <a:off x="6152156" y="3904204"/>
              <a:ext cx="1334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cs typeface="Arial" pitchFamily="34" charset="0"/>
                </a:rPr>
                <a:t>output data</a:t>
              </a:r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flipV="1">
              <a:off x="4658589" y="2313142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4798077" y="201272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endParaRPr lang="ru-RU" sz="2400" dirty="0" err="1"/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 flipV="1">
              <a:off x="3023998" y="3719369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3163486" y="34073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ru-RU" sz="2400" dirty="0" err="1"/>
            </a:p>
          </p:txBody>
        </p:sp>
        <p:cxnSp>
          <p:nvCxnSpPr>
            <p:cNvPr id="87" name="Straight Connector 86"/>
            <p:cNvCxnSpPr/>
            <p:nvPr/>
          </p:nvCxnSpPr>
          <p:spPr bwMode="auto">
            <a:xfrm flipV="1">
              <a:off x="5941721" y="3730944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081209" y="34305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ru-RU" sz="2400" dirty="0" err="1"/>
            </a:p>
          </p:txBody>
        </p:sp>
        <p:sp>
          <p:nvSpPr>
            <p:cNvPr id="89" name="Rectangle 10"/>
            <p:cNvSpPr/>
            <p:nvPr/>
          </p:nvSpPr>
          <p:spPr>
            <a:xfrm>
              <a:off x="2042888" y="2545193"/>
              <a:ext cx="1417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cs typeface="Arial" pitchFamily="34" charset="0"/>
                </a:rPr>
                <a:t>Write enable</a:t>
              </a:r>
            </a:p>
          </p:txBody>
        </p:sp>
        <p:cxnSp>
          <p:nvCxnSpPr>
            <p:cNvPr id="90" name="Соединительная линия уступом 5"/>
            <p:cNvCxnSpPr>
              <a:endCxn id="89" idx="2"/>
            </p:cNvCxnSpPr>
            <p:nvPr/>
          </p:nvCxnSpPr>
          <p:spPr bwMode="auto">
            <a:xfrm rot="10800000">
              <a:off x="2751577" y="2914526"/>
              <a:ext cx="884139" cy="171565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  <p:cxnSp>
        <p:nvCxnSpPr>
          <p:cNvPr id="91" name="Straight Arrow Connector 90"/>
          <p:cNvCxnSpPr/>
          <p:nvPr/>
        </p:nvCxnSpPr>
        <p:spPr>
          <a:xfrm>
            <a:off x="2394658" y="1584798"/>
            <a:ext cx="0" cy="575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535974" y="1591255"/>
            <a:ext cx="0" cy="575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085485" y="1141022"/>
            <a:ext cx="91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address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904646" y="1107887"/>
            <a:ext cx="91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address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58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67" grpId="0"/>
      <p:bldP spid="68" grpId="0" animBg="1"/>
      <p:bldP spid="69" grpId="0"/>
      <p:bldP spid="73" grpId="0"/>
      <p:bldP spid="74" grpId="0"/>
      <p:bldP spid="94" grpId="0"/>
      <p:bldP spid="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port 4x1 Memory Array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97" y="1790548"/>
            <a:ext cx="8678789" cy="38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487360" y="1295400"/>
            <a:ext cx="7196326" cy="1735567"/>
            <a:chOff x="1783976" y="1281953"/>
            <a:chExt cx="7196326" cy="1735567"/>
          </a:xfrm>
        </p:grpSpPr>
        <p:grpSp>
          <p:nvGrpSpPr>
            <p:cNvPr id="9" name="Group 8"/>
            <p:cNvGrpSpPr/>
            <p:nvPr/>
          </p:nvGrpSpPr>
          <p:grpSpPr>
            <a:xfrm>
              <a:off x="1783976" y="1281953"/>
              <a:ext cx="7196326" cy="1735567"/>
              <a:chOff x="1783976" y="1281953"/>
              <a:chExt cx="7196326" cy="1735567"/>
            </a:xfrm>
            <a:solidFill>
              <a:schemeClr val="accent6">
                <a:lumMod val="20000"/>
                <a:lumOff val="80000"/>
                <a:alpha val="60000"/>
              </a:schemeClr>
            </a:solidFill>
          </p:grpSpPr>
          <p:sp>
            <p:nvSpPr>
              <p:cNvPr id="11" name="Rectangle 10"/>
              <p:cNvSpPr/>
              <p:nvPr/>
            </p:nvSpPr>
            <p:spPr bwMode="auto">
              <a:xfrm>
                <a:off x="1783976" y="1281953"/>
                <a:ext cx="7196326" cy="1125967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dirty="0">
                  <a:cs typeface="Arial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270376" y="1315436"/>
              <a:ext cx="17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6"/>
                  </a:solidFill>
                </a:rPr>
                <a:t>Multiplexer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87360" y="4011706"/>
            <a:ext cx="5360895" cy="1582030"/>
            <a:chOff x="1783976" y="3998259"/>
            <a:chExt cx="5360895" cy="158203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783976" y="3998259"/>
              <a:ext cx="5360895" cy="1582030"/>
            </a:xfrm>
            <a:prstGeom prst="rect">
              <a:avLst/>
            </a:prstGeom>
            <a:solidFill>
              <a:srgbClr val="EDF5D7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4945" y="5118624"/>
              <a:ext cx="17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</a:rPr>
                <a:t>Decoder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05409" y="3411966"/>
            <a:ext cx="6642846" cy="2181770"/>
            <a:chOff x="502025" y="3398519"/>
            <a:chExt cx="6642846" cy="2181770"/>
          </a:xfrm>
        </p:grpSpPr>
        <p:grpSp>
          <p:nvGrpSpPr>
            <p:cNvPr id="18" name="Group 17"/>
            <p:cNvGrpSpPr/>
            <p:nvPr/>
          </p:nvGrpSpPr>
          <p:grpSpPr>
            <a:xfrm>
              <a:off x="502025" y="3398519"/>
              <a:ext cx="6642846" cy="2181770"/>
              <a:chOff x="502025" y="3398519"/>
              <a:chExt cx="6642846" cy="2181770"/>
            </a:xfrm>
            <a:solidFill>
              <a:srgbClr val="C0E4FF">
                <a:alpha val="60000"/>
              </a:srgbClr>
            </a:solidFill>
          </p:grpSpPr>
          <p:sp>
            <p:nvSpPr>
              <p:cNvPr id="20" name="Rectangle 19"/>
              <p:cNvSpPr/>
              <p:nvPr/>
            </p:nvSpPr>
            <p:spPr bwMode="auto">
              <a:xfrm>
                <a:off x="502025" y="3398519"/>
                <a:ext cx="6642846" cy="599739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502025" y="3998259"/>
                <a:ext cx="1281952" cy="158203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 rot="16200000">
              <a:off x="-248119" y="4179022"/>
              <a:ext cx="1940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400" b="1" dirty="0">
                  <a:solidFill>
                    <a:schemeClr val="accent2"/>
                  </a:solidFill>
                </a:rPr>
                <a:t>Write control</a:t>
              </a:r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39296"/>
              </p:ext>
            </p:extLst>
          </p:nvPr>
        </p:nvGraphicFramePr>
        <p:xfrm>
          <a:off x="8739756" y="4103913"/>
          <a:ext cx="2769414" cy="187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d3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717116" y="3711835"/>
            <a:ext cx="263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Truth table of the </a:t>
            </a:r>
            <a:r>
              <a:rPr lang="en-US" dirty="0"/>
              <a:t>Decoder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583551" y="55535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82745" y="55535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7631" y="55535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47630" y="39769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7516" y="39933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45701" y="39933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43772" y="40117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9721" y="27892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98442" y="27666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8770" y="27457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22170" y="27457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44522" y="1714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7788" y="2164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45132" y="25309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99236" y="2432888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48798" y="193346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41967" y="220607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5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port 4x2 Memory Array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923" y="1198239"/>
            <a:ext cx="8157846" cy="515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535694" y="2701927"/>
            <a:ext cx="7014081" cy="1411210"/>
            <a:chOff x="1783976" y="1477890"/>
            <a:chExt cx="7212360" cy="1539630"/>
          </a:xfrm>
        </p:grpSpPr>
        <p:grpSp>
          <p:nvGrpSpPr>
            <p:cNvPr id="8" name="Group 7"/>
            <p:cNvGrpSpPr/>
            <p:nvPr/>
          </p:nvGrpSpPr>
          <p:grpSpPr>
            <a:xfrm>
              <a:off x="1783976" y="1516684"/>
              <a:ext cx="7196326" cy="1500836"/>
              <a:chOff x="1783976" y="1516684"/>
              <a:chExt cx="7196326" cy="1500836"/>
            </a:xfrm>
            <a:solidFill>
              <a:srgbClr val="FDB813">
                <a:lumMod val="20000"/>
                <a:lumOff val="80000"/>
                <a:alpha val="60000"/>
              </a:srgbClr>
            </a:solidFill>
          </p:grpSpPr>
          <p:sp>
            <p:nvSpPr>
              <p:cNvPr id="10" name="Rectangle 9"/>
              <p:cNvSpPr/>
              <p:nvPr/>
            </p:nvSpPr>
            <p:spPr bwMode="auto">
              <a:xfrm>
                <a:off x="1783976" y="1516684"/>
                <a:ext cx="7196326" cy="891236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903095" y="1477890"/>
              <a:ext cx="2093241" cy="40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DB813"/>
                  </a:solidFill>
                  <a:effectLst/>
                  <a:uLnTx/>
                  <a:uFillTx/>
                  <a:cs typeface="Arial" charset="0"/>
                </a:rPr>
                <a:t>Multiplexer bit[0]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7414" y="4994133"/>
            <a:ext cx="5213516" cy="1450071"/>
            <a:chOff x="1783976" y="3998259"/>
            <a:chExt cx="5360895" cy="158203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783976" y="3998259"/>
              <a:ext cx="5360895" cy="1582030"/>
            </a:xfrm>
            <a:prstGeom prst="rect">
              <a:avLst/>
            </a:prstGeom>
            <a:solidFill>
              <a:srgbClr val="EDF5D7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61922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4945" y="5118624"/>
              <a:ext cx="1709926" cy="436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A6CE39">
                      <a:lumMod val="75000"/>
                    </a:srgbClr>
                  </a:solidFill>
                  <a:cs typeface="Arial" charset="0"/>
                </a:rPr>
                <a:t>Decoder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60706" y="4444418"/>
            <a:ext cx="6460224" cy="1999786"/>
            <a:chOff x="502025" y="3398519"/>
            <a:chExt cx="6642846" cy="2181770"/>
          </a:xfrm>
        </p:grpSpPr>
        <p:grpSp>
          <p:nvGrpSpPr>
            <p:cNvPr id="17" name="Group 16"/>
            <p:cNvGrpSpPr/>
            <p:nvPr/>
          </p:nvGrpSpPr>
          <p:grpSpPr>
            <a:xfrm>
              <a:off x="502025" y="3398519"/>
              <a:ext cx="6642846" cy="2181770"/>
              <a:chOff x="502025" y="3398519"/>
              <a:chExt cx="6642846" cy="2181770"/>
            </a:xfrm>
            <a:solidFill>
              <a:srgbClr val="C0E4FF">
                <a:alpha val="60000"/>
              </a:srgbClr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502025" y="3398519"/>
                <a:ext cx="6642846" cy="599739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61922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502025" y="3998259"/>
                <a:ext cx="1281952" cy="158203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61922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16200000">
              <a:off x="-248119" y="4173366"/>
              <a:ext cx="1940760" cy="41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AEEF"/>
                  </a:solidFill>
                  <a:cs typeface="Arial" charset="0"/>
                </a:rPr>
                <a:t>Write control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35694" y="980703"/>
            <a:ext cx="7014081" cy="1411210"/>
            <a:chOff x="1783976" y="1477890"/>
            <a:chExt cx="7212360" cy="1539630"/>
          </a:xfrm>
        </p:grpSpPr>
        <p:grpSp>
          <p:nvGrpSpPr>
            <p:cNvPr id="22" name="Group 21"/>
            <p:cNvGrpSpPr/>
            <p:nvPr/>
          </p:nvGrpSpPr>
          <p:grpSpPr>
            <a:xfrm>
              <a:off x="1783976" y="1516684"/>
              <a:ext cx="7196326" cy="1500836"/>
              <a:chOff x="1783976" y="1516684"/>
              <a:chExt cx="7196326" cy="1500836"/>
            </a:xfrm>
            <a:solidFill>
              <a:srgbClr val="FDB813">
                <a:lumMod val="20000"/>
                <a:lumOff val="80000"/>
                <a:alpha val="60000"/>
              </a:srgbClr>
            </a:solidFill>
          </p:grpSpPr>
          <p:sp>
            <p:nvSpPr>
              <p:cNvPr id="24" name="Rectangle 23"/>
              <p:cNvSpPr/>
              <p:nvPr/>
            </p:nvSpPr>
            <p:spPr bwMode="auto">
              <a:xfrm>
                <a:off x="1783976" y="1516684"/>
                <a:ext cx="7196326" cy="891236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903095" y="1477890"/>
              <a:ext cx="2093241" cy="40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DB813"/>
                  </a:solidFill>
                  <a:effectLst/>
                  <a:uLnTx/>
                  <a:uFillTx/>
                  <a:cs typeface="Arial" charset="0"/>
                </a:rPr>
                <a:t>Multiplexer bit[1]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9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parameters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37903" y="1326892"/>
            <a:ext cx="6903307" cy="4637578"/>
          </a:xfrm>
          <a:prstGeom prst="rect">
            <a:avLst/>
          </a:prstGeom>
        </p:spPr>
        <p:txBody>
          <a:bodyPr>
            <a:no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1800" b="1" dirty="0"/>
              <a:t>Setup time (</a:t>
            </a:r>
            <a:r>
              <a:rPr lang="en-US" sz="1800" b="1" dirty="0" err="1"/>
              <a:t>ts</a:t>
            </a:r>
            <a:r>
              <a:rPr lang="en-US" sz="1800" b="1" dirty="0"/>
              <a:t>) </a:t>
            </a:r>
            <a:r>
              <a:rPr lang="en-US" sz="1800" dirty="0"/>
              <a:t>- amount of time before the clock edge that data input D must be stable. D is stable </a:t>
            </a:r>
            <a:r>
              <a:rPr lang="en-US" sz="1800" dirty="0" err="1"/>
              <a:t>ts</a:t>
            </a:r>
            <a:r>
              <a:rPr lang="en-US" sz="1800" dirty="0"/>
              <a:t> time units before the rising clock edge</a:t>
            </a:r>
          </a:p>
          <a:p>
            <a:pPr>
              <a:spcBef>
                <a:spcPts val="1200"/>
              </a:spcBef>
            </a:pPr>
            <a:r>
              <a:rPr lang="en-US" sz="1800" b="1" dirty="0"/>
              <a:t>Hold time (</a:t>
            </a:r>
            <a:r>
              <a:rPr lang="en-US" sz="1800" b="1" dirty="0" err="1"/>
              <a:t>th</a:t>
            </a:r>
            <a:r>
              <a:rPr lang="en-US" sz="1800" b="1" dirty="0"/>
              <a:t>) </a:t>
            </a:r>
            <a:r>
              <a:rPr lang="en-US" sz="1800" dirty="0"/>
              <a:t>- This value indicates the amount of time after the clock edge that data input D must be held stable. </a:t>
            </a:r>
          </a:p>
          <a:p>
            <a:pPr>
              <a:spcBef>
                <a:spcPts val="1200"/>
              </a:spcBef>
            </a:pPr>
            <a:r>
              <a:rPr lang="en-US" sz="1800" b="1" dirty="0"/>
              <a:t>Contamination delay (</a:t>
            </a:r>
            <a:r>
              <a:rPr lang="en-US" sz="1800" b="1" dirty="0" err="1"/>
              <a:t>tcd</a:t>
            </a:r>
            <a:r>
              <a:rPr lang="en-US" sz="1800" b="1" dirty="0"/>
              <a:t>) </a:t>
            </a:r>
            <a:r>
              <a:rPr lang="en-US" sz="1800" dirty="0"/>
              <a:t>- amount of time needed for a change in the flip-flop clock input to result in the initial change at the flip-flop output (Q). The flip-flop is guaranteed not to show any output change in response to an input change until after </a:t>
            </a:r>
            <a:r>
              <a:rPr lang="en-US" sz="1800" dirty="0" err="1"/>
              <a:t>tcd</a:t>
            </a:r>
            <a:r>
              <a:rPr lang="en-US" sz="1800" dirty="0"/>
              <a:t> has passed. </a:t>
            </a:r>
          </a:p>
          <a:p>
            <a:pPr>
              <a:spcBef>
                <a:spcPts val="1200"/>
              </a:spcBef>
            </a:pPr>
            <a:r>
              <a:rPr lang="en-US" sz="1800" b="1" dirty="0"/>
              <a:t>Propagation delay (</a:t>
            </a:r>
            <a:r>
              <a:rPr lang="en-US" sz="1800" b="1" dirty="0" err="1"/>
              <a:t>tClk</a:t>
            </a:r>
            <a:r>
              <a:rPr lang="en-US" sz="1800" b="1" dirty="0"/>
              <a:t>−Q) </a:t>
            </a:r>
            <a:r>
              <a:rPr lang="en-US" sz="1800" dirty="0"/>
              <a:t>- amount of time needed for a change in the flip flop-clock input (e.g. rising edge) to result in a permanent change at the flip-flop output (Q). 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b="1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err="1"/>
              <a:t>Ts</a:t>
            </a:r>
            <a:r>
              <a:rPr lang="en-US" sz="1800" b="1" dirty="0"/>
              <a:t> + </a:t>
            </a:r>
            <a:r>
              <a:rPr lang="en-US" sz="1800" b="1" dirty="0" err="1"/>
              <a:t>Th</a:t>
            </a:r>
            <a:r>
              <a:rPr lang="en-US" sz="1800" b="1" dirty="0"/>
              <a:t> </a:t>
            </a:r>
            <a:r>
              <a:rPr lang="en-US" sz="1800" dirty="0"/>
              <a:t>restrictions limit the maximum clock frequency at which the circuit can operate.</a:t>
            </a:r>
            <a:endParaRPr lang="en-US" sz="1800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90" y="1087395"/>
            <a:ext cx="3549459" cy="4407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2766" y="5586940"/>
            <a:ext cx="4185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Source: </a:t>
            </a:r>
            <a:r>
              <a:rPr lang="en-US" sz="1600" dirty="0">
                <a:hlinkClick r:id="rId4"/>
              </a:rPr>
              <a:t>Understanding Sequential Circuit Timing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730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materials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1326892"/>
            <a:ext cx="10515600" cy="4637578"/>
          </a:xfrm>
          <a:prstGeom prst="rect">
            <a:avLst/>
          </a:prstGeom>
        </p:spPr>
        <p:txBody>
          <a:bodyPr>
            <a:no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  <a:hlinkClick r:id="rId2"/>
              </a:rPr>
              <a:t>MIPT </a:t>
            </a:r>
            <a:r>
              <a:rPr lang="en-US" sz="2400" dirty="0" err="1">
                <a:solidFill>
                  <a:prstClr val="black"/>
                </a:solidFill>
                <a:hlinkClick r:id="rId2"/>
              </a:rPr>
              <a:t>iLab</a:t>
            </a:r>
            <a:r>
              <a:rPr lang="en-US" sz="2400" dirty="0">
                <a:solidFill>
                  <a:prstClr val="black"/>
                </a:solidFill>
              </a:rPr>
              <a:t> CA lectures (2018): </a:t>
            </a:r>
            <a:r>
              <a:rPr lang="en-US" sz="2400" dirty="0">
                <a:solidFill>
                  <a:prstClr val="black"/>
                </a:solidFill>
                <a:hlinkClick r:id="rId3"/>
              </a:rPr>
              <a:t>Lectures 1 – 4</a:t>
            </a:r>
            <a:endParaRPr lang="en-US" sz="2400" dirty="0">
              <a:hlinkClick r:id="rId4"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hlinkClick r:id="rId4"/>
              </a:rPr>
              <a:t>Latch is not that BAD – Latch Vs Flip-flop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>
                <a:hlinkClick r:id="rId5"/>
              </a:rPr>
              <a:t>Understanding Sequential Circuit Timing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>
                <a:hlinkClick r:id="rId6"/>
              </a:rPr>
              <a:t>Sequential Circuits Timing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25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of The Lecture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4082768" y="162646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3979001" y="2646367"/>
            <a:ext cx="4127518" cy="1563010"/>
          </a:xfrm>
          <a:prstGeom prst="rect">
            <a:avLst/>
          </a:prstGeom>
          <a:gradFill>
            <a:gsLst>
              <a:gs pos="20000">
                <a:schemeClr val="bg1">
                  <a:alpha val="60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94141" y="1626461"/>
            <a:ext cx="4127518" cy="521004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4277" y="438876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Position in the layers of abstraction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Combinational Circuits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151120"/>
          </a:xfrm>
        </p:spPr>
        <p:txBody>
          <a:bodyPr>
            <a:normAutofit/>
          </a:bodyPr>
          <a:lstStyle/>
          <a:p>
            <a:r>
              <a:rPr lang="en-US" sz="2800" dirty="0"/>
              <a:t>If the output of a function is completely defined by the current input then the function is called </a:t>
            </a:r>
            <a:r>
              <a:rPr lang="en-US" sz="2800" dirty="0">
                <a:latin typeface="+mn-lt"/>
              </a:rPr>
              <a:t>combinational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800" dirty="0"/>
              <a:t>Combinational circuit (scheme) is an implementation of a combinational function</a:t>
            </a:r>
          </a:p>
          <a:p>
            <a:r>
              <a:rPr lang="en-US" sz="2800" dirty="0"/>
              <a:t>A lot of things can be implemented using combinational circuits</a:t>
            </a:r>
          </a:p>
          <a:p>
            <a:pPr lvl="1"/>
            <a:r>
              <a:rPr lang="en-US" sz="2400" dirty="0"/>
              <a:t>We already know: comparator, multiplexer, adder</a:t>
            </a:r>
          </a:p>
          <a:p>
            <a:pPr lvl="1"/>
            <a:r>
              <a:rPr lang="en-US" sz="2400" dirty="0"/>
              <a:t>We will see more in the next lectures</a:t>
            </a:r>
          </a:p>
          <a:p>
            <a:r>
              <a:rPr lang="en-US" sz="2800" dirty="0"/>
              <a:t>But, combinational circuits have a significant limitation: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479040" y="2043643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rgbClr val="061922"/>
                </a:solidFill>
                <a:cs typeface="Arial" charset="0"/>
              </a:rPr>
              <a:t>Q</a:t>
            </a:r>
            <a:r>
              <a:rPr lang="en-US" sz="2000" dirty="0" err="1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cs typeface="Arial" charset="0"/>
              </a:rPr>
              <a:t> = F(</a:t>
            </a:r>
            <a:r>
              <a:rPr lang="en-US" sz="2800" dirty="0" err="1">
                <a:solidFill>
                  <a:srgbClr val="061922"/>
                </a:solidFill>
                <a:cs typeface="Arial" charset="0"/>
              </a:rPr>
              <a:t>x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US" sz="2800" dirty="0" err="1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US" sz="2800" dirty="0" err="1">
                <a:solidFill>
                  <a:srgbClr val="061922"/>
                </a:solidFill>
                <a:cs typeface="Arial" charset="0"/>
              </a:rPr>
              <a:t>z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cs typeface="Arial" charset="0"/>
              </a:rPr>
              <a:t>, …)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1535" y="5725180"/>
            <a:ext cx="5945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they cannot remember any information</a:t>
            </a:r>
          </a:p>
        </p:txBody>
      </p:sp>
    </p:spTree>
    <p:extLst>
      <p:ext uri="{BB962C8B-B14F-4D97-AF65-F5344CB8AC3E}">
        <p14:creationId xmlns:p14="http://schemas.microsoft.com/office/powerpoint/2010/main" val="261912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vs. Sequential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38" name="Group 37"/>
          <p:cNvGrpSpPr/>
          <p:nvPr/>
        </p:nvGrpSpPr>
        <p:grpSpPr>
          <a:xfrm>
            <a:off x="1130702" y="1518174"/>
            <a:ext cx="951472" cy="1642505"/>
            <a:chOff x="3448206" y="2876272"/>
            <a:chExt cx="1370556" cy="2365960"/>
          </a:xfrm>
        </p:grpSpPr>
        <p:sp>
          <p:nvSpPr>
            <p:cNvPr id="35" name="Cube 34"/>
            <p:cNvSpPr/>
            <p:nvPr/>
          </p:nvSpPr>
          <p:spPr>
            <a:xfrm>
              <a:off x="3448206" y="3964577"/>
              <a:ext cx="1370556" cy="1277655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747" y="2876272"/>
              <a:ext cx="895475" cy="1362265"/>
            </a:xfrm>
            <a:prstGeom prst="rect">
              <a:avLst/>
            </a:prstGeom>
          </p:spPr>
        </p:pic>
        <p:sp>
          <p:nvSpPr>
            <p:cNvPr id="39" name="Cube 38"/>
            <p:cNvSpPr/>
            <p:nvPr/>
          </p:nvSpPr>
          <p:spPr>
            <a:xfrm>
              <a:off x="3708607" y="4560688"/>
              <a:ext cx="503977" cy="469816"/>
            </a:xfrm>
            <a:prstGeom prst="cube">
              <a:avLst>
                <a:gd name="adj" fmla="val 1202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43599"/>
              </p:ext>
            </p:extLst>
          </p:nvPr>
        </p:nvGraphicFramePr>
        <p:xfrm>
          <a:off x="4894480" y="1587842"/>
          <a:ext cx="7127436" cy="4315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7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1281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37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234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166718" y="1461747"/>
            <a:ext cx="1766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Button pressed</a:t>
            </a:r>
            <a:endParaRPr lang="ru-RU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091376" y="2014937"/>
            <a:ext cx="184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Button released</a:t>
            </a:r>
            <a:endParaRPr lang="ru-RU" sz="20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0408918" y="1292167"/>
            <a:ext cx="11277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22940" y="9122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grpSp>
        <p:nvGrpSpPr>
          <p:cNvPr id="59" name="Group 58"/>
          <p:cNvGrpSpPr/>
          <p:nvPr/>
        </p:nvGrpSpPr>
        <p:grpSpPr>
          <a:xfrm>
            <a:off x="5168376" y="2929115"/>
            <a:ext cx="542225" cy="824874"/>
            <a:chOff x="4789016" y="3631710"/>
            <a:chExt cx="621660" cy="94571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off</a:t>
              </a:r>
              <a:endParaRPr lang="ru-RU" sz="20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758689" y="4378417"/>
            <a:ext cx="1021644" cy="1071610"/>
            <a:chOff x="859787" y="3599031"/>
            <a:chExt cx="1021644" cy="1071610"/>
          </a:xfrm>
        </p:grpSpPr>
        <p:grpSp>
          <p:nvGrpSpPr>
            <p:cNvPr id="40" name="Group 39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1026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" name="Straight Connector 14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on</a:t>
              </a:r>
              <a:endParaRPr lang="ru-RU" sz="2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39592" y="4378417"/>
            <a:ext cx="1021644" cy="1071610"/>
            <a:chOff x="859787" y="3599031"/>
            <a:chExt cx="1021644" cy="1071610"/>
          </a:xfrm>
        </p:grpSpPr>
        <p:grpSp>
          <p:nvGrpSpPr>
            <p:cNvPr id="71" name="Group 70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73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4" name="Straight Connector 73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on</a:t>
              </a:r>
              <a:endParaRPr lang="ru-RU" sz="20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149475" y="2682379"/>
            <a:ext cx="1021644" cy="1071610"/>
            <a:chOff x="859787" y="3599031"/>
            <a:chExt cx="1021644" cy="1071610"/>
          </a:xfrm>
        </p:grpSpPr>
        <p:grpSp>
          <p:nvGrpSpPr>
            <p:cNvPr id="82" name="Group 81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84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5" name="Straight Connector 84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on</a:t>
              </a:r>
              <a:endParaRPr lang="ru-RU" sz="20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206180" y="4625153"/>
            <a:ext cx="542225" cy="824874"/>
            <a:chOff x="4789016" y="3631710"/>
            <a:chExt cx="621660" cy="94571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off</a:t>
              </a:r>
              <a:endParaRPr lang="ru-RU" sz="20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932325" y="2929115"/>
            <a:ext cx="542225" cy="824874"/>
            <a:chOff x="4789016" y="3631710"/>
            <a:chExt cx="621660" cy="945716"/>
          </a:xfrm>
        </p:grpSpPr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off</a:t>
              </a:r>
              <a:endParaRPr lang="ru-RU" sz="20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922940" y="2929115"/>
            <a:ext cx="542225" cy="824874"/>
            <a:chOff x="4789016" y="3631710"/>
            <a:chExt cx="621660" cy="945716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off</a:t>
              </a:r>
              <a:endParaRPr lang="ru-RU" sz="20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344545" y="2682379"/>
            <a:ext cx="1021644" cy="1071610"/>
            <a:chOff x="859787" y="3599031"/>
            <a:chExt cx="1021644" cy="107161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104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5" name="Straight Connector 104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on</a:t>
              </a:r>
              <a:endParaRPr lang="ru-RU" sz="20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599399" y="4625153"/>
            <a:ext cx="542225" cy="824874"/>
            <a:chOff x="4789016" y="3631710"/>
            <a:chExt cx="621660" cy="945716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off</a:t>
              </a:r>
              <a:endParaRPr lang="ru-RU" sz="20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0952241" y="4625153"/>
            <a:ext cx="542225" cy="824874"/>
            <a:chOff x="4789016" y="3631710"/>
            <a:chExt cx="621660" cy="945716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off</a:t>
              </a:r>
              <a:endParaRPr lang="ru-RU" sz="20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483169" y="3074067"/>
            <a:ext cx="2313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Combinational</a:t>
            </a:r>
            <a:endParaRPr lang="ru-RU" sz="2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071471" y="4813068"/>
            <a:ext cx="172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Sequential</a:t>
            </a:r>
            <a:endParaRPr lang="ru-RU" sz="2800" dirty="0"/>
          </a:p>
        </p:txBody>
      </p:sp>
      <p:sp>
        <p:nvSpPr>
          <p:cNvPr id="118" name="Line Callout 1 (No Border) 117"/>
          <p:cNvSpPr/>
          <p:nvPr/>
        </p:nvSpPr>
        <p:spPr>
          <a:xfrm flipH="1">
            <a:off x="657038" y="1155602"/>
            <a:ext cx="654440" cy="505423"/>
          </a:xfrm>
          <a:prstGeom prst="callout1">
            <a:avLst>
              <a:gd name="adj1" fmla="val 53447"/>
              <a:gd name="adj2" fmla="val -3191"/>
              <a:gd name="adj3" fmla="val 112500"/>
              <a:gd name="adj4" fmla="val -38333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lamp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3" name="Line Callout 1 (No Border) 122"/>
          <p:cNvSpPr/>
          <p:nvPr/>
        </p:nvSpPr>
        <p:spPr>
          <a:xfrm>
            <a:off x="8904908" y="3497507"/>
            <a:ext cx="2018032" cy="1273276"/>
          </a:xfrm>
          <a:prstGeom prst="callout1">
            <a:avLst>
              <a:gd name="adj1" fmla="val 42538"/>
              <a:gd name="adj2" fmla="val -623"/>
              <a:gd name="adj3" fmla="val 6580"/>
              <a:gd name="adj4" fmla="val -26224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Strongly depends on input!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4" name="Line Callout 1 (No Border) 123"/>
          <p:cNvSpPr/>
          <p:nvPr/>
        </p:nvSpPr>
        <p:spPr>
          <a:xfrm>
            <a:off x="9084740" y="5368919"/>
            <a:ext cx="2367045" cy="1273276"/>
          </a:xfrm>
          <a:prstGeom prst="callout1">
            <a:avLst>
              <a:gd name="adj1" fmla="val 42538"/>
              <a:gd name="adj2" fmla="val -623"/>
              <a:gd name="adj3" fmla="val 6580"/>
              <a:gd name="adj4" fmla="val -26224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“Remember” that button was pressed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5" name="Line Callout 1 (No Border) 124"/>
          <p:cNvSpPr/>
          <p:nvPr/>
        </p:nvSpPr>
        <p:spPr>
          <a:xfrm flipH="1">
            <a:off x="198120" y="3169131"/>
            <a:ext cx="889535" cy="505423"/>
          </a:xfrm>
          <a:prstGeom prst="callout1">
            <a:avLst>
              <a:gd name="adj1" fmla="val 53447"/>
              <a:gd name="adj2" fmla="val -3191"/>
              <a:gd name="adj3" fmla="val -47310"/>
              <a:gd name="adj4" fmla="val -462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6" name="Line Callout 1 (No Border) 125"/>
          <p:cNvSpPr/>
          <p:nvPr/>
        </p:nvSpPr>
        <p:spPr>
          <a:xfrm>
            <a:off x="4857363" y="1015732"/>
            <a:ext cx="2519691" cy="360175"/>
          </a:xfrm>
          <a:prstGeom prst="callout1">
            <a:avLst>
              <a:gd name="adj1" fmla="val 110239"/>
              <a:gd name="adj2" fmla="val 39901"/>
              <a:gd name="adj3" fmla="val 200461"/>
              <a:gd name="adj4" fmla="val 461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Event “button pressed”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53" grpId="0"/>
      <p:bldP spid="60" grpId="0"/>
      <p:bldP spid="119" grpId="0"/>
      <p:bldP spid="118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Circuits 10,000 foot view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sp>
        <p:nvSpPr>
          <p:cNvPr id="7" name="Cloud 6"/>
          <p:cNvSpPr/>
          <p:nvPr/>
        </p:nvSpPr>
        <p:spPr>
          <a:xfrm>
            <a:off x="6738793" y="3423251"/>
            <a:ext cx="3231715" cy="2154477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2713" algn="ctr"/>
            <a:r>
              <a:rPr lang="en-US" sz="2400" dirty="0">
                <a:solidFill>
                  <a:schemeClr val="tx1"/>
                </a:solidFill>
              </a:rPr>
              <a:t>Combinational Logic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6787" y="2224622"/>
            <a:ext cx="2097066" cy="17998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Memory Device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8" idx="3"/>
          </p:cNvCxnSpPr>
          <p:nvPr/>
        </p:nvCxnSpPr>
        <p:spPr>
          <a:xfrm>
            <a:off x="5513853" y="3124561"/>
            <a:ext cx="1526609" cy="766023"/>
          </a:xfrm>
          <a:prstGeom prst="bentConnector3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38831" y="5032672"/>
            <a:ext cx="50002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50406" y="3608986"/>
            <a:ext cx="15663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01547" y="2721953"/>
            <a:ext cx="91440" cy="91440"/>
          </a:xfrm>
          <a:prstGeom prst="ellipse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stCxn id="7" idx="3"/>
            <a:endCxn id="22" idx="2"/>
          </p:cNvCxnSpPr>
          <p:nvPr/>
        </p:nvCxnSpPr>
        <p:spPr>
          <a:xfrm rot="16200000" flipV="1">
            <a:off x="5488718" y="680502"/>
            <a:ext cx="778762" cy="4953104"/>
          </a:xfrm>
          <a:prstGeom prst="bentConnector4">
            <a:avLst>
              <a:gd name="adj1" fmla="val 234851"/>
              <a:gd name="adj2" fmla="val 104615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970508" y="4430788"/>
            <a:ext cx="953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ine Callout 1 (No Border) 34"/>
          <p:cNvSpPr/>
          <p:nvPr/>
        </p:nvSpPr>
        <p:spPr>
          <a:xfrm flipH="1">
            <a:off x="702293" y="1441116"/>
            <a:ext cx="2145554" cy="1273276"/>
          </a:xfrm>
          <a:prstGeom prst="callout1">
            <a:avLst>
              <a:gd name="adj1" fmla="val 50408"/>
              <a:gd name="adj2" fmla="val -1385"/>
              <a:gd name="adj3" fmla="val 83314"/>
              <a:gd name="adj4" fmla="val -39259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Store the current </a:t>
            </a:r>
            <a:r>
              <a:rPr lang="en-US" sz="2000" b="1" dirty="0">
                <a:solidFill>
                  <a:schemeClr val="tx1"/>
                </a:solidFill>
              </a:rPr>
              <a:t>state</a:t>
            </a:r>
            <a:r>
              <a:rPr lang="en-US" sz="2000" dirty="0">
                <a:solidFill>
                  <a:schemeClr val="tx1"/>
                </a:solidFill>
              </a:rPr>
              <a:t> of the circuit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53862" y="2461749"/>
            <a:ext cx="12443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Next state</a:t>
            </a:r>
            <a:endParaRPr lang="ru-RU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5709055" y="3275841"/>
            <a:ext cx="15511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Current state</a:t>
            </a:r>
            <a:endParaRPr lang="ru-RU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7385" y="4603117"/>
            <a:ext cx="73930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Input</a:t>
            </a:r>
            <a:endParaRPr lang="ru-RU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0534413" y="3903110"/>
            <a:ext cx="9316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Output</a:t>
            </a:r>
            <a:endParaRPr lang="ru-RU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719286" y="3146325"/>
            <a:ext cx="18411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Synchronization</a:t>
            </a:r>
            <a:endParaRPr lang="ru-RU" sz="2000" dirty="0"/>
          </a:p>
        </p:txBody>
      </p:sp>
      <p:sp>
        <p:nvSpPr>
          <p:cNvPr id="41" name="Line Callout 1 (No Border) 40"/>
          <p:cNvSpPr/>
          <p:nvPr/>
        </p:nvSpPr>
        <p:spPr>
          <a:xfrm flipH="1">
            <a:off x="1306696" y="3501439"/>
            <a:ext cx="2145554" cy="1273276"/>
          </a:xfrm>
          <a:prstGeom prst="callout1">
            <a:avLst>
              <a:gd name="adj1" fmla="val 23847"/>
              <a:gd name="adj2" fmla="val 88522"/>
              <a:gd name="adj3" fmla="val 1661"/>
              <a:gd name="adj4" fmla="val 956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allows to update the state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90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Functions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the output of a function depends not only on the current input, but on the previous ones, then the function is called sequential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Sequential circuit is an implementation of a sequential function</a:t>
            </a:r>
          </a:p>
          <a:p>
            <a:r>
              <a:rPr lang="en-US" sz="2800" dirty="0"/>
              <a:t>Their main advantage is ability to remember the previous state</a:t>
            </a:r>
          </a:p>
          <a:p>
            <a:pPr lvl="1"/>
            <a:r>
              <a:rPr lang="en-US" sz="2400" dirty="0"/>
              <a:t>Any circuit with memory is a sequential circuits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422250" y="2419517"/>
            <a:ext cx="36294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rgbClr val="061922"/>
                </a:solidFill>
                <a:latin typeface="+mj-lt"/>
                <a:cs typeface="Arial" charset="0"/>
              </a:rPr>
              <a:t>Q</a:t>
            </a:r>
            <a:r>
              <a:rPr lang="en-US" sz="2000" dirty="0" err="1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000" dirty="0">
                <a:solidFill>
                  <a:srgbClr val="061922"/>
                </a:solidFill>
                <a:latin typeface="+mj-lt"/>
                <a:cs typeface="Arial" charset="0"/>
              </a:rPr>
              <a:t> </a:t>
            </a:r>
            <a:r>
              <a:rPr lang="en-US" sz="2800" dirty="0">
                <a:solidFill>
                  <a:srgbClr val="061922"/>
                </a:solidFill>
                <a:latin typeface="+mj-lt"/>
                <a:cs typeface="Arial" charset="0"/>
              </a:rPr>
              <a:t>= Q(</a:t>
            </a:r>
            <a:r>
              <a:rPr lang="en-US" sz="2800" dirty="0" err="1">
                <a:solidFill>
                  <a:srgbClr val="061922"/>
                </a:solidFill>
                <a:latin typeface="+mj-lt"/>
                <a:cs typeface="Arial" charset="0"/>
              </a:rPr>
              <a:t>x</a:t>
            </a:r>
            <a:r>
              <a:rPr lang="en-US" dirty="0" err="1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latin typeface="+mj-lt"/>
                <a:cs typeface="Arial" charset="0"/>
              </a:rPr>
              <a:t>, </a:t>
            </a:r>
            <a:r>
              <a:rPr lang="en-US" sz="2800" dirty="0" err="1">
                <a:solidFill>
                  <a:srgbClr val="061922"/>
                </a:solidFill>
                <a:latin typeface="+mj-lt"/>
                <a:cs typeface="Arial" charset="0"/>
              </a:rPr>
              <a:t>y</a:t>
            </a:r>
            <a:r>
              <a:rPr lang="en-US" dirty="0" err="1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latin typeface="+mj-lt"/>
                <a:cs typeface="Arial" charset="0"/>
              </a:rPr>
              <a:t>, </a:t>
            </a:r>
            <a:r>
              <a:rPr lang="en-US" sz="2800" dirty="0" err="1">
                <a:solidFill>
                  <a:srgbClr val="061922"/>
                </a:solidFill>
                <a:latin typeface="+mj-lt"/>
                <a:cs typeface="Arial" charset="0"/>
              </a:rPr>
              <a:t>z</a:t>
            </a:r>
            <a:r>
              <a:rPr lang="en-US" dirty="0" err="1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latin typeface="+mj-lt"/>
                <a:cs typeface="Arial" charset="0"/>
              </a:rPr>
              <a:t>, …, </a:t>
            </a:r>
            <a:r>
              <a:rPr lang="en-US" sz="2800" dirty="0">
                <a:solidFill>
                  <a:srgbClr val="0071C5"/>
                </a:solidFill>
                <a:latin typeface="+mj-lt"/>
                <a:cs typeface="Arial" charset="0"/>
              </a:rPr>
              <a:t>S</a:t>
            </a:r>
            <a:r>
              <a:rPr lang="en-US" dirty="0">
                <a:solidFill>
                  <a:srgbClr val="0071C5"/>
                </a:solidFill>
                <a:latin typeface="+mj-lt"/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latin typeface="+mj-lt"/>
                <a:cs typeface="Arial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2220" y="2462487"/>
            <a:ext cx="3091180" cy="430887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b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rgbClr val="0071C5"/>
                </a:solidFill>
                <a:latin typeface="+mj-lt"/>
                <a:cs typeface="Arial" charset="0"/>
              </a:rPr>
              <a:t>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(x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, y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, z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, …, </a:t>
            </a:r>
            <a:r>
              <a:rPr lang="en-US" sz="2800" kern="0" dirty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3940" y="2419517"/>
            <a:ext cx="3517900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b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noProof="0" dirty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(x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t-2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, y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t-2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, z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t-2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, …, </a:t>
            </a:r>
            <a:r>
              <a:rPr lang="en-US" sz="2800" kern="0" dirty="0">
                <a:solidFill>
                  <a:srgbClr val="00B050"/>
                </a:solidFill>
                <a:latin typeface="+mj-lt"/>
                <a:cs typeface="Arial" charset="0"/>
              </a:rPr>
              <a:t>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cs typeface="Arial" charset="0"/>
              </a:rPr>
              <a:t>t-3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43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Latch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8" name="Rectangle 7"/>
          <p:cNvSpPr/>
          <p:nvPr/>
        </p:nvSpPr>
        <p:spPr bwMode="auto">
          <a:xfrm>
            <a:off x="838200" y="4190860"/>
            <a:ext cx="6030093" cy="2171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79567"/>
              </p:ext>
            </p:extLst>
          </p:nvPr>
        </p:nvGraphicFramePr>
        <p:xfrm>
          <a:off x="9238776" y="1954131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55147"/>
              </p:ext>
            </p:extLst>
          </p:nvPr>
        </p:nvGraphicFramePr>
        <p:xfrm>
          <a:off x="5650554" y="4653843"/>
          <a:ext cx="9465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y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out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633846" y="1924273"/>
            <a:ext cx="1913448" cy="1193030"/>
            <a:chOff x="795646" y="1425683"/>
            <a:chExt cx="1913448" cy="1193030"/>
          </a:xfrm>
        </p:grpSpPr>
        <p:grpSp>
          <p:nvGrpSpPr>
            <p:cNvPr id="12" name="Group 11"/>
            <p:cNvGrpSpPr/>
            <p:nvPr/>
          </p:nvGrpSpPr>
          <p:grpSpPr>
            <a:xfrm>
              <a:off x="1642064" y="1582946"/>
              <a:ext cx="408925" cy="406400"/>
              <a:chOff x="1704573" y="3867638"/>
              <a:chExt cx="408925" cy="406400"/>
            </a:xfrm>
          </p:grpSpPr>
          <p:sp>
            <p:nvSpPr>
              <p:cNvPr id="22" name="Isosceles Triangle 21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10800000">
              <a:off x="1636048" y="2212313"/>
              <a:ext cx="408925" cy="406400"/>
              <a:chOff x="1704573" y="3867638"/>
              <a:chExt cx="408925" cy="406400"/>
            </a:xfrm>
          </p:grpSpPr>
          <p:sp>
            <p:nvSpPr>
              <p:cNvPr id="20" name="Isosceles Triangle 19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14" name="Elbow Connector 13"/>
            <p:cNvCxnSpPr>
              <a:stCxn id="23" idx="6"/>
              <a:endCxn id="20" idx="3"/>
            </p:cNvCxnSpPr>
            <p:nvPr/>
          </p:nvCxnSpPr>
          <p:spPr bwMode="auto">
            <a:xfrm flipH="1">
              <a:off x="2044973" y="1786145"/>
              <a:ext cx="6016" cy="629369"/>
            </a:xfrm>
            <a:prstGeom prst="bentConnector3">
              <a:avLst>
                <a:gd name="adj1" fmla="val -416574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Elbow Connector 14"/>
            <p:cNvCxnSpPr>
              <a:stCxn id="22" idx="3"/>
              <a:endCxn id="21" idx="6"/>
            </p:cNvCxnSpPr>
            <p:nvPr/>
          </p:nvCxnSpPr>
          <p:spPr bwMode="auto">
            <a:xfrm rot="10800000" flipV="1">
              <a:off x="1636049" y="1786146"/>
              <a:ext cx="6017" cy="629368"/>
            </a:xfrm>
            <a:prstGeom prst="bentConnector3">
              <a:avLst>
                <a:gd name="adj1" fmla="val 4265049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23" idx="6"/>
            </p:cNvCxnSpPr>
            <p:nvPr/>
          </p:nvCxnSpPr>
          <p:spPr bwMode="auto">
            <a:xfrm>
              <a:off x="2050989" y="178614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368936" y="142568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18" name="Straight Connector 17"/>
            <p:cNvCxnSpPr>
              <a:stCxn id="21" idx="6"/>
            </p:cNvCxnSpPr>
            <p:nvPr/>
          </p:nvCxnSpPr>
          <p:spPr bwMode="auto">
            <a:xfrm flipH="1">
              <a:off x="1059155" y="2415514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795646" y="20276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!Q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02953" y="4496685"/>
            <a:ext cx="1859645" cy="670923"/>
            <a:chOff x="664753" y="4496685"/>
            <a:chExt cx="1859645" cy="670923"/>
          </a:xfrm>
        </p:grpSpPr>
        <p:grpSp>
          <p:nvGrpSpPr>
            <p:cNvPr id="25" name="Group 24"/>
            <p:cNvGrpSpPr/>
            <p:nvPr/>
          </p:nvGrpSpPr>
          <p:grpSpPr>
            <a:xfrm>
              <a:off x="954302" y="4553063"/>
              <a:ext cx="1326777" cy="604184"/>
              <a:chOff x="3433482" y="3708155"/>
              <a:chExt cx="1326777" cy="604184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" name="TextBox 25"/>
            <p:cNvSpPr txBox="1"/>
            <p:nvPr/>
          </p:nvSpPr>
          <p:spPr>
            <a:xfrm>
              <a:off x="664753" y="450487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4753" y="479827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09513" y="449668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21885" y="5545114"/>
            <a:ext cx="1859645" cy="549192"/>
            <a:chOff x="683685" y="5545114"/>
            <a:chExt cx="1859645" cy="549192"/>
          </a:xfrm>
        </p:grpSpPr>
        <p:grpSp>
          <p:nvGrpSpPr>
            <p:cNvPr id="35" name="Group 34"/>
            <p:cNvGrpSpPr/>
            <p:nvPr/>
          </p:nvGrpSpPr>
          <p:grpSpPr>
            <a:xfrm>
              <a:off x="1452587" y="5687906"/>
              <a:ext cx="408925" cy="406400"/>
              <a:chOff x="1704573" y="3867638"/>
              <a:chExt cx="408925" cy="406400"/>
            </a:xfrm>
          </p:grpSpPr>
          <p:sp>
            <p:nvSpPr>
              <p:cNvPr id="40" name="Isosceles Triangle 39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36" name="Straight Connector 35"/>
            <p:cNvCxnSpPr/>
            <p:nvPr/>
          </p:nvCxnSpPr>
          <p:spPr bwMode="auto">
            <a:xfrm flipH="1">
              <a:off x="959528" y="5898725"/>
              <a:ext cx="49305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683685" y="5715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28445" y="554511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H="1">
              <a:off x="1869886" y="5891105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 rot="5400000">
            <a:off x="2273432" y="5035775"/>
            <a:ext cx="23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Calibri"/>
              </a:rPr>
              <a:t>≡</a:t>
            </a:r>
            <a:endParaRPr lang="en-US" sz="36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3627588" y="4515732"/>
            <a:ext cx="1859645" cy="670923"/>
            <a:chOff x="2789388" y="4515732"/>
            <a:chExt cx="1859645" cy="670923"/>
          </a:xfrm>
        </p:grpSpPr>
        <p:grpSp>
          <p:nvGrpSpPr>
            <p:cNvPr id="44" name="Group 43"/>
            <p:cNvGrpSpPr/>
            <p:nvPr/>
          </p:nvGrpSpPr>
          <p:grpSpPr>
            <a:xfrm>
              <a:off x="3078937" y="4572110"/>
              <a:ext cx="1326777" cy="604184"/>
              <a:chOff x="3433482" y="3708155"/>
              <a:chExt cx="1326777" cy="604184"/>
            </a:xfrm>
          </p:grpSpPr>
          <p:sp>
            <p:nvSpPr>
              <p:cNvPr id="48" name="Oval 47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49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cxnSp>
            <p:nvCxnSpPr>
              <p:cNvPr id="50" name="Straight Connector 49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" name="TextBox 44"/>
            <p:cNvSpPr txBox="1"/>
            <p:nvPr/>
          </p:nvSpPr>
          <p:spPr>
            <a:xfrm>
              <a:off x="2789388" y="452391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89388" y="481732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34148" y="4515732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100847" y="5232313"/>
            <a:ext cx="910140" cy="700667"/>
            <a:chOff x="3262647" y="5232313"/>
            <a:chExt cx="910140" cy="700667"/>
          </a:xfrm>
        </p:grpSpPr>
        <p:sp>
          <p:nvSpPr>
            <p:cNvPr id="54" name="TextBox 53"/>
            <p:cNvSpPr txBox="1"/>
            <p:nvPr/>
          </p:nvSpPr>
          <p:spPr>
            <a:xfrm>
              <a:off x="3262647" y="553287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3579723" y="5025987"/>
              <a:ext cx="233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cs typeface="Calibri"/>
                </a:rPr>
                <a:t>≡</a:t>
              </a:r>
              <a:endParaRPr lang="en-US" sz="36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57902" y="5563648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 flipH="1">
              <a:off x="3499343" y="5909639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5216587" y="1626816"/>
            <a:ext cx="2253249" cy="1963216"/>
            <a:chOff x="3601147" y="1450966"/>
            <a:chExt cx="2253249" cy="1963216"/>
          </a:xfrm>
        </p:grpSpPr>
        <p:grpSp>
          <p:nvGrpSpPr>
            <p:cNvPr id="59" name="Group 58"/>
            <p:cNvGrpSpPr/>
            <p:nvPr/>
          </p:nvGrpSpPr>
          <p:grpSpPr>
            <a:xfrm>
              <a:off x="4506668" y="1668728"/>
              <a:ext cx="603876" cy="604184"/>
              <a:chOff x="1220315" y="3970921"/>
              <a:chExt cx="603876" cy="604184"/>
            </a:xfrm>
          </p:grpSpPr>
          <p:sp>
            <p:nvSpPr>
              <p:cNvPr id="73" name="Oval 72"/>
              <p:cNvSpPr/>
              <p:nvPr/>
            </p:nvSpPr>
            <p:spPr bwMode="auto">
              <a:xfrm>
                <a:off x="1686457" y="4204146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74" name="Flowchart: Delay 18"/>
              <p:cNvSpPr/>
              <p:nvPr/>
            </p:nvSpPr>
            <p:spPr bwMode="auto">
              <a:xfrm flipH="1">
                <a:off x="1220315" y="3970921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10800000">
              <a:off x="4441549" y="2599377"/>
              <a:ext cx="603876" cy="604184"/>
              <a:chOff x="1220315" y="4880169"/>
              <a:chExt cx="603876" cy="604184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1686457" y="5113394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72" name="Flowchart: Delay 18"/>
              <p:cNvSpPr/>
              <p:nvPr/>
            </p:nvSpPr>
            <p:spPr bwMode="auto">
              <a:xfrm flipH="1">
                <a:off x="1220315" y="4880169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1" name="Straight Connector 60"/>
            <p:cNvCxnSpPr/>
            <p:nvPr/>
          </p:nvCxnSpPr>
          <p:spPr bwMode="auto">
            <a:xfrm>
              <a:off x="5110544" y="197575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5414460" y="161013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63" name="Elbow Connector 62"/>
            <p:cNvCxnSpPr/>
            <p:nvPr/>
          </p:nvCxnSpPr>
          <p:spPr bwMode="auto">
            <a:xfrm rot="5400000" flipH="1" flipV="1">
              <a:off x="4794392" y="2129929"/>
              <a:ext cx="802704" cy="484488"/>
            </a:xfrm>
            <a:prstGeom prst="bentConnector3">
              <a:avLst>
                <a:gd name="adj1" fmla="val -1262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>
              <a:off x="3864656" y="2910036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3601147" y="25221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!Q</a:t>
              </a:r>
            </a:p>
          </p:txBody>
        </p:sp>
        <p:cxnSp>
          <p:nvCxnSpPr>
            <p:cNvPr id="66" name="Elbow Connector 65"/>
            <p:cNvCxnSpPr/>
            <p:nvPr/>
          </p:nvCxnSpPr>
          <p:spPr bwMode="auto">
            <a:xfrm rot="5400000">
              <a:off x="4012478" y="2314525"/>
              <a:ext cx="764000" cy="409887"/>
            </a:xfrm>
            <a:prstGeom prst="bentConnector3">
              <a:avLst>
                <a:gd name="adj1" fmla="val 13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3891451" y="1855756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4939819" y="3044850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3625546" y="1450966"/>
              <a:ext cx="65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reset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88819" y="3044850"/>
              <a:ext cx="465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set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5154366" y="1982262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06971" y="2931551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154366" y="199130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02588" y="2083032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55050" y="3080369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19803" y="2916729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31461" y="308615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305627" y="209446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00534" y="4335593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NOR: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675108" y="1013446"/>
            <a:ext cx="2599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SR latch truth table:</a:t>
            </a:r>
          </a:p>
        </p:txBody>
      </p:sp>
      <p:sp>
        <p:nvSpPr>
          <p:cNvPr id="85" name="Curved Up Arrow 84"/>
          <p:cNvSpPr/>
          <p:nvPr/>
        </p:nvSpPr>
        <p:spPr bwMode="auto">
          <a:xfrm>
            <a:off x="5903610" y="3514585"/>
            <a:ext cx="1048368" cy="453345"/>
          </a:xfrm>
          <a:prstGeom prst="curvedUp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1912" y="1013446"/>
            <a:ext cx="3501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simplest store element: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676174" y="1013446"/>
            <a:ext cx="2721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SR latch scheme: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674165" y="4301146"/>
            <a:ext cx="569572" cy="487498"/>
            <a:chOff x="835965" y="4301146"/>
            <a:chExt cx="569572" cy="487498"/>
          </a:xfrm>
        </p:grpSpPr>
        <p:sp>
          <p:nvSpPr>
            <p:cNvPr id="89" name="TextBox 88"/>
            <p:cNvSpPr txBox="1"/>
            <p:nvPr/>
          </p:nvSpPr>
          <p:spPr>
            <a:xfrm>
              <a:off x="835965" y="43011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948805" y="4636446"/>
              <a:ext cx="456732" cy="152198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804318" y="4323862"/>
            <a:ext cx="564054" cy="483829"/>
            <a:chOff x="2966118" y="4323862"/>
            <a:chExt cx="564054" cy="483829"/>
          </a:xfrm>
        </p:grpSpPr>
        <p:sp>
          <p:nvSpPr>
            <p:cNvPr id="92" name="TextBox 91"/>
            <p:cNvSpPr txBox="1"/>
            <p:nvPr/>
          </p:nvSpPr>
          <p:spPr>
            <a:xfrm>
              <a:off x="2966118" y="432386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3073440" y="4655493"/>
              <a:ext cx="456732" cy="152198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303662" y="2264096"/>
            <a:ext cx="1707408" cy="369332"/>
            <a:chOff x="6549916" y="999409"/>
            <a:chExt cx="1707408" cy="369332"/>
          </a:xfrm>
        </p:grpSpPr>
        <p:sp>
          <p:nvSpPr>
            <p:cNvPr id="95" name="TextBox 94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917166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303662" y="2611958"/>
            <a:ext cx="1678554" cy="369332"/>
            <a:chOff x="6549916" y="999409"/>
            <a:chExt cx="1678554" cy="369332"/>
          </a:xfrm>
        </p:grpSpPr>
        <p:sp>
          <p:nvSpPr>
            <p:cNvPr id="100" name="TextBox 99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302206" y="2949375"/>
            <a:ext cx="1678554" cy="369332"/>
            <a:chOff x="6549916" y="999409"/>
            <a:chExt cx="1678554" cy="369332"/>
          </a:xfrm>
        </p:grpSpPr>
        <p:sp>
          <p:nvSpPr>
            <p:cNvPr id="105" name="TextBox 104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9302206" y="3268705"/>
            <a:ext cx="1678554" cy="369332"/>
            <a:chOff x="6549916" y="999409"/>
            <a:chExt cx="1678554" cy="369332"/>
          </a:xfrm>
        </p:grpSpPr>
        <p:sp>
          <p:nvSpPr>
            <p:cNvPr id="110" name="TextBox 109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933546" y="1527095"/>
            <a:ext cx="2805952" cy="2624965"/>
            <a:chOff x="7055224" y="3469340"/>
            <a:chExt cx="2805952" cy="2624965"/>
          </a:xfrm>
        </p:grpSpPr>
        <p:sp>
          <p:nvSpPr>
            <p:cNvPr id="115" name="Rectangle 114"/>
            <p:cNvSpPr/>
            <p:nvPr/>
          </p:nvSpPr>
          <p:spPr bwMode="auto">
            <a:xfrm>
              <a:off x="7055224" y="3469340"/>
              <a:ext cx="2805952" cy="262496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8759304" y="398992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117" name="Flowchart: Delay 18"/>
            <p:cNvSpPr/>
            <p:nvPr/>
          </p:nvSpPr>
          <p:spPr bwMode="auto">
            <a:xfrm flipH="1">
              <a:off x="8293162" y="375670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 bwMode="auto">
            <a:xfrm>
              <a:off x="7430219" y="39077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>
              <a:off x="8070297" y="4227939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 bwMode="auto">
            <a:xfrm flipH="1">
              <a:off x="8907240" y="405827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121" name="TextBox 120"/>
            <p:cNvSpPr txBox="1"/>
            <p:nvPr/>
          </p:nvSpPr>
          <p:spPr>
            <a:xfrm>
              <a:off x="7123138" y="3544787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reset</a:t>
              </a: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8759304" y="5181244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123" name="Flowchart: Delay 18"/>
            <p:cNvSpPr/>
            <p:nvPr/>
          </p:nvSpPr>
          <p:spPr bwMode="auto">
            <a:xfrm flipH="1">
              <a:off x="8293162" y="494801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 bwMode="auto">
            <a:xfrm>
              <a:off x="7430219" y="54192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flipH="1">
              <a:off x="8907240" y="5249593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>
              <a:off x="8077820" y="5123381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>
              <a:off x="8077820" y="4833044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>
              <a:off x="9149085" y="4058277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TextBox 128"/>
            <p:cNvSpPr txBox="1"/>
            <p:nvPr/>
          </p:nvSpPr>
          <p:spPr>
            <a:xfrm>
              <a:off x="7123138" y="5054885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</a:t>
              </a:r>
            </a:p>
          </p:txBody>
        </p:sp>
        <p:cxnSp>
          <p:nvCxnSpPr>
            <p:cNvPr id="130" name="Straight Connector 129"/>
            <p:cNvCxnSpPr/>
            <p:nvPr/>
          </p:nvCxnSpPr>
          <p:spPr bwMode="auto">
            <a:xfrm>
              <a:off x="9151607" y="4958412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>
              <a:off x="8070297" y="4506056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>
              <a:off x="8070297" y="4215719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Oval 132"/>
            <p:cNvSpPr/>
            <p:nvPr/>
          </p:nvSpPr>
          <p:spPr bwMode="auto">
            <a:xfrm>
              <a:off x="8399460" y="4618790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cs typeface="Arial" pitchFamily="34" charset="0"/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 bwMode="auto">
            <a:xfrm flipH="1">
              <a:off x="8080342" y="4348615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Box 134"/>
            <p:cNvSpPr txBox="1"/>
            <p:nvPr/>
          </p:nvSpPr>
          <p:spPr>
            <a:xfrm>
              <a:off x="8992958" y="3717394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Q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992958" y="4895747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!Q</a:t>
              </a:r>
            </a:p>
          </p:txBody>
        </p:sp>
      </p:grpSp>
      <p:sp>
        <p:nvSpPr>
          <p:cNvPr id="141" name="Line Callout 1 (No Border) 140"/>
          <p:cNvSpPr/>
          <p:nvPr/>
        </p:nvSpPr>
        <p:spPr>
          <a:xfrm>
            <a:off x="9326713" y="3940971"/>
            <a:ext cx="2519691" cy="360175"/>
          </a:xfrm>
          <a:prstGeom prst="callout1">
            <a:avLst>
              <a:gd name="adj1" fmla="val 8688"/>
              <a:gd name="adj2" fmla="val 35667"/>
              <a:gd name="adj3" fmla="val -70341"/>
              <a:gd name="adj4" fmla="val 2614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Prohibited state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007374" y="189350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986683" y="294613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44" name="Line Callout 1 (No Border) 143"/>
          <p:cNvSpPr/>
          <p:nvPr/>
        </p:nvSpPr>
        <p:spPr>
          <a:xfrm>
            <a:off x="535041" y="3329928"/>
            <a:ext cx="2519691" cy="360175"/>
          </a:xfrm>
          <a:prstGeom prst="callout1">
            <a:avLst>
              <a:gd name="adj1" fmla="val -4006"/>
              <a:gd name="adj2" fmla="val 43530"/>
              <a:gd name="adj3" fmla="val -57647"/>
              <a:gd name="adj4" fmla="val 52754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How to write into it?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2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2" grpId="0"/>
      <p:bldP spid="75" grpId="0" animBg="1"/>
      <p:bldP spid="76" grpId="0" animBg="1"/>
      <p:bldP spid="77" grpId="0" animBg="1"/>
      <p:bldP spid="77" grpId="1" animBg="1"/>
      <p:bldP spid="77" grpId="2" animBg="1"/>
      <p:bldP spid="78" grpId="0" animBg="1"/>
      <p:bldP spid="79" grpId="0" animBg="1"/>
      <p:bldP spid="80" grpId="0" animBg="1"/>
      <p:bldP spid="81" grpId="0" animBg="1"/>
      <p:bldP spid="82" grpId="0" animBg="1"/>
      <p:bldP spid="82" grpId="1" animBg="1"/>
      <p:bldP spid="83" grpId="0"/>
      <p:bldP spid="84" grpId="0"/>
      <p:bldP spid="85" grpId="0" animBg="1"/>
      <p:bldP spid="86" grpId="0"/>
      <p:bldP spid="87" grpId="0"/>
      <p:bldP spid="141" grpId="0" animBg="1"/>
      <p:bldP spid="142" grpId="0"/>
      <p:bldP spid="143" grpId="0"/>
      <p:bldP spid="1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Latch Timing Diagram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grpSp>
        <p:nvGrpSpPr>
          <p:cNvPr id="6" name="Group 5"/>
          <p:cNvGrpSpPr/>
          <p:nvPr/>
        </p:nvGrpSpPr>
        <p:grpSpPr>
          <a:xfrm>
            <a:off x="2147495" y="903263"/>
            <a:ext cx="2429206" cy="2007416"/>
            <a:chOff x="468775" y="1830131"/>
            <a:chExt cx="2429206" cy="2007416"/>
          </a:xfrm>
        </p:grpSpPr>
        <p:sp>
          <p:nvSpPr>
            <p:cNvPr id="7" name="Oval 6"/>
            <p:cNvSpPr/>
            <p:nvPr/>
          </p:nvSpPr>
          <p:spPr bwMode="auto">
            <a:xfrm>
              <a:off x="2104941" y="2275272"/>
              <a:ext cx="137734" cy="137734"/>
            </a:xfrm>
            <a:prstGeom prst="ellipse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8" name="Flowchart: Delay 18"/>
            <p:cNvSpPr/>
            <p:nvPr/>
          </p:nvSpPr>
          <p:spPr bwMode="auto">
            <a:xfrm flipH="1">
              <a:off x="1638799" y="2042047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775856" y="2193098"/>
              <a:ext cx="955531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415934" y="2513283"/>
              <a:ext cx="31545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>
              <a:off x="2252877" y="2343621"/>
              <a:ext cx="64510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68775" y="1830131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reset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104941" y="3466588"/>
              <a:ext cx="137734" cy="137734"/>
            </a:xfrm>
            <a:prstGeom prst="ellipse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4" name="Flowchart: Delay 18"/>
            <p:cNvSpPr/>
            <p:nvPr/>
          </p:nvSpPr>
          <p:spPr bwMode="auto">
            <a:xfrm flipH="1">
              <a:off x="1638799" y="323336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775856" y="3704598"/>
              <a:ext cx="955531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2252877" y="3534937"/>
              <a:ext cx="64510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1423457" y="3408725"/>
              <a:ext cx="31545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423457" y="3118388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494722" y="2343621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68775" y="3340229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set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2497244" y="3243756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415934" y="2791400"/>
              <a:ext cx="1083831" cy="452356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1415934" y="2501063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Oval 23"/>
            <p:cNvSpPr/>
            <p:nvPr/>
          </p:nvSpPr>
          <p:spPr bwMode="auto">
            <a:xfrm>
              <a:off x="1745097" y="2904134"/>
              <a:ext cx="101267" cy="98247"/>
            </a:xfrm>
            <a:prstGeom prst="ellipse">
              <a:avLst/>
            </a:prstGeom>
            <a:solidFill>
              <a:srgbClr val="FFFFFF"/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flipH="1">
              <a:off x="1425979" y="2633959"/>
              <a:ext cx="1071265" cy="48443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2338595" y="2002738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Q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38595" y="3181091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!Q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19832" y="1403604"/>
            <a:ext cx="1522301" cy="1093694"/>
            <a:chOff x="1237558" y="4455457"/>
            <a:chExt cx="2393549" cy="1093694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00470" y="4547707"/>
              <a:ext cx="4844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R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V="1">
              <a:off x="1237558" y="4733656"/>
              <a:ext cx="761570" cy="7744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V="1">
              <a:off x="1237558" y="5271538"/>
              <a:ext cx="761570" cy="978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4" name="Rectangle 33"/>
            <p:cNvSpPr/>
            <p:nvPr/>
          </p:nvSpPr>
          <p:spPr>
            <a:xfrm>
              <a:off x="2758972" y="5102261"/>
              <a:ext cx="6129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!Q</a:t>
              </a: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>
            <a:xfrm>
              <a:off x="1995391" y="5098329"/>
              <a:ext cx="4390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11073" y="4537702"/>
              <a:ext cx="580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 Q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12115"/>
              </p:ext>
            </p:extLst>
          </p:nvPr>
        </p:nvGraphicFramePr>
        <p:xfrm>
          <a:off x="8263416" y="1256382"/>
          <a:ext cx="1782501" cy="1678835"/>
        </p:xfrm>
        <a:graphic>
          <a:graphicData uri="http://schemas.openxmlformats.org/drawingml/2006/table">
            <a:tbl>
              <a:tblPr firstRow="1" bandRow="1"/>
              <a:tblGrid>
                <a:gridCol w="38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Q</a:t>
                      </a:r>
                      <a:r>
                        <a:rPr lang="en-US" sz="1400" dirty="0">
                          <a:latin typeface="+mn-lt"/>
                        </a:rPr>
                        <a:t>t-1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err="1">
                          <a:latin typeface="+mn-lt"/>
                        </a:rPr>
                        <a:t>Qt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122941" y="3154252"/>
            <a:ext cx="694658" cy="738664"/>
            <a:chOff x="1139501" y="3550642"/>
            <a:chExt cx="694658" cy="738664"/>
          </a:xfrm>
        </p:grpSpPr>
        <p:sp>
          <p:nvSpPr>
            <p:cNvPr id="40" name="TextBox 39"/>
            <p:cNvSpPr txBox="1"/>
            <p:nvPr/>
          </p:nvSpPr>
          <p:spPr>
            <a:xfrm>
              <a:off x="1139501" y="3663890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61922"/>
                  </a:solidFill>
                  <a:cs typeface="Arial" charset="0"/>
                </a:rPr>
                <a:t>S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2122941" y="4021501"/>
            <a:ext cx="694658" cy="738664"/>
            <a:chOff x="1139501" y="3550642"/>
            <a:chExt cx="694658" cy="738664"/>
          </a:xfrm>
        </p:grpSpPr>
        <p:sp>
          <p:nvSpPr>
            <p:cNvPr id="45" name="TextBox 44"/>
            <p:cNvSpPr txBox="1"/>
            <p:nvPr/>
          </p:nvSpPr>
          <p:spPr>
            <a:xfrm>
              <a:off x="1139501" y="366389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61922"/>
                  </a:solidFill>
                  <a:cs typeface="Arial" charset="0"/>
                </a:rPr>
                <a:t>R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2122941" y="4888750"/>
            <a:ext cx="694658" cy="738664"/>
            <a:chOff x="1139501" y="3550642"/>
            <a:chExt cx="694658" cy="738664"/>
          </a:xfrm>
        </p:grpSpPr>
        <p:sp>
          <p:nvSpPr>
            <p:cNvPr id="50" name="TextBox 49"/>
            <p:cNvSpPr txBox="1"/>
            <p:nvPr/>
          </p:nvSpPr>
          <p:spPr>
            <a:xfrm>
              <a:off x="1139501" y="3663890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61922"/>
                  </a:solidFill>
                  <a:cs typeface="Arial" charset="0"/>
                </a:rPr>
                <a:t>Q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3639418" y="3340823"/>
            <a:ext cx="953378" cy="1234676"/>
            <a:chOff x="2344674" y="3279997"/>
            <a:chExt cx="953378" cy="1234676"/>
          </a:xfrm>
        </p:grpSpPr>
        <p:grpSp>
          <p:nvGrpSpPr>
            <p:cNvPr id="55" name="Group 54"/>
            <p:cNvGrpSpPr/>
            <p:nvPr/>
          </p:nvGrpSpPr>
          <p:grpSpPr>
            <a:xfrm>
              <a:off x="2344674" y="3279997"/>
              <a:ext cx="953378" cy="366919"/>
              <a:chOff x="2344674" y="3737213"/>
              <a:chExt cx="953378" cy="366919"/>
            </a:xfrm>
          </p:grpSpPr>
          <p:cxnSp>
            <p:nvCxnSpPr>
              <p:cNvPr id="57" name="Straight Connector 56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8" name="Freeform 57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2344674" y="4514673"/>
              <a:ext cx="95337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9" name="Group 58"/>
          <p:cNvGrpSpPr/>
          <p:nvPr/>
        </p:nvGrpSpPr>
        <p:grpSpPr>
          <a:xfrm>
            <a:off x="4589993" y="3340823"/>
            <a:ext cx="763508" cy="1234676"/>
            <a:chOff x="3295249" y="3279997"/>
            <a:chExt cx="763508" cy="1234676"/>
          </a:xfrm>
        </p:grpSpPr>
        <p:grpSp>
          <p:nvGrpSpPr>
            <p:cNvPr id="60" name="Group 59"/>
            <p:cNvGrpSpPr/>
            <p:nvPr/>
          </p:nvGrpSpPr>
          <p:grpSpPr>
            <a:xfrm flipH="1">
              <a:off x="3295249" y="3279997"/>
              <a:ext cx="763508" cy="367427"/>
              <a:chOff x="2231018" y="3738443"/>
              <a:chExt cx="763508" cy="367427"/>
            </a:xfrm>
          </p:grpSpPr>
          <p:cxnSp>
            <p:nvCxnSpPr>
              <p:cNvPr id="62" name="Straight Connector 61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63" name="Group 62"/>
              <p:cNvGrpSpPr/>
              <p:nvPr/>
            </p:nvGrpSpPr>
            <p:grpSpPr>
              <a:xfrm>
                <a:off x="2606492" y="3738443"/>
                <a:ext cx="388034" cy="366919"/>
                <a:chOff x="2344674" y="3737213"/>
                <a:chExt cx="388034" cy="366919"/>
              </a:xfrm>
            </p:grpSpPr>
            <p:cxnSp>
              <p:nvCxnSpPr>
                <p:cNvPr id="64" name="Straight Connector 63"/>
                <p:cNvCxnSpPr/>
                <p:nvPr/>
              </p:nvCxnSpPr>
              <p:spPr bwMode="auto">
                <a:xfrm>
                  <a:off x="2540177" y="3737213"/>
                  <a:ext cx="192531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65" name="Freeform 64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61" name="Straight Connector 60"/>
            <p:cNvCxnSpPr/>
            <p:nvPr/>
          </p:nvCxnSpPr>
          <p:spPr bwMode="auto">
            <a:xfrm>
              <a:off x="3298052" y="4514673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5350670" y="3707742"/>
            <a:ext cx="953378" cy="867757"/>
            <a:chOff x="4055926" y="3646916"/>
            <a:chExt cx="953378" cy="867757"/>
          </a:xfrm>
        </p:grpSpPr>
        <p:grpSp>
          <p:nvGrpSpPr>
            <p:cNvPr id="67" name="Group 66"/>
            <p:cNvGrpSpPr/>
            <p:nvPr/>
          </p:nvGrpSpPr>
          <p:grpSpPr>
            <a:xfrm>
              <a:off x="4055926" y="4147754"/>
              <a:ext cx="953378" cy="366919"/>
              <a:chOff x="2344674" y="3737213"/>
              <a:chExt cx="953378" cy="366919"/>
            </a:xfrm>
          </p:grpSpPr>
          <p:cxnSp>
            <p:nvCxnSpPr>
              <p:cNvPr id="69" name="Straight Connector 68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0" name="Freeform 69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cxnSp>
          <p:nvCxnSpPr>
            <p:cNvPr id="68" name="Straight Connector 67"/>
            <p:cNvCxnSpPr/>
            <p:nvPr/>
          </p:nvCxnSpPr>
          <p:spPr bwMode="auto">
            <a:xfrm>
              <a:off x="4055926" y="3646916"/>
              <a:ext cx="95337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6302945" y="3707742"/>
            <a:ext cx="1328852" cy="867757"/>
            <a:chOff x="5008201" y="3646916"/>
            <a:chExt cx="1328852" cy="867757"/>
          </a:xfrm>
        </p:grpSpPr>
        <p:grpSp>
          <p:nvGrpSpPr>
            <p:cNvPr id="72" name="Group 71"/>
            <p:cNvGrpSpPr/>
            <p:nvPr/>
          </p:nvGrpSpPr>
          <p:grpSpPr>
            <a:xfrm flipH="1">
              <a:off x="5008201" y="4147246"/>
              <a:ext cx="1328852" cy="367427"/>
              <a:chOff x="2231018" y="3738443"/>
              <a:chExt cx="1328852" cy="367427"/>
            </a:xfrm>
          </p:grpSpPr>
          <p:cxnSp>
            <p:nvCxnSpPr>
              <p:cNvPr id="74" name="Straight Connector 73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75" name="Group 74"/>
              <p:cNvGrpSpPr/>
              <p:nvPr/>
            </p:nvGrpSpPr>
            <p:grpSpPr>
              <a:xfrm>
                <a:off x="2606492" y="3738443"/>
                <a:ext cx="953378" cy="366919"/>
                <a:chOff x="2344674" y="3737213"/>
                <a:chExt cx="953378" cy="366919"/>
              </a:xfrm>
            </p:grpSpPr>
            <p:cxnSp>
              <p:nvCxnSpPr>
                <p:cNvPr id="76" name="Straight Connector 75"/>
                <p:cNvCxnSpPr/>
                <p:nvPr/>
              </p:nvCxnSpPr>
              <p:spPr bwMode="auto">
                <a:xfrm>
                  <a:off x="2540178" y="3737213"/>
                  <a:ext cx="757874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77" name="Freeform 76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73" name="Straight Connector 72"/>
            <p:cNvCxnSpPr/>
            <p:nvPr/>
          </p:nvCxnSpPr>
          <p:spPr bwMode="auto">
            <a:xfrm>
              <a:off x="5008201" y="3646916"/>
              <a:ext cx="132885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8" name="Group 77"/>
          <p:cNvGrpSpPr/>
          <p:nvPr/>
        </p:nvGrpSpPr>
        <p:grpSpPr>
          <a:xfrm>
            <a:off x="7630774" y="3339037"/>
            <a:ext cx="954401" cy="1235716"/>
            <a:chOff x="6336030" y="3278211"/>
            <a:chExt cx="954401" cy="1235716"/>
          </a:xfrm>
        </p:grpSpPr>
        <p:grpSp>
          <p:nvGrpSpPr>
            <p:cNvPr id="79" name="Group 78"/>
            <p:cNvGrpSpPr/>
            <p:nvPr/>
          </p:nvGrpSpPr>
          <p:grpSpPr>
            <a:xfrm>
              <a:off x="6337053" y="3278211"/>
              <a:ext cx="953378" cy="366919"/>
              <a:chOff x="2344674" y="3737213"/>
              <a:chExt cx="953378" cy="366919"/>
            </a:xfrm>
          </p:grpSpPr>
          <p:cxnSp>
            <p:nvCxnSpPr>
              <p:cNvPr id="83" name="Straight Connector 82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84" name="Freeform 8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336030" y="4147008"/>
              <a:ext cx="953378" cy="366919"/>
              <a:chOff x="2344674" y="3737213"/>
              <a:chExt cx="953378" cy="366919"/>
            </a:xfrm>
          </p:grpSpPr>
          <p:cxnSp>
            <p:nvCxnSpPr>
              <p:cNvPr id="81" name="Straight Connector 80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82" name="Freeform 81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8206238" y="3338918"/>
            <a:ext cx="972879" cy="1235835"/>
            <a:chOff x="6911494" y="3278092"/>
            <a:chExt cx="972879" cy="1235835"/>
          </a:xfrm>
        </p:grpSpPr>
        <p:grpSp>
          <p:nvGrpSpPr>
            <p:cNvPr id="86" name="Group 85"/>
            <p:cNvGrpSpPr/>
            <p:nvPr/>
          </p:nvGrpSpPr>
          <p:grpSpPr>
            <a:xfrm flipV="1">
              <a:off x="6911494" y="3278092"/>
              <a:ext cx="953378" cy="366919"/>
              <a:chOff x="4142453" y="5399447"/>
              <a:chExt cx="953378" cy="36691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94" name="Straight Connector 93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95" name="Freeform 94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93" name="Straight Connector 92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87" name="Group 86"/>
            <p:cNvGrpSpPr/>
            <p:nvPr/>
          </p:nvGrpSpPr>
          <p:grpSpPr>
            <a:xfrm flipV="1">
              <a:off x="6930995" y="4147008"/>
              <a:ext cx="953378" cy="366919"/>
              <a:chOff x="4142453" y="5399447"/>
              <a:chExt cx="953378" cy="366919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91" name="Freeform 90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89" name="Straight Connector 88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96" name="Group 95"/>
          <p:cNvGrpSpPr/>
          <p:nvPr/>
        </p:nvGrpSpPr>
        <p:grpSpPr>
          <a:xfrm>
            <a:off x="2120138" y="5617686"/>
            <a:ext cx="694658" cy="738664"/>
            <a:chOff x="1139501" y="3550642"/>
            <a:chExt cx="694658" cy="738664"/>
          </a:xfrm>
        </p:grpSpPr>
        <p:sp>
          <p:nvSpPr>
            <p:cNvPr id="97" name="TextBox 96"/>
            <p:cNvSpPr txBox="1"/>
            <p:nvPr/>
          </p:nvSpPr>
          <p:spPr>
            <a:xfrm>
              <a:off x="1139501" y="3663890"/>
              <a:ext cx="497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61922"/>
                  </a:solidFill>
                  <a:cs typeface="Arial" charset="0"/>
                </a:rPr>
                <a:t>!Q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2882204" y="3708250"/>
            <a:ext cx="760677" cy="2098944"/>
            <a:chOff x="1587460" y="3647424"/>
            <a:chExt cx="760677" cy="2098944"/>
          </a:xfrm>
        </p:grpSpPr>
        <p:cxnSp>
          <p:nvCxnSpPr>
            <p:cNvPr id="102" name="Straight Connector 101"/>
            <p:cNvCxnSpPr/>
            <p:nvPr/>
          </p:nvCxnSpPr>
          <p:spPr bwMode="auto">
            <a:xfrm>
              <a:off x="1590263" y="3647424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>
              <a:off x="1590263" y="4514673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>
              <a:off x="1590263" y="5381922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flipV="1">
              <a:off x="1587460" y="5746368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3636615" y="5076988"/>
            <a:ext cx="956181" cy="1097126"/>
            <a:chOff x="2341871" y="5016162"/>
            <a:chExt cx="956181" cy="1097126"/>
          </a:xfrm>
        </p:grpSpPr>
        <p:grpSp>
          <p:nvGrpSpPr>
            <p:cNvPr id="107" name="Group 106"/>
            <p:cNvGrpSpPr/>
            <p:nvPr/>
          </p:nvGrpSpPr>
          <p:grpSpPr>
            <a:xfrm>
              <a:off x="2344674" y="5016162"/>
              <a:ext cx="953378" cy="365760"/>
              <a:chOff x="2344674" y="5016162"/>
              <a:chExt cx="953378" cy="365760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2780792" y="5016162"/>
                <a:ext cx="517260" cy="365760"/>
                <a:chOff x="2383994" y="3738372"/>
                <a:chExt cx="517260" cy="365760"/>
              </a:xfrm>
            </p:grpSpPr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2585162" y="3738372"/>
                  <a:ext cx="316092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6" name="Freeform 115"/>
                <p:cNvSpPr/>
                <p:nvPr/>
              </p:nvSpPr>
              <p:spPr bwMode="auto">
                <a:xfrm>
                  <a:off x="238399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14" name="Straight Connector 113"/>
              <p:cNvCxnSpPr>
                <a:endCxn id="116" idx="0"/>
              </p:cNvCxnSpPr>
              <p:nvPr/>
            </p:nvCxnSpPr>
            <p:spPr bwMode="auto">
              <a:xfrm>
                <a:off x="2344674" y="5381922"/>
                <a:ext cx="436118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08" name="Group 107"/>
            <p:cNvGrpSpPr/>
            <p:nvPr/>
          </p:nvGrpSpPr>
          <p:grpSpPr>
            <a:xfrm>
              <a:off x="2341871" y="5746368"/>
              <a:ext cx="956181" cy="366920"/>
              <a:chOff x="2341871" y="5746368"/>
              <a:chExt cx="956181" cy="366920"/>
            </a:xfrm>
          </p:grpSpPr>
          <p:grpSp>
            <p:nvGrpSpPr>
              <p:cNvPr id="109" name="Group 108"/>
              <p:cNvGrpSpPr/>
              <p:nvPr/>
            </p:nvGrpSpPr>
            <p:grpSpPr>
              <a:xfrm flipV="1">
                <a:off x="2602320" y="5746368"/>
                <a:ext cx="695732" cy="366920"/>
                <a:chOff x="2208325" y="3737212"/>
                <a:chExt cx="695732" cy="366920"/>
              </a:xfrm>
            </p:grpSpPr>
            <p:cxnSp>
              <p:nvCxnSpPr>
                <p:cNvPr id="111" name="Straight Connector 110"/>
                <p:cNvCxnSpPr/>
                <p:nvPr/>
              </p:nvCxnSpPr>
              <p:spPr bwMode="auto">
                <a:xfrm flipV="1">
                  <a:off x="2409493" y="3737212"/>
                  <a:ext cx="494564" cy="1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2" name="Freeform 111"/>
                <p:cNvSpPr/>
                <p:nvPr/>
              </p:nvSpPr>
              <p:spPr bwMode="auto">
                <a:xfrm>
                  <a:off x="2208325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10" name="Straight Connector 109"/>
              <p:cNvCxnSpPr/>
              <p:nvPr/>
            </p:nvCxnSpPr>
            <p:spPr bwMode="auto">
              <a:xfrm>
                <a:off x="2341871" y="5746368"/>
                <a:ext cx="260449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17" name="Group 116"/>
          <p:cNvGrpSpPr/>
          <p:nvPr/>
        </p:nvGrpSpPr>
        <p:grpSpPr>
          <a:xfrm>
            <a:off x="4589993" y="5078258"/>
            <a:ext cx="760677" cy="1095856"/>
            <a:chOff x="3295249" y="5017432"/>
            <a:chExt cx="760677" cy="1095856"/>
          </a:xfrm>
        </p:grpSpPr>
        <p:cxnSp>
          <p:nvCxnSpPr>
            <p:cNvPr id="118" name="Straight Connector 117"/>
            <p:cNvCxnSpPr/>
            <p:nvPr/>
          </p:nvCxnSpPr>
          <p:spPr bwMode="auto">
            <a:xfrm>
              <a:off x="3298052" y="5017432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flipV="1">
              <a:off x="3295249" y="6113288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5346764" y="5078258"/>
            <a:ext cx="956181" cy="1095331"/>
            <a:chOff x="4052020" y="5017432"/>
            <a:chExt cx="956181" cy="1095331"/>
          </a:xfrm>
        </p:grpSpPr>
        <p:grpSp>
          <p:nvGrpSpPr>
            <p:cNvPr id="121" name="Group 120"/>
            <p:cNvGrpSpPr/>
            <p:nvPr/>
          </p:nvGrpSpPr>
          <p:grpSpPr>
            <a:xfrm flipV="1">
              <a:off x="4052020" y="5017432"/>
              <a:ext cx="956181" cy="368301"/>
              <a:chOff x="4139650" y="5398065"/>
              <a:chExt cx="956181" cy="368301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4418330" y="5398065"/>
                <a:ext cx="677501" cy="368301"/>
                <a:chOff x="2223753" y="3735831"/>
                <a:chExt cx="677501" cy="368301"/>
              </a:xfrm>
            </p:grpSpPr>
            <p:cxnSp>
              <p:nvCxnSpPr>
                <p:cNvPr id="129" name="Straight Connector 128"/>
                <p:cNvCxnSpPr/>
                <p:nvPr/>
              </p:nvCxnSpPr>
              <p:spPr bwMode="auto">
                <a:xfrm flipV="1">
                  <a:off x="2425668" y="3735831"/>
                  <a:ext cx="475586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30" name="Freeform 129"/>
                <p:cNvSpPr/>
                <p:nvPr/>
              </p:nvSpPr>
              <p:spPr bwMode="auto">
                <a:xfrm>
                  <a:off x="2223753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28" name="Straight Connector 127"/>
              <p:cNvCxnSpPr>
                <a:endCxn id="130" idx="0"/>
              </p:cNvCxnSpPr>
              <p:nvPr/>
            </p:nvCxnSpPr>
            <p:spPr bwMode="auto">
              <a:xfrm flipV="1">
                <a:off x="4139650" y="5766366"/>
                <a:ext cx="2786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22" name="Group 121"/>
            <p:cNvGrpSpPr/>
            <p:nvPr/>
          </p:nvGrpSpPr>
          <p:grpSpPr>
            <a:xfrm>
              <a:off x="4052020" y="5742558"/>
              <a:ext cx="953378" cy="370205"/>
              <a:chOff x="4142453" y="5398066"/>
              <a:chExt cx="953378" cy="370205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4587511" y="5398066"/>
                <a:ext cx="508320" cy="368300"/>
                <a:chOff x="2392934" y="3735832"/>
                <a:chExt cx="508320" cy="368300"/>
              </a:xfrm>
            </p:grpSpPr>
            <p:cxnSp>
              <p:nvCxnSpPr>
                <p:cNvPr id="125" name="Straight Connector 124"/>
                <p:cNvCxnSpPr/>
                <p:nvPr/>
              </p:nvCxnSpPr>
              <p:spPr bwMode="auto">
                <a:xfrm>
                  <a:off x="2598538" y="3735832"/>
                  <a:ext cx="302716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26" name="Freeform 125"/>
                <p:cNvSpPr/>
                <p:nvPr/>
              </p:nvSpPr>
              <p:spPr bwMode="auto">
                <a:xfrm>
                  <a:off x="239293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24" name="Straight Connector 123"/>
              <p:cNvCxnSpPr>
                <a:endCxn id="126" idx="0"/>
              </p:cNvCxnSpPr>
              <p:nvPr/>
            </p:nvCxnSpPr>
            <p:spPr bwMode="auto">
              <a:xfrm flipV="1">
                <a:off x="4142453" y="5766366"/>
                <a:ext cx="445058" cy="190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31" name="Group 130"/>
          <p:cNvGrpSpPr/>
          <p:nvPr/>
        </p:nvGrpSpPr>
        <p:grpSpPr>
          <a:xfrm>
            <a:off x="6294808" y="5445177"/>
            <a:ext cx="1346761" cy="359588"/>
            <a:chOff x="5000064" y="5384351"/>
            <a:chExt cx="1346761" cy="359588"/>
          </a:xfrm>
        </p:grpSpPr>
        <p:cxnSp>
          <p:nvCxnSpPr>
            <p:cNvPr id="132" name="Straight Connector 131"/>
            <p:cNvCxnSpPr/>
            <p:nvPr/>
          </p:nvCxnSpPr>
          <p:spPr bwMode="auto">
            <a:xfrm>
              <a:off x="5002867" y="5384351"/>
              <a:ext cx="134395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 flipV="1">
              <a:off x="5000064" y="5743939"/>
              <a:ext cx="134395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34" name="Group 133"/>
          <p:cNvGrpSpPr/>
          <p:nvPr/>
        </p:nvGrpSpPr>
        <p:grpSpPr>
          <a:xfrm>
            <a:off x="7628994" y="5445177"/>
            <a:ext cx="1001588" cy="726398"/>
            <a:chOff x="6334250" y="5384351"/>
            <a:chExt cx="1001588" cy="726398"/>
          </a:xfrm>
        </p:grpSpPr>
        <p:cxnSp>
          <p:nvCxnSpPr>
            <p:cNvPr id="135" name="Straight Connector 134"/>
            <p:cNvCxnSpPr/>
            <p:nvPr/>
          </p:nvCxnSpPr>
          <p:spPr bwMode="auto">
            <a:xfrm>
              <a:off x="6337053" y="5384351"/>
              <a:ext cx="998785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36" name="Group 135"/>
            <p:cNvGrpSpPr/>
            <p:nvPr/>
          </p:nvGrpSpPr>
          <p:grpSpPr>
            <a:xfrm>
              <a:off x="6334250" y="5743828"/>
              <a:ext cx="993543" cy="366921"/>
              <a:chOff x="6334250" y="5743828"/>
              <a:chExt cx="993543" cy="366921"/>
            </a:xfrm>
          </p:grpSpPr>
          <p:cxnSp>
            <p:nvCxnSpPr>
              <p:cNvPr id="137" name="Straight Connector 136"/>
              <p:cNvCxnSpPr/>
              <p:nvPr/>
            </p:nvCxnSpPr>
            <p:spPr bwMode="auto">
              <a:xfrm>
                <a:off x="6334250" y="5743939"/>
                <a:ext cx="2468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38" name="Group 137"/>
              <p:cNvGrpSpPr/>
              <p:nvPr/>
            </p:nvGrpSpPr>
            <p:grpSpPr>
              <a:xfrm flipV="1">
                <a:off x="6583301" y="5743828"/>
                <a:ext cx="744492" cy="366921"/>
                <a:chOff x="2070862" y="3737211"/>
                <a:chExt cx="744492" cy="366921"/>
              </a:xfrm>
            </p:grpSpPr>
            <p:cxnSp>
              <p:nvCxnSpPr>
                <p:cNvPr id="139" name="Straight Connector 138"/>
                <p:cNvCxnSpPr/>
                <p:nvPr/>
              </p:nvCxnSpPr>
              <p:spPr bwMode="auto">
                <a:xfrm flipV="1">
                  <a:off x="2272030" y="3737211"/>
                  <a:ext cx="543324" cy="1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40" name="Freeform 139"/>
                <p:cNvSpPr/>
                <p:nvPr/>
              </p:nvSpPr>
              <p:spPr bwMode="auto">
                <a:xfrm>
                  <a:off x="2070862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141" name="Rectangle 140"/>
          <p:cNvSpPr/>
          <p:nvPr/>
        </p:nvSpPr>
        <p:spPr bwMode="auto">
          <a:xfrm>
            <a:off x="3818539" y="3225666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61922"/>
              </a:solidFill>
              <a:cs typeface="Arial" pitchFamily="34" charset="0"/>
            </a:endParaRPr>
          </a:p>
        </p:txBody>
      </p:sp>
      <p:cxnSp>
        <p:nvCxnSpPr>
          <p:cNvPr id="142" name="Straight Connector 141"/>
          <p:cNvCxnSpPr/>
          <p:nvPr/>
        </p:nvCxnSpPr>
        <p:spPr bwMode="auto">
          <a:xfrm>
            <a:off x="3815466" y="3154252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4276704" y="3159116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44" name="Rectangle 143"/>
          <p:cNvSpPr/>
          <p:nvPr/>
        </p:nvSpPr>
        <p:spPr bwMode="auto">
          <a:xfrm>
            <a:off x="5539261" y="3255663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61922"/>
              </a:solidFill>
              <a:cs typeface="Arial" pitchFamily="34" charset="0"/>
            </a:endParaRPr>
          </a:p>
        </p:txBody>
      </p:sp>
      <p:cxnSp>
        <p:nvCxnSpPr>
          <p:cNvPr id="145" name="Straight Connector 144"/>
          <p:cNvCxnSpPr/>
          <p:nvPr/>
        </p:nvCxnSpPr>
        <p:spPr bwMode="auto">
          <a:xfrm>
            <a:off x="5536188" y="3184249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>
            <a:off x="5997426" y="3189113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147" name="Group 146"/>
          <p:cNvGrpSpPr/>
          <p:nvPr/>
        </p:nvGrpSpPr>
        <p:grpSpPr>
          <a:xfrm>
            <a:off x="8585175" y="5032911"/>
            <a:ext cx="389144" cy="1305608"/>
            <a:chOff x="7290431" y="4972085"/>
            <a:chExt cx="389144" cy="1305608"/>
          </a:xfrm>
        </p:grpSpPr>
        <p:sp>
          <p:nvSpPr>
            <p:cNvPr id="148" name="TextBox 147"/>
            <p:cNvSpPr txBox="1"/>
            <p:nvPr/>
          </p:nvSpPr>
          <p:spPr>
            <a:xfrm>
              <a:off x="7304151" y="4972085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FF0000"/>
                  </a:solidFill>
                  <a:cs typeface="Arial" charset="0"/>
                </a:rPr>
                <a:t>?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290431" y="5692918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FF0000"/>
                  </a:solidFill>
                  <a:cs typeface="Arial" charset="0"/>
                </a:rPr>
                <a:t>?</a:t>
              </a: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9466561" y="4852778"/>
            <a:ext cx="25943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Arial" charset="0"/>
              </a:rPr>
              <a:t>… but, which one is faster?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Arial" charset="0"/>
              </a:rPr>
              <a:t>It depends on many factors (e.g., layout, temperature)</a:t>
            </a:r>
          </a:p>
        </p:txBody>
      </p:sp>
      <p:sp>
        <p:nvSpPr>
          <p:cNvPr id="152" name="Line Callout 1 (No Border) 151"/>
          <p:cNvSpPr/>
          <p:nvPr/>
        </p:nvSpPr>
        <p:spPr>
          <a:xfrm>
            <a:off x="9391094" y="3800279"/>
            <a:ext cx="2519691" cy="360175"/>
          </a:xfrm>
          <a:prstGeom prst="callout1">
            <a:avLst>
              <a:gd name="adj1" fmla="val 193010"/>
              <a:gd name="adj2" fmla="val 2360"/>
              <a:gd name="adj3" fmla="val 343512"/>
              <a:gd name="adj4" fmla="val -14126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Arial" charset="0"/>
              </a:rPr>
              <a:t>The output will be determined by the fastest signal</a:t>
            </a:r>
          </a:p>
        </p:txBody>
      </p:sp>
    </p:spTree>
    <p:extLst>
      <p:ext uri="{BB962C8B-B14F-4D97-AF65-F5344CB8AC3E}">
        <p14:creationId xmlns:p14="http://schemas.microsoft.com/office/powerpoint/2010/main" val="350794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4" grpId="0" animBg="1"/>
      <p:bldP spid="150" grpId="0"/>
      <p:bldP spid="1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Latch</a:t>
            </a:r>
            <a:endParaRPr lang="ru-RU" dirty="0"/>
          </a:p>
        </p:txBody>
      </p:sp>
      <p:sp>
        <p:nvSpPr>
          <p:cNvPr id="76" name="Content Placeholder 75"/>
          <p:cNvSpPr>
            <a:spLocks noGrp="1"/>
          </p:cNvSpPr>
          <p:nvPr>
            <p:ph idx="1"/>
          </p:nvPr>
        </p:nvSpPr>
        <p:spPr>
          <a:xfrm>
            <a:off x="838200" y="3898485"/>
            <a:ext cx="10515600" cy="187753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Don’t have prohibited states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Asserted by a level of the write enable signal (we) </a:t>
            </a:r>
            <a:r>
              <a:rPr lang="en-US" sz="2400" dirty="0">
                <a:latin typeface="Calibri" panose="020F0502020204030204" pitchFamily="34" charset="0"/>
              </a:rPr>
              <a:t>← Synchronization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/>
              <a:t>Store one bit of information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Can be used as memory cell in static memory arrays</a:t>
            </a:r>
          </a:p>
          <a:p>
            <a:pPr>
              <a:spcBef>
                <a:spcPts val="1200"/>
              </a:spcBef>
            </a:pPr>
            <a:endParaRPr lang="ru-RU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9/29/2021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grpSp>
        <p:nvGrpSpPr>
          <p:cNvPr id="41" name="Group 40"/>
          <p:cNvGrpSpPr/>
          <p:nvPr/>
        </p:nvGrpSpPr>
        <p:grpSpPr>
          <a:xfrm>
            <a:off x="898061" y="1564568"/>
            <a:ext cx="3729617" cy="1965243"/>
            <a:chOff x="184355" y="1399726"/>
            <a:chExt cx="3729617" cy="1965243"/>
          </a:xfrm>
        </p:grpSpPr>
        <p:grpSp>
          <p:nvGrpSpPr>
            <p:cNvPr id="42" name="Group 41"/>
            <p:cNvGrpSpPr/>
            <p:nvPr/>
          </p:nvGrpSpPr>
          <p:grpSpPr>
            <a:xfrm>
              <a:off x="2391671" y="1587454"/>
              <a:ext cx="1522301" cy="1093694"/>
              <a:chOff x="1237558" y="4455457"/>
              <a:chExt cx="2393549" cy="1093694"/>
            </a:xfrm>
          </p:grpSpPr>
          <p:sp>
            <p:nvSpPr>
              <p:cNvPr id="60" name="Rectangle 59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000470" y="4547707"/>
                <a:ext cx="4390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S</a:t>
                </a:r>
              </a:p>
            </p:txBody>
          </p:sp>
          <p:cxnSp>
            <p:nvCxnSpPr>
              <p:cNvPr id="62" name="Straight Connector 61"/>
              <p:cNvCxnSpPr>
                <a:stCxn id="45" idx="2"/>
              </p:cNvCxnSpPr>
              <p:nvPr/>
            </p:nvCxnSpPr>
            <p:spPr bwMode="auto">
              <a:xfrm flipV="1">
                <a:off x="1237558" y="4733656"/>
                <a:ext cx="761570" cy="774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63" name="Straight Connector 62"/>
              <p:cNvCxnSpPr>
                <a:stCxn id="46" idx="2"/>
              </p:cNvCxnSpPr>
              <p:nvPr/>
            </p:nvCxnSpPr>
            <p:spPr bwMode="auto">
              <a:xfrm flipV="1">
                <a:off x="1237558" y="5271538"/>
                <a:ext cx="761570" cy="9787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65" name="Rectangle 64"/>
              <p:cNvSpPr/>
              <p:nvPr/>
            </p:nvSpPr>
            <p:spPr>
              <a:xfrm>
                <a:off x="2758972" y="5102261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  <p:cxnSp>
            <p:nvCxnSpPr>
              <p:cNvPr id="66" name="Straight Connector 65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sp>
          <p:nvSpPr>
            <p:cNvPr id="43" name="Rectangle 42"/>
            <p:cNvSpPr/>
            <p:nvPr/>
          </p:nvSpPr>
          <p:spPr>
            <a:xfrm>
              <a:off x="2878383" y="2234258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R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01585" y="1696375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!Q</a:t>
              </a:r>
            </a:p>
          </p:txBody>
        </p:sp>
        <p:sp>
          <p:nvSpPr>
            <p:cNvPr id="45" name="Flowchart: Delay 10"/>
            <p:cNvSpPr/>
            <p:nvPr/>
          </p:nvSpPr>
          <p:spPr bwMode="auto">
            <a:xfrm>
              <a:off x="2008762" y="1638947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46" name="Flowchart: Delay 10"/>
            <p:cNvSpPr/>
            <p:nvPr/>
          </p:nvSpPr>
          <p:spPr bwMode="auto">
            <a:xfrm>
              <a:off x="2008762" y="2178872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24586" y="2352602"/>
              <a:ext cx="424236" cy="406400"/>
              <a:chOff x="1607464" y="2009795"/>
              <a:chExt cx="720577" cy="690282"/>
            </a:xfrm>
          </p:grpSpPr>
          <p:sp>
            <p:nvSpPr>
              <p:cNvPr id="58" name="Isosceles Triangle 57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48" name="Straight Connector 47"/>
            <p:cNvCxnSpPr>
              <a:endCxn id="46" idx="5"/>
            </p:cNvCxnSpPr>
            <p:nvPr/>
          </p:nvCxnSpPr>
          <p:spPr bwMode="auto">
            <a:xfrm>
              <a:off x="1300441" y="2555801"/>
              <a:ext cx="708321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49" name="Straight Connector 48"/>
            <p:cNvCxnSpPr>
              <a:endCxn id="46" idx="6"/>
            </p:cNvCxnSpPr>
            <p:nvPr/>
          </p:nvCxnSpPr>
          <p:spPr bwMode="auto">
            <a:xfrm>
              <a:off x="1592826" y="2294243"/>
              <a:ext cx="41813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0" name="Straight Connector 49"/>
            <p:cNvCxnSpPr>
              <a:endCxn id="45" idx="5"/>
            </p:cNvCxnSpPr>
            <p:nvPr/>
          </p:nvCxnSpPr>
          <p:spPr bwMode="auto">
            <a:xfrm>
              <a:off x="1592826" y="2012586"/>
              <a:ext cx="415936" cy="329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1534540" y="2488997"/>
              <a:ext cx="120061" cy="106389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cs typeface="Arial" pitchFamily="34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1603298" y="1996481"/>
              <a:ext cx="0" cy="10638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/>
            <p:cNvSpPr/>
            <p:nvPr/>
          </p:nvSpPr>
          <p:spPr>
            <a:xfrm>
              <a:off x="988837" y="3026415"/>
              <a:ext cx="12731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Write enable</a:t>
              </a:r>
            </a:p>
          </p:txBody>
        </p:sp>
        <p:cxnSp>
          <p:nvCxnSpPr>
            <p:cNvPr id="54" name="Straight Connector 53"/>
            <p:cNvCxnSpPr>
              <a:endCxn id="45" idx="6"/>
            </p:cNvCxnSpPr>
            <p:nvPr/>
          </p:nvCxnSpPr>
          <p:spPr bwMode="auto">
            <a:xfrm>
              <a:off x="184355" y="1754318"/>
              <a:ext cx="18266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5" name="Straight Connector 54"/>
            <p:cNvCxnSpPr>
              <a:endCxn id="58" idx="3"/>
            </p:cNvCxnSpPr>
            <p:nvPr/>
          </p:nvCxnSpPr>
          <p:spPr bwMode="auto">
            <a:xfrm flipV="1">
              <a:off x="530942" y="2555802"/>
              <a:ext cx="293645" cy="850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530942" y="1754318"/>
              <a:ext cx="0" cy="8184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Rectangle 56"/>
            <p:cNvSpPr/>
            <p:nvPr/>
          </p:nvSpPr>
          <p:spPr>
            <a:xfrm>
              <a:off x="184355" y="1399726"/>
              <a:ext cx="5893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Data</a:t>
              </a:r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27034"/>
              </p:ext>
            </p:extLst>
          </p:nvPr>
        </p:nvGraphicFramePr>
        <p:xfrm>
          <a:off x="8153400" y="1684253"/>
          <a:ext cx="2047613" cy="146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8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Q</a:t>
                      </a:r>
                      <a:r>
                        <a:rPr lang="en-US" sz="1400" dirty="0">
                          <a:latin typeface="+mn-lt"/>
                        </a:rPr>
                        <a:t>t-1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+mn-lt"/>
                        </a:rPr>
                        <a:t>Q</a:t>
                      </a:r>
                      <a:r>
                        <a:rPr lang="en-US" sz="1400" dirty="0" err="1">
                          <a:latin typeface="+mn-lt"/>
                        </a:rPr>
                        <a:t>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575158" y="1752296"/>
            <a:ext cx="1280121" cy="1093694"/>
            <a:chOff x="5575158" y="1752296"/>
            <a:chExt cx="1280121" cy="1093694"/>
          </a:xfrm>
        </p:grpSpPr>
        <p:grpSp>
          <p:nvGrpSpPr>
            <p:cNvPr id="67" name="Group 66"/>
            <p:cNvGrpSpPr/>
            <p:nvPr/>
          </p:nvGrpSpPr>
          <p:grpSpPr>
            <a:xfrm>
              <a:off x="5575158" y="1752296"/>
              <a:ext cx="1280121" cy="1093694"/>
              <a:chOff x="1618343" y="4455457"/>
              <a:chExt cx="2012764" cy="1093694"/>
            </a:xfrm>
          </p:grpSpPr>
          <p:sp>
            <p:nvSpPr>
              <p:cNvPr id="68" name="Rectangle 67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>
                  <a:cs typeface="Arial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</a:t>
                </a:r>
              </a:p>
            </p:txBody>
          </p:sp>
          <p:cxnSp>
            <p:nvCxnSpPr>
              <p:cNvPr id="70" name="Straight Connector 69"/>
              <p:cNvCxnSpPr/>
              <p:nvPr/>
            </p:nvCxnSpPr>
            <p:spPr bwMode="auto">
              <a:xfrm>
                <a:off x="1618343" y="4733655"/>
                <a:ext cx="380785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>
                <a:off x="1618343" y="5271539"/>
                <a:ext cx="38078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73" name="Rectangle 72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we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765672" y="4537702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207681" y="2514138"/>
              <a:ext cx="287433" cy="118264"/>
              <a:chOff x="6638364" y="3529811"/>
              <a:chExt cx="287433" cy="118264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6638364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734175" y="3530609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829986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6734175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6829986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867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33|8|44.6|37.9|3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  <a:prstDash val="dash"/>
        </a:ln>
      </a:spPr>
      <a:bodyPr rtlCol="0" anchor="ctr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1394</Words>
  <Application>Microsoft Office PowerPoint</Application>
  <PresentationFormat>Widescreen</PresentationFormat>
  <Paragraphs>422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Neo Sans Intel</vt:lpstr>
      <vt:lpstr>Wingdings</vt:lpstr>
      <vt:lpstr>Office Theme</vt:lpstr>
      <vt:lpstr>Sequential Circuits</vt:lpstr>
      <vt:lpstr>Topics of The Lecture</vt:lpstr>
      <vt:lpstr>Refresher: Combinational Circuits</vt:lpstr>
      <vt:lpstr>Combinational vs. Sequential</vt:lpstr>
      <vt:lpstr>Sequential Circuits 10,000 foot view</vt:lpstr>
      <vt:lpstr>Sequential Functions</vt:lpstr>
      <vt:lpstr>SR Latch</vt:lpstr>
      <vt:lpstr>SR Latch Timing Diagram</vt:lpstr>
      <vt:lpstr>D Latch</vt:lpstr>
      <vt:lpstr>D Flip-Flop (edge-triggered)</vt:lpstr>
      <vt:lpstr>Memory Arrays</vt:lpstr>
      <vt:lpstr>Single port 4x1 Memory Array</vt:lpstr>
      <vt:lpstr>Single port 4x2 Memory Array</vt:lpstr>
      <vt:lpstr>Timing parameters</vt:lpstr>
      <vt:lpstr>Useful materials</vt:lpstr>
      <vt:lpstr>Questions?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Smirnov, Igor</dc:creator>
  <cp:keywords>CTPClassification=CTP_NWR:VisualMarkings=, CTPClassification=CTP_NT</cp:keywords>
  <cp:lastModifiedBy>Smirnov, Igor</cp:lastModifiedBy>
  <cp:revision>178</cp:revision>
  <dcterms:created xsi:type="dcterms:W3CDTF">2015-09-06T19:48:52Z</dcterms:created>
  <dcterms:modified xsi:type="dcterms:W3CDTF">2021-09-29T08:36:45Z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dbfa93ac-88d8-445f-b2a2-0f13c46930ea</vt:lpwstr>
  </property>
  <property fmtid="{D5CDD505-2E9C-101B-9397-08002B2CF9AE}" pid="3" name="CTP_TimeStamp">
    <vt:lpwstr>2019-09-25 09:42:55Z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