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9" r:id="rId3"/>
    <p:sldId id="270" r:id="rId4"/>
    <p:sldId id="271" r:id="rId5"/>
    <p:sldId id="273" r:id="rId6"/>
    <p:sldId id="274" r:id="rId7"/>
    <p:sldId id="275" r:id="rId8"/>
    <p:sldId id="272" r:id="rId9"/>
    <p:sldId id="277" r:id="rId10"/>
    <p:sldId id="276" r:id="rId11"/>
    <p:sldId id="278" r:id="rId12"/>
    <p:sldId id="281" r:id="rId13"/>
    <p:sldId id="279" r:id="rId14"/>
    <p:sldId id="280" r:id="rId15"/>
    <p:sldId id="282" r:id="rId16"/>
    <p:sldId id="268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FFFFF"/>
    <a:srgbClr val="FDB8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794" y="108"/>
      </p:cViewPr>
      <p:guideLst>
        <p:guide orient="horz" pos="84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C6AA0-880B-4B1C-A1E5-DBC0B3A6C8B7}" type="datetimeFigureOut">
              <a:rPr lang="ru-RU" smtClean="0"/>
              <a:t>17.09.2019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B6489-09DB-4DAD-959B-377084FD5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7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09/18/2018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#3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141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09/18/2018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98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09/18/2018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24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>
                <a:latin typeface="+mj-lt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>
                <a:latin typeface="+mj-lt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3pPr>
            <a:lvl4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09/18/2018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800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09/18/2018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310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09/18/2018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#3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79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09/18/2018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#3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20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09/18/2018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#3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93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09/18/2018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#3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32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09/18/2018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#3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52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09/18/2018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#3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00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35510"/>
            <a:ext cx="10515600" cy="474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4488" marR="0" lvl="0" indent="-344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Click to edit Master text styles</a:t>
            </a:r>
          </a:p>
          <a:p>
            <a:pPr marL="747713" marR="0" lvl="1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09/18/2018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Igor Smirnov -- Digital Integrated Circuits Design -- Lecture #3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F4B102C7-7866-43DB-9832-93724AD5A4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05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4488" marR="0" indent="-344488" algn="l" defTabSz="914400" rtl="0" eaLnBrk="1" fontAlgn="auto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7713" marR="0" indent="-290513" algn="l" defTabSz="914400" rtl="0" eaLnBrk="1" fontAlgn="auto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Calibri" panose="020F0502020204030204" pitchFamily="34" charset="0"/>
        <a:buChar char="‒"/>
        <a:tabLst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851569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Integrated Circuits Implementation: CMOS</a:t>
            </a:r>
            <a:endParaRPr lang="ru-RU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524000" y="4331244"/>
            <a:ext cx="9144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 smtClean="0"/>
              <a:t>Igor Smirnov</a:t>
            </a:r>
            <a:endParaRPr lang="ru-RU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09/18/2018</a:t>
            </a:r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#3</a:t>
            </a:r>
            <a:endParaRPr lang="ru-RU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74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82"/>
    </mc:Choice>
    <mc:Fallback xmlns="">
      <p:transition spd="slow" advTm="7982"/>
    </mc:Fallback>
  </mc:AlternateContent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CMOS Circuits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6210"/>
            <a:ext cx="10774680" cy="5008563"/>
          </a:xfrm>
        </p:spPr>
        <p:txBody>
          <a:bodyPr>
            <a:noAutofit/>
          </a:bodyPr>
          <a:lstStyle/>
          <a:p>
            <a:r>
              <a:rPr lang="en-US" sz="2400" dirty="0"/>
              <a:t>Complementary metal–oxide–semiconductor (CMOS) is a technology for constructing integrated circuits</a:t>
            </a:r>
          </a:p>
          <a:p>
            <a:r>
              <a:rPr lang="en-US" sz="2400" dirty="0"/>
              <a:t>There are many other technologies:</a:t>
            </a:r>
          </a:p>
          <a:p>
            <a:pPr lvl="1"/>
            <a:r>
              <a:rPr lang="en-US" sz="2000" dirty="0"/>
              <a:t>NMOS, PMOS</a:t>
            </a:r>
          </a:p>
          <a:p>
            <a:pPr lvl="1"/>
            <a:r>
              <a:rPr lang="en-US" sz="2000" dirty="0"/>
              <a:t>Transistor-Transistor Logic (TTL)</a:t>
            </a:r>
          </a:p>
          <a:p>
            <a:pPr lvl="1"/>
            <a:r>
              <a:rPr lang="en-US" sz="2000" dirty="0"/>
              <a:t>Resistor-Transistor Logic (RTL)</a:t>
            </a:r>
          </a:p>
          <a:p>
            <a:pPr lvl="1"/>
            <a:r>
              <a:rPr lang="en-US" sz="2000" dirty="0"/>
              <a:t>… and so on</a:t>
            </a:r>
          </a:p>
          <a:p>
            <a:r>
              <a:rPr lang="en-US" sz="2400" dirty="0"/>
              <a:t>The main advantages of CMOS over the other technologies is low static power consumption</a:t>
            </a:r>
          </a:p>
          <a:p>
            <a:pPr lvl="1"/>
            <a:r>
              <a:rPr lang="en-US" sz="2000" dirty="0"/>
              <a:t>There is </a:t>
            </a:r>
            <a:r>
              <a:rPr lang="en-US" sz="2000" dirty="0" smtClean="0"/>
              <a:t>no current </a:t>
            </a:r>
            <a:r>
              <a:rPr lang="en-US" sz="2000" dirty="0"/>
              <a:t>in a static state </a:t>
            </a:r>
            <a:r>
              <a:rPr lang="en-US" sz="2000" dirty="0" smtClean="0"/>
              <a:t>as </a:t>
            </a:r>
            <a:r>
              <a:rPr lang="en-US" sz="2000" dirty="0"/>
              <a:t>the power supply is never connected to the ground in a static </a:t>
            </a:r>
            <a:r>
              <a:rPr lang="en-US" sz="2000" dirty="0" smtClean="0"/>
              <a:t>state</a:t>
            </a:r>
            <a:endParaRPr lang="en-US" sz="2000" dirty="0"/>
          </a:p>
          <a:p>
            <a:pPr lvl="1"/>
            <a:r>
              <a:rPr lang="en-US" sz="2000" dirty="0"/>
              <a:t>Except small leakage currents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09/18/2018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84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0"/>
            <a:ext cx="10515600" cy="1009530"/>
          </a:xfrm>
        </p:spPr>
        <p:txBody>
          <a:bodyPr/>
          <a:lstStyle/>
          <a:p>
            <a:r>
              <a:rPr lang="en-US" dirty="0" smtClean="0"/>
              <a:t>Example: CMOS </a:t>
            </a:r>
            <a:r>
              <a:rPr lang="en-US" dirty="0"/>
              <a:t>Inverter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09/18/2018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11</a:t>
            </a:fld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175377"/>
              </p:ext>
            </p:extLst>
          </p:nvPr>
        </p:nvGraphicFramePr>
        <p:xfrm>
          <a:off x="8884097" y="1015034"/>
          <a:ext cx="1994704" cy="1149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3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73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843251" y="4272547"/>
            <a:ext cx="1966051" cy="1501566"/>
            <a:chOff x="9074875" y="3172029"/>
            <a:chExt cx="1966051" cy="1501566"/>
          </a:xfrm>
        </p:grpSpPr>
        <p:grpSp>
          <p:nvGrpSpPr>
            <p:cNvPr id="9" name="Group 8"/>
            <p:cNvGrpSpPr/>
            <p:nvPr/>
          </p:nvGrpSpPr>
          <p:grpSpPr>
            <a:xfrm>
              <a:off x="9640644" y="3544044"/>
              <a:ext cx="620358" cy="1129551"/>
              <a:chOff x="8127402" y="3544048"/>
              <a:chExt cx="620358" cy="1129551"/>
            </a:xfrm>
          </p:grpSpPr>
          <p:cxnSp>
            <p:nvCxnSpPr>
              <p:cNvPr id="13" name="Straight Connector 12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" name="Straight Connector 13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" name="Straight Connector 14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6" name="Straight Connector 15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" name="Straight Connector 16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9" name="Straight Connector 18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10" name="TextBox 9"/>
            <p:cNvSpPr txBox="1"/>
            <p:nvPr/>
          </p:nvSpPr>
          <p:spPr>
            <a:xfrm>
              <a:off x="9074875" y="3954935"/>
              <a:ext cx="538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Gate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964834" y="3172029"/>
              <a:ext cx="5798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Drain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337272" y="4358335"/>
              <a:ext cx="7036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Source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21086" y="2795713"/>
            <a:ext cx="1467227" cy="1492820"/>
            <a:chOff x="528918" y="4512364"/>
            <a:chExt cx="1467227" cy="1492820"/>
          </a:xfrm>
        </p:grpSpPr>
        <p:grpSp>
          <p:nvGrpSpPr>
            <p:cNvPr id="21" name="Group 20"/>
            <p:cNvGrpSpPr/>
            <p:nvPr/>
          </p:nvGrpSpPr>
          <p:grpSpPr>
            <a:xfrm>
              <a:off x="528918" y="4512364"/>
              <a:ext cx="1467227" cy="1492820"/>
              <a:chOff x="9074875" y="3517149"/>
              <a:chExt cx="1467227" cy="149282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9640644" y="3544044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27" name="Straight Connector 26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8" name="Straight Connector 27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9" name="Straight Connector 28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0" name="Straight Connector 29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1" name="Straight Connector 30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2" name="Straight Connector 31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3" name="Straight Connector 32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24" name="TextBox 23"/>
              <p:cNvSpPr txBox="1"/>
              <p:nvPr/>
            </p:nvSpPr>
            <p:spPr>
              <a:xfrm>
                <a:off x="9074875" y="3954935"/>
                <a:ext cx="5385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Gate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9962263" y="4702192"/>
                <a:ext cx="5798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Drain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9477076" y="3517149"/>
                <a:ext cx="7036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Source</a:t>
                </a:r>
              </a:p>
            </p:txBody>
          </p:sp>
        </p:grpSp>
        <p:sp>
          <p:nvSpPr>
            <p:cNvPr id="22" name="Oval 21"/>
            <p:cNvSpPr>
              <a:spLocks noChangeAspect="1"/>
            </p:cNvSpPr>
            <p:nvPr/>
          </p:nvSpPr>
          <p:spPr bwMode="auto">
            <a:xfrm>
              <a:off x="1330011" y="5033441"/>
              <a:ext cx="141194" cy="141194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919195" y="5766630"/>
            <a:ext cx="224790" cy="106680"/>
            <a:chOff x="3539490" y="4938999"/>
            <a:chExt cx="224790" cy="106680"/>
          </a:xfrm>
        </p:grpSpPr>
        <p:cxnSp>
          <p:nvCxnSpPr>
            <p:cNvPr id="35" name="Straight Connector 34"/>
            <p:cNvCxnSpPr/>
            <p:nvPr/>
          </p:nvCxnSpPr>
          <p:spPr bwMode="auto">
            <a:xfrm>
              <a:off x="3539490" y="4938999"/>
              <a:ext cx="224790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3583152" y="4992339"/>
              <a:ext cx="137467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>
              <a:off x="3630055" y="5045679"/>
              <a:ext cx="4366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38" name="TextBox 37"/>
          <p:cNvSpPr txBox="1"/>
          <p:nvPr/>
        </p:nvSpPr>
        <p:spPr>
          <a:xfrm>
            <a:off x="1698583" y="5467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cs typeface="Consolas" pitchFamily="49" charset="0"/>
              </a:rPr>
              <a:t>0</a:t>
            </a:r>
          </a:p>
        </p:txBody>
      </p:sp>
      <p:cxnSp>
        <p:nvCxnSpPr>
          <p:cNvPr id="39" name="Straight Arrow Connector 38"/>
          <p:cNvCxnSpPr/>
          <p:nvPr/>
        </p:nvCxnSpPr>
        <p:spPr bwMode="auto">
          <a:xfrm>
            <a:off x="2031590" y="4644562"/>
            <a:ext cx="425885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5764580" y="236360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</a:t>
            </a:r>
            <a:r>
              <a:rPr lang="en-US" sz="1600" dirty="0" err="1"/>
              <a:t>cc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6030039" y="27329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cs typeface="Consolas" pitchFamily="49" charset="0"/>
              </a:rPr>
              <a:t>1</a:t>
            </a:r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5998393" y="3952159"/>
            <a:ext cx="425885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38160"/>
              </p:ext>
            </p:extLst>
          </p:nvPr>
        </p:nvGraphicFramePr>
        <p:xfrm>
          <a:off x="1015169" y="1013011"/>
          <a:ext cx="1994704" cy="1149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3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73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cs typeface="Consolas" pitchFamily="49" charset="0"/>
                        </a:rPr>
                        <a:t>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746216"/>
              </p:ext>
            </p:extLst>
          </p:nvPr>
        </p:nvGraphicFramePr>
        <p:xfrm>
          <a:off x="5074123" y="1015034"/>
          <a:ext cx="1994704" cy="1149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3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73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  <a:cs typeface="Consolas" pitchFamily="49" charset="0"/>
                        </a:rPr>
                        <a:t>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45" name="Group 44"/>
          <p:cNvGrpSpPr/>
          <p:nvPr/>
        </p:nvGrpSpPr>
        <p:grpSpPr>
          <a:xfrm>
            <a:off x="9551811" y="4644562"/>
            <a:ext cx="734965" cy="1228748"/>
            <a:chOff x="7185543" y="4644563"/>
            <a:chExt cx="734965" cy="1228748"/>
          </a:xfrm>
        </p:grpSpPr>
        <p:grpSp>
          <p:nvGrpSpPr>
            <p:cNvPr id="46" name="Group 45"/>
            <p:cNvGrpSpPr/>
            <p:nvPr/>
          </p:nvGrpSpPr>
          <p:grpSpPr>
            <a:xfrm>
              <a:off x="7185543" y="4644563"/>
              <a:ext cx="620358" cy="1129551"/>
              <a:chOff x="8127402" y="3544048"/>
              <a:chExt cx="620358" cy="1129551"/>
            </a:xfrm>
          </p:grpSpPr>
          <p:cxnSp>
            <p:nvCxnSpPr>
              <p:cNvPr id="52" name="Straight Connector 51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3" name="Straight Connector 52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Straight Connector 53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5" name="Straight Connector 54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6" name="Straight Connector 55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Straight Connector 56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8" name="Straight Connector 57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47" name="Group 46"/>
            <p:cNvGrpSpPr/>
            <p:nvPr/>
          </p:nvGrpSpPr>
          <p:grpSpPr>
            <a:xfrm>
              <a:off x="7695718" y="5766631"/>
              <a:ext cx="224790" cy="106680"/>
              <a:chOff x="3539490" y="4938999"/>
              <a:chExt cx="224790" cy="106680"/>
            </a:xfrm>
          </p:grpSpPr>
          <p:cxnSp>
            <p:nvCxnSpPr>
              <p:cNvPr id="49" name="Straight Connector 48"/>
              <p:cNvCxnSpPr/>
              <p:nvPr/>
            </p:nvCxnSpPr>
            <p:spPr bwMode="auto">
              <a:xfrm>
                <a:off x="3539490" y="4938999"/>
                <a:ext cx="224790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0" name="Straight Connector 49"/>
              <p:cNvCxnSpPr/>
              <p:nvPr/>
            </p:nvCxnSpPr>
            <p:spPr bwMode="auto">
              <a:xfrm>
                <a:off x="3583152" y="4992339"/>
                <a:ext cx="137467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1" name="Straight Connector 50"/>
              <p:cNvCxnSpPr/>
              <p:nvPr/>
            </p:nvCxnSpPr>
            <p:spPr bwMode="auto">
              <a:xfrm>
                <a:off x="3630055" y="5045679"/>
                <a:ext cx="43661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48" name="TextBox 47"/>
            <p:cNvSpPr txBox="1"/>
            <p:nvPr/>
          </p:nvSpPr>
          <p:spPr>
            <a:xfrm>
              <a:off x="7475106" y="54678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cs typeface="Consolas" pitchFamily="49" charset="0"/>
                </a:rPr>
                <a:t>0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9550112" y="2370199"/>
            <a:ext cx="954488" cy="1588556"/>
            <a:chOff x="7183844" y="2370200"/>
            <a:chExt cx="954488" cy="1588556"/>
          </a:xfrm>
        </p:grpSpPr>
        <p:grpSp>
          <p:nvGrpSpPr>
            <p:cNvPr id="60" name="Group 59"/>
            <p:cNvGrpSpPr/>
            <p:nvPr/>
          </p:nvGrpSpPr>
          <p:grpSpPr>
            <a:xfrm>
              <a:off x="7183844" y="2829205"/>
              <a:ext cx="620358" cy="1129551"/>
              <a:chOff x="1094687" y="4539259"/>
              <a:chExt cx="620358" cy="1129551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1094687" y="4539259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65" name="Straight Connector 64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6" name="Straight Connector 65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7" name="Straight Connector 66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8" name="Straight Connector 67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9" name="Straight Connector 68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0" name="Straight Connector 69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1" name="Straight Connector 70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64" name="Oval 63"/>
              <p:cNvSpPr>
                <a:spLocks noChangeAspect="1"/>
              </p:cNvSpPr>
              <p:nvPr/>
            </p:nvSpPr>
            <p:spPr bwMode="auto">
              <a:xfrm>
                <a:off x="1330011" y="5033441"/>
                <a:ext cx="141194" cy="141194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cs typeface="Arial" pitchFamily="34" charset="0"/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7561569" y="237020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</a:t>
              </a:r>
              <a:r>
                <a:rPr lang="en-US" sz="1600" dirty="0" err="1"/>
                <a:t>cc</a:t>
              </a:r>
              <a:endParaRPr lang="en-US" sz="16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827028" y="273953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cs typeface="Consolas" pitchFamily="49" charset="0"/>
                </a:rPr>
                <a:t>1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317996" y="3393977"/>
            <a:ext cx="1234147" cy="1815361"/>
            <a:chOff x="5961888" y="3393979"/>
            <a:chExt cx="1234147" cy="1144798"/>
          </a:xfrm>
        </p:grpSpPr>
        <p:cxnSp>
          <p:nvCxnSpPr>
            <p:cNvPr id="73" name="Straight Connector 72"/>
            <p:cNvCxnSpPr/>
            <p:nvPr/>
          </p:nvCxnSpPr>
          <p:spPr bwMode="auto">
            <a:xfrm flipH="1">
              <a:off x="6790944" y="4538777"/>
              <a:ext cx="40509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 bwMode="auto">
            <a:xfrm flipH="1">
              <a:off x="6790944" y="3393979"/>
              <a:ext cx="40509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 bwMode="auto">
            <a:xfrm>
              <a:off x="6790944" y="3393984"/>
              <a:ext cx="0" cy="1144793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6" name="Straight Arrow Connector 75"/>
            <p:cNvCxnSpPr/>
            <p:nvPr/>
          </p:nvCxnSpPr>
          <p:spPr bwMode="auto">
            <a:xfrm>
              <a:off x="6297168" y="3966380"/>
              <a:ext cx="493776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77" name="TextBox 76"/>
            <p:cNvSpPr txBox="1"/>
            <p:nvPr/>
          </p:nvSpPr>
          <p:spPr>
            <a:xfrm>
              <a:off x="5961888" y="3737083"/>
              <a:ext cx="689612" cy="230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0161650" y="3883165"/>
            <a:ext cx="1263995" cy="761397"/>
            <a:chOff x="7795382" y="3883166"/>
            <a:chExt cx="1263995" cy="761397"/>
          </a:xfrm>
        </p:grpSpPr>
        <p:cxnSp>
          <p:nvCxnSpPr>
            <p:cNvPr id="79" name="Straight Arrow Connector 78"/>
            <p:cNvCxnSpPr/>
            <p:nvPr/>
          </p:nvCxnSpPr>
          <p:spPr bwMode="auto">
            <a:xfrm>
              <a:off x="7795382" y="4290461"/>
              <a:ext cx="790443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80" name="TextBox 79"/>
            <p:cNvSpPr txBox="1"/>
            <p:nvPr/>
          </p:nvSpPr>
          <p:spPr>
            <a:xfrm>
              <a:off x="8190228" y="3883166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  <p:cxnSp>
          <p:nvCxnSpPr>
            <p:cNvPr id="81" name="Straight Connector 80"/>
            <p:cNvCxnSpPr/>
            <p:nvPr/>
          </p:nvCxnSpPr>
          <p:spPr bwMode="auto">
            <a:xfrm>
              <a:off x="7804202" y="3952159"/>
              <a:ext cx="0" cy="692404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82" name="TextBox 81"/>
          <p:cNvSpPr txBox="1"/>
          <p:nvPr/>
        </p:nvSpPr>
        <p:spPr>
          <a:xfrm>
            <a:off x="8517310" y="43595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cs typeface="Consolas" pitchFamily="49" charset="0"/>
              </a:rPr>
              <a:t>1</a:t>
            </a:r>
          </a:p>
        </p:txBody>
      </p:sp>
      <p:sp>
        <p:nvSpPr>
          <p:cNvPr id="83" name="Multiply 82"/>
          <p:cNvSpPr/>
          <p:nvPr/>
        </p:nvSpPr>
        <p:spPr bwMode="auto">
          <a:xfrm>
            <a:off x="9730302" y="3046133"/>
            <a:ext cx="695704" cy="695704"/>
          </a:xfrm>
          <a:prstGeom prst="mathMultiply">
            <a:avLst>
              <a:gd name="adj1" fmla="val 8030"/>
            </a:avLst>
          </a:prstGeom>
          <a:solidFill>
            <a:srgbClr val="FF3300"/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cs typeface="Arial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69450" y="43595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0175090" y="391909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cs typeface="Consolas" pitchFamily="49" charset="0"/>
              </a:rPr>
              <a:t>Z</a:t>
            </a:r>
          </a:p>
        </p:txBody>
      </p:sp>
      <p:sp>
        <p:nvSpPr>
          <p:cNvPr id="86" name="Freeform 85"/>
          <p:cNvSpPr/>
          <p:nvPr/>
        </p:nvSpPr>
        <p:spPr bwMode="auto">
          <a:xfrm>
            <a:off x="10163052" y="4297680"/>
            <a:ext cx="737616" cy="1469136"/>
          </a:xfrm>
          <a:custGeom>
            <a:avLst/>
            <a:gdLst>
              <a:gd name="connsiteX0" fmla="*/ 83402 w 851498"/>
              <a:gd name="connsiteY0" fmla="*/ 1577960 h 1577960"/>
              <a:gd name="connsiteX1" fmla="*/ 71210 w 851498"/>
              <a:gd name="connsiteY1" fmla="*/ 108824 h 1577960"/>
              <a:gd name="connsiteX2" fmla="*/ 851498 w 851498"/>
              <a:gd name="connsiteY2" fmla="*/ 108824 h 1577960"/>
              <a:gd name="connsiteX3" fmla="*/ 851498 w 851498"/>
              <a:gd name="connsiteY3" fmla="*/ 108824 h 1577960"/>
              <a:gd name="connsiteX4" fmla="*/ 851498 w 851498"/>
              <a:gd name="connsiteY4" fmla="*/ 108824 h 1577960"/>
              <a:gd name="connsiteX0" fmla="*/ 123259 w 891355"/>
              <a:gd name="connsiteY0" fmla="*/ 1475007 h 1475007"/>
              <a:gd name="connsiteX1" fmla="*/ 111067 w 891355"/>
              <a:gd name="connsiteY1" fmla="*/ 5871 h 1475007"/>
              <a:gd name="connsiteX2" fmla="*/ 891355 w 891355"/>
              <a:gd name="connsiteY2" fmla="*/ 5871 h 1475007"/>
              <a:gd name="connsiteX3" fmla="*/ 891355 w 891355"/>
              <a:gd name="connsiteY3" fmla="*/ 5871 h 1475007"/>
              <a:gd name="connsiteX4" fmla="*/ 891355 w 891355"/>
              <a:gd name="connsiteY4" fmla="*/ 5871 h 1475007"/>
              <a:gd name="connsiteX0" fmla="*/ 123259 w 891355"/>
              <a:gd name="connsiteY0" fmla="*/ 1475007 h 1475007"/>
              <a:gd name="connsiteX1" fmla="*/ 111067 w 891355"/>
              <a:gd name="connsiteY1" fmla="*/ 5871 h 1475007"/>
              <a:gd name="connsiteX2" fmla="*/ 891355 w 891355"/>
              <a:gd name="connsiteY2" fmla="*/ 5871 h 1475007"/>
              <a:gd name="connsiteX3" fmla="*/ 891355 w 891355"/>
              <a:gd name="connsiteY3" fmla="*/ 5871 h 1475007"/>
              <a:gd name="connsiteX4" fmla="*/ 891355 w 891355"/>
              <a:gd name="connsiteY4" fmla="*/ 5871 h 1475007"/>
              <a:gd name="connsiteX0" fmla="*/ 31630 w 799726"/>
              <a:gd name="connsiteY0" fmla="*/ 1475007 h 1475007"/>
              <a:gd name="connsiteX1" fmla="*/ 19438 w 799726"/>
              <a:gd name="connsiteY1" fmla="*/ 5871 h 1475007"/>
              <a:gd name="connsiteX2" fmla="*/ 799726 w 799726"/>
              <a:gd name="connsiteY2" fmla="*/ 5871 h 1475007"/>
              <a:gd name="connsiteX3" fmla="*/ 799726 w 799726"/>
              <a:gd name="connsiteY3" fmla="*/ 5871 h 1475007"/>
              <a:gd name="connsiteX4" fmla="*/ 799726 w 799726"/>
              <a:gd name="connsiteY4" fmla="*/ 5871 h 1475007"/>
              <a:gd name="connsiteX0" fmla="*/ 31630 w 799726"/>
              <a:gd name="connsiteY0" fmla="*/ 1475007 h 1475007"/>
              <a:gd name="connsiteX1" fmla="*/ 19438 w 799726"/>
              <a:gd name="connsiteY1" fmla="*/ 5871 h 1475007"/>
              <a:gd name="connsiteX2" fmla="*/ 799726 w 799726"/>
              <a:gd name="connsiteY2" fmla="*/ 5871 h 1475007"/>
              <a:gd name="connsiteX3" fmla="*/ 799726 w 799726"/>
              <a:gd name="connsiteY3" fmla="*/ 5871 h 1475007"/>
              <a:gd name="connsiteX4" fmla="*/ 799726 w 799726"/>
              <a:gd name="connsiteY4" fmla="*/ 5871 h 1475007"/>
              <a:gd name="connsiteX0" fmla="*/ 12192 w 780288"/>
              <a:gd name="connsiteY0" fmla="*/ 1475007 h 1475007"/>
              <a:gd name="connsiteX1" fmla="*/ 0 w 780288"/>
              <a:gd name="connsiteY1" fmla="*/ 5871 h 1475007"/>
              <a:gd name="connsiteX2" fmla="*/ 780288 w 780288"/>
              <a:gd name="connsiteY2" fmla="*/ 5871 h 1475007"/>
              <a:gd name="connsiteX3" fmla="*/ 780288 w 780288"/>
              <a:gd name="connsiteY3" fmla="*/ 5871 h 1475007"/>
              <a:gd name="connsiteX4" fmla="*/ 780288 w 780288"/>
              <a:gd name="connsiteY4" fmla="*/ 5871 h 1475007"/>
              <a:gd name="connsiteX0" fmla="*/ 12192 w 780288"/>
              <a:gd name="connsiteY0" fmla="*/ 1469136 h 1469136"/>
              <a:gd name="connsiteX1" fmla="*/ 0 w 780288"/>
              <a:gd name="connsiteY1" fmla="*/ 0 h 1469136"/>
              <a:gd name="connsiteX2" fmla="*/ 780288 w 780288"/>
              <a:gd name="connsiteY2" fmla="*/ 0 h 1469136"/>
              <a:gd name="connsiteX3" fmla="*/ 780288 w 780288"/>
              <a:gd name="connsiteY3" fmla="*/ 0 h 1469136"/>
              <a:gd name="connsiteX4" fmla="*/ 780288 w 780288"/>
              <a:gd name="connsiteY4" fmla="*/ 0 h 1469136"/>
              <a:gd name="connsiteX0" fmla="*/ 12192 w 780288"/>
              <a:gd name="connsiteY0" fmla="*/ 1469136 h 1469136"/>
              <a:gd name="connsiteX1" fmla="*/ 0 w 780288"/>
              <a:gd name="connsiteY1" fmla="*/ 0 h 1469136"/>
              <a:gd name="connsiteX2" fmla="*/ 780288 w 780288"/>
              <a:gd name="connsiteY2" fmla="*/ 0 h 1469136"/>
              <a:gd name="connsiteX3" fmla="*/ 780288 w 780288"/>
              <a:gd name="connsiteY3" fmla="*/ 0 h 1469136"/>
              <a:gd name="connsiteX4" fmla="*/ 780288 w 780288"/>
              <a:gd name="connsiteY4" fmla="*/ 0 h 1469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0288" h="1469136">
                <a:moveTo>
                  <a:pt x="12192" y="1469136"/>
                </a:moveTo>
                <a:cubicBezTo>
                  <a:pt x="3048" y="844804"/>
                  <a:pt x="4572" y="250952"/>
                  <a:pt x="0" y="0"/>
                </a:cubicBezTo>
                <a:lnTo>
                  <a:pt x="780288" y="0"/>
                </a:lnTo>
                <a:lnTo>
                  <a:pt x="780288" y="0"/>
                </a:lnTo>
                <a:lnTo>
                  <a:pt x="780288" y="0"/>
                </a:ln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87" name="Half Frame 86"/>
          <p:cNvSpPr/>
          <p:nvPr/>
        </p:nvSpPr>
        <p:spPr bwMode="auto">
          <a:xfrm rot="13374752">
            <a:off x="9814079" y="4907182"/>
            <a:ext cx="432895" cy="331228"/>
          </a:xfrm>
          <a:prstGeom prst="halfFrame">
            <a:avLst>
              <a:gd name="adj1" fmla="val 19004"/>
              <a:gd name="adj2" fmla="val 17526"/>
            </a:avLst>
          </a:prstGeom>
          <a:solidFill>
            <a:srgbClr val="00B050"/>
          </a:solidFill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cs typeface="Arial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161440" y="5945617"/>
            <a:ext cx="174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bottom </a:t>
            </a:r>
            <a:r>
              <a:rPr lang="en-US" dirty="0"/>
              <a:t>part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154644" y="5936066"/>
            <a:ext cx="140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top </a:t>
            </a:r>
            <a:r>
              <a:rPr lang="en-US" dirty="0"/>
              <a:t>part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924203" y="5936065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full </a:t>
            </a:r>
            <a:r>
              <a:rPr lang="en-US" dirty="0"/>
              <a:t>scheme</a:t>
            </a:r>
          </a:p>
        </p:txBody>
      </p:sp>
      <p:sp>
        <p:nvSpPr>
          <p:cNvPr id="91" name="Rounded Rectangle 90"/>
          <p:cNvSpPr/>
          <p:nvPr/>
        </p:nvSpPr>
        <p:spPr bwMode="auto">
          <a:xfrm>
            <a:off x="9941072" y="1816339"/>
            <a:ext cx="856725" cy="301752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56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44444E-6 L -8.33333E-7 -0.05718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  <p:bldP spid="41" grpId="0"/>
      <p:bldP spid="82" grpId="0"/>
      <p:bldP spid="83" grpId="0" animBg="1"/>
      <p:bldP spid="84" grpId="0"/>
      <p:bldP spid="85" grpId="0"/>
      <p:bldP spid="86" grpId="0" animBg="1"/>
      <p:bldP spid="87" grpId="0" animBg="1"/>
      <p:bldP spid="88" grpId="0"/>
      <p:bldP spid="89" grpId="0"/>
      <p:bldP spid="90" grpId="0"/>
      <p:bldP spid="91" grpId="0" animBg="1"/>
      <p:bldP spid="91" grpId="1" animBg="1"/>
      <p:bldP spid="91" grpId="2" animBg="1"/>
      <p:bldP spid="91" grpId="3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0"/>
            <a:ext cx="10515600" cy="1116712"/>
          </a:xfrm>
        </p:spPr>
        <p:txBody>
          <a:bodyPr/>
          <a:lstStyle/>
          <a:p>
            <a:r>
              <a:rPr lang="en-US" dirty="0"/>
              <a:t>CMOS Circuits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3925"/>
            <a:ext cx="8010525" cy="5432425"/>
          </a:xfrm>
        </p:spPr>
        <p:txBody>
          <a:bodyPr>
            <a:normAutofit fontScale="92500" lnSpcReduction="10000"/>
          </a:bodyPr>
          <a:lstStyle/>
          <a:p>
            <a:pPr lvl="0">
              <a:spcBef>
                <a:spcPts val="1200"/>
              </a:spcBef>
            </a:pPr>
            <a:r>
              <a:rPr lang="en-US" sz="2400" dirty="0">
                <a:solidFill>
                  <a:prstClr val="black"/>
                </a:solidFill>
              </a:rPr>
              <a:t>CMOS schemes always contain two complementary parts: pull-up and pull-down networks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prstClr val="black"/>
                </a:solidFill>
              </a:rPr>
              <a:t>Pull-up network (PUN)</a:t>
            </a:r>
          </a:p>
          <a:p>
            <a:pPr lvl="1"/>
            <a:r>
              <a:rPr lang="en-US" sz="1900" dirty="0">
                <a:solidFill>
                  <a:prstClr val="black"/>
                </a:solidFill>
              </a:rPr>
              <a:t>Provides 1 to the output</a:t>
            </a:r>
          </a:p>
          <a:p>
            <a:pPr lvl="1"/>
            <a:r>
              <a:rPr lang="en-US" sz="1900" dirty="0">
                <a:solidFill>
                  <a:prstClr val="black"/>
                </a:solidFill>
              </a:rPr>
              <a:t>Consists only P-type transistors</a:t>
            </a:r>
          </a:p>
          <a:p>
            <a:pPr lvl="1"/>
            <a:r>
              <a:rPr lang="en-US" sz="1900" dirty="0">
                <a:solidFill>
                  <a:prstClr val="black"/>
                </a:solidFill>
              </a:rPr>
              <a:t>Transistors inputs are connected to the supply or another P-type transistor</a:t>
            </a:r>
          </a:p>
          <a:p>
            <a:pPr lvl="0">
              <a:spcBef>
                <a:spcPts val="1200"/>
              </a:spcBef>
            </a:pPr>
            <a:r>
              <a:rPr lang="en-US" sz="2400" dirty="0">
                <a:solidFill>
                  <a:prstClr val="black"/>
                </a:solidFill>
              </a:rPr>
              <a:t>Pull-down network (PDN)</a:t>
            </a:r>
          </a:p>
          <a:p>
            <a:pPr lvl="1"/>
            <a:r>
              <a:rPr lang="en-US" sz="1900" dirty="0">
                <a:solidFill>
                  <a:prstClr val="black"/>
                </a:solidFill>
              </a:rPr>
              <a:t>Provides 0 to the output</a:t>
            </a:r>
          </a:p>
          <a:p>
            <a:pPr lvl="1"/>
            <a:r>
              <a:rPr lang="en-US" sz="1900" dirty="0">
                <a:solidFill>
                  <a:prstClr val="black"/>
                </a:solidFill>
              </a:rPr>
              <a:t>Consists only N-type transistors</a:t>
            </a:r>
          </a:p>
          <a:p>
            <a:pPr lvl="1"/>
            <a:r>
              <a:rPr lang="en-US" sz="1900" dirty="0">
                <a:solidFill>
                  <a:prstClr val="black"/>
                </a:solidFill>
              </a:rPr>
              <a:t>Transistors inputs are connected to the supply or another N-type transistor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prstClr val="black"/>
                </a:solidFill>
              </a:rPr>
              <a:t>PUN and PDN is never open together in a stable state</a:t>
            </a:r>
          </a:p>
          <a:p>
            <a:pPr lvl="1"/>
            <a:r>
              <a:rPr lang="en-US" sz="1900" dirty="0">
                <a:solidFill>
                  <a:prstClr val="black"/>
                </a:solidFill>
              </a:rPr>
              <a:t>When one part is turned on the other part is disabled (provides Z)</a:t>
            </a:r>
          </a:p>
          <a:p>
            <a:pPr lvl="1"/>
            <a:r>
              <a:rPr lang="en-US" sz="1900" dirty="0" smtClean="0">
                <a:solidFill>
                  <a:prstClr val="black"/>
                </a:solidFill>
              </a:rPr>
              <a:t>When </a:t>
            </a:r>
            <a:r>
              <a:rPr lang="en-US" sz="1900" dirty="0">
                <a:solidFill>
                  <a:prstClr val="black"/>
                </a:solidFill>
              </a:rPr>
              <a:t>the input change there can be a short period of time when the both networks are open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09/18/2018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12</a:t>
            </a:fld>
            <a:endParaRPr lang="ru-RU"/>
          </a:p>
        </p:txBody>
      </p:sp>
      <p:grpSp>
        <p:nvGrpSpPr>
          <p:cNvPr id="59" name="Group 58"/>
          <p:cNvGrpSpPr/>
          <p:nvPr/>
        </p:nvGrpSpPr>
        <p:grpSpPr>
          <a:xfrm>
            <a:off x="9053864" y="923925"/>
            <a:ext cx="2798167" cy="3807704"/>
            <a:chOff x="8913187" y="1104265"/>
            <a:chExt cx="3207692" cy="4917982"/>
          </a:xfrm>
        </p:grpSpPr>
        <p:grpSp>
          <p:nvGrpSpPr>
            <p:cNvPr id="57" name="Group 56"/>
            <p:cNvGrpSpPr/>
            <p:nvPr/>
          </p:nvGrpSpPr>
          <p:grpSpPr>
            <a:xfrm>
              <a:off x="8913187" y="1104265"/>
              <a:ext cx="3019483" cy="4140516"/>
              <a:chOff x="8913187" y="1104265"/>
              <a:chExt cx="3019483" cy="414051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0657177" y="3631858"/>
                <a:ext cx="224790" cy="1612923"/>
                <a:chOff x="7695718" y="4644563"/>
                <a:chExt cx="224790" cy="1612923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7804202" y="4644563"/>
                  <a:ext cx="1699" cy="1506243"/>
                  <a:chOff x="8746061" y="3544048"/>
                  <a:chExt cx="1699" cy="1506243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8" name="Straight Connector 17"/>
                  <p:cNvCxnSpPr/>
                  <p:nvPr/>
                </p:nvCxnSpPr>
                <p:spPr bwMode="auto">
                  <a:xfrm flipH="1">
                    <a:off x="8746061" y="4297082"/>
                    <a:ext cx="1699" cy="753209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grpSp>
              <p:nvGrpSpPr>
                <p:cNvPr id="9" name="Group 8"/>
                <p:cNvGrpSpPr/>
                <p:nvPr/>
              </p:nvGrpSpPr>
              <p:grpSpPr>
                <a:xfrm>
                  <a:off x="7695718" y="6150806"/>
                  <a:ext cx="224790" cy="106680"/>
                  <a:chOff x="3539490" y="5323174"/>
                  <a:chExt cx="224790" cy="106680"/>
                </a:xfrm>
              </p:grpSpPr>
              <p:cxnSp>
                <p:nvCxnSpPr>
                  <p:cNvPr id="11" name="Straight Connector 10"/>
                  <p:cNvCxnSpPr/>
                  <p:nvPr/>
                </p:nvCxnSpPr>
                <p:spPr bwMode="auto">
                  <a:xfrm>
                    <a:off x="3539490" y="5323174"/>
                    <a:ext cx="224790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2" name="Straight Connector 11"/>
                  <p:cNvCxnSpPr/>
                  <p:nvPr/>
                </p:nvCxnSpPr>
                <p:spPr bwMode="auto">
                  <a:xfrm>
                    <a:off x="3583152" y="5376514"/>
                    <a:ext cx="13746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3" name="Straight Connector 12"/>
                  <p:cNvCxnSpPr/>
                  <p:nvPr/>
                </p:nvCxnSpPr>
                <p:spPr bwMode="auto">
                  <a:xfrm>
                    <a:off x="3630055" y="5429854"/>
                    <a:ext cx="4366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</p:grpSp>
          <p:grpSp>
            <p:nvGrpSpPr>
              <p:cNvPr id="21" name="Group 20"/>
              <p:cNvGrpSpPr/>
              <p:nvPr/>
            </p:nvGrpSpPr>
            <p:grpSpPr>
              <a:xfrm>
                <a:off x="10546785" y="1104265"/>
                <a:ext cx="464486" cy="1841786"/>
                <a:chOff x="7585326" y="2116970"/>
                <a:chExt cx="464486" cy="1841786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>
                  <a:off x="7804202" y="2562226"/>
                  <a:ext cx="0" cy="1396530"/>
                  <a:chOff x="8747760" y="3277069"/>
                  <a:chExt cx="0" cy="1396530"/>
                </a:xfrm>
              </p:grpSpPr>
              <p:cxnSp>
                <p:nvCxnSpPr>
                  <p:cNvPr id="30" name="Straight Connector 29"/>
                  <p:cNvCxnSpPr/>
                  <p:nvPr/>
                </p:nvCxnSpPr>
                <p:spPr bwMode="auto">
                  <a:xfrm>
                    <a:off x="8747760" y="3277069"/>
                    <a:ext cx="0" cy="643496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31" name="Straight Connector 30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23" name="TextBox 22"/>
                <p:cNvSpPr txBox="1"/>
                <p:nvPr/>
              </p:nvSpPr>
              <p:spPr>
                <a:xfrm>
                  <a:off x="7585326" y="2116970"/>
                  <a:ext cx="46448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err="1"/>
                    <a:t>V</a:t>
                  </a:r>
                  <a:r>
                    <a:rPr lang="en-US" sz="1400" dirty="0" err="1"/>
                    <a:t>cc</a:t>
                  </a:r>
                  <a:endParaRPr lang="en-US" sz="1400" dirty="0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8913187" y="2381273"/>
                <a:ext cx="1234147" cy="1815361"/>
                <a:chOff x="5961888" y="3393979"/>
                <a:chExt cx="1234147" cy="1144798"/>
              </a:xfrm>
            </p:grpSpPr>
            <p:cxnSp>
              <p:nvCxnSpPr>
                <p:cNvPr id="35" name="Straight Connector 34"/>
                <p:cNvCxnSpPr/>
                <p:nvPr/>
              </p:nvCxnSpPr>
              <p:spPr bwMode="auto">
                <a:xfrm flipH="1">
                  <a:off x="6790944" y="4538777"/>
                  <a:ext cx="405091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6" name="Straight Connector 35"/>
                <p:cNvCxnSpPr/>
                <p:nvPr/>
              </p:nvCxnSpPr>
              <p:spPr bwMode="auto">
                <a:xfrm flipH="1">
                  <a:off x="6790944" y="3393979"/>
                  <a:ext cx="405091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7" name="Straight Connector 36"/>
                <p:cNvCxnSpPr/>
                <p:nvPr/>
              </p:nvCxnSpPr>
              <p:spPr bwMode="auto">
                <a:xfrm>
                  <a:off x="6790944" y="3393984"/>
                  <a:ext cx="0" cy="1144793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8" name="Straight Arrow Connector 37"/>
                <p:cNvCxnSpPr/>
                <p:nvPr/>
              </p:nvCxnSpPr>
              <p:spPr bwMode="auto">
                <a:xfrm>
                  <a:off x="6297168" y="3966380"/>
                  <a:ext cx="493776" cy="0"/>
                </a:xfrm>
                <a:prstGeom prst="straightConnector1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39" name="TextBox 38"/>
                <p:cNvSpPr txBox="1"/>
                <p:nvPr/>
              </p:nvSpPr>
              <p:spPr>
                <a:xfrm>
                  <a:off x="5961888" y="3698889"/>
                  <a:ext cx="627095" cy="213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Input</a:t>
                  </a:r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10756841" y="2855320"/>
                <a:ext cx="1175829" cy="776538"/>
                <a:chOff x="7795382" y="3868025"/>
                <a:chExt cx="1175829" cy="77653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 bwMode="auto">
                <a:xfrm>
                  <a:off x="7795382" y="4320744"/>
                  <a:ext cx="790443" cy="0"/>
                </a:xfrm>
                <a:prstGeom prst="straightConnector1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42" name="TextBox 41"/>
                <p:cNvSpPr txBox="1"/>
                <p:nvPr/>
              </p:nvSpPr>
              <p:spPr>
                <a:xfrm>
                  <a:off x="8190228" y="3868025"/>
                  <a:ext cx="780983" cy="3385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Output</a:t>
                  </a:r>
                </a:p>
              </p:txBody>
            </p:sp>
            <p:cxnSp>
              <p:nvCxnSpPr>
                <p:cNvPr id="43" name="Straight Connector 42"/>
                <p:cNvCxnSpPr/>
                <p:nvPr/>
              </p:nvCxnSpPr>
              <p:spPr bwMode="auto">
                <a:xfrm>
                  <a:off x="7804202" y="3952159"/>
                  <a:ext cx="0" cy="692404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55" name="Rounded Rectangle 54"/>
              <p:cNvSpPr/>
              <p:nvPr/>
            </p:nvSpPr>
            <p:spPr>
              <a:xfrm>
                <a:off x="10164984" y="1910302"/>
                <a:ext cx="1188720" cy="936807"/>
              </a:xfrm>
              <a:prstGeom prst="roundRect">
                <a:avLst>
                  <a:gd name="adj" fmla="val 10882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</a:rPr>
                  <a:t>Pull-up network</a:t>
                </a: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10165080" y="3727995"/>
                <a:ext cx="1188720" cy="936807"/>
              </a:xfrm>
              <a:prstGeom prst="roundRect">
                <a:avLst>
                  <a:gd name="adj" fmla="val 10882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</a:rPr>
                  <a:t>Pull-down network</a:t>
                </a: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9292639" y="5437472"/>
              <a:ext cx="28282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fig.:</a:t>
              </a:r>
              <a:r>
                <a:rPr lang="en-US" sz="1600" dirty="0"/>
                <a:t> The </a:t>
              </a:r>
              <a:r>
                <a:rPr lang="en-US" sz="1600" b="1" dirty="0"/>
                <a:t>general</a:t>
              </a:r>
              <a:r>
                <a:rPr lang="en-US" sz="1600" dirty="0"/>
                <a:t> structure of a CMOS</a:t>
              </a:r>
              <a:r>
                <a:rPr lang="en-US" sz="1600" b="1" dirty="0"/>
                <a:t> </a:t>
              </a:r>
              <a:r>
                <a:rPr lang="en-US" sz="1600" dirty="0"/>
                <a:t>scheme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88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29"/>
            <a:ext cx="10515600" cy="953711"/>
          </a:xfrm>
        </p:spPr>
        <p:txBody>
          <a:bodyPr/>
          <a:lstStyle/>
          <a:p>
            <a:r>
              <a:rPr lang="en-US" dirty="0" smtClean="0"/>
              <a:t>Example: CMOS NAND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09/18/2018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13</a:t>
            </a:fld>
            <a:endParaRPr lang="ru-RU"/>
          </a:p>
        </p:txBody>
      </p:sp>
      <p:graphicFrame>
        <p:nvGraphicFramePr>
          <p:cNvPr id="131" name="Table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67268"/>
              </p:ext>
            </p:extLst>
          </p:nvPr>
        </p:nvGraphicFramePr>
        <p:xfrm>
          <a:off x="1316064" y="1505386"/>
          <a:ext cx="2225424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8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24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30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48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B</a:t>
                      </a: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Output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4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1"/>
                          </a:solidFill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4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1"/>
                          </a:solidFill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4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1"/>
                          </a:solidFill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4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1"/>
                          </a:solidFill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132" name="Group 131"/>
          <p:cNvGrpSpPr/>
          <p:nvPr/>
        </p:nvGrpSpPr>
        <p:grpSpPr>
          <a:xfrm>
            <a:off x="1759063" y="3549485"/>
            <a:ext cx="1349189" cy="2318018"/>
            <a:chOff x="895463" y="3549485"/>
            <a:chExt cx="1349189" cy="2318018"/>
          </a:xfrm>
        </p:grpSpPr>
        <p:grpSp>
          <p:nvGrpSpPr>
            <p:cNvPr id="133" name="Group 132"/>
            <p:cNvGrpSpPr/>
            <p:nvPr/>
          </p:nvGrpSpPr>
          <p:grpSpPr>
            <a:xfrm>
              <a:off x="1169032" y="4854741"/>
              <a:ext cx="605776" cy="1012762"/>
              <a:chOff x="7185543" y="4644563"/>
              <a:chExt cx="734965" cy="1228748"/>
            </a:xfrm>
          </p:grpSpPr>
          <p:grpSp>
            <p:nvGrpSpPr>
              <p:cNvPr id="148" name="Group 147"/>
              <p:cNvGrpSpPr/>
              <p:nvPr/>
            </p:nvGrpSpPr>
            <p:grpSpPr>
              <a:xfrm>
                <a:off x="7185543" y="4644563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154" name="Straight Connector 153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5" name="Straight Connector 154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6" name="Straight Connector 155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8" name="Straight Connector 157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9" name="Straight Connector 158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0" name="Straight Connector 159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149" name="Group 148"/>
              <p:cNvGrpSpPr/>
              <p:nvPr/>
            </p:nvGrpSpPr>
            <p:grpSpPr>
              <a:xfrm>
                <a:off x="7695718" y="5766631"/>
                <a:ext cx="224790" cy="106680"/>
                <a:chOff x="3539490" y="4938999"/>
                <a:chExt cx="224790" cy="106680"/>
              </a:xfrm>
            </p:grpSpPr>
            <p:cxnSp>
              <p:nvCxnSpPr>
                <p:cNvPr id="151" name="Straight Connector 150"/>
                <p:cNvCxnSpPr/>
                <p:nvPr/>
              </p:nvCxnSpPr>
              <p:spPr bwMode="auto">
                <a:xfrm>
                  <a:off x="3539490" y="4938999"/>
                  <a:ext cx="224790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2" name="Straight Connector 151"/>
                <p:cNvCxnSpPr/>
                <p:nvPr/>
              </p:nvCxnSpPr>
              <p:spPr bwMode="auto">
                <a:xfrm>
                  <a:off x="3583152" y="4992339"/>
                  <a:ext cx="137467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3" name="Straight Connector 152"/>
                <p:cNvCxnSpPr/>
                <p:nvPr/>
              </p:nvCxnSpPr>
              <p:spPr bwMode="auto">
                <a:xfrm>
                  <a:off x="3630055" y="5045679"/>
                  <a:ext cx="43661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50" name="TextBox 149"/>
              <p:cNvSpPr txBox="1"/>
              <p:nvPr/>
            </p:nvSpPr>
            <p:spPr>
              <a:xfrm>
                <a:off x="7431599" y="5446065"/>
                <a:ext cx="350465" cy="410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  <a:cs typeface="Consolas" pitchFamily="49" charset="0"/>
                  </a:rPr>
                  <a:t>0</a:t>
                </a:r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1167641" y="3929469"/>
              <a:ext cx="511320" cy="931001"/>
              <a:chOff x="8127396" y="3544048"/>
              <a:chExt cx="620364" cy="1129551"/>
            </a:xfrm>
          </p:grpSpPr>
          <p:cxnSp>
            <p:nvCxnSpPr>
              <p:cNvPr id="141" name="Straight Connector 140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2" name="Straight Connector 141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3" name="Straight Connector 142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4" name="Straight Connector 143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5" name="Straight Connector 144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6" name="Straight Connector 145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7" name="Straight Connector 146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35" name="Group 134"/>
            <p:cNvGrpSpPr/>
            <p:nvPr/>
          </p:nvGrpSpPr>
          <p:grpSpPr>
            <a:xfrm>
              <a:off x="895463" y="4231678"/>
              <a:ext cx="306495" cy="1229533"/>
              <a:chOff x="6326646" y="2986836"/>
              <a:chExt cx="653177" cy="1478631"/>
            </a:xfrm>
          </p:grpSpPr>
          <p:sp>
            <p:nvSpPr>
              <p:cNvPr id="139" name="TextBox 138"/>
              <p:cNvSpPr txBox="1"/>
              <p:nvPr/>
            </p:nvSpPr>
            <p:spPr>
              <a:xfrm>
                <a:off x="6326648" y="2986836"/>
                <a:ext cx="646343" cy="4071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A</a:t>
                </a: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6326646" y="4058324"/>
                <a:ext cx="653177" cy="407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B</a:t>
                </a:r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1468477" y="3549485"/>
              <a:ext cx="776175" cy="387413"/>
              <a:chOff x="7461542" y="2683144"/>
              <a:chExt cx="1275182" cy="470035"/>
            </a:xfrm>
          </p:grpSpPr>
          <p:cxnSp>
            <p:nvCxnSpPr>
              <p:cNvPr id="137" name="Straight Arrow Connector 136"/>
              <p:cNvCxnSpPr/>
              <p:nvPr/>
            </p:nvCxnSpPr>
            <p:spPr bwMode="auto">
              <a:xfrm>
                <a:off x="7795382" y="3153179"/>
                <a:ext cx="790443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38" name="TextBox 137"/>
              <p:cNvSpPr txBox="1"/>
              <p:nvPr/>
            </p:nvSpPr>
            <p:spPr>
              <a:xfrm>
                <a:off x="7461542" y="2683144"/>
                <a:ext cx="1275182" cy="410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Output</a:t>
                </a:r>
              </a:p>
            </p:txBody>
          </p:sp>
        </p:grpSp>
      </p:grpSp>
      <p:grpSp>
        <p:nvGrpSpPr>
          <p:cNvPr id="161" name="Group 160"/>
          <p:cNvGrpSpPr/>
          <p:nvPr/>
        </p:nvGrpSpPr>
        <p:grpSpPr>
          <a:xfrm>
            <a:off x="4604732" y="1046890"/>
            <a:ext cx="2213157" cy="2185018"/>
            <a:chOff x="3375372" y="1046890"/>
            <a:chExt cx="2213157" cy="2185018"/>
          </a:xfrm>
        </p:grpSpPr>
        <p:grpSp>
          <p:nvGrpSpPr>
            <p:cNvPr id="162" name="Group 161"/>
            <p:cNvGrpSpPr/>
            <p:nvPr/>
          </p:nvGrpSpPr>
          <p:grpSpPr>
            <a:xfrm>
              <a:off x="3696427" y="1651790"/>
              <a:ext cx="511313" cy="931001"/>
              <a:chOff x="1094687" y="4539259"/>
              <a:chExt cx="620358" cy="1129551"/>
            </a:xfrm>
          </p:grpSpPr>
          <p:grpSp>
            <p:nvGrpSpPr>
              <p:cNvPr id="184" name="Group 183"/>
              <p:cNvGrpSpPr/>
              <p:nvPr/>
            </p:nvGrpSpPr>
            <p:grpSpPr>
              <a:xfrm>
                <a:off x="1094687" y="4539259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186" name="Straight Connector 185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87" name="Straight Connector 186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88" name="Straight Connector 187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89" name="Straight Connector 188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90" name="Straight Connector 189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91" name="Straight Connector 190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92" name="Straight Connector 191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85" name="Oval 184"/>
              <p:cNvSpPr>
                <a:spLocks noChangeAspect="1"/>
              </p:cNvSpPr>
              <p:nvPr/>
            </p:nvSpPr>
            <p:spPr bwMode="auto">
              <a:xfrm>
                <a:off x="1330011" y="5033441"/>
                <a:ext cx="141194" cy="141194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>
                  <a:cs typeface="Arial" pitchFamily="34" charset="0"/>
                </a:endParaRPr>
              </a:p>
            </p:txBody>
          </p:sp>
        </p:grpSp>
        <p:sp>
          <p:nvSpPr>
            <p:cNvPr id="163" name="TextBox 162"/>
            <p:cNvSpPr txBox="1"/>
            <p:nvPr/>
          </p:nvSpPr>
          <p:spPr>
            <a:xfrm>
              <a:off x="4599566" y="1046890"/>
              <a:ext cx="4523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V</a:t>
              </a:r>
              <a:r>
                <a:rPr lang="en-US" sz="1400" dirty="0" err="1"/>
                <a:t>cc</a:t>
              </a:r>
              <a:endParaRPr lang="en-US" sz="14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4523971" y="128365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cs typeface="Consolas" pitchFamily="49" charset="0"/>
                </a:rPr>
                <a:t>1</a:t>
              </a:r>
            </a:p>
          </p:txBody>
        </p:sp>
        <p:cxnSp>
          <p:nvCxnSpPr>
            <p:cNvPr id="165" name="Straight Connector 164"/>
            <p:cNvCxnSpPr/>
            <p:nvPr/>
          </p:nvCxnSpPr>
          <p:spPr bwMode="auto">
            <a:xfrm flipV="1">
              <a:off x="4814670" y="2575171"/>
              <a:ext cx="1" cy="300109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6" name="Straight Connector 165"/>
            <p:cNvCxnSpPr/>
            <p:nvPr/>
          </p:nvCxnSpPr>
          <p:spPr bwMode="auto">
            <a:xfrm>
              <a:off x="4207740" y="2573067"/>
              <a:ext cx="122548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67" name="TextBox 166"/>
            <p:cNvSpPr txBox="1"/>
            <p:nvPr/>
          </p:nvSpPr>
          <p:spPr>
            <a:xfrm>
              <a:off x="3375372" y="1923820"/>
              <a:ext cx="3032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A</a:t>
              </a:r>
            </a:p>
          </p:txBody>
        </p:sp>
        <p:grpSp>
          <p:nvGrpSpPr>
            <p:cNvPr id="168" name="Group 167"/>
            <p:cNvGrpSpPr/>
            <p:nvPr/>
          </p:nvGrpSpPr>
          <p:grpSpPr>
            <a:xfrm>
              <a:off x="4805659" y="2875283"/>
              <a:ext cx="782870" cy="356625"/>
              <a:chOff x="8083195" y="3883166"/>
              <a:chExt cx="1286185" cy="432680"/>
            </a:xfrm>
          </p:grpSpPr>
          <p:cxnSp>
            <p:nvCxnSpPr>
              <p:cNvPr id="182" name="Straight Arrow Connector 181"/>
              <p:cNvCxnSpPr/>
              <p:nvPr/>
            </p:nvCxnSpPr>
            <p:spPr bwMode="auto">
              <a:xfrm>
                <a:off x="8083195" y="3883166"/>
                <a:ext cx="790443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83" name="TextBox 182"/>
              <p:cNvSpPr txBox="1"/>
              <p:nvPr/>
            </p:nvSpPr>
            <p:spPr>
              <a:xfrm>
                <a:off x="8094194" y="3905091"/>
                <a:ext cx="1275186" cy="410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Output</a:t>
                </a:r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4921910" y="1651790"/>
              <a:ext cx="511313" cy="931001"/>
              <a:chOff x="1094687" y="4539259"/>
              <a:chExt cx="620358" cy="1129551"/>
            </a:xfrm>
          </p:grpSpPr>
          <p:grpSp>
            <p:nvGrpSpPr>
              <p:cNvPr id="173" name="Group 172"/>
              <p:cNvGrpSpPr/>
              <p:nvPr/>
            </p:nvGrpSpPr>
            <p:grpSpPr>
              <a:xfrm>
                <a:off x="1094687" y="4539259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175" name="Straight Connector 174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6" name="Straight Connector 175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7" name="Straight Connector 176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8" name="Straight Connector 177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9" name="Straight Connector 178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80" name="Straight Connector 179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81" name="Straight Connector 180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74" name="Oval 173"/>
              <p:cNvSpPr>
                <a:spLocks noChangeAspect="1"/>
              </p:cNvSpPr>
              <p:nvPr/>
            </p:nvSpPr>
            <p:spPr bwMode="auto">
              <a:xfrm>
                <a:off x="1330011" y="5033441"/>
                <a:ext cx="141194" cy="141194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>
                  <a:cs typeface="Arial" pitchFamily="34" charset="0"/>
                </a:endParaRPr>
              </a:p>
            </p:txBody>
          </p:sp>
        </p:grpSp>
        <p:sp>
          <p:nvSpPr>
            <p:cNvPr id="170" name="TextBox 169"/>
            <p:cNvSpPr txBox="1"/>
            <p:nvPr/>
          </p:nvSpPr>
          <p:spPr>
            <a:xfrm>
              <a:off x="4615416" y="1935610"/>
              <a:ext cx="3064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B</a:t>
              </a:r>
            </a:p>
          </p:txBody>
        </p:sp>
        <p:cxnSp>
          <p:nvCxnSpPr>
            <p:cNvPr id="171" name="Straight Connector 170"/>
            <p:cNvCxnSpPr/>
            <p:nvPr/>
          </p:nvCxnSpPr>
          <p:spPr bwMode="auto">
            <a:xfrm>
              <a:off x="4201930" y="1657886"/>
              <a:ext cx="122548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2" name="Straight Connector 171"/>
            <p:cNvCxnSpPr/>
            <p:nvPr/>
          </p:nvCxnSpPr>
          <p:spPr bwMode="auto">
            <a:xfrm flipV="1">
              <a:off x="4814670" y="1368535"/>
              <a:ext cx="1" cy="300109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93" name="Group 192"/>
          <p:cNvGrpSpPr/>
          <p:nvPr/>
        </p:nvGrpSpPr>
        <p:grpSpPr>
          <a:xfrm>
            <a:off x="8171792" y="1046890"/>
            <a:ext cx="2213157" cy="4755131"/>
            <a:chOff x="6292192" y="1046890"/>
            <a:chExt cx="2213157" cy="4755131"/>
          </a:xfrm>
        </p:grpSpPr>
        <p:grpSp>
          <p:nvGrpSpPr>
            <p:cNvPr id="194" name="Group 193"/>
            <p:cNvGrpSpPr/>
            <p:nvPr/>
          </p:nvGrpSpPr>
          <p:grpSpPr>
            <a:xfrm>
              <a:off x="6292192" y="1046890"/>
              <a:ext cx="2213157" cy="2855578"/>
              <a:chOff x="3375372" y="1046890"/>
              <a:chExt cx="2213157" cy="2855578"/>
            </a:xfrm>
          </p:grpSpPr>
          <p:grpSp>
            <p:nvGrpSpPr>
              <p:cNvPr id="221" name="Group 220"/>
              <p:cNvGrpSpPr/>
              <p:nvPr/>
            </p:nvGrpSpPr>
            <p:grpSpPr>
              <a:xfrm>
                <a:off x="3696427" y="1651790"/>
                <a:ext cx="511313" cy="931001"/>
                <a:chOff x="1094687" y="4539259"/>
                <a:chExt cx="620358" cy="1129551"/>
              </a:xfrm>
            </p:grpSpPr>
            <p:grpSp>
              <p:nvGrpSpPr>
                <p:cNvPr id="243" name="Group 242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245" name="Straight Connector 244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46" name="Straight Connector 245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48" name="Straight Connector 247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49" name="Straight Connector 248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50" name="Straight Connector 249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51" name="Straight Connector 250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244" name="Oval 243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b="1">
                    <a:cs typeface="Arial" pitchFamily="34" charset="0"/>
                  </a:endParaRPr>
                </a:p>
              </p:txBody>
            </p:sp>
          </p:grpSp>
          <p:sp>
            <p:nvSpPr>
              <p:cNvPr id="222" name="TextBox 221"/>
              <p:cNvSpPr txBox="1"/>
              <p:nvPr/>
            </p:nvSpPr>
            <p:spPr>
              <a:xfrm>
                <a:off x="4599566" y="1046890"/>
                <a:ext cx="4523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V</a:t>
                </a:r>
                <a:r>
                  <a:rPr lang="en-US" sz="1400" dirty="0" err="1"/>
                  <a:t>cc</a:t>
                </a:r>
                <a:endParaRPr lang="en-US" sz="1400" dirty="0"/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4523971" y="128365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  <a:cs typeface="Consolas" pitchFamily="49" charset="0"/>
                  </a:rPr>
                  <a:t>1</a:t>
                </a:r>
              </a:p>
            </p:txBody>
          </p:sp>
          <p:cxnSp>
            <p:nvCxnSpPr>
              <p:cNvPr id="224" name="Straight Connector 223"/>
              <p:cNvCxnSpPr/>
              <p:nvPr/>
            </p:nvCxnSpPr>
            <p:spPr bwMode="auto">
              <a:xfrm flipV="1">
                <a:off x="4814671" y="2575172"/>
                <a:ext cx="0" cy="970668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25" name="Straight Connector 224"/>
              <p:cNvCxnSpPr/>
              <p:nvPr/>
            </p:nvCxnSpPr>
            <p:spPr bwMode="auto">
              <a:xfrm>
                <a:off x="4207740" y="2573067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26" name="TextBox 225"/>
              <p:cNvSpPr txBox="1"/>
              <p:nvPr/>
            </p:nvSpPr>
            <p:spPr>
              <a:xfrm>
                <a:off x="3375372" y="1923820"/>
                <a:ext cx="3032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dirty="0"/>
                  <a:t>A</a:t>
                </a:r>
              </a:p>
            </p:txBody>
          </p:sp>
          <p:grpSp>
            <p:nvGrpSpPr>
              <p:cNvPr id="227" name="Group 226"/>
              <p:cNvGrpSpPr/>
              <p:nvPr/>
            </p:nvGrpSpPr>
            <p:grpSpPr>
              <a:xfrm>
                <a:off x="4805659" y="3545843"/>
                <a:ext cx="782870" cy="356625"/>
                <a:chOff x="8083195" y="4696726"/>
                <a:chExt cx="1286185" cy="432680"/>
              </a:xfrm>
            </p:grpSpPr>
            <p:cxnSp>
              <p:nvCxnSpPr>
                <p:cNvPr id="241" name="Straight Arrow Connector 240"/>
                <p:cNvCxnSpPr/>
                <p:nvPr/>
              </p:nvCxnSpPr>
              <p:spPr bwMode="auto">
                <a:xfrm>
                  <a:off x="8083195" y="4696726"/>
                  <a:ext cx="790443" cy="0"/>
                </a:xfrm>
                <a:prstGeom prst="straightConnector1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242" name="TextBox 241"/>
                <p:cNvSpPr txBox="1"/>
                <p:nvPr/>
              </p:nvSpPr>
              <p:spPr>
                <a:xfrm>
                  <a:off x="8094194" y="4718651"/>
                  <a:ext cx="1275186" cy="4107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Output</a:t>
                  </a:r>
                </a:p>
              </p:txBody>
            </p:sp>
          </p:grpSp>
          <p:grpSp>
            <p:nvGrpSpPr>
              <p:cNvPr id="228" name="Group 227"/>
              <p:cNvGrpSpPr/>
              <p:nvPr/>
            </p:nvGrpSpPr>
            <p:grpSpPr>
              <a:xfrm>
                <a:off x="4921910" y="1651790"/>
                <a:ext cx="511313" cy="931001"/>
                <a:chOff x="1094687" y="4539259"/>
                <a:chExt cx="620358" cy="1129551"/>
              </a:xfrm>
            </p:grpSpPr>
            <p:grpSp>
              <p:nvGrpSpPr>
                <p:cNvPr id="232" name="Group 231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35" name="Straight Connector 234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36" name="Straight Connector 235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37" name="Straight Connector 236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38" name="Straight Connector 237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39" name="Straight Connector 238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40" name="Straight Connector 239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233" name="Oval 232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b="1">
                    <a:cs typeface="Arial" pitchFamily="34" charset="0"/>
                  </a:endParaRPr>
                </a:p>
              </p:txBody>
            </p:sp>
          </p:grpSp>
          <p:sp>
            <p:nvSpPr>
              <p:cNvPr id="229" name="TextBox 228"/>
              <p:cNvSpPr txBox="1"/>
              <p:nvPr/>
            </p:nvSpPr>
            <p:spPr>
              <a:xfrm>
                <a:off x="4615416" y="1935610"/>
                <a:ext cx="3064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dirty="0"/>
                  <a:t>B</a:t>
                </a:r>
              </a:p>
            </p:txBody>
          </p:sp>
          <p:cxnSp>
            <p:nvCxnSpPr>
              <p:cNvPr id="230" name="Straight Connector 229"/>
              <p:cNvCxnSpPr/>
              <p:nvPr/>
            </p:nvCxnSpPr>
            <p:spPr bwMode="auto">
              <a:xfrm>
                <a:off x="4201930" y="1657886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31" name="Straight Connector 230"/>
              <p:cNvCxnSpPr/>
              <p:nvPr/>
            </p:nvCxnSpPr>
            <p:spPr bwMode="auto">
              <a:xfrm flipV="1">
                <a:off x="4814670" y="1368535"/>
                <a:ext cx="1" cy="300109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95" name="Group 194"/>
            <p:cNvGrpSpPr/>
            <p:nvPr/>
          </p:nvGrpSpPr>
          <p:grpSpPr>
            <a:xfrm>
              <a:off x="6948527" y="3549486"/>
              <a:ext cx="879345" cy="2252535"/>
              <a:chOff x="895463" y="3614968"/>
              <a:chExt cx="879345" cy="2252535"/>
            </a:xfrm>
          </p:grpSpPr>
          <p:grpSp>
            <p:nvGrpSpPr>
              <p:cNvPr id="196" name="Group 195"/>
              <p:cNvGrpSpPr/>
              <p:nvPr/>
            </p:nvGrpSpPr>
            <p:grpSpPr>
              <a:xfrm>
                <a:off x="1169032" y="4854741"/>
                <a:ext cx="605776" cy="1012762"/>
                <a:chOff x="7185543" y="4644563"/>
                <a:chExt cx="734965" cy="1228748"/>
              </a:xfrm>
            </p:grpSpPr>
            <p:grpSp>
              <p:nvGrpSpPr>
                <p:cNvPr id="208" name="Group 207"/>
                <p:cNvGrpSpPr/>
                <p:nvPr/>
              </p:nvGrpSpPr>
              <p:grpSpPr>
                <a:xfrm>
                  <a:off x="7185543" y="4644563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214" name="Straight Connector 213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15" name="Straight Connector 214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16" name="Straight Connector 215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17" name="Straight Connector 216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18" name="Straight Connector 217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19" name="Straight Connector 218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20" name="Straight Connector 219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grpSp>
              <p:nvGrpSpPr>
                <p:cNvPr id="209" name="Group 208"/>
                <p:cNvGrpSpPr/>
                <p:nvPr/>
              </p:nvGrpSpPr>
              <p:grpSpPr>
                <a:xfrm>
                  <a:off x="7695718" y="5766631"/>
                  <a:ext cx="224790" cy="106680"/>
                  <a:chOff x="3539490" y="4938999"/>
                  <a:chExt cx="224790" cy="106680"/>
                </a:xfrm>
              </p:grpSpPr>
              <p:cxnSp>
                <p:nvCxnSpPr>
                  <p:cNvPr id="211" name="Straight Connector 210"/>
                  <p:cNvCxnSpPr/>
                  <p:nvPr/>
                </p:nvCxnSpPr>
                <p:spPr bwMode="auto">
                  <a:xfrm>
                    <a:off x="3539490" y="4938999"/>
                    <a:ext cx="224790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12" name="Straight Connector 211"/>
                  <p:cNvCxnSpPr/>
                  <p:nvPr/>
                </p:nvCxnSpPr>
                <p:spPr bwMode="auto">
                  <a:xfrm>
                    <a:off x="3583152" y="4992339"/>
                    <a:ext cx="13746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13" name="Straight Connector 212"/>
                  <p:cNvCxnSpPr/>
                  <p:nvPr/>
                </p:nvCxnSpPr>
                <p:spPr bwMode="auto">
                  <a:xfrm>
                    <a:off x="3630055" y="5045679"/>
                    <a:ext cx="4366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210" name="TextBox 209"/>
                <p:cNvSpPr txBox="1"/>
                <p:nvPr/>
              </p:nvSpPr>
              <p:spPr>
                <a:xfrm>
                  <a:off x="7431599" y="5446065"/>
                  <a:ext cx="350465" cy="4107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accent1"/>
                      </a:solidFill>
                      <a:cs typeface="Consolas" pitchFamily="49" charset="0"/>
                    </a:rPr>
                    <a:t>0</a:t>
                  </a:r>
                </a:p>
              </p:txBody>
            </p:sp>
          </p:grpSp>
          <p:grpSp>
            <p:nvGrpSpPr>
              <p:cNvPr id="197" name="Group 196"/>
              <p:cNvGrpSpPr/>
              <p:nvPr/>
            </p:nvGrpSpPr>
            <p:grpSpPr>
              <a:xfrm>
                <a:off x="1167645" y="3614968"/>
                <a:ext cx="511315" cy="1245503"/>
                <a:chOff x="8127402" y="3162474"/>
                <a:chExt cx="620358" cy="1511125"/>
              </a:xfrm>
            </p:grpSpPr>
            <p:cxnSp>
              <p:nvCxnSpPr>
                <p:cNvPr id="201" name="Straight Connector 200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02" name="Straight Connector 201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03" name="Straight Connector 202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04" name="Straight Connector 203"/>
                <p:cNvCxnSpPr/>
                <p:nvPr/>
              </p:nvCxnSpPr>
              <p:spPr bwMode="auto">
                <a:xfrm>
                  <a:off x="8747760" y="3162474"/>
                  <a:ext cx="0" cy="758092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05" name="Straight Connector 204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06" name="Straight Connector 205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07" name="Straight Connector 206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198" name="Group 197"/>
              <p:cNvGrpSpPr/>
              <p:nvPr/>
            </p:nvGrpSpPr>
            <p:grpSpPr>
              <a:xfrm>
                <a:off x="895463" y="4231678"/>
                <a:ext cx="306495" cy="1229533"/>
                <a:chOff x="6326646" y="2986836"/>
                <a:chExt cx="653177" cy="1478631"/>
              </a:xfrm>
            </p:grpSpPr>
            <p:sp>
              <p:nvSpPr>
                <p:cNvPr id="199" name="TextBox 198"/>
                <p:cNvSpPr txBox="1"/>
                <p:nvPr/>
              </p:nvSpPr>
              <p:spPr>
                <a:xfrm>
                  <a:off x="6326648" y="2986836"/>
                  <a:ext cx="646343" cy="407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A</a:t>
                  </a:r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6326646" y="4058324"/>
                  <a:ext cx="653177" cy="4071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B</a:t>
                  </a:r>
                </a:p>
              </p:txBody>
            </p:sp>
          </p:grpSp>
        </p:grpSp>
      </p:grpSp>
      <p:sp>
        <p:nvSpPr>
          <p:cNvPr id="252" name="TextBox 251"/>
          <p:cNvSpPr txBox="1"/>
          <p:nvPr/>
        </p:nvSpPr>
        <p:spPr>
          <a:xfrm>
            <a:off x="1598715" y="5936066"/>
            <a:ext cx="174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bottom </a:t>
            </a:r>
            <a:r>
              <a:rPr lang="en-US" dirty="0"/>
              <a:t>part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5171315" y="5936066"/>
            <a:ext cx="135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top </a:t>
            </a:r>
            <a:r>
              <a:rPr lang="en-US" dirty="0"/>
              <a:t>part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8437535" y="5936066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full </a:t>
            </a:r>
            <a:r>
              <a:rPr lang="en-US" dirty="0"/>
              <a:t>scheme</a:t>
            </a:r>
          </a:p>
        </p:txBody>
      </p:sp>
    </p:spTree>
    <p:extLst>
      <p:ext uri="{BB962C8B-B14F-4D97-AF65-F5344CB8AC3E}">
        <p14:creationId xmlns:p14="http://schemas.microsoft.com/office/powerpoint/2010/main" val="250513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" grpId="0"/>
      <p:bldP spid="253" grpId="0"/>
      <p:bldP spid="2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Transistor Level vs. Gate Level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0066"/>
            <a:ext cx="10404231" cy="1158432"/>
          </a:xfrm>
        </p:spPr>
        <p:txBody>
          <a:bodyPr>
            <a:noAutofit/>
          </a:bodyPr>
          <a:lstStyle/>
          <a:p>
            <a:r>
              <a:rPr lang="en-US" sz="2400" dirty="0"/>
              <a:t>Schemes implemented on the transistor level are smaller and faster</a:t>
            </a:r>
          </a:p>
          <a:p>
            <a:pPr lvl="1"/>
            <a:r>
              <a:rPr lang="en-US" sz="2000" dirty="0"/>
              <a:t>In this example: 1.75x smaller (14 vs. 8 transistors) and 1.25x faster (5 vs. 4 transistors</a:t>
            </a:r>
            <a:r>
              <a:rPr lang="en-US" sz="2000" dirty="0" smtClean="0"/>
              <a:t>)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But, much harder to design and debug</a:t>
            </a:r>
          </a:p>
          <a:p>
            <a:pPr lvl="1"/>
            <a:r>
              <a:rPr lang="en-US" sz="2000" dirty="0" smtClean="0"/>
              <a:t>Analogy from programming languages: C++ vs. </a:t>
            </a:r>
            <a:r>
              <a:rPr lang="en-US" sz="2000" dirty="0" err="1" smtClean="0"/>
              <a:t>Asm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09/18/2018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14</a:t>
            </a:fld>
            <a:endParaRPr lang="ru-RU"/>
          </a:p>
        </p:txBody>
      </p:sp>
      <p:grpSp>
        <p:nvGrpSpPr>
          <p:cNvPr id="162" name="Group 161"/>
          <p:cNvGrpSpPr/>
          <p:nvPr/>
        </p:nvGrpSpPr>
        <p:grpSpPr>
          <a:xfrm>
            <a:off x="6799379" y="2576300"/>
            <a:ext cx="5067679" cy="3829675"/>
            <a:chOff x="6799379" y="1134872"/>
            <a:chExt cx="5067679" cy="3829675"/>
          </a:xfrm>
        </p:grpSpPr>
        <p:grpSp>
          <p:nvGrpSpPr>
            <p:cNvPr id="150" name="Group 149"/>
            <p:cNvGrpSpPr/>
            <p:nvPr/>
          </p:nvGrpSpPr>
          <p:grpSpPr>
            <a:xfrm>
              <a:off x="6799379" y="1134872"/>
              <a:ext cx="3430471" cy="3829675"/>
              <a:chOff x="5923079" y="1034010"/>
              <a:chExt cx="4306564" cy="5137755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8492847" y="1651790"/>
                <a:ext cx="511313" cy="931001"/>
                <a:chOff x="1094687" y="4539259"/>
                <a:chExt cx="620358" cy="1129551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59" name="Straight Connector 58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60" name="Straight Connector 59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61" name="Straight Connector 60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63" name="Straight Connector 62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64" name="Straight Connector 63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65" name="Straight Connector 64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58" name="Oval 57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1600" b="1">
                    <a:cs typeface="Arial" pitchFamily="34" charset="0"/>
                  </a:endParaRPr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8258338" y="1034010"/>
                <a:ext cx="428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V</a:t>
                </a:r>
                <a:r>
                  <a:rPr lang="en-US" sz="1200" dirty="0" err="1"/>
                  <a:t>cc</a:t>
                </a:r>
                <a:endParaRPr lang="en-US" sz="12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8114715" y="1193615"/>
                <a:ext cx="276038" cy="307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  <a:cs typeface="Consolas" pitchFamily="49" charset="0"/>
                  </a:rPr>
                  <a:t>1</a:t>
                </a:r>
              </a:p>
            </p:txBody>
          </p:sp>
          <p:cxnSp>
            <p:nvCxnSpPr>
              <p:cNvPr id="38" name="Straight Connector 37"/>
              <p:cNvCxnSpPr/>
              <p:nvPr/>
            </p:nvCxnSpPr>
            <p:spPr bwMode="auto">
              <a:xfrm flipV="1">
                <a:off x="8485674" y="2575172"/>
                <a:ext cx="0" cy="970668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9" name="Straight Connector 38"/>
              <p:cNvCxnSpPr/>
              <p:nvPr/>
            </p:nvCxnSpPr>
            <p:spPr bwMode="auto">
              <a:xfrm>
                <a:off x="9004160" y="2573067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40" name="TextBox 39"/>
              <p:cNvSpPr txBox="1"/>
              <p:nvPr/>
            </p:nvSpPr>
            <p:spPr>
              <a:xfrm>
                <a:off x="8194235" y="1923820"/>
                <a:ext cx="2808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/>
                  <a:t>C</a:t>
                </a: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9718330" y="1651790"/>
                <a:ext cx="511313" cy="931001"/>
                <a:chOff x="1094687" y="4539259"/>
                <a:chExt cx="620358" cy="1129551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48" name="Straight Connector 47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49" name="Straight Connector 48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0" name="Straight Connector 49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1" name="Straight Connector 50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2" name="Straight Connector 51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3" name="Straight Connector 52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4" name="Straight Connector 53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47" name="Oval 46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1600" b="1">
                    <a:cs typeface="Arial" pitchFamily="34" charset="0"/>
                  </a:endParaRPr>
                </a:p>
              </p:txBody>
            </p:sp>
          </p:grpSp>
          <p:sp>
            <p:nvSpPr>
              <p:cNvPr id="43" name="TextBox 42"/>
              <p:cNvSpPr txBox="1"/>
              <p:nvPr/>
            </p:nvSpPr>
            <p:spPr>
              <a:xfrm>
                <a:off x="9423057" y="1935610"/>
                <a:ext cx="2952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/>
                  <a:t>D</a:t>
                </a:r>
              </a:p>
            </p:txBody>
          </p:sp>
          <p:cxnSp>
            <p:nvCxnSpPr>
              <p:cNvPr id="44" name="Straight Connector 43"/>
              <p:cNvCxnSpPr/>
              <p:nvPr/>
            </p:nvCxnSpPr>
            <p:spPr bwMode="auto">
              <a:xfrm>
                <a:off x="8998350" y="1657886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5" name="Straight Connector 44"/>
              <p:cNvCxnSpPr/>
              <p:nvPr/>
            </p:nvCxnSpPr>
            <p:spPr bwMode="auto">
              <a:xfrm flipV="1">
                <a:off x="8473442" y="1355655"/>
                <a:ext cx="1" cy="300109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10" name="Group 9"/>
              <p:cNvGrpSpPr/>
              <p:nvPr/>
            </p:nvGrpSpPr>
            <p:grpSpPr>
              <a:xfrm>
                <a:off x="7976279" y="5088344"/>
                <a:ext cx="605776" cy="1083421"/>
                <a:chOff x="7185543" y="4644563"/>
                <a:chExt cx="734965" cy="1314476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7185543" y="4644563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28" name="Straight Connector 27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30" name="Straight Connector 29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31" name="Straight Connector 30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32" name="Straight Connector 31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33" name="Straight Connector 32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34" name="Straight Connector 33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7695718" y="5766631"/>
                  <a:ext cx="224790" cy="106680"/>
                  <a:chOff x="3539490" y="4938999"/>
                  <a:chExt cx="224790" cy="106680"/>
                </a:xfrm>
              </p:grpSpPr>
              <p:cxnSp>
                <p:nvCxnSpPr>
                  <p:cNvPr id="25" name="Straight Connector 24"/>
                  <p:cNvCxnSpPr/>
                  <p:nvPr/>
                </p:nvCxnSpPr>
                <p:spPr bwMode="auto">
                  <a:xfrm>
                    <a:off x="3539490" y="4938999"/>
                    <a:ext cx="224790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6" name="Straight Connector 25"/>
                  <p:cNvCxnSpPr/>
                  <p:nvPr/>
                </p:nvCxnSpPr>
                <p:spPr bwMode="auto">
                  <a:xfrm>
                    <a:off x="3583152" y="4992339"/>
                    <a:ext cx="13746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7" name="Straight Connector 26"/>
                  <p:cNvCxnSpPr/>
                  <p:nvPr/>
                </p:nvCxnSpPr>
                <p:spPr bwMode="auto">
                  <a:xfrm>
                    <a:off x="3630055" y="5045679"/>
                    <a:ext cx="4366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24" name="TextBox 23"/>
                <p:cNvSpPr txBox="1"/>
                <p:nvPr/>
              </p:nvSpPr>
              <p:spPr>
                <a:xfrm>
                  <a:off x="7358398" y="5585623"/>
                  <a:ext cx="334906" cy="3734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accent1"/>
                      </a:solidFill>
                      <a:cs typeface="Consolas" pitchFamily="49" charset="0"/>
                    </a:rPr>
                    <a:t>0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7974892" y="4778201"/>
                <a:ext cx="511315" cy="310334"/>
                <a:chOff x="8127402" y="3920564"/>
                <a:chExt cx="620358" cy="376518"/>
              </a:xfrm>
            </p:grpSpPr>
            <p:cxnSp>
              <p:nvCxnSpPr>
                <p:cNvPr id="15" name="Straight Connector 14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" name="Straight Connector 15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" name="Straight Connector 16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0" name="Straight Connector 19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1" name="Straight Connector 20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3" name="TextBox 12"/>
              <p:cNvSpPr txBox="1"/>
              <p:nvPr/>
            </p:nvSpPr>
            <p:spPr>
              <a:xfrm>
                <a:off x="7702710" y="4694077"/>
                <a:ext cx="2808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702710" y="5356260"/>
                <a:ext cx="2952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D</a:t>
                </a:r>
              </a:p>
            </p:txBody>
          </p:sp>
          <p:grpSp>
            <p:nvGrpSpPr>
              <p:cNvPr id="66" name="Group 65"/>
              <p:cNvGrpSpPr/>
              <p:nvPr/>
            </p:nvGrpSpPr>
            <p:grpSpPr>
              <a:xfrm>
                <a:off x="6229707" y="1655162"/>
                <a:ext cx="511313" cy="931001"/>
                <a:chOff x="1094687" y="4539259"/>
                <a:chExt cx="620358" cy="1129551"/>
              </a:xfrm>
            </p:grpSpPr>
            <p:grpSp>
              <p:nvGrpSpPr>
                <p:cNvPr id="67" name="Group 66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69" name="Straight Connector 68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70" name="Straight Connector 69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71" name="Straight Connector 70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72" name="Straight Connector 71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73" name="Straight Connector 72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74" name="Straight Connector 73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75" name="Straight Connector 74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68" name="Oval 67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1600" b="1">
                    <a:cs typeface="Arial" pitchFamily="34" charset="0"/>
                  </a:endParaRPr>
                </a:p>
              </p:txBody>
            </p:sp>
          </p:grpSp>
          <p:cxnSp>
            <p:nvCxnSpPr>
              <p:cNvPr id="76" name="Straight Connector 75"/>
              <p:cNvCxnSpPr/>
              <p:nvPr/>
            </p:nvCxnSpPr>
            <p:spPr bwMode="auto">
              <a:xfrm>
                <a:off x="6741020" y="2576439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77" name="TextBox 76"/>
              <p:cNvSpPr txBox="1"/>
              <p:nvPr/>
            </p:nvSpPr>
            <p:spPr>
              <a:xfrm>
                <a:off x="5923079" y="1927192"/>
                <a:ext cx="2888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/>
                  <a:t>A</a:t>
                </a: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7455190" y="1655162"/>
                <a:ext cx="511313" cy="931001"/>
                <a:chOff x="1094687" y="4539259"/>
                <a:chExt cx="620358" cy="1129551"/>
              </a:xfrm>
            </p:grpSpPr>
            <p:grpSp>
              <p:nvGrpSpPr>
                <p:cNvPr id="79" name="Group 78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81" name="Straight Connector 80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82" name="Straight Connector 81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83" name="Straight Connector 82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84" name="Straight Connector 83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85" name="Straight Connector 84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86" name="Straight Connector 85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87" name="Straight Connector 86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80" name="Oval 79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1600" b="1">
                    <a:cs typeface="Arial" pitchFamily="34" charset="0"/>
                  </a:endParaRPr>
                </a:p>
              </p:txBody>
            </p:sp>
          </p:grpSp>
          <p:sp>
            <p:nvSpPr>
              <p:cNvPr id="88" name="TextBox 87"/>
              <p:cNvSpPr txBox="1"/>
              <p:nvPr/>
            </p:nvSpPr>
            <p:spPr>
              <a:xfrm>
                <a:off x="7172740" y="1938982"/>
                <a:ext cx="2824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/>
                  <a:t>B</a:t>
                </a:r>
              </a:p>
            </p:txBody>
          </p:sp>
          <p:cxnSp>
            <p:nvCxnSpPr>
              <p:cNvPr id="89" name="Straight Connector 88"/>
              <p:cNvCxnSpPr/>
              <p:nvPr/>
            </p:nvCxnSpPr>
            <p:spPr bwMode="auto">
              <a:xfrm>
                <a:off x="6735210" y="1661258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7960693" y="1662782"/>
                <a:ext cx="1037657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93" name="Straight Connector 92"/>
              <p:cNvCxnSpPr/>
              <p:nvPr/>
            </p:nvCxnSpPr>
            <p:spPr bwMode="auto">
              <a:xfrm flipV="1">
                <a:off x="7959927" y="2573067"/>
                <a:ext cx="1038423" cy="1666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99" name="Group 98"/>
              <p:cNvGrpSpPr/>
              <p:nvPr/>
            </p:nvGrpSpPr>
            <p:grpSpPr>
              <a:xfrm>
                <a:off x="7970484" y="4164124"/>
                <a:ext cx="511315" cy="620668"/>
                <a:chOff x="8127402" y="3920564"/>
                <a:chExt cx="620358" cy="753035"/>
              </a:xfrm>
            </p:grpSpPr>
            <p:cxnSp>
              <p:nvCxnSpPr>
                <p:cNvPr id="100" name="Straight Connector 99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1" name="Straight Connector 100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2" name="Straight Connector 101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3" name="Straight Connector 102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4" name="Straight Connector 103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5" name="Straight Connector 104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113" name="Group 112"/>
              <p:cNvGrpSpPr/>
              <p:nvPr/>
            </p:nvGrpSpPr>
            <p:grpSpPr>
              <a:xfrm>
                <a:off x="7965347" y="3547360"/>
                <a:ext cx="511315" cy="620668"/>
                <a:chOff x="8127402" y="3920564"/>
                <a:chExt cx="620358" cy="753035"/>
              </a:xfrm>
            </p:grpSpPr>
            <p:cxnSp>
              <p:nvCxnSpPr>
                <p:cNvPr id="114" name="Straight Connector 113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5" name="Straight Connector 114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6" name="Straight Connector 115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7" name="Straight Connector 116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8" name="Straight Connector 117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9" name="Straight Connector 118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20" name="TextBox 119"/>
              <p:cNvSpPr txBox="1"/>
              <p:nvPr/>
            </p:nvSpPr>
            <p:spPr>
              <a:xfrm>
                <a:off x="7696959" y="3469244"/>
                <a:ext cx="2888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</a:t>
                </a: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7702710" y="4089402"/>
                <a:ext cx="2824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B</a:t>
                </a:r>
              </a:p>
            </p:txBody>
          </p:sp>
          <p:grpSp>
            <p:nvGrpSpPr>
              <p:cNvPr id="122" name="Group 121"/>
              <p:cNvGrpSpPr/>
              <p:nvPr/>
            </p:nvGrpSpPr>
            <p:grpSpPr>
              <a:xfrm>
                <a:off x="8485676" y="3126858"/>
                <a:ext cx="1271716" cy="342907"/>
                <a:chOff x="8083195" y="4696727"/>
                <a:chExt cx="2089314" cy="416036"/>
              </a:xfrm>
            </p:grpSpPr>
            <p:cxnSp>
              <p:nvCxnSpPr>
                <p:cNvPr id="123" name="Straight Arrow Connector 122"/>
                <p:cNvCxnSpPr/>
                <p:nvPr/>
              </p:nvCxnSpPr>
              <p:spPr bwMode="auto">
                <a:xfrm>
                  <a:off x="8083195" y="4696727"/>
                  <a:ext cx="1230234" cy="709"/>
                </a:xfrm>
                <a:prstGeom prst="straightConnector1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124" name="TextBox 123"/>
                <p:cNvSpPr txBox="1"/>
                <p:nvPr/>
              </p:nvSpPr>
              <p:spPr>
                <a:xfrm>
                  <a:off x="9007936" y="4739348"/>
                  <a:ext cx="1164573" cy="373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Output</a:t>
                  </a:r>
                </a:p>
              </p:txBody>
            </p:sp>
          </p:grpSp>
        </p:grpSp>
        <p:sp>
          <p:nvSpPr>
            <p:cNvPr id="160" name="TextBox 159"/>
            <p:cNvSpPr txBox="1"/>
            <p:nvPr/>
          </p:nvSpPr>
          <p:spPr>
            <a:xfrm>
              <a:off x="9138902" y="4507783"/>
              <a:ext cx="27281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fig.:</a:t>
              </a:r>
              <a:r>
                <a:rPr lang="en-US" sz="1600" dirty="0"/>
                <a:t> 4-in NAND via transistors</a:t>
              </a: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1528384" y="3384909"/>
            <a:ext cx="2728156" cy="2534558"/>
            <a:chOff x="1528384" y="1391009"/>
            <a:chExt cx="2728156" cy="2534558"/>
          </a:xfrm>
        </p:grpSpPr>
        <p:grpSp>
          <p:nvGrpSpPr>
            <p:cNvPr id="161" name="Group 160"/>
            <p:cNvGrpSpPr/>
            <p:nvPr/>
          </p:nvGrpSpPr>
          <p:grpSpPr>
            <a:xfrm>
              <a:off x="1528384" y="1391009"/>
              <a:ext cx="2728156" cy="2534558"/>
              <a:chOff x="1115344" y="2256108"/>
              <a:chExt cx="2728156" cy="2534558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1666061" y="2256108"/>
                <a:ext cx="1483766" cy="2081044"/>
                <a:chOff x="1666061" y="2256108"/>
                <a:chExt cx="1483766" cy="2081044"/>
              </a:xfrm>
            </p:grpSpPr>
            <p:sp>
              <p:nvSpPr>
                <p:cNvPr id="127" name="Flowchart: Delay 10"/>
                <p:cNvSpPr/>
                <p:nvPr/>
              </p:nvSpPr>
              <p:spPr bwMode="auto">
                <a:xfrm rot="5400000">
                  <a:off x="1724503" y="2610745"/>
                  <a:ext cx="435645" cy="533479"/>
                </a:xfrm>
                <a:custGeom>
                  <a:avLst/>
                  <a:gdLst>
                    <a:gd name="connsiteX0" fmla="*/ 0 w 658964"/>
                    <a:gd name="connsiteY0" fmla="*/ 0 h 812800"/>
                    <a:gd name="connsiteX1" fmla="*/ 329482 w 658964"/>
                    <a:gd name="connsiteY1" fmla="*/ 0 h 812800"/>
                    <a:gd name="connsiteX2" fmla="*/ 658964 w 658964"/>
                    <a:gd name="connsiteY2" fmla="*/ 406400 h 812800"/>
                    <a:gd name="connsiteX3" fmla="*/ 329482 w 658964"/>
                    <a:gd name="connsiteY3" fmla="*/ 812800 h 812800"/>
                    <a:gd name="connsiteX4" fmla="*/ 0 w 658964"/>
                    <a:gd name="connsiteY4" fmla="*/ 812800 h 812800"/>
                    <a:gd name="connsiteX5" fmla="*/ 0 w 658964"/>
                    <a:gd name="connsiteY5" fmla="*/ 0 h 812800"/>
                    <a:gd name="connsiteX0" fmla="*/ 969 w 659933"/>
                    <a:gd name="connsiteY0" fmla="*/ 0 h 812800"/>
                    <a:gd name="connsiteX1" fmla="*/ 330451 w 659933"/>
                    <a:gd name="connsiteY1" fmla="*/ 0 h 812800"/>
                    <a:gd name="connsiteX2" fmla="*/ 659933 w 659933"/>
                    <a:gd name="connsiteY2" fmla="*/ 406400 h 812800"/>
                    <a:gd name="connsiteX3" fmla="*/ 330451 w 659933"/>
                    <a:gd name="connsiteY3" fmla="*/ 812800 h 812800"/>
                    <a:gd name="connsiteX4" fmla="*/ 969 w 659933"/>
                    <a:gd name="connsiteY4" fmla="*/ 812800 h 812800"/>
                    <a:gd name="connsiteX5" fmla="*/ 0 w 659933"/>
                    <a:gd name="connsiteY5" fmla="*/ 199987 h 812800"/>
                    <a:gd name="connsiteX6" fmla="*/ 969 w 659933"/>
                    <a:gd name="connsiteY6" fmla="*/ 0 h 812800"/>
                    <a:gd name="connsiteX0" fmla="*/ 4778 w 663742"/>
                    <a:gd name="connsiteY0" fmla="*/ 0 h 812800"/>
                    <a:gd name="connsiteX1" fmla="*/ 334260 w 663742"/>
                    <a:gd name="connsiteY1" fmla="*/ 0 h 812800"/>
                    <a:gd name="connsiteX2" fmla="*/ 663742 w 663742"/>
                    <a:gd name="connsiteY2" fmla="*/ 406400 h 812800"/>
                    <a:gd name="connsiteX3" fmla="*/ 334260 w 663742"/>
                    <a:gd name="connsiteY3" fmla="*/ 812800 h 812800"/>
                    <a:gd name="connsiteX4" fmla="*/ 4778 w 663742"/>
                    <a:gd name="connsiteY4" fmla="*/ 812800 h 812800"/>
                    <a:gd name="connsiteX5" fmla="*/ 0 w 663742"/>
                    <a:gd name="connsiteY5" fmla="*/ 653377 h 812800"/>
                    <a:gd name="connsiteX6" fmla="*/ 3809 w 663742"/>
                    <a:gd name="connsiteY6" fmla="*/ 199987 h 812800"/>
                    <a:gd name="connsiteX7" fmla="*/ 4778 w 663742"/>
                    <a:gd name="connsiteY7" fmla="*/ 0 h 812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3742" h="812800">
                      <a:moveTo>
                        <a:pt x="4778" y="0"/>
                      </a:moveTo>
                      <a:lnTo>
                        <a:pt x="334260" y="0"/>
                      </a:lnTo>
                      <a:cubicBezTo>
                        <a:pt x="516228" y="0"/>
                        <a:pt x="663742" y="181951"/>
                        <a:pt x="663742" y="406400"/>
                      </a:cubicBezTo>
                      <a:cubicBezTo>
                        <a:pt x="663742" y="630849"/>
                        <a:pt x="516228" y="812800"/>
                        <a:pt x="334260" y="812800"/>
                      </a:cubicBezTo>
                      <a:lnTo>
                        <a:pt x="4778" y="812800"/>
                      </a:lnTo>
                      <a:lnTo>
                        <a:pt x="0" y="653377"/>
                      </a:lnTo>
                      <a:cubicBezTo>
                        <a:pt x="1270" y="502247"/>
                        <a:pt x="2539" y="351117"/>
                        <a:pt x="3809" y="199987"/>
                      </a:cubicBezTo>
                      <a:lnTo>
                        <a:pt x="4778" y="0"/>
                      </a:ln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128" name="Flowchart: Delay 10"/>
                <p:cNvSpPr/>
                <p:nvPr/>
              </p:nvSpPr>
              <p:spPr bwMode="auto">
                <a:xfrm rot="5400000">
                  <a:off x="2626203" y="2610745"/>
                  <a:ext cx="435645" cy="533479"/>
                </a:xfrm>
                <a:custGeom>
                  <a:avLst/>
                  <a:gdLst>
                    <a:gd name="connsiteX0" fmla="*/ 0 w 658964"/>
                    <a:gd name="connsiteY0" fmla="*/ 0 h 812800"/>
                    <a:gd name="connsiteX1" fmla="*/ 329482 w 658964"/>
                    <a:gd name="connsiteY1" fmla="*/ 0 h 812800"/>
                    <a:gd name="connsiteX2" fmla="*/ 658964 w 658964"/>
                    <a:gd name="connsiteY2" fmla="*/ 406400 h 812800"/>
                    <a:gd name="connsiteX3" fmla="*/ 329482 w 658964"/>
                    <a:gd name="connsiteY3" fmla="*/ 812800 h 812800"/>
                    <a:gd name="connsiteX4" fmla="*/ 0 w 658964"/>
                    <a:gd name="connsiteY4" fmla="*/ 812800 h 812800"/>
                    <a:gd name="connsiteX5" fmla="*/ 0 w 658964"/>
                    <a:gd name="connsiteY5" fmla="*/ 0 h 812800"/>
                    <a:gd name="connsiteX0" fmla="*/ 969 w 659933"/>
                    <a:gd name="connsiteY0" fmla="*/ 0 h 812800"/>
                    <a:gd name="connsiteX1" fmla="*/ 330451 w 659933"/>
                    <a:gd name="connsiteY1" fmla="*/ 0 h 812800"/>
                    <a:gd name="connsiteX2" fmla="*/ 659933 w 659933"/>
                    <a:gd name="connsiteY2" fmla="*/ 406400 h 812800"/>
                    <a:gd name="connsiteX3" fmla="*/ 330451 w 659933"/>
                    <a:gd name="connsiteY3" fmla="*/ 812800 h 812800"/>
                    <a:gd name="connsiteX4" fmla="*/ 969 w 659933"/>
                    <a:gd name="connsiteY4" fmla="*/ 812800 h 812800"/>
                    <a:gd name="connsiteX5" fmla="*/ 0 w 659933"/>
                    <a:gd name="connsiteY5" fmla="*/ 199987 h 812800"/>
                    <a:gd name="connsiteX6" fmla="*/ 969 w 659933"/>
                    <a:gd name="connsiteY6" fmla="*/ 0 h 812800"/>
                    <a:gd name="connsiteX0" fmla="*/ 4778 w 663742"/>
                    <a:gd name="connsiteY0" fmla="*/ 0 h 812800"/>
                    <a:gd name="connsiteX1" fmla="*/ 334260 w 663742"/>
                    <a:gd name="connsiteY1" fmla="*/ 0 h 812800"/>
                    <a:gd name="connsiteX2" fmla="*/ 663742 w 663742"/>
                    <a:gd name="connsiteY2" fmla="*/ 406400 h 812800"/>
                    <a:gd name="connsiteX3" fmla="*/ 334260 w 663742"/>
                    <a:gd name="connsiteY3" fmla="*/ 812800 h 812800"/>
                    <a:gd name="connsiteX4" fmla="*/ 4778 w 663742"/>
                    <a:gd name="connsiteY4" fmla="*/ 812800 h 812800"/>
                    <a:gd name="connsiteX5" fmla="*/ 0 w 663742"/>
                    <a:gd name="connsiteY5" fmla="*/ 653377 h 812800"/>
                    <a:gd name="connsiteX6" fmla="*/ 3809 w 663742"/>
                    <a:gd name="connsiteY6" fmla="*/ 199987 h 812800"/>
                    <a:gd name="connsiteX7" fmla="*/ 4778 w 663742"/>
                    <a:gd name="connsiteY7" fmla="*/ 0 h 812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3742" h="812800">
                      <a:moveTo>
                        <a:pt x="4778" y="0"/>
                      </a:moveTo>
                      <a:lnTo>
                        <a:pt x="334260" y="0"/>
                      </a:lnTo>
                      <a:cubicBezTo>
                        <a:pt x="516228" y="0"/>
                        <a:pt x="663742" y="181951"/>
                        <a:pt x="663742" y="406400"/>
                      </a:cubicBezTo>
                      <a:cubicBezTo>
                        <a:pt x="663742" y="630849"/>
                        <a:pt x="516228" y="812800"/>
                        <a:pt x="334260" y="812800"/>
                      </a:cubicBezTo>
                      <a:lnTo>
                        <a:pt x="4778" y="812800"/>
                      </a:lnTo>
                      <a:lnTo>
                        <a:pt x="0" y="653377"/>
                      </a:lnTo>
                      <a:cubicBezTo>
                        <a:pt x="1270" y="502247"/>
                        <a:pt x="2539" y="351117"/>
                        <a:pt x="3809" y="199987"/>
                      </a:cubicBezTo>
                      <a:lnTo>
                        <a:pt x="4778" y="0"/>
                      </a:ln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  <p:cxnSp>
              <p:nvCxnSpPr>
                <p:cNvPr id="132" name="Straight Connector 131"/>
                <p:cNvCxnSpPr/>
                <p:nvPr/>
              </p:nvCxnSpPr>
              <p:spPr bwMode="auto">
                <a:xfrm>
                  <a:off x="1942325" y="3152457"/>
                  <a:ext cx="0" cy="114618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grpSp>
              <p:nvGrpSpPr>
                <p:cNvPr id="137" name="Group 136"/>
                <p:cNvGrpSpPr/>
                <p:nvPr/>
              </p:nvGrpSpPr>
              <p:grpSpPr>
                <a:xfrm>
                  <a:off x="1793894" y="2545044"/>
                  <a:ext cx="290513" cy="114618"/>
                  <a:chOff x="1793894" y="2545044"/>
                  <a:chExt cx="290513" cy="114618"/>
                </a:xfrm>
              </p:grpSpPr>
              <p:cxnSp>
                <p:nvCxnSpPr>
                  <p:cNvPr id="135" name="Straight Connector 134"/>
                  <p:cNvCxnSpPr/>
                  <p:nvPr/>
                </p:nvCxnSpPr>
                <p:spPr bwMode="auto">
                  <a:xfrm>
                    <a:off x="1793894" y="2545044"/>
                    <a:ext cx="0" cy="114618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36" name="Straight Connector 135"/>
                  <p:cNvCxnSpPr/>
                  <p:nvPr/>
                </p:nvCxnSpPr>
                <p:spPr bwMode="auto">
                  <a:xfrm>
                    <a:off x="2084407" y="2545044"/>
                    <a:ext cx="0" cy="114618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grpSp>
              <p:nvGrpSpPr>
                <p:cNvPr id="138" name="Group 137"/>
                <p:cNvGrpSpPr/>
                <p:nvPr/>
              </p:nvGrpSpPr>
              <p:grpSpPr>
                <a:xfrm>
                  <a:off x="2698768" y="2531875"/>
                  <a:ext cx="290513" cy="114618"/>
                  <a:chOff x="1793894" y="2545044"/>
                  <a:chExt cx="290513" cy="114618"/>
                </a:xfrm>
              </p:grpSpPr>
              <p:cxnSp>
                <p:nvCxnSpPr>
                  <p:cNvPr id="139" name="Straight Connector 138"/>
                  <p:cNvCxnSpPr/>
                  <p:nvPr/>
                </p:nvCxnSpPr>
                <p:spPr bwMode="auto">
                  <a:xfrm>
                    <a:off x="1793894" y="2545044"/>
                    <a:ext cx="0" cy="114618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40" name="Straight Connector 139"/>
                  <p:cNvCxnSpPr/>
                  <p:nvPr/>
                </p:nvCxnSpPr>
                <p:spPr bwMode="auto">
                  <a:xfrm>
                    <a:off x="2084407" y="2545044"/>
                    <a:ext cx="0" cy="114618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grpSp>
              <p:nvGrpSpPr>
                <p:cNvPr id="141" name="Group 140"/>
                <p:cNvGrpSpPr/>
                <p:nvPr/>
              </p:nvGrpSpPr>
              <p:grpSpPr>
                <a:xfrm>
                  <a:off x="2260617" y="3261856"/>
                  <a:ext cx="290513" cy="213093"/>
                  <a:chOff x="1793894" y="2599814"/>
                  <a:chExt cx="290513" cy="213093"/>
                </a:xfrm>
              </p:grpSpPr>
              <p:cxnSp>
                <p:nvCxnSpPr>
                  <p:cNvPr id="142" name="Straight Connector 141"/>
                  <p:cNvCxnSpPr/>
                  <p:nvPr/>
                </p:nvCxnSpPr>
                <p:spPr bwMode="auto">
                  <a:xfrm>
                    <a:off x="1793894" y="2602195"/>
                    <a:ext cx="0" cy="210712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43" name="Straight Connector 142"/>
                  <p:cNvCxnSpPr/>
                  <p:nvPr/>
                </p:nvCxnSpPr>
                <p:spPr bwMode="auto">
                  <a:xfrm>
                    <a:off x="2084407" y="2599814"/>
                    <a:ext cx="0" cy="213093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cxnSp>
              <p:nvCxnSpPr>
                <p:cNvPr id="144" name="Straight Connector 143"/>
                <p:cNvCxnSpPr/>
                <p:nvPr/>
              </p:nvCxnSpPr>
              <p:spPr bwMode="auto">
                <a:xfrm>
                  <a:off x="2849600" y="3161982"/>
                  <a:ext cx="0" cy="114618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46" name="Straight Connector 145"/>
                <p:cNvCxnSpPr/>
                <p:nvPr/>
              </p:nvCxnSpPr>
              <p:spPr bwMode="auto">
                <a:xfrm flipH="1">
                  <a:off x="1942325" y="3267759"/>
                  <a:ext cx="31829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48" name="Straight Connector 147"/>
                <p:cNvCxnSpPr/>
                <p:nvPr/>
              </p:nvCxnSpPr>
              <p:spPr bwMode="auto">
                <a:xfrm>
                  <a:off x="2551130" y="3267759"/>
                  <a:ext cx="292895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49" name="Straight Connector 148"/>
                <p:cNvCxnSpPr>
                  <a:stCxn id="165" idx="5"/>
                  <a:endCxn id="156" idx="0"/>
                </p:cNvCxnSpPr>
                <p:nvPr/>
              </p:nvCxnSpPr>
              <p:spPr bwMode="auto">
                <a:xfrm>
                  <a:off x="2406403" y="3824383"/>
                  <a:ext cx="1922" cy="204992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51" name="TextBox 150"/>
                <p:cNvSpPr txBox="1"/>
                <p:nvPr/>
              </p:nvSpPr>
              <p:spPr>
                <a:xfrm>
                  <a:off x="1666061" y="2256108"/>
                  <a:ext cx="230098" cy="2294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A</a:t>
                  </a:r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1942325" y="2258228"/>
                  <a:ext cx="28245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B</a:t>
                  </a:r>
                </a:p>
              </p:txBody>
            </p:sp>
            <p:sp>
              <p:nvSpPr>
                <p:cNvPr id="153" name="TextBox 152"/>
                <p:cNvSpPr txBox="1"/>
                <p:nvPr/>
              </p:nvSpPr>
              <p:spPr>
                <a:xfrm>
                  <a:off x="2559239" y="2258684"/>
                  <a:ext cx="2808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C</a:t>
                  </a:r>
                </a:p>
              </p:txBody>
            </p:sp>
            <p:sp>
              <p:nvSpPr>
                <p:cNvPr id="154" name="TextBox 153"/>
                <p:cNvSpPr txBox="1"/>
                <p:nvPr/>
              </p:nvSpPr>
              <p:spPr>
                <a:xfrm>
                  <a:off x="2854553" y="2260804"/>
                  <a:ext cx="29527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D</a:t>
                  </a:r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2053901" y="4029375"/>
                  <a:ext cx="7088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Output</a:t>
                  </a:r>
                </a:p>
              </p:txBody>
            </p:sp>
            <p:sp>
              <p:nvSpPr>
                <p:cNvPr id="163" name="Oval 162"/>
                <p:cNvSpPr/>
                <p:nvPr/>
              </p:nvSpPr>
              <p:spPr bwMode="auto">
                <a:xfrm>
                  <a:off x="1875127" y="3022056"/>
                  <a:ext cx="134395" cy="134395"/>
                </a:xfrm>
                <a:prstGeom prst="ellipse">
                  <a:avLst/>
                </a:pr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 kern="0">
                    <a:solidFill>
                      <a:srgbClr val="061922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>
                  <a:off x="2778790" y="3022528"/>
                  <a:ext cx="134395" cy="134395"/>
                </a:xfrm>
                <a:prstGeom prst="ellipse">
                  <a:avLst/>
                </a:pr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 kern="0">
                    <a:solidFill>
                      <a:srgbClr val="061922"/>
                    </a:solidFill>
                    <a:cs typeface="Arial" pitchFamily="34" charset="0"/>
                  </a:endParaRPr>
                </a:p>
              </p:txBody>
            </p:sp>
          </p:grpSp>
          <p:sp>
            <p:nvSpPr>
              <p:cNvPr id="159" name="TextBox 158"/>
              <p:cNvSpPr txBox="1"/>
              <p:nvPr/>
            </p:nvSpPr>
            <p:spPr>
              <a:xfrm>
                <a:off x="1115344" y="4452112"/>
                <a:ext cx="27281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fig.:</a:t>
                </a:r>
                <a:r>
                  <a:rPr lang="en-US" sz="1600" dirty="0"/>
                  <a:t> 4-in NAND via 2-in gates</a:t>
                </a:r>
              </a:p>
            </p:txBody>
          </p:sp>
        </p:grpSp>
        <p:sp>
          <p:nvSpPr>
            <p:cNvPr id="165" name="Flowchart: Delay 18"/>
            <p:cNvSpPr/>
            <p:nvPr/>
          </p:nvSpPr>
          <p:spPr bwMode="auto">
            <a:xfrm rot="5400000" flipH="1">
              <a:off x="2583532" y="2424169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1905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 kern="0">
                <a:solidFill>
                  <a:srgbClr val="061922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213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Transistor </a:t>
            </a:r>
            <a:r>
              <a:rPr lang="en-US" dirty="0"/>
              <a:t>Level Multiplexor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71160"/>
            <a:ext cx="10515600" cy="70580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09/18/2018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15</a:t>
            </a:fld>
            <a:endParaRPr lang="ru-RU"/>
          </a:p>
        </p:txBody>
      </p:sp>
      <p:grpSp>
        <p:nvGrpSpPr>
          <p:cNvPr id="148" name="Group 147"/>
          <p:cNvGrpSpPr/>
          <p:nvPr/>
        </p:nvGrpSpPr>
        <p:grpSpPr>
          <a:xfrm>
            <a:off x="302236" y="1752294"/>
            <a:ext cx="2728156" cy="2370321"/>
            <a:chOff x="302236" y="1752294"/>
            <a:chExt cx="2728156" cy="2370321"/>
          </a:xfrm>
        </p:grpSpPr>
        <p:grpSp>
          <p:nvGrpSpPr>
            <p:cNvPr id="35" name="Group 34"/>
            <p:cNvGrpSpPr/>
            <p:nvPr/>
          </p:nvGrpSpPr>
          <p:grpSpPr>
            <a:xfrm>
              <a:off x="838200" y="1752294"/>
              <a:ext cx="1939317" cy="1889146"/>
              <a:chOff x="4801266" y="1737054"/>
              <a:chExt cx="1939317" cy="1889146"/>
            </a:xfrm>
          </p:grpSpPr>
          <p:grpSp>
            <p:nvGrpSpPr>
              <p:cNvPr id="8" name="Group 7"/>
              <p:cNvGrpSpPr/>
              <p:nvPr/>
            </p:nvGrpSpPr>
            <p:grpSpPr>
              <a:xfrm rot="16200000">
                <a:off x="5237748" y="2747506"/>
                <a:ext cx="934470" cy="822918"/>
                <a:chOff x="9326532" y="3685243"/>
                <a:chExt cx="934470" cy="822918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9640644" y="3920560"/>
                  <a:ext cx="620358" cy="376518"/>
                  <a:chOff x="8127402" y="3920564"/>
                  <a:chExt cx="620358" cy="376518"/>
                </a:xfrm>
              </p:grpSpPr>
              <p:cxnSp>
                <p:nvCxnSpPr>
                  <p:cNvPr id="14" name="Straight Connector 13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5" name="Straight Connector 14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6" name="Straight Connector 15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9" name="Straight Connector 18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0" name="Straight Connector 19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11" name="TextBox 10"/>
                <p:cNvSpPr txBox="1"/>
                <p:nvPr/>
              </p:nvSpPr>
              <p:spPr>
                <a:xfrm rot="5400000">
                  <a:off x="9068962" y="3942813"/>
                  <a:ext cx="82291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! Control</a:t>
                  </a:r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 rot="5400000">
                <a:off x="5222766" y="1315554"/>
                <a:ext cx="1096318" cy="1939317"/>
                <a:chOff x="759687" y="4080515"/>
                <a:chExt cx="1096318" cy="1939317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759687" y="4080515"/>
                  <a:ext cx="1096318" cy="1939317"/>
                  <a:chOff x="9305644" y="3085300"/>
                  <a:chExt cx="1096318" cy="1939317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9640644" y="3544044"/>
                    <a:ext cx="620358" cy="1129551"/>
                    <a:chOff x="8127402" y="3544048"/>
                    <a:chExt cx="620358" cy="1129551"/>
                  </a:xfrm>
                </p:grpSpPr>
                <p:cxnSp>
                  <p:nvCxnSpPr>
                    <p:cNvPr id="28" name="Straight Connector 27"/>
                    <p:cNvCxnSpPr/>
                    <p:nvPr/>
                  </p:nvCxnSpPr>
                  <p:spPr bwMode="auto">
                    <a:xfrm>
                      <a:off x="8606118" y="3920565"/>
                      <a:ext cx="0" cy="376517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</p:cxnSp>
                <p:cxnSp>
                  <p:nvCxnSpPr>
                    <p:cNvPr id="29" name="Straight Connector 28"/>
                    <p:cNvCxnSpPr/>
                    <p:nvPr/>
                  </p:nvCxnSpPr>
                  <p:spPr bwMode="auto">
                    <a:xfrm>
                      <a:off x="8606118" y="3920565"/>
                      <a:ext cx="141642" cy="0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</p:cxnSp>
                <p:cxnSp>
                  <p:nvCxnSpPr>
                    <p:cNvPr id="30" name="Straight Connector 29"/>
                    <p:cNvCxnSpPr/>
                    <p:nvPr/>
                  </p:nvCxnSpPr>
                  <p:spPr bwMode="auto">
                    <a:xfrm>
                      <a:off x="8606118" y="4297082"/>
                      <a:ext cx="141642" cy="0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</p:cxnSp>
                <p:cxnSp>
                  <p:nvCxnSpPr>
                    <p:cNvPr id="31" name="Straight Connector 30"/>
                    <p:cNvCxnSpPr/>
                    <p:nvPr/>
                  </p:nvCxnSpPr>
                  <p:spPr bwMode="auto">
                    <a:xfrm>
                      <a:off x="8747760" y="3544048"/>
                      <a:ext cx="0" cy="376517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</p:cxnSp>
                <p:cxnSp>
                  <p:nvCxnSpPr>
                    <p:cNvPr id="32" name="Straight Connector 31"/>
                    <p:cNvCxnSpPr/>
                    <p:nvPr/>
                  </p:nvCxnSpPr>
                  <p:spPr bwMode="auto">
                    <a:xfrm>
                      <a:off x="8747760" y="4297082"/>
                      <a:ext cx="0" cy="376517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</p:cxnSp>
                <p:cxnSp>
                  <p:nvCxnSpPr>
                    <p:cNvPr id="33" name="Straight Connector 32"/>
                    <p:cNvCxnSpPr/>
                    <p:nvPr/>
                  </p:nvCxnSpPr>
                  <p:spPr bwMode="auto">
                    <a:xfrm>
                      <a:off x="8503920" y="3920564"/>
                      <a:ext cx="0" cy="376517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</p:cxnSp>
                <p:cxnSp>
                  <p:nvCxnSpPr>
                    <p:cNvPr id="34" name="Straight Connector 33"/>
                    <p:cNvCxnSpPr/>
                    <p:nvPr/>
                  </p:nvCxnSpPr>
                  <p:spPr bwMode="auto">
                    <a:xfrm rot="5400000">
                      <a:off x="8315661" y="3920565"/>
                      <a:ext cx="0" cy="376517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</p:cxnSp>
              </p:grpSp>
              <p:sp>
                <p:nvSpPr>
                  <p:cNvPr id="25" name="TextBox 24"/>
                  <p:cNvSpPr txBox="1"/>
                  <p:nvPr/>
                </p:nvSpPr>
                <p:spPr>
                  <a:xfrm rot="16200000">
                    <a:off x="9096965" y="3940981"/>
                    <a:ext cx="72513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Control</a:t>
                    </a:r>
                  </a:p>
                </p:txBody>
              </p:sp>
              <p:sp>
                <p:nvSpPr>
                  <p:cNvPr id="26" name="TextBox 25"/>
                  <p:cNvSpPr txBox="1"/>
                  <p:nvPr/>
                </p:nvSpPr>
                <p:spPr>
                  <a:xfrm rot="16200000">
                    <a:off x="10086010" y="4708664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In</a:t>
                    </a:r>
                  </a:p>
                </p:txBody>
              </p:sp>
              <p:sp>
                <p:nvSpPr>
                  <p:cNvPr id="27" name="TextBox 26"/>
                  <p:cNvSpPr txBox="1"/>
                  <p:nvPr/>
                </p:nvSpPr>
                <p:spPr>
                  <a:xfrm rot="16200000">
                    <a:off x="10017847" y="3160801"/>
                    <a:ext cx="45878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Out</a:t>
                    </a:r>
                  </a:p>
                </p:txBody>
              </p:sp>
            </p:grpSp>
            <p:sp>
              <p:nvSpPr>
                <p:cNvPr id="23" name="Oval 22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84" name="TextBox 83"/>
            <p:cNvSpPr txBox="1"/>
            <p:nvPr/>
          </p:nvSpPr>
          <p:spPr>
            <a:xfrm>
              <a:off x="302236" y="3784061"/>
              <a:ext cx="27281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fig.:</a:t>
              </a:r>
              <a:r>
                <a:rPr lang="en-US" sz="1600" dirty="0"/>
                <a:t> transmission gate</a:t>
              </a: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4035972" y="1769259"/>
            <a:ext cx="2907180" cy="3714446"/>
            <a:chOff x="4035972" y="1769259"/>
            <a:chExt cx="2907180" cy="3714446"/>
          </a:xfrm>
        </p:grpSpPr>
        <p:cxnSp>
          <p:nvCxnSpPr>
            <p:cNvPr id="54" name="Straight Connector 53"/>
            <p:cNvCxnSpPr/>
            <p:nvPr/>
          </p:nvCxnSpPr>
          <p:spPr bwMode="auto">
            <a:xfrm rot="16200000">
              <a:off x="5541176" y="2675595"/>
              <a:ext cx="0" cy="37651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 rot="16200000">
              <a:off x="5282096" y="2793032"/>
              <a:ext cx="141642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 rot="16200000">
              <a:off x="5658613" y="2793032"/>
              <a:ext cx="141642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 rot="16200000">
              <a:off x="5541175" y="2777793"/>
              <a:ext cx="0" cy="37651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5541176" y="2966051"/>
              <a:ext cx="0" cy="37651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41" name="Group 40"/>
            <p:cNvGrpSpPr/>
            <p:nvPr/>
          </p:nvGrpSpPr>
          <p:grpSpPr>
            <a:xfrm rot="5400000">
              <a:off x="5230960" y="1847938"/>
              <a:ext cx="620358" cy="1129551"/>
              <a:chOff x="8127402" y="3544048"/>
              <a:chExt cx="620358" cy="1129551"/>
            </a:xfrm>
          </p:grpSpPr>
          <p:cxnSp>
            <p:nvCxnSpPr>
              <p:cNvPr id="45" name="Straight Connector 44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6" name="Straight Connector 45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7" name="Straight Connector 46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8" name="Straight Connector 47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9" name="Straight Connector 48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0" name="Straight Connector 49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1" name="Straight Connector 50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42" name="TextBox 41"/>
            <p:cNvSpPr txBox="1"/>
            <p:nvPr/>
          </p:nvSpPr>
          <p:spPr>
            <a:xfrm>
              <a:off x="5229190" y="1769259"/>
              <a:ext cx="6238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Select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98362" y="2566010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 0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484372" y="3173618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Out</a:t>
              </a:r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 bwMode="auto">
            <a:xfrm rot="5400000">
              <a:off x="5470538" y="2337858"/>
              <a:ext cx="141194" cy="141194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cs typeface="Arial" pitchFamily="34" charset="0"/>
              </a:endParaRP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4978189" y="3326633"/>
              <a:ext cx="1129551" cy="1240033"/>
              <a:chOff x="4955329" y="3433313"/>
              <a:chExt cx="1129551" cy="1240033"/>
            </a:xfrm>
          </p:grpSpPr>
          <p:cxnSp>
            <p:nvCxnSpPr>
              <p:cNvPr id="59" name="Straight Connector 58"/>
              <p:cNvCxnSpPr/>
              <p:nvPr/>
            </p:nvCxnSpPr>
            <p:spPr bwMode="auto">
              <a:xfrm rot="16200000">
                <a:off x="5520142" y="4006373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Straight Connector 59"/>
              <p:cNvCxnSpPr/>
              <p:nvPr/>
            </p:nvCxnSpPr>
            <p:spPr bwMode="auto">
              <a:xfrm rot="16200000">
                <a:off x="5261062" y="4123810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1" name="Straight Connector 60"/>
              <p:cNvCxnSpPr/>
              <p:nvPr/>
            </p:nvCxnSpPr>
            <p:spPr bwMode="auto">
              <a:xfrm rot="16200000">
                <a:off x="5637579" y="4123810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2" name="Straight Connector 61"/>
              <p:cNvCxnSpPr/>
              <p:nvPr/>
            </p:nvCxnSpPr>
            <p:spPr bwMode="auto">
              <a:xfrm rot="16200000">
                <a:off x="5520141" y="4108571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Straight Connector 62"/>
              <p:cNvCxnSpPr/>
              <p:nvPr/>
            </p:nvCxnSpPr>
            <p:spPr bwMode="auto">
              <a:xfrm>
                <a:off x="5520142" y="4296829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64" name="Group 63"/>
              <p:cNvGrpSpPr/>
              <p:nvPr/>
            </p:nvGrpSpPr>
            <p:grpSpPr>
              <a:xfrm rot="5400000">
                <a:off x="5209926" y="3178716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65" name="Straight Connector 64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6" name="Straight Connector 65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7" name="Straight Connector 66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8" name="Straight Connector 67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9" name="Straight Connector 68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0" name="Straight Connector 69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1" name="Straight Connector 70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72" name="Oval 71"/>
              <p:cNvSpPr>
                <a:spLocks noChangeAspect="1"/>
              </p:cNvSpPr>
              <p:nvPr/>
            </p:nvSpPr>
            <p:spPr bwMode="auto">
              <a:xfrm rot="5400000">
                <a:off x="5449504" y="3668636"/>
                <a:ext cx="141194" cy="141194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cs typeface="Arial" pitchFamily="34" charset="0"/>
                </a:endParaRP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4523282" y="3767382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 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229190" y="4574042"/>
              <a:ext cx="6238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Select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426663" y="3175579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! Select</a:t>
              </a:r>
            </a:p>
          </p:txBody>
        </p:sp>
        <p:cxnSp>
          <p:nvCxnSpPr>
            <p:cNvPr id="78" name="Straight Connector 77"/>
            <p:cNvCxnSpPr>
              <a:stCxn id="76" idx="3"/>
            </p:cNvCxnSpPr>
            <p:nvPr/>
          </p:nvCxnSpPr>
          <p:spPr bwMode="auto">
            <a:xfrm>
              <a:off x="5148335" y="3329468"/>
              <a:ext cx="391053" cy="4195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6096000" y="2706969"/>
              <a:ext cx="0" cy="1239339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6105915" y="3329468"/>
              <a:ext cx="391053" cy="4195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5" name="TextBox 84"/>
            <p:cNvSpPr txBox="1"/>
            <p:nvPr/>
          </p:nvSpPr>
          <p:spPr>
            <a:xfrm>
              <a:off x="4035972" y="4898930"/>
              <a:ext cx="2728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fig.:</a:t>
              </a:r>
              <a:r>
                <a:rPr lang="en-US" sz="1600" dirty="0"/>
                <a:t> Mux on transmission gates</a:t>
              </a: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7794496" y="2408256"/>
            <a:ext cx="3902005" cy="2142307"/>
            <a:chOff x="7794496" y="2408256"/>
            <a:chExt cx="3902005" cy="2142307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xmlns="" id="{DA827702-57A4-4413-9101-9A67BDEB9E3D}"/>
                </a:ext>
              </a:extLst>
            </p:cNvPr>
            <p:cNvGrpSpPr/>
            <p:nvPr/>
          </p:nvGrpSpPr>
          <p:grpSpPr>
            <a:xfrm>
              <a:off x="7794496" y="2408256"/>
              <a:ext cx="2185448" cy="1656811"/>
              <a:chOff x="4304193" y="4211315"/>
              <a:chExt cx="2185448" cy="1656811"/>
            </a:xfrm>
          </p:grpSpPr>
          <p:sp>
            <p:nvSpPr>
              <p:cNvPr id="118" name="Flowchart: Delay 117"/>
              <p:cNvSpPr/>
              <p:nvPr/>
            </p:nvSpPr>
            <p:spPr bwMode="auto">
              <a:xfrm>
                <a:off x="5691174" y="4260583"/>
                <a:ext cx="526921" cy="649932"/>
              </a:xfrm>
              <a:prstGeom prst="flowChartDelay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4315374" y="4211315"/>
                <a:ext cx="295273" cy="40011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x</a:t>
                </a:r>
              </a:p>
            </p:txBody>
          </p:sp>
          <p:cxnSp>
            <p:nvCxnSpPr>
              <p:cNvPr id="120" name="Straight Connector 119"/>
              <p:cNvCxnSpPr>
                <a:cxnSpLocks/>
              </p:cNvCxnSpPr>
              <p:nvPr/>
            </p:nvCxnSpPr>
            <p:spPr bwMode="auto">
              <a:xfrm>
                <a:off x="4636420" y="4411370"/>
                <a:ext cx="1054754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1" name="Straight Connector 120"/>
              <p:cNvCxnSpPr/>
              <p:nvPr/>
            </p:nvCxnSpPr>
            <p:spPr bwMode="auto">
              <a:xfrm flipV="1">
                <a:off x="5404670" y="4752104"/>
                <a:ext cx="290087" cy="1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2" name="Straight Connector 121"/>
              <p:cNvCxnSpPr/>
              <p:nvPr/>
            </p:nvCxnSpPr>
            <p:spPr bwMode="auto">
              <a:xfrm flipH="1">
                <a:off x="6218095" y="4582362"/>
                <a:ext cx="271546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123" name="Group 122"/>
              <p:cNvGrpSpPr/>
              <p:nvPr/>
            </p:nvGrpSpPr>
            <p:grpSpPr>
              <a:xfrm>
                <a:off x="4872039" y="4521165"/>
                <a:ext cx="624767" cy="450032"/>
                <a:chOff x="6810987" y="5552986"/>
                <a:chExt cx="958297" cy="690282"/>
              </a:xfrm>
            </p:grpSpPr>
            <p:grpSp>
              <p:nvGrpSpPr>
                <p:cNvPr id="132" name="Group 131"/>
                <p:cNvGrpSpPr/>
                <p:nvPr/>
              </p:nvGrpSpPr>
              <p:grpSpPr>
                <a:xfrm>
                  <a:off x="7048712" y="5552986"/>
                  <a:ext cx="720572" cy="690282"/>
                  <a:chOff x="1738370" y="2009796"/>
                  <a:chExt cx="720572" cy="690282"/>
                </a:xfrm>
              </p:grpSpPr>
              <p:sp>
                <p:nvSpPr>
                  <p:cNvPr id="134" name="Isosceles Triangle 133"/>
                  <p:cNvSpPr/>
                  <p:nvPr/>
                </p:nvSpPr>
                <p:spPr bwMode="auto">
                  <a:xfrm rot="5400000">
                    <a:off x="1690764" y="2057402"/>
                    <a:ext cx="690282" cy="595070"/>
                  </a:xfrm>
                  <a:prstGeom prst="triangle">
                    <a:avLst/>
                  </a:prstGeom>
                  <a:solidFill>
                    <a:srgbClr val="B4BABD">
                      <a:lumMod val="40000"/>
                      <a:lumOff val="60000"/>
                    </a:srgbClr>
                  </a:solidFill>
                  <a:ln w="25400" cap="flat" cmpd="sng" algn="ctr">
                    <a:noFill/>
                    <a:prstDash val="solid"/>
                    <a:headEnd type="none" w="sm" len="sm"/>
                    <a:tailEnd type="none" w="sm" len="sm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ea typeface="+mn-ea"/>
                      <a:cs typeface="Arial" pitchFamily="34" charset="0"/>
                    </a:endParaRPr>
                  </a:p>
                </p:txBody>
              </p:sp>
              <p:sp>
                <p:nvSpPr>
                  <p:cNvPr id="135" name="Oval 134"/>
                  <p:cNvSpPr/>
                  <p:nvPr/>
                </p:nvSpPr>
                <p:spPr bwMode="auto">
                  <a:xfrm>
                    <a:off x="2324471" y="2287704"/>
                    <a:ext cx="134471" cy="134471"/>
                  </a:xfrm>
                  <a:prstGeom prst="ellipse">
                    <a:avLst/>
                  </a:prstGeom>
                  <a:solidFill>
                    <a:srgbClr val="B4BABD">
                      <a:lumMod val="40000"/>
                      <a:lumOff val="60000"/>
                    </a:srgbClr>
                  </a:solidFill>
                  <a:ln w="25400" cap="flat" cmpd="sng" algn="ctr">
                    <a:solidFill>
                      <a:srgbClr val="B4BABD">
                        <a:lumMod val="75000"/>
                      </a:srgbClr>
                    </a:solidFill>
                    <a:prstDash val="solid"/>
                    <a:headEnd type="none" w="sm" len="sm"/>
                    <a:tailEnd type="none" w="sm" len="sm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ea typeface="+mn-ea"/>
                      <a:cs typeface="Arial" pitchFamily="34" charset="0"/>
                    </a:endParaRPr>
                  </a:p>
                </p:txBody>
              </p:sp>
            </p:grpSp>
            <p:cxnSp>
              <p:nvCxnSpPr>
                <p:cNvPr id="133" name="Straight Connector 132"/>
                <p:cNvCxnSpPr>
                  <a:cxnSpLocks/>
                  <a:endCxn id="134" idx="3"/>
                </p:cNvCxnSpPr>
                <p:nvPr/>
              </p:nvCxnSpPr>
              <p:spPr bwMode="auto">
                <a:xfrm>
                  <a:off x="6810987" y="5898127"/>
                  <a:ext cx="237726" cy="0"/>
                </a:xfrm>
                <a:prstGeom prst="line">
                  <a:avLst/>
                </a:prstGeom>
                <a:solidFill>
                  <a:srgbClr val="FFFFFF"/>
                </a:solidFill>
                <a:ln w="28575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24" name="Rectangle 123"/>
              <p:cNvSpPr/>
              <p:nvPr/>
            </p:nvSpPr>
            <p:spPr>
              <a:xfrm>
                <a:off x="4313509" y="4860247"/>
                <a:ext cx="293670" cy="40011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kern="0" dirty="0">
                    <a:solidFill>
                      <a:srgbClr val="061922"/>
                    </a:solidFill>
                    <a:cs typeface="Arial" charset="0"/>
                  </a:rPr>
                  <a:t>c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125" name="Flowchart: Delay 124">
                <a:extLst>
                  <a:ext uri="{FF2B5EF4-FFF2-40B4-BE49-F238E27FC236}">
                    <a16:creationId xmlns:a16="http://schemas.microsoft.com/office/drawing/2014/main" xmlns="" id="{0383BE8E-DEBF-497A-961A-874620897CCB}"/>
                  </a:ext>
                </a:extLst>
              </p:cNvPr>
              <p:cNvSpPr/>
              <p:nvPr/>
            </p:nvSpPr>
            <p:spPr bwMode="auto">
              <a:xfrm>
                <a:off x="5691174" y="5205183"/>
                <a:ext cx="526921" cy="649932"/>
              </a:xfrm>
              <a:prstGeom prst="flowChartDelay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xmlns="" id="{33B41DD0-0327-42C9-BADB-11E32127ECC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872039" y="5355970"/>
                <a:ext cx="819135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xmlns="" id="{47CB35C5-0739-41C6-8803-0B169C805C6F}"/>
                  </a:ext>
                </a:extLst>
              </p:cNvPr>
              <p:cNvCxnSpPr/>
              <p:nvPr/>
            </p:nvCxnSpPr>
            <p:spPr bwMode="auto">
              <a:xfrm flipH="1">
                <a:off x="6218095" y="5526962"/>
                <a:ext cx="271546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xmlns="" id="{4623FA96-883D-4103-9915-1BF475B24118}"/>
                  </a:ext>
                </a:extLst>
              </p:cNvPr>
              <p:cNvSpPr/>
              <p:nvPr/>
            </p:nvSpPr>
            <p:spPr>
              <a:xfrm>
                <a:off x="4304193" y="5468016"/>
                <a:ext cx="300082" cy="40011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kern="0" dirty="0">
                    <a:solidFill>
                      <a:srgbClr val="061922"/>
                    </a:solidFill>
                    <a:cs typeface="Arial" charset="0"/>
                  </a:rPr>
                  <a:t>y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xmlns="" id="{D4EE61FD-5A58-44A6-874B-0EA470F618AF}"/>
                  </a:ext>
                </a:extLst>
              </p:cNvPr>
              <p:cNvCxnSpPr/>
              <p:nvPr/>
            </p:nvCxnSpPr>
            <p:spPr bwMode="auto">
              <a:xfrm>
                <a:off x="4636420" y="5714111"/>
                <a:ext cx="1054754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xmlns="" id="{92D1BC00-7596-4E80-8E7D-37BBD271D9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2038" y="4729421"/>
                <a:ext cx="0" cy="640774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xmlns="" id="{C65E4793-AEA3-4EAA-B0AD-C88E151059F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4636420" y="5059789"/>
                <a:ext cx="235618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xmlns="" id="{FC3B5F91-3602-49A5-9D3B-8B3D8B930423}"/>
                </a:ext>
              </a:extLst>
            </p:cNvPr>
            <p:cNvGrpSpPr/>
            <p:nvPr/>
          </p:nvGrpSpPr>
          <p:grpSpPr>
            <a:xfrm>
              <a:off x="9953696" y="2766603"/>
              <a:ext cx="1742805" cy="966882"/>
              <a:chOff x="6463393" y="4569662"/>
              <a:chExt cx="1742805" cy="966882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7801920" y="4806779"/>
                <a:ext cx="4042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kern="0" dirty="0">
                    <a:solidFill>
                      <a:srgbClr val="061922"/>
                    </a:solidFill>
                    <a:cs typeface="Arial" charset="0"/>
                  </a:rPr>
                  <a:t>M</a:t>
                </a:r>
                <a:endParaRPr lang="ru-RU" sz="2000" dirty="0"/>
              </a:p>
            </p:txBody>
          </p: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xmlns="" id="{FB2C99D5-8D9D-4E19-B8FD-C0DBC90933CA}"/>
                  </a:ext>
                </a:extLst>
              </p:cNvPr>
              <p:cNvGrpSpPr/>
              <p:nvPr/>
            </p:nvGrpSpPr>
            <p:grpSpPr>
              <a:xfrm>
                <a:off x="6477000" y="4569662"/>
                <a:ext cx="563245" cy="311943"/>
                <a:chOff x="6477000" y="4569662"/>
                <a:chExt cx="563245" cy="311943"/>
              </a:xfrm>
            </p:grpSpPr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xmlns="" id="{9F757D3A-AF8B-43FD-8308-A49409D9A800}"/>
                    </a:ext>
                  </a:extLst>
                </p:cNvPr>
                <p:cNvCxnSpPr/>
                <p:nvPr/>
              </p:nvCxnSpPr>
              <p:spPr>
                <a:xfrm>
                  <a:off x="6489641" y="4569662"/>
                  <a:ext cx="0" cy="311943"/>
                </a:xfrm>
                <a:prstGeom prst="line">
                  <a:avLst/>
                </a:prstGeom>
                <a:solidFill>
                  <a:srgbClr val="FFFFFF"/>
                </a:solidFill>
                <a:ln w="28575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xmlns="" id="{32E8916E-11A8-4787-ACA7-76D39A5816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7000" y="4875593"/>
                  <a:ext cx="563245" cy="0"/>
                </a:xfrm>
                <a:prstGeom prst="line">
                  <a:avLst/>
                </a:prstGeom>
                <a:solidFill>
                  <a:srgbClr val="FFFFFF"/>
                </a:solidFill>
                <a:ln w="28575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xmlns="" id="{7ECE73D7-6781-4EAB-90AB-7D5E3DA8F1F7}"/>
                  </a:ext>
                </a:extLst>
              </p:cNvPr>
              <p:cNvGrpSpPr/>
              <p:nvPr/>
            </p:nvGrpSpPr>
            <p:grpSpPr>
              <a:xfrm flipV="1">
                <a:off x="6463393" y="5224601"/>
                <a:ext cx="563245" cy="311943"/>
                <a:chOff x="6477000" y="4569662"/>
                <a:chExt cx="563245" cy="311943"/>
              </a:xfrm>
            </p:grpSpPr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xmlns="" id="{1D20A59B-9B12-477D-B592-9112776D178B}"/>
                    </a:ext>
                  </a:extLst>
                </p:cNvPr>
                <p:cNvCxnSpPr/>
                <p:nvPr/>
              </p:nvCxnSpPr>
              <p:spPr>
                <a:xfrm>
                  <a:off x="6489641" y="4569662"/>
                  <a:ext cx="0" cy="311943"/>
                </a:xfrm>
                <a:prstGeom prst="line">
                  <a:avLst/>
                </a:prstGeom>
                <a:solidFill>
                  <a:srgbClr val="FFFFFF"/>
                </a:solidFill>
                <a:ln w="28575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xmlns="" id="{4B3077CB-E675-4C57-B760-83038613AD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7000" y="4875593"/>
                  <a:ext cx="563245" cy="0"/>
                </a:xfrm>
                <a:prstGeom prst="line">
                  <a:avLst/>
                </a:prstGeom>
                <a:solidFill>
                  <a:srgbClr val="FFFFFF"/>
                </a:solidFill>
                <a:ln w="28575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40" name="Group 139"/>
              <p:cNvGrpSpPr/>
              <p:nvPr/>
            </p:nvGrpSpPr>
            <p:grpSpPr>
              <a:xfrm>
                <a:off x="6873788" y="4649785"/>
                <a:ext cx="947377" cy="820453"/>
                <a:chOff x="1436014" y="1716673"/>
                <a:chExt cx="947377" cy="820453"/>
              </a:xfrm>
            </p:grpSpPr>
            <p:cxnSp>
              <p:nvCxnSpPr>
                <p:cNvPr id="141" name="Straight Connector 140"/>
                <p:cNvCxnSpPr/>
                <p:nvPr/>
              </p:nvCxnSpPr>
              <p:spPr bwMode="auto">
                <a:xfrm flipH="1">
                  <a:off x="2043797" y="2126677"/>
                  <a:ext cx="339594" cy="0"/>
                </a:xfrm>
                <a:prstGeom prst="line">
                  <a:avLst/>
                </a:prstGeom>
                <a:solidFill>
                  <a:srgbClr val="FFFFFF"/>
                </a:solidFill>
                <a:ln w="28575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42" name="Flowchart: Delay 18"/>
                <p:cNvSpPr/>
                <p:nvPr/>
              </p:nvSpPr>
              <p:spPr bwMode="auto">
                <a:xfrm flipH="1">
                  <a:off x="1436014" y="1716673"/>
                  <a:ext cx="632999" cy="820453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3276 w 10041"/>
                    <a:gd name="connsiteY0" fmla="*/ 0 h 10023"/>
                    <a:gd name="connsiteX1" fmla="*/ 10041 w 10041"/>
                    <a:gd name="connsiteY1" fmla="*/ 23 h 10023"/>
                    <a:gd name="connsiteX2" fmla="*/ 8374 w 10041"/>
                    <a:gd name="connsiteY2" fmla="*/ 5023 h 10023"/>
                    <a:gd name="connsiteX3" fmla="*/ 10041 w 10041"/>
                    <a:gd name="connsiteY3" fmla="*/ 10023 h 10023"/>
                    <a:gd name="connsiteX4" fmla="*/ 1708 w 10041"/>
                    <a:gd name="connsiteY4" fmla="*/ 10023 h 10023"/>
                    <a:gd name="connsiteX5" fmla="*/ 41 w 10041"/>
                    <a:gd name="connsiteY5" fmla="*/ 5023 h 10023"/>
                    <a:gd name="connsiteX6" fmla="*/ 3276 w 10041"/>
                    <a:gd name="connsiteY6" fmla="*/ 0 h 10023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8335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7439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2761 w 9526"/>
                    <a:gd name="connsiteY0" fmla="*/ 0 h 10070"/>
                    <a:gd name="connsiteX1" fmla="*/ 9526 w 9526"/>
                    <a:gd name="connsiteY1" fmla="*/ 23 h 10070"/>
                    <a:gd name="connsiteX2" fmla="*/ 6963 w 9526"/>
                    <a:gd name="connsiteY2" fmla="*/ 5023 h 10070"/>
                    <a:gd name="connsiteX3" fmla="*/ 9526 w 9526"/>
                    <a:gd name="connsiteY3" fmla="*/ 10023 h 10070"/>
                    <a:gd name="connsiteX4" fmla="*/ 3180 w 9526"/>
                    <a:gd name="connsiteY4" fmla="*/ 10070 h 10070"/>
                    <a:gd name="connsiteX5" fmla="*/ 2 w 9526"/>
                    <a:gd name="connsiteY5" fmla="*/ 5023 h 10070"/>
                    <a:gd name="connsiteX6" fmla="*/ 2761 w 9526"/>
                    <a:gd name="connsiteY6" fmla="*/ 0 h 10070"/>
                    <a:gd name="connsiteX0" fmla="*/ 2898 w 10000"/>
                    <a:gd name="connsiteY0" fmla="*/ 0 h 10000"/>
                    <a:gd name="connsiteX1" fmla="*/ 10000 w 10000"/>
                    <a:gd name="connsiteY1" fmla="*/ 23 h 10000"/>
                    <a:gd name="connsiteX2" fmla="*/ 7309 w 10000"/>
                    <a:gd name="connsiteY2" fmla="*/ 4988 h 10000"/>
                    <a:gd name="connsiteX3" fmla="*/ 10000 w 10000"/>
                    <a:gd name="connsiteY3" fmla="*/ 9953 h 10000"/>
                    <a:gd name="connsiteX4" fmla="*/ 3338 w 10000"/>
                    <a:gd name="connsiteY4" fmla="*/ 10000 h 10000"/>
                    <a:gd name="connsiteX5" fmla="*/ 2 w 10000"/>
                    <a:gd name="connsiteY5" fmla="*/ 4988 h 10000"/>
                    <a:gd name="connsiteX6" fmla="*/ 2898 w 10000"/>
                    <a:gd name="connsiteY6" fmla="*/ 0 h 10000"/>
                    <a:gd name="connsiteX0" fmla="*/ 4522 w 10008"/>
                    <a:gd name="connsiteY0" fmla="*/ 0 h 10000"/>
                    <a:gd name="connsiteX1" fmla="*/ 10008 w 10008"/>
                    <a:gd name="connsiteY1" fmla="*/ 23 h 10000"/>
                    <a:gd name="connsiteX2" fmla="*/ 7317 w 10008"/>
                    <a:gd name="connsiteY2" fmla="*/ 4988 h 10000"/>
                    <a:gd name="connsiteX3" fmla="*/ 10008 w 10008"/>
                    <a:gd name="connsiteY3" fmla="*/ 9953 h 10000"/>
                    <a:gd name="connsiteX4" fmla="*/ 3346 w 10008"/>
                    <a:gd name="connsiteY4" fmla="*/ 10000 h 10000"/>
                    <a:gd name="connsiteX5" fmla="*/ 10 w 10008"/>
                    <a:gd name="connsiteY5" fmla="*/ 4988 h 10000"/>
                    <a:gd name="connsiteX6" fmla="*/ 4522 w 10008"/>
                    <a:gd name="connsiteY6" fmla="*/ 0 h 10000"/>
                    <a:gd name="connsiteX0" fmla="*/ 4518 w 10004"/>
                    <a:gd name="connsiteY0" fmla="*/ 0 h 10000"/>
                    <a:gd name="connsiteX1" fmla="*/ 10004 w 10004"/>
                    <a:gd name="connsiteY1" fmla="*/ 23 h 10000"/>
                    <a:gd name="connsiteX2" fmla="*/ 7313 w 10004"/>
                    <a:gd name="connsiteY2" fmla="*/ 4988 h 10000"/>
                    <a:gd name="connsiteX3" fmla="*/ 10004 w 10004"/>
                    <a:gd name="connsiteY3" fmla="*/ 9953 h 10000"/>
                    <a:gd name="connsiteX4" fmla="*/ 5516 w 10004"/>
                    <a:gd name="connsiteY4" fmla="*/ 10000 h 10000"/>
                    <a:gd name="connsiteX5" fmla="*/ 6 w 10004"/>
                    <a:gd name="connsiteY5" fmla="*/ 4988 h 10000"/>
                    <a:gd name="connsiteX6" fmla="*/ 4518 w 10004"/>
                    <a:gd name="connsiteY6" fmla="*/ 0 h 10000"/>
                    <a:gd name="connsiteX0" fmla="*/ 4530 w 10016"/>
                    <a:gd name="connsiteY0" fmla="*/ 0 h 10047"/>
                    <a:gd name="connsiteX1" fmla="*/ 10016 w 10016"/>
                    <a:gd name="connsiteY1" fmla="*/ 23 h 10047"/>
                    <a:gd name="connsiteX2" fmla="*/ 7325 w 10016"/>
                    <a:gd name="connsiteY2" fmla="*/ 4988 h 10047"/>
                    <a:gd name="connsiteX3" fmla="*/ 10016 w 10016"/>
                    <a:gd name="connsiteY3" fmla="*/ 9953 h 10047"/>
                    <a:gd name="connsiteX4" fmla="*/ 6439 w 10016"/>
                    <a:gd name="connsiteY4" fmla="*/ 10047 h 10047"/>
                    <a:gd name="connsiteX5" fmla="*/ 18 w 10016"/>
                    <a:gd name="connsiteY5" fmla="*/ 4988 h 10047"/>
                    <a:gd name="connsiteX6" fmla="*/ 4530 w 10016"/>
                    <a:gd name="connsiteY6" fmla="*/ 0 h 10047"/>
                    <a:gd name="connsiteX0" fmla="*/ 5602 w 10001"/>
                    <a:gd name="connsiteY0" fmla="*/ 0 h 10024"/>
                    <a:gd name="connsiteX1" fmla="*/ 10001 w 10001"/>
                    <a:gd name="connsiteY1" fmla="*/ 0 h 10024"/>
                    <a:gd name="connsiteX2" fmla="*/ 7310 w 10001"/>
                    <a:gd name="connsiteY2" fmla="*/ 4965 h 10024"/>
                    <a:gd name="connsiteX3" fmla="*/ 10001 w 10001"/>
                    <a:gd name="connsiteY3" fmla="*/ 9930 h 10024"/>
                    <a:gd name="connsiteX4" fmla="*/ 6424 w 10001"/>
                    <a:gd name="connsiteY4" fmla="*/ 10024 h 10024"/>
                    <a:gd name="connsiteX5" fmla="*/ 3 w 10001"/>
                    <a:gd name="connsiteY5" fmla="*/ 4965 h 10024"/>
                    <a:gd name="connsiteX6" fmla="*/ 5602 w 10001"/>
                    <a:gd name="connsiteY6" fmla="*/ 0 h 10024"/>
                    <a:gd name="connsiteX0" fmla="*/ 6158 w 9999"/>
                    <a:gd name="connsiteY0" fmla="*/ 0 h 10024"/>
                    <a:gd name="connsiteX1" fmla="*/ 9999 w 9999"/>
                    <a:gd name="connsiteY1" fmla="*/ 0 h 10024"/>
                    <a:gd name="connsiteX2" fmla="*/ 7308 w 9999"/>
                    <a:gd name="connsiteY2" fmla="*/ 4965 h 10024"/>
                    <a:gd name="connsiteX3" fmla="*/ 9999 w 9999"/>
                    <a:gd name="connsiteY3" fmla="*/ 9930 h 10024"/>
                    <a:gd name="connsiteX4" fmla="*/ 6422 w 9999"/>
                    <a:gd name="connsiteY4" fmla="*/ 10024 h 10024"/>
                    <a:gd name="connsiteX5" fmla="*/ 1 w 9999"/>
                    <a:gd name="connsiteY5" fmla="*/ 4965 h 10024"/>
                    <a:gd name="connsiteX6" fmla="*/ 6158 w 9999"/>
                    <a:gd name="connsiteY6" fmla="*/ 0 h 10024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5924 w 9765"/>
                    <a:gd name="connsiteY0" fmla="*/ 0 h 10000"/>
                    <a:gd name="connsiteX1" fmla="*/ 9765 w 9765"/>
                    <a:gd name="connsiteY1" fmla="*/ 0 h 10000"/>
                    <a:gd name="connsiteX2" fmla="*/ 7074 w 9765"/>
                    <a:gd name="connsiteY2" fmla="*/ 4953 h 10000"/>
                    <a:gd name="connsiteX3" fmla="*/ 9765 w 9765"/>
                    <a:gd name="connsiteY3" fmla="*/ 9906 h 10000"/>
                    <a:gd name="connsiteX4" fmla="*/ 6188 w 9765"/>
                    <a:gd name="connsiteY4" fmla="*/ 10000 h 10000"/>
                    <a:gd name="connsiteX5" fmla="*/ 1 w 9765"/>
                    <a:gd name="connsiteY5" fmla="*/ 4953 h 10000"/>
                    <a:gd name="connsiteX6" fmla="*/ 5924 w 9765"/>
                    <a:gd name="connsiteY6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65" h="10000">
                      <a:moveTo>
                        <a:pt x="5924" y="0"/>
                      </a:moveTo>
                      <a:lnTo>
                        <a:pt x="9765" y="0"/>
                      </a:lnTo>
                      <a:cubicBezTo>
                        <a:pt x="8827" y="232"/>
                        <a:pt x="7074" y="2218"/>
                        <a:pt x="7074" y="4953"/>
                      </a:cubicBezTo>
                      <a:cubicBezTo>
                        <a:pt x="7074" y="7689"/>
                        <a:pt x="8769" y="9558"/>
                        <a:pt x="9765" y="9906"/>
                      </a:cubicBezTo>
                      <a:lnTo>
                        <a:pt x="6188" y="10000"/>
                      </a:lnTo>
                      <a:cubicBezTo>
                        <a:pt x="2576" y="10046"/>
                        <a:pt x="45" y="6620"/>
                        <a:pt x="1" y="4953"/>
                      </a:cubicBezTo>
                      <a:cubicBezTo>
                        <a:pt x="-43" y="3286"/>
                        <a:pt x="1755" y="0"/>
                        <a:pt x="5924" y="0"/>
                      </a:cubicBez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25400" cap="flat" cmpd="sng" algn="ctr">
                  <a:noFill/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xmlns="" id="{3E114B6F-8FC3-4E15-8B14-2BDB5BB21EDB}"/>
                </a:ext>
              </a:extLst>
            </p:cNvPr>
            <p:cNvSpPr txBox="1"/>
            <p:nvPr/>
          </p:nvSpPr>
          <p:spPr>
            <a:xfrm>
              <a:off x="8401332" y="4212009"/>
              <a:ext cx="2248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Fig.: </a:t>
              </a:r>
              <a:r>
                <a:rPr lang="en-US" sz="1600" dirty="0"/>
                <a:t>mux circuit on gates</a:t>
              </a:r>
              <a:endParaRPr lang="ru-RU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6947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" y="2804318"/>
            <a:ext cx="10515600" cy="1325563"/>
          </a:xfrm>
        </p:spPr>
        <p:txBody>
          <a:bodyPr/>
          <a:lstStyle/>
          <a:p>
            <a:r>
              <a:rPr lang="en-US" dirty="0"/>
              <a:t>Questions?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09/18/2018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1880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of The Lecture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09/18/2018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2</a:t>
            </a:fld>
            <a:endParaRPr lang="ru-RU"/>
          </a:p>
        </p:txBody>
      </p:sp>
      <p:grpSp>
        <p:nvGrpSpPr>
          <p:cNvPr id="16" name="Group 15"/>
          <p:cNvGrpSpPr/>
          <p:nvPr/>
        </p:nvGrpSpPr>
        <p:grpSpPr>
          <a:xfrm>
            <a:off x="4082768" y="1626461"/>
            <a:ext cx="3950264" cy="2582916"/>
            <a:chOff x="7733221" y="1616301"/>
            <a:chExt cx="3950264" cy="2582916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7733221" y="1616301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Register-Transfer Level (RTL)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7733221" y="2137304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kern="0" dirty="0">
                  <a:solidFill>
                    <a:srgbClr val="FFFFFF"/>
                  </a:solidFill>
                  <a:latin typeface="+mj-lt"/>
                  <a:cs typeface="Arial" pitchFamily="34" charset="0"/>
                </a:rPr>
                <a:t>Gates</a:t>
              </a: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7733221" y="3179310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Devices (Transistors)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7733221" y="2658307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kern="0" dirty="0">
                  <a:solidFill>
                    <a:srgbClr val="FFFFFF"/>
                  </a:solidFill>
                  <a:latin typeface="+mj-lt"/>
                  <a:cs typeface="Arial" pitchFamily="34" charset="0"/>
                </a:rPr>
                <a:t>Circuits</a:t>
              </a: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7733221" y="3700314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13" name="Rectangle 12"/>
          <p:cNvSpPr/>
          <p:nvPr/>
        </p:nvSpPr>
        <p:spPr bwMode="auto">
          <a:xfrm>
            <a:off x="3979001" y="2646367"/>
            <a:ext cx="4127518" cy="156301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  <a:gs pos="89000">
                <a:schemeClr val="bg1">
                  <a:alpha val="92000"/>
                </a:schemeClr>
              </a:gs>
            </a:gsLst>
            <a:lin ang="5400000" scaled="1"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994141" y="1626460"/>
            <a:ext cx="4127518" cy="1042007"/>
          </a:xfrm>
          <a:prstGeom prst="rect">
            <a:avLst/>
          </a:prstGeom>
          <a:solidFill>
            <a:srgbClr val="FFFFFF">
              <a:alpha val="74902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24277" y="4388764"/>
            <a:ext cx="3667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Fig.: </a:t>
            </a:r>
            <a:r>
              <a:rPr lang="en-US" dirty="0"/>
              <a:t>Position in the layers of abstraction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531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Transistor (MOSFET)?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6500"/>
            <a:ext cx="10515600" cy="4970463"/>
          </a:xfrm>
        </p:spPr>
        <p:txBody>
          <a:bodyPr>
            <a:noAutofit/>
          </a:bodyPr>
          <a:lstStyle/>
          <a:p>
            <a:r>
              <a:rPr lang="en-US" sz="2800" dirty="0"/>
              <a:t>Transistors are the fundamental building blocks for all digital circuits</a:t>
            </a:r>
          </a:p>
          <a:p>
            <a:r>
              <a:rPr lang="en-US" sz="2800" dirty="0"/>
              <a:t>The main </a:t>
            </a:r>
            <a:r>
              <a:rPr lang="en-US" sz="2800" dirty="0" smtClean="0"/>
              <a:t>advantages </a:t>
            </a:r>
            <a:r>
              <a:rPr lang="en-US" sz="2800" dirty="0"/>
              <a:t>of transistors over other devises </a:t>
            </a:r>
            <a:r>
              <a:rPr lang="en-US" sz="2800" dirty="0" smtClean="0"/>
              <a:t>(e.g., </a:t>
            </a:r>
            <a:r>
              <a:rPr lang="en-US" sz="2800" dirty="0"/>
              <a:t>vacuum tubes</a:t>
            </a:r>
            <a:r>
              <a:rPr lang="en-US" sz="2800" dirty="0" smtClean="0"/>
              <a:t>):</a:t>
            </a:r>
            <a:endParaRPr lang="en-US" sz="2800" dirty="0"/>
          </a:p>
          <a:p>
            <a:pPr lvl="1"/>
            <a:r>
              <a:rPr lang="en-US" sz="2400" dirty="0">
                <a:latin typeface="+mn-lt"/>
              </a:rPr>
              <a:t>very </a:t>
            </a:r>
            <a:r>
              <a:rPr lang="en-US" sz="2400" dirty="0" smtClean="0">
                <a:latin typeface="+mn-lt"/>
              </a:rPr>
              <a:t>small size </a:t>
            </a:r>
            <a:r>
              <a:rPr lang="en-US" sz="2400" dirty="0"/>
              <a:t>(&lt; </a:t>
            </a:r>
            <a:r>
              <a:rPr lang="en-US" sz="2400" dirty="0" smtClean="0"/>
              <a:t>10 nm*)</a:t>
            </a:r>
            <a:endParaRPr lang="en-US" sz="2400" dirty="0"/>
          </a:p>
          <a:p>
            <a:pPr lvl="1"/>
            <a:r>
              <a:rPr lang="en-US" sz="2400" dirty="0" smtClean="0">
                <a:latin typeface="+mn-lt"/>
              </a:rPr>
              <a:t>reliability</a:t>
            </a:r>
            <a:r>
              <a:rPr lang="en-US" sz="2400" dirty="0" smtClean="0"/>
              <a:t> </a:t>
            </a:r>
            <a:r>
              <a:rPr lang="en-US" sz="2400" dirty="0"/>
              <a:t>(the 1946 ENIAC, with over 17,000 vacuum tubes, had a tube failure on average every two days)</a:t>
            </a:r>
          </a:p>
          <a:p>
            <a:pPr lvl="1"/>
            <a:r>
              <a:rPr lang="en-US" sz="2400" dirty="0">
                <a:latin typeface="+mn-lt"/>
              </a:rPr>
              <a:t>power </a:t>
            </a:r>
            <a:r>
              <a:rPr lang="en-US" sz="2400" dirty="0" smtClean="0">
                <a:latin typeface="+mn-lt"/>
              </a:rPr>
              <a:t>efficiency </a:t>
            </a:r>
            <a:r>
              <a:rPr lang="en-US" sz="2400" dirty="0" smtClean="0"/>
              <a:t>(consume small </a:t>
            </a:r>
            <a:r>
              <a:rPr lang="en-US" sz="2400" dirty="0"/>
              <a:t>energy when the state is not changed)</a:t>
            </a:r>
          </a:p>
          <a:p>
            <a:pPr lvl="1"/>
            <a:r>
              <a:rPr lang="en-US" sz="2400" dirty="0" smtClean="0">
                <a:latin typeface="+mn-lt"/>
              </a:rPr>
              <a:t>small cost</a:t>
            </a:r>
            <a:r>
              <a:rPr lang="en-US" sz="2400" dirty="0" smtClean="0"/>
              <a:t> </a:t>
            </a:r>
            <a:r>
              <a:rPr lang="en-US" sz="2400" dirty="0"/>
              <a:t>(production cost of a processor is about several dollars, but it contains billions of transistors)</a:t>
            </a:r>
          </a:p>
          <a:p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09/18/2018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0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MOSFET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7823"/>
            <a:ext cx="10515600" cy="179470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metal-oxide-semiconductor field-effect transistor (MOSFET) acts as a voltage-controlled switch with three terminals: </a:t>
            </a:r>
            <a:r>
              <a:rPr lang="en-US" dirty="0">
                <a:latin typeface="+mn-lt"/>
              </a:rPr>
              <a:t>source</a:t>
            </a:r>
            <a:r>
              <a:rPr lang="en-US" dirty="0"/>
              <a:t>, </a:t>
            </a:r>
            <a:r>
              <a:rPr lang="en-US" dirty="0">
                <a:latin typeface="+mn-lt"/>
              </a:rPr>
              <a:t>drain</a:t>
            </a:r>
            <a:r>
              <a:rPr lang="en-US" dirty="0"/>
              <a:t>, and </a:t>
            </a:r>
            <a:r>
              <a:rPr lang="en-US" dirty="0">
                <a:latin typeface="+mn-lt"/>
              </a:rPr>
              <a:t>gate</a:t>
            </a:r>
          </a:p>
          <a:p>
            <a:pPr lvl="1"/>
            <a:r>
              <a:rPr lang="en-US" dirty="0"/>
              <a:t>The gate controls whether current can pass from source to drain or not</a:t>
            </a:r>
          </a:p>
          <a:p>
            <a:r>
              <a:rPr lang="en-US" dirty="0"/>
              <a:t>There are two variations of the MOSFET: the n-channel (this slide) and the p-channel</a:t>
            </a: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09/18/2018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4</a:t>
            </a:fld>
            <a:endParaRPr lang="ru-RU"/>
          </a:p>
        </p:txBody>
      </p:sp>
      <p:grpSp>
        <p:nvGrpSpPr>
          <p:cNvPr id="39" name="Group 38"/>
          <p:cNvGrpSpPr/>
          <p:nvPr/>
        </p:nvGrpSpPr>
        <p:grpSpPr>
          <a:xfrm>
            <a:off x="1458411" y="2651760"/>
            <a:ext cx="5905542" cy="3520440"/>
            <a:chOff x="1458411" y="2651760"/>
            <a:chExt cx="5905542" cy="3520440"/>
          </a:xfrm>
        </p:grpSpPr>
        <p:grpSp>
          <p:nvGrpSpPr>
            <p:cNvPr id="40" name="Group 39"/>
            <p:cNvGrpSpPr/>
            <p:nvPr/>
          </p:nvGrpSpPr>
          <p:grpSpPr>
            <a:xfrm>
              <a:off x="1458411" y="3649980"/>
              <a:ext cx="5905542" cy="2024701"/>
              <a:chOff x="1458411" y="2887980"/>
              <a:chExt cx="5905542" cy="2024701"/>
            </a:xfrm>
          </p:grpSpPr>
          <p:sp>
            <p:nvSpPr>
              <p:cNvPr id="48" name="Rectangle 47"/>
              <p:cNvSpPr/>
              <p:nvPr/>
            </p:nvSpPr>
            <p:spPr bwMode="auto">
              <a:xfrm>
                <a:off x="3871297" y="2887981"/>
                <a:ext cx="1099595" cy="751487"/>
              </a:xfrm>
              <a:prstGeom prst="rect">
                <a:avLst/>
              </a:prstGeom>
              <a:solidFill>
                <a:srgbClr val="061922"/>
              </a:solidFill>
              <a:ln w="25400" cap="flat" cmpd="sng" algn="ctr">
                <a:solidFill>
                  <a:srgbClr val="061922">
                    <a:shade val="50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 bwMode="auto">
              <a:xfrm>
                <a:off x="2268640" y="2887980"/>
                <a:ext cx="1099595" cy="751487"/>
              </a:xfrm>
              <a:prstGeom prst="rect">
                <a:avLst/>
              </a:prstGeom>
              <a:solidFill>
                <a:srgbClr val="061922"/>
              </a:solidFill>
              <a:ln w="25400" cap="flat" cmpd="sng" algn="ctr">
                <a:solidFill>
                  <a:srgbClr val="061922">
                    <a:shade val="50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1458411" y="3639468"/>
                <a:ext cx="5905542" cy="1273213"/>
              </a:xfrm>
              <a:prstGeom prst="rect">
                <a:avLst/>
              </a:prstGeom>
              <a:solidFill>
                <a:srgbClr val="FDB813"/>
              </a:solidFill>
              <a:ln w="25400" cap="flat" cmpd="sng" algn="ctr">
                <a:solidFill>
                  <a:srgbClr val="FDB813">
                    <a:shade val="50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2268640" y="3639467"/>
                <a:ext cx="1099595" cy="601885"/>
              </a:xfrm>
              <a:prstGeom prst="rect">
                <a:avLst/>
              </a:prstGeom>
              <a:solidFill>
                <a:srgbClr val="0071C5"/>
              </a:solidFill>
              <a:ln w="25400" cap="flat" cmpd="sng" algn="ctr">
                <a:solidFill>
                  <a:srgbClr val="0071C5">
                    <a:shade val="50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1458411" y="3176479"/>
                <a:ext cx="1064870" cy="462988"/>
              </a:xfrm>
              <a:prstGeom prst="rect">
                <a:avLst/>
              </a:prstGeom>
              <a:pattFill prst="wdUpDiag">
                <a:fgClr>
                  <a:srgbClr val="939598">
                    <a:lumMod val="75000"/>
                  </a:srgbClr>
                </a:fgClr>
                <a:bgClr>
                  <a:srgbClr val="FFFFFF"/>
                </a:bgClr>
              </a:patt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5451679" y="2887981"/>
                <a:ext cx="1099595" cy="751487"/>
              </a:xfrm>
              <a:prstGeom prst="rect">
                <a:avLst/>
              </a:prstGeom>
              <a:solidFill>
                <a:srgbClr val="061922"/>
              </a:solidFill>
              <a:ln w="25400" cap="flat" cmpd="sng" algn="ctr">
                <a:solidFill>
                  <a:srgbClr val="061922">
                    <a:shade val="50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6299083" y="3176479"/>
                <a:ext cx="1064870" cy="462988"/>
              </a:xfrm>
              <a:prstGeom prst="rect">
                <a:avLst/>
              </a:prstGeom>
              <a:pattFill prst="wdUpDiag">
                <a:fgClr>
                  <a:srgbClr val="939598">
                    <a:lumMod val="75000"/>
                  </a:srgbClr>
                </a:fgClr>
                <a:bgClr>
                  <a:srgbClr val="FFFFFF"/>
                </a:bgClr>
              </a:patt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3124201" y="3176479"/>
                <a:ext cx="2593788" cy="462988"/>
              </a:xfrm>
              <a:prstGeom prst="rect">
                <a:avLst/>
              </a:prstGeom>
              <a:pattFill prst="wdUpDiag">
                <a:fgClr>
                  <a:srgbClr val="939598">
                    <a:lumMod val="75000"/>
                  </a:srgbClr>
                </a:fgClr>
                <a:bgClr>
                  <a:srgbClr val="FFFFFF"/>
                </a:bgClr>
              </a:patt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5451679" y="3639467"/>
                <a:ext cx="1099595" cy="601885"/>
              </a:xfrm>
              <a:prstGeom prst="rect">
                <a:avLst/>
              </a:prstGeom>
              <a:solidFill>
                <a:srgbClr val="0071C5"/>
              </a:solidFill>
              <a:ln w="25400" cap="flat" cmpd="sng" algn="ctr">
                <a:solidFill>
                  <a:srgbClr val="0071C5">
                    <a:shade val="50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endParaRPr>
              </a:p>
            </p:txBody>
          </p:sp>
        </p:grpSp>
        <p:cxnSp>
          <p:nvCxnSpPr>
            <p:cNvPr id="41" name="Straight Connector 40"/>
            <p:cNvCxnSpPr>
              <a:stCxn id="49" idx="0"/>
            </p:cNvCxnSpPr>
            <p:nvPr/>
          </p:nvCxnSpPr>
          <p:spPr bwMode="auto">
            <a:xfrm flipH="1" flipV="1">
              <a:off x="2818437" y="3048000"/>
              <a:ext cx="1" cy="601980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2" name="Straight Connector 41"/>
            <p:cNvCxnSpPr>
              <a:stCxn id="48" idx="0"/>
            </p:cNvCxnSpPr>
            <p:nvPr/>
          </p:nvCxnSpPr>
          <p:spPr bwMode="auto">
            <a:xfrm flipV="1">
              <a:off x="4421095" y="3116580"/>
              <a:ext cx="0" cy="533401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3" name="Straight Connector 42"/>
            <p:cNvCxnSpPr>
              <a:stCxn id="53" idx="0"/>
            </p:cNvCxnSpPr>
            <p:nvPr/>
          </p:nvCxnSpPr>
          <p:spPr bwMode="auto">
            <a:xfrm flipH="1" flipV="1">
              <a:off x="6001476" y="3116580"/>
              <a:ext cx="1" cy="533401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4" name="Straight Connector 43"/>
            <p:cNvCxnSpPr>
              <a:stCxn id="50" idx="2"/>
            </p:cNvCxnSpPr>
            <p:nvPr/>
          </p:nvCxnSpPr>
          <p:spPr bwMode="auto">
            <a:xfrm>
              <a:off x="4411182" y="5674681"/>
              <a:ext cx="0" cy="497519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2393385" y="2651760"/>
              <a:ext cx="9249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charset="0"/>
                </a:rPr>
                <a:t>Source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102722" y="2651760"/>
              <a:ext cx="6892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charset="0"/>
                </a:rPr>
                <a:t>Gate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662177" y="2651760"/>
              <a:ext cx="7496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charset="0"/>
                </a:rPr>
                <a:t>Drain</a:t>
              </a:r>
            </a:p>
          </p:txBody>
        </p:sp>
      </p:grpSp>
      <p:sp>
        <p:nvSpPr>
          <p:cNvPr id="57" name="Oval 56"/>
          <p:cNvSpPr/>
          <p:nvPr/>
        </p:nvSpPr>
        <p:spPr bwMode="auto">
          <a:xfrm>
            <a:off x="5463821" y="5334000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4F25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+</a:t>
            </a:r>
          </a:p>
        </p:txBody>
      </p:sp>
      <p:sp>
        <p:nvSpPr>
          <p:cNvPr id="58" name="Oval 57"/>
          <p:cNvSpPr/>
          <p:nvPr/>
        </p:nvSpPr>
        <p:spPr bwMode="auto">
          <a:xfrm>
            <a:off x="3048001" y="4684776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AEEF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-</a:t>
            </a:r>
          </a:p>
        </p:txBody>
      </p:sp>
      <p:sp>
        <p:nvSpPr>
          <p:cNvPr id="59" name="Oval 58"/>
          <p:cNvSpPr/>
          <p:nvPr/>
        </p:nvSpPr>
        <p:spPr bwMode="auto">
          <a:xfrm>
            <a:off x="2370881" y="4532376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AEEF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-</a:t>
            </a:r>
          </a:p>
        </p:txBody>
      </p:sp>
      <p:sp>
        <p:nvSpPr>
          <p:cNvPr id="60" name="Oval 59"/>
          <p:cNvSpPr/>
          <p:nvPr/>
        </p:nvSpPr>
        <p:spPr bwMode="auto">
          <a:xfrm>
            <a:off x="2742238" y="4468368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AEEF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-</a:t>
            </a:r>
          </a:p>
        </p:txBody>
      </p:sp>
      <p:sp>
        <p:nvSpPr>
          <p:cNvPr id="61" name="Oval 60"/>
          <p:cNvSpPr/>
          <p:nvPr/>
        </p:nvSpPr>
        <p:spPr bwMode="auto">
          <a:xfrm>
            <a:off x="3363909" y="5384800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4F25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+</a:t>
            </a:r>
          </a:p>
        </p:txBody>
      </p:sp>
      <p:sp>
        <p:nvSpPr>
          <p:cNvPr id="62" name="Oval 61"/>
          <p:cNvSpPr/>
          <p:nvPr/>
        </p:nvSpPr>
        <p:spPr bwMode="auto">
          <a:xfrm>
            <a:off x="6259469" y="5232400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4F25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+</a:t>
            </a:r>
          </a:p>
        </p:txBody>
      </p:sp>
      <p:sp>
        <p:nvSpPr>
          <p:cNvPr id="63" name="Oval 62"/>
          <p:cNvSpPr/>
          <p:nvPr/>
        </p:nvSpPr>
        <p:spPr bwMode="auto">
          <a:xfrm>
            <a:off x="2218481" y="5310632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4F25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+</a:t>
            </a:r>
          </a:p>
        </p:txBody>
      </p:sp>
      <p:sp>
        <p:nvSpPr>
          <p:cNvPr id="64" name="Oval 63"/>
          <p:cNvSpPr/>
          <p:nvPr/>
        </p:nvSpPr>
        <p:spPr bwMode="auto">
          <a:xfrm>
            <a:off x="6263097" y="4758690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AEEF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-</a:t>
            </a:r>
          </a:p>
        </p:txBody>
      </p:sp>
      <p:sp>
        <p:nvSpPr>
          <p:cNvPr id="65" name="Oval 64"/>
          <p:cNvSpPr/>
          <p:nvPr/>
        </p:nvSpPr>
        <p:spPr bwMode="auto">
          <a:xfrm>
            <a:off x="5585977" y="4606290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AEEF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-</a:t>
            </a:r>
          </a:p>
        </p:txBody>
      </p:sp>
      <p:sp>
        <p:nvSpPr>
          <p:cNvPr id="66" name="Oval 65"/>
          <p:cNvSpPr/>
          <p:nvPr/>
        </p:nvSpPr>
        <p:spPr bwMode="auto">
          <a:xfrm>
            <a:off x="5957334" y="4542282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AEEF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-</a:t>
            </a:r>
          </a:p>
        </p:txBody>
      </p:sp>
      <p:sp>
        <p:nvSpPr>
          <p:cNvPr id="67" name="Line Callout 2 (No Border) 66"/>
          <p:cNvSpPr/>
          <p:nvPr/>
        </p:nvSpPr>
        <p:spPr>
          <a:xfrm>
            <a:off x="6916569" y="2703621"/>
            <a:ext cx="876151" cy="412959"/>
          </a:xfrm>
          <a:prstGeom prst="callout2">
            <a:avLst>
              <a:gd name="adj1" fmla="val 54267"/>
              <a:gd name="adj2" fmla="val 1970"/>
              <a:gd name="adj3" fmla="val 80304"/>
              <a:gd name="adj4" fmla="val -18194"/>
              <a:gd name="adj5" fmla="val 202620"/>
              <a:gd name="adj6" fmla="val -44722"/>
            </a:avLst>
          </a:prstGeom>
          <a:noFill/>
          <a:ln w="6350" cap="flat" cmpd="sng" algn="ctr">
            <a:solidFill>
              <a:srgbClr val="061922"/>
            </a:solidFill>
            <a:prstDash val="dash"/>
            <a:tailEnd type="stealth" w="med" len="med"/>
          </a:ln>
          <a:effectLst/>
        </p:spPr>
        <p:txBody>
          <a:bodyPr rtlCol="0" anchor="t"/>
          <a:lstStyle/>
          <a:p>
            <a:pPr marL="115888" marR="0" lvl="0" indent="-115888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39598">
                    <a:lumMod val="75000"/>
                  </a:srgbClr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Metal</a:t>
            </a:r>
          </a:p>
        </p:txBody>
      </p:sp>
      <p:sp>
        <p:nvSpPr>
          <p:cNvPr id="68" name="Line Callout 2 (No Border) 67"/>
          <p:cNvSpPr/>
          <p:nvPr/>
        </p:nvSpPr>
        <p:spPr>
          <a:xfrm>
            <a:off x="7354644" y="3224590"/>
            <a:ext cx="1433756" cy="412959"/>
          </a:xfrm>
          <a:prstGeom prst="callout2">
            <a:avLst>
              <a:gd name="adj1" fmla="val 54267"/>
              <a:gd name="adj2" fmla="val 1970"/>
              <a:gd name="adj3" fmla="val 85225"/>
              <a:gd name="adj4" fmla="val -12525"/>
              <a:gd name="adj5" fmla="val 165716"/>
              <a:gd name="adj6" fmla="val -24172"/>
            </a:avLst>
          </a:prstGeom>
          <a:noFill/>
          <a:ln w="6350" cap="flat" cmpd="sng" algn="ctr">
            <a:solidFill>
              <a:srgbClr val="061922"/>
            </a:solidFill>
            <a:prstDash val="dash"/>
            <a:tailEnd type="stealth" w="med" len="med"/>
          </a:ln>
          <a:effectLst/>
        </p:spPr>
        <p:txBody>
          <a:bodyPr rtlCol="0" anchor="t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39598">
                    <a:lumMod val="75000"/>
                  </a:srgbClr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Oxide layer</a:t>
            </a:r>
          </a:p>
        </p:txBody>
      </p:sp>
      <p:sp>
        <p:nvSpPr>
          <p:cNvPr id="69" name="Line Callout 2 (No Border) 68"/>
          <p:cNvSpPr/>
          <p:nvPr/>
        </p:nvSpPr>
        <p:spPr>
          <a:xfrm>
            <a:off x="7547684" y="4488202"/>
            <a:ext cx="1697916" cy="412959"/>
          </a:xfrm>
          <a:prstGeom prst="callout2">
            <a:avLst>
              <a:gd name="adj1" fmla="val 118234"/>
              <a:gd name="adj2" fmla="val 773"/>
              <a:gd name="adj3" fmla="val 163955"/>
              <a:gd name="adj4" fmla="val -4132"/>
              <a:gd name="adj5" fmla="val 195239"/>
              <a:gd name="adj6" fmla="val -18188"/>
            </a:avLst>
          </a:prstGeom>
          <a:noFill/>
          <a:ln w="6350" cap="flat" cmpd="sng" algn="ctr">
            <a:solidFill>
              <a:srgbClr val="061922"/>
            </a:solidFill>
            <a:prstDash val="dash"/>
            <a:tailEnd type="stealth" w="med" len="med"/>
          </a:ln>
          <a:effectLst/>
        </p:spPr>
        <p:txBody>
          <a:bodyPr rtlCol="0" anchor="t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39598">
                    <a:lumMod val="75000"/>
                  </a:srgbClr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P-type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939598">
                    <a:lumMod val="75000"/>
                  </a:srgbClr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semiconductor</a:t>
            </a:r>
          </a:p>
        </p:txBody>
      </p:sp>
      <p:sp>
        <p:nvSpPr>
          <p:cNvPr id="70" name="Line Callout 2 (No Border) 69"/>
          <p:cNvSpPr/>
          <p:nvPr/>
        </p:nvSpPr>
        <p:spPr>
          <a:xfrm flipH="1">
            <a:off x="-389708" y="4530344"/>
            <a:ext cx="1697916" cy="412959"/>
          </a:xfrm>
          <a:prstGeom prst="callout2">
            <a:avLst>
              <a:gd name="adj1" fmla="val 86250"/>
              <a:gd name="adj2" fmla="val -2817"/>
              <a:gd name="adj3" fmla="val 87686"/>
              <a:gd name="adj4" fmla="val -26272"/>
              <a:gd name="adj5" fmla="val 75370"/>
              <a:gd name="adj6" fmla="val -64597"/>
            </a:avLst>
          </a:prstGeom>
          <a:noFill/>
          <a:ln w="6350" cap="flat" cmpd="sng" algn="ctr">
            <a:solidFill>
              <a:srgbClr val="061922"/>
            </a:solidFill>
            <a:prstDash val="dash"/>
            <a:tailEnd type="stealth" w="med" len="med"/>
          </a:ln>
          <a:effectLst/>
        </p:spPr>
        <p:txBody>
          <a:bodyPr rtlCol="0" anchor="t"/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39598">
                    <a:lumMod val="75000"/>
                  </a:srgbClr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N-type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939598">
                    <a:lumMod val="75000"/>
                  </a:srgbClr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semiconductor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4168462" y="6177788"/>
            <a:ext cx="485439" cy="230378"/>
            <a:chOff x="3539490" y="4938999"/>
            <a:chExt cx="224790" cy="106680"/>
          </a:xfrm>
        </p:grpSpPr>
        <p:cxnSp>
          <p:nvCxnSpPr>
            <p:cNvPr id="74" name="Straight Connector 73"/>
            <p:cNvCxnSpPr/>
            <p:nvPr/>
          </p:nvCxnSpPr>
          <p:spPr bwMode="auto">
            <a:xfrm>
              <a:off x="3539490" y="4938999"/>
              <a:ext cx="224790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 bwMode="auto">
            <a:xfrm>
              <a:off x="3583152" y="4992339"/>
              <a:ext cx="137467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>
              <a:off x="3630055" y="5045679"/>
              <a:ext cx="43661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77" name="Group 76"/>
          <p:cNvGrpSpPr/>
          <p:nvPr/>
        </p:nvGrpSpPr>
        <p:grpSpPr>
          <a:xfrm>
            <a:off x="9599362" y="3513902"/>
            <a:ext cx="1669888" cy="1870898"/>
            <a:chOff x="9074875" y="3172029"/>
            <a:chExt cx="1669888" cy="1870898"/>
          </a:xfrm>
        </p:grpSpPr>
        <p:grpSp>
          <p:nvGrpSpPr>
            <p:cNvPr id="78" name="Group 77"/>
            <p:cNvGrpSpPr/>
            <p:nvPr/>
          </p:nvGrpSpPr>
          <p:grpSpPr>
            <a:xfrm>
              <a:off x="9640644" y="3544044"/>
              <a:ext cx="620358" cy="1129551"/>
              <a:chOff x="8127402" y="3544048"/>
              <a:chExt cx="620358" cy="1129551"/>
            </a:xfrm>
          </p:grpSpPr>
          <p:cxnSp>
            <p:nvCxnSpPr>
              <p:cNvPr id="82" name="Straight Connector 81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3" name="Straight Connector 82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4" name="Straight Connector 83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5" name="Straight Connector 84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6" name="Straight Connector 85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7" name="Straight Connector 86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8" name="Straight Connector 87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79" name="TextBox 78"/>
            <p:cNvSpPr txBox="1"/>
            <p:nvPr/>
          </p:nvSpPr>
          <p:spPr>
            <a:xfrm>
              <a:off x="9074875" y="3954935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Gate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64834" y="3172029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Drain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917292" y="4673595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Source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901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6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45 -0.00949 C 0.03715 0.00046 0.03593 0.02361 0.04427 0.02893 C 0.05451 0.03518 0.06197 0.01319 0.06545 0.00903 L 0.07413 -0.00162 C 0.07743 -0.00625 0.08437 -0.00394 0.09583 0.00301 C 0.10312 0.00741 0.10885 0.02037 0.10555 0.03009 C 0.10225 0.04005 0.09097 0.04282 0.08368 0.03843 C 0.07239 0.03148 0.06909 0.0338 0.06927 0.02755 L 0.07256 0.00579 C 0.07274 -0.00046 0.06822 -0.00417 0.05816 -0.01042 C 0.04947 -0.01528 0.04375 -0.01921 0.04045 -0.00949 Z " pathEditMode="relative" rAng="0" ptsTypes="ffFffffFfff">
                                      <p:cBhvr>
                                        <p:cTn id="9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4" y="2130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26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17 -0.00023 C -0.00347 0.00972 -0.03542 0.02662 -0.02708 0.03194 C -0.01684 0.03819 -0.00104 0.04792 0.00417 0.04699 L 0.01701 0.04653 C 0.02205 0.04398 0.03906 0.00301 0.05052 0.00995 C 0.05781 0.01435 0.05937 0.03218 0.05608 0.0419 C 0.05278 0.05185 0.04514 0.05833 0.03785 0.05394 C 0.02656 0.04699 0.02847 0.04306 0.02865 0.03681 L 0.03194 0.01505 C 0.03212 0.0088 0.02969 -0.00069 0.01962 -0.00694 C 0.01094 -0.01181 0.00312 -0.00995 -0.00017 -0.00023 Z " pathEditMode="relative" rAng="0" ptsTypes="ffFffffFfff">
                                      <p:cBhvr>
                                        <p:cTn id="9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5" y="2338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26" presetClass="path" presetSubtype="0" repeatCount="indefinite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52 -0.00046 C 0.00277 -0.01065 0.0217 -0.01921 0.01805 -0.03217 C 0.01059 -0.04236 0.00034 -0.04861 -0.00486 -0.04768 L -0.01771 -0.04722 C -0.02275 -0.04467 -0.04497 0.0044 -0.05625 -0.00208 C -0.06354 -0.00694 -0.06736 -0.02685 -0.06372 -0.0368 C -0.06077 -0.04653 -0.05 -0.04861 -0.04306 -0.04444 C -0.03177 -0.03704 -0.03039 -0.03657 -0.03056 -0.03032 L -0.03264 -0.01574 C -0.03247 -0.00949 -0.03039 -1.85185E-6 -0.02032 0.00625 C -0.01164 0.01111 -0.00348 0.00903 -0.00052 -0.00046 Z " pathEditMode="relative" rAng="0" ptsTypes="ffFffffFfff">
                                      <p:cBhvr>
                                        <p:cTn id="9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0" y="-1829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26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17 -0.00023 C -0.00347 0.00972 -0.00468 0.03287 0.00365 0.03819 C 0.01389 0.04444 0.02136 0.02245 0.02483 0.01829 L 0.03351 0.00764 C 0.03681 0.00301 0.04375 0.00532 0.05521 0.01227 C 0.0625 0.01667 0.06823 0.02963 0.06494 0.03935 C 0.06164 0.04931 0.05035 0.05208 0.04306 0.04768 C 0.03178 0.04074 0.02848 0.04306 0.02865 0.03681 L 0.03195 0.01505 C 0.03212 0.0088 0.02761 0.00509 0.01754 -0.00116 C 0.00886 -0.00602 0.00313 -0.00995 -0.00017 -0.00023 Z " pathEditMode="relative" rAng="0" ptsTypes="ffFffffFfff">
                                      <p:cBhvr>
                                        <p:cTn id="97" dur="2000" spd="-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4" y="213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26" presetClass="path" presetSubtype="0" repeatCount="indefinite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17 -0.00023 C -0.00347 0.00972 -0.03542 0.02662 -0.02708 0.03194 C -0.01684 0.03819 -0.00104 0.04792 0.00417 0.04699 L 0.01701 0.04653 C 0.02205 0.04398 0.03906 0.00301 0.05052 0.00995 C 0.05781 0.01435 0.05937 0.03218 0.05608 0.0419 C 0.05278 0.05185 0.04514 0.05833 0.03785 0.05394 C 0.02656 0.04699 0.02847 0.04306 0.02865 0.03681 L 0.03194 0.01505 C 0.03212 0.0088 0.02969 -0.00069 0.01962 -0.00694 C 0.01094 -0.01181 0.00312 -0.00995 -0.00017 -0.00023 Z " pathEditMode="relative" rAng="0" ptsTypes="ffFffffFfff">
                                      <p:cBhvr>
                                        <p:cTn id="99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5" y="2338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26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46 C 0.00277 -0.01065 0.0217 -0.01921 0.01805 -0.03217 C 0.01059 -0.04236 0.00034 -0.04861 -0.00486 -0.04768 L -0.01771 -0.04722 C -0.02275 -0.04467 -0.04497 0.0044 -0.05625 -0.00208 C -0.06354 -0.00694 -0.06736 -0.02685 -0.06372 -0.0368 C -0.06077 -0.04653 -0.05 -0.04861 -0.04306 -0.04444 C -0.03177 -0.03704 -0.03039 -0.03657 -0.03056 -0.03032 L -0.03264 -0.01574 C -0.03247 -0.00949 -0.03039 -1.85185E-6 -0.02032 0.00625 C -0.01164 0.01111 -0.00348 0.00903 -0.00052 -0.00046 Z " pathEditMode="relative" rAng="0" ptsTypes="ffFffffFfff">
                                      <p:cBhvr>
                                        <p:cTn id="101" dur="2000" spd="-100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0" y="-1829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26" presetClass="path" presetSubtype="0" repeatCount="indefinite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18 -0.00024 C -0.00347 0.00972 -0.02969 0.02777 -0.02136 0.0331 C -0.01111 0.03935 0.01892 0.03495 0.02239 0.03078 L 0.05139 0.00787 C 0.05469 0.00324 0.0743 -0.02801 0.08576 -0.02107 C 0.09305 -0.01667 0.11684 -0.03797 0.12691 -0.03056 C 0.13906 -0.02246 0.16024 0.03009 0.15295 0.02569 C 0.14357 0.03541 0.0368 0.04166 0.03698 0.03541 L 0.03194 0.01504 C 0.03038 0.00902 0.04045 -0.01899 0.03802 -0.02176 C 0.03559 -0.02454 0.02344 0.00185 0.01753 -0.00116 C 0.01389 0.00208 0.00538 -0.03982 0.00243 -0.03959 C -0.00052 -0.03936 0.00035 -0.00834 -0.00018 -0.00024 Z " pathEditMode="relative" rAng="0" ptsTypes="ffFffffFfafaf">
                                      <p:cBhvr>
                                        <p:cTn id="103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5" y="116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26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23 C -0.00347 0.00972 -0.00208 0.02083 0.00625 0.02616 C 0.0165 0.03241 0.01893 0.03495 0.0224 0.03078 L 0.05139 0.00787 C 0.05469 0.00324 0.07743 -0.04722 0.08889 -0.04028 C 0.09618 -0.03588 0.12691 -0.05556 0.13698 -0.04815 C 0.14723 -0.04931 0.17344 -0.07176 0.17604 -0.05949 C 0.17934 -0.05486 0.15729 -0.03357 0.15695 -0.02084 C 0.1566 -0.0081 0.17813 0.0125 0.17344 0.01713 C 0.16997 0.025 0.14479 0.00463 0.1283 0.00671 C 0.11181 0.00879 0.08768 0.02708 0.07413 0.02916 L 0.04688 0.01898 C 0.04532 0.01296 0.04098 -0.01158 0.03802 -0.02176 C 0.03507 -0.03195 0.0382 -0.04028 0.02969 -0.04213 C 0.02604 -0.03889 -0.00833 -0.04028 -0.01337 -0.03334 C -0.0184 -0.02639 -0.00295 -0.00718 -0.00017 -0.00023 Z " pathEditMode="relative" rAng="0" ptsTypes="ffFfffaafaFfafaf">
                                      <p:cBhvr>
                                        <p:cTn id="10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56" y="-1829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26" presetClass="path" presetSubtype="0" repeatCount="indefinite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18 0.00023 C 0.00104 0.01041 0.00677 0.01898 0.01579 0.01736 C 0.02708 0.01574 0.03003 0.01574 0.03142 0.00949 L 0.03923 -0.04399 C 0.04027 -0.05024 0.04618 -0.09514 0.05868 -0.09792 C 0.06666 -0.09908 0.08437 -0.13797 0.096 -0.13913 C 0.10416 -0.14746 0.09826 -0.11945 0.10295 -0.11806 C 0.10763 -0.11667 0.12118 -0.1375 0.12395 -0.1301 C 0.12673 -0.12269 0.11267 -0.09167 0.11927 -0.07362 C 0.11961 -0.06482 0.17048 -0.02871 0.16302 -0.0213 C 0.15555 -0.01389 0.09236 -0.03125 0.0743 -0.02848 L 0.05416 -0.0051 C 0.05034 -0.00903 0.03107 -0.03681 0.02343 -0.04538 C 0.01579 -0.05394 0.01614 -0.06112 0.00816 -0.05672 C 0.00642 -0.05163 -0.02327 -0.02825 -0.02466 -0.01852 C -0.02605 -0.00926 -0.00539 -0.00417 -0.00018 0.00023 Z " pathEditMode="relative" rAng="0" ptsTypes="ffFfffaafaFfafaf">
                                      <p:cBhvr>
                                        <p:cTn id="107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40" y="-6458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26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23 C 0.00243 -0.00902 0.00122 -0.02037 -0.00712 -0.02592 C -0.01719 -0.03287 -0.01996 -0.03449 -0.02326 -0.03032 L -0.04878 0.02917 C -0.05208 0.0331 -0.0783 0.04723 -0.08993 0.04028 C -0.09705 0.03588 -0.11927 0.03935 -0.12951 0.03195 C -0.13975 0.0331 -0.16198 0.04121 -0.16666 0.03935 C -0.17135 0.0375 -0.15555 0.0375 -0.15781 0.02014 C -0.16007 0.00278 -0.18194 -0.0493 -0.18038 -0.06527 C -0.17691 -0.07291 -0.15937 -0.0794 -0.14826 -0.07523 C -0.14028 -0.07199 -0.14479 -0.05347 -0.13246 -0.04583 C -0.12014 -0.03819 -0.08871 -0.03125 -0.07465 -0.0294 L -0.04844 -0.03426 C -0.04687 -0.02824 -0.04184 0.0088 -0.03923 0.02153 C -0.03594 0.03449 -0.0441 0.03889 -0.03055 0.0419 C -0.02708 0.03912 0.03663 0.04723 0.04167 0.04028 C 0.0467 0.03334 0.00834 0.00857 -0.00052 0.00023 Z " pathEditMode="relative" rAng="0" ptsTypes="ffFfffaafaaFfafaf">
                                      <p:cBhvr>
                                        <p:cTn id="10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19" y="-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8" grpId="0" animBg="1"/>
      <p:bldP spid="69" grpId="0" animBg="1"/>
      <p:bldP spid="7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Diffusion process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7823"/>
            <a:ext cx="10515600" cy="1794707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Holes and electrons diffuse into the n-type and p-type semiconductors correspondently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The diffusion process creates the balancing field (Ed) that prevents deeper diffusion </a:t>
            </a:r>
            <a:r>
              <a:rPr lang="en-US" sz="2400" dirty="0">
                <a:latin typeface="Calibri" panose="020F0502020204030204" pitchFamily="34" charset="0"/>
              </a:rPr>
              <a:t>→ no current in stable state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09/18/2018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5</a:t>
            </a:fld>
            <a:endParaRPr lang="ru-RU"/>
          </a:p>
        </p:txBody>
      </p:sp>
      <p:sp>
        <p:nvSpPr>
          <p:cNvPr id="71" name="Rectangle 70"/>
          <p:cNvSpPr/>
          <p:nvPr/>
        </p:nvSpPr>
        <p:spPr bwMode="auto">
          <a:xfrm>
            <a:off x="1458411" y="4409088"/>
            <a:ext cx="5905542" cy="1273213"/>
          </a:xfrm>
          <a:prstGeom prst="rect">
            <a:avLst/>
          </a:prstGeom>
          <a:solidFill>
            <a:srgbClr val="FDB813"/>
          </a:solidFill>
          <a:ln w="25400" cap="flat" cmpd="sng" algn="ctr">
            <a:solidFill>
              <a:srgbClr val="FDB813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3871297" y="3657601"/>
            <a:ext cx="1099595" cy="751487"/>
          </a:xfrm>
          <a:prstGeom prst="rect">
            <a:avLst/>
          </a:prstGeom>
          <a:solidFill>
            <a:srgbClr val="061922"/>
          </a:solidFill>
          <a:ln w="25400" cap="flat" cmpd="sng" algn="ctr">
            <a:solidFill>
              <a:srgbClr val="061922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2268640" y="3657600"/>
            <a:ext cx="1099595" cy="751487"/>
          </a:xfrm>
          <a:prstGeom prst="rect">
            <a:avLst/>
          </a:prstGeom>
          <a:solidFill>
            <a:srgbClr val="061922"/>
          </a:solidFill>
          <a:ln w="25400" cap="flat" cmpd="sng" algn="ctr">
            <a:solidFill>
              <a:srgbClr val="061922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5451679" y="3657601"/>
            <a:ext cx="1099595" cy="751487"/>
          </a:xfrm>
          <a:prstGeom prst="rect">
            <a:avLst/>
          </a:prstGeom>
          <a:solidFill>
            <a:srgbClr val="061922"/>
          </a:solidFill>
          <a:ln w="25400" cap="flat" cmpd="sng" algn="ctr">
            <a:solidFill>
              <a:srgbClr val="061922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5269032" y="4409086"/>
            <a:ext cx="1446728" cy="791895"/>
          </a:xfrm>
          <a:prstGeom prst="rect">
            <a:avLst/>
          </a:prstGeom>
          <a:pattFill prst="lgConfetti">
            <a:fgClr>
              <a:srgbClr val="0071C5"/>
            </a:fgClr>
            <a:bgClr>
              <a:srgbClr val="FDB813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5451679" y="4409087"/>
            <a:ext cx="1099595" cy="601885"/>
          </a:xfrm>
          <a:prstGeom prst="rect">
            <a:avLst/>
          </a:prstGeom>
          <a:pattFill prst="lgConfetti">
            <a:fgClr>
              <a:srgbClr val="FDB813"/>
            </a:fgClr>
            <a:bgClr>
              <a:srgbClr val="0071C5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5634325" y="4404008"/>
            <a:ext cx="734302" cy="401935"/>
          </a:xfrm>
          <a:prstGeom prst="rect">
            <a:avLst/>
          </a:prstGeom>
          <a:solidFill>
            <a:srgbClr val="0071C5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5451678" y="4414167"/>
            <a:ext cx="1099595" cy="601885"/>
          </a:xfrm>
          <a:prstGeom prst="rect">
            <a:avLst/>
          </a:prstGeom>
          <a:solidFill>
            <a:srgbClr val="0071C5"/>
          </a:solidFill>
          <a:ln w="25400" cap="flat" cmpd="sng" algn="ctr">
            <a:solidFill>
              <a:srgbClr val="0071C5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6299083" y="3946099"/>
            <a:ext cx="1064870" cy="462988"/>
          </a:xfrm>
          <a:prstGeom prst="rect">
            <a:avLst/>
          </a:prstGeom>
          <a:pattFill prst="wdUpDiag">
            <a:fgClr>
              <a:srgbClr val="939598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80" name="Straight Connector 79"/>
          <p:cNvCxnSpPr>
            <a:stCxn id="73" idx="0"/>
          </p:cNvCxnSpPr>
          <p:nvPr/>
        </p:nvCxnSpPr>
        <p:spPr bwMode="auto">
          <a:xfrm flipH="1" flipV="1">
            <a:off x="2818437" y="3055620"/>
            <a:ext cx="1" cy="601980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1" name="Straight Connector 80"/>
          <p:cNvCxnSpPr>
            <a:stCxn id="72" idx="0"/>
          </p:cNvCxnSpPr>
          <p:nvPr/>
        </p:nvCxnSpPr>
        <p:spPr bwMode="auto">
          <a:xfrm flipV="1">
            <a:off x="4421095" y="3124200"/>
            <a:ext cx="0" cy="533401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2" name="Straight Connector 81"/>
          <p:cNvCxnSpPr>
            <a:stCxn id="74" idx="0"/>
          </p:cNvCxnSpPr>
          <p:nvPr/>
        </p:nvCxnSpPr>
        <p:spPr bwMode="auto">
          <a:xfrm flipH="1" flipV="1">
            <a:off x="6001476" y="3124200"/>
            <a:ext cx="1" cy="533401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3" name="Straight Connector 82"/>
          <p:cNvCxnSpPr>
            <a:stCxn id="71" idx="2"/>
          </p:cNvCxnSpPr>
          <p:nvPr/>
        </p:nvCxnSpPr>
        <p:spPr bwMode="auto">
          <a:xfrm>
            <a:off x="4411182" y="5682301"/>
            <a:ext cx="0" cy="497519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2393385" y="2659380"/>
            <a:ext cx="924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Source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102722" y="2659380"/>
            <a:ext cx="689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Gate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662177" y="2659380"/>
            <a:ext cx="749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Drain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5469740" y="4623240"/>
            <a:ext cx="1051287" cy="367431"/>
            <a:chOff x="5469740" y="4623240"/>
            <a:chExt cx="1051287" cy="367431"/>
          </a:xfrm>
        </p:grpSpPr>
        <p:sp>
          <p:nvSpPr>
            <p:cNvPr id="88" name="Oval 87"/>
            <p:cNvSpPr/>
            <p:nvPr/>
          </p:nvSpPr>
          <p:spPr bwMode="auto">
            <a:xfrm>
              <a:off x="5469740" y="4645615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4F25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+</a:t>
              </a:r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5721046" y="4838252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4F25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+</a:t>
              </a:r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6149740" y="4838271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4F25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+</a:t>
              </a:r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6368627" y="462324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4F25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+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284041" y="4679120"/>
            <a:ext cx="1425552" cy="513836"/>
            <a:chOff x="5284041" y="4679120"/>
            <a:chExt cx="1425552" cy="513836"/>
          </a:xfrm>
        </p:grpSpPr>
        <p:sp>
          <p:nvSpPr>
            <p:cNvPr id="93" name="Oval 92"/>
            <p:cNvSpPr/>
            <p:nvPr/>
          </p:nvSpPr>
          <p:spPr bwMode="auto">
            <a:xfrm>
              <a:off x="5284041" y="4710029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5338501" y="5020684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5671758" y="5020684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6216227" y="5040556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6551274" y="467912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6557193" y="5029052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</p:grpSp>
      <p:cxnSp>
        <p:nvCxnSpPr>
          <p:cNvPr id="99" name="Straight Arrow Connector 98"/>
          <p:cNvCxnSpPr>
            <a:stCxn id="77" idx="2"/>
          </p:cNvCxnSpPr>
          <p:nvPr/>
        </p:nvCxnSpPr>
        <p:spPr bwMode="auto">
          <a:xfrm>
            <a:off x="6001476" y="4805943"/>
            <a:ext cx="1" cy="439157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0" name="Straight Arrow Connector 99"/>
          <p:cNvCxnSpPr/>
          <p:nvPr/>
        </p:nvCxnSpPr>
        <p:spPr bwMode="auto">
          <a:xfrm flipH="1" flipV="1">
            <a:off x="5212080" y="4589735"/>
            <a:ext cx="422245" cy="1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1" name="Straight Arrow Connector 100"/>
          <p:cNvCxnSpPr/>
          <p:nvPr/>
        </p:nvCxnSpPr>
        <p:spPr bwMode="auto">
          <a:xfrm flipV="1">
            <a:off x="6385891" y="4584654"/>
            <a:ext cx="365429" cy="2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102" name="Group 101"/>
          <p:cNvGrpSpPr/>
          <p:nvPr/>
        </p:nvGrpSpPr>
        <p:grpSpPr>
          <a:xfrm>
            <a:off x="4954992" y="4518068"/>
            <a:ext cx="2106502" cy="965920"/>
            <a:chOff x="4954992" y="4518068"/>
            <a:chExt cx="2106502" cy="965920"/>
          </a:xfrm>
        </p:grpSpPr>
        <p:sp>
          <p:nvSpPr>
            <p:cNvPr id="103" name="TextBox 102"/>
            <p:cNvSpPr txBox="1"/>
            <p:nvPr/>
          </p:nvSpPr>
          <p:spPr>
            <a:xfrm>
              <a:off x="6670040" y="4518068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61922"/>
                  </a:solidFill>
                  <a:cs typeface="Arial" charset="0"/>
                </a:rPr>
                <a:t>E</a:t>
              </a:r>
              <a:r>
                <a:rPr lang="en-US" sz="1200" dirty="0">
                  <a:solidFill>
                    <a:srgbClr val="061922"/>
                  </a:solidFill>
                  <a:cs typeface="Arial" charset="0"/>
                </a:rPr>
                <a:t>d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961916" y="5114656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61922"/>
                  </a:solidFill>
                  <a:cs typeface="Arial" charset="0"/>
                </a:rPr>
                <a:t>E</a:t>
              </a:r>
              <a:r>
                <a:rPr lang="en-US" sz="1100" dirty="0">
                  <a:solidFill>
                    <a:srgbClr val="061922"/>
                  </a:solidFill>
                  <a:latin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954992" y="4537149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61922"/>
                  </a:solidFill>
                  <a:cs typeface="Arial" charset="0"/>
                </a:rPr>
                <a:t>E</a:t>
              </a:r>
              <a:r>
                <a:rPr lang="en-US" sz="1200" dirty="0">
                  <a:solidFill>
                    <a:srgbClr val="061922"/>
                  </a:solidFill>
                  <a:cs typeface="Arial" charset="0"/>
                </a:rPr>
                <a:t>d</a:t>
              </a:r>
            </a:p>
          </p:txBody>
        </p:sp>
      </p:grpSp>
      <p:sp>
        <p:nvSpPr>
          <p:cNvPr id="106" name="Rectangle 105"/>
          <p:cNvSpPr/>
          <p:nvPr/>
        </p:nvSpPr>
        <p:spPr bwMode="auto">
          <a:xfrm>
            <a:off x="2078835" y="4416490"/>
            <a:ext cx="1446728" cy="791895"/>
          </a:xfrm>
          <a:prstGeom prst="rect">
            <a:avLst/>
          </a:prstGeom>
          <a:pattFill prst="lgConfetti">
            <a:fgClr>
              <a:srgbClr val="0071C5"/>
            </a:fgClr>
            <a:bgClr>
              <a:srgbClr val="FDB813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2261482" y="4416491"/>
            <a:ext cx="1099595" cy="601885"/>
          </a:xfrm>
          <a:prstGeom prst="rect">
            <a:avLst/>
          </a:prstGeom>
          <a:pattFill prst="lgConfetti">
            <a:fgClr>
              <a:srgbClr val="FDB813"/>
            </a:fgClr>
            <a:bgClr>
              <a:srgbClr val="0071C5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2444128" y="4411412"/>
            <a:ext cx="734302" cy="401935"/>
          </a:xfrm>
          <a:prstGeom prst="rect">
            <a:avLst/>
          </a:prstGeom>
          <a:solidFill>
            <a:srgbClr val="0071C5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2261481" y="4421571"/>
            <a:ext cx="1099595" cy="601885"/>
          </a:xfrm>
          <a:prstGeom prst="rect">
            <a:avLst/>
          </a:prstGeom>
          <a:solidFill>
            <a:srgbClr val="0071C5"/>
          </a:solidFill>
          <a:ln w="25400" cap="flat" cmpd="sng" algn="ctr">
            <a:solidFill>
              <a:srgbClr val="0071C5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2279543" y="4630644"/>
            <a:ext cx="1051287" cy="367431"/>
            <a:chOff x="5469740" y="4623240"/>
            <a:chExt cx="1051287" cy="367431"/>
          </a:xfrm>
        </p:grpSpPr>
        <p:sp>
          <p:nvSpPr>
            <p:cNvPr id="111" name="Oval 110"/>
            <p:cNvSpPr/>
            <p:nvPr/>
          </p:nvSpPr>
          <p:spPr bwMode="auto">
            <a:xfrm>
              <a:off x="5469740" y="4645615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4F25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+</a:t>
              </a:r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5721046" y="4838252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4F25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+</a:t>
              </a:r>
            </a:p>
          </p:txBody>
        </p:sp>
        <p:sp>
          <p:nvSpPr>
            <p:cNvPr id="113" name="Oval 112"/>
            <p:cNvSpPr/>
            <p:nvPr/>
          </p:nvSpPr>
          <p:spPr bwMode="auto">
            <a:xfrm>
              <a:off x="6149740" y="4838271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4F25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+</a:t>
              </a:r>
            </a:p>
          </p:txBody>
        </p:sp>
        <p:sp>
          <p:nvSpPr>
            <p:cNvPr id="114" name="Oval 113"/>
            <p:cNvSpPr/>
            <p:nvPr/>
          </p:nvSpPr>
          <p:spPr bwMode="auto">
            <a:xfrm>
              <a:off x="6368627" y="462324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4F25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+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2093844" y="4686524"/>
            <a:ext cx="1425552" cy="513836"/>
            <a:chOff x="5284041" y="4679120"/>
            <a:chExt cx="1425552" cy="513836"/>
          </a:xfrm>
        </p:grpSpPr>
        <p:sp>
          <p:nvSpPr>
            <p:cNvPr id="116" name="Oval 115"/>
            <p:cNvSpPr/>
            <p:nvPr/>
          </p:nvSpPr>
          <p:spPr bwMode="auto">
            <a:xfrm>
              <a:off x="5284041" y="4710029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5338501" y="5020684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5671758" y="5020684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6216227" y="5040556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120" name="Oval 119"/>
            <p:cNvSpPr/>
            <p:nvPr/>
          </p:nvSpPr>
          <p:spPr bwMode="auto">
            <a:xfrm>
              <a:off x="6551274" y="467912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6557193" y="5029052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</p:grpSp>
      <p:cxnSp>
        <p:nvCxnSpPr>
          <p:cNvPr id="122" name="Straight Arrow Connector 121"/>
          <p:cNvCxnSpPr>
            <a:stCxn id="108" idx="2"/>
          </p:cNvCxnSpPr>
          <p:nvPr/>
        </p:nvCxnSpPr>
        <p:spPr bwMode="auto">
          <a:xfrm>
            <a:off x="2811279" y="4813347"/>
            <a:ext cx="1" cy="439157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3" name="Straight Arrow Connector 122"/>
          <p:cNvCxnSpPr/>
          <p:nvPr/>
        </p:nvCxnSpPr>
        <p:spPr bwMode="auto">
          <a:xfrm flipH="1" flipV="1">
            <a:off x="2021883" y="4597139"/>
            <a:ext cx="422245" cy="1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4" name="Straight Arrow Connector 123"/>
          <p:cNvCxnSpPr/>
          <p:nvPr/>
        </p:nvCxnSpPr>
        <p:spPr bwMode="auto">
          <a:xfrm flipV="1">
            <a:off x="3195694" y="4592058"/>
            <a:ext cx="365429" cy="2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125" name="Group 124"/>
          <p:cNvGrpSpPr/>
          <p:nvPr/>
        </p:nvGrpSpPr>
        <p:grpSpPr>
          <a:xfrm>
            <a:off x="1764795" y="4525472"/>
            <a:ext cx="2106502" cy="965920"/>
            <a:chOff x="4954992" y="4518068"/>
            <a:chExt cx="2106502" cy="965920"/>
          </a:xfrm>
        </p:grpSpPr>
        <p:sp>
          <p:nvSpPr>
            <p:cNvPr id="126" name="TextBox 125"/>
            <p:cNvSpPr txBox="1"/>
            <p:nvPr/>
          </p:nvSpPr>
          <p:spPr>
            <a:xfrm>
              <a:off x="6670040" y="4518068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61922"/>
                  </a:solidFill>
                  <a:cs typeface="Arial" charset="0"/>
                </a:rPr>
                <a:t>E</a:t>
              </a:r>
              <a:r>
                <a:rPr lang="en-US" sz="1200" dirty="0">
                  <a:solidFill>
                    <a:srgbClr val="061922"/>
                  </a:solidFill>
                  <a:cs typeface="Arial" charset="0"/>
                </a:rPr>
                <a:t>d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961916" y="5114656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61922"/>
                  </a:solidFill>
                  <a:cs typeface="Arial" charset="0"/>
                </a:rPr>
                <a:t>E</a:t>
              </a:r>
              <a:r>
                <a:rPr lang="en-US" sz="1100" dirty="0">
                  <a:solidFill>
                    <a:srgbClr val="061922"/>
                  </a:solidFill>
                  <a:latin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954992" y="4537149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61922"/>
                  </a:solidFill>
                  <a:cs typeface="Arial" charset="0"/>
                </a:rPr>
                <a:t>E</a:t>
              </a:r>
              <a:r>
                <a:rPr lang="en-US" sz="1200" dirty="0">
                  <a:solidFill>
                    <a:srgbClr val="061922"/>
                  </a:solidFill>
                  <a:cs typeface="Arial" charset="0"/>
                </a:rPr>
                <a:t>d</a:t>
              </a:r>
            </a:p>
          </p:txBody>
        </p:sp>
      </p:grpSp>
      <p:sp>
        <p:nvSpPr>
          <p:cNvPr id="129" name="Rectangle 128"/>
          <p:cNvSpPr/>
          <p:nvPr/>
        </p:nvSpPr>
        <p:spPr bwMode="auto">
          <a:xfrm>
            <a:off x="1458411" y="3946099"/>
            <a:ext cx="1064870" cy="462988"/>
          </a:xfrm>
          <a:prstGeom prst="rect">
            <a:avLst/>
          </a:prstGeom>
          <a:pattFill prst="wdUpDiag">
            <a:fgClr>
              <a:srgbClr val="939598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3124201" y="3946099"/>
            <a:ext cx="2593788" cy="462988"/>
          </a:xfrm>
          <a:prstGeom prst="rect">
            <a:avLst/>
          </a:prstGeom>
          <a:pattFill prst="wdUpDiag">
            <a:fgClr>
              <a:srgbClr val="939598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4168462" y="6177788"/>
            <a:ext cx="485439" cy="230378"/>
            <a:chOff x="3539490" y="4938999"/>
            <a:chExt cx="224790" cy="106680"/>
          </a:xfrm>
        </p:grpSpPr>
        <p:cxnSp>
          <p:nvCxnSpPr>
            <p:cNvPr id="132" name="Straight Connector 131"/>
            <p:cNvCxnSpPr/>
            <p:nvPr/>
          </p:nvCxnSpPr>
          <p:spPr bwMode="auto">
            <a:xfrm>
              <a:off x="3539490" y="4938999"/>
              <a:ext cx="224790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 bwMode="auto">
            <a:xfrm>
              <a:off x="3583152" y="4992339"/>
              <a:ext cx="137467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4" name="Straight Connector 133"/>
            <p:cNvCxnSpPr/>
            <p:nvPr/>
          </p:nvCxnSpPr>
          <p:spPr bwMode="auto">
            <a:xfrm>
              <a:off x="3630055" y="5045679"/>
              <a:ext cx="43661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3537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" presetClass="exit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64" presetClass="path" presetSubtype="0" accel="50000" decel="5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1.11022E-16 1.11022E-16 L 1.11022E-16 -0.02824 " pathEditMode="relative" rAng="0" ptsTypes="AA">
                                      <p:cBhvr>
                                        <p:cTn id="17" dur="11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1.11022E-16 1.11022E-16 L 1.11022E-16 -0.02824 " pathEditMode="relative" rAng="0" ptsTypes="AA">
                                      <p:cBhvr>
                                        <p:cTn id="19" dur="11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8" grpId="0" animBg="1"/>
      <p:bldP spid="78" grpId="1" animBg="1"/>
      <p:bldP spid="106" grpId="0" animBg="1"/>
      <p:bldP spid="109" grpId="0" animBg="1"/>
      <p:bldP spid="10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Closed</a:t>
            </a:r>
            <a:r>
              <a:rPr lang="en-US" dirty="0"/>
              <a:t> State for N-type MOSFET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3186"/>
            <a:ext cx="10515600" cy="12789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For N-type MOSFET if </a:t>
            </a:r>
            <a:r>
              <a:rPr lang="en-US" sz="2400" dirty="0">
                <a:latin typeface="+mn-lt"/>
              </a:rPr>
              <a:t>the gate </a:t>
            </a:r>
            <a:r>
              <a:rPr lang="en-US" sz="2400" dirty="0"/>
              <a:t>is not connected (high-impedance state, Z) or equal to 0 there is not current between source and drain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prstClr val="black"/>
                </a:solidFill>
              </a:rPr>
              <a:t>More precisely when </a:t>
            </a:r>
            <a:r>
              <a:rPr lang="en-US" sz="2400" dirty="0" err="1">
                <a:solidFill>
                  <a:prstClr val="black"/>
                </a:solidFill>
              </a:rPr>
              <a:t>V</a:t>
            </a:r>
            <a:r>
              <a:rPr lang="en-US" sz="1800" dirty="0" err="1">
                <a:solidFill>
                  <a:prstClr val="black"/>
                </a:solidFill>
              </a:rPr>
              <a:t>gs</a:t>
            </a:r>
            <a:r>
              <a:rPr lang="en-US" sz="2000" dirty="0">
                <a:solidFill>
                  <a:prstClr val="black"/>
                </a:solidFill>
              </a:rPr>
              <a:t> &lt; </a:t>
            </a:r>
            <a:r>
              <a:rPr lang="en-US" sz="2400" dirty="0" err="1">
                <a:solidFill>
                  <a:prstClr val="black"/>
                </a:solidFill>
              </a:rPr>
              <a:t>V</a:t>
            </a:r>
            <a:r>
              <a:rPr lang="en-US" sz="1800" dirty="0" err="1">
                <a:solidFill>
                  <a:prstClr val="black"/>
                </a:solidFill>
              </a:rPr>
              <a:t>t</a:t>
            </a:r>
            <a:r>
              <a:rPr lang="en-US" sz="1800" dirty="0">
                <a:solidFill>
                  <a:prstClr val="black"/>
                </a:solidFill>
              </a:rPr>
              <a:t>, </a:t>
            </a:r>
            <a:r>
              <a:rPr lang="en-US" sz="2000" dirty="0">
                <a:solidFill>
                  <a:prstClr val="black"/>
                </a:solidFill>
              </a:rPr>
              <a:t>where </a:t>
            </a:r>
            <a:r>
              <a:rPr lang="en-US" sz="2400" dirty="0" err="1">
                <a:solidFill>
                  <a:prstClr val="black"/>
                </a:solidFill>
              </a:rPr>
              <a:t>V</a:t>
            </a:r>
            <a:r>
              <a:rPr lang="en-US" sz="1800" dirty="0" err="1">
                <a:solidFill>
                  <a:prstClr val="black"/>
                </a:solidFill>
              </a:rPr>
              <a:t>t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is the threshold voltage needed to create a channel</a:t>
            </a:r>
            <a:endParaRPr lang="en-US" sz="2400" dirty="0"/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400" dirty="0"/>
              <a:t>One of n-p junction is always closed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09/18/2018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6</a:t>
            </a:fld>
            <a:endParaRPr lang="ru-RU"/>
          </a:p>
        </p:txBody>
      </p:sp>
      <p:sp>
        <p:nvSpPr>
          <p:cNvPr id="135" name="Rectangle 134"/>
          <p:cNvSpPr/>
          <p:nvPr/>
        </p:nvSpPr>
        <p:spPr bwMode="auto">
          <a:xfrm>
            <a:off x="1444331" y="4411110"/>
            <a:ext cx="5905542" cy="1273213"/>
          </a:xfrm>
          <a:prstGeom prst="rect">
            <a:avLst/>
          </a:prstGeom>
          <a:solidFill>
            <a:srgbClr val="FDB813"/>
          </a:solidFill>
          <a:ln w="25400" cap="flat" cmpd="sng" algn="ctr">
            <a:solidFill>
              <a:srgbClr val="FDB813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2071914" y="4420072"/>
            <a:ext cx="1446728" cy="791895"/>
          </a:xfrm>
          <a:prstGeom prst="rect">
            <a:avLst/>
          </a:prstGeom>
          <a:pattFill prst="lgConfetti">
            <a:fgClr>
              <a:srgbClr val="0071C5"/>
            </a:fgClr>
            <a:bgClr>
              <a:srgbClr val="FDB813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37" name="Rectangle 136"/>
          <p:cNvSpPr/>
          <p:nvPr/>
        </p:nvSpPr>
        <p:spPr bwMode="auto">
          <a:xfrm>
            <a:off x="2254561" y="4420073"/>
            <a:ext cx="1099595" cy="601885"/>
          </a:xfrm>
          <a:prstGeom prst="rect">
            <a:avLst/>
          </a:prstGeom>
          <a:pattFill prst="lgConfetti">
            <a:fgClr>
              <a:srgbClr val="FDB813"/>
            </a:fgClr>
            <a:bgClr>
              <a:srgbClr val="0071C5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38" name="Straight Connector 137"/>
          <p:cNvCxnSpPr>
            <a:stCxn id="153" idx="0"/>
          </p:cNvCxnSpPr>
          <p:nvPr/>
        </p:nvCxnSpPr>
        <p:spPr bwMode="auto">
          <a:xfrm flipH="1" flipV="1">
            <a:off x="2804357" y="3057642"/>
            <a:ext cx="1" cy="601980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39" name="Straight Connector 138"/>
          <p:cNvCxnSpPr>
            <a:stCxn id="152" idx="0"/>
          </p:cNvCxnSpPr>
          <p:nvPr/>
        </p:nvCxnSpPr>
        <p:spPr bwMode="auto">
          <a:xfrm flipV="1">
            <a:off x="4407015" y="3126222"/>
            <a:ext cx="0" cy="533401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0" name="Straight Connector 139"/>
          <p:cNvCxnSpPr>
            <a:stCxn id="154" idx="0"/>
          </p:cNvCxnSpPr>
          <p:nvPr/>
        </p:nvCxnSpPr>
        <p:spPr bwMode="auto">
          <a:xfrm flipH="1" flipV="1">
            <a:off x="5987396" y="3126222"/>
            <a:ext cx="1" cy="533401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1" name="Straight Connector 140"/>
          <p:cNvCxnSpPr>
            <a:stCxn id="135" idx="2"/>
          </p:cNvCxnSpPr>
          <p:nvPr/>
        </p:nvCxnSpPr>
        <p:spPr bwMode="auto">
          <a:xfrm>
            <a:off x="4397102" y="5684323"/>
            <a:ext cx="0" cy="497519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42" name="TextBox 141"/>
          <p:cNvSpPr txBox="1"/>
          <p:nvPr/>
        </p:nvSpPr>
        <p:spPr>
          <a:xfrm>
            <a:off x="2379305" y="2661402"/>
            <a:ext cx="924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Source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4088642" y="2661402"/>
            <a:ext cx="689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Gate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648097" y="2661402"/>
            <a:ext cx="749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Drain</a:t>
            </a:r>
          </a:p>
        </p:txBody>
      </p:sp>
      <p:sp>
        <p:nvSpPr>
          <p:cNvPr id="145" name="Rectangle 144"/>
          <p:cNvSpPr/>
          <p:nvPr/>
        </p:nvSpPr>
        <p:spPr bwMode="auto">
          <a:xfrm>
            <a:off x="2437207" y="4420074"/>
            <a:ext cx="734302" cy="401935"/>
          </a:xfrm>
          <a:prstGeom prst="rect">
            <a:avLst/>
          </a:prstGeom>
          <a:solidFill>
            <a:srgbClr val="0071C5"/>
          </a:solidFill>
          <a:ln w="25400" cap="flat" cmpd="sng" algn="ctr">
            <a:solidFill>
              <a:srgbClr val="0071C5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412495" y="2953997"/>
            <a:ext cx="1063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71C5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>
                <a:solidFill>
                  <a:srgbClr val="939598">
                    <a:lumMod val="50000"/>
                  </a:srgbClr>
                </a:solidFill>
                <a:latin typeface="Consolas" pitchFamily="49" charset="0"/>
                <a:cs typeface="Consolas" pitchFamily="49" charset="0"/>
              </a:rPr>
              <a:t>/Z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869922" y="295399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71C5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48" name="Rectangle 147"/>
          <p:cNvSpPr/>
          <p:nvPr/>
        </p:nvSpPr>
        <p:spPr bwMode="auto">
          <a:xfrm>
            <a:off x="5254953" y="4430692"/>
            <a:ext cx="1446728" cy="791895"/>
          </a:xfrm>
          <a:prstGeom prst="rect">
            <a:avLst/>
          </a:prstGeom>
          <a:pattFill prst="lgConfetti">
            <a:fgClr>
              <a:srgbClr val="0071C5"/>
            </a:fgClr>
            <a:bgClr>
              <a:srgbClr val="FDB813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49" name="Rectangle 148"/>
          <p:cNvSpPr/>
          <p:nvPr/>
        </p:nvSpPr>
        <p:spPr bwMode="auto">
          <a:xfrm>
            <a:off x="5437600" y="4430693"/>
            <a:ext cx="1099595" cy="601885"/>
          </a:xfrm>
          <a:prstGeom prst="rect">
            <a:avLst/>
          </a:prstGeom>
          <a:pattFill prst="lgConfetti">
            <a:fgClr>
              <a:srgbClr val="FDB813"/>
            </a:fgClr>
            <a:bgClr>
              <a:srgbClr val="0071C5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50" name="Rectangle 149"/>
          <p:cNvSpPr/>
          <p:nvPr/>
        </p:nvSpPr>
        <p:spPr bwMode="auto">
          <a:xfrm>
            <a:off x="5620246" y="4430694"/>
            <a:ext cx="734302" cy="401935"/>
          </a:xfrm>
          <a:prstGeom prst="rect">
            <a:avLst/>
          </a:prstGeom>
          <a:solidFill>
            <a:srgbClr val="0071C5"/>
          </a:solidFill>
          <a:ln w="25400" cap="flat" cmpd="sng" algn="ctr">
            <a:solidFill>
              <a:srgbClr val="0071C5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038533" y="294672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939598">
                    <a:lumMod val="50000"/>
                  </a:srgbClr>
                </a:solidFill>
                <a:latin typeface="Consolas" pitchFamily="49" charset="0"/>
                <a:cs typeface="Consolas" pitchFamily="49" charset="0"/>
              </a:rPr>
              <a:t>Z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3857217" y="3659623"/>
            <a:ext cx="1099595" cy="751487"/>
          </a:xfrm>
          <a:prstGeom prst="rect">
            <a:avLst/>
          </a:prstGeom>
          <a:solidFill>
            <a:srgbClr val="061922"/>
          </a:solidFill>
          <a:ln w="25400" cap="flat" cmpd="sng" algn="ctr">
            <a:solidFill>
              <a:srgbClr val="061922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2254560" y="3659622"/>
            <a:ext cx="1099595" cy="751487"/>
          </a:xfrm>
          <a:prstGeom prst="rect">
            <a:avLst/>
          </a:prstGeom>
          <a:solidFill>
            <a:srgbClr val="061922"/>
          </a:solidFill>
          <a:ln w="25400" cap="flat" cmpd="sng" algn="ctr">
            <a:solidFill>
              <a:srgbClr val="061922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5437599" y="3659623"/>
            <a:ext cx="1099595" cy="751487"/>
          </a:xfrm>
          <a:prstGeom prst="rect">
            <a:avLst/>
          </a:prstGeom>
          <a:solidFill>
            <a:srgbClr val="061922"/>
          </a:solidFill>
          <a:ln w="25400" cap="flat" cmpd="sng" algn="ctr">
            <a:solidFill>
              <a:srgbClr val="061922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55" name="Rectangle 154"/>
          <p:cNvSpPr/>
          <p:nvPr/>
        </p:nvSpPr>
        <p:spPr bwMode="auto">
          <a:xfrm>
            <a:off x="1444331" y="3957086"/>
            <a:ext cx="1064870" cy="462988"/>
          </a:xfrm>
          <a:prstGeom prst="rect">
            <a:avLst/>
          </a:prstGeom>
          <a:pattFill prst="wdUpDiag">
            <a:fgClr>
              <a:srgbClr val="939598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6" name="Rectangle 155"/>
          <p:cNvSpPr/>
          <p:nvPr/>
        </p:nvSpPr>
        <p:spPr bwMode="auto">
          <a:xfrm>
            <a:off x="6285003" y="3957086"/>
            <a:ext cx="1064870" cy="462988"/>
          </a:xfrm>
          <a:prstGeom prst="rect">
            <a:avLst/>
          </a:prstGeom>
          <a:pattFill prst="wdUpDiag">
            <a:fgClr>
              <a:srgbClr val="939598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3110121" y="3957086"/>
            <a:ext cx="2593788" cy="462988"/>
          </a:xfrm>
          <a:prstGeom prst="rect">
            <a:avLst/>
          </a:prstGeom>
          <a:pattFill prst="wdUpDiag">
            <a:fgClr>
              <a:srgbClr val="939598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4009070" y="4712051"/>
            <a:ext cx="707543" cy="392615"/>
            <a:chOff x="4009070" y="4712051"/>
            <a:chExt cx="707543" cy="392615"/>
          </a:xfrm>
        </p:grpSpPr>
        <p:cxnSp>
          <p:nvCxnSpPr>
            <p:cNvPr id="159" name="Straight Arrow Connector 158"/>
            <p:cNvCxnSpPr/>
            <p:nvPr/>
          </p:nvCxnSpPr>
          <p:spPr bwMode="auto">
            <a:xfrm flipH="1">
              <a:off x="4087900" y="4712051"/>
              <a:ext cx="6287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71C5"/>
              </a:solidFill>
              <a:prstDash val="solid"/>
              <a:headEnd type="none" w="sm" len="sm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60" name="TextBox 159"/>
            <p:cNvSpPr txBox="1"/>
            <p:nvPr/>
          </p:nvSpPr>
          <p:spPr>
            <a:xfrm>
              <a:off x="4009070" y="4735334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71C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Arial" charset="0"/>
                </a:rPr>
                <a:t>E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71C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Arial" charset="0"/>
                </a:rPr>
                <a:t>cc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1C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rial" charset="0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3069229" y="4724868"/>
            <a:ext cx="743755" cy="379798"/>
            <a:chOff x="3069229" y="4724868"/>
            <a:chExt cx="743755" cy="379798"/>
          </a:xfrm>
        </p:grpSpPr>
        <p:cxnSp>
          <p:nvCxnSpPr>
            <p:cNvPr id="162" name="Straight Arrow Connector 161"/>
            <p:cNvCxnSpPr/>
            <p:nvPr/>
          </p:nvCxnSpPr>
          <p:spPr bwMode="auto">
            <a:xfrm>
              <a:off x="3069229" y="4724868"/>
              <a:ext cx="6287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headEnd type="none" w="sm" len="sm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63" name="TextBox 162"/>
            <p:cNvSpPr txBox="1"/>
            <p:nvPr/>
          </p:nvSpPr>
          <p:spPr>
            <a:xfrm>
              <a:off x="3421530" y="4735334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Arial" charset="0"/>
                </a:rPr>
                <a:t>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Arial" charset="0"/>
                </a:rPr>
                <a:t>d</a:t>
              </a:r>
            </a:p>
          </p:txBody>
        </p:sp>
      </p:grpSp>
      <p:sp>
        <p:nvSpPr>
          <p:cNvPr id="164" name="Line Callout 2 (No Border) 163"/>
          <p:cNvSpPr/>
          <p:nvPr/>
        </p:nvSpPr>
        <p:spPr>
          <a:xfrm>
            <a:off x="290056" y="5771272"/>
            <a:ext cx="3238891" cy="412959"/>
          </a:xfrm>
          <a:prstGeom prst="callout2">
            <a:avLst>
              <a:gd name="adj1" fmla="val 1125"/>
              <a:gd name="adj2" fmla="val 50247"/>
              <a:gd name="adj3" fmla="val -58702"/>
              <a:gd name="adj4" fmla="val 69065"/>
              <a:gd name="adj5" fmla="val -108853"/>
              <a:gd name="adj6" fmla="val 73793"/>
            </a:avLst>
          </a:prstGeom>
          <a:noFill/>
          <a:ln w="6350" cap="flat" cmpd="sng" algn="ctr">
            <a:solidFill>
              <a:srgbClr val="061922"/>
            </a:solidFill>
            <a:prstDash val="dash"/>
            <a:tailEnd type="stealth" w="med" len="med"/>
          </a:ln>
          <a:effectLst/>
        </p:spPr>
        <p:txBody>
          <a:bodyPr rtlCol="0" anchor="t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This p-n junction is closed: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39598">
                    <a:lumMod val="75000"/>
                  </a:srgbClr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its field balances the field of the supply</a:t>
            </a:r>
          </a:p>
        </p:txBody>
      </p:sp>
      <p:sp>
        <p:nvSpPr>
          <p:cNvPr id="165" name="Line Callout 2 (No Border) 164"/>
          <p:cNvSpPr/>
          <p:nvPr/>
        </p:nvSpPr>
        <p:spPr>
          <a:xfrm>
            <a:off x="4716613" y="5784502"/>
            <a:ext cx="3238891" cy="412959"/>
          </a:xfrm>
          <a:prstGeom prst="callout2">
            <a:avLst>
              <a:gd name="adj1" fmla="val -5387"/>
              <a:gd name="adj2" fmla="val 6516"/>
              <a:gd name="adj3" fmla="val -93435"/>
              <a:gd name="adj4" fmla="val -5390"/>
              <a:gd name="adj5" fmla="val -150099"/>
              <a:gd name="adj6" fmla="val -30277"/>
            </a:avLst>
          </a:prstGeom>
          <a:noFill/>
          <a:ln w="6350" cap="flat" cmpd="sng" algn="ctr">
            <a:solidFill>
              <a:srgbClr val="061922"/>
            </a:solidFill>
            <a:prstDash val="dash"/>
            <a:tailEnd type="stealth" w="med" len="med"/>
          </a:ln>
          <a:effectLst/>
        </p:spPr>
        <p:txBody>
          <a:bodyPr rtlCol="0" anchor="t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No current through this p-n junction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939598">
                  <a:lumMod val="75000"/>
                </a:srgbClr>
              </a:solidFill>
              <a:effectLst/>
              <a:uLnTx/>
              <a:uFillTx/>
              <a:latin typeface="Neo Sans Intel" pitchFamily="34" charset="0"/>
              <a:ea typeface="+mn-ea"/>
              <a:cs typeface="+mn-cs"/>
            </a:endParaRPr>
          </a:p>
        </p:txBody>
      </p:sp>
      <p:grpSp>
        <p:nvGrpSpPr>
          <p:cNvPr id="166" name="Group 165"/>
          <p:cNvGrpSpPr/>
          <p:nvPr/>
        </p:nvGrpSpPr>
        <p:grpSpPr>
          <a:xfrm>
            <a:off x="4168462" y="6177788"/>
            <a:ext cx="485439" cy="230378"/>
            <a:chOff x="3539490" y="4938999"/>
            <a:chExt cx="224790" cy="106680"/>
          </a:xfrm>
        </p:grpSpPr>
        <p:cxnSp>
          <p:nvCxnSpPr>
            <p:cNvPr id="167" name="Straight Connector 166"/>
            <p:cNvCxnSpPr/>
            <p:nvPr/>
          </p:nvCxnSpPr>
          <p:spPr bwMode="auto">
            <a:xfrm>
              <a:off x="3539490" y="4938999"/>
              <a:ext cx="224790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8" name="Straight Connector 167"/>
            <p:cNvCxnSpPr/>
            <p:nvPr/>
          </p:nvCxnSpPr>
          <p:spPr bwMode="auto">
            <a:xfrm>
              <a:off x="3583152" y="4992339"/>
              <a:ext cx="137467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9" name="Straight Connector 168"/>
            <p:cNvCxnSpPr/>
            <p:nvPr/>
          </p:nvCxnSpPr>
          <p:spPr bwMode="auto">
            <a:xfrm>
              <a:off x="3630055" y="5045679"/>
              <a:ext cx="43661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7961083" y="2946714"/>
            <a:ext cx="1804633" cy="2807053"/>
            <a:chOff x="7961083" y="2946714"/>
            <a:chExt cx="1804633" cy="2807053"/>
          </a:xfrm>
        </p:grpSpPr>
        <p:sp>
          <p:nvSpPr>
            <p:cNvPr id="170" name="TextBox 169"/>
            <p:cNvSpPr txBox="1"/>
            <p:nvPr/>
          </p:nvSpPr>
          <p:spPr>
            <a:xfrm>
              <a:off x="8918338" y="2946714"/>
              <a:ext cx="523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V</a:t>
              </a:r>
              <a:r>
                <a:rPr lang="en-US" sz="1600" dirty="0" err="1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cc</a:t>
              </a:r>
              <a:endParaRPr lang="en-US" sz="1600" dirty="0">
                <a:solidFill>
                  <a:srgbClr val="061922"/>
                </a:solidFill>
                <a:latin typeface="Neo Sans Intel" pitchFamily="34" charset="0"/>
                <a:cs typeface="Arial" charset="0"/>
              </a:endParaRPr>
            </a:p>
          </p:txBody>
        </p:sp>
        <p:grpSp>
          <p:nvGrpSpPr>
            <p:cNvPr id="171" name="Group 170"/>
            <p:cNvGrpSpPr/>
            <p:nvPr/>
          </p:nvGrpSpPr>
          <p:grpSpPr>
            <a:xfrm>
              <a:off x="9067809" y="5460938"/>
              <a:ext cx="224790" cy="106680"/>
              <a:chOff x="3539490" y="4938999"/>
              <a:chExt cx="224790" cy="106680"/>
            </a:xfrm>
          </p:grpSpPr>
          <p:cxnSp>
            <p:nvCxnSpPr>
              <p:cNvPr id="172" name="Straight Connector 171"/>
              <p:cNvCxnSpPr/>
              <p:nvPr/>
            </p:nvCxnSpPr>
            <p:spPr bwMode="auto">
              <a:xfrm>
                <a:off x="3539490" y="4938999"/>
                <a:ext cx="22479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3" name="Straight Connector 172"/>
              <p:cNvCxnSpPr/>
              <p:nvPr/>
            </p:nvCxnSpPr>
            <p:spPr bwMode="auto">
              <a:xfrm>
                <a:off x="3583152" y="4992339"/>
                <a:ext cx="137467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4" name="Straight Connector 173"/>
              <p:cNvCxnSpPr/>
              <p:nvPr/>
            </p:nvCxnSpPr>
            <p:spPr bwMode="auto">
              <a:xfrm>
                <a:off x="3630055" y="5045679"/>
                <a:ext cx="43661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175" name="Straight Connector 174"/>
            <p:cNvCxnSpPr/>
            <p:nvPr/>
          </p:nvCxnSpPr>
          <p:spPr>
            <a:xfrm>
              <a:off x="9067809" y="3384626"/>
              <a:ext cx="2247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9180204" y="5065459"/>
              <a:ext cx="0" cy="3906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9180204" y="3384626"/>
              <a:ext cx="0" cy="1140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 flipV="1">
              <a:off x="8918338" y="4592061"/>
              <a:ext cx="261866" cy="4733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8302487" y="4819002"/>
              <a:ext cx="42738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Rectangle 179"/>
            <p:cNvSpPr/>
            <p:nvPr/>
          </p:nvSpPr>
          <p:spPr>
            <a:xfrm>
              <a:off x="7989523" y="4387206"/>
              <a:ext cx="42672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/>
                <a:t>V</a:t>
              </a:r>
              <a:r>
                <a:rPr lang="en-US" sz="1600" dirty="0"/>
                <a:t>g</a:t>
              </a:r>
              <a:endParaRPr lang="ru-RU" sz="2000" dirty="0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9202035" y="4030582"/>
              <a:ext cx="52796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err="1"/>
                <a:t>V</a:t>
              </a:r>
              <a:r>
                <a:rPr lang="en-US" sz="1600" dirty="0" err="1"/>
                <a:t>d</a:t>
              </a:r>
              <a:endParaRPr lang="ru-RU" sz="2000" dirty="0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9237750" y="5021958"/>
              <a:ext cx="52796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/>
                <a:t>V</a:t>
              </a:r>
              <a:r>
                <a:rPr lang="en-US" sz="1600" dirty="0"/>
                <a:t>s</a:t>
              </a:r>
              <a:endParaRPr lang="ru-RU" sz="2000" dirty="0"/>
            </a:p>
          </p:txBody>
        </p:sp>
        <p:sp>
          <p:nvSpPr>
            <p:cNvPr id="183" name="Arc 182"/>
            <p:cNvSpPr/>
            <p:nvPr/>
          </p:nvSpPr>
          <p:spPr>
            <a:xfrm flipH="1" flipV="1">
              <a:off x="8486337" y="4573449"/>
              <a:ext cx="785792" cy="785792"/>
            </a:xfrm>
            <a:prstGeom prst="arc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7961083" y="5353657"/>
              <a:ext cx="101480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err="1"/>
                <a:t>V</a:t>
              </a:r>
              <a:r>
                <a:rPr lang="en-US" sz="1600" dirty="0" err="1"/>
                <a:t>gs</a:t>
              </a:r>
              <a:r>
                <a:rPr lang="en-US" sz="1600" dirty="0"/>
                <a:t> </a:t>
              </a:r>
              <a:r>
                <a:rPr lang="en-US" sz="2000" dirty="0"/>
                <a:t>&lt; </a:t>
              </a:r>
              <a:r>
                <a:rPr lang="en-US" sz="2000" dirty="0" err="1"/>
                <a:t>V</a:t>
              </a:r>
              <a:r>
                <a:rPr lang="en-US" sz="1600" dirty="0" err="1"/>
                <a:t>t</a:t>
              </a:r>
              <a:r>
                <a:rPr lang="en-US" sz="1600" dirty="0"/>
                <a:t> </a:t>
              </a:r>
              <a:endParaRPr lang="ru-RU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8415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150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2407 L 2.22222E-6 1.11111E-6 " pathEditMode="relative" rAng="0" ptsTypes="AA">
                                      <p:cBhvr>
                                        <p:cTn id="38" dur="2000" spd="-100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2000" fill="hold"/>
                                        <p:tgtEl>
                                          <p:spTgt spid="145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44444E-6 L -0.00018 -0.00763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39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2000" fill="hold"/>
                                        <p:tgtEl>
                                          <p:spTgt spid="13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44444E-6 L -0.00018 -0.00763 " pathEditMode="relative" rAng="0" ptsTypes="AA">
                                      <p:cBhvr>
                                        <p:cTn id="54" dur="2000" spd="-100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1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6" grpId="1" animBg="1"/>
      <p:bldP spid="145" grpId="0" animBg="1"/>
      <p:bldP spid="145" grpId="1" animBg="1"/>
      <p:bldP spid="146" grpId="0"/>
      <p:bldP spid="147" grpId="0"/>
      <p:bldP spid="148" grpId="0" animBg="1"/>
      <p:bldP spid="149" grpId="0" animBg="1"/>
      <p:bldP spid="150" grpId="0" animBg="1"/>
      <p:bldP spid="150" grpId="1" animBg="1"/>
      <p:bldP spid="151" grpId="0"/>
      <p:bldP spid="151" grpId="1"/>
      <p:bldP spid="164" grpId="0" animBg="1"/>
      <p:bldP spid="16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Open</a:t>
            </a:r>
            <a:r>
              <a:rPr lang="en-US" dirty="0"/>
              <a:t> State for N-type MOSFET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6952"/>
            <a:ext cx="10515600" cy="12789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For N-type MOSFET if the gate is equal to 1 then the transistor is open: the source value pass to the drain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More precisely when </a:t>
            </a:r>
            <a:r>
              <a:rPr lang="en-US" sz="2400" dirty="0" err="1"/>
              <a:t>V</a:t>
            </a:r>
            <a:r>
              <a:rPr lang="en-US" sz="1800" dirty="0" err="1"/>
              <a:t>gs</a:t>
            </a:r>
            <a:r>
              <a:rPr lang="en-US" sz="2000" dirty="0"/>
              <a:t> &gt; </a:t>
            </a:r>
            <a:r>
              <a:rPr lang="en-US" sz="2400" dirty="0" err="1"/>
              <a:t>V</a:t>
            </a:r>
            <a:r>
              <a:rPr lang="en-US" sz="1800" dirty="0" err="1"/>
              <a:t>t</a:t>
            </a:r>
            <a:endParaRPr lang="en-US" sz="2000" dirty="0"/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400" dirty="0"/>
              <a:t>The current passes though the small N-type channel created by the gate field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09/18/2018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7</a:t>
            </a:fld>
            <a:endParaRPr lang="ru-RU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1432416" y="4417805"/>
            <a:ext cx="5905542" cy="1273213"/>
          </a:xfrm>
          <a:prstGeom prst="rect">
            <a:avLst/>
          </a:prstGeom>
          <a:solidFill>
            <a:srgbClr val="FDB813"/>
          </a:solidFill>
          <a:ln w="25400" cap="flat" cmpd="sng" algn="ctr">
            <a:solidFill>
              <a:srgbClr val="FDB813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5243037" y="4417803"/>
            <a:ext cx="1446728" cy="791895"/>
          </a:xfrm>
          <a:prstGeom prst="rect">
            <a:avLst/>
          </a:prstGeom>
          <a:pattFill prst="lgConfetti">
            <a:fgClr>
              <a:srgbClr val="0071C5"/>
            </a:fgClr>
            <a:bgClr>
              <a:srgbClr val="FDB813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5425684" y="4417804"/>
            <a:ext cx="1099595" cy="601885"/>
          </a:xfrm>
          <a:prstGeom prst="rect">
            <a:avLst/>
          </a:prstGeom>
          <a:pattFill prst="lgConfetti">
            <a:fgClr>
              <a:srgbClr val="FDB813"/>
            </a:fgClr>
            <a:bgClr>
              <a:srgbClr val="0071C5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45" name="Straight Connector 44"/>
          <p:cNvCxnSpPr>
            <a:stCxn id="57" idx="0"/>
          </p:cNvCxnSpPr>
          <p:nvPr/>
        </p:nvCxnSpPr>
        <p:spPr bwMode="auto">
          <a:xfrm flipH="1" flipV="1">
            <a:off x="2792442" y="3064337"/>
            <a:ext cx="1" cy="601980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6" name="Straight Connector 45"/>
          <p:cNvCxnSpPr>
            <a:stCxn id="56" idx="0"/>
          </p:cNvCxnSpPr>
          <p:nvPr/>
        </p:nvCxnSpPr>
        <p:spPr bwMode="auto">
          <a:xfrm flipV="1">
            <a:off x="4395100" y="3132917"/>
            <a:ext cx="0" cy="533401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7" name="Straight Connector 46"/>
          <p:cNvCxnSpPr>
            <a:stCxn id="58" idx="0"/>
          </p:cNvCxnSpPr>
          <p:nvPr/>
        </p:nvCxnSpPr>
        <p:spPr bwMode="auto">
          <a:xfrm flipH="1" flipV="1">
            <a:off x="5975481" y="3132917"/>
            <a:ext cx="1" cy="533401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8" name="Straight Connector 47"/>
          <p:cNvCxnSpPr>
            <a:stCxn id="42" idx="2"/>
          </p:cNvCxnSpPr>
          <p:nvPr/>
        </p:nvCxnSpPr>
        <p:spPr bwMode="auto">
          <a:xfrm>
            <a:off x="4385187" y="5691018"/>
            <a:ext cx="0" cy="497519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367390" y="2668097"/>
            <a:ext cx="924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Source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76727" y="2668097"/>
            <a:ext cx="689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Gate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636182" y="2668097"/>
            <a:ext cx="749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Drain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5608330" y="4417805"/>
            <a:ext cx="734302" cy="401935"/>
          </a:xfrm>
          <a:prstGeom prst="rect">
            <a:avLst/>
          </a:prstGeom>
          <a:solidFill>
            <a:srgbClr val="0071C5"/>
          </a:solidFill>
          <a:ln w="25400" cap="flat" cmpd="sng" algn="ctr">
            <a:solidFill>
              <a:srgbClr val="0071C5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059999" y="4417803"/>
            <a:ext cx="1446728" cy="791895"/>
          </a:xfrm>
          <a:prstGeom prst="rect">
            <a:avLst/>
          </a:prstGeom>
          <a:pattFill prst="lgConfetti">
            <a:fgClr>
              <a:srgbClr val="0071C5"/>
            </a:fgClr>
            <a:bgClr>
              <a:srgbClr val="FDB813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242646" y="4417804"/>
            <a:ext cx="1099595" cy="601885"/>
          </a:xfrm>
          <a:prstGeom prst="rect">
            <a:avLst/>
          </a:prstGeom>
          <a:pattFill prst="lgConfetti">
            <a:fgClr>
              <a:srgbClr val="FDB813"/>
            </a:fgClr>
            <a:bgClr>
              <a:srgbClr val="0071C5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2425292" y="4417805"/>
            <a:ext cx="734302" cy="401935"/>
          </a:xfrm>
          <a:prstGeom prst="rect">
            <a:avLst/>
          </a:prstGeom>
          <a:solidFill>
            <a:srgbClr val="0071C5"/>
          </a:solidFill>
          <a:ln w="25400" cap="flat" cmpd="sng" algn="ctr">
            <a:solidFill>
              <a:srgbClr val="0071C5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845302" y="3666318"/>
            <a:ext cx="1099595" cy="751487"/>
          </a:xfrm>
          <a:prstGeom prst="rect">
            <a:avLst/>
          </a:prstGeom>
          <a:solidFill>
            <a:srgbClr val="061922"/>
          </a:solidFill>
          <a:ln w="25400" cap="flat" cmpd="sng" algn="ctr">
            <a:solidFill>
              <a:srgbClr val="061922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2242645" y="3666317"/>
            <a:ext cx="1099595" cy="751487"/>
          </a:xfrm>
          <a:prstGeom prst="rect">
            <a:avLst/>
          </a:prstGeom>
          <a:solidFill>
            <a:srgbClr val="061922"/>
          </a:solidFill>
          <a:ln w="25400" cap="flat" cmpd="sng" algn="ctr">
            <a:solidFill>
              <a:srgbClr val="061922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425684" y="3666318"/>
            <a:ext cx="1099595" cy="751487"/>
          </a:xfrm>
          <a:prstGeom prst="rect">
            <a:avLst/>
          </a:prstGeom>
          <a:solidFill>
            <a:srgbClr val="061922"/>
          </a:solidFill>
          <a:ln w="25400" cap="flat" cmpd="sng" algn="ctr">
            <a:solidFill>
              <a:srgbClr val="061922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1432416" y="3954816"/>
            <a:ext cx="1064870" cy="462988"/>
          </a:xfrm>
          <a:prstGeom prst="rect">
            <a:avLst/>
          </a:prstGeom>
          <a:pattFill prst="wdUpDiag">
            <a:fgClr>
              <a:srgbClr val="939598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6273088" y="3954816"/>
            <a:ext cx="1064870" cy="462988"/>
          </a:xfrm>
          <a:prstGeom prst="rect">
            <a:avLst/>
          </a:prstGeom>
          <a:pattFill prst="wdUpDiag">
            <a:fgClr>
              <a:srgbClr val="939598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3098206" y="3954816"/>
            <a:ext cx="2593788" cy="462988"/>
          </a:xfrm>
          <a:prstGeom prst="rect">
            <a:avLst/>
          </a:prstGeom>
          <a:pattFill prst="wdUpDiag">
            <a:fgClr>
              <a:srgbClr val="939598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3924327" y="3737040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4F25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+</a:t>
            </a:r>
          </a:p>
        </p:txBody>
      </p:sp>
      <p:sp>
        <p:nvSpPr>
          <p:cNvPr id="63" name="Oval 62"/>
          <p:cNvSpPr/>
          <p:nvPr/>
        </p:nvSpPr>
        <p:spPr bwMode="auto">
          <a:xfrm>
            <a:off x="4197490" y="3737040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4F25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+</a:t>
            </a:r>
          </a:p>
        </p:txBody>
      </p:sp>
      <p:sp>
        <p:nvSpPr>
          <p:cNvPr id="64" name="Oval 63"/>
          <p:cNvSpPr/>
          <p:nvPr/>
        </p:nvSpPr>
        <p:spPr bwMode="auto">
          <a:xfrm>
            <a:off x="4470653" y="3737040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4F25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+</a:t>
            </a:r>
          </a:p>
        </p:txBody>
      </p:sp>
      <p:sp>
        <p:nvSpPr>
          <p:cNvPr id="65" name="Oval 64"/>
          <p:cNvSpPr/>
          <p:nvPr/>
        </p:nvSpPr>
        <p:spPr bwMode="auto">
          <a:xfrm>
            <a:off x="4743817" y="3737040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4F25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+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3171934" y="4432202"/>
            <a:ext cx="2426393" cy="233816"/>
            <a:chOff x="3171934" y="4432202"/>
            <a:chExt cx="2426393" cy="233816"/>
          </a:xfrm>
        </p:grpSpPr>
        <p:sp>
          <p:nvSpPr>
            <p:cNvPr id="67" name="Rectangle 66"/>
            <p:cNvSpPr/>
            <p:nvPr/>
          </p:nvSpPr>
          <p:spPr bwMode="auto">
            <a:xfrm>
              <a:off x="3176324" y="4432202"/>
              <a:ext cx="2390761" cy="230005"/>
            </a:xfrm>
            <a:prstGeom prst="rect">
              <a:avLst/>
            </a:prstGeom>
            <a:pattFill prst="lgConfetti">
              <a:fgClr>
                <a:srgbClr val="0071C5"/>
              </a:fgClr>
              <a:bgClr>
                <a:srgbClr val="FDB813"/>
              </a:bgClr>
            </a:pattFill>
            <a:ln w="2540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5433735" y="4432202"/>
              <a:ext cx="164592" cy="233816"/>
            </a:xfrm>
            <a:prstGeom prst="rect">
              <a:avLst/>
            </a:prstGeom>
            <a:solidFill>
              <a:srgbClr val="0071C5"/>
            </a:solidFill>
            <a:ln w="2540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3171934" y="4432202"/>
              <a:ext cx="164592" cy="233816"/>
            </a:xfrm>
            <a:prstGeom prst="rect">
              <a:avLst/>
            </a:prstGeom>
            <a:solidFill>
              <a:srgbClr val="0071C5"/>
            </a:solidFill>
            <a:ln w="2540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70" name="Oval 69"/>
          <p:cNvSpPr/>
          <p:nvPr/>
        </p:nvSpPr>
        <p:spPr bwMode="auto">
          <a:xfrm>
            <a:off x="3960904" y="4447548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AEEF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-</a:t>
            </a:r>
          </a:p>
        </p:txBody>
      </p:sp>
      <p:sp>
        <p:nvSpPr>
          <p:cNvPr id="71" name="Oval 70"/>
          <p:cNvSpPr/>
          <p:nvPr/>
        </p:nvSpPr>
        <p:spPr bwMode="auto">
          <a:xfrm>
            <a:off x="4698098" y="4447548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AEEF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-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412495" y="3025717"/>
            <a:ext cx="1063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869922" y="302571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71C5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038533" y="30184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71C5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800" dirty="0">
              <a:solidFill>
                <a:srgbClr val="939598">
                  <a:lumMod val="50000"/>
                </a:srgb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Line Callout 2 (No Border) 74"/>
          <p:cNvSpPr/>
          <p:nvPr/>
        </p:nvSpPr>
        <p:spPr>
          <a:xfrm>
            <a:off x="776553" y="5782544"/>
            <a:ext cx="3238891" cy="412959"/>
          </a:xfrm>
          <a:prstGeom prst="callout2">
            <a:avLst>
              <a:gd name="adj1" fmla="val 9808"/>
              <a:gd name="adj2" fmla="val 71559"/>
              <a:gd name="adj3" fmla="val -69556"/>
              <a:gd name="adj4" fmla="val 87056"/>
              <a:gd name="adj5" fmla="val -260812"/>
              <a:gd name="adj6" fmla="val 98980"/>
            </a:avLst>
          </a:prstGeom>
          <a:noFill/>
          <a:ln w="6350" cap="flat" cmpd="sng" algn="ctr">
            <a:solidFill>
              <a:srgbClr val="061922"/>
            </a:solidFill>
            <a:prstDash val="dash"/>
            <a:tailEnd type="stealth" w="med" len="med"/>
          </a:ln>
          <a:effectLst/>
        </p:spPr>
        <p:txBody>
          <a:bodyPr rtlCol="0" anchor="t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N-type channel with free conductors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39598">
                    <a:lumMod val="75000"/>
                  </a:srgbClr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(electrons)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4385187" y="4914235"/>
            <a:ext cx="425212" cy="474786"/>
            <a:chOff x="4385187" y="4914235"/>
            <a:chExt cx="425212" cy="474786"/>
          </a:xfrm>
        </p:grpSpPr>
        <p:cxnSp>
          <p:nvCxnSpPr>
            <p:cNvPr id="77" name="Straight Arrow Connector 76"/>
            <p:cNvCxnSpPr/>
            <p:nvPr/>
          </p:nvCxnSpPr>
          <p:spPr bwMode="auto">
            <a:xfrm flipH="1">
              <a:off x="4385187" y="4914235"/>
              <a:ext cx="4958" cy="295463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headEnd type="none" w="sm" len="sm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78" name="TextBox 77"/>
            <p:cNvSpPr txBox="1"/>
            <p:nvPr/>
          </p:nvSpPr>
          <p:spPr>
            <a:xfrm>
              <a:off x="4428563" y="5019689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Arial" charset="0"/>
                </a:rPr>
                <a:t>E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Arial" charset="0"/>
                </a:rPr>
                <a:t>g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rial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168462" y="6177788"/>
            <a:ext cx="485439" cy="230378"/>
            <a:chOff x="3539490" y="4938999"/>
            <a:chExt cx="224790" cy="106680"/>
          </a:xfrm>
        </p:grpSpPr>
        <p:cxnSp>
          <p:nvCxnSpPr>
            <p:cNvPr id="80" name="Straight Connector 79"/>
            <p:cNvCxnSpPr/>
            <p:nvPr/>
          </p:nvCxnSpPr>
          <p:spPr bwMode="auto">
            <a:xfrm>
              <a:off x="3539490" y="4938999"/>
              <a:ext cx="224790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1" name="Straight Connector 80"/>
            <p:cNvCxnSpPr/>
            <p:nvPr/>
          </p:nvCxnSpPr>
          <p:spPr bwMode="auto">
            <a:xfrm>
              <a:off x="3583152" y="4992339"/>
              <a:ext cx="137467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3630055" y="5045679"/>
              <a:ext cx="43661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4" name="Group 23"/>
          <p:cNvGrpSpPr/>
          <p:nvPr/>
        </p:nvGrpSpPr>
        <p:grpSpPr>
          <a:xfrm>
            <a:off x="7961083" y="2946714"/>
            <a:ext cx="1909106" cy="2807053"/>
            <a:chOff x="7961083" y="2946714"/>
            <a:chExt cx="1909106" cy="2807053"/>
          </a:xfrm>
        </p:grpSpPr>
        <p:sp>
          <p:nvSpPr>
            <p:cNvPr id="83" name="TextBox 82"/>
            <p:cNvSpPr txBox="1"/>
            <p:nvPr/>
          </p:nvSpPr>
          <p:spPr>
            <a:xfrm>
              <a:off x="8918338" y="2946714"/>
              <a:ext cx="523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V</a:t>
              </a:r>
              <a:r>
                <a:rPr lang="en-US" sz="1600" dirty="0" err="1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cc</a:t>
              </a:r>
              <a:endParaRPr lang="en-US" sz="1600" dirty="0">
                <a:solidFill>
                  <a:srgbClr val="061922"/>
                </a:solidFill>
                <a:latin typeface="Neo Sans Intel" pitchFamily="34" charset="0"/>
                <a:cs typeface="Arial" charset="0"/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9067809" y="5460938"/>
              <a:ext cx="224790" cy="106680"/>
              <a:chOff x="3539490" y="4938999"/>
              <a:chExt cx="224790" cy="106680"/>
            </a:xfrm>
          </p:grpSpPr>
          <p:cxnSp>
            <p:nvCxnSpPr>
              <p:cNvPr id="85" name="Straight Connector 84"/>
              <p:cNvCxnSpPr/>
              <p:nvPr/>
            </p:nvCxnSpPr>
            <p:spPr bwMode="auto">
              <a:xfrm>
                <a:off x="3539490" y="4938999"/>
                <a:ext cx="22479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6" name="Straight Connector 85"/>
              <p:cNvCxnSpPr/>
              <p:nvPr/>
            </p:nvCxnSpPr>
            <p:spPr bwMode="auto">
              <a:xfrm>
                <a:off x="3583152" y="4992339"/>
                <a:ext cx="137467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7" name="Straight Connector 86"/>
              <p:cNvCxnSpPr/>
              <p:nvPr/>
            </p:nvCxnSpPr>
            <p:spPr bwMode="auto">
              <a:xfrm>
                <a:off x="3630055" y="5045679"/>
                <a:ext cx="43661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8" name="Straight Connector 7"/>
            <p:cNvCxnSpPr/>
            <p:nvPr/>
          </p:nvCxnSpPr>
          <p:spPr>
            <a:xfrm>
              <a:off x="9067809" y="3384626"/>
              <a:ext cx="2247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9180204" y="5065459"/>
              <a:ext cx="0" cy="3906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180204" y="3384626"/>
              <a:ext cx="0" cy="1140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302487" y="4819002"/>
              <a:ext cx="42738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7989523" y="4387206"/>
              <a:ext cx="42672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/>
                <a:t>V</a:t>
              </a:r>
              <a:r>
                <a:rPr lang="en-US" sz="1600" dirty="0"/>
                <a:t>g</a:t>
              </a:r>
              <a:endParaRPr lang="ru-RU" sz="2000" dirty="0"/>
            </a:p>
          </p:txBody>
        </p:sp>
        <p:sp>
          <p:nvSpPr>
            <p:cNvPr id="22" name="Arc 21"/>
            <p:cNvSpPr/>
            <p:nvPr/>
          </p:nvSpPr>
          <p:spPr>
            <a:xfrm flipH="1" flipV="1">
              <a:off x="8486337" y="4573449"/>
              <a:ext cx="785792" cy="785792"/>
            </a:xfrm>
            <a:prstGeom prst="arc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961083" y="5353657"/>
              <a:ext cx="101480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err="1"/>
                <a:t>V</a:t>
              </a:r>
              <a:r>
                <a:rPr lang="en-US" sz="1600" dirty="0" err="1"/>
                <a:t>gs</a:t>
              </a:r>
              <a:r>
                <a:rPr lang="en-US" sz="1600" dirty="0"/>
                <a:t> </a:t>
              </a:r>
              <a:r>
                <a:rPr lang="en-US" sz="2000" dirty="0"/>
                <a:t>&gt; </a:t>
              </a:r>
              <a:r>
                <a:rPr lang="en-US" sz="2000" dirty="0" err="1"/>
                <a:t>V</a:t>
              </a:r>
              <a:r>
                <a:rPr lang="en-US" sz="1600" dirty="0" err="1"/>
                <a:t>t</a:t>
              </a:r>
              <a:r>
                <a:rPr lang="en-US" sz="1600" dirty="0"/>
                <a:t> </a:t>
              </a:r>
              <a:endParaRPr lang="ru-RU" sz="20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067808" y="4477624"/>
              <a:ext cx="204321" cy="5889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9202035" y="4030582"/>
              <a:ext cx="52796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err="1"/>
                <a:t>V</a:t>
              </a:r>
              <a:r>
                <a:rPr lang="en-US" sz="1600" dirty="0" err="1"/>
                <a:t>d</a:t>
              </a:r>
              <a:endParaRPr lang="ru-RU" sz="200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9237750" y="5021958"/>
              <a:ext cx="52796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/>
                <a:t>V</a:t>
              </a:r>
              <a:r>
                <a:rPr lang="en-US" sz="1600" dirty="0"/>
                <a:t>s</a:t>
              </a:r>
              <a:endParaRPr lang="ru-RU" sz="2000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9342223" y="4597649"/>
              <a:ext cx="52796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err="1"/>
                <a:t>R</a:t>
              </a:r>
              <a:r>
                <a:rPr lang="en-US" sz="1600" dirty="0" err="1"/>
                <a:t>c</a:t>
              </a:r>
              <a:endParaRPr lang="ru-RU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2759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6" presetClass="pat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22222E-6 C -3.05556E-6 0.00695 0.00625 0.00648 0.01337 0.00648 C 0.01754 0.00602 0.02552 0.0044 0.02552 -2.22222E-6 C 0.02535 -0.00416 0.02118 -0.0081 0.01268 -0.0081 C 0.00556 -0.0081 -3.05556E-6 -0.00717 -3.05556E-6 -2.22222E-6 Z " pathEditMode="relative" rAng="0" ptsTypes="fffff">
                                      <p:cBhvr>
                                        <p:cTn id="52" dur="2000" spd="-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7" y="-6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26" presetClass="path" presetSubtype="0" repeatCount="indefinite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05556E-6 -2.22222E-6 C -3.05556E-6 0.00695 0.00625 0.00648 0.01337 0.00648 C 0.01754 0.00602 0.02552 0.0044 0.02552 -2.22222E-6 C 0.02535 -0.00416 0.02118 -0.0081 0.01268 -0.0081 C 0.00556 -0.0081 -3.05556E-6 -0.00717 -3.05556E-6 -2.22222E-6 Z " pathEditMode="relative" rAng="0" ptsTypes="fffff">
                                      <p:cBhvr>
                                        <p:cTn id="54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7" y="-69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70" grpId="0" animBg="1"/>
      <p:bldP spid="70" grpId="1" animBg="1"/>
      <p:bldP spid="71" grpId="0" animBg="1"/>
      <p:bldP spid="71" grpId="1" animBg="1"/>
      <p:bldP spid="72" grpId="0"/>
      <p:bldP spid="73" grpId="0"/>
      <p:bldP spid="74" grpId="0"/>
      <p:bldP spid="74" grpId="1"/>
      <p:bldP spid="7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N-Type Truth Table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439" y="3481889"/>
            <a:ext cx="10515600" cy="303838"/>
          </a:xfrm>
        </p:spPr>
        <p:txBody>
          <a:bodyPr>
            <a:noAutofit/>
          </a:bodyPr>
          <a:lstStyle/>
          <a:p>
            <a:r>
              <a:rPr lang="en-US" sz="2800" dirty="0"/>
              <a:t>N-Type is not suitable to transfer 1 well</a:t>
            </a:r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09/18/2018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8</a:t>
            </a:fld>
            <a:endParaRPr lang="ru-RU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596085"/>
              </p:ext>
            </p:extLst>
          </p:nvPr>
        </p:nvGraphicFramePr>
        <p:xfrm>
          <a:off x="2689760" y="1235263"/>
          <a:ext cx="6592134" cy="1922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3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026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01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480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51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Gate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State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Input (Source)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Output (Drain)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47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/>
                        <a:t>0</a:t>
                      </a:r>
                      <a:endParaRPr lang="en-US" sz="2000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Off</a:t>
                      </a:r>
                    </a:p>
                    <a:p>
                      <a:pPr algn="ctr"/>
                      <a:r>
                        <a:rPr lang="en-US" sz="1400" dirty="0"/>
                        <a:t>(not conduct)</a:t>
                      </a:r>
                      <a:endParaRPr lang="en-US" sz="14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any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Z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4778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  <a:latin typeface="Neo Sans Intel" pitchFamily="34" charset="0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On</a:t>
                      </a:r>
                    </a:p>
                    <a:p>
                      <a:pPr algn="ctr"/>
                      <a:r>
                        <a:rPr lang="en-US" sz="1400" kern="1200" dirty="0"/>
                        <a:t>(conduct)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Neo Sans Intel" pitchFamily="34" charset="0"/>
                        <a:ea typeface="+mn-ea"/>
                        <a:cs typeface="+mn-cs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/>
                        <a:t>0</a:t>
                      </a:r>
                      <a:endParaRPr lang="en-US" sz="2000" b="1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/>
                        <a:t>0</a:t>
                      </a:r>
                      <a:endParaRPr lang="en-US" sz="2000" b="1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477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/>
                        <a:t>1</a:t>
                      </a:r>
                      <a:endParaRPr lang="en-US" sz="2000" kern="1200" dirty="0">
                        <a:solidFill>
                          <a:srgbClr val="FF0000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weak </a:t>
                      </a:r>
                      <a:r>
                        <a:rPr lang="en-US" sz="2000" kern="1200" dirty="0"/>
                        <a:t>1</a:t>
                      </a:r>
                      <a:endParaRPr lang="en-US" sz="2000" kern="1200" dirty="0">
                        <a:solidFill>
                          <a:srgbClr val="FF0000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4" name="Rectangle 33"/>
          <p:cNvSpPr/>
          <p:nvPr/>
        </p:nvSpPr>
        <p:spPr>
          <a:xfrm>
            <a:off x="5833145" y="4445824"/>
            <a:ext cx="5279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V</a:t>
            </a:r>
            <a:r>
              <a:rPr lang="en-US" sz="1400" dirty="0" err="1"/>
              <a:t>d</a:t>
            </a:r>
            <a:endParaRPr lang="ru-RU" dirty="0"/>
          </a:p>
        </p:txBody>
      </p:sp>
      <p:sp>
        <p:nvSpPr>
          <p:cNvPr id="54" name="TextBox 53"/>
          <p:cNvSpPr txBox="1"/>
          <p:nvPr/>
        </p:nvSpPr>
        <p:spPr>
          <a:xfrm>
            <a:off x="6161520" y="4440799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61922"/>
                </a:solidFill>
                <a:cs typeface="Arial" charset="0"/>
              </a:rPr>
              <a:t>= </a:t>
            </a:r>
            <a:r>
              <a:rPr lang="en-US" dirty="0" err="1">
                <a:solidFill>
                  <a:prstClr val="black"/>
                </a:solidFill>
              </a:rPr>
              <a:t>V</a:t>
            </a:r>
            <a:r>
              <a:rPr lang="en-US" sz="1600" dirty="0" err="1">
                <a:solidFill>
                  <a:prstClr val="black"/>
                </a:solidFill>
              </a:rPr>
              <a:t>cc</a:t>
            </a:r>
            <a:r>
              <a:rPr lang="en-US" sz="1400" dirty="0">
                <a:solidFill>
                  <a:srgbClr val="061922"/>
                </a:solidFill>
                <a:cs typeface="Arial" charset="0"/>
              </a:rPr>
              <a:t> </a:t>
            </a:r>
            <a:r>
              <a:rPr lang="en-US" dirty="0">
                <a:solidFill>
                  <a:srgbClr val="061922"/>
                </a:solidFill>
                <a:cs typeface="Arial" charset="0"/>
              </a:rPr>
              <a:t>- </a:t>
            </a:r>
            <a:r>
              <a:rPr lang="en-US" dirty="0" err="1">
                <a:solidFill>
                  <a:srgbClr val="061922"/>
                </a:solidFill>
                <a:cs typeface="Arial" charset="0"/>
              </a:rPr>
              <a:t>V</a:t>
            </a:r>
            <a:r>
              <a:rPr lang="en-US" sz="1600" dirty="0" err="1">
                <a:solidFill>
                  <a:srgbClr val="061922"/>
                </a:solidFill>
                <a:cs typeface="Arial" charset="0"/>
              </a:rPr>
              <a:t>t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035595" y="4814630"/>
            <a:ext cx="542555" cy="987887"/>
            <a:chOff x="8127402" y="3544048"/>
            <a:chExt cx="620358" cy="1129551"/>
          </a:xfrm>
        </p:grpSpPr>
        <p:cxnSp>
          <p:nvCxnSpPr>
            <p:cNvPr id="60" name="Straight Connector 59"/>
            <p:cNvCxnSpPr/>
            <p:nvPr/>
          </p:nvCxnSpPr>
          <p:spPr bwMode="auto">
            <a:xfrm>
              <a:off x="8606118" y="3920565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 bwMode="auto">
            <a:xfrm>
              <a:off x="8606118" y="3920565"/>
              <a:ext cx="14164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auto">
            <a:xfrm>
              <a:off x="8606118" y="4297082"/>
              <a:ext cx="14164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>
              <a:off x="8747760" y="3544048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8747760" y="4297082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8503920" y="3920564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 rot="5400000">
              <a:off x="8315661" y="3920565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67" name="Group 66"/>
          <p:cNvGrpSpPr/>
          <p:nvPr/>
        </p:nvGrpSpPr>
        <p:grpSpPr>
          <a:xfrm>
            <a:off x="2582248" y="4324388"/>
            <a:ext cx="542555" cy="987887"/>
            <a:chOff x="8127402" y="3544048"/>
            <a:chExt cx="620358" cy="1129551"/>
          </a:xfrm>
        </p:grpSpPr>
        <p:cxnSp>
          <p:nvCxnSpPr>
            <p:cNvPr id="68" name="Straight Connector 67"/>
            <p:cNvCxnSpPr/>
            <p:nvPr/>
          </p:nvCxnSpPr>
          <p:spPr bwMode="auto">
            <a:xfrm>
              <a:off x="8606118" y="3920565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>
              <a:off x="8606118" y="3920565"/>
              <a:ext cx="14164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>
              <a:off x="8606118" y="4297082"/>
              <a:ext cx="14164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8747760" y="3544048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2" name="Straight Connector 71"/>
            <p:cNvCxnSpPr/>
            <p:nvPr/>
          </p:nvCxnSpPr>
          <p:spPr bwMode="auto">
            <a:xfrm>
              <a:off x="8747760" y="4297082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>
              <a:off x="8503920" y="3920564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 bwMode="auto">
            <a:xfrm rot="5400000">
              <a:off x="8315661" y="3920565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75" name="TextBox 74"/>
          <p:cNvSpPr txBox="1"/>
          <p:nvPr/>
        </p:nvSpPr>
        <p:spPr>
          <a:xfrm>
            <a:off x="2028578" y="5847533"/>
            <a:ext cx="1263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sz="1400" dirty="0">
                <a:solidFill>
                  <a:prstClr val="black"/>
                </a:solidFill>
              </a:rPr>
              <a:t>s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sz="16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1 </a:t>
            </a:r>
            <a:r>
              <a:rPr lang="en-US" dirty="0">
                <a:solidFill>
                  <a:prstClr val="black"/>
                </a:solidFill>
              </a:rPr>
              <a:t>= </a:t>
            </a:r>
            <a:r>
              <a:rPr lang="en-US" dirty="0" err="1">
                <a:solidFill>
                  <a:prstClr val="black"/>
                </a:solidFill>
              </a:rPr>
              <a:t>V</a:t>
            </a:r>
            <a:r>
              <a:rPr lang="en-US" sz="1600" dirty="0" err="1">
                <a:solidFill>
                  <a:prstClr val="black"/>
                </a:solidFill>
              </a:rPr>
              <a:t>cc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78983" y="5082576"/>
            <a:ext cx="1277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sz="1400" dirty="0">
                <a:solidFill>
                  <a:prstClr val="black"/>
                </a:solidFill>
              </a:rPr>
              <a:t>g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sz="16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1 </a:t>
            </a:r>
            <a:r>
              <a:rPr lang="en-US" dirty="0">
                <a:solidFill>
                  <a:prstClr val="black"/>
                </a:solidFill>
              </a:rPr>
              <a:t>= </a:t>
            </a:r>
            <a:r>
              <a:rPr lang="en-US" dirty="0" err="1">
                <a:solidFill>
                  <a:prstClr val="black"/>
                </a:solidFill>
              </a:rPr>
              <a:t>V</a:t>
            </a:r>
            <a:r>
              <a:rPr lang="en-US" sz="1600" dirty="0" err="1">
                <a:solidFill>
                  <a:prstClr val="black"/>
                </a:solidFill>
              </a:rPr>
              <a:t>cc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965841" y="4398339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err="1">
                <a:solidFill>
                  <a:prstClr val="black"/>
                </a:solidFill>
              </a:rPr>
              <a:t>V</a:t>
            </a:r>
            <a:r>
              <a:rPr lang="en-US" sz="1400" dirty="0" err="1">
                <a:solidFill>
                  <a:prstClr val="black"/>
                </a:solidFill>
              </a:rPr>
              <a:t>d</a:t>
            </a:r>
            <a:r>
              <a:rPr lang="en-US" dirty="0">
                <a:solidFill>
                  <a:prstClr val="black"/>
                </a:solidFill>
              </a:rPr>
              <a:t> = ?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4041167" y="4839018"/>
            <a:ext cx="3569102" cy="1377847"/>
            <a:chOff x="4041167" y="4839018"/>
            <a:chExt cx="3569102" cy="1377847"/>
          </a:xfrm>
        </p:grpSpPr>
        <p:grpSp>
          <p:nvGrpSpPr>
            <p:cNvPr id="22" name="Group 21"/>
            <p:cNvGrpSpPr/>
            <p:nvPr/>
          </p:nvGrpSpPr>
          <p:grpSpPr>
            <a:xfrm>
              <a:off x="7217839" y="5583915"/>
              <a:ext cx="224790" cy="106680"/>
              <a:chOff x="3539490" y="4938999"/>
              <a:chExt cx="224790" cy="106680"/>
            </a:xfrm>
          </p:grpSpPr>
          <p:cxnSp>
            <p:nvCxnSpPr>
              <p:cNvPr id="23" name="Straight Connector 22"/>
              <p:cNvCxnSpPr/>
              <p:nvPr/>
            </p:nvCxnSpPr>
            <p:spPr bwMode="auto">
              <a:xfrm>
                <a:off x="3539490" y="4938999"/>
                <a:ext cx="22479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4" name="Straight Connector 23"/>
              <p:cNvCxnSpPr/>
              <p:nvPr/>
            </p:nvCxnSpPr>
            <p:spPr bwMode="auto">
              <a:xfrm>
                <a:off x="3583152" y="4992339"/>
                <a:ext cx="137467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>
                <a:off x="3630055" y="5045679"/>
                <a:ext cx="43661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27" name="Straight Connector 26"/>
            <p:cNvCxnSpPr/>
            <p:nvPr/>
          </p:nvCxnSpPr>
          <p:spPr>
            <a:xfrm flipV="1">
              <a:off x="5811314" y="5480701"/>
              <a:ext cx="0" cy="3906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933597" y="5234244"/>
              <a:ext cx="42738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5698918" y="4892866"/>
              <a:ext cx="204321" cy="5889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973333" y="5012891"/>
              <a:ext cx="5279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/>
                <a:t>R</a:t>
              </a:r>
              <a:r>
                <a:rPr lang="en-US" sz="1400" dirty="0" err="1"/>
                <a:t>c</a:t>
              </a:r>
              <a:endParaRPr lang="ru-RU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7050199" y="5073092"/>
              <a:ext cx="560070" cy="164263"/>
              <a:chOff x="4856756" y="4969565"/>
              <a:chExt cx="560070" cy="213477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4860235" y="4969565"/>
                <a:ext cx="556591" cy="2134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4856756" y="4969565"/>
                <a:ext cx="56007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4860235" y="5176181"/>
                <a:ext cx="5565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Connector 47"/>
            <p:cNvCxnSpPr>
              <a:endCxn id="37" idx="2"/>
            </p:cNvCxnSpPr>
            <p:nvPr/>
          </p:nvCxnSpPr>
          <p:spPr>
            <a:xfrm flipV="1">
              <a:off x="7330234" y="5237355"/>
              <a:ext cx="1740" cy="3465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33" idx="0"/>
              <a:endCxn id="37" idx="0"/>
            </p:cNvCxnSpPr>
            <p:nvPr/>
          </p:nvCxnSpPr>
          <p:spPr>
            <a:xfrm rot="16200000" flipH="1">
              <a:off x="6476413" y="4217532"/>
              <a:ext cx="180226" cy="1530895"/>
            </a:xfrm>
            <a:prstGeom prst="bentConnector3">
              <a:avLst>
                <a:gd name="adj1" fmla="val -28750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5183552" y="5847533"/>
              <a:ext cx="1263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dirty="0">
                  <a:solidFill>
                    <a:prstClr val="black"/>
                  </a:solidFill>
                </a:rPr>
                <a:t>V</a:t>
              </a:r>
              <a:r>
                <a:rPr lang="en-US" sz="1400" dirty="0">
                  <a:solidFill>
                    <a:prstClr val="black"/>
                  </a:solidFill>
                </a:rPr>
                <a:t>s</a:t>
              </a:r>
              <a:r>
                <a:rPr lang="en-US" dirty="0">
                  <a:solidFill>
                    <a:prstClr val="black"/>
                  </a:solidFill>
                </a:rPr>
                <a:t> = </a:t>
              </a:r>
              <a:r>
                <a:rPr lang="en-US" sz="1600" dirty="0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1 </a:t>
              </a:r>
              <a:r>
                <a:rPr lang="en-US" dirty="0">
                  <a:solidFill>
                    <a:prstClr val="black"/>
                  </a:solidFill>
                </a:rPr>
                <a:t>= </a:t>
              </a:r>
              <a:r>
                <a:rPr lang="en-US" dirty="0" err="1">
                  <a:solidFill>
                    <a:prstClr val="black"/>
                  </a:solidFill>
                </a:rPr>
                <a:t>V</a:t>
              </a:r>
              <a:r>
                <a:rPr lang="en-US" sz="1600" dirty="0" err="1">
                  <a:solidFill>
                    <a:prstClr val="black"/>
                  </a:solidFill>
                </a:rPr>
                <a:t>cc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041167" y="4839018"/>
              <a:ext cx="12775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dirty="0">
                  <a:solidFill>
                    <a:prstClr val="black"/>
                  </a:solidFill>
                </a:rPr>
                <a:t>V</a:t>
              </a:r>
              <a:r>
                <a:rPr lang="en-US" sz="1400" dirty="0">
                  <a:solidFill>
                    <a:prstClr val="black"/>
                  </a:solidFill>
                </a:rPr>
                <a:t>g</a:t>
              </a:r>
              <a:r>
                <a:rPr lang="en-US" dirty="0">
                  <a:solidFill>
                    <a:prstClr val="black"/>
                  </a:solidFill>
                </a:rPr>
                <a:t> = </a:t>
              </a:r>
              <a:r>
                <a:rPr lang="en-US" sz="1600" dirty="0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1 </a:t>
              </a:r>
              <a:r>
                <a:rPr lang="en-US" dirty="0">
                  <a:solidFill>
                    <a:prstClr val="black"/>
                  </a:solidFill>
                </a:rPr>
                <a:t>= </a:t>
              </a:r>
              <a:r>
                <a:rPr lang="en-US" dirty="0" err="1">
                  <a:solidFill>
                    <a:prstClr val="black"/>
                  </a:solidFill>
                </a:rPr>
                <a:t>V</a:t>
              </a:r>
              <a:r>
                <a:rPr lang="en-US" sz="1600" dirty="0" err="1">
                  <a:solidFill>
                    <a:prstClr val="black"/>
                  </a:solidFill>
                </a:rPr>
                <a:t>cc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81" name="Arc 80"/>
          <p:cNvSpPr/>
          <p:nvPr/>
        </p:nvSpPr>
        <p:spPr>
          <a:xfrm flipH="1" flipV="1">
            <a:off x="5286011" y="4460386"/>
            <a:ext cx="785792" cy="785792"/>
          </a:xfrm>
          <a:prstGeom prst="arc">
            <a:avLst>
              <a:gd name="adj1" fmla="val 21240756"/>
              <a:gd name="adj2" fmla="val 5059474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82" name="TextBox 81"/>
          <p:cNvSpPr txBox="1"/>
          <p:nvPr/>
        </p:nvSpPr>
        <p:spPr>
          <a:xfrm>
            <a:off x="4203110" y="4148093"/>
            <a:ext cx="1278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Open only if </a:t>
            </a:r>
            <a:r>
              <a:rPr lang="en-US" sz="1600" dirty="0" err="1">
                <a:solidFill>
                  <a:schemeClr val="accent1"/>
                </a:solidFill>
              </a:rPr>
              <a:t>V</a:t>
            </a:r>
            <a:r>
              <a:rPr lang="en-US" sz="1400" dirty="0" err="1">
                <a:solidFill>
                  <a:schemeClr val="accent1"/>
                </a:solidFill>
              </a:rPr>
              <a:t>gd</a:t>
            </a:r>
            <a:r>
              <a:rPr lang="en-US" sz="1600" dirty="0">
                <a:solidFill>
                  <a:schemeClr val="accent1"/>
                </a:solidFill>
              </a:rPr>
              <a:t> &gt; </a:t>
            </a:r>
            <a:r>
              <a:rPr lang="en-US" sz="1600" dirty="0" err="1">
                <a:solidFill>
                  <a:schemeClr val="accent1"/>
                </a:solidFill>
              </a:rPr>
              <a:t>V</a:t>
            </a:r>
            <a:r>
              <a:rPr lang="en-US" sz="1400" dirty="0" err="1">
                <a:solidFill>
                  <a:schemeClr val="accent1"/>
                </a:solidFill>
              </a:rPr>
              <a:t>t</a:t>
            </a:r>
            <a:endParaRPr lang="ru-RU" sz="1400" dirty="0">
              <a:solidFill>
                <a:schemeClr val="accent1"/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9198061" y="4843674"/>
            <a:ext cx="542555" cy="987887"/>
            <a:chOff x="8127402" y="3544048"/>
            <a:chExt cx="620358" cy="1129551"/>
          </a:xfrm>
        </p:grpSpPr>
        <p:cxnSp>
          <p:nvCxnSpPr>
            <p:cNvPr id="84" name="Straight Connector 83"/>
            <p:cNvCxnSpPr/>
            <p:nvPr/>
          </p:nvCxnSpPr>
          <p:spPr bwMode="auto">
            <a:xfrm>
              <a:off x="8606118" y="3920565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8606118" y="3920565"/>
              <a:ext cx="14164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8606118" y="4297082"/>
              <a:ext cx="14164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7" name="Straight Connector 86"/>
            <p:cNvCxnSpPr/>
            <p:nvPr/>
          </p:nvCxnSpPr>
          <p:spPr bwMode="auto">
            <a:xfrm>
              <a:off x="8747760" y="3544048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>
              <a:off x="8747760" y="4297082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auto">
            <a:xfrm>
              <a:off x="8503920" y="3920564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auto">
            <a:xfrm rot="5400000">
              <a:off x="8315661" y="3920565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91" name="Group 90"/>
          <p:cNvGrpSpPr/>
          <p:nvPr/>
        </p:nvGrpSpPr>
        <p:grpSpPr>
          <a:xfrm>
            <a:off x="9744714" y="4353432"/>
            <a:ext cx="542555" cy="987887"/>
            <a:chOff x="8127402" y="3544048"/>
            <a:chExt cx="620358" cy="1129551"/>
          </a:xfrm>
        </p:grpSpPr>
        <p:cxnSp>
          <p:nvCxnSpPr>
            <p:cNvPr id="92" name="Straight Connector 91"/>
            <p:cNvCxnSpPr/>
            <p:nvPr/>
          </p:nvCxnSpPr>
          <p:spPr bwMode="auto">
            <a:xfrm>
              <a:off x="8606118" y="3920565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3" name="Straight Connector 92"/>
            <p:cNvCxnSpPr/>
            <p:nvPr/>
          </p:nvCxnSpPr>
          <p:spPr bwMode="auto">
            <a:xfrm>
              <a:off x="8606118" y="3920565"/>
              <a:ext cx="14164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4" name="Straight Connector 93"/>
            <p:cNvCxnSpPr/>
            <p:nvPr/>
          </p:nvCxnSpPr>
          <p:spPr bwMode="auto">
            <a:xfrm>
              <a:off x="8606118" y="4297082"/>
              <a:ext cx="14164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5" name="Straight Connector 94"/>
            <p:cNvCxnSpPr/>
            <p:nvPr/>
          </p:nvCxnSpPr>
          <p:spPr bwMode="auto">
            <a:xfrm>
              <a:off x="8747760" y="3544048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6" name="Straight Connector 95"/>
            <p:cNvCxnSpPr/>
            <p:nvPr/>
          </p:nvCxnSpPr>
          <p:spPr bwMode="auto">
            <a:xfrm>
              <a:off x="8747760" y="4297082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auto">
            <a:xfrm>
              <a:off x="8503920" y="3920564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auto">
            <a:xfrm rot="5400000">
              <a:off x="8315661" y="3920565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99" name="TextBox 98"/>
          <p:cNvSpPr txBox="1"/>
          <p:nvPr/>
        </p:nvSpPr>
        <p:spPr>
          <a:xfrm>
            <a:off x="9103762" y="5878401"/>
            <a:ext cx="1354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sz="1400" dirty="0">
                <a:solidFill>
                  <a:prstClr val="black"/>
                </a:solidFill>
              </a:rPr>
              <a:t>s0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sz="16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1 </a:t>
            </a:r>
            <a:r>
              <a:rPr lang="en-US" dirty="0">
                <a:solidFill>
                  <a:prstClr val="black"/>
                </a:solidFill>
              </a:rPr>
              <a:t>= </a:t>
            </a:r>
            <a:r>
              <a:rPr lang="en-US" dirty="0" err="1">
                <a:solidFill>
                  <a:prstClr val="black"/>
                </a:solidFill>
              </a:rPr>
              <a:t>V</a:t>
            </a:r>
            <a:r>
              <a:rPr lang="en-US" sz="1600" dirty="0" err="1">
                <a:solidFill>
                  <a:prstClr val="black"/>
                </a:solidFill>
              </a:rPr>
              <a:t>cc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0070354" y="5349050"/>
            <a:ext cx="1354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sz="1400" dirty="0">
                <a:solidFill>
                  <a:prstClr val="black"/>
                </a:solidFill>
              </a:rPr>
              <a:t>s1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sz="16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1 </a:t>
            </a:r>
            <a:r>
              <a:rPr lang="en-US" dirty="0">
                <a:solidFill>
                  <a:prstClr val="black"/>
                </a:solidFill>
              </a:rPr>
              <a:t>= </a:t>
            </a:r>
            <a:r>
              <a:rPr lang="en-US" dirty="0" err="1">
                <a:solidFill>
                  <a:prstClr val="black"/>
                </a:solidFill>
              </a:rPr>
              <a:t>V</a:t>
            </a:r>
            <a:r>
              <a:rPr lang="en-US" sz="1600" dirty="0" err="1">
                <a:solidFill>
                  <a:prstClr val="black"/>
                </a:solidFill>
              </a:rPr>
              <a:t>cc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065330" y="4940626"/>
            <a:ext cx="136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sz="1400" dirty="0">
                <a:solidFill>
                  <a:prstClr val="black"/>
                </a:solidFill>
              </a:rPr>
              <a:t>g0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sz="16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1 </a:t>
            </a:r>
            <a:r>
              <a:rPr lang="en-US" dirty="0">
                <a:solidFill>
                  <a:prstClr val="black"/>
                </a:solidFill>
              </a:rPr>
              <a:t>= </a:t>
            </a:r>
            <a:r>
              <a:rPr lang="en-US" dirty="0" err="1">
                <a:solidFill>
                  <a:prstClr val="black"/>
                </a:solidFill>
              </a:rPr>
              <a:t>V</a:t>
            </a:r>
            <a:r>
              <a:rPr lang="en-US" sz="1600" dirty="0" err="1">
                <a:solidFill>
                  <a:prstClr val="black"/>
                </a:solidFill>
              </a:rPr>
              <a:t>cc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610600" y="4273145"/>
            <a:ext cx="6458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</a:t>
            </a:r>
            <a:r>
              <a:rPr lang="en-US" sz="1400" dirty="0"/>
              <a:t>d0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9056843" y="426812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61922"/>
                </a:solidFill>
                <a:cs typeface="Arial" charset="0"/>
              </a:rPr>
              <a:t>= </a:t>
            </a:r>
            <a:r>
              <a:rPr lang="en-US" dirty="0" err="1">
                <a:solidFill>
                  <a:prstClr val="black"/>
                </a:solidFill>
              </a:rPr>
              <a:t>V</a:t>
            </a:r>
            <a:r>
              <a:rPr lang="en-US" sz="1600" dirty="0" err="1">
                <a:solidFill>
                  <a:prstClr val="black"/>
                </a:solidFill>
              </a:rPr>
              <a:t>cc</a:t>
            </a:r>
            <a:r>
              <a:rPr lang="en-US" sz="1400" dirty="0">
                <a:solidFill>
                  <a:srgbClr val="061922"/>
                </a:solidFill>
                <a:cs typeface="Arial" charset="0"/>
              </a:rPr>
              <a:t> </a:t>
            </a:r>
            <a:r>
              <a:rPr lang="en-US" dirty="0">
                <a:solidFill>
                  <a:srgbClr val="061922"/>
                </a:solidFill>
                <a:cs typeface="Arial" charset="0"/>
              </a:rPr>
              <a:t>- </a:t>
            </a:r>
            <a:r>
              <a:rPr lang="en-US" dirty="0" err="1">
                <a:solidFill>
                  <a:srgbClr val="061922"/>
                </a:solidFill>
                <a:cs typeface="Arial" charset="0"/>
              </a:rPr>
              <a:t>V</a:t>
            </a:r>
            <a:r>
              <a:rPr lang="en-US" sz="1600" dirty="0" err="1">
                <a:solidFill>
                  <a:srgbClr val="061922"/>
                </a:solidFill>
                <a:cs typeface="Arial" charset="0"/>
              </a:rPr>
              <a:t>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156824" y="3968386"/>
            <a:ext cx="601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</a:t>
            </a:r>
            <a:r>
              <a:rPr lang="en-US" sz="1400" dirty="0"/>
              <a:t>d1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10559050" y="396336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61922"/>
                </a:solidFill>
                <a:cs typeface="Arial" charset="0"/>
              </a:rPr>
              <a:t>= </a:t>
            </a:r>
            <a:r>
              <a:rPr lang="en-US" dirty="0" err="1">
                <a:solidFill>
                  <a:prstClr val="black"/>
                </a:solidFill>
              </a:rPr>
              <a:t>V</a:t>
            </a:r>
            <a:r>
              <a:rPr lang="en-US" sz="1600" dirty="0" err="1">
                <a:solidFill>
                  <a:prstClr val="black"/>
                </a:solidFill>
              </a:rPr>
              <a:t>cc</a:t>
            </a:r>
            <a:r>
              <a:rPr lang="en-US" sz="1400" dirty="0">
                <a:solidFill>
                  <a:srgbClr val="061922"/>
                </a:solidFill>
                <a:cs typeface="Arial" charset="0"/>
              </a:rPr>
              <a:t> </a:t>
            </a:r>
            <a:r>
              <a:rPr lang="en-US" dirty="0">
                <a:solidFill>
                  <a:srgbClr val="061922"/>
                </a:solidFill>
                <a:cs typeface="Arial" charset="0"/>
              </a:rPr>
              <a:t>– 2*</a:t>
            </a:r>
            <a:r>
              <a:rPr lang="en-US" dirty="0" err="1">
                <a:solidFill>
                  <a:srgbClr val="061922"/>
                </a:solidFill>
                <a:cs typeface="Arial" charset="0"/>
              </a:rPr>
              <a:t>V</a:t>
            </a:r>
            <a:r>
              <a:rPr lang="en-US" sz="1600" dirty="0" err="1">
                <a:solidFill>
                  <a:srgbClr val="061922"/>
                </a:solidFill>
                <a:cs typeface="Arial" charset="0"/>
              </a:rPr>
              <a:t>t</a:t>
            </a:r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21133"/>
              </p:ext>
            </p:extLst>
          </p:nvPr>
        </p:nvGraphicFramePr>
        <p:xfrm>
          <a:off x="2689760" y="1235263"/>
          <a:ext cx="6592134" cy="953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3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026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01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480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51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Gate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State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Input (Source)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Output (Drain)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47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/>
                        <a:t>0</a:t>
                      </a:r>
                      <a:endParaRPr lang="en-US" sz="2000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Off</a:t>
                      </a:r>
                    </a:p>
                    <a:p>
                      <a:pPr algn="ctr"/>
                      <a:r>
                        <a:rPr lang="en-US" sz="1400" dirty="0"/>
                        <a:t>(not conduct)</a:t>
                      </a:r>
                      <a:endParaRPr lang="en-US" sz="14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any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Z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13" name="Group 112"/>
          <p:cNvGrpSpPr/>
          <p:nvPr/>
        </p:nvGrpSpPr>
        <p:grpSpPr>
          <a:xfrm>
            <a:off x="8933517" y="2396608"/>
            <a:ext cx="969725" cy="1015663"/>
            <a:chOff x="8933517" y="2396608"/>
            <a:chExt cx="969725" cy="1015663"/>
          </a:xfrm>
        </p:grpSpPr>
        <p:sp>
          <p:nvSpPr>
            <p:cNvPr id="110" name="TextBox 109"/>
            <p:cNvSpPr txBox="1"/>
            <p:nvPr/>
          </p:nvSpPr>
          <p:spPr>
            <a:xfrm>
              <a:off x="9362709" y="2396608"/>
              <a:ext cx="54053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000" dirty="0">
                  <a:solidFill>
                    <a:srgbClr val="FF0000"/>
                  </a:solidFill>
                  <a:latin typeface="+mj-lt"/>
                </a:rPr>
                <a:t>?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8933517" y="2904439"/>
              <a:ext cx="42919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438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4" grpId="0"/>
      <p:bldP spid="54" grpId="0"/>
      <p:bldP spid="75" grpId="0"/>
      <p:bldP spid="77" grpId="0"/>
      <p:bldP spid="78" grpId="0"/>
      <p:bldP spid="81" grpId="0" animBg="1"/>
      <p:bldP spid="82" grpId="0"/>
      <p:bldP spid="99" grpId="0"/>
      <p:bldP spid="100" grpId="0"/>
      <p:bldP spid="101" grpId="0"/>
      <p:bldP spid="102" grpId="0"/>
      <p:bldP spid="103" grpId="0"/>
      <p:bldP spid="106" grpId="0"/>
      <p:bldP spid="10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and P-type MOSFET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3739350"/>
            <a:ext cx="10515600" cy="425883"/>
          </a:xfrm>
        </p:spPr>
        <p:txBody>
          <a:bodyPr>
            <a:noAutofit/>
          </a:bodyPr>
          <a:lstStyle/>
          <a:p>
            <a:r>
              <a:rPr lang="en-US" sz="2400" dirty="0"/>
              <a:t>P-type MOSFET (similar to N-type, but all is inverted):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09/18/2018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9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1809858" y="1825663"/>
            <a:ext cx="1564390" cy="1636257"/>
            <a:chOff x="8956038" y="3172029"/>
            <a:chExt cx="1788725" cy="1870898"/>
          </a:xfrm>
        </p:grpSpPr>
        <p:grpSp>
          <p:nvGrpSpPr>
            <p:cNvPr id="8" name="Group 7"/>
            <p:cNvGrpSpPr/>
            <p:nvPr/>
          </p:nvGrpSpPr>
          <p:grpSpPr>
            <a:xfrm>
              <a:off x="9640644" y="3544044"/>
              <a:ext cx="620358" cy="1129551"/>
              <a:chOff x="8127402" y="3544048"/>
              <a:chExt cx="620358" cy="1129551"/>
            </a:xfrm>
          </p:grpSpPr>
          <p:cxnSp>
            <p:nvCxnSpPr>
              <p:cNvPr id="12" name="Straight Connector 11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3" name="Straight Connector 12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" name="Straight Connector 13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" name="Straight Connector 14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6" name="Straight Connector 15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" name="Straight Connector 16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9" name="TextBox 8"/>
            <p:cNvSpPr txBox="1"/>
            <p:nvPr/>
          </p:nvSpPr>
          <p:spPr>
            <a:xfrm>
              <a:off x="8956038" y="3889576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Gate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964834" y="3172029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Drain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917292" y="4673595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Source</a:t>
              </a:r>
            </a:p>
          </p:txBody>
        </p:sp>
      </p:grp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928489"/>
              </p:ext>
            </p:extLst>
          </p:nvPr>
        </p:nvGraphicFramePr>
        <p:xfrm>
          <a:off x="5005505" y="1733635"/>
          <a:ext cx="6592134" cy="1922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3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026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01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480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51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Gate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State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Input (Source)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Output (Drain)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47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/>
                        <a:t>0</a:t>
                      </a:r>
                      <a:endParaRPr lang="en-US" sz="2000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Off</a:t>
                      </a:r>
                    </a:p>
                    <a:p>
                      <a:pPr algn="ctr"/>
                      <a:r>
                        <a:rPr lang="en-US" sz="1400" dirty="0"/>
                        <a:t>(not conduct)</a:t>
                      </a:r>
                      <a:endParaRPr lang="en-US" sz="14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any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Z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4778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  <a:latin typeface="Neo Sans Intel" pitchFamily="34" charset="0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On</a:t>
                      </a:r>
                    </a:p>
                    <a:p>
                      <a:pPr algn="ctr"/>
                      <a:r>
                        <a:rPr lang="en-US" sz="1400" kern="1200" dirty="0"/>
                        <a:t>(conduct)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Neo Sans Intel" pitchFamily="34" charset="0"/>
                        <a:ea typeface="+mn-ea"/>
                        <a:cs typeface="+mn-cs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/>
                        <a:t>0</a:t>
                      </a:r>
                      <a:endParaRPr lang="en-US" sz="2000" b="1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/>
                        <a:t>0</a:t>
                      </a:r>
                      <a:endParaRPr lang="en-US" sz="2000" b="1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477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/>
                        <a:t>1</a:t>
                      </a:r>
                      <a:endParaRPr lang="en-US" sz="2000" kern="1200" dirty="0">
                        <a:solidFill>
                          <a:srgbClr val="FF0000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weak </a:t>
                      </a:r>
                      <a:r>
                        <a:rPr lang="en-US" sz="2000" kern="1200" dirty="0"/>
                        <a:t>1</a:t>
                      </a:r>
                      <a:endParaRPr lang="en-US" sz="2000" kern="1200" dirty="0">
                        <a:solidFill>
                          <a:srgbClr val="FF0000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047248"/>
              </p:ext>
            </p:extLst>
          </p:nvPr>
        </p:nvGraphicFramePr>
        <p:xfrm>
          <a:off x="5005505" y="4320510"/>
          <a:ext cx="6592134" cy="1922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3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026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01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480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51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Gate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State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Input (Source)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Output (Drain)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47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ru-RU" sz="200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  <a:endParaRPr lang="en-US" sz="2000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Off</a:t>
                      </a:r>
                    </a:p>
                    <a:p>
                      <a:pPr algn="ctr"/>
                      <a:r>
                        <a:rPr lang="en-US" sz="1400" dirty="0"/>
                        <a:t>(not conduct)</a:t>
                      </a:r>
                      <a:endParaRPr lang="en-US" sz="14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any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Z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4778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ru-RU" sz="2000" dirty="0">
                          <a:solidFill>
                            <a:schemeClr val="dk1"/>
                          </a:solidFill>
                          <a:latin typeface="Calibri"/>
                          <a:cs typeface="+mn-cs"/>
                        </a:rPr>
                        <a:t>0</a:t>
                      </a:r>
                      <a:endParaRPr lang="en-US" sz="2000" dirty="0">
                        <a:solidFill>
                          <a:srgbClr val="FF0000"/>
                        </a:solidFill>
                        <a:latin typeface="Neo Sans Intel" pitchFamily="34" charset="0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On</a:t>
                      </a:r>
                    </a:p>
                    <a:p>
                      <a:pPr algn="ctr"/>
                      <a:r>
                        <a:rPr lang="en-US" sz="1400" kern="1200" dirty="0"/>
                        <a:t>(conduct)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Neo Sans Intel" pitchFamily="34" charset="0"/>
                        <a:ea typeface="+mn-ea"/>
                        <a:cs typeface="+mn-cs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/>
                        <a:t>1</a:t>
                      </a:r>
                      <a:endParaRPr lang="en-US" sz="2000" b="1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477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/>
                        <a:t>0</a:t>
                      </a:r>
                      <a:endParaRPr lang="en-US" sz="2000" b="1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600" dirty="0"/>
                        <a:t>weak</a:t>
                      </a:r>
                      <a:r>
                        <a:rPr lang="ru-RU" sz="1600" dirty="0"/>
                        <a:t> </a:t>
                      </a:r>
                      <a:r>
                        <a:rPr lang="en-US" sz="2000" kern="1200" dirty="0"/>
                        <a:t>0</a:t>
                      </a:r>
                      <a:endParaRPr lang="en-US" sz="2000" b="1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105" name="Group 104"/>
          <p:cNvGrpSpPr/>
          <p:nvPr/>
        </p:nvGrpSpPr>
        <p:grpSpPr>
          <a:xfrm>
            <a:off x="1798321" y="4332286"/>
            <a:ext cx="1610224" cy="1860229"/>
            <a:chOff x="518556" y="4185097"/>
            <a:chExt cx="1610224" cy="1860229"/>
          </a:xfrm>
        </p:grpSpPr>
        <p:grpSp>
          <p:nvGrpSpPr>
            <p:cNvPr id="108" name="Group 107"/>
            <p:cNvGrpSpPr/>
            <p:nvPr/>
          </p:nvGrpSpPr>
          <p:grpSpPr>
            <a:xfrm>
              <a:off x="518556" y="4185097"/>
              <a:ext cx="1610224" cy="1860229"/>
              <a:chOff x="9064513" y="3189882"/>
              <a:chExt cx="1610224" cy="1860229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9640644" y="3544044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114" name="Straight Connector 113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5" name="Straight Connector 114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6" name="Straight Connector 115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7" name="Straight Connector 116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8" name="Straight Connector 117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9" name="Straight Connector 118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20" name="Straight Connector 119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11" name="TextBox 110"/>
              <p:cNvSpPr txBox="1"/>
              <p:nvPr/>
            </p:nvSpPr>
            <p:spPr>
              <a:xfrm>
                <a:off x="9064513" y="3915020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Gate</a:t>
                </a: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9875968" y="4680779"/>
                <a:ext cx="692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Drain</a:t>
                </a: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9847266" y="3189882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Source</a:t>
                </a:r>
              </a:p>
            </p:txBody>
          </p:sp>
        </p:grpSp>
        <p:sp>
          <p:nvSpPr>
            <p:cNvPr id="109" name="Oval 108"/>
            <p:cNvSpPr>
              <a:spLocks noChangeAspect="1"/>
            </p:cNvSpPr>
            <p:nvPr/>
          </p:nvSpPr>
          <p:spPr bwMode="auto">
            <a:xfrm>
              <a:off x="1330011" y="5033441"/>
              <a:ext cx="141194" cy="141194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</p:grpSp>
      <p:sp>
        <p:nvSpPr>
          <p:cNvPr id="121" name="Content Placeholder 2"/>
          <p:cNvSpPr txBox="1">
            <a:spLocks/>
          </p:cNvSpPr>
          <p:nvPr/>
        </p:nvSpPr>
        <p:spPr>
          <a:xfrm>
            <a:off x="800100" y="1179224"/>
            <a:ext cx="10515600" cy="425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4488" marR="0" indent="-344488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7713" marR="0" indent="-290513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N-type MOSFET</a:t>
            </a:r>
          </a:p>
        </p:txBody>
      </p:sp>
    </p:spTree>
    <p:extLst>
      <p:ext uri="{BB962C8B-B14F-4D97-AF65-F5344CB8AC3E}">
        <p14:creationId xmlns:p14="http://schemas.microsoft.com/office/powerpoint/2010/main" val="322901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2|33|8|44.6|37.9|37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 bwMode="auto">
        <a:solidFill>
          <a:schemeClr val="bg1"/>
        </a:solidFill>
        <a:ln w="1905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3179</TotalTime>
  <Words>1134</Words>
  <Application>Microsoft Office PowerPoint</Application>
  <PresentationFormat>Widescreen</PresentationFormat>
  <Paragraphs>396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Neo Sans Intel</vt:lpstr>
      <vt:lpstr>Wingdings</vt:lpstr>
      <vt:lpstr>Office Theme</vt:lpstr>
      <vt:lpstr>Integrated Circuits Implementation: CMOS</vt:lpstr>
      <vt:lpstr>Topics of The Lecture</vt:lpstr>
      <vt:lpstr>Why Transistor (MOSFET)?</vt:lpstr>
      <vt:lpstr>MOSFET</vt:lpstr>
      <vt:lpstr>Diffusion process</vt:lpstr>
      <vt:lpstr>Closed State for N-type MOSFET</vt:lpstr>
      <vt:lpstr>Open State for N-type MOSFET</vt:lpstr>
      <vt:lpstr>N-Type Truth Table</vt:lpstr>
      <vt:lpstr>N and P-type MOSFET</vt:lpstr>
      <vt:lpstr>CMOS Circuits</vt:lpstr>
      <vt:lpstr>Example: CMOS Inverter</vt:lpstr>
      <vt:lpstr>CMOS Circuits Structure</vt:lpstr>
      <vt:lpstr>Example: CMOS NAND</vt:lpstr>
      <vt:lpstr>Transistor Level vs. Gate Level Design</vt:lpstr>
      <vt:lpstr>Example: Transistor Level Multiplexor</vt:lpstr>
      <vt:lpstr>Questions?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Integrated Circuits Design, Lecture 1, Intro</dc:title>
  <dc:creator>Smirnov, Igor</dc:creator>
  <cp:keywords>CTPClassification=CTP_NWR:VisualMarkings=, CTPClassification=CTP_NT</cp:keywords>
  <cp:lastModifiedBy>Smirnov, Igor</cp:lastModifiedBy>
  <cp:revision>159</cp:revision>
  <dcterms:created xsi:type="dcterms:W3CDTF">2015-09-06T19:48:52Z</dcterms:created>
  <dcterms:modified xsi:type="dcterms:W3CDTF">2019-09-17T20:23:30Z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ee2b2ec3-bd72-446e-8bf4-c793b218c119</vt:lpwstr>
  </property>
  <property fmtid="{D5CDD505-2E9C-101B-9397-08002B2CF9AE}" pid="3" name="CTP_TimeStamp">
    <vt:lpwstr>2019-09-17 20:23:30Z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