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92" r:id="rId15"/>
    <p:sldId id="293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6" y="468"/>
      </p:cViewPr>
      <p:guideLst>
        <p:guide orient="horz" pos="816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09/25/2019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Igor Smirnov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153.3264&amp;rep=rep1&amp;type=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ca-lectures/tree/master/mipt-mips/2018" TargetMode="External"/><Relationship Id="rId2" Type="http://schemas.openxmlformats.org/officeDocument/2006/relationships/hyperlink" Target="https://mipt-ilab.github.io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yssec.ethz.ch/content/dam/ethz/special-interest/infk/inst-infsec/system-security-group-dam/education/Digitaltechnik_14/10_SequentialCircuits_Timing.pdf" TargetMode="External"/><Relationship Id="rId5" Type="http://schemas.openxmlformats.org/officeDocument/2006/relationships/hyperlink" Target="http://citeseerx.ist.psu.edu/viewdoc/download?doi=10.1.1.153.3264&amp;rep=rep1&amp;type=pdf" TargetMode="External"/><Relationship Id="rId4" Type="http://schemas.openxmlformats.org/officeDocument/2006/relationships/hyperlink" Target="https://electronicsforu.com/technology-trends/latch-not-bad-latch-vs-flip-flo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Sequential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107172"/>
            <a:ext cx="10515600" cy="1857298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Unlike a latch, a flip-flop is open for write only at </a:t>
            </a:r>
            <a:r>
              <a:rPr lang="en-US" sz="2400" b="1" dirty="0" smtClean="0">
                <a:solidFill>
                  <a:prstClr val="black"/>
                </a:solidFill>
              </a:rPr>
              <a:t>switching</a:t>
            </a:r>
            <a:r>
              <a:rPr lang="en-US" sz="2400" dirty="0" smtClean="0">
                <a:solidFill>
                  <a:prstClr val="black"/>
                </a:solidFill>
              </a:rPr>
              <a:t> of the write </a:t>
            </a:r>
            <a:r>
              <a:rPr lang="en-US" sz="2400" dirty="0">
                <a:solidFill>
                  <a:prstClr val="black"/>
                </a:solidFill>
              </a:rPr>
              <a:t>enable signal </a:t>
            </a:r>
            <a:r>
              <a:rPr lang="en-US" sz="2400" dirty="0" smtClean="0">
                <a:solidFill>
                  <a:prstClr val="black"/>
                </a:solidFill>
              </a:rPr>
              <a:t>(from 0 to 1, or from 1 to 0, or both)</a:t>
            </a:r>
          </a:p>
          <a:p>
            <a:pPr lvl="0">
              <a:spcBef>
                <a:spcPts val="12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More expense (2 D-latches), but extremely helpful in building a CPU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pSp>
        <p:nvGrpSpPr>
          <p:cNvPr id="78" name="Group 77"/>
          <p:cNvGrpSpPr/>
          <p:nvPr/>
        </p:nvGrpSpPr>
        <p:grpSpPr>
          <a:xfrm>
            <a:off x="1233488" y="1806697"/>
            <a:ext cx="979364" cy="741085"/>
            <a:chOff x="1233488" y="1806697"/>
            <a:chExt cx="979364" cy="741085"/>
          </a:xfrm>
        </p:grpSpPr>
        <p:sp>
          <p:nvSpPr>
            <p:cNvPr id="23" name="Isosceles Triangle 22"/>
            <p:cNvSpPr/>
            <p:nvPr/>
          </p:nvSpPr>
          <p:spPr bwMode="auto">
            <a:xfrm rot="5400000">
              <a:off x="1519852" y="2169409"/>
              <a:ext cx="406400" cy="350345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892946" y="2304997"/>
              <a:ext cx="79169" cy="7916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233488" y="1806697"/>
              <a:ext cx="97936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 flipV="1">
              <a:off x="1233488" y="2344581"/>
              <a:ext cx="314392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390684" y="1806697"/>
            <a:ext cx="2582387" cy="1158572"/>
            <a:chOff x="1390684" y="1806697"/>
            <a:chExt cx="2582387" cy="1158572"/>
          </a:xfrm>
        </p:grpSpPr>
        <p:grpSp>
          <p:nvGrpSpPr>
            <p:cNvPr id="79" name="Group 78"/>
            <p:cNvGrpSpPr/>
            <p:nvPr/>
          </p:nvGrpSpPr>
          <p:grpSpPr>
            <a:xfrm>
              <a:off x="1390684" y="2340647"/>
              <a:ext cx="2342584" cy="624622"/>
              <a:chOff x="1390684" y="2340647"/>
              <a:chExt cx="2342584" cy="62462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90684" y="2340648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268" y="2340647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390684" y="2965268"/>
                <a:ext cx="23425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3025275" y="1806697"/>
              <a:ext cx="947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27539" y="1525446"/>
            <a:ext cx="1280121" cy="1093694"/>
            <a:chOff x="6315654" y="1408078"/>
            <a:chExt cx="1280121" cy="1093694"/>
          </a:xfrm>
        </p:grpSpPr>
        <p:grpSp>
          <p:nvGrpSpPr>
            <p:cNvPr id="48" name="Group 47"/>
            <p:cNvGrpSpPr/>
            <p:nvPr/>
          </p:nvGrpSpPr>
          <p:grpSpPr>
            <a:xfrm>
              <a:off x="6315654" y="1408078"/>
              <a:ext cx="1280121" cy="1093694"/>
              <a:chOff x="1618343" y="4455457"/>
              <a:chExt cx="2012764" cy="1093694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Rectangle 53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949546" y="2184576"/>
              <a:ext cx="191622" cy="118264"/>
              <a:chOff x="6638364" y="3529811"/>
              <a:chExt cx="191622" cy="11826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3733268" y="1528499"/>
            <a:ext cx="1280121" cy="1093694"/>
            <a:chOff x="3733268" y="1404674"/>
            <a:chExt cx="1280121" cy="1093694"/>
          </a:xfrm>
        </p:grpSpPr>
        <p:grpSp>
          <p:nvGrpSpPr>
            <p:cNvPr id="30" name="Group 29"/>
            <p:cNvGrpSpPr/>
            <p:nvPr/>
          </p:nvGrpSpPr>
          <p:grpSpPr>
            <a:xfrm>
              <a:off x="3733268" y="1404674"/>
              <a:ext cx="1280121" cy="1093694"/>
              <a:chOff x="1618343" y="4455457"/>
              <a:chExt cx="2012764" cy="1093694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tangle 35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356845" y="2181172"/>
              <a:ext cx="287433" cy="118264"/>
              <a:chOff x="6638364" y="3529811"/>
              <a:chExt cx="287433" cy="118264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1973048" y="1528499"/>
            <a:ext cx="1280121" cy="1093694"/>
            <a:chOff x="1973048" y="1404674"/>
            <a:chExt cx="1280121" cy="1093694"/>
          </a:xfrm>
        </p:grpSpPr>
        <p:grpSp>
          <p:nvGrpSpPr>
            <p:cNvPr id="7" name="Group 6"/>
            <p:cNvGrpSpPr/>
            <p:nvPr/>
          </p:nvGrpSpPr>
          <p:grpSpPr>
            <a:xfrm>
              <a:off x="1973048" y="1404674"/>
              <a:ext cx="1280121" cy="1093694"/>
              <a:chOff x="1618343" y="4455457"/>
              <a:chExt cx="2012764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596625" y="2172954"/>
              <a:ext cx="287433" cy="118264"/>
              <a:chOff x="6638364" y="3529811"/>
              <a:chExt cx="287433" cy="11826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93754"/>
              </p:ext>
            </p:extLst>
          </p:nvPr>
        </p:nvGraphicFramePr>
        <p:xfrm>
          <a:off x="8610600" y="1525446"/>
          <a:ext cx="2581276" cy="183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5"/>
                <a:gridCol w="657225"/>
                <a:gridCol w="665922"/>
                <a:gridCol w="639004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</a:t>
                      </a:r>
                      <a:r>
                        <a:rPr lang="en-US" sz="1400" dirty="0" err="1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1→0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b="1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Consolas" pitchFamily="49" charset="0"/>
                        </a:rPr>
                        <a:t>0→1</a:t>
                      </a:r>
                      <a:endParaRPr lang="en-US" sz="1600" b="1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0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Arrays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30" name="Flowchart: Manual Operation 29"/>
          <p:cNvSpPr/>
          <p:nvPr/>
        </p:nvSpPr>
        <p:spPr>
          <a:xfrm rot="5400000" flipH="1">
            <a:off x="382676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18998" y="1982322"/>
            <a:ext cx="1562100" cy="749228"/>
            <a:chOff x="4709160" y="1724416"/>
            <a:chExt cx="1562100" cy="749228"/>
          </a:xfrm>
        </p:grpSpPr>
        <p:grpSp>
          <p:nvGrpSpPr>
            <p:cNvPr id="11" name="Group 10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13" name="Straight Connector 12"/>
            <p:cNvCxnSpPr>
              <a:stCxn id="9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1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718998" y="3094602"/>
            <a:ext cx="1562100" cy="749228"/>
            <a:chOff x="4709160" y="1724416"/>
            <a:chExt cx="1562100" cy="749228"/>
          </a:xfrm>
        </p:grpSpPr>
        <p:grpSp>
          <p:nvGrpSpPr>
            <p:cNvPr id="40" name="Group 39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41" name="Straight Connector 40"/>
            <p:cNvCxnSpPr>
              <a:stCxn id="45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7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718998" y="4206882"/>
            <a:ext cx="1562100" cy="749228"/>
            <a:chOff x="4709160" y="1724416"/>
            <a:chExt cx="1562100" cy="749228"/>
          </a:xfrm>
        </p:grpSpPr>
        <p:grpSp>
          <p:nvGrpSpPr>
            <p:cNvPr id="49" name="Group 48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0" name="Straight Connector 49"/>
            <p:cNvCxnSpPr>
              <a:stCxn id="54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6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18998" y="5319161"/>
            <a:ext cx="1562100" cy="749228"/>
            <a:chOff x="4709160" y="1724416"/>
            <a:chExt cx="1562100" cy="749228"/>
          </a:xfrm>
        </p:grpSpPr>
        <p:grpSp>
          <p:nvGrpSpPr>
            <p:cNvPr id="58" name="Group 57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9" name="Straight Connector 58"/>
            <p:cNvCxnSpPr>
              <a:stCxn id="63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5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6200000">
            <a:off x="1686694" y="3821547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demultiplexor</a:t>
            </a:r>
            <a:endParaRPr lang="ru-RU" dirty="0"/>
          </a:p>
        </p:txBody>
      </p:sp>
      <p:sp>
        <p:nvSpPr>
          <p:cNvPr id="68" name="Flowchart: Manual Operation 29"/>
          <p:cNvSpPr/>
          <p:nvPr/>
        </p:nvSpPr>
        <p:spPr>
          <a:xfrm rot="16200000" flipH="1">
            <a:off x="2446485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3900941" y="3821547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multiplexor</a:t>
            </a:r>
            <a:endParaRPr lang="ru-RU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8280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4336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46343" y="36737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55759" y="36411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grpSp>
        <p:nvGrpSpPr>
          <p:cNvPr id="75" name="Group 74"/>
          <p:cNvGrpSpPr/>
          <p:nvPr/>
        </p:nvGrpSpPr>
        <p:grpSpPr>
          <a:xfrm>
            <a:off x="6395413" y="2146718"/>
            <a:ext cx="5591237" cy="2743823"/>
            <a:chOff x="1895131" y="1538919"/>
            <a:chExt cx="5591237" cy="274382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Array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address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Rectangle 79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input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Rectangle 81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output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ru-RU" sz="2400" dirty="0" err="1" smtClean="0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sp>
          <p:nvSpPr>
            <p:cNvPr id="89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Write enable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90" name="Соединительная линия уступом 5"/>
            <p:cNvCxnSpPr>
              <a:endCxn id="89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91" name="Straight Arrow Connector 90"/>
          <p:cNvCxnSpPr/>
          <p:nvPr/>
        </p:nvCxnSpPr>
        <p:spPr>
          <a:xfrm>
            <a:off x="2394658" y="1584798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35974" y="1591255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85485" y="1141022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904646" y="1107887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7" grpId="0"/>
      <p:bldP spid="68" grpId="0" animBg="1"/>
      <p:bldP spid="69" grpId="0"/>
      <p:bldP spid="73" grpId="0"/>
      <p:bldP spid="74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port 4x1 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" y="1790548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487360" y="1295400"/>
            <a:ext cx="7196326" cy="1735567"/>
            <a:chOff x="1783976" y="1281953"/>
            <a:chExt cx="7196326" cy="1735567"/>
          </a:xfrm>
        </p:grpSpPr>
        <p:grpSp>
          <p:nvGrpSpPr>
            <p:cNvPr id="9" name="Group 8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11" name="Rectangle 10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6"/>
                  </a:solidFill>
                </a:rPr>
                <a:t>Multiplexer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7360" y="4011706"/>
            <a:ext cx="5360895" cy="1582030"/>
            <a:chOff x="1783976" y="3998259"/>
            <a:chExt cx="5360895" cy="15820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Decoder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05409" y="3411966"/>
            <a:ext cx="6642846" cy="2181770"/>
            <a:chOff x="502025" y="3398519"/>
            <a:chExt cx="6642846" cy="2181770"/>
          </a:xfrm>
        </p:grpSpPr>
        <p:grpSp>
          <p:nvGrpSpPr>
            <p:cNvPr id="18" name="Group 17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20" name="Rectangle 19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2"/>
                  </a:solidFill>
                </a:rPr>
                <a:t>Write control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9296"/>
              </p:ext>
            </p:extLst>
          </p:nvPr>
        </p:nvGraphicFramePr>
        <p:xfrm>
          <a:off x="8739756" y="4103913"/>
          <a:ext cx="276941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69"/>
                <a:gridCol w="461569"/>
                <a:gridCol w="461569"/>
                <a:gridCol w="461569"/>
                <a:gridCol w="461569"/>
                <a:gridCol w="461569"/>
              </a:tblGrid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7116" y="3711835"/>
            <a:ext cx="26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Truth table of the </a:t>
            </a:r>
            <a:r>
              <a:rPr lang="en-US" dirty="0" smtClean="0"/>
              <a:t>Decoder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83551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2745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631" y="5553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7630" y="39769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7516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701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43772" y="4011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721" y="2789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8442" y="2766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87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21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4522" y="1714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7788" y="2164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45132" y="253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9236" y="24328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8798" y="193346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1967" y="220607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23" y="119823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35694" y="2701927"/>
            <a:ext cx="7014081" cy="1411210"/>
            <a:chOff x="1783976" y="1477890"/>
            <a:chExt cx="7212360" cy="1539630"/>
          </a:xfrm>
        </p:grpSpPr>
        <p:grpSp>
          <p:nvGrpSpPr>
            <p:cNvPr id="8" name="Group 7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10" name="Rectangle 9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bit[0]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7414" y="4994133"/>
            <a:ext cx="5213516" cy="1450071"/>
            <a:chOff x="1783976" y="3998259"/>
            <a:chExt cx="5360895" cy="158203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A6CE39">
                      <a:lumMod val="75000"/>
                    </a:srgbClr>
                  </a:solidFill>
                  <a:cs typeface="Arial" charset="0"/>
                </a:rPr>
                <a:t>Decoder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0706" y="4444418"/>
            <a:ext cx="6460224" cy="1999786"/>
            <a:chOff x="502025" y="3398519"/>
            <a:chExt cx="6642846" cy="2181770"/>
          </a:xfrm>
        </p:grpSpPr>
        <p:grpSp>
          <p:nvGrpSpPr>
            <p:cNvPr id="17" name="Group 16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AEEF"/>
                  </a:solidFill>
                  <a:cs typeface="Arial" charset="0"/>
                </a:rPr>
                <a:t>Write control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35694" y="980703"/>
            <a:ext cx="7014081" cy="1411210"/>
            <a:chOff x="1783976" y="1477890"/>
            <a:chExt cx="7212360" cy="1539630"/>
          </a:xfrm>
        </p:grpSpPr>
        <p:grpSp>
          <p:nvGrpSpPr>
            <p:cNvPr id="22" name="Group 21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parameters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7903" y="1326892"/>
            <a:ext cx="6903307" cy="4637578"/>
          </a:xfrm>
          <a:prstGeom prst="rect">
            <a:avLst/>
          </a:prstGeom>
        </p:spPr>
        <p:txBody>
          <a:bodyPr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800" b="1" dirty="0"/>
              <a:t>Propagation delay (</a:t>
            </a:r>
            <a:r>
              <a:rPr lang="en-US" sz="1800" b="1" dirty="0" err="1"/>
              <a:t>tClk</a:t>
            </a:r>
            <a:r>
              <a:rPr lang="en-US" sz="1800" b="1" dirty="0"/>
              <a:t>−Q) </a:t>
            </a:r>
            <a:r>
              <a:rPr lang="en-US" sz="1800" dirty="0"/>
              <a:t>- </a:t>
            </a:r>
            <a:r>
              <a:rPr lang="en-US" sz="1800" dirty="0" smtClean="0"/>
              <a:t>amount </a:t>
            </a:r>
            <a:r>
              <a:rPr lang="en-US" sz="1800" dirty="0"/>
              <a:t>of time needed for a change in the flip flop-clock input (e.g. rising edge) to result in a permanent change at the flip-flop output (Q). 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1800" b="1" dirty="0" smtClean="0"/>
              <a:t>Contamination </a:t>
            </a:r>
            <a:r>
              <a:rPr lang="en-US" sz="1800" b="1" dirty="0"/>
              <a:t>delay (</a:t>
            </a:r>
            <a:r>
              <a:rPr lang="en-US" sz="1800" b="1" dirty="0" err="1"/>
              <a:t>tcd</a:t>
            </a:r>
            <a:r>
              <a:rPr lang="en-US" sz="1800" b="1" dirty="0"/>
              <a:t>) </a:t>
            </a:r>
            <a:r>
              <a:rPr lang="en-US" sz="1800" dirty="0"/>
              <a:t>- </a:t>
            </a:r>
            <a:r>
              <a:rPr lang="en-US" sz="1800" dirty="0" smtClean="0"/>
              <a:t>amount </a:t>
            </a:r>
            <a:r>
              <a:rPr lang="en-US" sz="1800" dirty="0"/>
              <a:t>of time needed for a change in the flip-flop clock input to result in the initial change at the flip-flop output (Q</a:t>
            </a:r>
            <a:r>
              <a:rPr lang="en-US" sz="1800" dirty="0" smtClean="0"/>
              <a:t>). The </a:t>
            </a:r>
            <a:r>
              <a:rPr lang="en-US" sz="1800" dirty="0"/>
              <a:t>flip-flop is guaranteed not to show any output change in response to an input change until after </a:t>
            </a:r>
            <a:r>
              <a:rPr lang="en-US" sz="1800" dirty="0" err="1"/>
              <a:t>tcd</a:t>
            </a:r>
            <a:r>
              <a:rPr lang="en-US" sz="1800" dirty="0"/>
              <a:t> has passed. 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1800" b="1" dirty="0" smtClean="0"/>
              <a:t>Setup </a:t>
            </a:r>
            <a:r>
              <a:rPr lang="en-US" sz="1800" b="1" dirty="0"/>
              <a:t>time (</a:t>
            </a:r>
            <a:r>
              <a:rPr lang="en-US" sz="1800" b="1" dirty="0" err="1"/>
              <a:t>ts</a:t>
            </a:r>
            <a:r>
              <a:rPr lang="en-US" sz="1800" b="1" dirty="0"/>
              <a:t>) </a:t>
            </a:r>
            <a:r>
              <a:rPr lang="en-US" sz="1800" dirty="0"/>
              <a:t>- </a:t>
            </a:r>
            <a:r>
              <a:rPr lang="en-US" sz="1800" dirty="0" smtClean="0"/>
              <a:t>amount </a:t>
            </a:r>
            <a:r>
              <a:rPr lang="en-US" sz="1800" dirty="0"/>
              <a:t>of time before the clock edge that data input D must be stable. </a:t>
            </a:r>
            <a:r>
              <a:rPr lang="en-US" sz="1800" dirty="0" smtClean="0"/>
              <a:t>D </a:t>
            </a:r>
            <a:r>
              <a:rPr lang="en-US" sz="1800" dirty="0"/>
              <a:t>is stable </a:t>
            </a:r>
            <a:r>
              <a:rPr lang="en-US" sz="1800" dirty="0" err="1"/>
              <a:t>ts</a:t>
            </a:r>
            <a:r>
              <a:rPr lang="en-US" sz="1800" dirty="0"/>
              <a:t> time units before the </a:t>
            </a:r>
            <a:r>
              <a:rPr lang="en-US" sz="1800" dirty="0" smtClean="0"/>
              <a:t>rising clock edge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Hold time (</a:t>
            </a:r>
            <a:r>
              <a:rPr lang="en-US" sz="1800" b="1" dirty="0" err="1"/>
              <a:t>th</a:t>
            </a:r>
            <a:r>
              <a:rPr lang="en-US" sz="1800" b="1" dirty="0"/>
              <a:t>) </a:t>
            </a:r>
            <a:r>
              <a:rPr lang="en-US" sz="1800" dirty="0"/>
              <a:t>- This value indicates the amount of time after the clock edge that data input D must be held stable. </a:t>
            </a:r>
            <a:endParaRPr lang="en-US" sz="18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 smtClean="0"/>
              <a:t>Ts</a:t>
            </a:r>
            <a:r>
              <a:rPr lang="en-US" sz="1800" b="1" dirty="0" smtClean="0"/>
              <a:t> + </a:t>
            </a:r>
            <a:r>
              <a:rPr lang="en-US" sz="1800" b="1" dirty="0" err="1" smtClean="0"/>
              <a:t>Th</a:t>
            </a:r>
            <a:r>
              <a:rPr lang="en-US" sz="1800" b="1" dirty="0" smtClean="0"/>
              <a:t> </a:t>
            </a:r>
            <a:r>
              <a:rPr lang="en-US" sz="1800" dirty="0" smtClean="0"/>
              <a:t>restrictions </a:t>
            </a:r>
            <a:r>
              <a:rPr lang="en-US" sz="1800" dirty="0"/>
              <a:t>limit the maximum clock frequency at which the circuit can operate.</a:t>
            </a:r>
            <a:endParaRPr lang="en-US" sz="1800" dirty="0" smtClean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0" y="1087395"/>
            <a:ext cx="3549459" cy="4407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766" y="5586940"/>
            <a:ext cx="4185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Source: </a:t>
            </a:r>
            <a:r>
              <a:rPr lang="en-US" sz="1600" dirty="0">
                <a:hlinkClick r:id="rId3"/>
              </a:rPr>
              <a:t>Understanding Sequential Circuit Timing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73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materials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326892"/>
            <a:ext cx="10515600" cy="4637578"/>
          </a:xfrm>
          <a:prstGeom prst="rect">
            <a:avLst/>
          </a:prstGeom>
        </p:spPr>
        <p:txBody>
          <a:bodyPr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  <a:hlinkClick r:id="rId2"/>
              </a:rPr>
              <a:t>MIPT </a:t>
            </a:r>
            <a:r>
              <a:rPr lang="en-US" sz="2400" dirty="0" err="1">
                <a:solidFill>
                  <a:prstClr val="black"/>
                </a:solidFill>
                <a:hlinkClick r:id="rId2"/>
              </a:rPr>
              <a:t>iLab</a:t>
            </a:r>
            <a:r>
              <a:rPr lang="en-US" sz="2400" dirty="0">
                <a:solidFill>
                  <a:prstClr val="black"/>
                </a:solidFill>
              </a:rPr>
              <a:t> CA lectures (2018): </a:t>
            </a:r>
            <a:r>
              <a:rPr lang="en-US" sz="2400" dirty="0">
                <a:solidFill>
                  <a:prstClr val="black"/>
                </a:solidFill>
                <a:hlinkClick r:id="rId3"/>
              </a:rPr>
              <a:t>Lectures 1 – </a:t>
            </a:r>
            <a:r>
              <a:rPr lang="en-US" sz="2400" dirty="0" smtClean="0">
                <a:solidFill>
                  <a:prstClr val="black"/>
                </a:solidFill>
                <a:hlinkClick r:id="rId3"/>
              </a:rPr>
              <a:t>4</a:t>
            </a:r>
            <a:endParaRPr lang="en-US" sz="2400" dirty="0" smtClean="0">
              <a:hlinkClick r:id="rId4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hlinkClick r:id="rId4"/>
              </a:rPr>
              <a:t>Latch </a:t>
            </a:r>
            <a:r>
              <a:rPr lang="en-US" sz="2400" dirty="0" smtClean="0">
                <a:hlinkClick r:id="rId4"/>
              </a:rPr>
              <a:t>is not that BAD – Latch Vs Flip-flop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>
                <a:hlinkClick r:id="rId5"/>
              </a:rPr>
              <a:t>Understanding Sequential Circuit Timing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>
                <a:hlinkClick r:id="rId6"/>
              </a:rPr>
              <a:t>Sequential Circuits </a:t>
            </a:r>
            <a:r>
              <a:rPr lang="en-US" sz="2400" dirty="0" smtClean="0">
                <a:hlinkClick r:id="rId6"/>
              </a:rPr>
              <a:t>Timing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2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20000">
                <a:schemeClr val="bg1">
                  <a:alpha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Combinational </a:t>
            </a:r>
            <a:r>
              <a:rPr lang="en-US" dirty="0" smtClean="0"/>
              <a:t>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151120"/>
          </a:xfrm>
        </p:spPr>
        <p:txBody>
          <a:bodyPr>
            <a:norm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A lot of things can be implemented using combinational circuits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already know: </a:t>
            </a:r>
            <a:r>
              <a:rPr lang="en-US" sz="2400" dirty="0" smtClean="0"/>
              <a:t>comparator, multiplexer, adder</a:t>
            </a:r>
          </a:p>
          <a:p>
            <a:pPr lvl="1"/>
            <a:r>
              <a:rPr lang="en-US" sz="2400" dirty="0" smtClean="0"/>
              <a:t>We will see more in the next lectures</a:t>
            </a:r>
            <a:endParaRPr lang="en-US" sz="2400" dirty="0"/>
          </a:p>
          <a:p>
            <a:r>
              <a:rPr lang="en-US" sz="2800" dirty="0"/>
              <a:t>But, combinational circuits have a significant limitation: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0436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Q</a:t>
            </a:r>
            <a:r>
              <a:rPr lang="en-US" sz="2000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 = 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F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(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z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…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535" y="5725180"/>
            <a:ext cx="5945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they cannot remember 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91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vs. Sequential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8" name="Group 37"/>
          <p:cNvGrpSpPr/>
          <p:nvPr/>
        </p:nvGrpSpPr>
        <p:grpSpPr>
          <a:xfrm>
            <a:off x="1130702" y="1518174"/>
            <a:ext cx="951472" cy="1642505"/>
            <a:chOff x="3448206" y="2876272"/>
            <a:chExt cx="1370556" cy="2365960"/>
          </a:xfrm>
        </p:grpSpPr>
        <p:sp>
          <p:nvSpPr>
            <p:cNvPr id="35" name="Cube 34"/>
            <p:cNvSpPr/>
            <p:nvPr/>
          </p:nvSpPr>
          <p:spPr>
            <a:xfrm>
              <a:off x="3448206" y="3964577"/>
              <a:ext cx="1370556" cy="1277655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747" y="2876272"/>
              <a:ext cx="895475" cy="1362265"/>
            </a:xfrm>
            <a:prstGeom prst="rect">
              <a:avLst/>
            </a:prstGeom>
          </p:spPr>
        </p:pic>
        <p:sp>
          <p:nvSpPr>
            <p:cNvPr id="39" name="Cube 38"/>
            <p:cNvSpPr/>
            <p:nvPr/>
          </p:nvSpPr>
          <p:spPr>
            <a:xfrm>
              <a:off x="3708607" y="4560688"/>
              <a:ext cx="503977" cy="469816"/>
            </a:xfrm>
            <a:prstGeom prst="cube">
              <a:avLst>
                <a:gd name="adj" fmla="val 1202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43599"/>
              </p:ext>
            </p:extLst>
          </p:nvPr>
        </p:nvGraphicFramePr>
        <p:xfrm>
          <a:off x="4894480" y="1587842"/>
          <a:ext cx="7127436" cy="431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906"/>
                <a:gridCol w="1187906"/>
                <a:gridCol w="1978090"/>
                <a:gridCol w="1265128"/>
                <a:gridCol w="951978"/>
                <a:gridCol w="556428"/>
              </a:tblGrid>
              <a:tr h="271281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488037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3556234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66718" y="1461747"/>
            <a:ext cx="176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pressed</a:t>
            </a:r>
            <a:endParaRPr lang="ru-RU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1376" y="2014937"/>
            <a:ext cx="184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released</a:t>
            </a:r>
            <a:endParaRPr lang="ru-RU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408918" y="1292167"/>
            <a:ext cx="1127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22940" y="9122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ru-RU" dirty="0"/>
          </a:p>
        </p:txBody>
      </p:sp>
      <p:grpSp>
        <p:nvGrpSpPr>
          <p:cNvPr id="59" name="Group 58"/>
          <p:cNvGrpSpPr/>
          <p:nvPr/>
        </p:nvGrpSpPr>
        <p:grpSpPr>
          <a:xfrm>
            <a:off x="5168376" y="2929115"/>
            <a:ext cx="542225" cy="824874"/>
            <a:chOff x="4789016" y="3631710"/>
            <a:chExt cx="621660" cy="94571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58689" y="4378417"/>
            <a:ext cx="1021644" cy="1071610"/>
            <a:chOff x="859787" y="3599031"/>
            <a:chExt cx="1021644" cy="1071610"/>
          </a:xfrm>
        </p:grpSpPr>
        <p:grpSp>
          <p:nvGrpSpPr>
            <p:cNvPr id="40" name="Group 39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26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39592" y="4378417"/>
            <a:ext cx="1021644" cy="1071610"/>
            <a:chOff x="859787" y="3599031"/>
            <a:chExt cx="1021644" cy="1071610"/>
          </a:xfrm>
        </p:grpSpPr>
        <p:grpSp>
          <p:nvGrpSpPr>
            <p:cNvPr id="71" name="Group 70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73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4" name="Straight Connector 73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149475" y="2682379"/>
            <a:ext cx="1021644" cy="1071610"/>
            <a:chOff x="859787" y="3599031"/>
            <a:chExt cx="1021644" cy="1071610"/>
          </a:xfrm>
        </p:grpSpPr>
        <p:grpSp>
          <p:nvGrpSpPr>
            <p:cNvPr id="82" name="Group 8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8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06180" y="4625153"/>
            <a:ext cx="542225" cy="824874"/>
            <a:chOff x="4789016" y="3631710"/>
            <a:chExt cx="621660" cy="94571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32325" y="2929115"/>
            <a:ext cx="542225" cy="824874"/>
            <a:chOff x="4789016" y="3631710"/>
            <a:chExt cx="621660" cy="945716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22940" y="2929115"/>
            <a:ext cx="542225" cy="824874"/>
            <a:chOff x="4789016" y="3631710"/>
            <a:chExt cx="621660" cy="94571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344545" y="2682379"/>
            <a:ext cx="1021644" cy="1071610"/>
            <a:chOff x="859787" y="3599031"/>
            <a:chExt cx="1021644" cy="107161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599399" y="4625153"/>
            <a:ext cx="542225" cy="824874"/>
            <a:chOff x="4789016" y="3631710"/>
            <a:chExt cx="621660" cy="945716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952241" y="4625153"/>
            <a:ext cx="542225" cy="824874"/>
            <a:chOff x="4789016" y="3631710"/>
            <a:chExt cx="621660" cy="94571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83169" y="3074067"/>
            <a:ext cx="231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Combinational</a:t>
            </a:r>
            <a:endParaRPr lang="ru-RU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71471" y="4813068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Sequential</a:t>
            </a:r>
            <a:endParaRPr lang="ru-RU" sz="2800" dirty="0"/>
          </a:p>
        </p:txBody>
      </p:sp>
      <p:sp>
        <p:nvSpPr>
          <p:cNvPr id="118" name="Line Callout 1 (No Border) 117"/>
          <p:cNvSpPr/>
          <p:nvPr/>
        </p:nvSpPr>
        <p:spPr>
          <a:xfrm flipH="1">
            <a:off x="657038" y="1155602"/>
            <a:ext cx="654440" cy="505423"/>
          </a:xfrm>
          <a:prstGeom prst="callout1">
            <a:avLst>
              <a:gd name="adj1" fmla="val 53447"/>
              <a:gd name="adj2" fmla="val -3191"/>
              <a:gd name="adj3" fmla="val 112500"/>
              <a:gd name="adj4" fmla="val -3833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lamp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3" name="Line Callout 1 (No Border) 122"/>
          <p:cNvSpPr/>
          <p:nvPr/>
        </p:nvSpPr>
        <p:spPr>
          <a:xfrm>
            <a:off x="8904908" y="3497507"/>
            <a:ext cx="2018032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Strongly depends on input!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4" name="Line Callout 1 (No Border) 123"/>
          <p:cNvSpPr/>
          <p:nvPr/>
        </p:nvSpPr>
        <p:spPr>
          <a:xfrm>
            <a:off x="9084740" y="5368919"/>
            <a:ext cx="2367045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“Remember” that button was pressed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5" name="Line Callout 1 (No Border) 124"/>
          <p:cNvSpPr/>
          <p:nvPr/>
        </p:nvSpPr>
        <p:spPr>
          <a:xfrm flipH="1">
            <a:off x="198120" y="3169131"/>
            <a:ext cx="889535" cy="505423"/>
          </a:xfrm>
          <a:prstGeom prst="callout1">
            <a:avLst>
              <a:gd name="adj1" fmla="val 53447"/>
              <a:gd name="adj2" fmla="val -3191"/>
              <a:gd name="adj3" fmla="val -47310"/>
              <a:gd name="adj4" fmla="val -462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6" name="Line Callout 1 (No Border) 125"/>
          <p:cNvSpPr/>
          <p:nvPr/>
        </p:nvSpPr>
        <p:spPr>
          <a:xfrm>
            <a:off x="4857363" y="1015732"/>
            <a:ext cx="2519691" cy="360175"/>
          </a:xfrm>
          <a:prstGeom prst="callout1">
            <a:avLst>
              <a:gd name="adj1" fmla="val 110239"/>
              <a:gd name="adj2" fmla="val 39901"/>
              <a:gd name="adj3" fmla="val 200461"/>
              <a:gd name="adj4" fmla="val 461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Event “button pressed”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/>
      <p:bldP spid="60" grpId="0"/>
      <p:bldP spid="119" grpId="0"/>
      <p:bldP spid="118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 10,000 foot view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 smtClean="0">
                <a:solidFill>
                  <a:schemeClr val="tx1"/>
                </a:solidFill>
              </a:rPr>
              <a:t>Combinational Logic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Device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2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1 (No Border) 3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Store the current </a:t>
            </a:r>
            <a:r>
              <a:rPr lang="en-US" sz="2000" b="1" dirty="0" smtClean="0">
                <a:solidFill>
                  <a:schemeClr val="tx1"/>
                </a:solidFill>
              </a:rPr>
              <a:t>state</a:t>
            </a:r>
            <a:r>
              <a:rPr lang="en-US" sz="2000" dirty="0" smtClean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 state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state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Synchronization</a:t>
            </a:r>
            <a:endParaRPr lang="ru-RU" sz="2000" dirty="0"/>
          </a:p>
        </p:txBody>
      </p:sp>
      <p:sp>
        <p:nvSpPr>
          <p:cNvPr id="41" name="Line Callout 1 (No Border) 4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output of a function depends not only on the current input, but on the previous </a:t>
            </a:r>
            <a:r>
              <a:rPr lang="en-US" sz="2800" dirty="0" smtClean="0"/>
              <a:t>ones, </a:t>
            </a:r>
            <a:r>
              <a:rPr lang="en-US" sz="2800" dirty="0"/>
              <a:t>then the function is called </a:t>
            </a:r>
            <a:r>
              <a:rPr lang="en-US" sz="2800" dirty="0" smtClean="0"/>
              <a:t>sequential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Sequential circuit is an implementation of a sequential function</a:t>
            </a:r>
          </a:p>
          <a:p>
            <a:r>
              <a:rPr lang="en-US" sz="2800" dirty="0"/>
              <a:t>Their main advantage is ability to remember the previous state</a:t>
            </a:r>
          </a:p>
          <a:p>
            <a:pPr lvl="1"/>
            <a:r>
              <a:rPr lang="en-US" sz="2400" dirty="0"/>
              <a:t>Any circuit with memory is a sequential circuits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22250" y="2419517"/>
            <a:ext cx="36294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Q</a:t>
            </a:r>
            <a:r>
              <a:rPr lang="en-US" sz="2000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000" dirty="0">
                <a:solidFill>
                  <a:srgbClr val="061922"/>
                </a:solidFill>
                <a:latin typeface="+mj-lt"/>
                <a:cs typeface="Arial" charset="0"/>
              </a:rPr>
              <a:t> 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= Q(</a:t>
            </a:r>
            <a:r>
              <a:rPr lang="en-US" sz="2800" dirty="0" err="1" smtClean="0">
                <a:solidFill>
                  <a:srgbClr val="061922"/>
                </a:solidFill>
                <a:latin typeface="+mj-lt"/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z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, …, </a:t>
            </a:r>
            <a:r>
              <a:rPr lang="en-US" sz="2800" dirty="0" smtClean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lang="en-US" dirty="0" smtClean="0">
                <a:solidFill>
                  <a:srgbClr val="0071C5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2220" y="2462487"/>
            <a:ext cx="3091180" cy="43088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3940" y="2419517"/>
            <a:ext cx="35179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cs typeface="Arial" charset="0"/>
              </a:rPr>
              <a:t>t-3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9567"/>
              </p:ext>
            </p:extLst>
          </p:nvPr>
        </p:nvGraphicFramePr>
        <p:xfrm>
          <a:off x="923877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55147"/>
              </p:ext>
            </p:extLst>
          </p:nvPr>
        </p:nvGraphicFramePr>
        <p:xfrm>
          <a:off x="56505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/>
                <a:gridCol w="268723"/>
                <a:gridCol w="415487"/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x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y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out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633846" y="1924273"/>
            <a:ext cx="1913448" cy="1193030"/>
            <a:chOff x="795646" y="1425683"/>
            <a:chExt cx="1913448" cy="1193030"/>
          </a:xfrm>
        </p:grpSpPr>
        <p:grpSp>
          <p:nvGrpSpPr>
            <p:cNvPr id="12" name="Group 11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22" name="Isosceles Triangle 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4" name="Elbow Connector 13"/>
            <p:cNvCxnSpPr>
              <a:stCxn id="23" idx="6"/>
              <a:endCxn id="20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Elbow Connector 14"/>
            <p:cNvCxnSpPr>
              <a:stCxn id="22" idx="3"/>
              <a:endCxn id="21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3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18" name="Straight Connector 17"/>
            <p:cNvCxnSpPr>
              <a:stCxn id="21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02953" y="4496685"/>
            <a:ext cx="1859645" cy="670923"/>
            <a:chOff x="664753" y="4496685"/>
            <a:chExt cx="1859645" cy="670923"/>
          </a:xfrm>
        </p:grpSpPr>
        <p:grpSp>
          <p:nvGrpSpPr>
            <p:cNvPr id="25" name="Group 24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1885" y="5545114"/>
            <a:ext cx="1859645" cy="549192"/>
            <a:chOff x="683685" y="5545114"/>
            <a:chExt cx="1859645" cy="549192"/>
          </a:xfrm>
        </p:grpSpPr>
        <p:grpSp>
          <p:nvGrpSpPr>
            <p:cNvPr id="35" name="Group 34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40" name="Isosceles Triangle 3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 rot="5400000">
            <a:off x="22734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cs typeface="Calibri"/>
              </a:rPr>
              <a:t>≡</a:t>
            </a:r>
            <a:endParaRPr lang="en-US" sz="3600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3627588" y="4515732"/>
            <a:ext cx="1859645" cy="670923"/>
            <a:chOff x="2789388" y="4515732"/>
            <a:chExt cx="1859645" cy="670923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100847" y="5232313"/>
            <a:ext cx="910140" cy="700667"/>
            <a:chOff x="3262647" y="5232313"/>
            <a:chExt cx="910140" cy="700667"/>
          </a:xfrm>
        </p:grpSpPr>
        <p:sp>
          <p:nvSpPr>
            <p:cNvPr id="54" name="TextBox 5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cs typeface="Calibri"/>
                </a:rPr>
                <a:t>≡</a:t>
              </a:r>
              <a:endParaRPr lang="en-US" sz="3600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5216587" y="1626816"/>
            <a:ext cx="2253249" cy="1963216"/>
            <a:chOff x="3601147" y="1450966"/>
            <a:chExt cx="2253249" cy="1963216"/>
          </a:xfrm>
        </p:grpSpPr>
        <p:grpSp>
          <p:nvGrpSpPr>
            <p:cNvPr id="59" name="Group 58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2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63" name="Elbow Connector 62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  <p:cxnSp>
          <p:nvCxnSpPr>
            <p:cNvPr id="66" name="Elbow Connector 65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15436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0697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36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0258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5505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1980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146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0562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05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75108" y="1013446"/>
            <a:ext cx="259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latch truth table:</a:t>
            </a:r>
          </a:p>
        </p:txBody>
      </p:sp>
      <p:sp>
        <p:nvSpPr>
          <p:cNvPr id="85" name="Curved Up Arrow 84"/>
          <p:cNvSpPr/>
          <p:nvPr/>
        </p:nvSpPr>
        <p:spPr bwMode="auto">
          <a:xfrm>
            <a:off x="590361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1912" y="1013446"/>
            <a:ext cx="350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simplest store element: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76174" y="1013446"/>
            <a:ext cx="272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latch scheme: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674165" y="4301146"/>
            <a:ext cx="569572" cy="487498"/>
            <a:chOff x="835965" y="4301146"/>
            <a:chExt cx="569572" cy="487498"/>
          </a:xfrm>
        </p:grpSpPr>
        <p:sp>
          <p:nvSpPr>
            <p:cNvPr id="89" name="TextBox 88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04318" y="4323862"/>
            <a:ext cx="564054" cy="483829"/>
            <a:chOff x="2966118" y="4323862"/>
            <a:chExt cx="564054" cy="483829"/>
          </a:xfrm>
        </p:grpSpPr>
        <p:sp>
          <p:nvSpPr>
            <p:cNvPr id="92" name="TextBox 91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303662" y="2264096"/>
            <a:ext cx="1707408" cy="369332"/>
            <a:chOff x="6549916" y="999409"/>
            <a:chExt cx="1707408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03662" y="2611958"/>
            <a:ext cx="1678554" cy="369332"/>
            <a:chOff x="6549916" y="999409"/>
            <a:chExt cx="1678554" cy="369332"/>
          </a:xfrm>
        </p:grpSpPr>
        <p:sp>
          <p:nvSpPr>
            <p:cNvPr id="100" name="TextBox 9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302206" y="2949375"/>
            <a:ext cx="1678554" cy="369332"/>
            <a:chOff x="6549916" y="999409"/>
            <a:chExt cx="167855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302206" y="3268705"/>
            <a:ext cx="1678554" cy="369332"/>
            <a:chOff x="6549916" y="999409"/>
            <a:chExt cx="1678554" cy="369332"/>
          </a:xfrm>
        </p:grpSpPr>
        <p:sp>
          <p:nvSpPr>
            <p:cNvPr id="110" name="TextBox 10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rgbClr val="FF0000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933546" y="1527095"/>
            <a:ext cx="2805952" cy="2624965"/>
            <a:chOff x="7055224" y="3469340"/>
            <a:chExt cx="2805952" cy="262496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17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23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Oval 132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Q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!Q</a:t>
              </a:r>
            </a:p>
          </p:txBody>
        </p:sp>
      </p:grpSp>
      <p:sp>
        <p:nvSpPr>
          <p:cNvPr id="141" name="Line Callout 1 (No Border) 140"/>
          <p:cNvSpPr/>
          <p:nvPr/>
        </p:nvSpPr>
        <p:spPr>
          <a:xfrm>
            <a:off x="9326713" y="3940971"/>
            <a:ext cx="2519691" cy="360175"/>
          </a:xfrm>
          <a:prstGeom prst="callout1">
            <a:avLst>
              <a:gd name="adj1" fmla="val 8688"/>
              <a:gd name="adj2" fmla="val 35667"/>
              <a:gd name="adj3" fmla="val -70341"/>
              <a:gd name="adj4" fmla="val 2614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Prohibited 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07374" y="18935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86683" y="2946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4" name="Line Callout 1 (No Border) 143"/>
          <p:cNvSpPr/>
          <p:nvPr/>
        </p:nvSpPr>
        <p:spPr>
          <a:xfrm>
            <a:off x="535041" y="3329928"/>
            <a:ext cx="2519691" cy="360175"/>
          </a:xfrm>
          <a:prstGeom prst="callout1">
            <a:avLst>
              <a:gd name="adj1" fmla="val -4006"/>
              <a:gd name="adj2" fmla="val 43530"/>
              <a:gd name="adj3" fmla="val -57647"/>
              <a:gd name="adj4" fmla="val 5275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to write into it?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/>
      <p:bldP spid="75" grpId="0" animBg="1"/>
      <p:bldP spid="76" grpId="0" animBg="1"/>
      <p:bldP spid="77" grpId="0" animBg="1"/>
      <p:bldP spid="77" grpId="1" animBg="1"/>
      <p:bldP spid="77" grpId="2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/>
      <p:bldP spid="84" grpId="0"/>
      <p:bldP spid="85" grpId="0" animBg="1"/>
      <p:bldP spid="86" grpId="0"/>
      <p:bldP spid="87" grpId="0"/>
      <p:bldP spid="141" grpId="0" animBg="1"/>
      <p:bldP spid="142" grpId="0"/>
      <p:bldP spid="143" grpId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Timing Diagram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2147495" y="903263"/>
            <a:ext cx="2429206" cy="2007416"/>
            <a:chOff x="468775" y="1830131"/>
            <a:chExt cx="2429206" cy="2007416"/>
          </a:xfrm>
        </p:grpSpPr>
        <p:sp>
          <p:nvSpPr>
            <p:cNvPr id="7" name="Oval 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8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reset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4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set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Q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19832" y="1403604"/>
            <a:ext cx="1522301" cy="1093694"/>
            <a:chOff x="1237558" y="4455457"/>
            <a:chExt cx="2393549" cy="109369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2758972" y="5102261"/>
              <a:ext cx="6129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Q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12115"/>
              </p:ext>
            </p:extLst>
          </p:nvPr>
        </p:nvGraphicFramePr>
        <p:xfrm>
          <a:off x="8263416" y="1256382"/>
          <a:ext cx="1782501" cy="1678835"/>
        </p:xfrm>
        <a:graphic>
          <a:graphicData uri="http://schemas.openxmlformats.org/drawingml/2006/table">
            <a:tbl>
              <a:tblPr firstRow="1" bandRow="1"/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122941" y="3154252"/>
            <a:ext cx="694658" cy="738664"/>
            <a:chOff x="1139501" y="3550642"/>
            <a:chExt cx="694658" cy="738664"/>
          </a:xfrm>
        </p:grpSpPr>
        <p:sp>
          <p:nvSpPr>
            <p:cNvPr id="40" name="TextBox 39"/>
            <p:cNvSpPr txBox="1"/>
            <p:nvPr/>
          </p:nvSpPr>
          <p:spPr>
            <a:xfrm>
              <a:off x="1139501" y="3663890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122941" y="4021501"/>
            <a:ext cx="694658" cy="738664"/>
            <a:chOff x="1139501" y="3550642"/>
            <a:chExt cx="694658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R</a:t>
              </a:r>
              <a:endParaRPr lang="en-US" sz="2400" b="1" dirty="0" smtClean="0">
                <a:solidFill>
                  <a:srgbClr val="061922"/>
                </a:solidFill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122941" y="4888750"/>
            <a:ext cx="694658" cy="738664"/>
            <a:chOff x="1139501" y="3550642"/>
            <a:chExt cx="694658" cy="738664"/>
          </a:xfrm>
        </p:grpSpPr>
        <p:sp>
          <p:nvSpPr>
            <p:cNvPr id="50" name="TextBox 49"/>
            <p:cNvSpPr txBox="1"/>
            <p:nvPr/>
          </p:nvSpPr>
          <p:spPr>
            <a:xfrm>
              <a:off x="1139501" y="366389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Q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639418" y="3340823"/>
            <a:ext cx="953378" cy="1234676"/>
            <a:chOff x="2344674" y="3279997"/>
            <a:chExt cx="953378" cy="1234676"/>
          </a:xfrm>
        </p:grpSpPr>
        <p:grpSp>
          <p:nvGrpSpPr>
            <p:cNvPr id="55" name="Group 54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8" name="Freeform 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589993" y="3340823"/>
            <a:ext cx="763508" cy="1234676"/>
            <a:chOff x="3295249" y="3279997"/>
            <a:chExt cx="763508" cy="1234676"/>
          </a:xfrm>
        </p:grpSpPr>
        <p:grpSp>
          <p:nvGrpSpPr>
            <p:cNvPr id="60" name="Group 5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3" name="Group 62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65" name="Freeform 6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61" name="Straight Connector 60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5350670" y="3707742"/>
            <a:ext cx="953378" cy="867757"/>
            <a:chOff x="4055926" y="3646916"/>
            <a:chExt cx="953378" cy="867757"/>
          </a:xfrm>
        </p:grpSpPr>
        <p:grpSp>
          <p:nvGrpSpPr>
            <p:cNvPr id="67" name="Group 66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0" name="Freeform 69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6302945" y="3707742"/>
            <a:ext cx="1328852" cy="867757"/>
            <a:chOff x="5008201" y="3646916"/>
            <a:chExt cx="1328852" cy="867757"/>
          </a:xfrm>
        </p:grpSpPr>
        <p:grpSp>
          <p:nvGrpSpPr>
            <p:cNvPr id="72" name="Group 71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75" name="Group 74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77" name="Freeform 76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73" name="Straight Connector 72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7630774" y="3339037"/>
            <a:ext cx="954401" cy="1235716"/>
            <a:chOff x="6336030" y="3278211"/>
            <a:chExt cx="954401" cy="1235716"/>
          </a:xfrm>
        </p:grpSpPr>
        <p:grpSp>
          <p:nvGrpSpPr>
            <p:cNvPr id="79" name="Group 78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4" name="Freeform 8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81" name="Straight Connector 80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2" name="Freeform 81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8206238" y="3338918"/>
            <a:ext cx="972879" cy="1235835"/>
            <a:chOff x="6911494" y="3278092"/>
            <a:chExt cx="972879" cy="1235835"/>
          </a:xfrm>
        </p:grpSpPr>
        <p:grpSp>
          <p:nvGrpSpPr>
            <p:cNvPr id="86" name="Group 85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5" name="Freeform 9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1" name="Freeform 90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96" name="Group 95"/>
          <p:cNvGrpSpPr/>
          <p:nvPr/>
        </p:nvGrpSpPr>
        <p:grpSpPr>
          <a:xfrm>
            <a:off x="2120138" y="5617686"/>
            <a:ext cx="694658" cy="738664"/>
            <a:chOff x="1139501" y="3550642"/>
            <a:chExt cx="694658" cy="738664"/>
          </a:xfrm>
        </p:grpSpPr>
        <p:sp>
          <p:nvSpPr>
            <p:cNvPr id="97" name="TextBox 96"/>
            <p:cNvSpPr txBox="1"/>
            <p:nvPr/>
          </p:nvSpPr>
          <p:spPr>
            <a:xfrm>
              <a:off x="1139501" y="3663890"/>
              <a:ext cx="497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!Q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2882204" y="3708250"/>
            <a:ext cx="760677" cy="2098944"/>
            <a:chOff x="1587460" y="3647424"/>
            <a:chExt cx="760677" cy="2098944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3636615" y="5076988"/>
            <a:ext cx="956181" cy="1097126"/>
            <a:chOff x="2341871" y="5016162"/>
            <a:chExt cx="956181" cy="109712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4" name="Straight Connector 113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08" name="Group 107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09" name="Group 108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11" name="Straight Connector 110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2" name="Freeform 111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0" name="Straight Connector 109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7" name="Group 116"/>
          <p:cNvGrpSpPr/>
          <p:nvPr/>
        </p:nvGrpSpPr>
        <p:grpSpPr>
          <a:xfrm>
            <a:off x="4589993" y="5078258"/>
            <a:ext cx="760677" cy="1095856"/>
            <a:chOff x="3295249" y="5017432"/>
            <a:chExt cx="760677" cy="1095856"/>
          </a:xfrm>
        </p:grpSpPr>
        <p:cxnSp>
          <p:nvCxnSpPr>
            <p:cNvPr id="118" name="Straight Connector 117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5346764" y="5078258"/>
            <a:ext cx="956181" cy="1095331"/>
            <a:chOff x="4052020" y="5017432"/>
            <a:chExt cx="956181" cy="1095331"/>
          </a:xfrm>
        </p:grpSpPr>
        <p:grpSp>
          <p:nvGrpSpPr>
            <p:cNvPr id="121" name="Group 120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29" name="Straight Connector 128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0" name="Freeform 129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8" name="Straight Connector 127"/>
              <p:cNvCxnSpPr>
                <a:endCxn id="130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22" name="Group 121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6" name="Freeform 125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4" name="Straight Connector 123"/>
              <p:cNvCxnSpPr>
                <a:endCxn id="126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31" name="Group 130"/>
          <p:cNvGrpSpPr/>
          <p:nvPr/>
        </p:nvGrpSpPr>
        <p:grpSpPr>
          <a:xfrm>
            <a:off x="6294808" y="5445177"/>
            <a:ext cx="1346761" cy="359588"/>
            <a:chOff x="5000064" y="5384351"/>
            <a:chExt cx="1346761" cy="359588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7628994" y="5445177"/>
            <a:ext cx="1001588" cy="726398"/>
            <a:chOff x="6334250" y="5384351"/>
            <a:chExt cx="1001588" cy="726398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6" name="Group 135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37" name="Straight Connector 13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38" name="Group 13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39" name="Straight Connector 13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0" name="Freeform 13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41" name="Rectangle 140"/>
          <p:cNvSpPr/>
          <p:nvPr/>
        </p:nvSpPr>
        <p:spPr bwMode="auto">
          <a:xfrm>
            <a:off x="3818539" y="3225666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3815466" y="3154252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4276704" y="3159116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5539261" y="3255663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>
            <a:off x="5536188" y="3184249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5997426" y="3189113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8585175" y="5032911"/>
            <a:ext cx="389144" cy="1305608"/>
            <a:chOff x="7290431" y="4972085"/>
            <a:chExt cx="389144" cy="1305608"/>
          </a:xfrm>
        </p:grpSpPr>
        <p:sp>
          <p:nvSpPr>
            <p:cNvPr id="148" name="TextBox 147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466561" y="4852778"/>
            <a:ext cx="2594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… but, which one is faster?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It depends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on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many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factors (e.g.,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layout, temperature)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2" name="Line Callout 1 (No Border) 151"/>
          <p:cNvSpPr/>
          <p:nvPr/>
        </p:nvSpPr>
        <p:spPr>
          <a:xfrm>
            <a:off x="9391094" y="3800279"/>
            <a:ext cx="2519691" cy="360175"/>
          </a:xfrm>
          <a:prstGeom prst="callout1">
            <a:avLst>
              <a:gd name="adj1" fmla="val 193010"/>
              <a:gd name="adj2" fmla="val 2360"/>
              <a:gd name="adj3" fmla="val 343512"/>
              <a:gd name="adj4" fmla="val -1412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The output will be determined by the fastest signal</a:t>
            </a:r>
          </a:p>
        </p:txBody>
      </p:sp>
    </p:spTree>
    <p:extLst>
      <p:ext uri="{BB962C8B-B14F-4D97-AF65-F5344CB8AC3E}">
        <p14:creationId xmlns:p14="http://schemas.microsoft.com/office/powerpoint/2010/main" val="3507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4" grpId="0" animBg="1"/>
      <p:bldP spid="150" grpId="0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ru-RU" dirty="0"/>
          </a:p>
        </p:txBody>
      </p:sp>
      <p:sp>
        <p:nvSpPr>
          <p:cNvPr id="76" name="Content Placeholder 75"/>
          <p:cNvSpPr>
            <a:spLocks noGrp="1"/>
          </p:cNvSpPr>
          <p:nvPr>
            <p:ph idx="1"/>
          </p:nvPr>
        </p:nvSpPr>
        <p:spPr>
          <a:xfrm>
            <a:off x="838200" y="3898485"/>
            <a:ext cx="10515600" cy="18775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Don’t have prohibited states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Asserted by a level of the write enable signal (we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alibri" panose="020F0502020204030204" pitchFamily="34" charset="0"/>
              </a:rPr>
              <a:t>← Synchronization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Store one bit of information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be used as </a:t>
            </a:r>
            <a:r>
              <a:rPr lang="en-US" sz="2400" dirty="0" smtClean="0"/>
              <a:t>memory cell in static </a:t>
            </a:r>
            <a:r>
              <a:rPr lang="en-US" sz="2400" dirty="0"/>
              <a:t>memory arrays</a:t>
            </a:r>
          </a:p>
          <a:p>
            <a:pPr>
              <a:spcBef>
                <a:spcPts val="1200"/>
              </a:spcBef>
            </a:pPr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09/25/2019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41" name="Group 40"/>
          <p:cNvGrpSpPr/>
          <p:nvPr/>
        </p:nvGrpSpPr>
        <p:grpSpPr>
          <a:xfrm>
            <a:off x="898061" y="1564568"/>
            <a:ext cx="3729617" cy="1965243"/>
            <a:chOff x="184355" y="1399726"/>
            <a:chExt cx="3729617" cy="1965243"/>
          </a:xfrm>
        </p:grpSpPr>
        <p:grpSp>
          <p:nvGrpSpPr>
            <p:cNvPr id="42" name="Group 41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00470" y="4547707"/>
                <a:ext cx="4390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S</a:t>
                </a:r>
                <a:endParaRPr lang="en-US" sz="1600" dirty="0"/>
              </a:p>
            </p:txBody>
          </p:sp>
          <p:cxnSp>
            <p:nvCxnSpPr>
              <p:cNvPr id="62" name="Straight Connector 61"/>
              <p:cNvCxnSpPr>
                <a:stCxn id="45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3" name="Straight Connector 62"/>
              <p:cNvCxnSpPr>
                <a:stCxn id="46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65" name="Rectangle 64"/>
              <p:cNvSpPr/>
              <p:nvPr/>
            </p:nvSpPr>
            <p:spPr>
              <a:xfrm>
                <a:off x="2758972" y="5102261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43" name="Rectangle 42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01585" y="1696375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!Q</a:t>
              </a:r>
              <a:endParaRPr lang="en-US" sz="1600" dirty="0"/>
            </a:p>
          </p:txBody>
        </p:sp>
        <p:sp>
          <p:nvSpPr>
            <p:cNvPr id="45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46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48" name="Straight Connector 47"/>
            <p:cNvCxnSpPr>
              <a:endCxn id="46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9" name="Straight Connector 48"/>
            <p:cNvCxnSpPr>
              <a:endCxn id="46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/>
            <p:cNvCxnSpPr>
              <a:endCxn id="45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Write enable</a:t>
              </a:r>
              <a:endParaRPr lang="en-US" sz="1600" dirty="0"/>
            </a:p>
          </p:txBody>
        </p:sp>
        <p:cxnSp>
          <p:nvCxnSpPr>
            <p:cNvPr id="54" name="Straight Connector 53"/>
            <p:cNvCxnSpPr>
              <a:endCxn id="45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>
              <a:endCxn id="58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</a:t>
              </a:r>
              <a:r>
                <a:rPr lang="en-US" sz="1600" dirty="0" smtClean="0"/>
                <a:t>ata</a:t>
              </a:r>
              <a:endParaRPr lang="en-US" sz="1600" dirty="0"/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27034"/>
              </p:ext>
            </p:extLst>
          </p:nvPr>
        </p:nvGraphicFramePr>
        <p:xfrm>
          <a:off x="8153400" y="1684253"/>
          <a:ext cx="2047613" cy="14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27"/>
                <a:gridCol w="483810"/>
                <a:gridCol w="619982"/>
                <a:gridCol w="506894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</a:t>
                      </a:r>
                      <a:r>
                        <a:rPr lang="en-US" sz="1400" dirty="0" err="1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75158" y="1752296"/>
            <a:ext cx="1280121" cy="1093694"/>
            <a:chOff x="5575158" y="1752296"/>
            <a:chExt cx="1280121" cy="1093694"/>
          </a:xfrm>
        </p:grpSpPr>
        <p:grpSp>
          <p:nvGrpSpPr>
            <p:cNvPr id="67" name="Group 66"/>
            <p:cNvGrpSpPr/>
            <p:nvPr/>
          </p:nvGrpSpPr>
          <p:grpSpPr>
            <a:xfrm>
              <a:off x="5575158" y="1752296"/>
              <a:ext cx="1280121" cy="1093694"/>
              <a:chOff x="1618343" y="4455457"/>
              <a:chExt cx="2012764" cy="1093694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207681" y="2514138"/>
              <a:ext cx="287433" cy="118264"/>
              <a:chOff x="6638364" y="3529811"/>
              <a:chExt cx="287433" cy="11826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86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1115</Words>
  <Application>Microsoft Office PowerPoint</Application>
  <PresentationFormat>Widescreen</PresentationFormat>
  <Paragraphs>399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Sequential Circuits</vt:lpstr>
      <vt:lpstr>Topics of The Lecture</vt:lpstr>
      <vt:lpstr>Refresher: Combinational Circuits</vt:lpstr>
      <vt:lpstr>Combinational vs. Sequential</vt:lpstr>
      <vt:lpstr>Sequential Circuits 10,000 foot view</vt:lpstr>
      <vt:lpstr>Sequential Functions</vt:lpstr>
      <vt:lpstr>SR Latch</vt:lpstr>
      <vt:lpstr>SR Latch Timing Diagram</vt:lpstr>
      <vt:lpstr>D Latch</vt:lpstr>
      <vt:lpstr>D Flip-Flop</vt:lpstr>
      <vt:lpstr>Memory Arrays</vt:lpstr>
      <vt:lpstr>Single port 4x1 Memory Array</vt:lpstr>
      <vt:lpstr>Single port 4x2 Memory Array</vt:lpstr>
      <vt:lpstr>Timing parameters</vt:lpstr>
      <vt:lpstr>Useful materials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Smirnov, Igor</dc:creator>
  <cp:keywords>CTPClassification=CTP_NWR:VisualMarkings=, CTPClassification=CTP_NT</cp:keywords>
  <cp:lastModifiedBy>Smirnov, Igor</cp:lastModifiedBy>
  <cp:revision>178</cp:revision>
  <dcterms:created xsi:type="dcterms:W3CDTF">2015-09-06T19:48:52Z</dcterms:created>
  <dcterms:modified xsi:type="dcterms:W3CDTF">2019-09-25T09:42:55Z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dbfa93ac-88d8-445f-b2a2-0f13c46930ea</vt:lpwstr>
  </property>
  <property fmtid="{D5CDD505-2E9C-101B-9397-08002B2CF9AE}" pid="3" name="CTP_TimeStamp">
    <vt:lpwstr>2019-09-25 09:42:55Z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