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3" r:id="rId11"/>
    <p:sldId id="289" r:id="rId12"/>
    <p:sldId id="287" r:id="rId13"/>
    <p:sldId id="278" r:id="rId14"/>
    <p:sldId id="288" r:id="rId15"/>
    <p:sldId id="281" r:id="rId16"/>
    <p:sldId id="282" r:id="rId17"/>
    <p:sldId id="290" r:id="rId18"/>
    <p:sldId id="284" r:id="rId19"/>
    <p:sldId id="26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922"/>
    <a:srgbClr val="E1E3E5"/>
    <a:srgbClr val="ED7D31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56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536" y="108"/>
      </p:cViewPr>
      <p:guideLst>
        <p:guide orient="horz" pos="504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0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9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8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8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9/11/2019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Igor Smirnov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Boolean Algebra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Igor Smirnov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disjunctive normal form (CNDF)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985"/>
            <a:ext cx="10515600" cy="1719099"/>
          </a:xfrm>
        </p:spPr>
        <p:txBody>
          <a:bodyPr>
            <a:noAutofit/>
          </a:bodyPr>
          <a:lstStyle/>
          <a:p>
            <a:r>
              <a:rPr lang="en-US" sz="2800" dirty="0"/>
              <a:t>CDNF is an algorithm of reconstructing a function from its truth table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 lines with </a:t>
            </a:r>
            <a:r>
              <a:rPr lang="en-US" sz="2400" b="1" dirty="0"/>
              <a:t>1</a:t>
            </a:r>
            <a:r>
              <a:rPr lang="en-US" sz="2400" dirty="0"/>
              <a:t>’s in the output only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Conjunct (ANDing) all variables in each line with a correct sign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disjunction (ORing) on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3925"/>
              </p:ext>
            </p:extLst>
          </p:nvPr>
        </p:nvGraphicFramePr>
        <p:xfrm>
          <a:off x="1650860" y="2898775"/>
          <a:ext cx="17044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307840" y="3230240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298315" y="437085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298315" y="4772528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307840" y="550442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4260" y="3206131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!x !y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4260" y="4329247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!x y 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4260" y="4712628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!y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74260" y="5415573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y !z</a:t>
            </a:r>
            <a:endParaRPr lang="ru-RU" sz="2400" dirty="0" err="1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50759" y="4372487"/>
            <a:ext cx="537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F = (!x !y !z) + (!x y z) + (x !y !z) + (x y !z)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  </a:t>
            </a:r>
            <a:endParaRPr kumimoji="0" lang="ru-RU" sz="2400" b="0" i="0" u="none" strike="noStrike" kern="0" cap="none" spc="0" normalizeH="0" baseline="0" noProof="0" dirty="0" err="1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869940" y="3230240"/>
            <a:ext cx="226060" cy="2784480"/>
          </a:xfrm>
          <a:prstGeom prst="rightBrace">
            <a:avLst>
              <a:gd name="adj1" fmla="val 28558"/>
              <a:gd name="adj2" fmla="val 5045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7E0EE747-BA14-4DE0-A52E-F0CE4A9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99063"/>
              </p:ext>
            </p:extLst>
          </p:nvPr>
        </p:nvGraphicFramePr>
        <p:xfrm>
          <a:off x="3361241" y="2898775"/>
          <a:ext cx="56813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345011034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9855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7150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82026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700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83971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1936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8356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55717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168214"/>
                  </a:ext>
                </a:extLst>
              </a:tr>
            </a:tbl>
          </a:graphicData>
        </a:graphic>
      </p:graphicFrame>
      <p:sp>
        <p:nvSpPr>
          <p:cNvPr id="20" name="Line Callout 1 (No Border) 53">
            <a:extLst>
              <a:ext uri="{FF2B5EF4-FFF2-40B4-BE49-F238E27FC236}">
                <a16:creationId xmlns:a16="http://schemas.microsoft.com/office/drawing/2014/main" xmlns="" id="{0366940A-AF3A-4B16-9D1F-5F8389B06698}"/>
              </a:ext>
            </a:extLst>
          </p:cNvPr>
          <p:cNvSpPr/>
          <p:nvPr/>
        </p:nvSpPr>
        <p:spPr>
          <a:xfrm>
            <a:off x="6482715" y="2984813"/>
            <a:ext cx="4355465" cy="562694"/>
          </a:xfrm>
          <a:prstGeom prst="callout1">
            <a:avLst>
              <a:gd name="adj1" fmla="val 54756"/>
              <a:gd name="adj2" fmla="val -1894"/>
              <a:gd name="adj3" fmla="val 85831"/>
              <a:gd name="adj4" fmla="val -1423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By construction, this expression gives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for these values of the arguments 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all the others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ECAF968-A583-47AD-BB41-1B1B499D1E08}"/>
              </a:ext>
            </a:extLst>
          </p:cNvPr>
          <p:cNvGrpSpPr/>
          <p:nvPr/>
        </p:nvGrpSpPr>
        <p:grpSpPr>
          <a:xfrm>
            <a:off x="7421562" y="4754240"/>
            <a:ext cx="4355465" cy="1159552"/>
            <a:chOff x="7421562" y="4754240"/>
            <a:chExt cx="4355465" cy="1159552"/>
          </a:xfrm>
        </p:grpSpPr>
        <p:sp>
          <p:nvSpPr>
            <p:cNvPr id="21" name="Line Callout 1 (No Border) 53">
              <a:extLst>
                <a:ext uri="{FF2B5EF4-FFF2-40B4-BE49-F238E27FC236}">
                  <a16:creationId xmlns:a16="http://schemas.microsoft.com/office/drawing/2014/main" xmlns="" id="{D16E186F-A3D6-4201-881C-845EB2DBD2D1}"/>
                </a:ext>
              </a:extLst>
            </p:cNvPr>
            <p:cNvSpPr/>
            <p:nvPr/>
          </p:nvSpPr>
          <p:spPr>
            <a:xfrm>
              <a:off x="7421562" y="5351098"/>
              <a:ext cx="4355465" cy="562694"/>
            </a:xfrm>
            <a:prstGeom prst="callout1">
              <a:avLst>
                <a:gd name="adj1" fmla="val -11148"/>
                <a:gd name="adj2" fmla="val 25399"/>
                <a:gd name="adj3" fmla="val -97677"/>
                <a:gd name="adj4" fmla="val 1498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Due to ORing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’s in other terms do not prevent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from propagating to the output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B5D704F-067F-4BE0-8D0D-96B2F894A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4240" y="4787985"/>
              <a:ext cx="513459" cy="50429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FAC9933-22B7-4A23-B2C7-3FC5B559BE33}"/>
                </a:ext>
              </a:extLst>
            </p:cNvPr>
            <p:cNvCxnSpPr/>
            <p:nvPr/>
          </p:nvCxnSpPr>
          <p:spPr>
            <a:xfrm flipV="1">
              <a:off x="8524240" y="4754240"/>
              <a:ext cx="1722120" cy="53912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CC5F68B-A657-49DB-B0E5-FCF3DDEEBB8D}"/>
              </a:ext>
            </a:extLst>
          </p:cNvPr>
          <p:cNvSpPr/>
          <p:nvPr/>
        </p:nvSpPr>
        <p:spPr>
          <a:xfrm>
            <a:off x="6193754" y="1528003"/>
            <a:ext cx="485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→ Hint: use CNFG if there are less </a:t>
            </a: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’s than </a:t>
            </a:r>
            <a:r>
              <a:rPr lang="en-US" sz="2000" b="1" dirty="0">
                <a:solidFill>
                  <a:prstClr val="black"/>
                </a:solidFill>
                <a:latin typeface="Calibri Light" panose="020F0302020204030204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’s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94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 animBg="1"/>
      <p:bldP spid="27" grpId="0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conjunctive normal form (CCDF)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985"/>
            <a:ext cx="10515600" cy="1719099"/>
          </a:xfrm>
        </p:spPr>
        <p:txBody>
          <a:bodyPr>
            <a:noAutofit/>
          </a:bodyPr>
          <a:lstStyle/>
          <a:p>
            <a:r>
              <a:rPr lang="en-US" sz="2800" dirty="0"/>
              <a:t>CCNF is an algorithm of reconstructing a function from its truth table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Take lines with </a:t>
            </a:r>
            <a:r>
              <a:rPr lang="en-US" sz="2400" b="1" dirty="0"/>
              <a:t>0</a:t>
            </a:r>
            <a:r>
              <a:rPr lang="en-US" sz="2400" dirty="0"/>
              <a:t>’s in the output only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disjunction (ORing) of all variables in line with correct sign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Make conjunction (ANDing) on the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50860" y="2898775"/>
          <a:ext cx="17044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184015" y="3647615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184015" y="4026679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184015" y="5118720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184015" y="5882625"/>
            <a:ext cx="548640" cy="36576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0435" y="3599663"/>
            <a:ext cx="12692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+ y + !z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0435" y="3978727"/>
            <a:ext cx="1319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x + !y + z</a:t>
            </a:r>
            <a:endParaRPr lang="ru-RU" dirty="0" err="1"/>
          </a:p>
        </p:txBody>
      </p:sp>
      <p:sp>
        <p:nvSpPr>
          <p:cNvPr id="14" name="TextBox 13"/>
          <p:cNvSpPr txBox="1"/>
          <p:nvPr/>
        </p:nvSpPr>
        <p:spPr>
          <a:xfrm>
            <a:off x="4750435" y="5070768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!x + y + !z</a:t>
            </a:r>
            <a:endParaRPr lang="ru-RU" dirty="0" err="1"/>
          </a:p>
        </p:txBody>
      </p:sp>
      <p:sp>
        <p:nvSpPr>
          <p:cNvPr id="15" name="TextBox 14"/>
          <p:cNvSpPr txBox="1"/>
          <p:nvPr/>
        </p:nvSpPr>
        <p:spPr>
          <a:xfrm>
            <a:off x="4750435" y="5834673"/>
            <a:ext cx="15906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!x  + !y  + !z</a:t>
            </a:r>
            <a:endParaRPr lang="ru-RU" dirty="0" err="1"/>
          </a:p>
        </p:txBody>
      </p:sp>
      <p:sp>
        <p:nvSpPr>
          <p:cNvPr id="18" name="TextBox 17"/>
          <p:cNvSpPr txBox="1"/>
          <p:nvPr/>
        </p:nvSpPr>
        <p:spPr>
          <a:xfrm>
            <a:off x="6840789" y="4812135"/>
            <a:ext cx="455231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061922"/>
                </a:solidFill>
                <a:cs typeface="Arial" charset="0"/>
              </a:defRPr>
            </a:lvl1pPr>
          </a:lstStyle>
          <a:p>
            <a:r>
              <a:rPr lang="en-US" dirty="0"/>
              <a:t>F = (x + y + !z)(x + !y + z)(!x + y + !z) (!x  + !y  + !z) </a:t>
            </a:r>
            <a:endParaRPr lang="ru-RU" dirty="0"/>
          </a:p>
        </p:txBody>
      </p:sp>
      <p:sp>
        <p:nvSpPr>
          <p:cNvPr id="19" name="Right Brace 18"/>
          <p:cNvSpPr/>
          <p:nvPr/>
        </p:nvSpPr>
        <p:spPr>
          <a:xfrm>
            <a:off x="6417627" y="3290803"/>
            <a:ext cx="180594" cy="2945531"/>
          </a:xfrm>
          <a:prstGeom prst="rightBrace">
            <a:avLst>
              <a:gd name="adj1" fmla="val 28558"/>
              <a:gd name="adj2" fmla="val 5907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7E0EE747-BA14-4DE0-A52E-F0CE4A91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30010"/>
              </p:ext>
            </p:extLst>
          </p:nvPr>
        </p:nvGraphicFramePr>
        <p:xfrm>
          <a:off x="3361241" y="2898775"/>
          <a:ext cx="56813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345011034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9855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71501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82026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97008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83971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1936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83562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0" kern="1200" dirty="0"/>
                        <a:t>1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55717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kern="1200" dirty="0"/>
                        <a:t>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8168214"/>
                  </a:ext>
                </a:extLst>
              </a:tr>
            </a:tbl>
          </a:graphicData>
        </a:graphic>
      </p:graphicFrame>
      <p:sp>
        <p:nvSpPr>
          <p:cNvPr id="20" name="Line Callout 1 (No Border) 53">
            <a:extLst>
              <a:ext uri="{FF2B5EF4-FFF2-40B4-BE49-F238E27FC236}">
                <a16:creationId xmlns:a16="http://schemas.microsoft.com/office/drawing/2014/main" xmlns="" id="{0366940A-AF3A-4B16-9D1F-5F8389B06698}"/>
              </a:ext>
            </a:extLst>
          </p:cNvPr>
          <p:cNvSpPr/>
          <p:nvPr/>
        </p:nvSpPr>
        <p:spPr>
          <a:xfrm>
            <a:off x="6840789" y="3036969"/>
            <a:ext cx="4355465" cy="562694"/>
          </a:xfrm>
          <a:prstGeom prst="callout1">
            <a:avLst>
              <a:gd name="adj1" fmla="val 54756"/>
              <a:gd name="adj2" fmla="val -1894"/>
              <a:gd name="adj3" fmla="val 127120"/>
              <a:gd name="adj4" fmla="val -1872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By construction, this expression gives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0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only for these values of the arguments and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1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for all the others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ECAF968-A583-47AD-BB41-1B1B499D1E08}"/>
              </a:ext>
            </a:extLst>
          </p:cNvPr>
          <p:cNvGrpSpPr/>
          <p:nvPr/>
        </p:nvGrpSpPr>
        <p:grpSpPr>
          <a:xfrm>
            <a:off x="7421562" y="4013375"/>
            <a:ext cx="4355465" cy="892579"/>
            <a:chOff x="7421562" y="4013375"/>
            <a:chExt cx="4355465" cy="892579"/>
          </a:xfrm>
        </p:grpSpPr>
        <p:sp>
          <p:nvSpPr>
            <p:cNvPr id="21" name="Line Callout 1 (No Border) 53">
              <a:extLst>
                <a:ext uri="{FF2B5EF4-FFF2-40B4-BE49-F238E27FC236}">
                  <a16:creationId xmlns:a16="http://schemas.microsoft.com/office/drawing/2014/main" xmlns="" id="{D16E186F-A3D6-4201-881C-845EB2DBD2D1}"/>
                </a:ext>
              </a:extLst>
            </p:cNvPr>
            <p:cNvSpPr/>
            <p:nvPr/>
          </p:nvSpPr>
          <p:spPr>
            <a:xfrm>
              <a:off x="7421562" y="4013375"/>
              <a:ext cx="4355465" cy="562694"/>
            </a:xfrm>
            <a:prstGeom prst="callout1">
              <a:avLst>
                <a:gd name="adj1" fmla="val 99896"/>
                <a:gd name="adj2" fmla="val 27615"/>
                <a:gd name="adj3" fmla="val 154204"/>
                <a:gd name="adj4" fmla="val 2734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+mj-lt"/>
                </a:rPr>
                <a:t>Due to ANDing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’s in other terms do not prevent </a:t>
              </a:r>
              <a:r>
                <a:rPr lang="en-US" b="1" dirty="0">
                  <a:solidFill>
                    <a:schemeClr val="tx1"/>
                  </a:solidFill>
                  <a:latin typeface="+mj-lt"/>
                </a:rPr>
                <a:t>0</a:t>
              </a:r>
              <a:r>
                <a:rPr lang="en-US" dirty="0">
                  <a:solidFill>
                    <a:schemeClr val="tx1"/>
                  </a:solidFill>
                  <a:latin typeface="+mj-lt"/>
                </a:rPr>
                <a:t> from propagating to the output</a:t>
              </a:r>
              <a:endParaRPr lang="ru-RU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B5D704F-067F-4BE0-8D0D-96B2F894AA7A}"/>
                </a:ext>
              </a:extLst>
            </p:cNvPr>
            <p:cNvCxnSpPr>
              <a:cxnSpLocks/>
            </p:cNvCxnSpPr>
            <p:nvPr/>
          </p:nvCxnSpPr>
          <p:spPr>
            <a:xfrm>
              <a:off x="8619931" y="4576069"/>
              <a:ext cx="1240349" cy="32988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FAC9933-22B7-4A23-B2C7-3FC5B559BE33}"/>
                </a:ext>
              </a:extLst>
            </p:cNvPr>
            <p:cNvCxnSpPr>
              <a:cxnSpLocks/>
            </p:cNvCxnSpPr>
            <p:nvPr/>
          </p:nvCxnSpPr>
          <p:spPr>
            <a:xfrm>
              <a:off x="8619931" y="4567555"/>
              <a:ext cx="2530669" cy="28376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CC5F68B-A657-49DB-B0E5-FCF3DDEEBB8D}"/>
              </a:ext>
            </a:extLst>
          </p:cNvPr>
          <p:cNvSpPr/>
          <p:nvPr/>
        </p:nvSpPr>
        <p:spPr>
          <a:xfrm>
            <a:off x="6193754" y="1528003"/>
            <a:ext cx="4852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→ Hint: use CCFG if there are less 0’s than 1’s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4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 animBg="1"/>
      <p:bldP spid="27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036639"/>
          </a:xfrm>
        </p:spPr>
        <p:txBody>
          <a:bodyPr/>
          <a:lstStyle/>
          <a:p>
            <a:r>
              <a:rPr lang="en-US" dirty="0"/>
              <a:t>Karnaugh 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0746"/>
            <a:ext cx="10058400" cy="505184"/>
          </a:xfrm>
        </p:spPr>
        <p:txBody>
          <a:bodyPr>
            <a:normAutofit/>
          </a:bodyPr>
          <a:lstStyle/>
          <a:p>
            <a:r>
              <a:rPr lang="en-US" sz="2400" dirty="0"/>
              <a:t>Karnaugh maps help to facilitate a simplification process of Boolean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52383" y="6356350"/>
            <a:ext cx="4114800" cy="365125"/>
          </a:xfrm>
        </p:spPr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grpSp>
        <p:nvGrpSpPr>
          <p:cNvPr id="22" name="Group 21"/>
          <p:cNvGrpSpPr/>
          <p:nvPr/>
        </p:nvGrpSpPr>
        <p:grpSpPr>
          <a:xfrm>
            <a:off x="10552526" y="121490"/>
            <a:ext cx="1639474" cy="2360920"/>
            <a:chOff x="10552526" y="121490"/>
            <a:chExt cx="1639474" cy="23609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87945" y="121490"/>
              <a:ext cx="968636" cy="140658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552526" y="1620636"/>
              <a:ext cx="163947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Maurice Karnaugh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(1924)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American physicist and mathematician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30673"/>
              </p:ext>
            </p:extLst>
          </p:nvPr>
        </p:nvGraphicFramePr>
        <p:xfrm>
          <a:off x="609600" y="1311372"/>
          <a:ext cx="1509583" cy="488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4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84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734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A</a:t>
                      </a: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alibri"/>
                        </a:rPr>
                        <a:t>D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11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13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14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15</a:t>
                      </a:r>
                    </a:p>
                  </a:txBody>
                  <a:tcPr marL="70852" marR="70852" marT="35426" marB="354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26392"/>
              </p:ext>
            </p:extLst>
          </p:nvPr>
        </p:nvGraphicFramePr>
        <p:xfrm>
          <a:off x="4595669" y="2406574"/>
          <a:ext cx="2551891" cy="214987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3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9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07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9974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9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1850" marR="81850" marT="40925" marB="40925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1850" marR="81850" marT="40925" marB="40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3333477" y="3456696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871614" y="2034025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B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53316" y="3493406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D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8314173" y="3456703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 =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74566" y="4567011"/>
            <a:ext cx="204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Fig.: </a:t>
            </a:r>
            <a:r>
              <a:rPr lang="en-US" dirty="0">
                <a:latin typeface="+mj-lt"/>
              </a:rPr>
              <a:t>Karnaugh map</a:t>
            </a:r>
            <a:endParaRPr lang="ru-RU" dirty="0"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555733" y="3465181"/>
            <a:ext cx="489857" cy="4735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54089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726586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199083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671580" y="24065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 rot="16200000" flipH="1">
            <a:off x="4783547" y="2833475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 rot="16200000" flipH="1">
            <a:off x="4783547" y="3284417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 rot="16200000" flipH="1">
            <a:off x="4783547" y="3750141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 rot="16200000" flipH="1">
            <a:off x="4783547" y="4215866"/>
            <a:ext cx="4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5345671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345671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41128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345671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818463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818463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809377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818463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291255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6291255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277626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291255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6764048" y="285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6764048" y="3306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6745874" y="3771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6764048" y="4172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1" name="Rectangle 50"/>
          <p:cNvSpPr/>
          <p:nvPr/>
        </p:nvSpPr>
        <p:spPr>
          <a:xfrm>
            <a:off x="6714854" y="2887436"/>
            <a:ext cx="375556" cy="1600200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Rectangle 51"/>
          <p:cNvSpPr/>
          <p:nvPr/>
        </p:nvSpPr>
        <p:spPr>
          <a:xfrm>
            <a:off x="5777480" y="4159554"/>
            <a:ext cx="832757" cy="359441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Rectangle 54"/>
          <p:cNvSpPr/>
          <p:nvPr/>
        </p:nvSpPr>
        <p:spPr>
          <a:xfrm>
            <a:off x="10441919" y="3462628"/>
            <a:ext cx="1008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  <a:r>
              <a:rPr lang="en-US" sz="2400" dirty="0">
                <a:solidFill>
                  <a:srgbClr val="ED7D31">
                    <a:lumMod val="75000"/>
                  </a:srgbClr>
                </a:solidFill>
              </a:rPr>
              <a:t> !B !C</a:t>
            </a:r>
            <a:endParaRPr lang="ru-RU" dirty="0"/>
          </a:p>
        </p:txBody>
      </p:sp>
      <p:sp>
        <p:nvSpPr>
          <p:cNvPr id="56" name="Rectangle 55"/>
          <p:cNvSpPr/>
          <p:nvPr/>
        </p:nvSpPr>
        <p:spPr>
          <a:xfrm>
            <a:off x="9624788" y="3462628"/>
            <a:ext cx="990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+ </a:t>
            </a:r>
            <a:r>
              <a:rPr lang="en-US" sz="2400" dirty="0">
                <a:solidFill>
                  <a:srgbClr val="70AD47">
                    <a:lumMod val="75000"/>
                  </a:srgbClr>
                </a:solidFill>
              </a:rPr>
              <a:t>A !B </a:t>
            </a:r>
            <a:endParaRPr lang="ru-RU" dirty="0"/>
          </a:p>
        </p:txBody>
      </p:sp>
      <p:sp>
        <p:nvSpPr>
          <p:cNvPr id="57" name="Rectangle 56"/>
          <p:cNvSpPr/>
          <p:nvPr/>
        </p:nvSpPr>
        <p:spPr>
          <a:xfrm>
            <a:off x="8801924" y="3462628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4472C4">
                    <a:lumMod val="75000"/>
                  </a:srgbClr>
                </a:solidFill>
              </a:rPr>
              <a:t>B C !D</a:t>
            </a:r>
            <a:endParaRPr lang="ru-RU" sz="2400" dirty="0">
              <a:solidFill>
                <a:srgbClr val="4472C4">
                  <a:lumMod val="75000"/>
                </a:srgb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246"/>
              </p:ext>
            </p:extLst>
          </p:nvPr>
        </p:nvGraphicFramePr>
        <p:xfrm>
          <a:off x="6712087" y="2883827"/>
          <a:ext cx="423491" cy="7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66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0324"/>
              </p:ext>
            </p:extLst>
          </p:nvPr>
        </p:nvGraphicFramePr>
        <p:xfrm>
          <a:off x="5242165" y="2882208"/>
          <a:ext cx="423491" cy="76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66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4" name="Line Callout 1 (No Border) 53"/>
          <p:cNvSpPr/>
          <p:nvPr/>
        </p:nvSpPr>
        <p:spPr>
          <a:xfrm>
            <a:off x="7611960" y="1456648"/>
            <a:ext cx="2843389" cy="562694"/>
          </a:xfrm>
          <a:prstGeom prst="callout1">
            <a:avLst>
              <a:gd name="adj1" fmla="val 155869"/>
              <a:gd name="adj2" fmla="val 1679"/>
              <a:gd name="adj3" fmla="val 270665"/>
              <a:gd name="adj4" fmla="val -1651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There are no borders. Rectangles can cross them to form larger rectangles. 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Line Callout 1 (No Border) 57"/>
          <p:cNvSpPr/>
          <p:nvPr/>
        </p:nvSpPr>
        <p:spPr>
          <a:xfrm>
            <a:off x="3601031" y="1456648"/>
            <a:ext cx="3546530" cy="562694"/>
          </a:xfrm>
          <a:prstGeom prst="callout1">
            <a:avLst>
              <a:gd name="adj1" fmla="val 126078"/>
              <a:gd name="adj2" fmla="val 55457"/>
              <a:gd name="adj3" fmla="val 189413"/>
              <a:gd name="adj4" fmla="val 716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Row and columns are ordered in Gray Code: adjacent values differ only by a single bit.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99753"/>
              </p:ext>
            </p:extLst>
          </p:nvPr>
        </p:nvGraphicFramePr>
        <p:xfrm>
          <a:off x="2147780" y="1311372"/>
          <a:ext cx="304800" cy="48848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73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F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70852" marR="70852" marT="35426" marB="3542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1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8734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</a:rPr>
                        <a:t>0</a:t>
                      </a:r>
                    </a:p>
                  </a:txBody>
                  <a:tcPr marL="70852" marR="70852" marT="35426" marB="35426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2740780" y="4573058"/>
            <a:ext cx="9092941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lvl="0" indent="-3444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Algorithm: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Cover all ones by </a:t>
            </a:r>
            <a:r>
              <a:rPr lang="en-US" sz="2000" i="1" dirty="0">
                <a:solidFill>
                  <a:prstClr val="black"/>
                </a:solidFill>
                <a:latin typeface="Calibri Light" panose="020F0302020204030204"/>
              </a:rPr>
              <a:t>minimal</a:t>
            </a: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 number of rectangles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Length of each side of the rectangles must be power of two (1, 2, 4 and so on)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Each rectangle must be as large as possible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Each rectangle is a term in CDNF, but without variables that change their values inside the rectangle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04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 animBg="1"/>
      <p:bldP spid="52" grpId="0" animBg="1"/>
      <p:bldP spid="55" grpId="0"/>
      <p:bldP spid="56" grpId="0"/>
      <p:bldP spid="57" grpId="0"/>
      <p:bldP spid="54" grpId="0" animBg="1"/>
      <p:bldP spid="58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241"/>
            <a:ext cx="10515600" cy="1056640"/>
          </a:xfrm>
        </p:spPr>
        <p:txBody>
          <a:bodyPr>
            <a:no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/>
              <a:t>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214881"/>
            <a:ext cx="3157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61922"/>
                </a:solidFill>
                <a:cs typeface="Arial" charset="0"/>
              </a:rPr>
              <a:t>Q = F(x, y, z, 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0100" y="2993042"/>
            <a:ext cx="10515600" cy="301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Such circuit does not depend on its previous output</a:t>
            </a:r>
          </a:p>
          <a:p>
            <a:pPr lvl="1"/>
            <a:r>
              <a:rPr lang="en-US" sz="2400" dirty="0"/>
              <a:t>Has no state</a:t>
            </a:r>
          </a:p>
          <a:p>
            <a:pPr lvl="1"/>
            <a:r>
              <a:rPr lang="en-US" sz="2400" dirty="0"/>
              <a:t>Cannot remember data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2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7275"/>
            <a:ext cx="8570130" cy="1219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Two binary numbers are equal if their bits are equal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Comparator returns true if numbers are equal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41541"/>
              </p:ext>
            </p:extLst>
          </p:nvPr>
        </p:nvGraphicFramePr>
        <p:xfrm>
          <a:off x="1163895" y="2981113"/>
          <a:ext cx="229976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1600" dirty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</a:t>
                      </a:r>
                      <a:r>
                        <a:rPr lang="en-US" sz="1600" dirty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r>
                        <a:rPr lang="en-US" sz="1600" dirty="0"/>
                        <a:t>0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y</a:t>
                      </a:r>
                      <a:r>
                        <a:rPr lang="en-US" sz="1600" dirty="0"/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59898" y="2835297"/>
            <a:ext cx="709630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Q =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</a:t>
            </a:r>
          </a:p>
          <a:p>
            <a:pPr marL="230188" lvl="0" indent="3016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(!x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!y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+ !x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</a:p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45068"/>
              </p:ext>
            </p:extLst>
          </p:nvPr>
        </p:nvGraphicFramePr>
        <p:xfrm>
          <a:off x="9933492" y="739888"/>
          <a:ext cx="1178706" cy="141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93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y</a:t>
                      </a: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>
                          <a:latin typeface="+mn-lt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904384" y="2282449"/>
            <a:ext cx="187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 smtClean="0"/>
              <a:t>XOR </a:t>
            </a:r>
            <a:r>
              <a:rPr lang="en-US" sz="1600" dirty="0"/>
              <a:t>truth table</a:t>
            </a:r>
            <a:endParaRPr lang="ru-RU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933218" y="5450035"/>
            <a:ext cx="342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2-bit digits comparator truth table</a:t>
            </a:r>
            <a:endParaRPr lang="ru-RU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DC9C6B37-EA8A-43DE-B909-AFBA826F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782923"/>
              </p:ext>
            </p:extLst>
          </p:nvPr>
        </p:nvGraphicFramePr>
        <p:xfrm>
          <a:off x="3471279" y="2981113"/>
          <a:ext cx="57494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xmlns="" val="15875229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Q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8966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584985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539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271327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6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758559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20AFA00-2033-45FB-81C1-B81BC7084C0D}"/>
              </a:ext>
            </a:extLst>
          </p:cNvPr>
          <p:cNvSpPr/>
          <p:nvPr/>
        </p:nvSpPr>
        <p:spPr>
          <a:xfrm>
            <a:off x="9985495" y="339778"/>
            <a:ext cx="1893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kern="0" dirty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sz="20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000" kern="0" dirty="0">
                <a:solidFill>
                  <a:srgbClr val="061922"/>
                </a:solidFill>
                <a:cs typeface="Arial" charset="0"/>
              </a:rPr>
              <a:t>y = !x y + x !y</a:t>
            </a:r>
            <a:endParaRPr lang="ru-RU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D9127AD-A6AA-45EC-B27C-0894E5860B84}"/>
              </a:ext>
            </a:extLst>
          </p:cNvPr>
          <p:cNvSpPr/>
          <p:nvPr/>
        </p:nvSpPr>
        <p:spPr>
          <a:xfrm>
            <a:off x="6438499" y="3201661"/>
            <a:ext cx="3155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lvl="0">
              <a:spcBef>
                <a:spcPts val="600"/>
              </a:spcBef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0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 * !(x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prstClr val="black"/>
                </a:solidFill>
                <a:sym typeface="Symbol"/>
              </a:rPr>
              <a:t> 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kern="0" dirty="0">
                <a:solidFill>
                  <a:srgbClr val="061922"/>
                </a:solidFill>
                <a:cs typeface="Arial" charset="0"/>
              </a:rPr>
              <a:t>1</a:t>
            </a: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)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E8239C9-7468-4FF2-B823-5C9537563808}"/>
              </a:ext>
            </a:extLst>
          </p:cNvPr>
          <p:cNvSpPr/>
          <p:nvPr/>
        </p:nvSpPr>
        <p:spPr>
          <a:xfrm>
            <a:off x="4977121" y="3663326"/>
            <a:ext cx="5972537" cy="178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0D7C119B-E2E2-41C1-A2C7-AE3E538E1E5C}"/>
              </a:ext>
            </a:extLst>
          </p:cNvPr>
          <p:cNvGrpSpPr/>
          <p:nvPr/>
        </p:nvGrpSpPr>
        <p:grpSpPr>
          <a:xfrm>
            <a:off x="5447539" y="3934068"/>
            <a:ext cx="1584630" cy="854640"/>
            <a:chOff x="4840883" y="4267944"/>
            <a:chExt cx="1584630" cy="8546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4D7CFD98-93C8-42FD-8B17-64DB8CC9A957}"/>
                </a:ext>
              </a:extLst>
            </p:cNvPr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F8FFDA57-9BCA-4B3A-9CCA-9EB4B5913B53}"/>
                </a:ext>
              </a:extLst>
            </p:cNvPr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28" name="Flowchart: Delay 18">
                <a:extLst>
                  <a:ext uri="{FF2B5EF4-FFF2-40B4-BE49-F238E27FC236}">
                    <a16:creationId xmlns:a16="http://schemas.microsoft.com/office/drawing/2014/main" xmlns="" id="{2FDC96DB-E0A3-4DE4-A132-A65BC0006BA8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0B1C08AD-A49C-4C94-AD85-E8B9C56D0AF8}"/>
                  </a:ext>
                </a:extLst>
              </p:cNvPr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00B7BB2-4097-457F-8216-F0615A9AB9F7}"/>
                </a:ext>
              </a:extLst>
            </p:cNvPr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782DD3C-F75B-46A8-9C66-8C006746FB3A}"/>
                </a:ext>
              </a:extLst>
            </p:cNvPr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F7F0FE5-C036-4764-BABC-0C1E5AD413D0}"/>
                </a:ext>
              </a:extLst>
            </p:cNvPr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635FAB11-649D-453B-8734-2539ABEBCA91}"/>
                </a:ext>
              </a:extLst>
            </p:cNvPr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xmlns="" id="{A345BC7D-347C-441B-8369-CC1D1552A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CA1FEDC-3A98-423A-B9F5-EC6499FCF6E8}"/>
              </a:ext>
            </a:extLst>
          </p:cNvPr>
          <p:cNvGrpSpPr/>
          <p:nvPr/>
        </p:nvGrpSpPr>
        <p:grpSpPr>
          <a:xfrm>
            <a:off x="5458317" y="4969894"/>
            <a:ext cx="1584630" cy="854640"/>
            <a:chOff x="4840883" y="4267944"/>
            <a:chExt cx="1584630" cy="8546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259FF6B1-1E61-4CDB-930F-E900EC0A2024}"/>
                </a:ext>
              </a:extLst>
            </p:cNvPr>
            <p:cNvSpPr/>
            <p:nvPr/>
          </p:nvSpPr>
          <p:spPr>
            <a:xfrm>
              <a:off x="4842239" y="4267944"/>
              <a:ext cx="42351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D651A42F-5FA6-4929-AF35-8294D1B7F9E7}"/>
                </a:ext>
              </a:extLst>
            </p:cNvPr>
            <p:cNvGrpSpPr/>
            <p:nvPr/>
          </p:nvGrpSpPr>
          <p:grpSpPr>
            <a:xfrm>
              <a:off x="5241024" y="4386219"/>
              <a:ext cx="885070" cy="672710"/>
              <a:chOff x="1694506" y="4803088"/>
              <a:chExt cx="1079453" cy="820453"/>
            </a:xfrm>
          </p:grpSpPr>
          <p:sp>
            <p:nvSpPr>
              <p:cNvPr id="39" name="Flowchart: Delay 18">
                <a:extLst>
                  <a:ext uri="{FF2B5EF4-FFF2-40B4-BE49-F238E27FC236}">
                    <a16:creationId xmlns:a16="http://schemas.microsoft.com/office/drawing/2014/main" xmlns="" id="{77523626-E277-4390-9CFE-9B82BB86736E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xmlns="" id="{4B491DEE-C629-4849-8D5E-2CC5D84CFC9E}"/>
                  </a:ext>
                </a:extLst>
              </p:cNvPr>
              <p:cNvSpPr/>
              <p:nvPr/>
            </p:nvSpPr>
            <p:spPr bwMode="auto">
              <a:xfrm>
                <a:off x="1694506" y="4831080"/>
                <a:ext cx="519245" cy="766030"/>
              </a:xfrm>
              <a:prstGeom prst="arc">
                <a:avLst>
                  <a:gd name="adj1" fmla="val 16409082"/>
                  <a:gd name="adj2" fmla="val 5221329"/>
                </a:avLst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0B96AEC1-FBBC-4F82-9AF8-3CDBA974B87D}"/>
                </a:ext>
              </a:extLst>
            </p:cNvPr>
            <p:cNvSpPr/>
            <p:nvPr/>
          </p:nvSpPr>
          <p:spPr>
            <a:xfrm>
              <a:off x="4840883" y="4691697"/>
              <a:ext cx="4299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1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18EE95DD-19A6-44C1-8F28-12E548BA0048}"/>
                </a:ext>
              </a:extLst>
            </p:cNvPr>
            <p:cNvCxnSpPr/>
            <p:nvPr/>
          </p:nvCxnSpPr>
          <p:spPr bwMode="auto">
            <a:xfrm>
              <a:off x="5255238" y="4907141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88D1F0F-3475-4C72-93CA-365B707C65C2}"/>
                </a:ext>
              </a:extLst>
            </p:cNvPr>
            <p:cNvCxnSpPr/>
            <p:nvPr/>
          </p:nvCxnSpPr>
          <p:spPr bwMode="auto">
            <a:xfrm>
              <a:off x="5265753" y="4568800"/>
              <a:ext cx="35123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EE3C9B9-5DE2-434D-8529-21DB1CE736A1}"/>
                </a:ext>
              </a:extLst>
            </p:cNvPr>
            <p:cNvCxnSpPr/>
            <p:nvPr/>
          </p:nvCxnSpPr>
          <p:spPr bwMode="auto">
            <a:xfrm flipH="1">
              <a:off x="6147071" y="4719450"/>
              <a:ext cx="27844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71E3F58-C3C8-4A64-AAC8-33E87B909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4636542"/>
              <a:ext cx="158510" cy="15851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8AA287A-FDAE-48F7-A2C0-8FA18AF667E1}"/>
              </a:ext>
            </a:extLst>
          </p:cNvPr>
          <p:cNvGrpSpPr/>
          <p:nvPr/>
        </p:nvGrpSpPr>
        <p:grpSpPr>
          <a:xfrm>
            <a:off x="7027089" y="4390557"/>
            <a:ext cx="1908038" cy="1029730"/>
            <a:chOff x="7027089" y="4390557"/>
            <a:chExt cx="1908038" cy="1029730"/>
          </a:xfrm>
        </p:grpSpPr>
        <p:sp>
          <p:nvSpPr>
            <p:cNvPr id="42" name="Flowchart: Delay 10">
              <a:extLst>
                <a:ext uri="{FF2B5EF4-FFF2-40B4-BE49-F238E27FC236}">
                  <a16:creationId xmlns:a16="http://schemas.microsoft.com/office/drawing/2014/main" xmlns="" id="{65F3445F-FFDF-4F38-A9AC-7F3926934ECA}"/>
                </a:ext>
              </a:extLst>
            </p:cNvPr>
            <p:cNvSpPr/>
            <p:nvPr/>
          </p:nvSpPr>
          <p:spPr bwMode="auto">
            <a:xfrm>
              <a:off x="7468434" y="4498016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43" name="Elbow Connector 35">
              <a:extLst>
                <a:ext uri="{FF2B5EF4-FFF2-40B4-BE49-F238E27FC236}">
                  <a16:creationId xmlns:a16="http://schemas.microsoft.com/office/drawing/2014/main" xmlns="" id="{65F9392C-D853-4314-8CFB-A67DDE580761}"/>
                </a:ext>
              </a:extLst>
            </p:cNvPr>
            <p:cNvCxnSpPr>
              <a:endCxn id="42" idx="6"/>
            </p:cNvCxnSpPr>
            <p:nvPr/>
          </p:nvCxnSpPr>
          <p:spPr>
            <a:xfrm>
              <a:off x="7027089" y="4390557"/>
              <a:ext cx="445154" cy="307446"/>
            </a:xfrm>
            <a:prstGeom prst="bentConnector3">
              <a:avLst>
                <a:gd name="adj1" fmla="val 5362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Elbow Connector 38">
              <a:extLst>
                <a:ext uri="{FF2B5EF4-FFF2-40B4-BE49-F238E27FC236}">
                  <a16:creationId xmlns:a16="http://schemas.microsoft.com/office/drawing/2014/main" xmlns="" id="{DAC77A96-E105-4D97-912B-FE8E6461B879}"/>
                </a:ext>
              </a:extLst>
            </p:cNvPr>
            <p:cNvCxnSpPr>
              <a:endCxn id="42" idx="5"/>
            </p:cNvCxnSpPr>
            <p:nvPr/>
          </p:nvCxnSpPr>
          <p:spPr>
            <a:xfrm flipV="1">
              <a:off x="7035327" y="5151393"/>
              <a:ext cx="433107" cy="268894"/>
            </a:xfrm>
            <a:prstGeom prst="bentConnector3">
              <a:avLst>
                <a:gd name="adj1" fmla="val -1859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59BDCF85-C7FD-41E2-A7A2-8FE916C91448}"/>
                </a:ext>
              </a:extLst>
            </p:cNvPr>
            <p:cNvCxnSpPr/>
            <p:nvPr/>
          </p:nvCxnSpPr>
          <p:spPr>
            <a:xfrm flipH="1">
              <a:off x="8132176" y="4904416"/>
              <a:ext cx="39420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E35A07BC-A59B-4152-B9AF-15D9E01F69CB}"/>
                </a:ext>
              </a:extLst>
            </p:cNvPr>
            <p:cNvSpPr/>
            <p:nvPr/>
          </p:nvSpPr>
          <p:spPr>
            <a:xfrm>
              <a:off x="8543673" y="4651995"/>
              <a:ext cx="3914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Q</a:t>
              </a:r>
              <a:endParaRPr lang="ru-RU" dirty="0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0CBF62A0-5A9A-4001-B52D-755CCB3D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80148"/>
              </p:ext>
            </p:extLst>
          </p:nvPr>
        </p:nvGraphicFramePr>
        <p:xfrm>
          <a:off x="11112198" y="739888"/>
          <a:ext cx="766764" cy="14175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6764">
                  <a:extLst>
                    <a:ext uri="{9D8B030D-6E8A-4147-A177-3AD203B41FA5}">
                      <a16:colId xmlns:a16="http://schemas.microsoft.com/office/drawing/2014/main" xmlns="" val="2490253251"/>
                    </a:ext>
                  </a:extLst>
                </a:gridCol>
              </a:tblGrid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x </a:t>
                      </a:r>
                      <a:r>
                        <a:rPr lang="en-US" sz="1600" dirty="0">
                          <a:sym typeface="Symbol"/>
                        </a:rPr>
                        <a:t></a:t>
                      </a:r>
                      <a:r>
                        <a:rPr lang="en-US" sz="1400" dirty="0"/>
                        <a:t> </a:t>
                      </a:r>
                      <a:r>
                        <a:rPr lang="en-US" sz="1600" dirty="0"/>
                        <a:t>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651943303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51959628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5526662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947085904"/>
                  </a:ext>
                </a:extLst>
              </a:tr>
              <a:tr h="2835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/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4043721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23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4" grpId="0"/>
      <p:bldP spid="14" grpId="0"/>
      <p:bldP spid="15" grpId="0"/>
      <p:bldP spid="16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93"/>
            <a:ext cx="10515600" cy="1097334"/>
          </a:xfrm>
        </p:spPr>
        <p:txBody>
          <a:bodyPr>
            <a:normAutofit/>
          </a:bodyPr>
          <a:lstStyle/>
          <a:p>
            <a:r>
              <a:rPr lang="en-US" sz="2800" dirty="0"/>
              <a:t>Multiplexor (mux) transfers one of the data input to the output according to the control input</a:t>
            </a:r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0E8F6AA-527B-4511-A2E9-0CCF01123BA0}"/>
              </a:ext>
            </a:extLst>
          </p:cNvPr>
          <p:cNvGrpSpPr/>
          <p:nvPr/>
        </p:nvGrpSpPr>
        <p:grpSpPr>
          <a:xfrm>
            <a:off x="9192226" y="2723559"/>
            <a:ext cx="1909274" cy="2099788"/>
            <a:chOff x="1226705" y="2579110"/>
            <a:chExt cx="1909274" cy="2099788"/>
          </a:xfrm>
        </p:grpSpPr>
        <p:sp>
          <p:nvSpPr>
            <p:cNvPr id="7" name="Flowchart: Manual Operation 6"/>
            <p:cNvSpPr/>
            <p:nvPr/>
          </p:nvSpPr>
          <p:spPr>
            <a:xfrm rot="16200000">
              <a:off x="1376570" y="3135701"/>
              <a:ext cx="1550504" cy="437322"/>
            </a:xfrm>
            <a:prstGeom prst="flowChartManualOperation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ru-RU" sz="2000" b="1" kern="0">
                <a:solidFill>
                  <a:srgbClr val="061922"/>
                </a:solidFill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705" y="2738177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noProof="0" dirty="0">
                  <a:solidFill>
                    <a:srgbClr val="061922"/>
                  </a:solidFill>
                  <a:cs typeface="Arial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590681" y="2969010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/>
            <p:cNvSpPr/>
            <p:nvPr/>
          </p:nvSpPr>
          <p:spPr>
            <a:xfrm>
              <a:off x="1226705" y="3478021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590681" y="3708854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 flipH="1">
              <a:off x="2744525" y="3121583"/>
              <a:ext cx="391454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flipH="1">
              <a:off x="2342543" y="3352416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16200000">
              <a:off x="1998801" y="4104213"/>
              <a:ext cx="36174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2020815" y="4217233"/>
              <a:ext cx="31451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55666"/>
              </p:ext>
            </p:extLst>
          </p:nvPr>
        </p:nvGraphicFramePr>
        <p:xfrm>
          <a:off x="1281636" y="2370828"/>
          <a:ext cx="172482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4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x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y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</a:rPr>
                        <a:t>c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0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Calibri"/>
                          <a:cs typeface="+mn-cs"/>
                        </a:rPr>
                        <a:t>1</a:t>
                      </a:r>
                      <a:endParaRPr lang="en-US" sz="20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Consolas" pitchFamily="49" charset="0"/>
                        </a:rPr>
                        <a:t>…</a:t>
                      </a:r>
                    </a:p>
                  </a:txBody>
                  <a:tcPr>
                    <a:lnR w="571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050863" y="2336358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M = x !y !c + !x y c + x y !c + x y c</a:t>
            </a:r>
          </a:p>
          <a:p>
            <a:pPr marL="355600"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x !c (!y + y) + y c (!x + x)</a:t>
            </a:r>
          </a:p>
          <a:p>
            <a:pPr marL="355600" lvl="0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= x !c + y c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  <a:p>
            <a:pPr marL="263525" lvl="0" indent="-26352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61922"/>
                </a:solidFill>
                <a:cs typeface="Arial" charset="0"/>
              </a:rPr>
              <a:t> </a:t>
            </a:r>
            <a:endParaRPr lang="ru-RU" sz="2400" kern="0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4C02968-FD10-44D7-B1BC-CE9DD9145544}"/>
              </a:ext>
            </a:extLst>
          </p:cNvPr>
          <p:cNvSpPr txBox="1"/>
          <p:nvPr/>
        </p:nvSpPr>
        <p:spPr>
          <a:xfrm>
            <a:off x="1544935" y="4834836"/>
            <a:ext cx="188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truth table</a:t>
            </a:r>
            <a:endParaRPr lang="ru-RU" sz="16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ABB8553C-4E2A-481E-A8C7-E0C489608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71364"/>
              </p:ext>
            </p:extLst>
          </p:nvPr>
        </p:nvGraphicFramePr>
        <p:xfrm>
          <a:off x="3006459" y="2370828"/>
          <a:ext cx="574941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4941">
                  <a:extLst>
                    <a:ext uri="{9D8B030D-6E8A-4147-A177-3AD203B41FA5}">
                      <a16:colId xmlns:a16="http://schemas.microsoft.com/office/drawing/2014/main" xmlns="" val="166263174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670138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67179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89616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516096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kern="1200" dirty="0"/>
                        <a:t>1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584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/>
                        <a:t>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1662877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A827702-57A4-4413-9101-9A67BDEB9E3D}"/>
              </a:ext>
            </a:extLst>
          </p:cNvPr>
          <p:cNvGrpSpPr/>
          <p:nvPr/>
        </p:nvGrpSpPr>
        <p:grpSpPr>
          <a:xfrm>
            <a:off x="4292170" y="4053213"/>
            <a:ext cx="2197471" cy="1718366"/>
            <a:chOff x="4292170" y="4180538"/>
            <a:chExt cx="2197471" cy="1718366"/>
          </a:xfrm>
        </p:grpSpPr>
        <p:sp>
          <p:nvSpPr>
            <p:cNvPr id="51" name="Flowchart: Delay 50"/>
            <p:cNvSpPr/>
            <p:nvPr/>
          </p:nvSpPr>
          <p:spPr bwMode="auto">
            <a:xfrm>
              <a:off x="5691174" y="4260583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04153" y="4180538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cxnSp>
          <p:nvCxnSpPr>
            <p:cNvPr id="53" name="Straight Connector 52"/>
            <p:cNvCxnSpPr>
              <a:cxnSpLocks/>
            </p:cNvCxnSpPr>
            <p:nvPr/>
          </p:nvCxnSpPr>
          <p:spPr bwMode="auto">
            <a:xfrm>
              <a:off x="4636420" y="4411370"/>
              <a:ext cx="105475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V="1">
              <a:off x="5404670" y="4752104"/>
              <a:ext cx="290087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6218095" y="4582362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6" name="Group 55"/>
            <p:cNvGrpSpPr/>
            <p:nvPr/>
          </p:nvGrpSpPr>
          <p:grpSpPr>
            <a:xfrm>
              <a:off x="4872039" y="4521165"/>
              <a:ext cx="624767" cy="450032"/>
              <a:chOff x="6810987" y="5552986"/>
              <a:chExt cx="958297" cy="69028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048712" y="5552986"/>
                <a:ext cx="720572" cy="690282"/>
                <a:chOff x="1738370" y="2009796"/>
                <a:chExt cx="720572" cy="690282"/>
              </a:xfrm>
            </p:grpSpPr>
            <p:sp>
              <p:nvSpPr>
                <p:cNvPr id="59" name="Isosceles Triangle 58"/>
                <p:cNvSpPr/>
                <p:nvPr/>
              </p:nvSpPr>
              <p:spPr bwMode="auto">
                <a:xfrm rot="5400000">
                  <a:off x="1690764" y="2057402"/>
                  <a:ext cx="690282" cy="595070"/>
                </a:xfrm>
                <a:prstGeom prst="triangl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 bwMode="auto">
                <a:xfrm>
                  <a:off x="2324471" y="2287704"/>
                  <a:ext cx="134471" cy="134471"/>
                </a:xfrm>
                <a:prstGeom prst="ellipse">
                  <a:avLst/>
                </a:pr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solidFill>
                    <a:srgbClr val="B4BABD">
                      <a:lumMod val="75000"/>
                    </a:srgbClr>
                  </a:solidFill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58" name="Straight Connector 57"/>
              <p:cNvCxnSpPr>
                <a:cxnSpLocks/>
                <a:endCxn id="59" idx="3"/>
              </p:cNvCxnSpPr>
              <p:nvPr/>
            </p:nvCxnSpPr>
            <p:spPr bwMode="auto">
              <a:xfrm>
                <a:off x="6810987" y="5898127"/>
                <a:ext cx="23772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1" name="Rectangle 60"/>
            <p:cNvSpPr/>
            <p:nvPr/>
          </p:nvSpPr>
          <p:spPr>
            <a:xfrm>
              <a:off x="4303089" y="4829470"/>
              <a:ext cx="31451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8" name="Flowchart: Delay 47">
              <a:extLst>
                <a:ext uri="{FF2B5EF4-FFF2-40B4-BE49-F238E27FC236}">
                  <a16:creationId xmlns:a16="http://schemas.microsoft.com/office/drawing/2014/main" xmlns="" id="{0383BE8E-DEBF-497A-961A-874620897CCB}"/>
                </a:ext>
              </a:extLst>
            </p:cNvPr>
            <p:cNvSpPr/>
            <p:nvPr/>
          </p:nvSpPr>
          <p:spPr bwMode="auto">
            <a:xfrm>
              <a:off x="5691174" y="5205183"/>
              <a:ext cx="526921" cy="649932"/>
            </a:xfrm>
            <a:prstGeom prst="flowChartDelay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33B41DD0-0327-42C9-BADB-11E32127EC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72039" y="5355970"/>
              <a:ext cx="81913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47CB35C5-0739-41C6-8803-0B169C805C6F}"/>
                </a:ext>
              </a:extLst>
            </p:cNvPr>
            <p:cNvCxnSpPr/>
            <p:nvPr/>
          </p:nvCxnSpPr>
          <p:spPr bwMode="auto">
            <a:xfrm flipH="1">
              <a:off x="6218095" y="5526962"/>
              <a:ext cx="271546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4623FA96-883D-4103-9915-1BF475B24118}"/>
                </a:ext>
              </a:extLst>
            </p:cNvPr>
            <p:cNvSpPr/>
            <p:nvPr/>
          </p:nvSpPr>
          <p:spPr>
            <a:xfrm>
              <a:off x="4292170" y="5437239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D4EE61FD-5A58-44A6-874B-0EA470F618AF}"/>
                </a:ext>
              </a:extLst>
            </p:cNvPr>
            <p:cNvCxnSpPr/>
            <p:nvPr/>
          </p:nvCxnSpPr>
          <p:spPr bwMode="auto">
            <a:xfrm>
              <a:off x="4636420" y="5714111"/>
              <a:ext cx="105475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2D1BC00-7596-4E80-8E7D-37BBD271D9D6}"/>
                </a:ext>
              </a:extLst>
            </p:cNvPr>
            <p:cNvCxnSpPr>
              <a:cxnSpLocks/>
            </p:cNvCxnSpPr>
            <p:nvPr/>
          </p:nvCxnSpPr>
          <p:spPr>
            <a:xfrm>
              <a:off x="4872038" y="4729421"/>
              <a:ext cx="0" cy="64077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C65E4793-AEA3-4EAA-B0AD-C88E151059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36420" y="5059789"/>
              <a:ext cx="235618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FC3B5F91-3602-49A5-9D3B-8B3D8B930423}"/>
              </a:ext>
            </a:extLst>
          </p:cNvPr>
          <p:cNvGrpSpPr/>
          <p:nvPr/>
        </p:nvGrpSpPr>
        <p:grpSpPr>
          <a:xfrm>
            <a:off x="6463393" y="4442337"/>
            <a:ext cx="1786085" cy="966882"/>
            <a:chOff x="6463393" y="4569662"/>
            <a:chExt cx="1786085" cy="966882"/>
          </a:xfrm>
        </p:grpSpPr>
        <p:sp>
          <p:nvSpPr>
            <p:cNvPr id="80" name="Rectangle 79"/>
            <p:cNvSpPr/>
            <p:nvPr/>
          </p:nvSpPr>
          <p:spPr>
            <a:xfrm>
              <a:off x="7801920" y="4806779"/>
              <a:ext cx="4475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kern="0" dirty="0">
                  <a:solidFill>
                    <a:srgbClr val="061922"/>
                  </a:solidFill>
                  <a:cs typeface="Arial" charset="0"/>
                </a:rPr>
                <a:t>M</a:t>
              </a:r>
              <a:endParaRPr lang="ru-RU" sz="24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FB2C99D5-8D9D-4E19-B8FD-C0DBC90933CA}"/>
                </a:ext>
              </a:extLst>
            </p:cNvPr>
            <p:cNvGrpSpPr/>
            <p:nvPr/>
          </p:nvGrpSpPr>
          <p:grpSpPr>
            <a:xfrm>
              <a:off x="6477000" y="4569662"/>
              <a:ext cx="563245" cy="311943"/>
              <a:chOff x="6477000" y="4569662"/>
              <a:chExt cx="563245" cy="311943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9F757D3A-AF8B-43FD-8308-A49409D9A800}"/>
                  </a:ext>
                </a:extLst>
              </p:cNvPr>
              <p:cNvCxnSpPr/>
              <p:nvPr/>
            </p:nvCxnSpPr>
            <p:spPr>
              <a:xfrm>
                <a:off x="6489641" y="4569662"/>
                <a:ext cx="0" cy="31194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32E8916E-11A8-4787-ACA7-76D39A581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4875593"/>
                <a:ext cx="56324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7ECE73D7-6781-4EAB-90AB-7D5E3DA8F1F7}"/>
                </a:ext>
              </a:extLst>
            </p:cNvPr>
            <p:cNvGrpSpPr/>
            <p:nvPr/>
          </p:nvGrpSpPr>
          <p:grpSpPr>
            <a:xfrm flipV="1">
              <a:off x="6463393" y="5224601"/>
              <a:ext cx="563245" cy="311943"/>
              <a:chOff x="6477000" y="4569662"/>
              <a:chExt cx="563245" cy="311943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xmlns="" id="{1D20A59B-9B12-477D-B592-9112776D178B}"/>
                  </a:ext>
                </a:extLst>
              </p:cNvPr>
              <p:cNvCxnSpPr/>
              <p:nvPr/>
            </p:nvCxnSpPr>
            <p:spPr>
              <a:xfrm>
                <a:off x="6489641" y="4569662"/>
                <a:ext cx="0" cy="31194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4B3077CB-E675-4C57-B760-83038613A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7000" y="4875593"/>
                <a:ext cx="56324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Group 65"/>
            <p:cNvGrpSpPr/>
            <p:nvPr/>
          </p:nvGrpSpPr>
          <p:grpSpPr>
            <a:xfrm>
              <a:off x="6873788" y="4649785"/>
              <a:ext cx="947377" cy="820453"/>
              <a:chOff x="1436014" y="1716673"/>
              <a:chExt cx="947377" cy="820453"/>
            </a:xfrm>
          </p:grpSpPr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2043797" y="2126677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" name="Flowchart: Delay 18"/>
              <p:cNvSpPr/>
              <p:nvPr/>
            </p:nvSpPr>
            <p:spPr bwMode="auto">
              <a:xfrm flipH="1">
                <a:off x="1436014" y="171667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2C80367-235C-477C-8F06-A68EDC9F75A4}"/>
              </a:ext>
            </a:extLst>
          </p:cNvPr>
          <p:cNvSpPr txBox="1"/>
          <p:nvPr/>
        </p:nvSpPr>
        <p:spPr>
          <a:xfrm>
            <a:off x="9298457" y="4824206"/>
            <a:ext cx="1699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notation</a:t>
            </a:r>
            <a:endParaRPr lang="ru-RU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E114B6F-8FC3-4E15-8B14-2BDB5BB21EDB}"/>
              </a:ext>
            </a:extLst>
          </p:cNvPr>
          <p:cNvSpPr txBox="1"/>
          <p:nvPr/>
        </p:nvSpPr>
        <p:spPr>
          <a:xfrm>
            <a:off x="5113640" y="5841465"/>
            <a:ext cx="150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mux circuit</a:t>
            </a:r>
            <a:endParaRPr lang="ru-RU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9850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973CBDA2-5F58-4267-9CD4-6FFA2CA25386}"/>
              </a:ext>
            </a:extLst>
          </p:cNvPr>
          <p:cNvGrpSpPr/>
          <p:nvPr/>
        </p:nvGrpSpPr>
        <p:grpSpPr>
          <a:xfrm>
            <a:off x="5872724" y="1136090"/>
            <a:ext cx="4144825" cy="5656815"/>
            <a:chOff x="5872724" y="1136090"/>
            <a:chExt cx="4144825" cy="5656815"/>
          </a:xfrm>
        </p:grpSpPr>
        <p:pic>
          <p:nvPicPr>
            <p:cNvPr id="7" name="Picture 3" descr="C:\Users\pikryuko\AppData\Local\Temp\1bit_multiplexer_4_in_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31"/>
            <a:stretch/>
          </p:blipFill>
          <p:spPr bwMode="auto">
            <a:xfrm>
              <a:off x="6180379" y="1207043"/>
              <a:ext cx="3727038" cy="5437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608604" y="1136090"/>
              <a:ext cx="409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8817" y="1136090"/>
              <a:ext cx="4090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41920" y="3964027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30919" y="3472328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23299" y="2983253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41920" y="2507106"/>
              <a:ext cx="213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367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0</a:t>
              </a:r>
              <a:endParaRPr lang="ru-RU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76298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1</a:t>
              </a:r>
              <a:endParaRPr lang="ru-RU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55421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2</a:t>
              </a:r>
              <a:endParaRPr lang="ru-RU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98845" y="1136090"/>
              <a:ext cx="418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sz="1400" dirty="0"/>
                <a:t>3</a:t>
              </a:r>
              <a:endParaRPr lang="ru-RU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72724" y="5754938"/>
              <a:ext cx="1637270" cy="1037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175D2BD-8E52-43B9-B6D9-B947F6B71F74}"/>
                </a:ext>
              </a:extLst>
            </p:cNvPr>
            <p:cNvSpPr txBox="1"/>
            <p:nvPr/>
          </p:nvSpPr>
          <p:spPr>
            <a:xfrm>
              <a:off x="8828035" y="6154416"/>
              <a:ext cx="4876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 M </a:t>
              </a:r>
              <a:endParaRPr lang="ru-RU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4-</a:t>
            </a:r>
            <a:r>
              <a:rPr lang="en-US" dirty="0"/>
              <a:t>input Multiplexor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47117"/>
              </p:ext>
            </p:extLst>
          </p:nvPr>
        </p:nvGraphicFramePr>
        <p:xfrm>
          <a:off x="2177842" y="1558823"/>
          <a:ext cx="1291488" cy="160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57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A</a:t>
                      </a:r>
                      <a:r>
                        <a:rPr lang="en-US" sz="1400" dirty="0" smtClean="0">
                          <a:latin typeface="+mn-lt"/>
                        </a:rPr>
                        <a:t>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A</a:t>
                      </a:r>
                      <a:r>
                        <a:rPr lang="en-US" sz="1400" dirty="0" smtClean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>
                          <a:latin typeface="+mn-lt"/>
                        </a:rPr>
                        <a:t>0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1</a:t>
                      </a:r>
                      <a:endParaRPr lang="en-US" sz="1800" dirty="0">
                        <a:latin typeface="+mn-lt"/>
                        <a:cs typeface="Consolas" pitchFamily="49" charset="0"/>
                      </a:endParaRPr>
                    </a:p>
                  </a:txBody>
                  <a:tcPr marL="0" marR="0" marT="0" marB="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19098"/>
              </p:ext>
            </p:extLst>
          </p:nvPr>
        </p:nvGraphicFramePr>
        <p:xfrm>
          <a:off x="3894277" y="4427521"/>
          <a:ext cx="773432" cy="15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" name="Arc 22"/>
          <p:cNvSpPr/>
          <p:nvPr/>
        </p:nvSpPr>
        <p:spPr>
          <a:xfrm flipV="1">
            <a:off x="5058679" y="3245103"/>
            <a:ext cx="2871220" cy="2245202"/>
          </a:xfrm>
          <a:prstGeom prst="arc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AF07F63F-E2B0-4C49-911E-0FD050AF0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25252"/>
              </p:ext>
            </p:extLst>
          </p:nvPr>
        </p:nvGraphicFramePr>
        <p:xfrm>
          <a:off x="4678886" y="4427521"/>
          <a:ext cx="1546864" cy="1569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716">
                  <a:extLst>
                    <a:ext uri="{9D8B030D-6E8A-4147-A177-3AD203B41FA5}">
                      <a16:colId xmlns:a16="http://schemas.microsoft.com/office/drawing/2014/main" xmlns="" val="3565547248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xmlns="" val="254203112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xmlns="" val="4073329406"/>
                    </a:ext>
                  </a:extLst>
                </a:gridCol>
                <a:gridCol w="386716">
                  <a:extLst>
                    <a:ext uri="{9D8B030D-6E8A-4147-A177-3AD203B41FA5}">
                      <a16:colId xmlns:a16="http://schemas.microsoft.com/office/drawing/2014/main" xmlns="" val="1079411043"/>
                    </a:ext>
                  </a:extLst>
                </a:gridCol>
              </a:tblGrid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96106932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92828107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27137043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91094058"/>
                  </a:ext>
                </a:extLst>
              </a:tr>
              <a:tr h="313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706266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F2307B2-8B52-43FE-B23B-E06268D40F10}"/>
              </a:ext>
            </a:extLst>
          </p:cNvPr>
          <p:cNvSpPr txBox="1"/>
          <p:nvPr/>
        </p:nvSpPr>
        <p:spPr>
          <a:xfrm>
            <a:off x="2037715" y="3227872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4-in-1 mux truth table</a:t>
            </a:r>
            <a:endParaRPr lang="ru-RU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2EFF686-2D30-4AB4-935D-A9E48CEBBDAC}"/>
              </a:ext>
            </a:extLst>
          </p:cNvPr>
          <p:cNvSpPr txBox="1"/>
          <p:nvPr/>
        </p:nvSpPr>
        <p:spPr>
          <a:xfrm>
            <a:off x="4126429" y="6030697"/>
            <a:ext cx="1958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Fig.: </a:t>
            </a:r>
            <a:r>
              <a:rPr lang="en-US" sz="1400" dirty="0"/>
              <a:t>decoder truth table</a:t>
            </a:r>
            <a:endParaRPr lang="ru-RU" sz="1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2EE4E67E-43C2-40DD-B24F-FC1B5E7E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91807"/>
              </p:ext>
            </p:extLst>
          </p:nvPr>
        </p:nvGraphicFramePr>
        <p:xfrm>
          <a:off x="3469330" y="1558823"/>
          <a:ext cx="840131" cy="16045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0131">
                  <a:extLst>
                    <a:ext uri="{9D8B030D-6E8A-4147-A177-3AD203B41FA5}">
                      <a16:colId xmlns:a16="http://schemas.microsoft.com/office/drawing/2014/main" xmlns="" val="587797768"/>
                    </a:ext>
                  </a:extLst>
                </a:gridCol>
              </a:tblGrid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M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507929097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98989950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458271361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055536154"/>
                  </a:ext>
                </a:extLst>
              </a:tr>
              <a:tr h="3209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/>
                        <a:t>D3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33437288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567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8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E2F30D32-324F-47E2-AA53-BC8B6CC85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0474"/>
              </p:ext>
            </p:extLst>
          </p:nvPr>
        </p:nvGraphicFramePr>
        <p:xfrm>
          <a:off x="2928668" y="1374773"/>
          <a:ext cx="6963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372">
                  <a:extLst>
                    <a:ext uri="{9D8B030D-6E8A-4147-A177-3AD203B41FA5}">
                      <a16:colId xmlns:a16="http://schemas.microsoft.com/office/drawing/2014/main" xmlns="" val="139251238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137976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82098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62784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47022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681687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xmlns="" id="{21657552-2DC8-4C9C-9D18-0CF62217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83289"/>
              </p:ext>
            </p:extLst>
          </p:nvPr>
        </p:nvGraphicFramePr>
        <p:xfrm>
          <a:off x="2231705" y="1377096"/>
          <a:ext cx="696372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3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0F851-1D96-40E0-B65A-4AE3EBAA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Half</a:t>
            </a:r>
            <a:r>
              <a:rPr lang="en-US" dirty="0"/>
              <a:t> Bit Adder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6BD285-FCC9-46A3-B551-1263989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9A13B9-B324-4ED8-B03D-0A47CB52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CF41A-34FF-41D7-B573-6133C60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17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71F2EEC-A15D-4342-ABE6-6177B2777479}"/>
              </a:ext>
            </a:extLst>
          </p:cNvPr>
          <p:cNvSpPr/>
          <p:nvPr/>
        </p:nvSpPr>
        <p:spPr>
          <a:xfrm>
            <a:off x="4403322" y="251315"/>
            <a:ext cx="10935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Half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D8E454A8-FB92-4EBF-89DA-4FB91D66F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31458"/>
              </p:ext>
            </p:extLst>
          </p:nvPr>
        </p:nvGraphicFramePr>
        <p:xfrm>
          <a:off x="989505" y="1377096"/>
          <a:ext cx="1233074" cy="1854200"/>
        </p:xfrm>
        <a:graphic>
          <a:graphicData uri="http://schemas.openxmlformats.org/drawingml/2006/table">
            <a:tbl>
              <a:tblPr firstRow="1" bandRow="1"/>
              <a:tblGrid>
                <a:gridCol w="616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6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Consolas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1FC7667-6F7C-4580-980C-A8CA88EEC272}"/>
              </a:ext>
            </a:extLst>
          </p:cNvPr>
          <p:cNvSpPr txBox="1"/>
          <p:nvPr/>
        </p:nvSpPr>
        <p:spPr>
          <a:xfrm>
            <a:off x="2433799" y="1751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9818EF-DA51-4586-AA8A-AB7FAE70C99B}"/>
              </a:ext>
            </a:extLst>
          </p:cNvPr>
          <p:cNvSpPr txBox="1"/>
          <p:nvPr/>
        </p:nvSpPr>
        <p:spPr>
          <a:xfrm>
            <a:off x="2433799" y="2119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D4F0D6-D591-46F7-A1D4-8B490F094B2D}"/>
              </a:ext>
            </a:extLst>
          </p:cNvPr>
          <p:cNvSpPr txBox="1"/>
          <p:nvPr/>
        </p:nvSpPr>
        <p:spPr>
          <a:xfrm>
            <a:off x="2433799" y="2488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EA41CB-697E-4BCD-A78F-D9D013C9E1F8}"/>
              </a:ext>
            </a:extLst>
          </p:cNvPr>
          <p:cNvSpPr txBox="1"/>
          <p:nvPr/>
        </p:nvSpPr>
        <p:spPr>
          <a:xfrm>
            <a:off x="2433799" y="2857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481CCE-37F6-4C5B-ACF1-6EBC4107AEE9}"/>
              </a:ext>
            </a:extLst>
          </p:cNvPr>
          <p:cNvSpPr txBox="1"/>
          <p:nvPr/>
        </p:nvSpPr>
        <p:spPr>
          <a:xfrm>
            <a:off x="3128540" y="175113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A718D40-8D05-465A-8B95-6DE503632832}"/>
              </a:ext>
            </a:extLst>
          </p:cNvPr>
          <p:cNvSpPr txBox="1"/>
          <p:nvPr/>
        </p:nvSpPr>
        <p:spPr>
          <a:xfrm>
            <a:off x="3128540" y="211986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739EC82-C3DF-49E6-9646-CC3749A6623E}"/>
              </a:ext>
            </a:extLst>
          </p:cNvPr>
          <p:cNvSpPr txBox="1"/>
          <p:nvPr/>
        </p:nvSpPr>
        <p:spPr>
          <a:xfrm>
            <a:off x="3128540" y="248859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739622-86AA-4F82-AAEE-C0DAABB85FF8}"/>
              </a:ext>
            </a:extLst>
          </p:cNvPr>
          <p:cNvSpPr txBox="1"/>
          <p:nvPr/>
        </p:nvSpPr>
        <p:spPr>
          <a:xfrm>
            <a:off x="3128540" y="28573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7A76B458-F2BA-414D-81C8-9EB7ED21E65C}"/>
              </a:ext>
            </a:extLst>
          </p:cNvPr>
          <p:cNvGrpSpPr/>
          <p:nvPr/>
        </p:nvGrpSpPr>
        <p:grpSpPr>
          <a:xfrm>
            <a:off x="5193867" y="1549503"/>
            <a:ext cx="816249" cy="2153605"/>
            <a:chOff x="5193867" y="1549503"/>
            <a:chExt cx="816249" cy="2153605"/>
          </a:xfrm>
        </p:grpSpPr>
        <p:sp>
          <p:nvSpPr>
            <p:cNvPr id="20" name="Flowchart: Delay 10">
              <a:extLst>
                <a:ext uri="{FF2B5EF4-FFF2-40B4-BE49-F238E27FC236}">
                  <a16:creationId xmlns:a16="http://schemas.microsoft.com/office/drawing/2014/main" xmlns="" id="{95BB6330-6EA2-49A6-B932-96490D4514ED}"/>
                </a:ext>
              </a:extLst>
            </p:cNvPr>
            <p:cNvSpPr/>
            <p:nvPr/>
          </p:nvSpPr>
          <p:spPr bwMode="auto">
            <a:xfrm rot="5400000">
              <a:off x="5326084" y="2444042"/>
              <a:ext cx="551814" cy="675736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59E8A0B1-2AFB-45BD-9449-0ED2077572F2}"/>
                </a:ext>
              </a:extLst>
            </p:cNvPr>
            <p:cNvGrpSpPr/>
            <p:nvPr/>
          </p:nvGrpSpPr>
          <p:grpSpPr>
            <a:xfrm rot="5400000">
              <a:off x="5120647" y="1859727"/>
              <a:ext cx="956499" cy="336051"/>
              <a:chOff x="2036715" y="2873050"/>
              <a:chExt cx="2569080" cy="404214"/>
            </a:xfrm>
          </p:grpSpPr>
          <p:cxnSp>
            <p:nvCxnSpPr>
              <p:cNvPr id="30" name="Elbow Connector 25">
                <a:extLst>
                  <a:ext uri="{FF2B5EF4-FFF2-40B4-BE49-F238E27FC236}">
                    <a16:creationId xmlns:a16="http://schemas.microsoft.com/office/drawing/2014/main" xmlns="" id="{3BA9EAC5-805C-442F-B300-B73BC46C8CFD}"/>
                  </a:ext>
                </a:extLst>
              </p:cNvPr>
              <p:cNvCxnSpPr/>
              <p:nvPr/>
            </p:nvCxnSpPr>
            <p:spPr bwMode="auto">
              <a:xfrm flipH="1">
                <a:off x="2036715" y="2873050"/>
                <a:ext cx="2569080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C4F66B50-E61D-47D2-8ED0-CC6387DCE0CF}"/>
                  </a:ext>
                </a:extLst>
              </p:cNvPr>
              <p:cNvCxnSpPr/>
              <p:nvPr/>
            </p:nvCxnSpPr>
            <p:spPr bwMode="auto">
              <a:xfrm rot="16200000" flipH="1" flipV="1">
                <a:off x="3770837" y="2442307"/>
                <a:ext cx="3445" cy="166647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CA1D8A5-A3DB-4D82-926A-EFC1FCDD3B76}"/>
                </a:ext>
              </a:extLst>
            </p:cNvPr>
            <p:cNvSpPr/>
            <p:nvPr/>
          </p:nvSpPr>
          <p:spPr>
            <a:xfrm>
              <a:off x="5193867" y="3241443"/>
              <a:ext cx="8162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carry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F116C787-72C8-4E5B-89FA-F6016A5F2CBA}"/>
                </a:ext>
              </a:extLst>
            </p:cNvPr>
            <p:cNvCxnSpPr>
              <a:endCxn id="20" idx="2"/>
            </p:cNvCxnSpPr>
            <p:nvPr/>
          </p:nvCxnSpPr>
          <p:spPr bwMode="auto">
            <a:xfrm flipV="1">
              <a:off x="5601991" y="3057816"/>
              <a:ext cx="0" cy="257845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9FD2AA9-5EAF-4B18-AC1D-ED7A907AA637}"/>
              </a:ext>
            </a:extLst>
          </p:cNvPr>
          <p:cNvGrpSpPr/>
          <p:nvPr/>
        </p:nvGrpSpPr>
        <p:grpSpPr>
          <a:xfrm>
            <a:off x="4429327" y="1318672"/>
            <a:ext cx="3396635" cy="797717"/>
            <a:chOff x="4429327" y="1318672"/>
            <a:chExt cx="3396635" cy="79771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7CEA38B0-ED31-4879-A0F7-BE095ACDB5B2}"/>
                </a:ext>
              </a:extLst>
            </p:cNvPr>
            <p:cNvSpPr/>
            <p:nvPr/>
          </p:nvSpPr>
          <p:spPr>
            <a:xfrm>
              <a:off x="4429327" y="1318672"/>
              <a:ext cx="317716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D8B76925-4DEE-42A4-BD12-E390A8EF109D}"/>
                </a:ext>
              </a:extLst>
            </p:cNvPr>
            <p:cNvSpPr/>
            <p:nvPr/>
          </p:nvSpPr>
          <p:spPr>
            <a:xfrm>
              <a:off x="4444662" y="1654724"/>
              <a:ext cx="324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4211DB4F-153C-4C5C-89F9-A2B80387736D}"/>
                </a:ext>
              </a:extLst>
            </p:cNvPr>
            <p:cNvSpPr/>
            <p:nvPr/>
          </p:nvSpPr>
          <p:spPr>
            <a:xfrm>
              <a:off x="7113908" y="1519181"/>
              <a:ext cx="7120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sum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2D116BB8-08EB-4AD3-9FDC-2888C2B250AF}"/>
                </a:ext>
              </a:extLst>
            </p:cNvPr>
            <p:cNvGrpSpPr/>
            <p:nvPr/>
          </p:nvGrpSpPr>
          <p:grpSpPr>
            <a:xfrm>
              <a:off x="4747044" y="1549506"/>
              <a:ext cx="1565469" cy="336051"/>
              <a:chOff x="2706063" y="2712721"/>
              <a:chExt cx="2527782" cy="404213"/>
            </a:xfrm>
          </p:grpSpPr>
          <p:cxnSp>
            <p:nvCxnSpPr>
              <p:cNvPr id="32" name="Elbow Connector 25">
                <a:extLst>
                  <a:ext uri="{FF2B5EF4-FFF2-40B4-BE49-F238E27FC236}">
                    <a16:creationId xmlns:a16="http://schemas.microsoft.com/office/drawing/2014/main" xmlns="" id="{502AE809-5F55-41FB-AB61-3302D5E75FD2}"/>
                  </a:ext>
                </a:extLst>
              </p:cNvPr>
              <p:cNvCxnSpPr>
                <a:endCxn id="21" idx="3"/>
              </p:cNvCxnSpPr>
              <p:nvPr/>
            </p:nvCxnSpPr>
            <p:spPr bwMode="auto">
              <a:xfrm flipH="1" flipV="1">
                <a:off x="2706063" y="2712721"/>
                <a:ext cx="2527781" cy="1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D0F50648-4A56-4A3B-92DD-9AD5AE961603}"/>
                  </a:ext>
                </a:extLst>
              </p:cNvPr>
              <p:cNvCxnSpPr>
                <a:endCxn id="22" idx="3"/>
              </p:cNvCxnSpPr>
              <p:nvPr/>
            </p:nvCxnSpPr>
            <p:spPr bwMode="auto">
              <a:xfrm flipH="1">
                <a:off x="2741178" y="3113499"/>
                <a:ext cx="2492667" cy="343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BBFA47DF-41BA-4168-8337-8AA426D1DB9F}"/>
                </a:ext>
              </a:extLst>
            </p:cNvPr>
            <p:cNvCxnSpPr>
              <a:cxnSpLocks/>
              <a:stCxn id="34" idx="5"/>
            </p:cNvCxnSpPr>
            <p:nvPr/>
          </p:nvCxnSpPr>
          <p:spPr bwMode="auto">
            <a:xfrm>
              <a:off x="6813372" y="1712616"/>
              <a:ext cx="286921" cy="3206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299522C4-0712-4295-936A-456DC03FC0EF}"/>
                </a:ext>
              </a:extLst>
            </p:cNvPr>
            <p:cNvGrpSpPr/>
            <p:nvPr/>
          </p:nvGrpSpPr>
          <p:grpSpPr>
            <a:xfrm>
              <a:off x="6148361" y="1374773"/>
              <a:ext cx="665065" cy="682098"/>
              <a:chOff x="1973995" y="4803088"/>
              <a:chExt cx="799964" cy="820453"/>
            </a:xfrm>
          </p:grpSpPr>
          <p:sp>
            <p:nvSpPr>
              <p:cNvPr id="34" name="Flowchart: Delay 18">
                <a:extLst>
                  <a:ext uri="{FF2B5EF4-FFF2-40B4-BE49-F238E27FC236}">
                    <a16:creationId xmlns:a16="http://schemas.microsoft.com/office/drawing/2014/main" xmlns="" id="{26B028B0-8178-4FBB-965F-DFEEF21BB506}"/>
                  </a:ext>
                </a:extLst>
              </p:cNvPr>
              <p:cNvSpPr/>
              <p:nvPr/>
            </p:nvSpPr>
            <p:spPr bwMode="auto">
              <a:xfrm flipH="1">
                <a:off x="2140960" y="4803088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35" name="Arc 21">
                <a:extLst>
                  <a:ext uri="{FF2B5EF4-FFF2-40B4-BE49-F238E27FC236}">
                    <a16:creationId xmlns:a16="http://schemas.microsoft.com/office/drawing/2014/main" xmlns="" id="{55349F80-6F36-4CB9-939A-A33DC1738AF1}"/>
                  </a:ext>
                </a:extLst>
              </p:cNvPr>
              <p:cNvSpPr/>
              <p:nvPr/>
            </p:nvSpPr>
            <p:spPr bwMode="auto">
              <a:xfrm>
                <a:off x="1973995" y="4832615"/>
                <a:ext cx="239757" cy="763371"/>
              </a:xfrm>
              <a:custGeom>
                <a:avLst/>
                <a:gdLst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3" fmla="*/ 259623 w 519245"/>
                  <a:gd name="connsiteY3" fmla="*/ 383015 h 766030"/>
                  <a:gd name="connsiteX4" fmla="*/ 282852 w 519245"/>
                  <a:gd name="connsiteY4" fmla="*/ 1536 h 766030"/>
                  <a:gd name="connsiteX0" fmla="*/ 282852 w 519245"/>
                  <a:gd name="connsiteY0" fmla="*/ 1536 h 766030"/>
                  <a:gd name="connsiteX1" fmla="*/ 519244 w 519245"/>
                  <a:gd name="connsiteY1" fmla="*/ 384163 h 766030"/>
                  <a:gd name="connsiteX2" fmla="*/ 279488 w 519245"/>
                  <a:gd name="connsiteY2" fmla="*/ 764907 h 766030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4211 w 259622"/>
                  <a:gd name="connsiteY4" fmla="*/ 284214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3" fmla="*/ 0 w 259622"/>
                  <a:gd name="connsiteY3" fmla="*/ 381479 h 763371"/>
                  <a:gd name="connsiteX4" fmla="*/ 211856 w 259622"/>
                  <a:gd name="connsiteY4" fmla="*/ 175629 h 763371"/>
                  <a:gd name="connsiteX5" fmla="*/ 23229 w 259622"/>
                  <a:gd name="connsiteY5" fmla="*/ 0 h 763371"/>
                  <a:gd name="connsiteX0" fmla="*/ 23229 w 259622"/>
                  <a:gd name="connsiteY0" fmla="*/ 0 h 763371"/>
                  <a:gd name="connsiteX1" fmla="*/ 259621 w 259622"/>
                  <a:gd name="connsiteY1" fmla="*/ 382627 h 763371"/>
                  <a:gd name="connsiteX2" fmla="*/ 19865 w 259622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199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9611 w 239757"/>
                  <a:gd name="connsiteY4" fmla="*/ 175629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19601 w 239757"/>
                  <a:gd name="connsiteY4" fmla="*/ 18134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  <a:gd name="connsiteX3" fmla="*/ 185875 w 239757"/>
                  <a:gd name="connsiteY3" fmla="*/ 627224 h 763371"/>
                  <a:gd name="connsiteX4" fmla="*/ 193896 w 239757"/>
                  <a:gd name="connsiteY4" fmla="*/ 169914 h 763371"/>
                  <a:gd name="connsiteX5" fmla="*/ 3364 w 239757"/>
                  <a:gd name="connsiteY5" fmla="*/ 0 h 763371"/>
                  <a:gd name="connsiteX0" fmla="*/ 3364 w 239757"/>
                  <a:gd name="connsiteY0" fmla="*/ 0 h 763371"/>
                  <a:gd name="connsiteX1" fmla="*/ 239756 w 239757"/>
                  <a:gd name="connsiteY1" fmla="*/ 382627 h 763371"/>
                  <a:gd name="connsiteX2" fmla="*/ 0 w 239757"/>
                  <a:gd name="connsiteY2" fmla="*/ 763371 h 76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757" h="763371" stroke="0" extrusionOk="0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  <a:lnTo>
                      <a:pt x="185875" y="627224"/>
                    </a:lnTo>
                    <a:cubicBezTo>
                      <a:pt x="187914" y="476692"/>
                      <a:pt x="191857" y="320446"/>
                      <a:pt x="193896" y="169914"/>
                    </a:cubicBezTo>
                    <a:lnTo>
                      <a:pt x="3364" y="0"/>
                    </a:lnTo>
                    <a:close/>
                  </a:path>
                  <a:path w="239757" h="763371" fill="none">
                    <a:moveTo>
                      <a:pt x="3364" y="0"/>
                    </a:moveTo>
                    <a:cubicBezTo>
                      <a:pt x="137506" y="17778"/>
                      <a:pt x="240160" y="183934"/>
                      <a:pt x="239756" y="382627"/>
                    </a:cubicBezTo>
                    <a:cubicBezTo>
                      <a:pt x="239350" y="582350"/>
                      <a:pt x="134984" y="748088"/>
                      <a:pt x="0" y="763371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D5F9BA28-7C5E-4D62-A64C-029032DC49BB}"/>
              </a:ext>
            </a:extLst>
          </p:cNvPr>
          <p:cNvGrpSpPr/>
          <p:nvPr/>
        </p:nvGrpSpPr>
        <p:grpSpPr>
          <a:xfrm>
            <a:off x="8200499" y="1377893"/>
            <a:ext cx="3107084" cy="1093694"/>
            <a:chOff x="8168969" y="1409423"/>
            <a:chExt cx="3107084" cy="10936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14A6A7EA-78E1-40DD-911E-F336E97D3F58}"/>
                </a:ext>
              </a:extLst>
            </p:cNvPr>
            <p:cNvSpPr/>
            <p:nvPr/>
          </p:nvSpPr>
          <p:spPr bwMode="auto">
            <a:xfrm>
              <a:off x="8910244" y="1409423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E1E3E5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</a:t>
              </a: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8D640A4-C05D-41AE-92BF-7F350099C0A9}"/>
                </a:ext>
              </a:extLst>
            </p:cNvPr>
            <p:cNvSpPr/>
            <p:nvPr/>
          </p:nvSpPr>
          <p:spPr>
            <a:xfrm>
              <a:off x="8168969" y="2040837"/>
              <a:ext cx="30008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721D2CBA-DB77-493C-8DA5-ABB50172153B}"/>
                </a:ext>
              </a:extLst>
            </p:cNvPr>
            <p:cNvSpPr/>
            <p:nvPr/>
          </p:nvSpPr>
          <p:spPr>
            <a:xfrm>
              <a:off x="8176984" y="1502955"/>
              <a:ext cx="28405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DC5B437C-D81C-4BDB-8D2E-21B175A24883}"/>
                </a:ext>
              </a:extLst>
            </p:cNvPr>
            <p:cNvSpPr/>
            <p:nvPr/>
          </p:nvSpPr>
          <p:spPr>
            <a:xfrm>
              <a:off x="10609686" y="1481138"/>
              <a:ext cx="580608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sum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AEF0EFAF-C841-4EF5-A7C5-0DD378FD3F90}"/>
                </a:ext>
              </a:extLst>
            </p:cNvPr>
            <p:cNvCxnSpPr>
              <a:stCxn id="41" idx="3"/>
            </p:cNvCxnSpPr>
            <p:nvPr/>
          </p:nvCxnSpPr>
          <p:spPr bwMode="auto">
            <a:xfrm>
              <a:off x="8461036" y="1687621"/>
              <a:ext cx="449208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AC474491-9D86-49AF-89C2-70CBEAA146F3}"/>
                </a:ext>
              </a:extLst>
            </p:cNvPr>
            <p:cNvCxnSpPr>
              <a:stCxn id="40" idx="3"/>
            </p:cNvCxnSpPr>
            <p:nvPr/>
          </p:nvCxnSpPr>
          <p:spPr bwMode="auto">
            <a:xfrm>
              <a:off x="8469051" y="2225503"/>
              <a:ext cx="441193" cy="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9DEEF7BB-36CA-425E-836F-BE953CE05D12}"/>
                </a:ext>
              </a:extLst>
            </p:cNvPr>
            <p:cNvCxnSpPr/>
            <p:nvPr/>
          </p:nvCxnSpPr>
          <p:spPr bwMode="auto">
            <a:xfrm flipH="1">
              <a:off x="10202627" y="1687621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2621D0CC-89F4-43B1-88BB-7FB10F203E8A}"/>
                </a:ext>
              </a:extLst>
            </p:cNvPr>
            <p:cNvSpPr/>
            <p:nvPr/>
          </p:nvSpPr>
          <p:spPr>
            <a:xfrm>
              <a:off x="10618501" y="2019020"/>
              <a:ext cx="657552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carry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08422CDF-7FE6-4B32-AF0E-FF57FA90A375}"/>
                </a:ext>
              </a:extLst>
            </p:cNvPr>
            <p:cNvCxnSpPr/>
            <p:nvPr/>
          </p:nvCxnSpPr>
          <p:spPr bwMode="auto">
            <a:xfrm flipH="1">
              <a:off x="10202627" y="2225503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D7FA05D-7E60-4645-B553-ACA57491E410}"/>
              </a:ext>
            </a:extLst>
          </p:cNvPr>
          <p:cNvSpPr txBox="1"/>
          <p:nvPr/>
        </p:nvSpPr>
        <p:spPr>
          <a:xfrm>
            <a:off x="1227074" y="3312770"/>
            <a:ext cx="227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truth table</a:t>
            </a:r>
            <a:endParaRPr lang="ru-RU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D70076D-D218-4CD1-8DC0-A9265FC821CC}"/>
              </a:ext>
            </a:extLst>
          </p:cNvPr>
          <p:cNvSpPr txBox="1"/>
          <p:nvPr/>
        </p:nvSpPr>
        <p:spPr>
          <a:xfrm>
            <a:off x="4677938" y="3749212"/>
            <a:ext cx="1967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circuit</a:t>
            </a:r>
            <a:endParaRPr lang="ru-RU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C091157-D317-46C8-9F0B-AA79998A01C2}"/>
              </a:ext>
            </a:extLst>
          </p:cNvPr>
          <p:cNvSpPr txBox="1"/>
          <p:nvPr/>
        </p:nvSpPr>
        <p:spPr>
          <a:xfrm>
            <a:off x="8538516" y="2731855"/>
            <a:ext cx="2097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Fig.: </a:t>
            </a:r>
            <a:r>
              <a:rPr lang="en-US" sz="1600" dirty="0"/>
              <a:t>bit adder notation</a:t>
            </a:r>
            <a:endParaRPr lang="ru-RU" sz="1600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xmlns="" id="{699C7E61-E1DF-435E-AED3-3ACE21FA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9" y="4428838"/>
            <a:ext cx="10828283" cy="9895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However, it is a </a:t>
            </a:r>
            <a:r>
              <a:rPr lang="en-US" sz="2800" b="1" dirty="0">
                <a:solidFill>
                  <a:prstClr val="black"/>
                </a:solidFill>
              </a:rPr>
              <a:t>half </a:t>
            </a:r>
            <a:r>
              <a:rPr lang="en-US" sz="2800" dirty="0">
                <a:solidFill>
                  <a:prstClr val="black"/>
                </a:solidFill>
              </a:rPr>
              <a:t>bit adder (HBA) as an input carry is not accounted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The multi-digit adder cannot be build based on 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6D74E25-0A63-4849-BE43-23C8C2581589}"/>
              </a:ext>
            </a:extLst>
          </p:cNvPr>
          <p:cNvSpPr/>
          <p:nvPr/>
        </p:nvSpPr>
        <p:spPr>
          <a:xfrm>
            <a:off x="9240231" y="1695812"/>
            <a:ext cx="377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kern="0" dirty="0">
                <a:solidFill>
                  <a:srgbClr val="061922"/>
                </a:solidFill>
                <a:cs typeface="Arial" pitchFamily="34" charset="0"/>
              </a:rPr>
              <a:t>H</a:t>
            </a:r>
            <a:endParaRPr lang="ru-RU" dirty="0">
              <a:solidFill>
                <a:srgbClr val="0619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9" grpId="0"/>
      <p:bldP spid="50" grpId="0"/>
      <p:bldP spid="51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18</a:t>
            </a:fld>
            <a:endParaRPr lang="ru-RU"/>
          </a:p>
        </p:txBody>
      </p:sp>
      <p:grpSp>
        <p:nvGrpSpPr>
          <p:cNvPr id="36" name="Group 35"/>
          <p:cNvGrpSpPr/>
          <p:nvPr/>
        </p:nvGrpSpPr>
        <p:grpSpPr>
          <a:xfrm>
            <a:off x="4459072" y="3900256"/>
            <a:ext cx="3197655" cy="1939229"/>
            <a:chOff x="4646339" y="4070016"/>
            <a:chExt cx="3197655" cy="1939229"/>
          </a:xfrm>
        </p:grpSpPr>
        <p:grpSp>
          <p:nvGrpSpPr>
            <p:cNvPr id="37" name="Group 36"/>
            <p:cNvGrpSpPr/>
            <p:nvPr/>
          </p:nvGrpSpPr>
          <p:grpSpPr>
            <a:xfrm>
              <a:off x="4646339" y="4915551"/>
              <a:ext cx="3197655" cy="1093694"/>
              <a:chOff x="1245030" y="4455457"/>
              <a:chExt cx="3197655" cy="1093694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kern="0" dirty="0">
                    <a:solidFill>
                      <a:srgbClr val="061922"/>
                    </a:solidFill>
                    <a:latin typeface="Neo Sans Intel" pitchFamily="34" charset="0"/>
                    <a:cs typeface="Arial" pitchFamily="34" charset="0"/>
                  </a:rPr>
                  <a:t>FBA</a:t>
                </a:r>
                <a:endParaRPr kumimoji="0" lang="en-US" sz="36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45030" y="5056094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y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245030" y="4518212"/>
                <a:ext cx="32573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x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29642" y="4496395"/>
                <a:ext cx="71846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sum</a:t>
                </a:r>
              </a:p>
            </p:txBody>
          </p:sp>
          <p:cxnSp>
            <p:nvCxnSpPr>
              <p:cNvPr id="44" name="Straight Connector 43"/>
              <p:cNvCxnSpPr>
                <a:stCxn id="42" idx="3"/>
              </p:cNvCxnSpPr>
              <p:nvPr/>
            </p:nvCxnSpPr>
            <p:spPr bwMode="auto">
              <a:xfrm>
                <a:off x="1570760" y="4733656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5" name="Straight Connector 44"/>
              <p:cNvCxnSpPr>
                <a:stCxn id="41" idx="3"/>
              </p:cNvCxnSpPr>
              <p:nvPr/>
            </p:nvCxnSpPr>
            <p:spPr bwMode="auto">
              <a:xfrm>
                <a:off x="1570760" y="5271538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46" name="Straight Connector 45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47" name="Rectangle 46"/>
              <p:cNvSpPr/>
              <p:nvPr/>
            </p:nvSpPr>
            <p:spPr>
              <a:xfrm>
                <a:off x="3629642" y="5034277"/>
                <a:ext cx="81304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latin typeface="Arial" charset="0"/>
                    <a:cs typeface="Arial" charset="0"/>
                  </a:rPr>
                  <a:t>carry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cxnSp>
          <p:nvCxnSpPr>
            <p:cNvPr id="38" name="Straight Connector 37"/>
            <p:cNvCxnSpPr/>
            <p:nvPr/>
          </p:nvCxnSpPr>
          <p:spPr bwMode="auto">
            <a:xfrm>
              <a:off x="6045897" y="4500903"/>
              <a:ext cx="1" cy="41450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9" name="Rectangle 38"/>
            <p:cNvSpPr/>
            <p:nvPr/>
          </p:nvSpPr>
          <p:spPr>
            <a:xfrm>
              <a:off x="5883032" y="4070016"/>
              <a:ext cx="32573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49" name="Down Arrow 48"/>
          <p:cNvSpPr/>
          <p:nvPr/>
        </p:nvSpPr>
        <p:spPr>
          <a:xfrm rot="19042213">
            <a:off x="4030103" y="3499668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Down Arrow 49"/>
          <p:cNvSpPr/>
          <p:nvPr/>
        </p:nvSpPr>
        <p:spPr>
          <a:xfrm rot="13463254">
            <a:off x="6907128" y="3380294"/>
            <a:ext cx="780738" cy="8048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8525586" y="1309642"/>
            <a:ext cx="2664702" cy="2061524"/>
            <a:chOff x="8525586" y="1309642"/>
            <a:chExt cx="2664702" cy="2061524"/>
          </a:xfrm>
        </p:grpSpPr>
        <p:sp>
          <p:nvSpPr>
            <p:cNvPr id="62" name="Rectangle 61"/>
            <p:cNvSpPr/>
            <p:nvPr/>
          </p:nvSpPr>
          <p:spPr>
            <a:xfrm>
              <a:off x="9868807" y="2887118"/>
              <a:ext cx="4010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</a:t>
              </a:r>
              <a:r>
                <a:rPr lang="en-US" sz="1400" dirty="0" err="1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</a:t>
              </a:r>
              <a:endParaRPr lang="en-US" sz="14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525586" y="1309642"/>
              <a:ext cx="2664702" cy="2061524"/>
              <a:chOff x="8525586" y="1309642"/>
              <a:chExt cx="2664702" cy="2061524"/>
            </a:xfrm>
          </p:grpSpPr>
          <p:sp>
            <p:nvSpPr>
              <p:cNvPr id="51" name="Rectangle 4"/>
              <p:cNvSpPr/>
              <p:nvPr/>
            </p:nvSpPr>
            <p:spPr bwMode="auto">
              <a:xfrm>
                <a:off x="9212927" y="1793826"/>
                <a:ext cx="1176638" cy="1041399"/>
              </a:xfrm>
              <a:custGeom>
                <a:avLst/>
                <a:gdLst>
                  <a:gd name="connsiteX0" fmla="*/ 0 w 1290918"/>
                  <a:gd name="connsiteY0" fmla="*/ 0 h 1093694"/>
                  <a:gd name="connsiteX1" fmla="*/ 1290918 w 1290918"/>
                  <a:gd name="connsiteY1" fmla="*/ 0 h 1093694"/>
                  <a:gd name="connsiteX2" fmla="*/ 1290918 w 1290918"/>
                  <a:gd name="connsiteY2" fmla="*/ 1093694 h 1093694"/>
                  <a:gd name="connsiteX3" fmla="*/ 0 w 1290918"/>
                  <a:gd name="connsiteY3" fmla="*/ 1093694 h 1093694"/>
                  <a:gd name="connsiteX4" fmla="*/ 0 w 1290918"/>
                  <a:gd name="connsiteY4" fmla="*/ 0 h 1093694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90918 w 1290918"/>
                  <a:gd name="connsiteY2" fmla="*/ 1093694 h 1097280"/>
                  <a:gd name="connsiteX3" fmla="*/ 662785 w 1290918"/>
                  <a:gd name="connsiteY3" fmla="*/ 1097280 h 1097280"/>
                  <a:gd name="connsiteX4" fmla="*/ 0 w 1290918"/>
                  <a:gd name="connsiteY4" fmla="*/ 1093694 h 1097280"/>
                  <a:gd name="connsiteX5" fmla="*/ 0 w 1290918"/>
                  <a:gd name="connsiteY5" fmla="*/ 0 h 1097280"/>
                  <a:gd name="connsiteX0" fmla="*/ 0 w 1290918"/>
                  <a:gd name="connsiteY0" fmla="*/ 0 h 1097280"/>
                  <a:gd name="connsiteX1" fmla="*/ 1290918 w 1290918"/>
                  <a:gd name="connsiteY1" fmla="*/ 0 h 1097280"/>
                  <a:gd name="connsiteX2" fmla="*/ 1283053 w 1290918"/>
                  <a:gd name="connsiteY2" fmla="*/ 551688 h 1097280"/>
                  <a:gd name="connsiteX3" fmla="*/ 1290918 w 1290918"/>
                  <a:gd name="connsiteY3" fmla="*/ 1093694 h 1097280"/>
                  <a:gd name="connsiteX4" fmla="*/ 662785 w 1290918"/>
                  <a:gd name="connsiteY4" fmla="*/ 1097280 h 1097280"/>
                  <a:gd name="connsiteX5" fmla="*/ 0 w 1290918"/>
                  <a:gd name="connsiteY5" fmla="*/ 1093694 h 1097280"/>
                  <a:gd name="connsiteX6" fmla="*/ 0 w 1290918"/>
                  <a:gd name="connsiteY6" fmla="*/ 0 h 1097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0918" h="1097280">
                    <a:moveTo>
                      <a:pt x="0" y="0"/>
                    </a:moveTo>
                    <a:lnTo>
                      <a:pt x="1290918" y="0"/>
                    </a:lnTo>
                    <a:lnTo>
                      <a:pt x="1283053" y="551688"/>
                    </a:lnTo>
                    <a:lnTo>
                      <a:pt x="1290918" y="1093694"/>
                    </a:lnTo>
                    <a:lnTo>
                      <a:pt x="662785" y="1097280"/>
                    </a:lnTo>
                    <a:lnTo>
                      <a:pt x="0" y="109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kern="0" dirty="0">
                    <a:solidFill>
                      <a:srgbClr val="061922"/>
                    </a:solidFill>
                    <a:latin typeface="Neo Sans Intel" pitchFamily="34" charset="0"/>
                    <a:cs typeface="Arial" pitchFamily="34" charset="0"/>
                  </a:rPr>
                  <a:t>FBA</a:t>
                </a:r>
                <a:endPara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525586" y="2363875"/>
                <a:ext cx="413782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y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525586" y="1853385"/>
                <a:ext cx="413782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x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  <p:cxnSp>
            <p:nvCxnSpPr>
              <p:cNvPr id="54" name="Straight Connector 53"/>
              <p:cNvCxnSpPr>
                <a:stCxn id="53" idx="3"/>
              </p:cNvCxnSpPr>
              <p:nvPr/>
            </p:nvCxnSpPr>
            <p:spPr bwMode="auto">
              <a:xfrm>
                <a:off x="8939368" y="2057858"/>
                <a:ext cx="273560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55" name="Straight Connector 54"/>
              <p:cNvCxnSpPr>
                <a:stCxn id="52" idx="3"/>
              </p:cNvCxnSpPr>
              <p:nvPr/>
            </p:nvCxnSpPr>
            <p:spPr bwMode="auto">
              <a:xfrm>
                <a:off x="8939368" y="2568347"/>
                <a:ext cx="273560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sp>
            <p:nvSpPr>
              <p:cNvPr id="61" name="Rectangle 60"/>
              <p:cNvSpPr/>
              <p:nvPr/>
            </p:nvSpPr>
            <p:spPr>
              <a:xfrm>
                <a:off x="9868807" y="1309642"/>
                <a:ext cx="513137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c</a:t>
                </a:r>
                <a:r>
                  <a:rPr lang="en-US" sz="1400" dirty="0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n-1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 bwMode="auto">
              <a:xfrm>
                <a:off x="9801247" y="1397586"/>
                <a:ext cx="0" cy="39624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5" name="Straight Connector 64"/>
              <p:cNvCxnSpPr>
                <a:stCxn id="51" idx="2"/>
              </p:cNvCxnSpPr>
              <p:nvPr/>
            </p:nvCxnSpPr>
            <p:spPr bwMode="auto">
              <a:xfrm flipV="1">
                <a:off x="10382396" y="2314525"/>
                <a:ext cx="419084" cy="2893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9801247" y="2835225"/>
                <a:ext cx="0" cy="53594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10808650" y="2112946"/>
                <a:ext cx="381638" cy="40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s</a:t>
                </a:r>
                <a:r>
                  <a:rPr lang="en-US" sz="1600" dirty="0" err="1">
                    <a:solidFill>
                      <a:srgbClr val="061922"/>
                    </a:solidFill>
                    <a:latin typeface="Neo Sans Intel" pitchFamily="34" charset="0"/>
                    <a:cs typeface="Arial" charset="0"/>
                  </a:rPr>
                  <a:t>n</a:t>
                </a:r>
                <a:endPara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8218300" y="3371166"/>
            <a:ext cx="3240732" cy="1577383"/>
            <a:chOff x="8218300" y="3371166"/>
            <a:chExt cx="3240732" cy="1577383"/>
          </a:xfrm>
        </p:grpSpPr>
        <p:sp>
          <p:nvSpPr>
            <p:cNvPr id="56" name="Rectangle 4"/>
            <p:cNvSpPr/>
            <p:nvPr/>
          </p:nvSpPr>
          <p:spPr bwMode="auto">
            <a:xfrm>
              <a:off x="9212928" y="3371166"/>
              <a:ext cx="1176638" cy="1041399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ea typeface="+mn-ea"/>
                  <a:cs typeface="Arial" pitchFamily="34" charset="0"/>
                </a:rPr>
                <a:t>FBA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8300" y="3922623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y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218300" y="3423105"/>
              <a:ext cx="7210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x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cxnSp>
          <p:nvCxnSpPr>
            <p:cNvPr id="59" name="Straight Connector 58"/>
            <p:cNvCxnSpPr>
              <a:stCxn id="58" idx="3"/>
            </p:cNvCxnSpPr>
            <p:nvPr/>
          </p:nvCxnSpPr>
          <p:spPr bwMode="auto">
            <a:xfrm>
              <a:off x="8939369" y="3638549"/>
              <a:ext cx="273560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0" name="Straight Connector 59"/>
            <p:cNvCxnSpPr>
              <a:stCxn id="57" idx="3"/>
            </p:cNvCxnSpPr>
            <p:nvPr/>
          </p:nvCxnSpPr>
          <p:spPr bwMode="auto">
            <a:xfrm flipV="1">
              <a:off x="8939369" y="4127095"/>
              <a:ext cx="273560" cy="10972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63" name="Rectangle 62"/>
            <p:cNvSpPr/>
            <p:nvPr/>
          </p:nvSpPr>
          <p:spPr>
            <a:xfrm>
              <a:off x="9876429" y="4517662"/>
              <a:ext cx="60946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c</a:t>
              </a:r>
              <a:r>
                <a:rPr lang="en-US" sz="14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9806854" y="4412608"/>
              <a:ext cx="0" cy="535941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 flipV="1">
              <a:off x="10389566" y="3902024"/>
              <a:ext cx="419084" cy="2893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70" name="Rectangle 69"/>
            <p:cNvSpPr/>
            <p:nvPr/>
          </p:nvSpPr>
          <p:spPr>
            <a:xfrm>
              <a:off x="10801480" y="3700445"/>
              <a:ext cx="6575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s</a:t>
              </a:r>
              <a:r>
                <a:rPr lang="en-US" sz="1600" dirty="0">
                  <a:solidFill>
                    <a:srgbClr val="061922"/>
                  </a:solidFill>
                  <a:latin typeface="Neo Sans Intel" pitchFamily="34" charset="0"/>
                  <a:cs typeface="Arial" charset="0"/>
                </a:rPr>
                <a:t>n+1</a:t>
              </a:r>
              <a:endParaRPr lang="en-US" sz="2200" dirty="0">
                <a:solidFill>
                  <a:srgbClr val="061922"/>
                </a:solidFill>
                <a:latin typeface="Neo Sans Intel" pitchFamily="34" charset="0"/>
                <a:cs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5372" y="891936"/>
            <a:ext cx="4613584" cy="3497391"/>
            <a:chOff x="415372" y="891936"/>
            <a:chExt cx="4613584" cy="3497391"/>
          </a:xfrm>
        </p:grpSpPr>
        <p:sp>
          <p:nvSpPr>
            <p:cNvPr id="8" name="Rectangle 4"/>
            <p:cNvSpPr/>
            <p:nvPr/>
          </p:nvSpPr>
          <p:spPr bwMode="auto">
            <a:xfrm>
              <a:off x="1108131" y="1748180"/>
              <a:ext cx="996454" cy="881924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83053 w 1290918"/>
                <a:gd name="connsiteY2" fmla="*/ 551688 h 1097280"/>
                <a:gd name="connsiteX3" fmla="*/ 1290918 w 1290918"/>
                <a:gd name="connsiteY3" fmla="*/ 1093694 h 1097280"/>
                <a:gd name="connsiteX4" fmla="*/ 662785 w 1290918"/>
                <a:gd name="connsiteY4" fmla="*/ 1097280 h 1097280"/>
                <a:gd name="connsiteX5" fmla="*/ 0 w 1290918"/>
                <a:gd name="connsiteY5" fmla="*/ 1093694 h 1097280"/>
                <a:gd name="connsiteX6" fmla="*/ 0 w 1290918"/>
                <a:gd name="connsiteY6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0918" h="1097280">
                  <a:moveTo>
                    <a:pt x="0" y="0"/>
                  </a:moveTo>
                  <a:lnTo>
                    <a:pt x="1290918" y="0"/>
                  </a:lnTo>
                  <a:lnTo>
                    <a:pt x="1283053" y="551688"/>
                  </a:lnTo>
                  <a:lnTo>
                    <a:pt x="1290918" y="1093694"/>
                  </a:lnTo>
                  <a:lnTo>
                    <a:pt x="662785" y="1097280"/>
                  </a:lnTo>
                  <a:lnTo>
                    <a:pt x="0" y="10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rPr>
                <a:t>HBA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5372" y="2181255"/>
              <a:ext cx="458780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y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5372" y="1765851"/>
              <a:ext cx="45236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x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1899" y="891936"/>
              <a:ext cx="58862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n-1</a:t>
              </a:r>
            </a:p>
          </p:txBody>
        </p:sp>
        <p:cxnSp>
          <p:nvCxnSpPr>
            <p:cNvPr id="12" name="Straight Connector 11"/>
            <p:cNvCxnSpPr>
              <a:cxnSpLocks/>
              <a:stCxn id="10" idx="3"/>
            </p:cNvCxnSpPr>
            <p:nvPr/>
          </p:nvCxnSpPr>
          <p:spPr bwMode="auto">
            <a:xfrm>
              <a:off x="867740" y="1996684"/>
              <a:ext cx="23397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cxnSpLocks/>
              <a:stCxn id="9" idx="3"/>
            </p:cNvCxnSpPr>
            <p:nvPr/>
          </p:nvCxnSpPr>
          <p:spPr bwMode="auto">
            <a:xfrm>
              <a:off x="874152" y="2412088"/>
              <a:ext cx="23153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Rectangle 4"/>
            <p:cNvSpPr/>
            <p:nvPr/>
          </p:nvSpPr>
          <p:spPr bwMode="auto">
            <a:xfrm>
              <a:off x="3350169" y="1547148"/>
              <a:ext cx="1000494" cy="881924"/>
            </a:xfrm>
            <a:custGeom>
              <a:avLst/>
              <a:gdLst>
                <a:gd name="connsiteX0" fmla="*/ 0 w 1290918"/>
                <a:gd name="connsiteY0" fmla="*/ 0 h 1093694"/>
                <a:gd name="connsiteX1" fmla="*/ 1290918 w 1290918"/>
                <a:gd name="connsiteY1" fmla="*/ 0 h 1093694"/>
                <a:gd name="connsiteX2" fmla="*/ 1290918 w 1290918"/>
                <a:gd name="connsiteY2" fmla="*/ 1093694 h 1093694"/>
                <a:gd name="connsiteX3" fmla="*/ 0 w 1290918"/>
                <a:gd name="connsiteY3" fmla="*/ 1093694 h 1093694"/>
                <a:gd name="connsiteX4" fmla="*/ 0 w 1290918"/>
                <a:gd name="connsiteY4" fmla="*/ 0 h 1093694"/>
                <a:gd name="connsiteX0" fmla="*/ 0 w 1290918"/>
                <a:gd name="connsiteY0" fmla="*/ 0 h 1097280"/>
                <a:gd name="connsiteX1" fmla="*/ 1290918 w 1290918"/>
                <a:gd name="connsiteY1" fmla="*/ 0 h 1097280"/>
                <a:gd name="connsiteX2" fmla="*/ 1290918 w 1290918"/>
                <a:gd name="connsiteY2" fmla="*/ 1093694 h 1097280"/>
                <a:gd name="connsiteX3" fmla="*/ 662785 w 1290918"/>
                <a:gd name="connsiteY3" fmla="*/ 1097280 h 1097280"/>
                <a:gd name="connsiteX4" fmla="*/ 0 w 1290918"/>
                <a:gd name="connsiteY4" fmla="*/ 1093694 h 1097280"/>
                <a:gd name="connsiteX5" fmla="*/ 0 w 1290918"/>
                <a:gd name="connsiteY5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5235 w 1296153"/>
                <a:gd name="connsiteY6" fmla="*/ 0 h 1097280"/>
                <a:gd name="connsiteX0" fmla="*/ 5235 w 1296153"/>
                <a:gd name="connsiteY0" fmla="*/ 0 h 1097280"/>
                <a:gd name="connsiteX1" fmla="*/ 1296153 w 1296153"/>
                <a:gd name="connsiteY1" fmla="*/ 0 h 1097280"/>
                <a:gd name="connsiteX2" fmla="*/ 1296153 w 1296153"/>
                <a:gd name="connsiteY2" fmla="*/ 1093694 h 1097280"/>
                <a:gd name="connsiteX3" fmla="*/ 668020 w 1296153"/>
                <a:gd name="connsiteY3" fmla="*/ 1097280 h 1097280"/>
                <a:gd name="connsiteX4" fmla="*/ 5235 w 1296153"/>
                <a:gd name="connsiteY4" fmla="*/ 1093694 h 1097280"/>
                <a:gd name="connsiteX5" fmla="*/ 0 w 1296153"/>
                <a:gd name="connsiteY5" fmla="*/ 801340 h 1097280"/>
                <a:gd name="connsiteX6" fmla="*/ 1 w 1296153"/>
                <a:gd name="connsiteY6" fmla="*/ 289276 h 1097280"/>
                <a:gd name="connsiteX7" fmla="*/ 5235 w 1296153"/>
                <a:gd name="connsiteY7" fmla="*/ 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53" h="1097280">
                  <a:moveTo>
                    <a:pt x="5235" y="0"/>
                  </a:moveTo>
                  <a:lnTo>
                    <a:pt x="1296153" y="0"/>
                  </a:lnTo>
                  <a:lnTo>
                    <a:pt x="1296153" y="1093694"/>
                  </a:lnTo>
                  <a:lnTo>
                    <a:pt x="668020" y="1097280"/>
                  </a:lnTo>
                  <a:lnTo>
                    <a:pt x="5235" y="1093694"/>
                  </a:lnTo>
                  <a:lnTo>
                    <a:pt x="0" y="801340"/>
                  </a:lnTo>
                  <a:cubicBezTo>
                    <a:pt x="0" y="630652"/>
                    <a:pt x="1" y="459964"/>
                    <a:pt x="1" y="289276"/>
                  </a:cubicBezTo>
                  <a:cubicBezTo>
                    <a:pt x="1746" y="192851"/>
                    <a:pt x="3490" y="96425"/>
                    <a:pt x="5235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dirty="0">
                  <a:solidFill>
                    <a:srgbClr val="061922"/>
                  </a:solidFill>
                  <a:cs typeface="Arial" pitchFamily="34" charset="0"/>
                </a:rPr>
                <a:t>HBA</a:t>
              </a:r>
              <a:endParaRPr kumimoji="0" lang="en-US" sz="400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>
              <a:stCxn id="8" idx="2"/>
              <a:endCxn id="14" idx="5"/>
            </p:cNvCxnSpPr>
            <p:nvPr/>
          </p:nvCxnSpPr>
          <p:spPr bwMode="auto">
            <a:xfrm flipV="1">
              <a:off x="2098514" y="2191215"/>
              <a:ext cx="1251655" cy="37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Elbow Connector 15"/>
            <p:cNvCxnSpPr/>
            <p:nvPr/>
          </p:nvCxnSpPr>
          <p:spPr bwMode="auto">
            <a:xfrm rot="16200000" flipH="1">
              <a:off x="2952470" y="1381952"/>
              <a:ext cx="441438" cy="353958"/>
            </a:xfrm>
            <a:prstGeom prst="bentConnector4">
              <a:avLst>
                <a:gd name="adj1" fmla="val 23665"/>
                <a:gd name="adj2" fmla="val -180"/>
              </a:avLst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/>
            <p:cNvGrpSpPr/>
            <p:nvPr/>
          </p:nvGrpSpPr>
          <p:grpSpPr>
            <a:xfrm>
              <a:off x="1606358" y="2630104"/>
              <a:ext cx="885197" cy="757553"/>
              <a:chOff x="2459174" y="3154680"/>
              <a:chExt cx="1146784" cy="942539"/>
            </a:xfrm>
          </p:grpSpPr>
          <p:cxnSp>
            <p:nvCxnSpPr>
              <p:cNvPr id="27" name="Straight Connector 26"/>
              <p:cNvCxnSpPr>
                <a:stCxn id="8" idx="4"/>
              </p:cNvCxnSpPr>
              <p:nvPr/>
            </p:nvCxnSpPr>
            <p:spPr bwMode="auto">
              <a:xfrm flipH="1">
                <a:off x="2459174" y="3154680"/>
                <a:ext cx="17326" cy="48006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>
                <a:off x="2459174" y="3634740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/>
              <p:cNvCxnSpPr>
                <a:stCxn id="19" idx="4"/>
              </p:cNvCxnSpPr>
              <p:nvPr/>
            </p:nvCxnSpPr>
            <p:spPr bwMode="auto">
              <a:xfrm flipV="1">
                <a:off x="3584837" y="3634740"/>
                <a:ext cx="0" cy="46247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8" name="Group 17"/>
            <p:cNvGrpSpPr/>
            <p:nvPr/>
          </p:nvGrpSpPr>
          <p:grpSpPr>
            <a:xfrm flipH="1">
              <a:off x="2858374" y="2434715"/>
              <a:ext cx="1002338" cy="990630"/>
              <a:chOff x="2459174" y="3154680"/>
              <a:chExt cx="1148523" cy="942540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459174" y="3154680"/>
                <a:ext cx="0" cy="55581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459174" y="3710491"/>
                <a:ext cx="114678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3605958" y="3710491"/>
                <a:ext cx="1739" cy="386729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9" name="Flowchart: Delay 18"/>
            <p:cNvSpPr/>
            <p:nvPr/>
          </p:nvSpPr>
          <p:spPr bwMode="auto">
            <a:xfrm rot="5400000" flipH="1">
              <a:off x="2410861" y="3252431"/>
              <a:ext cx="508765" cy="63330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89413" y="1778437"/>
              <a:ext cx="439543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flipH="1">
              <a:off x="4346847" y="1984521"/>
              <a:ext cx="26213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/>
            <p:cNvSpPr/>
            <p:nvPr/>
          </p:nvSpPr>
          <p:spPr>
            <a:xfrm>
              <a:off x="2481595" y="4019995"/>
              <a:ext cx="429925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Cn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3" name="Straight Connector 22"/>
            <p:cNvCxnSpPr>
              <a:endCxn id="19" idx="7"/>
            </p:cNvCxnSpPr>
            <p:nvPr/>
          </p:nvCxnSpPr>
          <p:spPr bwMode="auto">
            <a:xfrm flipH="1" flipV="1">
              <a:off x="2668220" y="3823415"/>
              <a:ext cx="534" cy="21196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16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of The Lecture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0"/>
            <a:ext cx="6446520" cy="47414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Boolean Algebra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math apparatus for Digital Circuits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Combinational Circuits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Circuits without memory: their output is defined by the given input only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 all arithmetic (adder, multiplier, etc.), decoder, multiplexer and much more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7733221" y="161630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7629454" y="2615157"/>
            <a:ext cx="4127518" cy="1584060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44594" y="1616300"/>
            <a:ext cx="4127518" cy="521003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4730" y="437860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5300199" y="4273828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00199" y="5256556"/>
            <a:ext cx="1496011" cy="945219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Abstraction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091"/>
            <a:ext cx="8036985" cy="2184441"/>
          </a:xfrm>
        </p:spPr>
        <p:txBody>
          <a:bodyPr>
            <a:noAutofit/>
          </a:bodyPr>
          <a:lstStyle/>
          <a:p>
            <a:r>
              <a:rPr lang="en-US" sz="2600" dirty="0"/>
              <a:t>To design an electrical circuit we need to deal with real physical properties</a:t>
            </a:r>
          </a:p>
          <a:p>
            <a:r>
              <a:rPr lang="en-US" sz="2600" dirty="0"/>
              <a:t>In the abstraction of </a:t>
            </a:r>
            <a:r>
              <a:rPr lang="en-US" sz="2600" dirty="0">
                <a:latin typeface="+mn-lt"/>
              </a:rPr>
              <a:t>Digital </a:t>
            </a:r>
            <a:r>
              <a:rPr lang="en-US" sz="2600" dirty="0"/>
              <a:t>circuits we reduce all physical properties to 0 and 1 states</a:t>
            </a:r>
            <a:endParaRPr lang="ru-RU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22" name="Line Callout 1 (No Border) 21"/>
          <p:cNvSpPr/>
          <p:nvPr/>
        </p:nvSpPr>
        <p:spPr>
          <a:xfrm>
            <a:off x="7608068" y="4758729"/>
            <a:ext cx="3914525" cy="887509"/>
          </a:xfrm>
          <a:prstGeom prst="callout1">
            <a:avLst>
              <a:gd name="adj1" fmla="val 53093"/>
              <a:gd name="adj2" fmla="val -80"/>
              <a:gd name="adj3" fmla="val 53430"/>
              <a:gd name="adj4" fmla="val -10769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L="115888" marR="0" lvl="0" indent="-1158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It cannot be a stable state: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939598">
                    <a:lumMod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should not occur in the circuit except during transitions from one state to the other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00199" y="4273828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Logic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300199" y="4765932"/>
            <a:ext cx="1496011" cy="453115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1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300199" y="5244677"/>
            <a:ext cx="1496011" cy="452512"/>
          </a:xfrm>
          <a:prstGeom prst="rect">
            <a:avLst/>
          </a:prstGeom>
          <a:solidFill>
            <a:srgbClr val="FDB813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Weak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DB813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Consolas" pitchFamily="49" charset="0"/>
              </a:rPr>
              <a:t>0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FDB813">
                  <a:lumMod val="50000"/>
                </a:srgbClr>
              </a:solidFill>
              <a:effectLst/>
              <a:uLnTx/>
              <a:uFillTx/>
              <a:latin typeface="+mj-lt"/>
              <a:ea typeface="+mn-ea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7501" y="4030063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501" y="4507065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1.0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501" y="5499038"/>
            <a:ext cx="412509" cy="32459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0.2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991106" y="3758673"/>
            <a:ext cx="1545" cy="2432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976009" y="3619394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rPr>
              <a:t>voltage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4867469" y="6191442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865923" y="5722819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865923" y="4741544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865923" y="4273828"/>
            <a:ext cx="250365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300199" y="5722819"/>
            <a:ext cx="1496011" cy="466473"/>
          </a:xfrm>
          <a:prstGeom prst="rect">
            <a:avLst/>
          </a:prstGeom>
          <a:solidFill>
            <a:srgbClr val="A6CE39"/>
          </a:solidFill>
          <a:ln w="2540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pitchFamily="34" charset="0"/>
              </a:rPr>
              <a:t>Logic </a:t>
            </a:r>
            <a:r>
              <a:rPr lang="en-US" sz="2800" b="1" kern="0" dirty="0">
                <a:solidFill>
                  <a:srgbClr val="061922"/>
                </a:solidFill>
                <a:latin typeface="+mj-lt"/>
                <a:cs typeface="Consolas" pitchFamily="49" charset="0"/>
              </a:rPr>
              <a:t>0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71536" y="5918731"/>
            <a:ext cx="50847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61922"/>
                </a:solidFill>
                <a:cs typeface="Arial" charset="0"/>
              </a:rPr>
              <a:t>0.0</a:t>
            </a:r>
          </a:p>
        </p:txBody>
      </p:sp>
      <p:sp>
        <p:nvSpPr>
          <p:cNvPr id="13" name="TextBox 12"/>
          <p:cNvSpPr txBox="1"/>
          <p:nvPr/>
        </p:nvSpPr>
        <p:spPr>
          <a:xfrm rot="2064999">
            <a:off x="5440045" y="5018991"/>
            <a:ext cx="125002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0000"/>
                </a:solidFill>
                <a:effectLst>
                  <a:glow rad="139700">
                    <a:srgbClr val="FDB813"/>
                  </a:glow>
                </a:effectLst>
                <a:cs typeface="Arial" charset="0"/>
              </a:rPr>
              <a:t>undefined</a:t>
            </a:r>
          </a:p>
        </p:txBody>
      </p:sp>
      <p:sp>
        <p:nvSpPr>
          <p:cNvPr id="29" name="Line Callout 1 (No Border) 28"/>
          <p:cNvSpPr/>
          <p:nvPr/>
        </p:nvSpPr>
        <p:spPr>
          <a:xfrm flipH="1">
            <a:off x="2388092" y="3974916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latin typeface="+mj-lt"/>
              </a:rPr>
              <a:t>Supply voltage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0" name="Line Callout 1 (No Border) 29"/>
          <p:cNvSpPr/>
          <p:nvPr/>
        </p:nvSpPr>
        <p:spPr>
          <a:xfrm flipH="1">
            <a:off x="2380462" y="5837950"/>
            <a:ext cx="1570679" cy="518400"/>
          </a:xfrm>
          <a:prstGeom prst="callout1">
            <a:avLst>
              <a:gd name="adj1" fmla="val 53760"/>
              <a:gd name="adj2" fmla="val -1134"/>
              <a:gd name="adj3" fmla="val 52619"/>
              <a:gd name="adj4" fmla="val -19505"/>
            </a:avLst>
          </a:prstGeom>
          <a:noFill/>
          <a:ln w="6350" cap="flat" cmpd="sng" algn="ctr">
            <a:solidFill>
              <a:schemeClr val="tx1"/>
            </a:solidFill>
            <a:prstDash val="dash"/>
            <a:tailEnd type="stealth" w="med" len="med"/>
          </a:ln>
          <a:effectLst/>
        </p:spPr>
        <p:txBody>
          <a:bodyPr rtlCol="0" anchor="ctr"/>
          <a:lstStyle/>
          <a:p>
            <a:pPr marR="0" lvl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latin typeface="+mj-lt"/>
              </a:rPr>
              <a:t>Ground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ru-RU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94" y="1160119"/>
                <a:ext cx="1937771" cy="21861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224139" y="3082531"/>
            <a:ext cx="261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Fig.: </a:t>
            </a:r>
            <a:r>
              <a:rPr lang="en-US" dirty="0"/>
              <a:t>Maxwell’s equations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3782828" y="1618964"/>
            <a:ext cx="456445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800"/>
              </a:spcBef>
            </a:pPr>
            <a:r>
              <a:rPr lang="en-US" sz="2600" dirty="0">
                <a:solidFill>
                  <a:prstClr val="black"/>
                </a:solidFill>
              </a:rPr>
              <a:t>→ complicated for large systems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158519" y="1398050"/>
            <a:ext cx="750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+mj-lt"/>
              </a:rPr>
              <a:t>X</a:t>
            </a:r>
            <a:endParaRPr lang="ru-RU" sz="8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6865620" y="4765932"/>
            <a:ext cx="182880" cy="931257"/>
          </a:xfrm>
          <a:prstGeom prst="rightBrace">
            <a:avLst>
              <a:gd name="adj1" fmla="val 3124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22" grpId="0" animBg="1"/>
      <p:bldP spid="8" grpId="0" animBg="1"/>
      <p:bldP spid="10" grpId="0" animBg="1"/>
      <p:bldP spid="11" grpId="0" animBg="1"/>
      <p:bldP spid="14" grpId="0"/>
      <p:bldP spid="15" grpId="0"/>
      <p:bldP spid="16" grpId="0"/>
      <p:bldP spid="20" grpId="0"/>
      <p:bldP spid="26" grpId="0" animBg="1"/>
      <p:bldP spid="28" grpId="0"/>
      <p:bldP spid="13" grpId="0"/>
      <p:bldP spid="29" grpId="0" animBg="1"/>
      <p:bldP spid="30" grpId="0" animBg="1"/>
      <p:bldP spid="31" grpId="0"/>
      <p:bldP spid="32" grpId="0"/>
      <p:bldP spid="33" grpId="0"/>
      <p:bldP spid="36" grpId="0"/>
      <p:bldP spid="40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52" y="1209040"/>
            <a:ext cx="10200055" cy="49679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Boolean Algebra </a:t>
            </a:r>
            <a:r>
              <a:rPr lang="en-US" sz="2800" dirty="0"/>
              <a:t>works with objects that can have only two states (true and false, or 1 and 0)</a:t>
            </a:r>
          </a:p>
          <a:p>
            <a:pPr lvl="1"/>
            <a:r>
              <a:rPr lang="en-US" sz="2400" dirty="0"/>
              <a:t>Such object is called a Boolean object (term </a:t>
            </a:r>
            <a:r>
              <a:rPr lang="en-US" sz="2400" dirty="0">
                <a:latin typeface="+mn-lt"/>
              </a:rPr>
              <a:t>bit</a:t>
            </a:r>
            <a:r>
              <a:rPr lang="en-US" sz="2400" dirty="0"/>
              <a:t> of information is used in CS)</a:t>
            </a:r>
          </a:p>
          <a:p>
            <a:pPr lvl="1"/>
            <a:r>
              <a:rPr lang="en-US" sz="2400" dirty="0"/>
              <a:t>Boolean Algebra defines operations on Boolean objects → Boolean operations and functions</a:t>
            </a:r>
          </a:p>
          <a:p>
            <a:pPr lvl="1"/>
            <a:r>
              <a:rPr lang="en-US" sz="2400" dirty="0"/>
              <a:t>It is convenient to represent these operations and functions via truth tables: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10600110" y="159597"/>
            <a:ext cx="1507380" cy="2513978"/>
            <a:chOff x="7687420" y="120990"/>
            <a:chExt cx="1507380" cy="25139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924917" y="120990"/>
              <a:ext cx="1032387" cy="12558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687420" y="1403862"/>
              <a:ext cx="1507380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61922"/>
                  </a:solidFill>
                  <a:cs typeface="Arial" charset="0"/>
                </a:rPr>
                <a:t>George Boole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(1815 – 1864)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61922"/>
                  </a:solidFill>
                  <a:cs typeface="Arial" charset="0"/>
                </a:rPr>
                <a:t>English mathematician, philosopher and logician</a:t>
              </a:r>
              <a:endParaRPr lang="ru-RU" sz="1200" dirty="0">
                <a:solidFill>
                  <a:srgbClr val="061922"/>
                </a:solidFill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15681" y="4339882"/>
            <a:ext cx="2687900" cy="1696975"/>
            <a:chOff x="2515681" y="4479988"/>
            <a:chExt cx="2687900" cy="16969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5681" y="4479988"/>
              <a:ext cx="2687900" cy="1093694"/>
              <a:chOff x="1245030" y="4455457"/>
              <a:chExt cx="2687900" cy="109369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c = F(</a:t>
                </a:r>
                <a:r>
                  <a:rPr kumimoji="0" lang="en-US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a,b</a:t>
                </a: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rPr>
                  <a:t>)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45030" y="5056094"/>
                <a:ext cx="34176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45030" y="4518212"/>
                <a:ext cx="31931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29642" y="4786860"/>
                <a:ext cx="30328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c</a:t>
                </a:r>
              </a:p>
            </p:txBody>
          </p:sp>
          <p:cxnSp>
            <p:nvCxnSpPr>
              <p:cNvPr id="15" name="Straight Connector 14"/>
              <p:cNvCxnSpPr>
                <a:stCxn id="13" idx="3"/>
              </p:cNvCxnSpPr>
              <p:nvPr/>
            </p:nvCxnSpPr>
            <p:spPr bwMode="auto">
              <a:xfrm>
                <a:off x="1564348" y="4733656"/>
                <a:ext cx="434781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>
                <a:stCxn id="12" idx="3"/>
              </p:cNvCxnSpPr>
              <p:nvPr/>
            </p:nvCxnSpPr>
            <p:spPr bwMode="auto">
              <a:xfrm flipV="1">
                <a:off x="1586790" y="5271537"/>
                <a:ext cx="412339" cy="1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>
                <a:stCxn id="14" idx="1"/>
                <a:endCxn id="11" idx="3"/>
              </p:cNvCxnSpPr>
              <p:nvPr/>
            </p:nvCxnSpPr>
            <p:spPr bwMode="auto">
              <a:xfrm flipH="1">
                <a:off x="3290047" y="5002304"/>
                <a:ext cx="33959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2812380" y="5807631"/>
              <a:ext cx="2308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61922"/>
                  </a:solidFill>
                  <a:cs typeface="Arial" charset="0"/>
                </a:rPr>
                <a:t>Fig.: </a:t>
              </a:r>
              <a:r>
                <a:rPr lang="en-US" dirty="0">
                  <a:solidFill>
                    <a:srgbClr val="061922"/>
                  </a:solidFill>
                  <a:cs typeface="Arial" charset="0"/>
                </a:rPr>
                <a:t>Boolean function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542115" y="5911504"/>
            <a:ext cx="220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61922"/>
                </a:solidFill>
                <a:cs typeface="Arial" charset="0"/>
              </a:rPr>
              <a:t>Fig.: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Truth table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33881"/>
              </p:ext>
            </p:extLst>
          </p:nvPr>
        </p:nvGraphicFramePr>
        <p:xfrm>
          <a:off x="7474323" y="4119485"/>
          <a:ext cx="1515036" cy="175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6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495575"/>
                  </p:ext>
                </p:extLst>
              </p:nvPr>
            </p:nvGraphicFramePr>
            <p:xfrm>
              <a:off x="9030930" y="4119485"/>
              <a:ext cx="757518" cy="17511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5751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Neo Sans Intel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46355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495575"/>
                  </p:ext>
                </p:extLst>
              </p:nvPr>
            </p:nvGraphicFramePr>
            <p:xfrm>
              <a:off x="9030930" y="4119485"/>
              <a:ext cx="757518" cy="17511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757518"/>
                  </a:tblGrid>
                  <a:tr h="3657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800" dirty="0" smtClean="0"/>
                            <a:t>c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112069" r="-3200" b="-298276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215789" r="-3200" b="-20350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315789" r="-3200" b="-103509"/>
                          </a:stretch>
                        </a:blipFill>
                      </a:tcPr>
                    </a:tc>
                  </a:tr>
                  <a:tr h="3463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00" t="-415789" r="-3200" b="-35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82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37156"/>
              </p:ext>
            </p:extLst>
          </p:nvPr>
        </p:nvGraphicFramePr>
        <p:xfrm>
          <a:off x="8785206" y="4028806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* 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173"/>
            <a:ext cx="10515600" cy="2076708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The simplest Boolean operation is …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grpSp>
        <p:nvGrpSpPr>
          <p:cNvPr id="30" name="Group 29"/>
          <p:cNvGrpSpPr/>
          <p:nvPr/>
        </p:nvGrpSpPr>
        <p:grpSpPr>
          <a:xfrm>
            <a:off x="2877390" y="2058795"/>
            <a:ext cx="2252374" cy="690282"/>
            <a:chOff x="2877390" y="2058795"/>
            <a:chExt cx="2252374" cy="690282"/>
          </a:xfrm>
        </p:grpSpPr>
        <p:grpSp>
          <p:nvGrpSpPr>
            <p:cNvPr id="7" name="Group 6"/>
            <p:cNvGrpSpPr/>
            <p:nvPr/>
          </p:nvGrpSpPr>
          <p:grpSpPr>
            <a:xfrm>
              <a:off x="3647832" y="2058795"/>
              <a:ext cx="720577" cy="690282"/>
              <a:chOff x="1607464" y="2009795"/>
              <a:chExt cx="720577" cy="690282"/>
            </a:xfrm>
          </p:grpSpPr>
          <p:sp>
            <p:nvSpPr>
              <p:cNvPr id="8" name="Isosceles Triangle 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877390" y="2188492"/>
              <a:ext cx="30649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</a:t>
              </a:r>
            </a:p>
          </p:txBody>
        </p:sp>
        <p:cxnSp>
          <p:nvCxnSpPr>
            <p:cNvPr id="11" name="Straight Connector 10"/>
            <p:cNvCxnSpPr>
              <a:stCxn id="10" idx="3"/>
            </p:cNvCxnSpPr>
            <p:nvPr/>
          </p:nvCxnSpPr>
          <p:spPr bwMode="auto">
            <a:xfrm>
              <a:off x="3183884" y="2403936"/>
              <a:ext cx="44760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13" idx="1"/>
            </p:cNvCxnSpPr>
            <p:nvPr/>
          </p:nvCxnSpPr>
          <p:spPr bwMode="auto">
            <a:xfrm flipH="1">
              <a:off x="4385892" y="2403936"/>
              <a:ext cx="33959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12"/>
            <p:cNvSpPr/>
            <p:nvPr/>
          </p:nvSpPr>
          <p:spPr>
            <a:xfrm>
              <a:off x="4725486" y="2188492"/>
              <a:ext cx="40427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!x</a:t>
              </a: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19647"/>
              </p:ext>
            </p:extLst>
          </p:nvPr>
        </p:nvGraphicFramePr>
        <p:xfrm>
          <a:off x="7195072" y="1826260"/>
          <a:ext cx="9583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78546" y="3328251"/>
            <a:ext cx="5217454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AND (or Boolean multiplication)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6346" y="1154172"/>
            <a:ext cx="2580934" cy="52322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/>
          <a:p>
            <a:pPr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inversion (NOT)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77390" y="4323720"/>
            <a:ext cx="2493028" cy="865683"/>
            <a:chOff x="2877390" y="4515444"/>
            <a:chExt cx="2493028" cy="865683"/>
          </a:xfrm>
        </p:grpSpPr>
        <p:sp>
          <p:nvSpPr>
            <p:cNvPr id="17" name="Rectangle 16"/>
            <p:cNvSpPr/>
            <p:nvPr/>
          </p:nvSpPr>
          <p:spPr>
            <a:xfrm>
              <a:off x="4666379" y="4716743"/>
              <a:ext cx="704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 * 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877390" y="4515444"/>
              <a:ext cx="1788989" cy="865683"/>
              <a:chOff x="822885" y="4045688"/>
              <a:chExt cx="1788989" cy="865683"/>
            </a:xfrm>
          </p:grpSpPr>
          <p:sp>
            <p:nvSpPr>
              <p:cNvPr id="19" name="Flowchart: Delay 18"/>
              <p:cNvSpPr/>
              <p:nvPr/>
            </p:nvSpPr>
            <p:spPr bwMode="auto">
              <a:xfrm>
                <a:off x="1595120" y="4074160"/>
                <a:ext cx="658964" cy="812800"/>
              </a:xfrm>
              <a:prstGeom prst="flowChartDelay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22885" y="40456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21" name="Straight Connector 20"/>
              <p:cNvCxnSpPr>
                <a:stCxn id="20" idx="3"/>
              </p:cNvCxnSpPr>
              <p:nvPr/>
            </p:nvCxnSpPr>
            <p:spPr bwMode="auto">
              <a:xfrm>
                <a:off x="1129379" y="4261132"/>
                <a:ext cx="447605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>
              <a:xfrm>
                <a:off x="822885" y="44804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23" name="Straight Connector 22"/>
              <p:cNvCxnSpPr>
                <a:stCxn id="22" idx="3"/>
              </p:cNvCxnSpPr>
              <p:nvPr/>
            </p:nvCxnSpPr>
            <p:spPr bwMode="auto">
              <a:xfrm>
                <a:off x="1135791" y="4695928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flipH="1">
                <a:off x="2272280" y="447657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91529"/>
              </p:ext>
            </p:extLst>
          </p:nvPr>
        </p:nvGraphicFramePr>
        <p:xfrm>
          <a:off x="7232041" y="4028806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009279" y="441002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9279" y="477874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09279" y="514747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009279" y="551620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29448"/>
              </p:ext>
            </p:extLst>
          </p:nvPr>
        </p:nvGraphicFramePr>
        <p:xfrm>
          <a:off x="8186587" y="1826260"/>
          <a:ext cx="95832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83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!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0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996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 animBg="1"/>
      <p:bldP spid="26" grpId="0"/>
      <p:bldP spid="27" grpId="0"/>
      <p:bldP spid="28" grpId="0"/>
      <p:bldP spid="29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94015"/>
              </p:ext>
            </p:extLst>
          </p:nvPr>
        </p:nvGraphicFramePr>
        <p:xfrm>
          <a:off x="7244752" y="4314166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173319"/>
              </p:ext>
            </p:extLst>
          </p:nvPr>
        </p:nvGraphicFramePr>
        <p:xfrm>
          <a:off x="8797917" y="4314166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</a:t>
                      </a:r>
                      <a:r>
                        <a:rPr lang="en-US" dirty="0">
                          <a:sym typeface="Symbol"/>
                        </a:rPr>
                        <a:t></a:t>
                      </a:r>
                      <a:r>
                        <a:rPr lang="en-US" sz="1600" dirty="0"/>
                        <a:t> </a:t>
                      </a:r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42896"/>
              </p:ext>
            </p:extLst>
          </p:nvPr>
        </p:nvGraphicFramePr>
        <p:xfrm>
          <a:off x="8789367" y="1428849"/>
          <a:ext cx="75751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 + 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</a:t>
            </a:r>
            <a:r>
              <a:rPr lang="ru-RU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022"/>
            <a:ext cx="10515600" cy="536364"/>
          </a:xfrm>
        </p:spPr>
        <p:txBody>
          <a:bodyPr/>
          <a:lstStyle/>
          <a:p>
            <a:pPr marL="342900" lvl="0" indent="-342900" fontAlgn="base">
              <a:spcBef>
                <a:spcPct val="75000"/>
              </a:spcBef>
              <a:spcAft>
                <a:spcPct val="0"/>
              </a:spcAft>
            </a:pPr>
            <a:r>
              <a:rPr lang="en-US" sz="2800" kern="0" dirty="0">
                <a:solidFill>
                  <a:srgbClr val="061922"/>
                </a:solidFill>
              </a:rPr>
              <a:t>OR (Boolean addition)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878545" y="3519974"/>
            <a:ext cx="6568735" cy="731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fontAlgn="base">
              <a:spcBef>
                <a:spcPct val="7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061922"/>
                </a:solidFill>
                <a:latin typeface="+mj-lt"/>
              </a:rPr>
              <a:t>XOR (exclusive OR, addition by module 1)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05890" y="1975461"/>
            <a:ext cx="2326908" cy="865683"/>
            <a:chOff x="2877390" y="1975461"/>
            <a:chExt cx="2326908" cy="865683"/>
          </a:xfrm>
        </p:grpSpPr>
        <p:sp>
          <p:nvSpPr>
            <p:cNvPr id="30" name="Rectangle 29"/>
            <p:cNvSpPr/>
            <p:nvPr/>
          </p:nvSpPr>
          <p:spPr>
            <a:xfrm>
              <a:off x="4500259" y="2158630"/>
              <a:ext cx="704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61922"/>
                  </a:solidFill>
                  <a:cs typeface="Arial" charset="0"/>
                </a:rPr>
                <a:t>x + y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877390" y="1975461"/>
              <a:ext cx="1626547" cy="865683"/>
              <a:chOff x="822885" y="1708888"/>
              <a:chExt cx="1626547" cy="86568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22885" y="1708888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cxnSp>
            <p:nvCxnSpPr>
              <p:cNvPr id="34" name="Straight Connector 33"/>
              <p:cNvCxnSpPr>
                <a:cxnSpLocks/>
                <a:stCxn id="33" idx="3"/>
              </p:cNvCxnSpPr>
              <p:nvPr/>
            </p:nvCxnSpPr>
            <p:spPr bwMode="auto">
              <a:xfrm>
                <a:off x="1129379" y="1924332"/>
                <a:ext cx="477526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tangle 34"/>
              <p:cNvSpPr/>
              <p:nvPr/>
            </p:nvSpPr>
            <p:spPr>
              <a:xfrm>
                <a:off x="822885" y="2143684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36" name="Straight Connector 35"/>
              <p:cNvCxnSpPr>
                <a:cxnSpLocks/>
                <a:stCxn id="35" idx="3"/>
              </p:cNvCxnSpPr>
              <p:nvPr/>
            </p:nvCxnSpPr>
            <p:spPr bwMode="auto">
              <a:xfrm>
                <a:off x="1135791" y="2359128"/>
                <a:ext cx="47111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>
                <a:cxnSpLocks/>
                <a:endCxn id="32" idx="5"/>
              </p:cNvCxnSpPr>
              <p:nvPr/>
            </p:nvCxnSpPr>
            <p:spPr bwMode="auto">
              <a:xfrm flipH="1" flipV="1">
                <a:off x="2084188" y="2125583"/>
                <a:ext cx="365244" cy="48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Flowchart: Delay 18"/>
              <p:cNvSpPr/>
              <p:nvPr/>
            </p:nvSpPr>
            <p:spPr bwMode="auto">
              <a:xfrm flipH="1">
                <a:off x="1451254" y="1719213"/>
                <a:ext cx="632999" cy="82045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62542"/>
              </p:ext>
            </p:extLst>
          </p:nvPr>
        </p:nvGraphicFramePr>
        <p:xfrm>
          <a:off x="7231122" y="1428849"/>
          <a:ext cx="15150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971530" y="179943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71530" y="216816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71530" y="253688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71530" y="290561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05890" y="4438621"/>
            <a:ext cx="3930024" cy="865683"/>
            <a:chOff x="2877390" y="4438621"/>
            <a:chExt cx="3930024" cy="865683"/>
          </a:xfrm>
        </p:grpSpPr>
        <p:grpSp>
          <p:nvGrpSpPr>
            <p:cNvPr id="43" name="Group 42"/>
            <p:cNvGrpSpPr/>
            <p:nvPr/>
          </p:nvGrpSpPr>
          <p:grpSpPr>
            <a:xfrm>
              <a:off x="4618994" y="4621790"/>
              <a:ext cx="2188420" cy="430887"/>
              <a:chOff x="3135460" y="4975932"/>
              <a:chExt cx="2188420" cy="43088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35460" y="4975932"/>
                <a:ext cx="21884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 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+ </a:t>
                </a: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 = !x*y + x*!y</a:t>
                </a: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3396352" y="5130803"/>
                <a:ext cx="157404" cy="157404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877390" y="4438621"/>
              <a:ext cx="1745281" cy="865683"/>
              <a:chOff x="1393856" y="4792763"/>
              <a:chExt cx="1745281" cy="86568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393856" y="4792763"/>
                <a:ext cx="30649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x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1694506" y="4803088"/>
                <a:ext cx="1079453" cy="820453"/>
                <a:chOff x="1694506" y="4803088"/>
                <a:chExt cx="1079453" cy="820453"/>
              </a:xfrm>
            </p:grpSpPr>
            <p:sp>
              <p:nvSpPr>
                <p:cNvPr id="53" name="Flowchart: Delay 18"/>
                <p:cNvSpPr/>
                <p:nvPr/>
              </p:nvSpPr>
              <p:spPr bwMode="auto">
                <a:xfrm flipH="1">
                  <a:off x="2140960" y="4803088"/>
                  <a:ext cx="632999" cy="820453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3276 w 10041"/>
                    <a:gd name="connsiteY0" fmla="*/ 0 h 10023"/>
                    <a:gd name="connsiteX1" fmla="*/ 10041 w 10041"/>
                    <a:gd name="connsiteY1" fmla="*/ 23 h 10023"/>
                    <a:gd name="connsiteX2" fmla="*/ 8374 w 10041"/>
                    <a:gd name="connsiteY2" fmla="*/ 5023 h 10023"/>
                    <a:gd name="connsiteX3" fmla="*/ 10041 w 10041"/>
                    <a:gd name="connsiteY3" fmla="*/ 10023 h 10023"/>
                    <a:gd name="connsiteX4" fmla="*/ 1708 w 10041"/>
                    <a:gd name="connsiteY4" fmla="*/ 10023 h 10023"/>
                    <a:gd name="connsiteX5" fmla="*/ 41 w 10041"/>
                    <a:gd name="connsiteY5" fmla="*/ 5023 h 10023"/>
                    <a:gd name="connsiteX6" fmla="*/ 3276 w 10041"/>
                    <a:gd name="connsiteY6" fmla="*/ 0 h 10023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8335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3237 w 10002"/>
                    <a:gd name="connsiteY0" fmla="*/ 0 h 10070"/>
                    <a:gd name="connsiteX1" fmla="*/ 10002 w 10002"/>
                    <a:gd name="connsiteY1" fmla="*/ 23 h 10070"/>
                    <a:gd name="connsiteX2" fmla="*/ 7439 w 10002"/>
                    <a:gd name="connsiteY2" fmla="*/ 5023 h 10070"/>
                    <a:gd name="connsiteX3" fmla="*/ 10002 w 10002"/>
                    <a:gd name="connsiteY3" fmla="*/ 10023 h 10070"/>
                    <a:gd name="connsiteX4" fmla="*/ 3656 w 10002"/>
                    <a:gd name="connsiteY4" fmla="*/ 10070 h 10070"/>
                    <a:gd name="connsiteX5" fmla="*/ 2 w 10002"/>
                    <a:gd name="connsiteY5" fmla="*/ 5023 h 10070"/>
                    <a:gd name="connsiteX6" fmla="*/ 3237 w 10002"/>
                    <a:gd name="connsiteY6" fmla="*/ 0 h 10070"/>
                    <a:gd name="connsiteX0" fmla="*/ 2761 w 9526"/>
                    <a:gd name="connsiteY0" fmla="*/ 0 h 10070"/>
                    <a:gd name="connsiteX1" fmla="*/ 9526 w 9526"/>
                    <a:gd name="connsiteY1" fmla="*/ 23 h 10070"/>
                    <a:gd name="connsiteX2" fmla="*/ 6963 w 9526"/>
                    <a:gd name="connsiteY2" fmla="*/ 5023 h 10070"/>
                    <a:gd name="connsiteX3" fmla="*/ 9526 w 9526"/>
                    <a:gd name="connsiteY3" fmla="*/ 10023 h 10070"/>
                    <a:gd name="connsiteX4" fmla="*/ 3180 w 9526"/>
                    <a:gd name="connsiteY4" fmla="*/ 10070 h 10070"/>
                    <a:gd name="connsiteX5" fmla="*/ 2 w 9526"/>
                    <a:gd name="connsiteY5" fmla="*/ 5023 h 10070"/>
                    <a:gd name="connsiteX6" fmla="*/ 2761 w 9526"/>
                    <a:gd name="connsiteY6" fmla="*/ 0 h 10070"/>
                    <a:gd name="connsiteX0" fmla="*/ 2898 w 10000"/>
                    <a:gd name="connsiteY0" fmla="*/ 0 h 10000"/>
                    <a:gd name="connsiteX1" fmla="*/ 10000 w 10000"/>
                    <a:gd name="connsiteY1" fmla="*/ 23 h 10000"/>
                    <a:gd name="connsiteX2" fmla="*/ 7309 w 10000"/>
                    <a:gd name="connsiteY2" fmla="*/ 4988 h 10000"/>
                    <a:gd name="connsiteX3" fmla="*/ 10000 w 10000"/>
                    <a:gd name="connsiteY3" fmla="*/ 9953 h 10000"/>
                    <a:gd name="connsiteX4" fmla="*/ 3338 w 10000"/>
                    <a:gd name="connsiteY4" fmla="*/ 10000 h 10000"/>
                    <a:gd name="connsiteX5" fmla="*/ 2 w 10000"/>
                    <a:gd name="connsiteY5" fmla="*/ 4988 h 10000"/>
                    <a:gd name="connsiteX6" fmla="*/ 2898 w 10000"/>
                    <a:gd name="connsiteY6" fmla="*/ 0 h 10000"/>
                    <a:gd name="connsiteX0" fmla="*/ 4522 w 10008"/>
                    <a:gd name="connsiteY0" fmla="*/ 0 h 10000"/>
                    <a:gd name="connsiteX1" fmla="*/ 10008 w 10008"/>
                    <a:gd name="connsiteY1" fmla="*/ 23 h 10000"/>
                    <a:gd name="connsiteX2" fmla="*/ 7317 w 10008"/>
                    <a:gd name="connsiteY2" fmla="*/ 4988 h 10000"/>
                    <a:gd name="connsiteX3" fmla="*/ 10008 w 10008"/>
                    <a:gd name="connsiteY3" fmla="*/ 9953 h 10000"/>
                    <a:gd name="connsiteX4" fmla="*/ 3346 w 10008"/>
                    <a:gd name="connsiteY4" fmla="*/ 10000 h 10000"/>
                    <a:gd name="connsiteX5" fmla="*/ 10 w 10008"/>
                    <a:gd name="connsiteY5" fmla="*/ 4988 h 10000"/>
                    <a:gd name="connsiteX6" fmla="*/ 4522 w 10008"/>
                    <a:gd name="connsiteY6" fmla="*/ 0 h 10000"/>
                    <a:gd name="connsiteX0" fmla="*/ 4518 w 10004"/>
                    <a:gd name="connsiteY0" fmla="*/ 0 h 10000"/>
                    <a:gd name="connsiteX1" fmla="*/ 10004 w 10004"/>
                    <a:gd name="connsiteY1" fmla="*/ 23 h 10000"/>
                    <a:gd name="connsiteX2" fmla="*/ 7313 w 10004"/>
                    <a:gd name="connsiteY2" fmla="*/ 4988 h 10000"/>
                    <a:gd name="connsiteX3" fmla="*/ 10004 w 10004"/>
                    <a:gd name="connsiteY3" fmla="*/ 9953 h 10000"/>
                    <a:gd name="connsiteX4" fmla="*/ 5516 w 10004"/>
                    <a:gd name="connsiteY4" fmla="*/ 10000 h 10000"/>
                    <a:gd name="connsiteX5" fmla="*/ 6 w 10004"/>
                    <a:gd name="connsiteY5" fmla="*/ 4988 h 10000"/>
                    <a:gd name="connsiteX6" fmla="*/ 4518 w 10004"/>
                    <a:gd name="connsiteY6" fmla="*/ 0 h 10000"/>
                    <a:gd name="connsiteX0" fmla="*/ 4530 w 10016"/>
                    <a:gd name="connsiteY0" fmla="*/ 0 h 10047"/>
                    <a:gd name="connsiteX1" fmla="*/ 10016 w 10016"/>
                    <a:gd name="connsiteY1" fmla="*/ 23 h 10047"/>
                    <a:gd name="connsiteX2" fmla="*/ 7325 w 10016"/>
                    <a:gd name="connsiteY2" fmla="*/ 4988 h 10047"/>
                    <a:gd name="connsiteX3" fmla="*/ 10016 w 10016"/>
                    <a:gd name="connsiteY3" fmla="*/ 9953 h 10047"/>
                    <a:gd name="connsiteX4" fmla="*/ 6439 w 10016"/>
                    <a:gd name="connsiteY4" fmla="*/ 10047 h 10047"/>
                    <a:gd name="connsiteX5" fmla="*/ 18 w 10016"/>
                    <a:gd name="connsiteY5" fmla="*/ 4988 h 10047"/>
                    <a:gd name="connsiteX6" fmla="*/ 4530 w 10016"/>
                    <a:gd name="connsiteY6" fmla="*/ 0 h 10047"/>
                    <a:gd name="connsiteX0" fmla="*/ 5602 w 10001"/>
                    <a:gd name="connsiteY0" fmla="*/ 0 h 10024"/>
                    <a:gd name="connsiteX1" fmla="*/ 10001 w 10001"/>
                    <a:gd name="connsiteY1" fmla="*/ 0 h 10024"/>
                    <a:gd name="connsiteX2" fmla="*/ 7310 w 10001"/>
                    <a:gd name="connsiteY2" fmla="*/ 4965 h 10024"/>
                    <a:gd name="connsiteX3" fmla="*/ 10001 w 10001"/>
                    <a:gd name="connsiteY3" fmla="*/ 9930 h 10024"/>
                    <a:gd name="connsiteX4" fmla="*/ 6424 w 10001"/>
                    <a:gd name="connsiteY4" fmla="*/ 10024 h 10024"/>
                    <a:gd name="connsiteX5" fmla="*/ 3 w 10001"/>
                    <a:gd name="connsiteY5" fmla="*/ 4965 h 10024"/>
                    <a:gd name="connsiteX6" fmla="*/ 5602 w 10001"/>
                    <a:gd name="connsiteY6" fmla="*/ 0 h 10024"/>
                    <a:gd name="connsiteX0" fmla="*/ 6158 w 9999"/>
                    <a:gd name="connsiteY0" fmla="*/ 0 h 10024"/>
                    <a:gd name="connsiteX1" fmla="*/ 9999 w 9999"/>
                    <a:gd name="connsiteY1" fmla="*/ 0 h 10024"/>
                    <a:gd name="connsiteX2" fmla="*/ 7308 w 9999"/>
                    <a:gd name="connsiteY2" fmla="*/ 4965 h 10024"/>
                    <a:gd name="connsiteX3" fmla="*/ 9999 w 9999"/>
                    <a:gd name="connsiteY3" fmla="*/ 9930 h 10024"/>
                    <a:gd name="connsiteX4" fmla="*/ 6422 w 9999"/>
                    <a:gd name="connsiteY4" fmla="*/ 10024 h 10024"/>
                    <a:gd name="connsiteX5" fmla="*/ 1 w 9999"/>
                    <a:gd name="connsiteY5" fmla="*/ 4965 h 10024"/>
                    <a:gd name="connsiteX6" fmla="*/ 6158 w 9999"/>
                    <a:gd name="connsiteY6" fmla="*/ 0 h 10024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6159 w 10000"/>
                    <a:gd name="connsiteY0" fmla="*/ 0 h 10000"/>
                    <a:gd name="connsiteX1" fmla="*/ 10000 w 10000"/>
                    <a:gd name="connsiteY1" fmla="*/ 0 h 10000"/>
                    <a:gd name="connsiteX2" fmla="*/ 7309 w 10000"/>
                    <a:gd name="connsiteY2" fmla="*/ 4953 h 10000"/>
                    <a:gd name="connsiteX3" fmla="*/ 10000 w 10000"/>
                    <a:gd name="connsiteY3" fmla="*/ 9906 h 10000"/>
                    <a:gd name="connsiteX4" fmla="*/ 6423 w 10000"/>
                    <a:gd name="connsiteY4" fmla="*/ 10000 h 10000"/>
                    <a:gd name="connsiteX5" fmla="*/ 1 w 10000"/>
                    <a:gd name="connsiteY5" fmla="*/ 4953 h 10000"/>
                    <a:gd name="connsiteX6" fmla="*/ 6159 w 10000"/>
                    <a:gd name="connsiteY6" fmla="*/ 0 h 10000"/>
                    <a:gd name="connsiteX0" fmla="*/ 5924 w 9765"/>
                    <a:gd name="connsiteY0" fmla="*/ 0 h 10000"/>
                    <a:gd name="connsiteX1" fmla="*/ 9765 w 9765"/>
                    <a:gd name="connsiteY1" fmla="*/ 0 h 10000"/>
                    <a:gd name="connsiteX2" fmla="*/ 7074 w 9765"/>
                    <a:gd name="connsiteY2" fmla="*/ 4953 h 10000"/>
                    <a:gd name="connsiteX3" fmla="*/ 9765 w 9765"/>
                    <a:gd name="connsiteY3" fmla="*/ 9906 h 10000"/>
                    <a:gd name="connsiteX4" fmla="*/ 6188 w 9765"/>
                    <a:gd name="connsiteY4" fmla="*/ 10000 h 10000"/>
                    <a:gd name="connsiteX5" fmla="*/ 1 w 9765"/>
                    <a:gd name="connsiteY5" fmla="*/ 4953 h 10000"/>
                    <a:gd name="connsiteX6" fmla="*/ 5924 w 9765"/>
                    <a:gd name="connsiteY6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65" h="10000">
                      <a:moveTo>
                        <a:pt x="5924" y="0"/>
                      </a:moveTo>
                      <a:lnTo>
                        <a:pt x="9765" y="0"/>
                      </a:lnTo>
                      <a:cubicBezTo>
                        <a:pt x="8827" y="232"/>
                        <a:pt x="7074" y="2218"/>
                        <a:pt x="7074" y="4953"/>
                      </a:cubicBezTo>
                      <a:cubicBezTo>
                        <a:pt x="7074" y="7689"/>
                        <a:pt x="8769" y="9558"/>
                        <a:pt x="9765" y="9906"/>
                      </a:cubicBezTo>
                      <a:lnTo>
                        <a:pt x="6188" y="10000"/>
                      </a:lnTo>
                      <a:cubicBezTo>
                        <a:pt x="2576" y="10046"/>
                        <a:pt x="45" y="6620"/>
                        <a:pt x="1" y="4953"/>
                      </a:cubicBezTo>
                      <a:cubicBezTo>
                        <a:pt x="-43" y="3286"/>
                        <a:pt x="1755" y="0"/>
                        <a:pt x="5924" y="0"/>
                      </a:cubicBezTo>
                      <a:close/>
                    </a:path>
                  </a:pathLst>
                </a:custGeom>
                <a:solidFill>
                  <a:srgbClr val="B4BABD">
                    <a:lumMod val="40000"/>
                    <a:lumOff val="60000"/>
                  </a:srgbClr>
                </a:solidFill>
                <a:ln w="25400" cap="flat" cmpd="sng" algn="ctr">
                  <a:noFill/>
                  <a:prstDash val="solid"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>
                  <a:off x="1694506" y="4831080"/>
                  <a:ext cx="519245" cy="766030"/>
                </a:xfrm>
                <a:prstGeom prst="arc">
                  <a:avLst>
                    <a:gd name="adj1" fmla="val 16409082"/>
                    <a:gd name="adj2" fmla="val 5221329"/>
                  </a:avLst>
                </a:prstGeom>
                <a:noFill/>
                <a:ln w="285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1393856" y="5227559"/>
                <a:ext cx="31290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charset="0"/>
                  </a:rPr>
                  <a:t>y</a:t>
                </a:r>
              </a:p>
            </p:txBody>
          </p:sp>
          <p:cxnSp>
            <p:nvCxnSpPr>
              <p:cNvPr id="50" name="Straight Connector 49"/>
              <p:cNvCxnSpPr>
                <a:stCxn id="49" idx="3"/>
              </p:cNvCxnSpPr>
              <p:nvPr/>
            </p:nvCxnSpPr>
            <p:spPr bwMode="auto">
              <a:xfrm>
                <a:off x="1706762" y="5443003"/>
                <a:ext cx="441193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1724666" y="5025769"/>
                <a:ext cx="428369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2799543" y="5209505"/>
                <a:ext cx="339594" cy="0"/>
              </a:xfrm>
              <a:prstGeom prst="line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939598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56" name="TextBox 55"/>
          <p:cNvSpPr txBox="1"/>
          <p:nvPr/>
        </p:nvSpPr>
        <p:spPr>
          <a:xfrm>
            <a:off x="8980080" y="4683950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80080" y="5052677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80080" y="542140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80080" y="579013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70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39" grpId="0"/>
      <p:bldP spid="40" grpId="0"/>
      <p:bldP spid="41" grpId="0"/>
      <p:bldP spid="42" grpId="0"/>
      <p:bldP spid="56" grpId="0"/>
      <p:bldP spid="57" grpId="0"/>
      <p:bldP spid="58" grpId="0"/>
      <p:bldP spid="59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77355"/>
              </p:ext>
            </p:extLst>
          </p:nvPr>
        </p:nvGraphicFramePr>
        <p:xfrm>
          <a:off x="3153471" y="3181368"/>
          <a:ext cx="568139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047"/>
            <a:ext cx="10515600" cy="657450"/>
          </a:xfrm>
        </p:spPr>
        <p:txBody>
          <a:bodyPr/>
          <a:lstStyle/>
          <a:p>
            <a:r>
              <a:rPr lang="en-US" dirty="0"/>
              <a:t>Boolean operation can be combined into functions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450917" y="2289420"/>
            <a:ext cx="2953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61922"/>
                </a:solidFill>
                <a:cs typeface="Arial" charset="0"/>
              </a:rPr>
              <a:t>F(x, y, z) = x + !y*z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48506" y="2299064"/>
            <a:ext cx="31771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7704" y="2953229"/>
            <a:ext cx="324128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3A33A60-A080-496A-A0FE-C9D38BF0DFD4}"/>
              </a:ext>
            </a:extLst>
          </p:cNvPr>
          <p:cNvGrpSpPr/>
          <p:nvPr/>
        </p:nvGrpSpPr>
        <p:grpSpPr>
          <a:xfrm>
            <a:off x="5571832" y="2977415"/>
            <a:ext cx="1150554" cy="406400"/>
            <a:chOff x="5571832" y="2977415"/>
            <a:chExt cx="1150554" cy="406400"/>
          </a:xfrm>
        </p:grpSpPr>
        <p:grpSp>
          <p:nvGrpSpPr>
            <p:cNvPr id="8" name="Group 7"/>
            <p:cNvGrpSpPr/>
            <p:nvPr/>
          </p:nvGrpSpPr>
          <p:grpSpPr>
            <a:xfrm>
              <a:off x="5939983" y="2977415"/>
              <a:ext cx="424236" cy="406400"/>
              <a:chOff x="1607464" y="2009795"/>
              <a:chExt cx="720577" cy="690282"/>
            </a:xfrm>
          </p:grpSpPr>
          <p:sp>
            <p:nvSpPr>
              <p:cNvPr id="9" name="Isosceles Triangle 8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rgbClr val="B4BABD">
                  <a:lumMod val="40000"/>
                  <a:lumOff val="60000"/>
                </a:srgbClr>
              </a:solidFill>
              <a:ln w="25400" cap="flat" cmpd="sng" algn="ctr">
                <a:solidFill>
                  <a:srgbClr val="B4BABD">
                    <a:lumMod val="75000"/>
                  </a:srgbClr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p:grpSp>
        <p:cxnSp>
          <p:nvCxnSpPr>
            <p:cNvPr id="13" name="Elbow Connector 18"/>
            <p:cNvCxnSpPr>
              <a:stCxn id="10" idx="6"/>
              <a:endCxn id="11" idx="6"/>
            </p:cNvCxnSpPr>
            <p:nvPr/>
          </p:nvCxnSpPr>
          <p:spPr bwMode="auto">
            <a:xfrm>
              <a:off x="6364219" y="3180615"/>
              <a:ext cx="358167" cy="597"/>
            </a:xfrm>
            <a:prstGeom prst="straightConnector1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3"/>
              <a:endCxn id="17" idx="3"/>
            </p:cNvCxnSpPr>
            <p:nvPr/>
          </p:nvCxnSpPr>
          <p:spPr bwMode="auto">
            <a:xfrm flipH="1">
              <a:off x="5571832" y="3180615"/>
              <a:ext cx="368152" cy="344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Rectangle 18"/>
          <p:cNvSpPr/>
          <p:nvPr/>
        </p:nvSpPr>
        <p:spPr>
          <a:xfrm>
            <a:off x="5249308" y="3401540"/>
            <a:ext cx="306494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2827" y="2542351"/>
            <a:ext cx="112562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61922"/>
                </a:solidFill>
                <a:cs typeface="Arial" charset="0"/>
              </a:rPr>
              <a:t>x + !y*z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92069"/>
              </p:ext>
            </p:extLst>
          </p:nvPr>
        </p:nvGraphicFramePr>
        <p:xfrm>
          <a:off x="1419167" y="3181368"/>
          <a:ext cx="1704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x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z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libri"/>
                          <a:cs typeface="+mn-cs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libri"/>
                          <a:cs typeface="+mn-cs"/>
                        </a:rPr>
                        <a:t>0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…</a:t>
                      </a:r>
                      <a:endParaRPr lang="en-US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40944" y="3551152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40944" y="3922478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0944" y="4288606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40944" y="4657334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40944" y="5031725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Consolas" pitchFamily="49" charset="0"/>
              </a:rPr>
              <a:t>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3FFD473F-B102-4CDE-86A0-B8E71BA6D2C1}"/>
              </a:ext>
            </a:extLst>
          </p:cNvPr>
          <p:cNvGrpSpPr/>
          <p:nvPr/>
        </p:nvGrpSpPr>
        <p:grpSpPr>
          <a:xfrm>
            <a:off x="5555802" y="2981225"/>
            <a:ext cx="2144208" cy="812800"/>
            <a:chOff x="5555802" y="2981225"/>
            <a:chExt cx="2144208" cy="812800"/>
          </a:xfrm>
        </p:grpSpPr>
        <p:sp>
          <p:nvSpPr>
            <p:cNvPr id="11" name="Flowchart: Delay 10"/>
            <p:cNvSpPr/>
            <p:nvPr/>
          </p:nvSpPr>
          <p:spPr bwMode="auto">
            <a:xfrm>
              <a:off x="6718577" y="2981225"/>
              <a:ext cx="663742" cy="8128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20" name="Straight Connector 19"/>
            <p:cNvCxnSpPr>
              <a:stCxn id="11" idx="5"/>
              <a:endCxn id="19" idx="3"/>
            </p:cNvCxnSpPr>
            <p:nvPr/>
          </p:nvCxnSpPr>
          <p:spPr bwMode="auto">
            <a:xfrm flipH="1" flipV="1">
              <a:off x="5555802" y="3632373"/>
              <a:ext cx="1162775" cy="2229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069D7F3-3E8D-447B-BD2F-5A3F93772A3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382319" y="3387625"/>
              <a:ext cx="31769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6746B245-FBCA-4480-B612-29DA2C12C8AA}"/>
              </a:ext>
            </a:extLst>
          </p:cNvPr>
          <p:cNvGrpSpPr/>
          <p:nvPr/>
        </p:nvGrpSpPr>
        <p:grpSpPr>
          <a:xfrm>
            <a:off x="5566222" y="2362957"/>
            <a:ext cx="3496605" cy="1038584"/>
            <a:chOff x="5566222" y="2362957"/>
            <a:chExt cx="3496605" cy="1038584"/>
          </a:xfrm>
        </p:grpSpPr>
        <p:sp>
          <p:nvSpPr>
            <p:cNvPr id="12" name="Flowchart: Delay 18"/>
            <p:cNvSpPr/>
            <p:nvPr/>
          </p:nvSpPr>
          <p:spPr bwMode="auto">
            <a:xfrm flipH="1">
              <a:off x="7970837" y="2362957"/>
              <a:ext cx="632999" cy="820453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  <a:gd name="connsiteX0" fmla="*/ 6067 w 10039"/>
                <a:gd name="connsiteY0" fmla="*/ 0 h 10000"/>
                <a:gd name="connsiteX1" fmla="*/ 10000 w 10039"/>
                <a:gd name="connsiteY1" fmla="*/ 0 h 10000"/>
                <a:gd name="connsiteX2" fmla="*/ 8034 w 10039"/>
                <a:gd name="connsiteY2" fmla="*/ 1970 h 10000"/>
                <a:gd name="connsiteX3" fmla="*/ 7244 w 10039"/>
                <a:gd name="connsiteY3" fmla="*/ 4953 h 10000"/>
                <a:gd name="connsiteX4" fmla="*/ 10000 w 10039"/>
                <a:gd name="connsiteY4" fmla="*/ 9906 h 10000"/>
                <a:gd name="connsiteX5" fmla="*/ 6337 w 10039"/>
                <a:gd name="connsiteY5" fmla="*/ 10000 h 10000"/>
                <a:gd name="connsiteX6" fmla="*/ 1 w 10039"/>
                <a:gd name="connsiteY6" fmla="*/ 4953 h 10000"/>
                <a:gd name="connsiteX7" fmla="*/ 6067 w 10039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034 w 10000"/>
                <a:gd name="connsiteY2" fmla="*/ 1970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10000 w 10000"/>
                <a:gd name="connsiteY4" fmla="*/ 9906 h 10000"/>
                <a:gd name="connsiteX5" fmla="*/ 6337 w 10000"/>
                <a:gd name="connsiteY5" fmla="*/ 10000 h 10000"/>
                <a:gd name="connsiteX6" fmla="*/ 1 w 10000"/>
                <a:gd name="connsiteY6" fmla="*/ 4953 h 10000"/>
                <a:gd name="connsiteX7" fmla="*/ 6067 w 10000"/>
                <a:gd name="connsiteY7" fmla="*/ 0 h 10000"/>
                <a:gd name="connsiteX0" fmla="*/ 6067 w 10064"/>
                <a:gd name="connsiteY0" fmla="*/ 0 h 10000"/>
                <a:gd name="connsiteX1" fmla="*/ 10000 w 10064"/>
                <a:gd name="connsiteY1" fmla="*/ 0 h 10000"/>
                <a:gd name="connsiteX2" fmla="*/ 7914 w 10064"/>
                <a:gd name="connsiteY2" fmla="*/ 2179 h 10000"/>
                <a:gd name="connsiteX3" fmla="*/ 7244 w 10064"/>
                <a:gd name="connsiteY3" fmla="*/ 4953 h 10000"/>
                <a:gd name="connsiteX4" fmla="*/ 8566 w 10064"/>
                <a:gd name="connsiteY4" fmla="*/ 8000 h 10000"/>
                <a:gd name="connsiteX5" fmla="*/ 10000 w 10064"/>
                <a:gd name="connsiteY5" fmla="*/ 9906 h 10000"/>
                <a:gd name="connsiteX6" fmla="*/ 6337 w 10064"/>
                <a:gd name="connsiteY6" fmla="*/ 10000 h 10000"/>
                <a:gd name="connsiteX7" fmla="*/ 1 w 10064"/>
                <a:gd name="connsiteY7" fmla="*/ 4953 h 10000"/>
                <a:gd name="connsiteX8" fmla="*/ 6067 w 10064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55"/>
                <a:gd name="connsiteY0" fmla="*/ 0 h 10000"/>
                <a:gd name="connsiteX1" fmla="*/ 10000 w 10055"/>
                <a:gd name="connsiteY1" fmla="*/ 0 h 10000"/>
                <a:gd name="connsiteX2" fmla="*/ 7914 w 10055"/>
                <a:gd name="connsiteY2" fmla="*/ 2179 h 10000"/>
                <a:gd name="connsiteX3" fmla="*/ 7244 w 10055"/>
                <a:gd name="connsiteY3" fmla="*/ 4953 h 10000"/>
                <a:gd name="connsiteX4" fmla="*/ 8566 w 10055"/>
                <a:gd name="connsiteY4" fmla="*/ 8000 h 10000"/>
                <a:gd name="connsiteX5" fmla="*/ 10000 w 10055"/>
                <a:gd name="connsiteY5" fmla="*/ 9906 h 10000"/>
                <a:gd name="connsiteX6" fmla="*/ 6337 w 10055"/>
                <a:gd name="connsiteY6" fmla="*/ 10000 h 10000"/>
                <a:gd name="connsiteX7" fmla="*/ 1 w 10055"/>
                <a:gd name="connsiteY7" fmla="*/ 4953 h 10000"/>
                <a:gd name="connsiteX8" fmla="*/ 6067 w 10055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44 w 10000"/>
                <a:gd name="connsiteY3" fmla="*/ 4953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7914 w 10000"/>
                <a:gd name="connsiteY2" fmla="*/ 2179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  <a:gd name="connsiteX0" fmla="*/ 6067 w 10000"/>
                <a:gd name="connsiteY0" fmla="*/ 0 h 10000"/>
                <a:gd name="connsiteX1" fmla="*/ 10000 w 10000"/>
                <a:gd name="connsiteY1" fmla="*/ 0 h 10000"/>
                <a:gd name="connsiteX2" fmla="*/ 8125 w 10000"/>
                <a:gd name="connsiteY2" fmla="*/ 2063 h 10000"/>
                <a:gd name="connsiteX3" fmla="*/ 7214 w 10000"/>
                <a:gd name="connsiteY3" fmla="*/ 4837 h 10000"/>
                <a:gd name="connsiteX4" fmla="*/ 8566 w 10000"/>
                <a:gd name="connsiteY4" fmla="*/ 8000 h 10000"/>
                <a:gd name="connsiteX5" fmla="*/ 10000 w 10000"/>
                <a:gd name="connsiteY5" fmla="*/ 9906 h 10000"/>
                <a:gd name="connsiteX6" fmla="*/ 6337 w 10000"/>
                <a:gd name="connsiteY6" fmla="*/ 10000 h 10000"/>
                <a:gd name="connsiteX7" fmla="*/ 1 w 10000"/>
                <a:gd name="connsiteY7" fmla="*/ 4953 h 10000"/>
                <a:gd name="connsiteX8" fmla="*/ 6067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6067" y="0"/>
                  </a:moveTo>
                  <a:lnTo>
                    <a:pt x="10000" y="0"/>
                  </a:lnTo>
                  <a:cubicBezTo>
                    <a:pt x="9586" y="448"/>
                    <a:pt x="8389" y="1731"/>
                    <a:pt x="8125" y="2063"/>
                  </a:cubicBezTo>
                  <a:cubicBezTo>
                    <a:pt x="7877" y="2448"/>
                    <a:pt x="7141" y="3848"/>
                    <a:pt x="7214" y="4837"/>
                  </a:cubicBezTo>
                  <a:cubicBezTo>
                    <a:pt x="7287" y="5826"/>
                    <a:pt x="8348" y="7639"/>
                    <a:pt x="8566" y="8000"/>
                  </a:cubicBezTo>
                  <a:cubicBezTo>
                    <a:pt x="8754" y="8315"/>
                    <a:pt x="9710" y="9480"/>
                    <a:pt x="10000" y="9906"/>
                  </a:cubicBezTo>
                  <a:lnTo>
                    <a:pt x="6337" y="10000"/>
                  </a:lnTo>
                  <a:cubicBezTo>
                    <a:pt x="2638" y="10046"/>
                    <a:pt x="46" y="6620"/>
                    <a:pt x="1" y="4953"/>
                  </a:cubicBezTo>
                  <a:cubicBezTo>
                    <a:pt x="-44" y="3286"/>
                    <a:pt x="1797" y="0"/>
                    <a:pt x="6067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6" name="Elbow Connector 25"/>
            <p:cNvCxnSpPr>
              <a:stCxn id="12" idx="2"/>
              <a:endCxn id="15" idx="3"/>
            </p:cNvCxnSpPr>
            <p:nvPr/>
          </p:nvCxnSpPr>
          <p:spPr bwMode="auto">
            <a:xfrm flipH="1" flipV="1">
              <a:off x="5566222" y="2529897"/>
              <a:ext cx="2523302" cy="2319"/>
            </a:xfrm>
            <a:prstGeom prst="straightConnector1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2" idx="7"/>
              <a:endCxn id="22" idx="1"/>
            </p:cNvCxnSpPr>
            <p:nvPr/>
          </p:nvCxnSpPr>
          <p:spPr bwMode="auto">
            <a:xfrm>
              <a:off x="8603773" y="2769327"/>
              <a:ext cx="459054" cy="385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8614AD0-91F4-4392-AC4B-1E0C9CAEB8C4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>
              <a:off x="7700010" y="3019319"/>
              <a:ext cx="361599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DE270ED4-07A0-44AD-BF03-6D7E6E395A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010" y="3004016"/>
              <a:ext cx="0" cy="397525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5DEDA06-4936-4695-949C-F80A040EF967}"/>
              </a:ext>
            </a:extLst>
          </p:cNvPr>
          <p:cNvSpPr/>
          <p:nvPr/>
        </p:nvSpPr>
        <p:spPr>
          <a:xfrm>
            <a:off x="3265858" y="539219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/>
              <a:t>…</a:t>
            </a:r>
            <a:endParaRPr lang="en-US" dirty="0">
              <a:solidFill>
                <a:schemeClr val="dk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6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5" grpId="0"/>
      <p:bldP spid="17" grpId="0"/>
      <p:bldP spid="19" grpId="0"/>
      <p:bldP spid="22" grpId="0"/>
      <p:bldP spid="24" grpId="0"/>
      <p:bldP spid="25" grpId="0"/>
      <p:bldP spid="26" grpId="0"/>
      <p:bldP spid="27" grpId="0"/>
      <p:bldP spid="28" grpId="0"/>
      <p:bldP spid="46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805288"/>
              </p:ext>
            </p:extLst>
          </p:nvPr>
        </p:nvGraphicFramePr>
        <p:xfrm>
          <a:off x="1600750" y="2437455"/>
          <a:ext cx="8914299" cy="32880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7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De Morgan's laws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!(</a:t>
                      </a:r>
                      <a:r>
                        <a:rPr lang="en-US" sz="2000" kern="1200" dirty="0" err="1"/>
                        <a:t>xy</a:t>
                      </a:r>
                      <a:r>
                        <a:rPr lang="en-US" sz="2000" kern="1200" dirty="0"/>
                        <a:t>)</a:t>
                      </a:r>
                      <a:r>
                        <a:rPr lang="en-US" sz="2000" kern="1200" baseline="0" dirty="0"/>
                        <a:t> = !x + !y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!(x</a:t>
                      </a:r>
                      <a:r>
                        <a:rPr lang="en-US" sz="2000" kern="1200" baseline="0" dirty="0"/>
                        <a:t> + y) = !x * !y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51860"/>
              </p:ext>
            </p:extLst>
          </p:nvPr>
        </p:nvGraphicFramePr>
        <p:xfrm>
          <a:off x="1600745" y="2437455"/>
          <a:ext cx="8914299" cy="28917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Distributive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x*y + z</a:t>
                      </a:r>
                      <a:r>
                        <a:rPr lang="en-US" sz="2000" baseline="0" dirty="0"/>
                        <a:t> = (x + z)(y + z)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baseline="0" dirty="0"/>
                        <a:t>(x + y)*z = x*z + y*z</a:t>
                      </a:r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32721"/>
              </p:ext>
            </p:extLst>
          </p:nvPr>
        </p:nvGraphicFramePr>
        <p:xfrm>
          <a:off x="1600746" y="2437455"/>
          <a:ext cx="8914299" cy="24377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4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Associative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(x*y)*z</a:t>
                      </a:r>
                      <a:r>
                        <a:rPr lang="en-US" sz="2000" baseline="0" dirty="0"/>
                        <a:t> = x*(y*z)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(x + y) +</a:t>
                      </a:r>
                      <a:r>
                        <a:rPr lang="en-US" sz="2000" baseline="0" dirty="0"/>
                        <a:t> z = x + (y + z)</a:t>
                      </a:r>
                      <a:endParaRPr lang="en-US" sz="200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07617"/>
              </p:ext>
            </p:extLst>
          </p:nvPr>
        </p:nvGraphicFramePr>
        <p:xfrm>
          <a:off x="1600747" y="2437455"/>
          <a:ext cx="8914299" cy="1983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Commutative law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x*y = y*x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</a:t>
                      </a:r>
                      <a:r>
                        <a:rPr lang="en-US" sz="2000" baseline="0" dirty="0"/>
                        <a:t> + y = y +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23771"/>
              </p:ext>
            </p:extLst>
          </p:nvPr>
        </p:nvGraphicFramePr>
        <p:xfrm>
          <a:off x="1600748" y="2437455"/>
          <a:ext cx="8914299" cy="14878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Inverse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!x*x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!x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74498"/>
              </p:ext>
            </p:extLst>
          </p:nvPr>
        </p:nvGraphicFramePr>
        <p:xfrm>
          <a:off x="1600749" y="2437455"/>
          <a:ext cx="8914299" cy="991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Idempotent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x*x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x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255"/>
            <a:ext cx="10515600" cy="1325563"/>
          </a:xfrm>
        </p:spPr>
        <p:txBody>
          <a:bodyPr/>
          <a:lstStyle/>
          <a:p>
            <a:r>
              <a:rPr lang="en-US" dirty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060810"/>
              </p:ext>
            </p:extLst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Identity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1*x</a:t>
                      </a:r>
                      <a:r>
                        <a:rPr lang="en-US" sz="2000" baseline="0" dirty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93869"/>
              </p:ext>
            </p:extLst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546073"/>
              </p:ext>
            </p:extLst>
          </p:nvPr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5962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axioms/laws</a:t>
            </a:r>
            <a:endParaRPr lang="ru-RU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600750" y="2437455"/>
          <a:ext cx="8914299" cy="495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Identity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1*x</a:t>
                      </a:r>
                      <a:r>
                        <a:rPr lang="en-US" sz="2000" baseline="0" dirty="0"/>
                        <a:t>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 + x = x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Igor Smirnov -- Digital Integrated Circuits Design -- Lecture #2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/>
          </p:nvPr>
        </p:nvGraphicFramePr>
        <p:xfrm>
          <a:off x="1600750" y="1419906"/>
          <a:ext cx="8914299" cy="49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Axiom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AND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OR form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7"/>
          <p:cNvGraphicFramePr>
            <a:graphicFrameLocks/>
          </p:cNvGraphicFramePr>
          <p:nvPr/>
        </p:nvGraphicFramePr>
        <p:xfrm>
          <a:off x="1600744" y="1915844"/>
          <a:ext cx="8914299" cy="495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4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5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Null law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0*x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2000" dirty="0"/>
                        <a:t>1 + x = 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07352"/>
              </p:ext>
            </p:extLst>
          </p:nvPr>
        </p:nvGraphicFramePr>
        <p:xfrm>
          <a:off x="2183362" y="3891282"/>
          <a:ext cx="1629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173080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</a:t>
            </a:r>
            <a:r>
              <a:rPr lang="en-US" dirty="0" err="1"/>
              <a:t>and</a:t>
            </a:r>
            <a:r>
              <a:rPr lang="en-US" dirty="0"/>
              <a:t> OR can be used as a logical key</a:t>
            </a:r>
            <a:endParaRPr lang="ru-RU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00093" y="5449593"/>
            <a:ext cx="10515600" cy="657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4488" marR="0" indent="-344488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7713" marR="0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Useful to reconstruct a function from the given truth table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7A19463E-A530-47EC-A2E2-78F3D3D5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87136"/>
              </p:ext>
            </p:extLst>
          </p:nvPr>
        </p:nvGraphicFramePr>
        <p:xfrm>
          <a:off x="3813003" y="3891282"/>
          <a:ext cx="1272182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2182">
                  <a:extLst>
                    <a:ext uri="{9D8B030D-6E8A-4147-A177-3AD203B41FA5}">
                      <a16:colId xmlns:a16="http://schemas.microsoft.com/office/drawing/2014/main" xmlns="" val="1909226942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81537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0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6802245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y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06097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1D905FAE-CB73-44A9-A1F3-3267D761B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64104"/>
              </p:ext>
            </p:extLst>
          </p:nvPr>
        </p:nvGraphicFramePr>
        <p:xfrm>
          <a:off x="6646504" y="3893641"/>
          <a:ext cx="16296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Neo Sans Intel" panose="020B0504020202020204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en-US" sz="18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1</a:t>
                      </a:r>
                      <a:endParaRPr lang="ru-RU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y</a:t>
                      </a:r>
                      <a:endParaRPr lang="ru-RU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xmlns="" id="{858500EF-152F-4089-B86F-06A05B875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57980"/>
              </p:ext>
            </p:extLst>
          </p:nvPr>
        </p:nvGraphicFramePr>
        <p:xfrm>
          <a:off x="8276145" y="3893641"/>
          <a:ext cx="1287734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7734">
                  <a:extLst>
                    <a:ext uri="{9D8B030D-6E8A-4147-A177-3AD203B41FA5}">
                      <a16:colId xmlns:a16="http://schemas.microsoft.com/office/drawing/2014/main" xmlns="" val="1909226942"/>
                    </a:ext>
                  </a:extLst>
                </a:gridCol>
              </a:tblGrid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/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815370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y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(open)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6802245"/>
                  </a:ext>
                </a:extLst>
              </a:tr>
              <a:tr h="307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108000" algn="l"/>
                      <a:r>
                        <a:rPr lang="en-US" sz="1800" kern="1200" dirty="0"/>
                        <a:t>1 </a:t>
                      </a: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(closed)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060975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883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9|13|2.5|26|48.1|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110.3|37.6|56.9|1.8|64.4|0.6|16.3|0.5|0.4|71.4|1.6|0.8|0.4|0.3|20|3.1|18.1|0.2|0.2|0.2|0.2|0.2|0.7|0.2|0.2|0.2|0.2|0.3|0.2|0.2|159.3|31.4|14.8|21.6|60|0.6|333.3|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7|38.5|24.4|2.4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4|10.9|2|54.4|8.1|10.5|11.8|2|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60.6|5.5|28.4|2.4|1|3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3.1|1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|10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2.1|45.7|9.4|9.4|47|8|13.7|19.3|100.8|1.3|13.4|113.3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5.9|21.1|108.6|15.3|11.8|1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5.6|1.6|27.8|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|1.7|9.3|24.8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4|0.2|0.7|0.1|0.2|0.1|0.1|0.1|0.1|0.1|0.1|0.2|0.1|0.1|0.1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4|0.5|0.4|0.2|0.2|0.2|0.2|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0.9|7.9|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4|84.7|25.9|7.1|16.7|30.2|1.3|0.4|16.3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6345</TotalTime>
  <Words>2115</Words>
  <Application>Microsoft Office PowerPoint</Application>
  <PresentationFormat>Widescreen</PresentationFormat>
  <Paragraphs>784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Neo Sans Intel</vt:lpstr>
      <vt:lpstr>Symbol</vt:lpstr>
      <vt:lpstr>Wingdings</vt:lpstr>
      <vt:lpstr>Office Theme</vt:lpstr>
      <vt:lpstr>Boolean Algebra and Combinational Circuits</vt:lpstr>
      <vt:lpstr>Topics of The Lecture</vt:lpstr>
      <vt:lpstr>Digital Abstraction</vt:lpstr>
      <vt:lpstr>Boolean Algebra</vt:lpstr>
      <vt:lpstr>Main Operations</vt:lpstr>
      <vt:lpstr>Main Operations (2)</vt:lpstr>
      <vt:lpstr>Boolean Functions</vt:lpstr>
      <vt:lpstr>Main axioms/laws</vt:lpstr>
      <vt:lpstr>Main axioms/laws</vt:lpstr>
      <vt:lpstr>Canonical disjunctive normal form (CNDF)</vt:lpstr>
      <vt:lpstr>Canonical conjunctive normal form (CCDF)</vt:lpstr>
      <vt:lpstr>Karnaugh Map</vt:lpstr>
      <vt:lpstr>Combinational Circuits</vt:lpstr>
      <vt:lpstr>Comparator</vt:lpstr>
      <vt:lpstr>Multiplexor</vt:lpstr>
      <vt:lpstr>4-input Multiplexor</vt:lpstr>
      <vt:lpstr>Half Bit Adder</vt:lpstr>
      <vt:lpstr>Full Adder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Igor Smirnov</dc:creator>
  <cp:keywords>CTPClassification=CTP_NWR:VisualMarkings=, CTPClassification=CTP_NT</cp:keywords>
  <cp:lastModifiedBy>Smirnov, Igor</cp:lastModifiedBy>
  <cp:revision>198</cp:revision>
  <dcterms:created xsi:type="dcterms:W3CDTF">2015-09-06T19:48:52Z</dcterms:created>
  <dcterms:modified xsi:type="dcterms:W3CDTF">2019-09-11T06:25:34Z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36f3648b-408e-49ff-ab85-5b256852cf5a</vt:lpwstr>
  </property>
  <property fmtid="{D5CDD505-2E9C-101B-9397-08002B2CF9AE}" pid="3" name="CTP_TimeStamp">
    <vt:lpwstr>2019-09-11 06:25:34Z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