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D2746-F16A-4F44-94CB-B013E0FF6FFA}" v="136" dt="2021-09-01T07:20:53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24" y="10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307D2746-F16A-4F44-94CB-B013E0FF6FFA}"/>
    <pc:docChg chg="undo custSel modSld">
      <pc:chgData name="Smirnov, Igor" userId="7512555a-d6bf-4868-b78f-1932e0818ba1" providerId="ADAL" clId="{307D2746-F16A-4F44-94CB-B013E0FF6FFA}" dt="2021-09-01T07:20:53.686" v="192" actId="20577"/>
      <pc:docMkLst>
        <pc:docMk/>
      </pc:docMkLst>
      <pc:sldChg chg="modSp">
        <pc:chgData name="Smirnov, Igor" userId="7512555a-d6bf-4868-b78f-1932e0818ba1" providerId="ADAL" clId="{307D2746-F16A-4F44-94CB-B013E0FF6FFA}" dt="2021-08-31T22:51:18.358" v="129" actId="20577"/>
        <pc:sldMkLst>
          <pc:docMk/>
          <pc:sldMk cId="1079667233" sldId="258"/>
        </pc:sldMkLst>
        <pc:spChg chg="mod">
          <ac:chgData name="Smirnov, Igor" userId="7512555a-d6bf-4868-b78f-1932e0818ba1" providerId="ADAL" clId="{307D2746-F16A-4F44-94CB-B013E0FF6FFA}" dt="2021-08-31T22:51:18.358" v="129" actId="20577"/>
          <ac:spMkLst>
            <pc:docMk/>
            <pc:sldMk cId="1079667233" sldId="258"/>
            <ac:spMk id="55" creationId="{00000000-0000-0000-0000-000000000000}"/>
          </ac:spMkLst>
        </pc:spChg>
      </pc:sldChg>
      <pc:sldChg chg="modSp">
        <pc:chgData name="Smirnov, Igor" userId="7512555a-d6bf-4868-b78f-1932e0818ba1" providerId="ADAL" clId="{307D2746-F16A-4F44-94CB-B013E0FF6FFA}" dt="2021-09-01T07:20:53.686" v="192" actId="20577"/>
        <pc:sldMkLst>
          <pc:docMk/>
          <pc:sldMk cId="2059569512" sldId="260"/>
        </pc:sldMkLst>
        <pc:spChg chg="mod">
          <ac:chgData name="Smirnov, Igor" userId="7512555a-d6bf-4868-b78f-1932e0818ba1" providerId="ADAL" clId="{307D2746-F16A-4F44-94CB-B013E0FF6FFA}" dt="2021-09-01T07:20:53.686" v="192" actId="20577"/>
          <ac:spMkLst>
            <pc:docMk/>
            <pc:sldMk cId="2059569512" sldId="260"/>
            <ac:spMk id="11" creationId="{00000000-0000-0000-0000-000000000000}"/>
          </ac:spMkLst>
        </pc:spChg>
      </pc:sldChg>
      <pc:sldChg chg="modSp">
        <pc:chgData name="Smirnov, Igor" userId="7512555a-d6bf-4868-b78f-1932e0818ba1" providerId="ADAL" clId="{307D2746-F16A-4F44-94CB-B013E0FF6FFA}" dt="2021-08-31T22:34:26.474" v="112" actId="20577"/>
        <pc:sldMkLst>
          <pc:docMk/>
          <pc:sldMk cId="831171058" sldId="262"/>
        </pc:sldMkLst>
        <pc:spChg chg="mod">
          <ac:chgData name="Smirnov, Igor" userId="7512555a-d6bf-4868-b78f-1932e0818ba1" providerId="ADAL" clId="{307D2746-F16A-4F44-94CB-B013E0FF6FFA}" dt="2021-08-31T22:34:26.474" v="112" actId="20577"/>
          <ac:spMkLst>
            <pc:docMk/>
            <pc:sldMk cId="831171058" sldId="262"/>
            <ac:spMk id="3" creationId="{00000000-0000-0000-0000-000000000000}"/>
          </ac:spMkLst>
        </pc:spChg>
      </pc:sldChg>
      <pc:sldChg chg="modSp mod">
        <pc:chgData name="Smirnov, Igor" userId="7512555a-d6bf-4868-b78f-1932e0818ba1" providerId="ADAL" clId="{307D2746-F16A-4F44-94CB-B013E0FF6FFA}" dt="2021-08-31T22:52:53.406" v="190" actId="20577"/>
        <pc:sldMkLst>
          <pc:docMk/>
          <pc:sldMk cId="2081161856" sldId="273"/>
        </pc:sldMkLst>
        <pc:spChg chg="mod">
          <ac:chgData name="Smirnov, Igor" userId="7512555a-d6bf-4868-b78f-1932e0818ba1" providerId="ADAL" clId="{307D2746-F16A-4F44-94CB-B013E0FF6FFA}" dt="2021-08-31T22:52:53.406" v="190" actId="20577"/>
          <ac:spMkLst>
            <pc:docMk/>
            <pc:sldMk cId="2081161856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mirnov@intel.com" TargetMode="External"/><Relationship Id="rId2" Type="http://schemas.openxmlformats.org/officeDocument/2006/relationships/hyperlink" Target="https://github.com/igorsmir-ilab/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/>
              <a:t>Digital Integrated Circuits Design</a:t>
            </a:r>
            <a:br>
              <a:rPr lang="en-US" sz="4800" dirty="0"/>
            </a:br>
            <a:r>
              <a:rPr lang="en-US" sz="4400" dirty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Igor Smirnov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sz="2400" dirty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>
                <a:latin typeface="+mj-lt"/>
              </a:rPr>
              <a:t>Less power -&gt; less money for electricity</a:t>
            </a:r>
          </a:p>
          <a:p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sz="2400" dirty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Smaller battery -&gt; smaller devices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large data centers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+mj-lt"/>
              </a:rPr>
              <a:t>Reasonable cooling systems cannot handle </a:t>
            </a:r>
            <a:r>
              <a:rPr lang="en-US" dirty="0">
                <a:latin typeface="+mj-lt"/>
              </a:rPr>
              <a:t>more power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Power Wall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>
                <a:latin typeface="+mj-lt"/>
              </a:rPr>
              <a:t>Two components: </a:t>
            </a:r>
            <a:r>
              <a:rPr lang="en-US" b="1" dirty="0">
                <a:latin typeface="+mj-lt"/>
              </a:rPr>
              <a:t>dynamic</a:t>
            </a:r>
            <a:r>
              <a:rPr lang="en-US" dirty="0">
                <a:latin typeface="+mj-lt"/>
              </a:rPr>
              <a:t> + static</a:t>
            </a:r>
          </a:p>
          <a:p>
            <a:r>
              <a:rPr lang="en-US" dirty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>
                <a:latin typeface="+mj-lt"/>
              </a:rPr>
              <a:t>It looks like we repeatedly recharge capacitors</a:t>
            </a:r>
          </a:p>
          <a:p>
            <a:r>
              <a:rPr lang="en-US" dirty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Two components: dynamic + </a:t>
            </a:r>
            <a:r>
              <a:rPr lang="en-US" b="1" dirty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1/4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19/24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4636770" y="201174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580" y="192974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682" y="398268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398268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372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9-10 lectures in semester</a:t>
            </a:r>
          </a:p>
          <a:p>
            <a:r>
              <a:rPr lang="en-US" dirty="0"/>
              <a:t>2 tests</a:t>
            </a:r>
          </a:p>
          <a:p>
            <a:pPr lvl="1"/>
            <a:r>
              <a:rPr lang="en-US" dirty="0"/>
              <a:t>1 attempt / test</a:t>
            </a:r>
          </a:p>
          <a:p>
            <a:pPr lvl="1"/>
            <a:r>
              <a:rPr lang="en-US" dirty="0"/>
              <a:t>Tests take one lecture slot</a:t>
            </a:r>
          </a:p>
          <a:p>
            <a:r>
              <a:rPr lang="en-US" dirty="0"/>
              <a:t>Final score is an average of 2 tests</a:t>
            </a:r>
          </a:p>
          <a:p>
            <a:r>
              <a:rPr lang="en-US" dirty="0"/>
              <a:t>Course materials: </a:t>
            </a:r>
            <a:r>
              <a:rPr lang="en-US" dirty="0">
                <a:hlinkClick r:id="rId2"/>
              </a:rPr>
              <a:t>https://github.com/igorsmir-ilab/public</a:t>
            </a:r>
            <a:endParaRPr lang="en-US" dirty="0"/>
          </a:p>
          <a:p>
            <a:r>
              <a:rPr lang="en-US" dirty="0"/>
              <a:t>Contact mail: </a:t>
            </a:r>
            <a:r>
              <a:rPr lang="en-US" dirty="0">
                <a:hlinkClick r:id="rId3"/>
              </a:rPr>
              <a:t>igor.smirnov@intel.com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10 years in hardware 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5 years of teaching 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 – major part of Computer Engineering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Pavel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Kryukov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8126321" y="3797380"/>
            <a:ext cx="143712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CE Triangle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All three are very important</a:t>
            </a:r>
          </a:p>
          <a:p>
            <a:r>
              <a:rPr lang="en-US" sz="2800" dirty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>
                <a:latin typeface="+mj-lt"/>
              </a:rPr>
              <a:t>Different products (mobile, server, etc.)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>
                <a:latin typeface="+mj-lt"/>
              </a:rPr>
              <a:t>(e.g., more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987</Words>
  <Application>Microsoft Office PowerPoint</Application>
  <PresentationFormat>Widescreen</PresentationFormat>
  <Paragraphs>208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  <vt:lpstr>Orgs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107</cp:revision>
  <dcterms:created xsi:type="dcterms:W3CDTF">2015-09-06T19:48:52Z</dcterms:created>
  <dcterms:modified xsi:type="dcterms:W3CDTF">2021-09-01T07:21:04Z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139a8b29-a9e9-45b5-8dd0-694758d7a27a</vt:lpwstr>
  </property>
  <property fmtid="{D5CDD505-2E9C-101B-9397-08002B2CF9AE}" pid="3" name="CTP_TimeStamp">
    <vt:lpwstr>2019-09-04 11:14:47Z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