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66FF66"/>
    <a:srgbClr val="008000"/>
    <a:srgbClr val="00CC00"/>
    <a:srgbClr val="FFFF99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5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T-ILab/mipt-mips/wiki/Introduction-to-Test-Driven-Develop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5 December </a:t>
            </a:r>
            <a:r>
              <a:rPr lang="en-US" i="1" dirty="0"/>
              <a:t>2018</a:t>
            </a:r>
          </a:p>
          <a:p>
            <a:r>
              <a:rPr lang="en-US" i="1" dirty="0" smtClean="0"/>
              <a:t>Kirill Korolev</a:t>
            </a:r>
            <a:endParaRPr lang="ru-RU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47347" y="6356350"/>
            <a:ext cx="977900" cy="365125"/>
          </a:xfrm>
        </p:spPr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321169" y="6356350"/>
            <a:ext cx="1447800" cy="365125"/>
          </a:xfrm>
        </p:spPr>
        <p:txBody>
          <a:bodyPr/>
          <a:lstStyle/>
          <a:p>
            <a:r>
              <a:rPr lang="en-US" dirty="0" smtClean="0"/>
              <a:t>MIPT-MIPS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7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simple calculator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The tested unit: a function</a:t>
            </a:r>
          </a:p>
          <a:p>
            <a:pPr lvl="1"/>
            <a:r>
              <a:rPr lang="en-US" dirty="0" smtClean="0"/>
              <a:t>input: </a:t>
            </a:r>
            <a:r>
              <a:rPr lang="en-US" dirty="0" smtClean="0"/>
              <a:t>a string literal</a:t>
            </a:r>
            <a:endParaRPr lang="en-US" dirty="0" smtClean="0"/>
          </a:p>
          <a:p>
            <a:pPr lvl="1"/>
            <a:r>
              <a:rPr lang="en-US" dirty="0" smtClean="0"/>
              <a:t>output: </a:t>
            </a:r>
            <a:r>
              <a:rPr lang="en-US" dirty="0" smtClean="0"/>
              <a:t>an integer number </a:t>
            </a:r>
            <a:r>
              <a:rPr lang="en-US" dirty="0" smtClean="0"/>
              <a:t>– the result of calculation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smtClean="0"/>
              <a:t>only “+” and “*”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1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Martin, Robert C. (2009). Clean Code: A Handbook of Agile Software Craftsmanship</a:t>
            </a:r>
            <a:r>
              <a:rPr lang="en-US" sz="2000" i="1" dirty="0" smtClean="0"/>
              <a:t>.</a:t>
            </a:r>
            <a:endParaRPr lang="en-US" sz="2000" i="1" dirty="0"/>
          </a:p>
          <a:p>
            <a:r>
              <a:rPr lang="en-US" sz="2000" i="1" dirty="0" err="1" smtClean="0"/>
              <a:t>Koskela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Lesse</a:t>
            </a:r>
            <a:r>
              <a:rPr lang="en-US" sz="2000" i="1" dirty="0" smtClean="0"/>
              <a:t> (2007) Test </a:t>
            </a:r>
            <a:r>
              <a:rPr lang="en-US" sz="2000" i="1" dirty="0"/>
              <a:t>Driven: Practical TDD and Acceptance TDD for Java </a:t>
            </a:r>
            <a:r>
              <a:rPr lang="en-US" sz="2000" i="1" dirty="0" smtClean="0"/>
              <a:t>Developers</a:t>
            </a:r>
          </a:p>
          <a:p>
            <a:r>
              <a:rPr lang="en-US" sz="2000" dirty="0"/>
              <a:t>Wiki note: </a:t>
            </a:r>
            <a:r>
              <a:rPr lang="en-US" sz="2000" dirty="0">
                <a:hlinkClick r:id="rId2"/>
              </a:rPr>
              <a:t>https://github.com/MIPT-ILab/mipt-mips/wiki/Introduction-to-Test-Driven-Development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="1" dirty="0" smtClean="0"/>
              <a:t> test</a:t>
            </a:r>
            <a:r>
              <a:rPr lang="en-US" dirty="0" smtClean="0"/>
              <a:t> verifies if a program meets an expected behavior</a:t>
            </a:r>
          </a:p>
          <a:p>
            <a:pPr lvl="1"/>
            <a:r>
              <a:rPr lang="en-US" b="1" dirty="0" smtClean="0"/>
              <a:t>A unit</a:t>
            </a:r>
            <a:r>
              <a:rPr lang="en-US" dirty="0" smtClean="0"/>
              <a:t> </a:t>
            </a:r>
            <a:r>
              <a:rPr lang="en-US" b="1" dirty="0" smtClean="0"/>
              <a:t>test</a:t>
            </a:r>
            <a:r>
              <a:rPr lang="en-US" dirty="0" smtClean="0"/>
              <a:t> verifies a </a:t>
            </a:r>
            <a:r>
              <a:rPr lang="en-US" dirty="0" smtClean="0"/>
              <a:t>self-contained part of the </a:t>
            </a:r>
            <a:r>
              <a:rPr lang="en-US" dirty="0" smtClean="0"/>
              <a:t>program,</a:t>
            </a:r>
            <a:br>
              <a:rPr lang="en-US" dirty="0" smtClean="0"/>
            </a:br>
            <a:r>
              <a:rPr lang="en-US" dirty="0" smtClean="0"/>
              <a:t>e</a:t>
            </a:r>
            <a:r>
              <a:rPr lang="en-US" dirty="0" smtClean="0"/>
              <a:t>. g. a function, a class...</a:t>
            </a:r>
          </a:p>
          <a:p>
            <a:pPr lvl="1"/>
            <a:r>
              <a:rPr lang="en-US" dirty="0" smtClean="0"/>
              <a:t>All unit tests covering one whole unit functionality form a </a:t>
            </a:r>
            <a:r>
              <a:rPr lang="en-US" b="1" dirty="0" smtClean="0"/>
              <a:t>test suite</a:t>
            </a:r>
          </a:p>
          <a:p>
            <a:r>
              <a:rPr lang="en-US" dirty="0" smtClean="0"/>
              <a:t>Tests guarantee program’s quality:</a:t>
            </a:r>
          </a:p>
          <a:p>
            <a:pPr lvl="1"/>
            <a:r>
              <a:rPr lang="en-US" dirty="0" smtClean="0"/>
              <a:t>Passing unit tests = no bugs hidden in the program</a:t>
            </a:r>
          </a:p>
          <a:p>
            <a:pPr lvl="1"/>
            <a:r>
              <a:rPr lang="en-US" dirty="0" smtClean="0"/>
              <a:t>A program with unit tests is safe to change</a:t>
            </a:r>
          </a:p>
          <a:p>
            <a:pPr lvl="1"/>
            <a:r>
              <a:rPr lang="en-US" dirty="0" smtClean="0"/>
              <a:t>A program with unit tests is well-structured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4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approach to unit testing: write a program first, then cover it with unit tests to fix bugs and optimize</a:t>
            </a:r>
          </a:p>
          <a:p>
            <a:r>
              <a:rPr lang="en-US" dirty="0" smtClean="0"/>
              <a:t>TDD = </a:t>
            </a:r>
            <a:r>
              <a:rPr lang="en-US" b="1" dirty="0" smtClean="0"/>
              <a:t>T</a:t>
            </a:r>
            <a:r>
              <a:rPr lang="en-US" dirty="0" smtClean="0"/>
              <a:t>est </a:t>
            </a:r>
            <a:r>
              <a:rPr lang="en-US" b="1" dirty="0" smtClean="0"/>
              <a:t>D</a:t>
            </a:r>
            <a:r>
              <a:rPr lang="en-US" dirty="0" smtClean="0"/>
              <a:t>riven </a:t>
            </a:r>
            <a:r>
              <a:rPr lang="en-US" b="1" dirty="0" smtClean="0"/>
              <a:t>D</a:t>
            </a:r>
            <a:r>
              <a:rPr lang="en-US" dirty="0" smtClean="0"/>
              <a:t>evelopment – a more advanced programming technique: write tests first, then write code to make the tests pass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6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ground rules of TDD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b="1" dirty="0" smtClean="0"/>
              <a:t>Rule #1:</a:t>
            </a:r>
            <a:r>
              <a:rPr lang="en-US" dirty="0" smtClean="0"/>
              <a:t> Do </a:t>
            </a:r>
            <a:r>
              <a:rPr lang="en-US" dirty="0"/>
              <a:t>not write code until you have a failing </a:t>
            </a:r>
            <a:r>
              <a:rPr lang="en-US" dirty="0" smtClean="0"/>
              <a:t>unit test</a:t>
            </a:r>
            <a:endParaRPr lang="en-US" dirty="0"/>
          </a:p>
          <a:p>
            <a:pPr marL="0" indent="0" fontAlgn="ctr">
              <a:buNone/>
            </a:pPr>
            <a:r>
              <a:rPr lang="en-US" b="1" dirty="0" smtClean="0"/>
              <a:t>Rule #2:</a:t>
            </a:r>
            <a:r>
              <a:rPr lang="en-US" dirty="0" smtClean="0"/>
              <a:t> Stop writing tests when you have a failing unit test</a:t>
            </a:r>
          </a:p>
          <a:p>
            <a:pPr marL="0" indent="0" fontAlgn="ctr">
              <a:buNone/>
            </a:pPr>
            <a:r>
              <a:rPr lang="en-US" b="1" dirty="0" smtClean="0"/>
              <a:t>Rule #3:</a:t>
            </a:r>
            <a:r>
              <a:rPr lang="en-US" dirty="0" smtClean="0"/>
              <a:t> Write </a:t>
            </a:r>
            <a:r>
              <a:rPr lang="en-US" dirty="0"/>
              <a:t>code </a:t>
            </a:r>
            <a:r>
              <a:rPr lang="en-US" dirty="0" smtClean="0"/>
              <a:t>only enough </a:t>
            </a:r>
            <a:r>
              <a:rPr lang="en-US" dirty="0"/>
              <a:t>to make </a:t>
            </a:r>
            <a:r>
              <a:rPr lang="en-US" dirty="0" smtClean="0"/>
              <a:t>the </a:t>
            </a:r>
            <a:r>
              <a:rPr lang="en-US" dirty="0"/>
              <a:t>failing test </a:t>
            </a:r>
            <a:r>
              <a:rPr lang="en-US" dirty="0" smtClean="0"/>
              <a:t>pass</a:t>
            </a:r>
          </a:p>
          <a:p>
            <a:pPr marL="514350" indent="-514350" fontAlgn="ctr">
              <a:buFont typeface="+mj-lt"/>
              <a:buAutoNum type="arabicPeriod"/>
            </a:pPr>
            <a:endParaRPr lang="en-US" dirty="0"/>
          </a:p>
          <a:p>
            <a:pPr fontAlgn="ctr"/>
            <a:r>
              <a:rPr lang="en-US" dirty="0" smtClean="0"/>
              <a:t>These rules form a cycle with each iteration a couple minutes long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03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advantages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Without TDD (writing tests AFTER code)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Design </a:t>
            </a:r>
            <a:r>
              <a:rPr lang="en-US" dirty="0">
                <a:solidFill>
                  <a:srgbClr val="FF0000"/>
                </a:solidFill>
              </a:rPr>
              <a:t>the entire program at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The program works </a:t>
            </a:r>
            <a:r>
              <a:rPr lang="en-US" dirty="0">
                <a:solidFill>
                  <a:srgbClr val="FF0000"/>
                </a:solidFill>
              </a:rPr>
              <a:t>only in the very end of </a:t>
            </a:r>
            <a:r>
              <a:rPr lang="en-US" dirty="0" smtClean="0">
                <a:solidFill>
                  <a:srgbClr val="FF0000"/>
                </a:solidFill>
              </a:rPr>
              <a:t>development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Possible suboptimal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dirty="0" smtClean="0">
                <a:solidFill>
                  <a:srgbClr val="FF0000"/>
                </a:solidFill>
              </a:rPr>
              <a:t>untestable program design</a:t>
            </a:r>
          </a:p>
          <a:p>
            <a:pPr fontAlgn="ctr"/>
            <a:r>
              <a:rPr lang="en-US" dirty="0" smtClean="0">
                <a:solidFill>
                  <a:schemeClr val="accent6"/>
                </a:solidFill>
              </a:rPr>
              <a:t>With TDD (writing tests BEFORE code)</a:t>
            </a:r>
            <a:endParaRPr lang="en-US" dirty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Always focus </a:t>
            </a:r>
            <a:r>
              <a:rPr lang="en-US" dirty="0" smtClean="0">
                <a:solidFill>
                  <a:schemeClr val="accent6"/>
                </a:solidFill>
              </a:rPr>
              <a:t>only at </a:t>
            </a:r>
            <a:r>
              <a:rPr lang="en-US" dirty="0">
                <a:solidFill>
                  <a:schemeClr val="accent6"/>
                </a:solidFill>
              </a:rPr>
              <a:t>a tiny part of functionality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A working program after each TDD iteration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Optimal well-structured </a:t>
            </a:r>
            <a:r>
              <a:rPr lang="en-US" dirty="0" smtClean="0">
                <a:solidFill>
                  <a:schemeClr val="accent6"/>
                </a:solidFill>
              </a:rPr>
              <a:t>design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100% test coverage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Well-organized development process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1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disadvantages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TDD practice requires experience and </a:t>
            </a:r>
            <a:r>
              <a:rPr lang="en-US" dirty="0" smtClean="0"/>
              <a:t>self-discipline</a:t>
            </a:r>
          </a:p>
          <a:p>
            <a:r>
              <a:rPr lang="en-US" dirty="0" smtClean="0"/>
              <a:t>High overhead in case of flow errors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4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guidelines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development is separated in short iterations (2-3 minutes long)</a:t>
            </a:r>
          </a:p>
          <a:p>
            <a:r>
              <a:rPr lang="en-US" dirty="0" smtClean="0"/>
              <a:t>Each iteration consists of 3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b="1" dirty="0" smtClean="0"/>
              <a:t>:</a:t>
            </a:r>
            <a:r>
              <a:rPr lang="en-US" dirty="0" smtClean="0"/>
              <a:t> write a failing unit test </a:t>
            </a:r>
          </a:p>
          <a:p>
            <a:pPr lvl="2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Remember the Rule #2: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Stop writing tests, when you have a failing unit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FIX</a:t>
            </a:r>
            <a:r>
              <a:rPr lang="en-US" b="1" dirty="0" smtClean="0"/>
              <a:t>:</a:t>
            </a:r>
            <a:r>
              <a:rPr lang="en-US" dirty="0" smtClean="0"/>
              <a:t> write code to make the test pass</a:t>
            </a:r>
          </a:p>
          <a:p>
            <a:pPr lvl="2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Remember the Rule #3: Write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code only to make a failing test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accent5"/>
                </a:solidFill>
              </a:rPr>
              <a:t>REFACTOR</a:t>
            </a:r>
            <a:r>
              <a:rPr lang="en-US" b="1" dirty="0" smtClean="0"/>
              <a:t>:</a:t>
            </a:r>
            <a:r>
              <a:rPr lang="en-US" dirty="0" smtClean="0"/>
              <a:t> restructure code and remove duplicates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4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rule of convergence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29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tests become more specific, code becomes more </a:t>
            </a:r>
            <a:r>
              <a:rPr lang="en-US" dirty="0" smtClean="0"/>
              <a:t>general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Correct TDD makes the program write itself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345222" y="2783079"/>
            <a:ext cx="355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ASSERT_EQ(f(2), 2);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9861" y="2783079"/>
            <a:ext cx="3552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f(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arg</a:t>
            </a:r>
            <a:r>
              <a:rPr lang="en-US" sz="20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return 2;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9860" y="2783079"/>
            <a:ext cx="5624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f(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arg</a:t>
            </a:r>
            <a:r>
              <a:rPr lang="en-US" sz="20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result = 1;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for 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i = 2; i &lt;= </a:t>
            </a:r>
            <a:r>
              <a:rPr lang="en-US" sz="2000" dirty="0" err="1" smtClean="0">
                <a:latin typeface="Consolas" panose="020B0609020204030204" pitchFamily="49" charset="0"/>
              </a:rPr>
              <a:t>arg</a:t>
            </a:r>
            <a:r>
              <a:rPr lang="en-US" sz="2000" dirty="0" smtClean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result *= i;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5222" y="2783079"/>
            <a:ext cx="3552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ASSERT_EQ(f(2), 2);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ASSERT_EQ(f(0), 1);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ASSERT_EQ(f(1), 1);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ASSERT_EQ(f(3), 6);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ASSERT_EQ(f(4), 24);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ASSERT_EQ(f(5),120);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5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unit tests?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order - the most important part of TDD 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 smtClean="0"/>
              <a:t>with the simplest the most degenerate unit tests,</a:t>
            </a:r>
            <a:br>
              <a:rPr lang="en-US" dirty="0" smtClean="0"/>
            </a:br>
            <a:r>
              <a:rPr lang="en-US" dirty="0" smtClean="0"/>
              <a:t>e. g. corner cases, invalid cases...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Move towards more complex test cases as slow as possible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Self-check: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each new unit test should require just a couple of changed code lines</a:t>
            </a:r>
          </a:p>
          <a:p>
            <a:r>
              <a:rPr lang="en-US" dirty="0"/>
              <a:t>If you jump to </a:t>
            </a:r>
            <a:r>
              <a:rPr lang="en-US" dirty="0" smtClean="0"/>
              <a:t>complex </a:t>
            </a:r>
            <a:r>
              <a:rPr lang="en-US" dirty="0"/>
              <a:t>test cases </a:t>
            </a:r>
            <a:r>
              <a:rPr lang="en-US" dirty="0" smtClean="0"/>
              <a:t>too </a:t>
            </a:r>
            <a:r>
              <a:rPr lang="en-US" dirty="0"/>
              <a:t>fast, you stuck</a:t>
            </a:r>
          </a:p>
          <a:p>
            <a:pPr lvl="1"/>
            <a:r>
              <a:rPr lang="en-US" dirty="0"/>
              <a:t>It takes to finish </a:t>
            </a:r>
            <a:r>
              <a:rPr lang="en-US" dirty="0" smtClean="0"/>
              <a:t>almost the </a:t>
            </a:r>
            <a:r>
              <a:rPr lang="en-US" dirty="0"/>
              <a:t>whole program to make the </a:t>
            </a:r>
            <a:r>
              <a:rPr lang="en-US" dirty="0" smtClean="0"/>
              <a:t>unit </a:t>
            </a:r>
            <a:r>
              <a:rPr lang="en-US" dirty="0"/>
              <a:t>test pass</a:t>
            </a:r>
          </a:p>
          <a:p>
            <a:pPr lvl="1"/>
            <a:r>
              <a:rPr lang="en-US" dirty="0"/>
              <a:t>The only solution is to </a:t>
            </a:r>
            <a:r>
              <a:rPr lang="en-US" dirty="0" smtClean="0"/>
              <a:t>restart </a:t>
            </a:r>
            <a:r>
              <a:rPr lang="en-US" dirty="0" smtClean="0"/>
              <a:t>TDD </a:t>
            </a:r>
            <a:r>
              <a:rPr lang="en-US" dirty="0" smtClean="0"/>
              <a:t>flow from very </a:t>
            </a:r>
            <a:r>
              <a:rPr lang="en-US" dirty="0" smtClean="0"/>
              <a:t>beginning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6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509</Words>
  <Application>Microsoft Office PowerPoint</Application>
  <PresentationFormat>Widescreen</PresentationFormat>
  <Paragraphs>114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Test Driven Development</vt:lpstr>
      <vt:lpstr>Recap: unit tests</vt:lpstr>
      <vt:lpstr>What is TDD?</vt:lpstr>
      <vt:lpstr>Three ground rules of TDD</vt:lpstr>
      <vt:lpstr>TDD advantages</vt:lpstr>
      <vt:lpstr>TDD disadvantages</vt:lpstr>
      <vt:lpstr>TDD guidelines</vt:lpstr>
      <vt:lpstr>TDD rule of convergence</vt:lpstr>
      <vt:lpstr>How to choose unit tests?</vt:lpstr>
      <vt:lpstr>Live example</vt:lpstr>
      <vt:lpstr>References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410</cp:revision>
  <dcterms:created xsi:type="dcterms:W3CDTF">2018-09-18T18:10:21Z</dcterms:created>
  <dcterms:modified xsi:type="dcterms:W3CDTF">2018-12-05T12:39:05Z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176970ef-006f-4170-801c-dbe50b4af0cb</vt:lpwstr>
  </property>
  <property fmtid="{D5CDD505-2E9C-101B-9397-08002B2CF9AE}" pid="3" name="CTP_TimeStamp">
    <vt:lpwstr>2018-12-05 12:39:05Z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