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8" r:id="rId10"/>
    <p:sldId id="264" r:id="rId11"/>
    <p:sldId id="269" r:id="rId12"/>
    <p:sldId id="271" r:id="rId13"/>
    <p:sldId id="272" r:id="rId14"/>
    <p:sldId id="26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C0066"/>
    <a:srgbClr val="006600"/>
    <a:srgbClr val="FF7C80"/>
    <a:srgbClr val="FBFBFB"/>
    <a:srgbClr val="CC00CC"/>
    <a:srgbClr val="0066FF"/>
    <a:srgbClr val="990099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6" autoAdjust="0"/>
    <p:restoredTop sz="88230" autoAdjust="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6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8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6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8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working-effectively-with/0131177052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afaribooksonline.com/library/publisher/prentice-hal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24 October 2018</a:t>
            </a:r>
          </a:p>
          <a:p>
            <a:r>
              <a:rPr lang="en-US" i="1" dirty="0" smtClean="0"/>
              <a:t>Pavel Kryukov</a:t>
            </a: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team needs a dedicated server + setup + </a:t>
            </a:r>
            <a:r>
              <a:rPr lang="en-US" i="1" dirty="0" smtClean="0"/>
              <a:t>maintainer</a:t>
            </a:r>
            <a:endParaRPr lang="en-US" dirty="0"/>
          </a:p>
          <a:p>
            <a:pPr lvl="1"/>
            <a:r>
              <a:rPr lang="en-US" dirty="0" smtClean="0"/>
              <a:t>might be a problem in 1990s, but now he have cloud services</a:t>
            </a:r>
          </a:p>
          <a:p>
            <a:r>
              <a:rPr lang="en-US" dirty="0" smtClean="0"/>
              <a:t>There are a lot of free of charge providers for open source</a:t>
            </a:r>
          </a:p>
          <a:p>
            <a:r>
              <a:rPr lang="en-US" dirty="0" smtClean="0"/>
              <a:t>Most popular are:</a:t>
            </a:r>
          </a:p>
          <a:p>
            <a:pPr lvl="1"/>
            <a:r>
              <a:rPr lang="en-US" dirty="0" smtClean="0"/>
              <a:t>Travis CI — provides Linux and OS X virtual machines</a:t>
            </a:r>
          </a:p>
          <a:p>
            <a:pPr lvl="1"/>
            <a:r>
              <a:rPr lang="en-US" dirty="0" err="1" smtClean="0"/>
              <a:t>Appveyor</a:t>
            </a:r>
            <a:r>
              <a:rPr lang="en-US" dirty="0" smtClean="0"/>
              <a:t> — provides Windows virtual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Travis CI for C/C++ project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28775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Register on </a:t>
            </a:r>
            <a:r>
              <a:rPr lang="en-US" sz="5100" dirty="0" smtClean="0">
                <a:hlinkClick r:id="rId3"/>
              </a:rPr>
              <a:t>https</a:t>
            </a:r>
            <a:r>
              <a:rPr lang="en-US" sz="5100" dirty="0">
                <a:hlinkClick r:id="rId3"/>
              </a:rPr>
              <a:t>://</a:t>
            </a:r>
            <a:r>
              <a:rPr lang="en-US" sz="5100" dirty="0" smtClean="0">
                <a:hlinkClick r:id="rId3"/>
              </a:rPr>
              <a:t>travis-ci.com/</a:t>
            </a:r>
            <a:endParaRPr lang="en-US" sz="5100" dirty="0"/>
          </a:p>
          <a:p>
            <a:r>
              <a:rPr lang="en-US" sz="5100" dirty="0" smtClean="0"/>
              <a:t>Authorize your GitHub account</a:t>
            </a:r>
          </a:p>
          <a:p>
            <a:r>
              <a:rPr lang="en-US" sz="5100" dirty="0" smtClean="0"/>
              <a:t>Add a ‘.</a:t>
            </a:r>
            <a:r>
              <a:rPr lang="en-US" sz="5100" dirty="0" err="1" smtClean="0"/>
              <a:t>travis.yml</a:t>
            </a:r>
            <a:r>
              <a:rPr lang="en-US" sz="5100" dirty="0" smtClean="0"/>
              <a:t>’ file to the git root</a:t>
            </a:r>
          </a:p>
          <a:p>
            <a:r>
              <a:rPr lang="en-US" sz="5100" dirty="0" smtClean="0"/>
              <a:t>Insert a status badge to README</a:t>
            </a:r>
          </a:p>
          <a:p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compiler: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clang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 &amp;&amp; cd release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 -DCMAKE_BUILD_TYPE=Release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make all unit-tests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1237"/>
          <a:stretch/>
        </p:blipFill>
        <p:spPr>
          <a:xfrm>
            <a:off x="791533" y="3783012"/>
            <a:ext cx="4516328" cy="191452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232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Appveyor</a:t>
            </a:r>
            <a:r>
              <a:rPr lang="en-US" dirty="0" smtClean="0"/>
              <a:t> CI for C/C++ project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28775"/>
          </a:xfrm>
        </p:spPr>
        <p:txBody>
          <a:bodyPr>
            <a:noAutofit/>
          </a:bodyPr>
          <a:lstStyle/>
          <a:p>
            <a:r>
              <a:rPr lang="en-US" sz="2000" dirty="0" smtClean="0"/>
              <a:t>Register on </a:t>
            </a:r>
            <a:r>
              <a:rPr lang="en-US" sz="2000" dirty="0">
                <a:hlinkClick r:id="rId3"/>
              </a:rPr>
              <a:t>https://ci.appveyor.com/</a:t>
            </a:r>
            <a:endParaRPr lang="en-US" sz="2000" dirty="0"/>
          </a:p>
          <a:p>
            <a:r>
              <a:rPr lang="en-US" sz="2000" dirty="0" smtClean="0"/>
              <a:t>Authorize your GitHub account</a:t>
            </a:r>
          </a:p>
          <a:p>
            <a:r>
              <a:rPr lang="en-US" sz="2000" dirty="0" smtClean="0"/>
              <a:t>Add a ‘.</a:t>
            </a:r>
            <a:r>
              <a:rPr lang="en-US" sz="2000" dirty="0" err="1" smtClean="0"/>
              <a:t>appveyor.yml</a:t>
            </a:r>
            <a:r>
              <a:rPr lang="en-US" sz="2000" dirty="0" smtClean="0"/>
              <a:t>’ file to the git root</a:t>
            </a:r>
          </a:p>
          <a:p>
            <a:r>
              <a:rPr lang="en-US" sz="2000" dirty="0" smtClean="0"/>
              <a:t>Insert a status badge to README</a:t>
            </a:r>
          </a:p>
          <a:p>
            <a:endParaRPr lang="ru-RU" sz="11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810597" y="1825625"/>
            <a:ext cx="6381403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image: Visual Studio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matrix: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build: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platform: x86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CMAKEFILE: "Visual Studio 15"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build: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platform: x64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CMAKEFILE: "Visual Studio 15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Win64“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cd build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../simulator -G "%CMAKEFILE%"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MSBuild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.\mipt-mips.sln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p:Configuration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=Release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p:Platform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=%platform%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1237"/>
          <a:stretch/>
        </p:blipFill>
        <p:spPr>
          <a:xfrm>
            <a:off x="791533" y="3783012"/>
            <a:ext cx="4516328" cy="191452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386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have full access to CI machine</a:t>
            </a:r>
          </a:p>
          <a:p>
            <a:pPr lvl="1"/>
            <a:r>
              <a:rPr lang="en-US" dirty="0" smtClean="0"/>
              <a:t>hard to debug infrastructure issues (i.e. wrong folder name)</a:t>
            </a:r>
          </a:p>
          <a:p>
            <a:pPr lvl="1"/>
            <a:r>
              <a:rPr lang="en-US" dirty="0" smtClean="0"/>
              <a:t>hard to find some external libraries or headers</a:t>
            </a:r>
          </a:p>
          <a:p>
            <a:pPr lvl="1"/>
            <a:r>
              <a:rPr lang="en-US" dirty="0" smtClean="0"/>
              <a:t>some packages should be updated or installed</a:t>
            </a:r>
          </a:p>
          <a:p>
            <a:r>
              <a:rPr lang="en-US" dirty="0" smtClean="0"/>
              <a:t>Resources are limited even for payed subscriptions</a:t>
            </a:r>
          </a:p>
          <a:p>
            <a:r>
              <a:rPr lang="en-US" dirty="0" smtClean="0"/>
              <a:t>Security concerns for private projects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benefits of CI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support:</a:t>
            </a:r>
          </a:p>
          <a:p>
            <a:pPr lvl="1"/>
            <a:r>
              <a:rPr lang="en-US" dirty="0" smtClean="0"/>
              <a:t>developer uses only one platform, while CI verifies others</a:t>
            </a:r>
          </a:p>
          <a:p>
            <a:r>
              <a:rPr lang="en-US" dirty="0" smtClean="0"/>
              <a:t>Code analysis:</a:t>
            </a:r>
          </a:p>
          <a:p>
            <a:pPr lvl="1"/>
            <a:r>
              <a:rPr lang="en-US" dirty="0" smtClean="0"/>
              <a:t>code style checkers</a:t>
            </a:r>
          </a:p>
          <a:p>
            <a:pPr lvl="1"/>
            <a:r>
              <a:rPr lang="en-US" dirty="0" smtClean="0"/>
              <a:t>static code analyzers</a:t>
            </a:r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and other sanitizers</a:t>
            </a:r>
            <a:endParaRPr lang="en-US" dirty="0"/>
          </a:p>
          <a:p>
            <a:pPr lvl="1"/>
            <a:r>
              <a:rPr lang="en-US" dirty="0" smtClean="0"/>
              <a:t>collection of test coverage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CI for some of your projects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 err="1"/>
              <a:t>Makefile</a:t>
            </a:r>
            <a:r>
              <a:rPr lang="en-US" dirty="0"/>
              <a:t> to run </a:t>
            </a:r>
            <a:r>
              <a:rPr lang="en-US" dirty="0" smtClean="0"/>
              <a:t>builds</a:t>
            </a:r>
          </a:p>
          <a:p>
            <a:pPr lvl="1"/>
            <a:r>
              <a:rPr lang="en-US" dirty="0" smtClean="0"/>
              <a:t>Start with copy-pasting MIPT-MIPS configuration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Git workflow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Workflow: clone and do changes</a:t>
            </a:r>
          </a:p>
          <a:p>
            <a:r>
              <a:rPr lang="en-US" dirty="0" smtClean="0"/>
              <a:t>Then, you verify your commits</a:t>
            </a:r>
          </a:p>
          <a:p>
            <a:r>
              <a:rPr lang="en-US" dirty="0" smtClean="0"/>
              <a:t>Other developers tests theirs</a:t>
            </a:r>
          </a:p>
          <a:p>
            <a:r>
              <a:rPr lang="en-US" b="1" dirty="0"/>
              <a:t>W</a:t>
            </a:r>
            <a:r>
              <a:rPr lang="en-US" b="1" dirty="0" smtClean="0"/>
              <a:t>ho verifies merge?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grpSp>
        <p:nvGrpSpPr>
          <p:cNvPr id="42" name="Merge"/>
          <p:cNvGrpSpPr/>
          <p:nvPr/>
        </p:nvGrpSpPr>
        <p:grpSpPr>
          <a:xfrm>
            <a:off x="9741390" y="2236018"/>
            <a:ext cx="1504583" cy="1610127"/>
            <a:chOff x="10094855" y="2197598"/>
            <a:chExt cx="1504583" cy="1610127"/>
          </a:xfrm>
        </p:grpSpPr>
        <p:grpSp>
          <p:nvGrpSpPr>
            <p:cNvPr id="43" name="Group 42"/>
            <p:cNvGrpSpPr/>
            <p:nvPr/>
          </p:nvGrpSpPr>
          <p:grpSpPr>
            <a:xfrm>
              <a:off x="10094855" y="2197598"/>
              <a:ext cx="1504583" cy="820800"/>
              <a:chOff x="6981092" y="1197772"/>
              <a:chExt cx="1504583" cy="8208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754817" y="1197772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6981092" y="1619803"/>
                <a:ext cx="773724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48" idx="3"/>
              <a:endCxn id="45" idx="2"/>
            </p:cNvCxnSpPr>
            <p:nvPr/>
          </p:nvCxnSpPr>
          <p:spPr>
            <a:xfrm flipV="1">
              <a:off x="10427673" y="3018398"/>
              <a:ext cx="806336" cy="78932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Local branch"/>
          <p:cNvGrpSpPr/>
          <p:nvPr/>
        </p:nvGrpSpPr>
        <p:grpSpPr>
          <a:xfrm>
            <a:off x="7294381" y="2940315"/>
            <a:ext cx="2992674" cy="2185949"/>
            <a:chOff x="7294381" y="2940315"/>
            <a:chExt cx="2992674" cy="2185949"/>
          </a:xfrm>
        </p:grpSpPr>
        <p:sp>
          <p:nvSpPr>
            <p:cNvPr id="38" name="Rectangular Callout 37"/>
            <p:cNvSpPr/>
            <p:nvPr/>
          </p:nvSpPr>
          <p:spPr>
            <a:xfrm>
              <a:off x="8403667" y="4626680"/>
              <a:ext cx="1883388" cy="499584"/>
            </a:xfrm>
            <a:prstGeom prst="wedgeRectCallout">
              <a:avLst>
                <a:gd name="adj1" fmla="val 21388"/>
                <a:gd name="adj2" fmla="val -108259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your branch</a:t>
              </a:r>
              <a:endPara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571637" y="3435745"/>
              <a:ext cx="1502571" cy="820800"/>
              <a:chOff x="6981092" y="1197772"/>
              <a:chExt cx="1502571" cy="82080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7754817" y="1197772"/>
                <a:ext cx="728846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981092" y="1619803"/>
                <a:ext cx="773724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294381" y="2940315"/>
              <a:ext cx="1619246" cy="1316230"/>
              <a:chOff x="6855070" y="702342"/>
              <a:chExt cx="1619246" cy="131623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754817" y="1197772"/>
                <a:ext cx="719499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855070" y="702342"/>
                <a:ext cx="899746" cy="91746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Remote branch"/>
          <p:cNvGrpSpPr/>
          <p:nvPr/>
        </p:nvGrpSpPr>
        <p:grpSpPr>
          <a:xfrm>
            <a:off x="7420403" y="1385230"/>
            <a:ext cx="2653806" cy="1680380"/>
            <a:chOff x="7420403" y="1385230"/>
            <a:chExt cx="2653806" cy="1680380"/>
          </a:xfrm>
        </p:grpSpPr>
        <p:sp>
          <p:nvSpPr>
            <p:cNvPr id="39" name="Rectangular Callout 38"/>
            <p:cNvSpPr/>
            <p:nvPr/>
          </p:nvSpPr>
          <p:spPr>
            <a:xfrm>
              <a:off x="8913627" y="1385230"/>
              <a:ext cx="1127619" cy="499584"/>
            </a:xfrm>
            <a:prstGeom prst="wedgeRectCallout">
              <a:avLst>
                <a:gd name="adj1" fmla="val 20800"/>
                <a:gd name="adj2" fmla="val 109972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</a:t>
              </a:r>
              <a:endPara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614689" y="2236798"/>
              <a:ext cx="1459520" cy="820800"/>
              <a:chOff x="7010765" y="3245956"/>
              <a:chExt cx="1459520" cy="82080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41625" y="3245956"/>
                <a:ext cx="728660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7010765" y="3656356"/>
                <a:ext cx="744050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7420403" y="2244810"/>
              <a:ext cx="1493224" cy="820800"/>
              <a:chOff x="6981092" y="1197772"/>
              <a:chExt cx="1493224" cy="82080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754817" y="1197772"/>
                <a:ext cx="719499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981092" y="1619803"/>
                <a:ext cx="773724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Initial commit"/>
          <p:cNvGrpSpPr/>
          <p:nvPr/>
        </p:nvGrpSpPr>
        <p:grpSpPr>
          <a:xfrm>
            <a:off x="6566081" y="2242829"/>
            <a:ext cx="1207837" cy="820800"/>
            <a:chOff x="7277838" y="1197772"/>
            <a:chExt cx="1207837" cy="820800"/>
          </a:xfrm>
        </p:grpSpPr>
        <p:sp>
          <p:nvSpPr>
            <p:cNvPr id="60" name="Rounded Rectangle 5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merge responsibility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b="1" dirty="0" smtClean="0"/>
              <a:t>Proposal: </a:t>
            </a:r>
            <a:r>
              <a:rPr lang="en-US" dirty="0" smtClean="0"/>
              <a:t>a dedicated person prepares release and merges all changes</a:t>
            </a:r>
          </a:p>
          <a:p>
            <a:r>
              <a:rPr lang="en-US" b="1" dirty="0" smtClean="0"/>
              <a:t>Problems:</a:t>
            </a:r>
          </a:p>
          <a:p>
            <a:pPr lvl="1"/>
            <a:r>
              <a:rPr lang="en-US" dirty="0" smtClean="0"/>
              <a:t>effortful even with automatization</a:t>
            </a:r>
          </a:p>
          <a:p>
            <a:pPr lvl="1"/>
            <a:r>
              <a:rPr lang="en-US" dirty="0" smtClean="0"/>
              <a:t>merger has to track everything in project</a:t>
            </a:r>
          </a:p>
          <a:p>
            <a:pPr lvl="1"/>
            <a:r>
              <a:rPr lang="en-US" dirty="0" smtClean="0"/>
              <a:t>“merge hell”: complexity increases exponentially with # of commits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daily/hourly builds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18909" cy="4351338"/>
          </a:xfrm>
        </p:spPr>
        <p:txBody>
          <a:bodyPr/>
          <a:lstStyle/>
          <a:p>
            <a:r>
              <a:rPr lang="en-US" b="1" dirty="0"/>
              <a:t>Proposal</a:t>
            </a:r>
            <a:r>
              <a:rPr lang="en-US" b="1" dirty="0" smtClean="0"/>
              <a:t>: </a:t>
            </a:r>
            <a:r>
              <a:rPr lang="en-US" dirty="0" smtClean="0"/>
              <a:t>allow everyone to merge and build once a day/hour</a:t>
            </a:r>
          </a:p>
          <a:p>
            <a:r>
              <a:rPr lang="en-US" b="1" dirty="0" smtClean="0"/>
              <a:t>Problems:</a:t>
            </a:r>
          </a:p>
          <a:p>
            <a:pPr lvl="1"/>
            <a:r>
              <a:rPr lang="en-US" dirty="0" smtClean="0"/>
              <a:t>hard to identify the failing commit</a:t>
            </a:r>
          </a:p>
          <a:p>
            <a:pPr lvl="1"/>
            <a:r>
              <a:rPr lang="en-US" dirty="0" smtClean="0"/>
              <a:t>long roundabout: developer has to wait until results are ready</a:t>
            </a:r>
            <a:endParaRPr lang="en-US" dirty="0"/>
          </a:p>
          <a:p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Merge"/>
          <p:cNvGrpSpPr/>
          <p:nvPr/>
        </p:nvGrpSpPr>
        <p:grpSpPr>
          <a:xfrm>
            <a:off x="7229347" y="4334481"/>
            <a:ext cx="2712419" cy="1598496"/>
            <a:chOff x="8887018" y="2619629"/>
            <a:chExt cx="2712419" cy="1598496"/>
          </a:xfrm>
        </p:grpSpPr>
        <p:grpSp>
          <p:nvGrpSpPr>
            <p:cNvPr id="68" name="Group 67"/>
            <p:cNvGrpSpPr/>
            <p:nvPr/>
          </p:nvGrpSpPr>
          <p:grpSpPr>
            <a:xfrm>
              <a:off x="10094855" y="2619629"/>
              <a:ext cx="1504582" cy="1598496"/>
              <a:chOff x="6981092" y="1619803"/>
              <a:chExt cx="1504582" cy="1598496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7754816" y="2397499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1" name="Straight Arrow Connector 70"/>
              <p:cNvCxnSpPr>
                <a:endCxn id="70" idx="0"/>
              </p:cNvCxnSpPr>
              <p:nvPr/>
            </p:nvCxnSpPr>
            <p:spPr>
              <a:xfrm>
                <a:off x="6981092" y="1619803"/>
                <a:ext cx="1139153" cy="77769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/>
            <p:cNvCxnSpPr>
              <a:endCxn id="70" idx="1"/>
            </p:cNvCxnSpPr>
            <p:nvPr/>
          </p:nvCxnSpPr>
          <p:spPr>
            <a:xfrm>
              <a:off x="8887018" y="3807725"/>
              <a:ext cx="198156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023594" y="3902800"/>
            <a:ext cx="2413590" cy="830450"/>
            <a:chOff x="6776069" y="4245700"/>
            <a:chExt cx="2413590" cy="830450"/>
          </a:xfrm>
        </p:grpSpPr>
        <p:grpSp>
          <p:nvGrpSpPr>
            <p:cNvPr id="63" name="Initial commit"/>
            <p:cNvGrpSpPr/>
            <p:nvPr/>
          </p:nvGrpSpPr>
          <p:grpSpPr>
            <a:xfrm>
              <a:off x="7981822" y="4245700"/>
              <a:ext cx="1207837" cy="820800"/>
              <a:chOff x="7277838" y="1197772"/>
              <a:chExt cx="1207837" cy="8208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7754817" y="1197772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277838" y="1619803"/>
                <a:ext cx="476978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Initial commit"/>
            <p:cNvGrpSpPr/>
            <p:nvPr/>
          </p:nvGrpSpPr>
          <p:grpSpPr>
            <a:xfrm>
              <a:off x="6776069" y="4255350"/>
              <a:ext cx="1207837" cy="820800"/>
              <a:chOff x="7277838" y="1197772"/>
              <a:chExt cx="1207837" cy="82080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754817" y="1197772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7277838" y="1619803"/>
                <a:ext cx="476978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pull before merge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06151" cy="4351338"/>
          </a:xfrm>
        </p:spPr>
        <p:txBody>
          <a:bodyPr/>
          <a:lstStyle/>
          <a:p>
            <a:r>
              <a:rPr lang="en-US" b="1" dirty="0" smtClean="0"/>
              <a:t>Proposal:</a:t>
            </a:r>
            <a:r>
              <a:rPr lang="en-US" dirty="0" smtClean="0"/>
              <a:t> merge with remote changes locally</a:t>
            </a:r>
          </a:p>
          <a:p>
            <a:r>
              <a:rPr lang="en-US" b="1" dirty="0" smtClean="0"/>
              <a:t>Problems:</a:t>
            </a:r>
          </a:p>
          <a:p>
            <a:pPr lvl="1"/>
            <a:r>
              <a:rPr lang="en-US" dirty="0" smtClean="0"/>
              <a:t>waste of developer’s time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Achilles and the </a:t>
            </a:r>
            <a:r>
              <a:rPr lang="en-US" dirty="0" smtClean="0"/>
              <a:t>tortoise”: new commits arrive in meanwhile</a:t>
            </a:r>
            <a:endParaRPr lang="ru-RU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grpSp>
        <p:nvGrpSpPr>
          <p:cNvPr id="31" name="Merge"/>
          <p:cNvGrpSpPr/>
          <p:nvPr/>
        </p:nvGrpSpPr>
        <p:grpSpPr>
          <a:xfrm>
            <a:off x="5702790" y="4316039"/>
            <a:ext cx="1504582" cy="1598496"/>
            <a:chOff x="10094855" y="2619629"/>
            <a:chExt cx="1504582" cy="1598496"/>
          </a:xfrm>
        </p:grpSpPr>
        <p:grpSp>
          <p:nvGrpSpPr>
            <p:cNvPr id="32" name="Group 31"/>
            <p:cNvGrpSpPr/>
            <p:nvPr/>
          </p:nvGrpSpPr>
          <p:grpSpPr>
            <a:xfrm>
              <a:off x="10094855" y="2619629"/>
              <a:ext cx="1504582" cy="1598496"/>
              <a:chOff x="6981092" y="1619803"/>
              <a:chExt cx="1504582" cy="1598496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7754816" y="2397499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endCxn id="34" idx="0"/>
              </p:cNvCxnSpPr>
              <p:nvPr/>
            </p:nvCxnSpPr>
            <p:spPr>
              <a:xfrm>
                <a:off x="6981092" y="1619803"/>
                <a:ext cx="1139153" cy="777696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>
              <a:stCxn id="42" idx="3"/>
              <a:endCxn id="34" idx="1"/>
            </p:cNvCxnSpPr>
            <p:nvPr/>
          </p:nvCxnSpPr>
          <p:spPr>
            <a:xfrm>
              <a:off x="10427673" y="3807725"/>
              <a:ext cx="4409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527481" y="3894788"/>
            <a:ext cx="3508128" cy="2019747"/>
            <a:chOff x="5680256" y="2293948"/>
            <a:chExt cx="3508128" cy="2019747"/>
          </a:xfrm>
        </p:grpSpPr>
        <p:grpSp>
          <p:nvGrpSpPr>
            <p:cNvPr id="36" name="Local branch"/>
            <p:cNvGrpSpPr/>
            <p:nvPr/>
          </p:nvGrpSpPr>
          <p:grpSpPr>
            <a:xfrm>
              <a:off x="6408556" y="2997465"/>
              <a:ext cx="2779827" cy="1316230"/>
              <a:chOff x="7294381" y="2940315"/>
              <a:chExt cx="2779827" cy="131623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571637" y="3435745"/>
                <a:ext cx="1502571" cy="820800"/>
                <a:chOff x="6981092" y="1197772"/>
                <a:chExt cx="1502571" cy="82080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7754817" y="1197772"/>
                  <a:ext cx="728846" cy="8208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b="1" dirty="0" smtClean="0">
                      <a:solidFill>
                        <a:srgbClr val="00B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+++</a:t>
                  </a:r>
                </a:p>
                <a:p>
                  <a:r>
                    <a:rPr lang="en-US" sz="20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---</a:t>
                  </a:r>
                  <a:endParaRPr lang="ru-RU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6981092" y="1619803"/>
                  <a:ext cx="773724" cy="0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7294381" y="2940315"/>
                <a:ext cx="1619246" cy="1316230"/>
                <a:chOff x="6855070" y="702342"/>
                <a:chExt cx="1619246" cy="1316230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7754817" y="1197772"/>
                  <a:ext cx="719499" cy="8208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b="1" dirty="0" smtClean="0">
                      <a:solidFill>
                        <a:srgbClr val="00B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+++</a:t>
                  </a:r>
                </a:p>
                <a:p>
                  <a:r>
                    <a:rPr lang="en-US" sz="20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---</a:t>
                  </a:r>
                  <a:endParaRPr lang="ru-RU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855070" y="702342"/>
                  <a:ext cx="899746" cy="917461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Remote branch"/>
            <p:cNvGrpSpPr/>
            <p:nvPr/>
          </p:nvGrpSpPr>
          <p:grpSpPr>
            <a:xfrm>
              <a:off x="6534578" y="2293948"/>
              <a:ext cx="2653806" cy="828812"/>
              <a:chOff x="7420403" y="2236798"/>
              <a:chExt cx="2653806" cy="82881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614689" y="2236798"/>
                <a:ext cx="1459520" cy="820800"/>
                <a:chOff x="7010765" y="3245956"/>
                <a:chExt cx="1459520" cy="820800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7741625" y="3245956"/>
                  <a:ext cx="728660" cy="8208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b="1" dirty="0" smtClean="0">
                      <a:solidFill>
                        <a:srgbClr val="00B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+++</a:t>
                  </a:r>
                </a:p>
                <a:p>
                  <a:r>
                    <a:rPr lang="en-US" sz="20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---</a:t>
                  </a:r>
                  <a:endParaRPr lang="ru-RU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7010765" y="3656356"/>
                  <a:ext cx="744050" cy="0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7420403" y="2244810"/>
                <a:ext cx="1493224" cy="820800"/>
                <a:chOff x="6981092" y="1197772"/>
                <a:chExt cx="1493224" cy="820800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7754817" y="1197772"/>
                  <a:ext cx="719499" cy="8208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b="1" dirty="0" smtClean="0">
                      <a:solidFill>
                        <a:srgbClr val="00B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+++</a:t>
                  </a:r>
                </a:p>
                <a:p>
                  <a:r>
                    <a:rPr lang="en-US" sz="20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---</a:t>
                  </a:r>
                  <a:endParaRPr lang="ru-RU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6981092" y="1619803"/>
                  <a:ext cx="773724" cy="0"/>
                </a:xfrm>
                <a:prstGeom prst="straightConnector1">
                  <a:avLst/>
                </a:prstGeom>
                <a:ln w="762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Initial commit"/>
            <p:cNvGrpSpPr/>
            <p:nvPr/>
          </p:nvGrpSpPr>
          <p:grpSpPr>
            <a:xfrm>
              <a:off x="5680256" y="2299979"/>
              <a:ext cx="1207837" cy="820800"/>
              <a:chOff x="7277838" y="1197772"/>
              <a:chExt cx="1207837" cy="8208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7754817" y="1197772"/>
                <a:ext cx="730858" cy="820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+++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ru-RU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7277838" y="1619803"/>
                <a:ext cx="476978" cy="0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07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/>
          </a:bodyPr>
          <a:lstStyle/>
          <a:p>
            <a:r>
              <a:rPr lang="en-US" b="1" dirty="0" smtClean="0"/>
              <a:t>Idea: </a:t>
            </a:r>
            <a:r>
              <a:rPr lang="en-US" dirty="0" smtClean="0"/>
              <a:t>test </a:t>
            </a:r>
            <a:r>
              <a:rPr lang="en-US" u="sng" dirty="0" smtClean="0"/>
              <a:t>before every merge </a:t>
            </a:r>
            <a:r>
              <a:rPr lang="en-US" dirty="0" smtClean="0"/>
              <a:t>and </a:t>
            </a:r>
            <a:r>
              <a:rPr lang="en-US" u="sng" dirty="0" smtClean="0"/>
              <a:t>after every merge</a:t>
            </a:r>
          </a:p>
          <a:p>
            <a:pPr lvl="1"/>
            <a:r>
              <a:rPr lang="en-US" dirty="0" smtClean="0"/>
              <a:t>does not matter whether it 20 times a day</a:t>
            </a:r>
          </a:p>
          <a:p>
            <a:r>
              <a:rPr lang="en-US" b="1" dirty="0" smtClean="0"/>
              <a:t>Drawbacks:</a:t>
            </a:r>
          </a:p>
          <a:p>
            <a:pPr lvl="1"/>
            <a:r>
              <a:rPr lang="en-US" dirty="0" smtClean="0"/>
              <a:t>team needs a dedicated server + setup + maintainer</a:t>
            </a:r>
          </a:p>
          <a:p>
            <a:r>
              <a:rPr lang="en-US" b="1" dirty="0" smtClean="0"/>
              <a:t>Main benefits:</a:t>
            </a:r>
          </a:p>
          <a:p>
            <a:pPr lvl="1"/>
            <a:r>
              <a:rPr lang="en-US" dirty="0" smtClean="0"/>
              <a:t>“fire-and-forget” mode for developer in the most of cases</a:t>
            </a:r>
            <a:endParaRPr lang="en-US" dirty="0"/>
          </a:p>
          <a:p>
            <a:pPr lvl="1"/>
            <a:r>
              <a:rPr lang="en-US" dirty="0" smtClean="0"/>
              <a:t>nobody has to track all the project</a:t>
            </a:r>
          </a:p>
          <a:p>
            <a:pPr lvl="1"/>
            <a:r>
              <a:rPr lang="en-US" dirty="0" smtClean="0"/>
              <a:t>ease of identification of </a:t>
            </a:r>
            <a:r>
              <a:rPr lang="en-US" dirty="0"/>
              <a:t>the </a:t>
            </a:r>
            <a:r>
              <a:rPr lang="en-US" dirty="0" smtClean="0"/>
              <a:t>failure reason</a:t>
            </a:r>
            <a:endParaRPr lang="en-US" dirty="0"/>
          </a:p>
          <a:p>
            <a:pPr lvl="1"/>
            <a:r>
              <a:rPr lang="en-US" dirty="0" smtClean="0"/>
              <a:t>short loop, within ~15 minutes </a:t>
            </a:r>
          </a:p>
          <a:p>
            <a:pPr lvl="1"/>
            <a:r>
              <a:rPr lang="en-US" dirty="0" smtClean="0"/>
              <a:t>“merge hell” becomes a hardware problem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Fearless contribution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makes us confident that we are not able to damage code</a:t>
            </a:r>
          </a:p>
          <a:p>
            <a:r>
              <a:rPr lang="en-US" dirty="0" smtClean="0"/>
              <a:t>Ease of the first contribution</a:t>
            </a:r>
          </a:p>
          <a:p>
            <a:pPr lvl="1"/>
            <a:r>
              <a:rPr lang="en-US" dirty="0" smtClean="0"/>
              <a:t>important for open source communities to involve new members</a:t>
            </a:r>
          </a:p>
          <a:p>
            <a:r>
              <a:rPr lang="en-US" dirty="0" smtClean="0"/>
              <a:t>Integration is </a:t>
            </a:r>
            <a:r>
              <a:rPr lang="en-US" b="1" dirty="0" smtClean="0"/>
              <a:t>continuous</a:t>
            </a:r>
          </a:p>
          <a:p>
            <a:pPr lvl="1"/>
            <a:r>
              <a:rPr lang="en-US" dirty="0" smtClean="0"/>
              <a:t>there is no need to test bunch of changes at once → separate them to clear commits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488-6062-45C6-A90C-8004C021A70C}" type="datetime1">
              <a:rPr lang="ru-RU" smtClean="0"/>
              <a:t>24.10.2018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8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7076" cy="4629883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change software?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Fix a bug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Refactoring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Optimizations</a:t>
            </a:r>
          </a:p>
          <a:p>
            <a:r>
              <a:rPr lang="en-US" dirty="0" smtClean="0"/>
              <a:t>Good practice is to isolate changes</a:t>
            </a:r>
          </a:p>
          <a:p>
            <a:pPr lvl="1"/>
            <a:r>
              <a:rPr lang="en-US" dirty="0" smtClean="0"/>
              <a:t>Easy to track, review and revert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Each commit should do exactly only one thing!</a:t>
            </a:r>
          </a:p>
          <a:p>
            <a:r>
              <a:rPr lang="en-US" dirty="0" smtClean="0"/>
              <a:t>Vice versa: a single change looks great in a single commit</a:t>
            </a:r>
          </a:p>
          <a:p>
            <a:pPr lvl="1"/>
            <a:endParaRPr lang="en-US" dirty="0" smtClean="0"/>
          </a:p>
        </p:txBody>
      </p:sp>
      <p:pic>
        <p:nvPicPr>
          <p:cNvPr id="14" name="Picture 2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0815" y="1825625"/>
            <a:ext cx="5181600" cy="137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46107" y="3264739"/>
            <a:ext cx="5236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hlinkClick r:id="rId3"/>
              </a:rPr>
              <a:t>© Working </a:t>
            </a:r>
            <a:r>
              <a:rPr lang="en-US" sz="1400" dirty="0">
                <a:hlinkClick r:id="rId3"/>
              </a:rPr>
              <a:t>Effectively with Legacy Code, First </a:t>
            </a:r>
            <a:r>
              <a:rPr lang="en-US" sz="1400" dirty="0" smtClean="0">
                <a:hlinkClick r:id="rId3"/>
              </a:rPr>
              <a:t>Edition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by </a:t>
            </a:r>
            <a:r>
              <a:rPr lang="en-US" sz="1400" dirty="0"/>
              <a:t>Michael </a:t>
            </a:r>
            <a:r>
              <a:rPr lang="en-US" sz="1400" dirty="0" smtClean="0"/>
              <a:t>Feathers</a:t>
            </a:r>
          </a:p>
          <a:p>
            <a:pPr algn="r"/>
            <a:r>
              <a:rPr lang="en-US" sz="1400" i="1" dirty="0" smtClean="0"/>
              <a:t>Published </a:t>
            </a:r>
            <a:r>
              <a:rPr lang="en-US" sz="1400" i="1" dirty="0"/>
              <a:t>by </a:t>
            </a:r>
            <a:r>
              <a:rPr lang="en-US" sz="1400" i="1" dirty="0">
                <a:hlinkClick r:id="rId4"/>
              </a:rPr>
              <a:t>Prentice Hall</a:t>
            </a:r>
            <a:r>
              <a:rPr lang="en-US" sz="1400" i="1" dirty="0"/>
              <a:t>, 2004</a:t>
            </a:r>
            <a:endParaRPr lang="ru-RU" sz="1400" dirty="0"/>
          </a:p>
        </p:txBody>
      </p:sp>
      <p:sp>
        <p:nvSpPr>
          <p:cNvPr id="15" name="Rectangle 14"/>
          <p:cNvSpPr/>
          <p:nvPr/>
        </p:nvSpPr>
        <p:spPr>
          <a:xfrm>
            <a:off x="8029430" y="2106965"/>
            <a:ext cx="1867877" cy="1875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9655"/>
          </a:xfrm>
        </p:spPr>
        <p:txBody>
          <a:bodyPr>
            <a:normAutofit/>
          </a:bodyPr>
          <a:lstStyle/>
          <a:p>
            <a:r>
              <a:rPr lang="en-US" dirty="0" smtClean="0"/>
              <a:t>Rule of thumb: try to explain changes in 50 characters</a:t>
            </a:r>
          </a:p>
          <a:p>
            <a:pPr lvl="1"/>
            <a:r>
              <a:rPr lang="en-US" dirty="0" smtClean="0"/>
              <a:t>Will appear nicely in git backlog</a:t>
            </a:r>
          </a:p>
          <a:p>
            <a:pPr lvl="1"/>
            <a:r>
              <a:rPr lang="en-US" dirty="0"/>
              <a:t>You may describe your changes more detailed in next messages</a:t>
            </a:r>
          </a:p>
          <a:p>
            <a:r>
              <a:rPr lang="en-US" dirty="0" smtClean="0"/>
              <a:t>Use imperative mood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05840" y="4257357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InstrMemory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two interfaces (#617)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Since there are no backward dependencies, we can safely separate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two interfaces: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InstrMemory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(which provides CPU-compatible interfaces) and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InstrMemoryCached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(which provides same interfaces but manages decoding cache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831</Words>
  <Application>Microsoft Office PowerPoint</Application>
  <PresentationFormat>Widescreen</PresentationFormat>
  <Paragraphs>212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Continuous Integration</vt:lpstr>
      <vt:lpstr>Refresher: Git workflow</vt:lpstr>
      <vt:lpstr>Option 1: merge responsibility</vt:lpstr>
      <vt:lpstr>Option 2: daily/hourly builds</vt:lpstr>
      <vt:lpstr>Option 3: pull before merge</vt:lpstr>
      <vt:lpstr>Continuous integration</vt:lpstr>
      <vt:lpstr>Fearless contribution</vt:lpstr>
      <vt:lpstr>Effective commits</vt:lpstr>
      <vt:lpstr>Commit message</vt:lpstr>
      <vt:lpstr>CI services</vt:lpstr>
      <vt:lpstr>Installing Travis CI for C/C++ project</vt:lpstr>
      <vt:lpstr>Installing Appveyor CI for C/C++ project</vt:lpstr>
      <vt:lpstr>Drawbacks</vt:lpstr>
      <vt:lpstr>Side benefits of CI</vt:lpstr>
      <vt:lpstr>Homework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396</cp:revision>
  <dcterms:created xsi:type="dcterms:W3CDTF">2018-09-18T18:10:21Z</dcterms:created>
  <dcterms:modified xsi:type="dcterms:W3CDTF">2018-10-24T12:43:02Z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2018-10-24 12:43:02Z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