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7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8" r:id="rId11"/>
    <p:sldId id="326" r:id="rId12"/>
    <p:sldId id="327" r:id="rId13"/>
    <p:sldId id="330" r:id="rId14"/>
    <p:sldId id="331" r:id="rId15"/>
    <p:sldId id="332" r:id="rId16"/>
    <p:sldId id="333" r:id="rId17"/>
    <p:sldId id="334" r:id="rId18"/>
    <p:sldId id="336" r:id="rId19"/>
    <p:sldId id="335" r:id="rId20"/>
    <p:sldId id="33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FF66"/>
    <a:srgbClr val="008000"/>
    <a:srgbClr val="00CC00"/>
    <a:srgbClr val="FFFF99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2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22.11.2018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5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MIPT-MIPS 2018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tchorg/Catch2/blob/master/docs/tutorial.md#top" TargetMode="External"/><Relationship Id="rId2" Type="http://schemas.openxmlformats.org/officeDocument/2006/relationships/hyperlink" Target="https://github.com/MIPT-ILab/mipt-mips/wiki/Unit-Tes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21 November </a:t>
            </a:r>
            <a:r>
              <a:rPr lang="en-US" i="1" dirty="0"/>
              <a:t>2018</a:t>
            </a:r>
          </a:p>
          <a:p>
            <a:r>
              <a:rPr lang="en-US" i="1" dirty="0" smtClean="0"/>
              <a:t>Pavel Kryukov</a:t>
            </a:r>
            <a:endParaRPr lang="ru-RU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47347" y="6356350"/>
            <a:ext cx="977900" cy="365125"/>
          </a:xfrm>
        </p:spPr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321169" y="6356350"/>
            <a:ext cx="1447800" cy="365125"/>
          </a:xfrm>
        </p:spPr>
        <p:txBody>
          <a:bodyPr/>
          <a:lstStyle/>
          <a:p>
            <a:r>
              <a:rPr lang="en-US" dirty="0" smtClean="0"/>
              <a:t>MIPT-MIPS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and refactoring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8187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Unit tests do not care about class implementation</a:t>
            </a:r>
          </a:p>
          <a:p>
            <a:pPr lvl="1"/>
            <a:r>
              <a:rPr lang="en-US" sz="2000" dirty="0" smtClean="0"/>
              <a:t>only interfaces must be tested</a:t>
            </a:r>
          </a:p>
          <a:p>
            <a:r>
              <a:rPr lang="en-US" sz="2400" dirty="0" smtClean="0"/>
              <a:t>Benefits:</a:t>
            </a:r>
          </a:p>
          <a:p>
            <a:pPr lvl="1"/>
            <a:r>
              <a:rPr lang="en-US" sz="1800" dirty="0" smtClean="0"/>
              <a:t>we may change implementation as long as tests pass</a:t>
            </a:r>
          </a:p>
          <a:p>
            <a:pPr lvl="1"/>
            <a:r>
              <a:rPr lang="en-US" sz="1800" dirty="0" smtClean="0"/>
              <a:t>we can safely refactor or optimize the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895769" y="1769966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Divider::execute()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(!denominator)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16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(numerator &gt; denominator) {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result++;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nominator -= denominator;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Divider::execute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(!denominator)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nominator / denominator;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→ structured code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motivate </a:t>
            </a:r>
            <a:r>
              <a:rPr lang="en-US" u="sng" dirty="0" smtClean="0"/>
              <a:t>writing</a:t>
            </a:r>
            <a:r>
              <a:rPr lang="en-US" dirty="0" smtClean="0"/>
              <a:t> structured code</a:t>
            </a:r>
          </a:p>
          <a:p>
            <a:r>
              <a:rPr lang="en-US" dirty="0" smtClean="0"/>
              <a:t>Unit tests motivate </a:t>
            </a:r>
            <a:r>
              <a:rPr lang="en-US" u="sng" dirty="0" smtClean="0"/>
              <a:t>keeping</a:t>
            </a:r>
            <a:r>
              <a:rPr lang="en-US" dirty="0" smtClean="0"/>
              <a:t> structured code</a:t>
            </a:r>
          </a:p>
          <a:p>
            <a:endParaRPr lang="en-US" dirty="0"/>
          </a:p>
          <a:p>
            <a:r>
              <a:rPr lang="en-US" dirty="0" smtClean="0"/>
              <a:t>Structured code may be integrated separately</a:t>
            </a:r>
          </a:p>
          <a:p>
            <a:pPr lvl="1"/>
            <a:r>
              <a:rPr lang="en-US" dirty="0" smtClean="0"/>
              <a:t>Actual for big projects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6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unit tests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Clearly define </a:t>
            </a:r>
            <a:r>
              <a:rPr lang="en-US" i="1" dirty="0" smtClean="0"/>
              <a:t>interfaces</a:t>
            </a:r>
            <a:r>
              <a:rPr lang="en-US" dirty="0" smtClean="0"/>
              <a:t> of your unit</a:t>
            </a:r>
          </a:p>
          <a:p>
            <a:pPr lvl="1"/>
            <a:r>
              <a:rPr lang="en-US" dirty="0" smtClean="0"/>
              <a:t>OK, what interfaces are?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r>
              <a:rPr lang="en-US" smtClean="0"/>
              <a:t>: </a:t>
            </a:r>
            <a:r>
              <a:rPr lang="en-US" smtClean="0"/>
              <a:t>basic </a:t>
            </a:r>
            <a:r>
              <a:rPr lang="en-US" dirty="0" smtClean="0"/>
              <a:t>types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Initializing:</a:t>
            </a:r>
          </a:p>
          <a:p>
            <a:pPr lvl="1"/>
            <a:r>
              <a:rPr lang="en-US" dirty="0" smtClean="0"/>
              <a:t>Generates a new unit</a:t>
            </a:r>
          </a:p>
          <a:p>
            <a:pPr lvl="1"/>
            <a:r>
              <a:rPr lang="en-US" dirty="0" err="1" smtClean="0"/>
              <a:t>Ctors</a:t>
            </a:r>
            <a:r>
              <a:rPr lang="en-US" dirty="0" smtClean="0"/>
              <a:t>, Factories etc.</a:t>
            </a:r>
          </a:p>
          <a:p>
            <a:r>
              <a:rPr lang="en-US" dirty="0" smtClean="0"/>
              <a:t>Accessing:</a:t>
            </a:r>
          </a:p>
          <a:p>
            <a:pPr lvl="1"/>
            <a:r>
              <a:rPr lang="en-US" dirty="0" smtClean="0"/>
              <a:t>Do not mutate unit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eturn value</a:t>
            </a:r>
          </a:p>
          <a:p>
            <a:pPr lvl="1"/>
            <a:r>
              <a:rPr lang="en-US" dirty="0" smtClean="0"/>
              <a:t>“getters”, readers etc.</a:t>
            </a:r>
          </a:p>
          <a:p>
            <a:r>
              <a:rPr lang="en-US" dirty="0" smtClean="0"/>
              <a:t>Mutating:</a:t>
            </a:r>
          </a:p>
          <a:p>
            <a:pPr lvl="1"/>
            <a:r>
              <a:rPr lang="en-US" dirty="0" smtClean="0"/>
              <a:t>Change unit state</a:t>
            </a:r>
          </a:p>
          <a:p>
            <a:pPr lvl="1"/>
            <a:r>
              <a:rPr lang="en-US" dirty="0" smtClean="0"/>
              <a:t>Usually do not return any value</a:t>
            </a:r>
          </a:p>
          <a:p>
            <a:pPr lvl="1"/>
            <a:r>
              <a:rPr lang="en-US" dirty="0" smtClean="0"/>
              <a:t>“setters”, “processors” etc.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Interacting: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Change state of two units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Out of scope today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Queue {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Initializing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Queue(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Accessing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front()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back() </a:t>
            </a:r>
            <a:r>
              <a:rPr lang="en-US" sz="16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Mutating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QueueFull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 </a:t>
            </a: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7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unit tests (2)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Clearly define interfaces of your unit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initializing methods: they should pass/fail when they have to: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CHECK_NOTHROW( Queue(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CHECK_NOTHROW(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CHECK_THROWS_AS( Queue(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Test accessing methods: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 q(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q.full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CHECK_THROWS_AS(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CHECK_THROWS_AS(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unit tests </a:t>
            </a:r>
            <a:r>
              <a:rPr lang="en-US" dirty="0" smtClean="0"/>
              <a:t>(3)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Test </a:t>
            </a:r>
            <a:r>
              <a:rPr lang="en-US" dirty="0" smtClean="0"/>
              <a:t>mutating methods, one by one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Arrange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Assert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CHECK( 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CHECK(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q.back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85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testing: best known methods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Shortness</a:t>
            </a:r>
          </a:p>
          <a:p>
            <a:pPr marL="457200" lvl="1" indent="0">
              <a:buNone/>
            </a:pPr>
            <a:r>
              <a:rPr lang="en-US" dirty="0" smtClean="0"/>
              <a:t>One test case — one “arrangement” and one “act” section</a:t>
            </a:r>
          </a:p>
          <a:p>
            <a:r>
              <a:rPr lang="en-US" b="1" dirty="0" smtClean="0"/>
              <a:t>Bootstrap</a:t>
            </a:r>
          </a:p>
          <a:p>
            <a:pPr marL="457200" lvl="1" indent="0">
              <a:buNone/>
            </a:pPr>
            <a:r>
              <a:rPr lang="en-US" dirty="0" smtClean="0"/>
              <a:t>next test cases uses “act” of previous case as “arrangement”</a:t>
            </a:r>
          </a:p>
          <a:p>
            <a:r>
              <a:rPr lang="en-US" b="1" dirty="0" smtClean="0"/>
              <a:t>Accumulation</a:t>
            </a:r>
          </a:p>
          <a:p>
            <a:pPr marL="457200" lvl="1" indent="0">
              <a:buNone/>
            </a:pPr>
            <a:r>
              <a:rPr lang="en-US" dirty="0" smtClean="0"/>
              <a:t>if you fix a bug, make a test case to prevent it happen again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coverage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Test suite should be as full as possible</a:t>
            </a:r>
          </a:p>
          <a:p>
            <a:pPr lvl="1"/>
            <a:r>
              <a:rPr lang="en-US" sz="1800" dirty="0" smtClean="0"/>
              <a:t>However, complete test suite is hardly achievable</a:t>
            </a:r>
          </a:p>
          <a:p>
            <a:r>
              <a:rPr lang="en-US" sz="2000" dirty="0" smtClean="0"/>
              <a:t>Code coverage systems</a:t>
            </a:r>
          </a:p>
          <a:p>
            <a:pPr lvl="1"/>
            <a:r>
              <a:rPr lang="en-US" sz="1800" dirty="0" smtClean="0"/>
              <a:t>show control flows never triggered by tests</a:t>
            </a:r>
          </a:p>
          <a:p>
            <a:r>
              <a:rPr lang="en-US" sz="2200" dirty="0" smtClean="0"/>
              <a:t>Drawbacks</a:t>
            </a:r>
          </a:p>
          <a:p>
            <a:pPr lvl="1"/>
            <a:r>
              <a:rPr lang="en-US" sz="1800" dirty="0" smtClean="0"/>
              <a:t>no guarantee that each control flow combination is possible</a:t>
            </a:r>
          </a:p>
          <a:p>
            <a:pPr lvl="1"/>
            <a:r>
              <a:rPr lang="en-US" sz="1800" dirty="0" smtClean="0"/>
              <a:t>contradicts with “black box” concept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17</a:t>
            </a:fld>
            <a:endParaRPr lang="ru-RU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89263"/>
            <a:ext cx="5181600" cy="26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limitations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Probabilistic applications:</a:t>
            </a:r>
          </a:p>
          <a:p>
            <a:pPr lvl="1"/>
            <a:r>
              <a:rPr lang="en-US" dirty="0" smtClean="0"/>
              <a:t>computational math</a:t>
            </a:r>
          </a:p>
          <a:p>
            <a:pPr lvl="1"/>
            <a:r>
              <a:rPr lang="en-US" dirty="0" smtClean="0"/>
              <a:t>games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Physics-level applications: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timing</a:t>
            </a:r>
          </a:p>
          <a:p>
            <a:pPr lvl="1"/>
            <a:r>
              <a:rPr lang="en-US" dirty="0" smtClean="0"/>
              <a:t>GUI input/output</a:t>
            </a:r>
            <a:endParaRPr lang="en-US" dirty="0"/>
          </a:p>
          <a:p>
            <a:pPr lvl="1"/>
            <a:r>
              <a:rPr lang="en-US" dirty="0"/>
              <a:t>sensors</a:t>
            </a:r>
          </a:p>
          <a:p>
            <a:r>
              <a:rPr lang="en-US" dirty="0" smtClean="0"/>
              <a:t>Strategy: isolate non-testable units as much as possible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Teaser: TDD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far, we go this way: </a:t>
            </a:r>
            <a:r>
              <a:rPr lang="en-US" i="1" dirty="0" smtClean="0"/>
              <a:t>f → </a:t>
            </a:r>
            <a:r>
              <a:rPr lang="en-US" dirty="0" smtClean="0"/>
              <a:t>{</a:t>
            </a:r>
            <a:r>
              <a:rPr lang="en-US" i="1" dirty="0" smtClean="0"/>
              <a:t>i</a:t>
            </a:r>
            <a:r>
              <a:rPr lang="en-US" dirty="0" smtClean="0"/>
              <a:t>}, {</a:t>
            </a:r>
            <a:r>
              <a:rPr lang="en-US" i="1" dirty="0" smtClean="0"/>
              <a:t>r</a:t>
            </a:r>
            <a:r>
              <a:rPr lang="en-US" dirty="0" smtClean="0"/>
              <a:t>}</a:t>
            </a:r>
            <a:endParaRPr lang="en-US" i="1" dirty="0" smtClean="0"/>
          </a:p>
          <a:p>
            <a:r>
              <a:rPr lang="en-US" dirty="0" smtClean="0"/>
              <a:t>But what if we go the opposite: </a:t>
            </a:r>
            <a:r>
              <a:rPr lang="en-US" dirty="0"/>
              <a:t>{</a:t>
            </a:r>
            <a:r>
              <a:rPr lang="en-US" i="1" dirty="0"/>
              <a:t>i</a:t>
            </a:r>
            <a:r>
              <a:rPr lang="en-US" dirty="0"/>
              <a:t>}, {</a:t>
            </a:r>
            <a:r>
              <a:rPr lang="en-US" i="1" dirty="0"/>
              <a:t>r</a:t>
            </a:r>
            <a:r>
              <a:rPr lang="en-US" dirty="0" smtClean="0"/>
              <a:t>}</a:t>
            </a:r>
            <a:r>
              <a:rPr lang="en-US" i="1" dirty="0"/>
              <a:t> </a:t>
            </a:r>
            <a:r>
              <a:rPr lang="en-US" i="1" dirty="0" smtClean="0"/>
              <a:t>→ f</a:t>
            </a:r>
          </a:p>
          <a:p>
            <a:pPr lvl="1"/>
            <a:r>
              <a:rPr lang="en-US" dirty="0" smtClean="0"/>
              <a:t>Looks weird at the first glance</a:t>
            </a:r>
          </a:p>
          <a:p>
            <a:pPr lvl="1"/>
            <a:r>
              <a:rPr lang="en-US" dirty="0" smtClean="0"/>
              <a:t>At the second glance, it matches how we do things in real life</a:t>
            </a:r>
          </a:p>
          <a:p>
            <a:r>
              <a:rPr lang="en-US" dirty="0" smtClean="0"/>
              <a:t>Actually there are a lot of benefits — topic of the next lecture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testing?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to test = to verify that program meets our expectations</a:t>
                </a:r>
              </a:p>
              <a:p>
                <a:pPr lvl="1"/>
                <a:r>
                  <a:rPr lang="en-US" i="1" dirty="0" smtClean="0"/>
                  <a:t>i</a:t>
                </a:r>
                <a:r>
                  <a:rPr lang="en-US" dirty="0" smtClean="0"/>
                  <a:t> — </a:t>
                </a:r>
                <a:r>
                  <a:rPr lang="en-US" dirty="0"/>
                  <a:t>i</a:t>
                </a:r>
                <a:r>
                  <a:rPr lang="en-US" dirty="0" smtClean="0"/>
                  <a:t>nput vector</a:t>
                </a:r>
              </a:p>
              <a:p>
                <a:pPr lvl="1"/>
                <a:r>
                  <a:rPr lang="en-US" i="1" dirty="0" smtClean="0"/>
                  <a:t>r</a:t>
                </a:r>
                <a:r>
                  <a:rPr lang="en-US" dirty="0" smtClean="0"/>
                  <a:t> — result vector</a:t>
                </a:r>
              </a:p>
              <a:p>
                <a:pPr lvl="1"/>
                <a:r>
                  <a:rPr lang="en-US" i="1" dirty="0" smtClean="0"/>
                  <a:t>f </a:t>
                </a:r>
                <a:r>
                  <a:rPr lang="en-US" dirty="0" smtClean="0"/>
                  <a:t>— program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Examples:</a:t>
                </a:r>
              </a:p>
              <a:p>
                <a:pPr lvl="1"/>
                <a:r>
                  <a:rPr lang="en-US" b="1" dirty="0" smtClean="0"/>
                  <a:t>hello-</a:t>
                </a:r>
                <a:r>
                  <a:rPr lang="en-US" b="1" dirty="0" err="1" smtClean="0"/>
                  <a:t>world.c</a:t>
                </a:r>
                <a:r>
                  <a:rPr lang="en-US" dirty="0" smtClean="0"/>
                  <a:t> prints “Hello World” to the screen</a:t>
                </a:r>
              </a:p>
              <a:p>
                <a:pPr lvl="1"/>
                <a:r>
                  <a:rPr lang="en-US" b="1" dirty="0" smtClean="0"/>
                  <a:t>clang</a:t>
                </a:r>
                <a:r>
                  <a:rPr lang="en-US" dirty="0" smtClean="0"/>
                  <a:t> generates a binary file out of C program</a:t>
                </a:r>
              </a:p>
              <a:p>
                <a:pPr lvl="1"/>
                <a:r>
                  <a:rPr lang="en-US" b="1" dirty="0" smtClean="0"/>
                  <a:t>MIPT-MIPS </a:t>
                </a:r>
                <a:r>
                  <a:rPr lang="en-US" dirty="0" smtClean="0"/>
                  <a:t>simulates MIPS CPU cycle-accurately</a:t>
                </a:r>
              </a:p>
              <a:p>
                <a:endParaRPr lang="en-US" b="1" dirty="0" smtClean="0"/>
              </a:p>
              <a:p>
                <a:pPr marL="0" indent="0" algn="ctr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Testing has to be as fast as possible</a:t>
                </a:r>
                <a:br>
                  <a:rPr lang="en-US" b="1" dirty="0" smtClean="0">
                    <a:solidFill>
                      <a:srgbClr val="FF0000"/>
                    </a:solidFill>
                  </a:rPr>
                </a:br>
                <a:r>
                  <a:rPr lang="en-US" b="1" dirty="0" smtClean="0">
                    <a:solidFill>
                      <a:srgbClr val="FF0000"/>
                    </a:solidFill>
                  </a:rPr>
                  <a:t>to spent more time on development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687" b="-1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Wiki: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github.com/MIPT-ILab/mipt-mips/wiki/Unit-Tests</a:t>
            </a:r>
            <a:endParaRPr lang="en-US" sz="2400" dirty="0" smtClean="0"/>
          </a:p>
          <a:p>
            <a:r>
              <a:rPr lang="en-US" sz="2400" dirty="0"/>
              <a:t>CATCH2 tutorial: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github.com/catchorg/Catch2/blob/master/docs/tutorial.md#top</a:t>
            </a:r>
            <a:endParaRPr lang="en-US" sz="2400" dirty="0" smtClean="0"/>
          </a:p>
          <a:p>
            <a:endParaRPr lang="ru-RU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0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timing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— </a:t>
                </a:r>
                <a:r>
                  <a:rPr lang="en-US" dirty="0"/>
                  <a:t>grows </a:t>
                </a:r>
                <a:r>
                  <a:rPr lang="en-US" dirty="0">
                    <a:solidFill>
                      <a:srgbClr val="FF0000"/>
                    </a:solidFill>
                  </a:rPr>
                  <a:t>twice</a:t>
                </a:r>
                <a:r>
                  <a:rPr lang="en-US" dirty="0"/>
                  <a:t> with bit added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Usually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→ we cannot test </a:t>
                </a:r>
                <a:r>
                  <a:rPr lang="en-US" dirty="0" smtClean="0"/>
                  <a:t>everything</a:t>
                </a:r>
              </a:p>
              <a:p>
                <a:r>
                  <a:rPr lang="en-US" dirty="0" smtClean="0"/>
                  <a:t>Result size and execution time are growing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36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decomposition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if our program can be decomposed: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Usually smaller </a:t>
                </a:r>
                <a:r>
                  <a:rPr lang="en-US" dirty="0" smtClean="0">
                    <a:ea typeface="Cambria Math" panose="02040503050406030204" pitchFamily="18" charset="0"/>
                  </a:rPr>
                  <a:t>parts have less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Time decreases exponentially with decomposition depth!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3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and unit tests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Two prerequisites to dramatically decrease testing time:</a:t>
                </a:r>
              </a:p>
              <a:p>
                <a:pPr lvl="1"/>
                <a:r>
                  <a:rPr lang="en-US" dirty="0" smtClean="0"/>
                  <a:t>decomposition of program to </a:t>
                </a:r>
                <a:r>
                  <a:rPr lang="en-US" i="1" dirty="0" smtClean="0"/>
                  <a:t>units</a:t>
                </a:r>
                <a:r>
                  <a:rPr lang="en-US" dirty="0" smtClean="0"/>
                  <a:t>:	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endParaRPr lang="en-US" i="1" dirty="0" smtClean="0"/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t</a:t>
                </a:r>
                <a:r>
                  <a:rPr lang="en-US" dirty="0" smtClean="0">
                    <a:ea typeface="Cambria Math" panose="02040503050406030204" pitchFamily="18" charset="0"/>
                  </a:rPr>
                  <a:t>ests for each unit 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— unit tests</a:t>
                </a:r>
                <a:r>
                  <a:rPr lang="en-US" dirty="0" smtClean="0">
                    <a:ea typeface="Cambria Math" panose="02040503050406030204" pitchFamily="18" charset="0"/>
                  </a:rPr>
                  <a:t>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What is a unit?</a:t>
                </a:r>
              </a:p>
              <a:p>
                <a:pPr lvl="1"/>
                <a:r>
                  <a:rPr lang="en-US" dirty="0" smtClean="0"/>
                  <a:t>Procedural programming: a procedure</a:t>
                </a:r>
              </a:p>
              <a:p>
                <a:pPr lvl="1"/>
                <a:r>
                  <a:rPr lang="en-US" dirty="0" smtClean="0"/>
                  <a:t>OOP: a class and its methods</a:t>
                </a:r>
              </a:p>
              <a:p>
                <a:pPr lvl="1"/>
                <a:r>
                  <a:rPr lang="en-US" dirty="0" smtClean="0"/>
                  <a:t>Functional programming: a function</a:t>
                </a:r>
              </a:p>
              <a:p>
                <a:r>
                  <a:rPr lang="en-US" b="1" dirty="0" smtClean="0"/>
                  <a:t>Test case</a:t>
                </a:r>
                <a:r>
                  <a:rPr lang="en-US" dirty="0" smtClean="0"/>
                  <a:t> — a single input and a single output</a:t>
                </a:r>
              </a:p>
              <a:p>
                <a:r>
                  <a:rPr lang="en-US" b="1" dirty="0" smtClean="0"/>
                  <a:t>Test suite </a:t>
                </a:r>
                <a:r>
                  <a:rPr lang="en-US" dirty="0" smtClean="0"/>
                  <a:t>— a set of test cases for a unit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720" b="-2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5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 rule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39500" cy="4128707"/>
              </a:xfrm>
            </p:spPr>
            <p:txBody>
              <a:bodyPr/>
              <a:lstStyle/>
              <a:p>
                <a:r>
                  <a:rPr lang="en-US" dirty="0" smtClean="0"/>
                  <a:t>A single test case consists of three “A”s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	</a:t>
                </a:r>
                <a:r>
                  <a:rPr lang="en-US" dirty="0" smtClean="0"/>
                  <a:t>		— </a:t>
                </a:r>
                <a:r>
                  <a:rPr lang="en-US" b="1" dirty="0"/>
                  <a:t>Arrangement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	We </a:t>
                </a:r>
                <a:r>
                  <a:rPr lang="en-US" dirty="0"/>
                  <a:t>prepare the inputs.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	— </a:t>
                </a:r>
                <a:r>
                  <a:rPr lang="en-US" b="1" dirty="0"/>
                  <a:t>Act. </a:t>
                </a:r>
                <a:r>
                  <a:rPr lang="en-US" b="1" dirty="0" smtClean="0"/>
                  <a:t>			</a:t>
                </a:r>
                <a:r>
                  <a:rPr lang="en-US" dirty="0" smtClean="0"/>
                  <a:t>We process the inputs.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 smtClean="0"/>
                  <a:t>		— </a:t>
                </a:r>
                <a:r>
                  <a:rPr lang="en-US" b="1" dirty="0" smtClean="0"/>
                  <a:t>Assertion.		</a:t>
                </a:r>
                <a:r>
                  <a:rPr lang="en-US" dirty="0" smtClean="0"/>
                  <a:t>We check the results meet our expectation</a:t>
                </a:r>
              </a:p>
              <a:p>
                <a:r>
                  <a:rPr lang="en-US" dirty="0" smtClean="0"/>
                  <a:t>All three may be implemented in means of programming language</a:t>
                </a:r>
              </a:p>
              <a:p>
                <a:r>
                  <a:rPr lang="en-US" dirty="0" smtClean="0"/>
                  <a:t>In C++, a framework is usually used for the third:</a:t>
                </a:r>
              </a:p>
              <a:p>
                <a:pPr lvl="1"/>
                <a:r>
                  <a:rPr lang="en-US" dirty="0" err="1" smtClean="0"/>
                  <a:t>Boost.Test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Google Test</a:t>
                </a:r>
              </a:p>
              <a:p>
                <a:pPr lvl="1"/>
                <a:r>
                  <a:rPr lang="en-US" dirty="0" smtClean="0"/>
                  <a:t>CATCH2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39500" cy="4128707"/>
              </a:xfrm>
              <a:blipFill rotWithShape="0">
                <a:blip r:embed="rId2"/>
                <a:stretch>
                  <a:fillRect l="-977" t="-23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6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CATCH2 framework example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#include &lt;catch.hpp&gt;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#include “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divider.h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TEST_CASE(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“Divider” 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 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Defines a single test case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Arrange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Divider d;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12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d.denumerator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6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Act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auto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result =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d.execute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// Assert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CHECK( result ==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3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 may be tested as well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46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TEST_CASE( 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“Divider: divide by zero” 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Arrange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Divider d;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d.numerator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12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d.denumerator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 </a:t>
            </a:r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0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solidFill>
                  <a:srgbClr val="00B0F0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// Act + assert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CHECK_THROWS_AS( </a:t>
            </a:r>
            <a:r>
              <a:rPr lang="en-US" sz="2000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d.execute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(), </a:t>
            </a:r>
            <a:r>
              <a:rPr lang="en-US" sz="2000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DivideByZero</a:t>
            </a:r>
            <a:r>
              <a:rPr lang="en-US" sz="2000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}</a:t>
            </a:r>
            <a:endParaRPr lang="en-US" sz="2000" b="1" dirty="0" smtClean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1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 == Unit documentation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TEST_CASE(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“Divider” 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Divider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12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d.denumerator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CHECK(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d.execute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TEST_CASE( 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“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ivide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by zero” 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 {</a:t>
            </a: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Divider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12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d.denumerator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    CHECK_THROWS_AS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d.execute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		 </a:t>
            </a:r>
            <a:r>
              <a:rPr lang="en-US" b="1" dirty="0" err="1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DivideByZero</a:t>
            </a:r>
            <a:r>
              <a:rPr lang="en-US" b="1" dirty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ea typeface="Ebrima" panose="02000000000000000000" pitchFamily="2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ea typeface="Ebrima" panose="02000000000000000000" pitchFamily="2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Do you need any more documentation for the “Divider” class?</a:t>
            </a:r>
          </a:p>
          <a:p>
            <a:r>
              <a:rPr lang="en-US" sz="4000" dirty="0" smtClean="0"/>
              <a:t>Unlike comments, document files etc., unit tests </a:t>
            </a:r>
            <a:r>
              <a:rPr lang="en-US" sz="4000" b="1" u="sng" dirty="0" smtClean="0"/>
              <a:t>always</a:t>
            </a:r>
            <a:r>
              <a:rPr lang="en-US" sz="4000" dirty="0" smtClean="0"/>
              <a:t> match</a:t>
            </a:r>
            <a:br>
              <a:rPr lang="en-US" sz="4000" dirty="0" smtClean="0"/>
            </a:br>
            <a:r>
              <a:rPr lang="en-US" sz="4000" dirty="0" smtClean="0"/>
              <a:t>the state-of-the-art code!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21.11.2018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MIPT-MIPS 2018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916</Words>
  <Application>Microsoft Office PowerPoint</Application>
  <PresentationFormat>Widescreen</PresentationFormat>
  <Paragraphs>271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Ebrima</vt:lpstr>
      <vt:lpstr>Office Theme</vt:lpstr>
      <vt:lpstr>Unit Testing</vt:lpstr>
      <vt:lpstr>What is testing?</vt:lpstr>
      <vt:lpstr>Test timing</vt:lpstr>
      <vt:lpstr>Advantage of decomposition</vt:lpstr>
      <vt:lpstr>Units and unit tests</vt:lpstr>
      <vt:lpstr>Three A rule</vt:lpstr>
      <vt:lpstr>CATCH2 framework example</vt:lpstr>
      <vt:lpstr>Failures may be tested as well</vt:lpstr>
      <vt:lpstr>Test suite == Unit documentation</vt:lpstr>
      <vt:lpstr>Encapsulation and refactoring</vt:lpstr>
      <vt:lpstr>Unit tests → structured code</vt:lpstr>
      <vt:lpstr>How to write unit tests</vt:lpstr>
      <vt:lpstr>Interfaces: basic types</vt:lpstr>
      <vt:lpstr>How to write unit tests (2)</vt:lpstr>
      <vt:lpstr>How to write unit tests (3)</vt:lpstr>
      <vt:lpstr>Unit testing: best known methods</vt:lpstr>
      <vt:lpstr>Test coverage</vt:lpstr>
      <vt:lpstr>Known limitations</vt:lpstr>
      <vt:lpstr>Teaser: TDD</vt:lpstr>
      <vt:lpstr>Further reading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Kryukov, Pavel I</cp:lastModifiedBy>
  <cp:revision>375</cp:revision>
  <dcterms:created xsi:type="dcterms:W3CDTF">2018-09-18T18:10:21Z</dcterms:created>
  <dcterms:modified xsi:type="dcterms:W3CDTF">2018-11-22T15:05:56Z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2018-11-22 15:05:56Z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