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71" r:id="rId10"/>
    <p:sldId id="272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6600"/>
    <a:srgbClr val="FF7C80"/>
    <a:srgbClr val="FBFBFB"/>
    <a:srgbClr val="CC00CC"/>
    <a:srgbClr val="0066FF"/>
    <a:srgbClr val="990099"/>
    <a:srgbClr val="CCEC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2" autoAdjust="0"/>
    <p:restoredTop sz="94667" autoAdjust="0"/>
  </p:normalViewPr>
  <p:slideViewPr>
    <p:cSldViewPr snapToGrid="0">
      <p:cViewPr>
        <p:scale>
          <a:sx n="70" d="100"/>
          <a:sy n="70" d="100"/>
        </p:scale>
        <p:origin x="12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9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53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1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3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22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Build, </a:t>
            </a:r>
            <a:r>
              <a:rPr lang="en-US" dirty="0" err="1" smtClean="0"/>
              <a:t>Makefiles</a:t>
            </a:r>
            <a:r>
              <a:rPr lang="en-US" dirty="0" smtClean="0"/>
              <a:t>, </a:t>
            </a:r>
            <a:r>
              <a:rPr lang="en-US" dirty="0" err="1" smtClean="0"/>
              <a:t>CMake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10 October 2018</a:t>
            </a:r>
          </a:p>
          <a:p>
            <a:r>
              <a:rPr lang="en-US" i="1" dirty="0" smtClean="0"/>
              <a:t>Oleg </a:t>
            </a:r>
            <a:r>
              <a:rPr lang="en-US" i="1" dirty="0" err="1" smtClean="0"/>
              <a:t>Ladin</a:t>
            </a: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problems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9325" cy="41287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huge projects </a:t>
            </a: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each dependency by hands is complicated</a:t>
            </a:r>
          </a:p>
          <a:p>
            <a:r>
              <a:rPr lang="en-US" sz="2400" dirty="0"/>
              <a:t>Using hand-written </a:t>
            </a:r>
            <a:r>
              <a:rPr lang="en-US" sz="2400" dirty="0" smtClean="0"/>
              <a:t>scripts </a:t>
            </a:r>
            <a:r>
              <a:rPr lang="en-US" sz="2400" dirty="0"/>
              <a:t>introduces build bugs</a:t>
            </a:r>
          </a:p>
          <a:p>
            <a:r>
              <a:rPr lang="en-US" sz="2400" dirty="0" err="1"/>
              <a:t>Rebulding</a:t>
            </a:r>
            <a:r>
              <a:rPr lang="en-US" sz="2400" dirty="0"/>
              <a:t> only a part of project is usually </a:t>
            </a:r>
            <a:r>
              <a:rPr lang="en-US" sz="2400" dirty="0" smtClean="0"/>
              <a:t>impossible</a:t>
            </a:r>
          </a:p>
          <a:p>
            <a:endParaRPr lang="en-US" sz="2400" dirty="0"/>
          </a:p>
          <a:p>
            <a:r>
              <a:rPr lang="en-US" sz="2400" dirty="0" smtClean="0"/>
              <a:t>Solution – using </a:t>
            </a:r>
            <a:r>
              <a:rPr lang="en-US" sz="2400" b="1" dirty="0" smtClean="0"/>
              <a:t>make</a:t>
            </a:r>
            <a:r>
              <a:rPr lang="en-US" sz="2400" dirty="0" smtClean="0"/>
              <a:t> utility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grpSp>
        <p:nvGrpSpPr>
          <p:cNvPr id="96" name="Group 95"/>
          <p:cNvGrpSpPr/>
          <p:nvPr/>
        </p:nvGrpSpPr>
        <p:grpSpPr>
          <a:xfrm>
            <a:off x="7288995" y="-352935"/>
            <a:ext cx="4674405" cy="6129313"/>
            <a:chOff x="7288995" y="-352935"/>
            <a:chExt cx="4674405" cy="6129313"/>
          </a:xfrm>
        </p:grpSpPr>
        <p:cxnSp>
          <p:nvCxnSpPr>
            <p:cNvPr id="97" name="Straight Arrow Connector 96"/>
            <p:cNvCxnSpPr>
              <a:stCxn id="114" idx="2"/>
              <a:endCxn id="116" idx="0"/>
            </p:cNvCxnSpPr>
            <p:nvPr/>
          </p:nvCxnSpPr>
          <p:spPr>
            <a:xfrm>
              <a:off x="8265313" y="1648672"/>
              <a:ext cx="346868" cy="156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16" idx="2"/>
              <a:endCxn id="126" idx="0"/>
            </p:cNvCxnSpPr>
            <p:nvPr/>
          </p:nvCxnSpPr>
          <p:spPr>
            <a:xfrm>
              <a:off x="8612181" y="3642941"/>
              <a:ext cx="503240" cy="131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19" idx="0"/>
              <a:endCxn id="122" idx="0"/>
            </p:cNvCxnSpPr>
            <p:nvPr/>
          </p:nvCxnSpPr>
          <p:spPr>
            <a:xfrm>
              <a:off x="9453894" y="876725"/>
              <a:ext cx="641413" cy="144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18" idx="2"/>
              <a:endCxn id="120" idx="1"/>
            </p:cNvCxnSpPr>
            <p:nvPr/>
          </p:nvCxnSpPr>
          <p:spPr>
            <a:xfrm>
              <a:off x="9453895" y="827750"/>
              <a:ext cx="799766" cy="64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20" idx="2"/>
              <a:endCxn id="122" idx="0"/>
            </p:cNvCxnSpPr>
            <p:nvPr/>
          </p:nvCxnSpPr>
          <p:spPr>
            <a:xfrm flipH="1">
              <a:off x="10095307" y="1775216"/>
              <a:ext cx="1013224" cy="54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0" idx="2"/>
              <a:endCxn id="124" idx="0"/>
            </p:cNvCxnSpPr>
            <p:nvPr/>
          </p:nvCxnSpPr>
          <p:spPr>
            <a:xfrm flipH="1">
              <a:off x="11108530" y="1775216"/>
              <a:ext cx="1" cy="28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23" idx="0"/>
              <a:endCxn id="124" idx="0"/>
            </p:cNvCxnSpPr>
            <p:nvPr/>
          </p:nvCxnSpPr>
          <p:spPr>
            <a:xfrm>
              <a:off x="10095306" y="3134825"/>
              <a:ext cx="1013224" cy="1477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3" idx="0"/>
              <a:endCxn id="126" idx="0"/>
            </p:cNvCxnSpPr>
            <p:nvPr/>
          </p:nvCxnSpPr>
          <p:spPr>
            <a:xfrm flipH="1">
              <a:off x="9115421" y="3134825"/>
              <a:ext cx="979885" cy="182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177208" y="4959817"/>
              <a:ext cx="1876425" cy="816561"/>
              <a:chOff x="8534400" y="4429379"/>
              <a:chExt cx="1876425" cy="81656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534400" y="4429379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logging.h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43497" y="4876608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main.c</a:t>
                </a:r>
                <a:endParaRPr lang="ru-RU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0253660" y="4612129"/>
              <a:ext cx="1709739" cy="1164249"/>
              <a:chOff x="8562975" y="4612129"/>
              <a:chExt cx="1709739" cy="1164249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8562975" y="4612129"/>
                <a:ext cx="170973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851106" y="5407046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simul.c</a:t>
                </a:r>
                <a:endParaRPr lang="ru-RU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171382" y="2319703"/>
              <a:ext cx="1847849" cy="1184454"/>
              <a:chOff x="8604648" y="4033290"/>
              <a:chExt cx="1847849" cy="1184454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8604648" y="4033290"/>
                <a:ext cx="184784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961834" y="4848412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simul.h</a:t>
                </a:r>
                <a:endParaRPr lang="ru-RU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253661" y="1175052"/>
              <a:ext cx="1709739" cy="994593"/>
              <a:chOff x="8562976" y="4429379"/>
              <a:chExt cx="1709739" cy="99459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8562976" y="4429379"/>
                <a:ext cx="170973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&lt;vector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20162" y="5054640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queue.h</a:t>
                </a:r>
                <a:endParaRPr lang="ru-RU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529970" y="396863"/>
              <a:ext cx="1847849" cy="849194"/>
              <a:chOff x="8562976" y="4429379"/>
              <a:chExt cx="1847849" cy="849194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8562976" y="4429379"/>
                <a:ext cx="184784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920162" y="4909241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types.h</a:t>
                </a:r>
                <a:endParaRPr lang="ru-RU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673968" y="3212054"/>
              <a:ext cx="1876425" cy="816561"/>
              <a:chOff x="8881267" y="3819687"/>
              <a:chExt cx="1876425" cy="816561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8881267" y="3819687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iostream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0364" y="426691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logging.h</a:t>
                </a:r>
                <a:endParaRPr lang="ru-RU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288995" y="1387062"/>
              <a:ext cx="1952636" cy="651525"/>
              <a:chOff x="8546780" y="4488533"/>
              <a:chExt cx="1952636" cy="651525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546780" y="4488533"/>
                <a:ext cx="19526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&lt;bits/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956360" y="477072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iostream</a:t>
                </a:r>
                <a:endParaRPr lang="ru-RU" dirty="0"/>
              </a:p>
            </p:txBody>
          </p:sp>
        </p:grpSp>
        <p:cxnSp>
          <p:nvCxnSpPr>
            <p:cNvPr id="112" name="Straight Arrow Connector 111"/>
            <p:cNvCxnSpPr>
              <a:endCxn id="114" idx="0"/>
            </p:cNvCxnSpPr>
            <p:nvPr/>
          </p:nvCxnSpPr>
          <p:spPr>
            <a:xfrm>
              <a:off x="8250547" y="-342059"/>
              <a:ext cx="14766" cy="1729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20" idx="0"/>
            </p:cNvCxnSpPr>
            <p:nvPr/>
          </p:nvCxnSpPr>
          <p:spPr>
            <a:xfrm flipH="1">
              <a:off x="11108531" y="-352935"/>
              <a:ext cx="708" cy="152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8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set of directives used by a </a:t>
            </a:r>
            <a:r>
              <a:rPr lang="en-US" sz="2400" b="1" dirty="0"/>
              <a:t>make</a:t>
            </a:r>
            <a:r>
              <a:rPr lang="en-US" sz="2400" dirty="0"/>
              <a:t> build automation tool to generate a target</a:t>
            </a:r>
          </a:p>
          <a:p>
            <a:endParaRPr lang="en-US" sz="2400" dirty="0" smtClean="0"/>
          </a:p>
          <a:p>
            <a:r>
              <a:rPr lang="en-US" sz="2400" dirty="0" smtClean="0"/>
              <a:t>General structure of 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dependencies</a:t>
            </a:r>
          </a:p>
          <a:p>
            <a:pPr marL="457200" lvl="1" indent="0">
              <a:buNone/>
            </a:pPr>
            <a:r>
              <a:rPr lang="en-US" sz="18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&lt;TAB&gt;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 commands</a:t>
            </a:r>
            <a:endParaRPr lang="pt-BR" sz="1800" dirty="0" smtClean="0">
              <a:latin typeface="Consolas" panose="020B0609020204030204" pitchFamily="49" charset="0"/>
            </a:endParaRPr>
          </a:p>
          <a:p>
            <a:endParaRPr lang="en-US" sz="2000" dirty="0" smtClean="0"/>
          </a:p>
          <a:p>
            <a:r>
              <a:rPr lang="en-US" sz="2400" dirty="0" smtClean="0"/>
              <a:t>Simple example:</a:t>
            </a:r>
            <a:endParaRPr lang="pt-BR" sz="24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# “CXX” – default C++ compiler</a:t>
            </a:r>
          </a:p>
          <a:p>
            <a:pPr marL="457200" lvl="1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# “$+” – all dependencies</a:t>
            </a:r>
          </a:p>
          <a:p>
            <a:pPr marL="457200" lvl="1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# “$@” – target name</a:t>
            </a:r>
          </a:p>
          <a:p>
            <a:pPr marL="457200" lvl="1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func.o</a:t>
            </a:r>
            <a:r>
              <a:rPr lang="pt-BR" sz="1600" dirty="0">
                <a:latin typeface="Consolas" panose="020B0609020204030204" pitchFamily="49" charset="0"/>
              </a:rPr>
              <a:t>: func.cpp</a:t>
            </a:r>
          </a:p>
          <a:p>
            <a:pPr marL="457200" lvl="1" indent="0">
              <a:buNone/>
            </a:pPr>
            <a:r>
              <a:rPr lang="pt-BR" sz="1600" dirty="0" smtClean="0">
                <a:latin typeface="Consolas" panose="020B0609020204030204" pitchFamily="49" charset="0"/>
              </a:rPr>
              <a:t>    $(CXX) </a:t>
            </a:r>
            <a:r>
              <a:rPr lang="pt-BR" sz="1600" dirty="0">
                <a:latin typeface="Consolas" panose="020B0609020204030204" pitchFamily="49" charset="0"/>
              </a:rPr>
              <a:t>$+ -c -o </a:t>
            </a:r>
            <a:r>
              <a:rPr lang="pt-BR" sz="1600" dirty="0" smtClean="0">
                <a:latin typeface="Consolas" panose="020B0609020204030204" pitchFamily="49" charset="0"/>
              </a:rPr>
              <a:t>$@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</a:t>
            </a:r>
            <a:r>
              <a:rPr lang="en-US" dirty="0" err="1" smtClean="0"/>
              <a:t>Makefiles</a:t>
            </a:r>
            <a:r>
              <a:rPr lang="en-US" dirty="0" smtClean="0"/>
              <a:t> with </a:t>
            </a:r>
            <a:r>
              <a:rPr lang="en-US" dirty="0" err="1" smtClean="0"/>
              <a:t>CMake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 could be generated using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endParaRPr lang="en-US" dirty="0" smtClean="0"/>
          </a:p>
          <a:p>
            <a:r>
              <a:rPr lang="en-US" dirty="0" smtClean="0"/>
              <a:t>Inside: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using CMakeList.txt: </a:t>
            </a:r>
            <a:r>
              <a:rPr lang="en-US" dirty="0" err="1" smtClean="0"/>
              <a:t>add_executable</a:t>
            </a:r>
            <a:r>
              <a:rPr lang="en-US" dirty="0" smtClean="0"/>
              <a:t>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homework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Carefully read MIPT-MIPS README.md and build the project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Makefile</a:t>
            </a:r>
            <a:r>
              <a:rPr lang="en-US" dirty="0" smtClean="0"/>
              <a:t> and CMakeLists.txt for programs you did during 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build infrastructure</a:t>
            </a:r>
          </a:p>
          <a:p>
            <a:pPr lvl="1"/>
            <a:r>
              <a:rPr lang="en-US" dirty="0" smtClean="0"/>
              <a:t>Header files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ranslation units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ompilation and linkage</a:t>
            </a:r>
          </a:p>
          <a:p>
            <a:r>
              <a:rPr lang="en-US" dirty="0" smtClean="0"/>
              <a:t>GNU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err="1" smtClean="0"/>
              <a:t>CMake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and C++ files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42960" cy="4128707"/>
          </a:xfrm>
        </p:spPr>
        <p:txBody>
          <a:bodyPr/>
          <a:lstStyle/>
          <a:p>
            <a:r>
              <a:rPr lang="en-US" dirty="0" smtClean="0"/>
              <a:t>C and C++ code is kept in files of two types</a:t>
            </a:r>
          </a:p>
          <a:p>
            <a:r>
              <a:rPr lang="en-US" dirty="0" smtClean="0"/>
              <a:t>*.h, *.</a:t>
            </a:r>
            <a:r>
              <a:rPr lang="en-US" dirty="0" err="1" smtClean="0"/>
              <a:t>hpp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b="1" dirty="0" smtClean="0"/>
              <a:t>header files</a:t>
            </a:r>
          </a:p>
          <a:p>
            <a:pPr lvl="1"/>
            <a:r>
              <a:rPr lang="en-US" dirty="0" smtClean="0"/>
              <a:t>Included to other files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 smtClean="0"/>
              <a:t>Usually have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/>
              <a:t> guards</a:t>
            </a:r>
            <a:endParaRPr lang="en-US" dirty="0" smtClean="0"/>
          </a:p>
          <a:p>
            <a:r>
              <a:rPr lang="en-US" dirty="0" smtClean="0"/>
              <a:t>*.c, *.</a:t>
            </a:r>
            <a:r>
              <a:rPr lang="en-US" dirty="0" err="1" smtClean="0"/>
              <a:t>cpp</a:t>
            </a:r>
            <a:r>
              <a:rPr lang="en-US" dirty="0" smtClean="0"/>
              <a:t>, *.cc are </a:t>
            </a:r>
            <a:r>
              <a:rPr lang="en-US" b="1" dirty="0" smtClean="0"/>
              <a:t>translated files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are passed to compilers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grpSp>
        <p:nvGrpSpPr>
          <p:cNvPr id="96" name="Group 95"/>
          <p:cNvGrpSpPr/>
          <p:nvPr/>
        </p:nvGrpSpPr>
        <p:grpSpPr>
          <a:xfrm>
            <a:off x="7288995" y="-352935"/>
            <a:ext cx="4674405" cy="6129313"/>
            <a:chOff x="7288995" y="-352935"/>
            <a:chExt cx="4674405" cy="6129313"/>
          </a:xfrm>
        </p:grpSpPr>
        <p:cxnSp>
          <p:nvCxnSpPr>
            <p:cNvPr id="97" name="Straight Arrow Connector 96"/>
            <p:cNvCxnSpPr>
              <a:stCxn id="114" idx="2"/>
              <a:endCxn id="116" idx="0"/>
            </p:cNvCxnSpPr>
            <p:nvPr/>
          </p:nvCxnSpPr>
          <p:spPr>
            <a:xfrm>
              <a:off x="8265313" y="1648672"/>
              <a:ext cx="346868" cy="156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16" idx="2"/>
              <a:endCxn id="126" idx="0"/>
            </p:cNvCxnSpPr>
            <p:nvPr/>
          </p:nvCxnSpPr>
          <p:spPr>
            <a:xfrm>
              <a:off x="8612181" y="3642941"/>
              <a:ext cx="503240" cy="131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19" idx="0"/>
              <a:endCxn id="122" idx="0"/>
            </p:cNvCxnSpPr>
            <p:nvPr/>
          </p:nvCxnSpPr>
          <p:spPr>
            <a:xfrm>
              <a:off x="9453894" y="876725"/>
              <a:ext cx="641413" cy="144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18" idx="2"/>
              <a:endCxn id="120" idx="1"/>
            </p:cNvCxnSpPr>
            <p:nvPr/>
          </p:nvCxnSpPr>
          <p:spPr>
            <a:xfrm>
              <a:off x="9453895" y="827750"/>
              <a:ext cx="799766" cy="64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20" idx="2"/>
              <a:endCxn id="122" idx="0"/>
            </p:cNvCxnSpPr>
            <p:nvPr/>
          </p:nvCxnSpPr>
          <p:spPr>
            <a:xfrm flipH="1">
              <a:off x="10095307" y="1775216"/>
              <a:ext cx="1013224" cy="54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0" idx="2"/>
              <a:endCxn id="124" idx="0"/>
            </p:cNvCxnSpPr>
            <p:nvPr/>
          </p:nvCxnSpPr>
          <p:spPr>
            <a:xfrm flipH="1">
              <a:off x="11108530" y="1775216"/>
              <a:ext cx="1" cy="28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23" idx="0"/>
              <a:endCxn id="124" idx="0"/>
            </p:cNvCxnSpPr>
            <p:nvPr/>
          </p:nvCxnSpPr>
          <p:spPr>
            <a:xfrm>
              <a:off x="10095306" y="3134825"/>
              <a:ext cx="1013224" cy="1477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3" idx="0"/>
              <a:endCxn id="126" idx="0"/>
            </p:cNvCxnSpPr>
            <p:nvPr/>
          </p:nvCxnSpPr>
          <p:spPr>
            <a:xfrm flipH="1">
              <a:off x="9115421" y="3134825"/>
              <a:ext cx="979885" cy="182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177208" y="4959817"/>
              <a:ext cx="1876425" cy="816561"/>
              <a:chOff x="8534400" y="4429379"/>
              <a:chExt cx="1876425" cy="81656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534400" y="4429379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logging.h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43497" y="4876608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main.c</a:t>
                </a:r>
                <a:endParaRPr lang="ru-RU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0253660" y="4612129"/>
              <a:ext cx="1709739" cy="1164249"/>
              <a:chOff x="8562975" y="4612129"/>
              <a:chExt cx="1709739" cy="1164249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8562975" y="4612129"/>
                <a:ext cx="170973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851106" y="5407046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simul.c</a:t>
                </a:r>
                <a:endParaRPr lang="ru-RU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171382" y="2319703"/>
              <a:ext cx="1847849" cy="1184454"/>
              <a:chOff x="8604648" y="4033290"/>
              <a:chExt cx="1847849" cy="1184454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8604648" y="4033290"/>
                <a:ext cx="184784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961834" y="4848412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simul.h</a:t>
                </a:r>
                <a:endParaRPr lang="ru-RU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253661" y="1175052"/>
              <a:ext cx="1709739" cy="994593"/>
              <a:chOff x="8562976" y="4429379"/>
              <a:chExt cx="1709739" cy="99459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8562976" y="4429379"/>
                <a:ext cx="170973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&lt;vector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20162" y="5054640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queue.h</a:t>
                </a:r>
                <a:endParaRPr lang="ru-RU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529970" y="396863"/>
              <a:ext cx="1847849" cy="849194"/>
              <a:chOff x="8562976" y="4429379"/>
              <a:chExt cx="1847849" cy="849194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8562976" y="4429379"/>
                <a:ext cx="184784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920162" y="4909241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types.h</a:t>
                </a:r>
                <a:endParaRPr lang="ru-RU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673968" y="3212054"/>
              <a:ext cx="1876425" cy="816561"/>
              <a:chOff x="8881267" y="3819687"/>
              <a:chExt cx="1876425" cy="816561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8881267" y="3819687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iostream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0364" y="426691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logging.h</a:t>
                </a:r>
                <a:endParaRPr lang="ru-RU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288995" y="1387062"/>
              <a:ext cx="1952636" cy="651525"/>
              <a:chOff x="8546780" y="4488533"/>
              <a:chExt cx="1952636" cy="651525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546780" y="4488533"/>
                <a:ext cx="19526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&lt;bits/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956360" y="477072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iostream</a:t>
                </a:r>
                <a:endParaRPr lang="ru-RU" dirty="0"/>
              </a:p>
            </p:txBody>
          </p:sp>
        </p:grpSp>
        <p:cxnSp>
          <p:nvCxnSpPr>
            <p:cNvPr id="112" name="Straight Arrow Connector 111"/>
            <p:cNvCxnSpPr>
              <a:endCxn id="114" idx="0"/>
            </p:cNvCxnSpPr>
            <p:nvPr/>
          </p:nvCxnSpPr>
          <p:spPr>
            <a:xfrm>
              <a:off x="8250547" y="-342059"/>
              <a:ext cx="14766" cy="1729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20" idx="0"/>
            </p:cNvCxnSpPr>
            <p:nvPr/>
          </p:nvCxnSpPr>
          <p:spPr>
            <a:xfrm flipH="1">
              <a:off x="11108531" y="-352935"/>
              <a:ext cx="708" cy="152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2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linkage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288995" y="-352935"/>
            <a:ext cx="4674405" cy="6129313"/>
            <a:chOff x="7288995" y="-352935"/>
            <a:chExt cx="4674405" cy="6129313"/>
          </a:xfrm>
        </p:grpSpPr>
        <p:cxnSp>
          <p:nvCxnSpPr>
            <p:cNvPr id="8" name="Straight Arrow Connector 7"/>
            <p:cNvCxnSpPr>
              <a:stCxn id="25" idx="2"/>
              <a:endCxn id="27" idx="0"/>
            </p:cNvCxnSpPr>
            <p:nvPr/>
          </p:nvCxnSpPr>
          <p:spPr>
            <a:xfrm>
              <a:off x="8265313" y="1648672"/>
              <a:ext cx="346868" cy="156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7" idx="2"/>
              <a:endCxn id="37" idx="0"/>
            </p:cNvCxnSpPr>
            <p:nvPr/>
          </p:nvCxnSpPr>
          <p:spPr>
            <a:xfrm>
              <a:off x="8612181" y="3642941"/>
              <a:ext cx="503240" cy="131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0" idx="0"/>
              <a:endCxn id="33" idx="0"/>
            </p:cNvCxnSpPr>
            <p:nvPr/>
          </p:nvCxnSpPr>
          <p:spPr>
            <a:xfrm>
              <a:off x="9453894" y="876725"/>
              <a:ext cx="641413" cy="144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9" idx="2"/>
              <a:endCxn id="31" idx="1"/>
            </p:cNvCxnSpPr>
            <p:nvPr/>
          </p:nvCxnSpPr>
          <p:spPr>
            <a:xfrm>
              <a:off x="9453895" y="827750"/>
              <a:ext cx="799766" cy="64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1" idx="2"/>
              <a:endCxn id="33" idx="0"/>
            </p:cNvCxnSpPr>
            <p:nvPr/>
          </p:nvCxnSpPr>
          <p:spPr>
            <a:xfrm flipH="1">
              <a:off x="10095307" y="1775216"/>
              <a:ext cx="1013224" cy="54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1" idx="2"/>
              <a:endCxn id="35" idx="0"/>
            </p:cNvCxnSpPr>
            <p:nvPr/>
          </p:nvCxnSpPr>
          <p:spPr>
            <a:xfrm flipH="1">
              <a:off x="11108530" y="1775216"/>
              <a:ext cx="1" cy="28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4" idx="0"/>
              <a:endCxn id="35" idx="0"/>
            </p:cNvCxnSpPr>
            <p:nvPr/>
          </p:nvCxnSpPr>
          <p:spPr>
            <a:xfrm>
              <a:off x="10095306" y="3134825"/>
              <a:ext cx="1013224" cy="1477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4" idx="0"/>
              <a:endCxn id="37" idx="0"/>
            </p:cNvCxnSpPr>
            <p:nvPr/>
          </p:nvCxnSpPr>
          <p:spPr>
            <a:xfrm flipH="1">
              <a:off x="9115421" y="3134825"/>
              <a:ext cx="979885" cy="182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8177208" y="4959817"/>
              <a:ext cx="1876425" cy="816561"/>
              <a:chOff x="8534400" y="4429379"/>
              <a:chExt cx="1876425" cy="81656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8534400" y="4429379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logging.h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943497" y="4876608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main.cpp</a:t>
                </a:r>
                <a:endParaRPr lang="ru-RU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253660" y="4612129"/>
              <a:ext cx="1709739" cy="1164249"/>
              <a:chOff x="8562975" y="4612129"/>
              <a:chExt cx="1709739" cy="116424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562975" y="4612129"/>
                <a:ext cx="170973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851106" y="5407046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simul.cpp</a:t>
                </a:r>
                <a:endParaRPr lang="ru-RU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171382" y="2319703"/>
              <a:ext cx="1847849" cy="1184454"/>
              <a:chOff x="8604648" y="4033290"/>
              <a:chExt cx="1847849" cy="118445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604648" y="4033290"/>
                <a:ext cx="184784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961834" y="4848412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simul.h</a:t>
                </a:r>
                <a:endParaRPr lang="ru-RU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253661" y="1175052"/>
              <a:ext cx="1709739" cy="994593"/>
              <a:chOff x="8562976" y="4429379"/>
              <a:chExt cx="1709739" cy="99459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8562976" y="4429379"/>
                <a:ext cx="170973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&lt;vector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20162" y="5054640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queue.h</a:t>
                </a:r>
                <a:endParaRPr lang="ru-RU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529970" y="396863"/>
              <a:ext cx="1847849" cy="849194"/>
              <a:chOff x="8562976" y="4429379"/>
              <a:chExt cx="1847849" cy="84919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562976" y="4429379"/>
                <a:ext cx="184784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20162" y="4909241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types.h</a:t>
                </a:r>
                <a:endParaRPr lang="ru-RU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673968" y="3212054"/>
              <a:ext cx="1876425" cy="816561"/>
              <a:chOff x="8881267" y="3819687"/>
              <a:chExt cx="1876425" cy="81656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81267" y="3819687"/>
                <a:ext cx="187642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iostream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90364" y="426691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logging.h</a:t>
                </a:r>
                <a:endParaRPr lang="ru-RU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88995" y="1387062"/>
              <a:ext cx="1952636" cy="651525"/>
              <a:chOff x="8546780" y="4488533"/>
              <a:chExt cx="1952636" cy="65152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8546780" y="4488533"/>
                <a:ext cx="19526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&lt;bits/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956360" y="477072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iostream</a:t>
                </a:r>
                <a:endParaRPr lang="ru-RU" dirty="0"/>
              </a:p>
            </p:txBody>
          </p:sp>
        </p:grpSp>
        <p:cxnSp>
          <p:nvCxnSpPr>
            <p:cNvPr id="23" name="Straight Arrow Connector 22"/>
            <p:cNvCxnSpPr>
              <a:endCxn id="25" idx="0"/>
            </p:cNvCxnSpPr>
            <p:nvPr/>
          </p:nvCxnSpPr>
          <p:spPr>
            <a:xfrm>
              <a:off x="8250547" y="-342059"/>
              <a:ext cx="14766" cy="1729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31" idx="0"/>
            </p:cNvCxnSpPr>
            <p:nvPr/>
          </p:nvCxnSpPr>
          <p:spPr>
            <a:xfrm flipH="1">
              <a:off x="11108531" y="-352935"/>
              <a:ext cx="708" cy="152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7288995" y="0"/>
            <a:ext cx="4892657" cy="540704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5638" cy="4128707"/>
          </a:xfrm>
        </p:spPr>
        <p:txBody>
          <a:bodyPr/>
          <a:lstStyle/>
          <a:p>
            <a:r>
              <a:rPr lang="en-US" dirty="0" smtClean="0"/>
              <a:t>The simplest way to compile our program: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sim.exe</a:t>
            </a:r>
          </a:p>
          <a:p>
            <a:r>
              <a:rPr lang="en-US" dirty="0" smtClean="0"/>
              <a:t>But let’s do it step by step: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–o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–c –o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simul.o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simul.o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sim.exe</a:t>
            </a:r>
          </a:p>
          <a:p>
            <a:r>
              <a:rPr lang="en-US" dirty="0" smtClean="0"/>
              <a:t>The first actions are actual</a:t>
            </a:r>
            <a:r>
              <a:rPr lang="en-US" b="1" dirty="0" smtClean="0"/>
              <a:t> compilations</a:t>
            </a:r>
          </a:p>
          <a:p>
            <a:r>
              <a:rPr lang="en-US" dirty="0" smtClean="0"/>
              <a:t>The last action is </a:t>
            </a:r>
            <a:r>
              <a:rPr lang="en-US" b="1" dirty="0" smtClean="0"/>
              <a:t>linkage</a:t>
            </a:r>
            <a:endParaRPr lang="en-US" b="1" dirty="0"/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7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Compilation is a translation from C++ to machine codes</a:t>
            </a:r>
          </a:p>
          <a:p>
            <a:r>
              <a:rPr lang="en-US" dirty="0" smtClean="0"/>
              <a:t>If program is ill-formed C++ program, compiler emits a error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 f(int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 }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f();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&gt;&gt; src.c:3:5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: error: too few arguments to function ‘f’</a:t>
            </a:r>
            <a:endParaRPr lang="en-US" sz="1500" dirty="0" smtClean="0"/>
          </a:p>
          <a:p>
            <a:r>
              <a:rPr lang="en-US" dirty="0" smtClean="0"/>
              <a:t>Sometimes, compilers emit warnings — they suspect a potential error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f() { }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f();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&gt;&gt; src.c:1:1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warning: control reaches end of non-void function [-</a:t>
            </a:r>
            <a:r>
              <a:rPr lang="en-US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Wreturn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-type]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functions are not defined in the translation units</a:t>
            </a:r>
          </a:p>
          <a:p>
            <a:pPr lvl="1"/>
            <a:r>
              <a:rPr lang="en-US" dirty="0" smtClean="0"/>
              <a:t>Compiler leaves “stubs”, assuming that other translation units define function</a:t>
            </a:r>
          </a:p>
          <a:p>
            <a:r>
              <a:rPr lang="en-US" b="1" dirty="0" smtClean="0"/>
              <a:t>Linker </a:t>
            </a:r>
            <a:r>
              <a:rPr lang="en-US" dirty="0" smtClean="0"/>
              <a:t>is a tool which takes translation units and interconnect stubs</a:t>
            </a:r>
          </a:p>
          <a:p>
            <a:r>
              <a:rPr lang="en-US" dirty="0" smtClean="0"/>
              <a:t>Linker errors are less informative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the only report is ‘undefined reference to &lt;function name&gt;’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 f();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f();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src.c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:(.text+0xa): undefined reference to `f'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4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libraries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Executable files are not the only option for linkage</a:t>
            </a:r>
          </a:p>
          <a:p>
            <a:endParaRPr lang="en-US" dirty="0"/>
          </a:p>
          <a:p>
            <a:r>
              <a:rPr lang="en-US" dirty="0" smtClean="0"/>
              <a:t>Create: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libclass.a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class1.o class2.o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class3.o</a:t>
            </a:r>
          </a:p>
          <a:p>
            <a:r>
              <a:rPr lang="en-US" dirty="0" smtClean="0"/>
              <a:t>Use: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src.c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libclass.a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Lclass.a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scope today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compile and link separately?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1625" cy="4128707"/>
          </a:xfrm>
        </p:spPr>
        <p:txBody>
          <a:bodyPr/>
          <a:lstStyle/>
          <a:p>
            <a:r>
              <a:rPr lang="en-US" dirty="0" smtClean="0"/>
              <a:t>Compile only a part of the project</a:t>
            </a:r>
          </a:p>
          <a:p>
            <a:r>
              <a:rPr lang="en-US" dirty="0" smtClean="0"/>
              <a:t>Reuse existing other parts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10.10.2018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pSp>
        <p:nvGrpSpPr>
          <p:cNvPr id="96" name="Group 95"/>
          <p:cNvGrpSpPr/>
          <p:nvPr/>
        </p:nvGrpSpPr>
        <p:grpSpPr>
          <a:xfrm>
            <a:off x="7288995" y="-352935"/>
            <a:ext cx="4674405" cy="6129313"/>
            <a:chOff x="7288995" y="-352935"/>
            <a:chExt cx="4674405" cy="6129313"/>
          </a:xfrm>
        </p:grpSpPr>
        <p:cxnSp>
          <p:nvCxnSpPr>
            <p:cNvPr id="97" name="Straight Arrow Connector 96"/>
            <p:cNvCxnSpPr>
              <a:stCxn id="114" idx="2"/>
              <a:endCxn id="116" idx="0"/>
            </p:cNvCxnSpPr>
            <p:nvPr/>
          </p:nvCxnSpPr>
          <p:spPr>
            <a:xfrm>
              <a:off x="8265313" y="1648672"/>
              <a:ext cx="346868" cy="156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16" idx="2"/>
              <a:endCxn id="126" idx="0"/>
            </p:cNvCxnSpPr>
            <p:nvPr/>
          </p:nvCxnSpPr>
          <p:spPr>
            <a:xfrm>
              <a:off x="8612181" y="3642941"/>
              <a:ext cx="503240" cy="131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19" idx="0"/>
              <a:endCxn id="122" idx="0"/>
            </p:cNvCxnSpPr>
            <p:nvPr/>
          </p:nvCxnSpPr>
          <p:spPr>
            <a:xfrm>
              <a:off x="9453894" y="876725"/>
              <a:ext cx="641413" cy="1442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18" idx="2"/>
              <a:endCxn id="120" idx="1"/>
            </p:cNvCxnSpPr>
            <p:nvPr/>
          </p:nvCxnSpPr>
          <p:spPr>
            <a:xfrm>
              <a:off x="9453895" y="827750"/>
              <a:ext cx="799766" cy="64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20" idx="2"/>
              <a:endCxn id="122" idx="0"/>
            </p:cNvCxnSpPr>
            <p:nvPr/>
          </p:nvCxnSpPr>
          <p:spPr>
            <a:xfrm flipH="1">
              <a:off x="10095307" y="1775216"/>
              <a:ext cx="1013224" cy="54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0" idx="2"/>
              <a:endCxn id="124" idx="0"/>
            </p:cNvCxnSpPr>
            <p:nvPr/>
          </p:nvCxnSpPr>
          <p:spPr>
            <a:xfrm flipH="1">
              <a:off x="11108530" y="1775216"/>
              <a:ext cx="1" cy="28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23" idx="0"/>
              <a:endCxn id="124" idx="0"/>
            </p:cNvCxnSpPr>
            <p:nvPr/>
          </p:nvCxnSpPr>
          <p:spPr>
            <a:xfrm>
              <a:off x="10095306" y="3134825"/>
              <a:ext cx="1013224" cy="1477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3" idx="0"/>
              <a:endCxn id="126" idx="0"/>
            </p:cNvCxnSpPr>
            <p:nvPr/>
          </p:nvCxnSpPr>
          <p:spPr>
            <a:xfrm flipH="1">
              <a:off x="9115421" y="3134825"/>
              <a:ext cx="979885" cy="1824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177208" y="4959817"/>
              <a:ext cx="1876425" cy="816561"/>
              <a:chOff x="8534400" y="4429379"/>
              <a:chExt cx="1876425" cy="81656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8534400" y="4429379"/>
                <a:ext cx="1876425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logging.h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943497" y="4876608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C00000"/>
                    </a:solidFill>
                  </a:rPr>
                  <a:t>main.c</a:t>
                </a:r>
                <a:endParaRPr lang="ru-RU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0253660" y="4612129"/>
              <a:ext cx="1709739" cy="1164249"/>
              <a:chOff x="8562975" y="4612129"/>
              <a:chExt cx="1709739" cy="1164249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8562975" y="4612129"/>
                <a:ext cx="170973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851106" y="5407046"/>
                <a:ext cx="113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simul.c</a:t>
                </a:r>
                <a:endParaRPr lang="ru-RU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171382" y="2319703"/>
              <a:ext cx="1847849" cy="1184454"/>
              <a:chOff x="8604648" y="4033290"/>
              <a:chExt cx="1847849" cy="1184454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8604648" y="4033290"/>
                <a:ext cx="1847849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961834" y="4848412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simul.h</a:t>
                </a:r>
                <a:endParaRPr lang="ru-RU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253661" y="1175052"/>
              <a:ext cx="1709739" cy="994593"/>
              <a:chOff x="8562976" y="4429379"/>
              <a:chExt cx="1709739" cy="994593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8562976" y="4429379"/>
                <a:ext cx="1709739" cy="60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&lt;vector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20162" y="5054640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queue.h</a:t>
                </a:r>
                <a:endParaRPr lang="ru-RU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8529970" y="396863"/>
              <a:ext cx="1847849" cy="849194"/>
              <a:chOff x="8562976" y="4429379"/>
              <a:chExt cx="1847849" cy="849194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8562976" y="4429379"/>
                <a:ext cx="184784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920162" y="4909241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/>
                  <a:t>types.h</a:t>
                </a:r>
                <a:endParaRPr lang="ru-RU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7673968" y="3212054"/>
              <a:ext cx="1876425" cy="816561"/>
              <a:chOff x="8881267" y="3819687"/>
              <a:chExt cx="1876425" cy="816561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8881267" y="3819687"/>
                <a:ext cx="1876425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iostream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0364" y="426691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C00000"/>
                    </a:solidFill>
                  </a:rPr>
                  <a:t>logging.h</a:t>
                </a:r>
                <a:endParaRPr lang="ru-RU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288995" y="1387062"/>
              <a:ext cx="1952636" cy="651525"/>
              <a:chOff x="8546780" y="4488533"/>
              <a:chExt cx="1952636" cy="651525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546780" y="4488533"/>
                <a:ext cx="195263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&lt;bits/</a:t>
                </a:r>
                <a:r>
                  <a:rPr lang="en-US" sz="1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int.h</a:t>
                </a:r>
                <a:r>
                  <a:rPr lang="en-US" sz="1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ru-RU" sz="1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956360" y="4770726"/>
                <a:ext cx="11334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iostream</a:t>
                </a:r>
                <a:endParaRPr lang="ru-RU" dirty="0"/>
              </a:p>
            </p:txBody>
          </p:sp>
        </p:grpSp>
        <p:cxnSp>
          <p:nvCxnSpPr>
            <p:cNvPr id="112" name="Straight Arrow Connector 111"/>
            <p:cNvCxnSpPr>
              <a:endCxn id="114" idx="0"/>
            </p:cNvCxnSpPr>
            <p:nvPr/>
          </p:nvCxnSpPr>
          <p:spPr>
            <a:xfrm>
              <a:off x="8250547" y="-342059"/>
              <a:ext cx="14766" cy="1729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20" idx="0"/>
            </p:cNvCxnSpPr>
            <p:nvPr/>
          </p:nvCxnSpPr>
          <p:spPr>
            <a:xfrm flipH="1">
              <a:off x="11108531" y="-352935"/>
              <a:ext cx="708" cy="1527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8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793</Words>
  <Application>Microsoft Office PowerPoint</Application>
  <PresentationFormat>Widescreen</PresentationFormat>
  <Paragraphs>206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Build, Makefiles, CMake</vt:lpstr>
      <vt:lpstr>Agenda</vt:lpstr>
      <vt:lpstr>C and C++ files</vt:lpstr>
      <vt:lpstr>Compilation and linkage</vt:lpstr>
      <vt:lpstr>Compilation</vt:lpstr>
      <vt:lpstr>Linkage</vt:lpstr>
      <vt:lpstr>Static libraries</vt:lpstr>
      <vt:lpstr>Shared libraries</vt:lpstr>
      <vt:lpstr>Why compile and link separately?</vt:lpstr>
      <vt:lpstr>Dependency problems</vt:lpstr>
      <vt:lpstr>Makefile</vt:lpstr>
      <vt:lpstr>Generation of Makefiles with CMake</vt:lpstr>
      <vt:lpstr>Your homework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342</cp:revision>
  <dcterms:created xsi:type="dcterms:W3CDTF">2018-09-18T18:10:21Z</dcterms:created>
  <dcterms:modified xsi:type="dcterms:W3CDTF">2018-10-10T15:02:58Z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2018-10-10 15:02:58Z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