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98" r:id="rId2"/>
    <p:sldId id="299" r:id="rId3"/>
    <p:sldId id="300" r:id="rId4"/>
    <p:sldId id="301" r:id="rId5"/>
    <p:sldId id="302" r:id="rId6"/>
    <p:sldId id="303" r:id="rId7"/>
    <p:sldId id="309" r:id="rId8"/>
    <p:sldId id="304" r:id="rId9"/>
    <p:sldId id="305" r:id="rId10"/>
    <p:sldId id="307" r:id="rId11"/>
    <p:sldId id="308" r:id="rId12"/>
    <p:sldId id="306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20" r:id="rId23"/>
    <p:sldId id="329" r:id="rId24"/>
    <p:sldId id="321" r:id="rId25"/>
    <p:sldId id="322" r:id="rId26"/>
    <p:sldId id="334" r:id="rId27"/>
    <p:sldId id="332" r:id="rId28"/>
    <p:sldId id="336" r:id="rId29"/>
    <p:sldId id="338" r:id="rId30"/>
    <p:sldId id="337" r:id="rId31"/>
    <p:sldId id="339" r:id="rId32"/>
    <p:sldId id="335" r:id="rId33"/>
    <p:sldId id="330" r:id="rId34"/>
    <p:sldId id="331" r:id="rId35"/>
    <p:sldId id="324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6600"/>
    <a:srgbClr val="FF7C80"/>
    <a:srgbClr val="FBFBFB"/>
    <a:srgbClr val="CC00CC"/>
    <a:srgbClr val="0066FF"/>
    <a:srgbClr val="990099"/>
    <a:srgbClr val="CCECFF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214735991169907"/>
          <c:y val="0.15020424079640876"/>
          <c:w val="0.5961978790163569"/>
          <c:h val="0.80633960852936259"/>
        </c:manualLayout>
      </c:layout>
      <c:radarChart>
        <c:radarStyle val="fill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Performance Simulator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1"/>
              </a:solidFill>
            </a:ln>
            <a:effectLst/>
          </c:spPr>
          <c:cat>
            <c:strRef>
              <c:f>Sheet1!$A$2:$A$4</c:f>
              <c:strCache>
                <c:ptCount val="3"/>
                <c:pt idx="0">
                  <c:v>Speed</c:v>
                </c:pt>
                <c:pt idx="1">
                  <c:v>Development Speed</c:v>
                </c:pt>
                <c:pt idx="2">
                  <c:v>Available information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5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RTL simulator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cat>
            <c:strRef>
              <c:f>Sheet1!$A$2:$A$4</c:f>
              <c:strCache>
                <c:ptCount val="3"/>
                <c:pt idx="0">
                  <c:v>Speed</c:v>
                </c:pt>
                <c:pt idx="1">
                  <c:v>Development Speed</c:v>
                </c:pt>
                <c:pt idx="2">
                  <c:v>Available information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</c:v>
                </c:pt>
                <c:pt idx="1">
                  <c:v>0.5</c:v>
                </c:pt>
                <c:pt idx="2">
                  <c:v>4.5</c:v>
                </c:pt>
              </c:numCache>
            </c:numRef>
          </c:val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Test chip</c:v>
                </c:pt>
              </c:strCache>
            </c:strRef>
          </c:tx>
          <c:spPr>
            <a:noFill/>
            <a:ln w="22225">
              <a:solidFill>
                <a:schemeClr val="tx1"/>
              </a:solidFill>
            </a:ln>
            <a:effectLst/>
          </c:spPr>
          <c:cat>
            <c:strRef>
              <c:f>Sheet1!$A$2:$A$4</c:f>
              <c:strCache>
                <c:ptCount val="3"/>
                <c:pt idx="0">
                  <c:v>Speed</c:v>
                </c:pt>
                <c:pt idx="1">
                  <c:v>Development Speed</c:v>
                </c:pt>
                <c:pt idx="2">
                  <c:v>Available information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5</c:v>
                </c:pt>
                <c:pt idx="1">
                  <c:v>0.5</c:v>
                </c:pt>
                <c:pt idx="2">
                  <c:v>1.2</c:v>
                </c:pt>
              </c:numCache>
            </c:numRef>
          </c:val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Functional Simulator</c:v>
                </c:pt>
              </c:strCache>
            </c:strRef>
          </c:tx>
          <c:spPr>
            <a:noFill/>
            <a:ln w="34925">
              <a:solidFill>
                <a:schemeClr val="accent1"/>
              </a:solidFill>
            </a:ln>
            <a:effectLst/>
          </c:spPr>
          <c:cat>
            <c:strRef>
              <c:f>Sheet1!$A$2:$A$4</c:f>
              <c:strCache>
                <c:ptCount val="3"/>
                <c:pt idx="0">
                  <c:v>Speed</c:v>
                </c:pt>
                <c:pt idx="1">
                  <c:v>Development Speed</c:v>
                </c:pt>
                <c:pt idx="2">
                  <c:v>Available information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7771896"/>
        <c:axId val="427776208"/>
      </c:radarChart>
      <c:catAx>
        <c:axId val="427771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7776208"/>
        <c:crosses val="autoZero"/>
        <c:auto val="1"/>
        <c:lblAlgn val="ctr"/>
        <c:lblOffset val="100"/>
        <c:noMultiLvlLbl val="0"/>
      </c:catAx>
      <c:valAx>
        <c:axId val="4277762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27771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4784800221788663"/>
          <c:y val="0.15503335610618446"/>
          <c:w val="0.32950965532072551"/>
          <c:h val="0.227637027478523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05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0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92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C7B16-D0C8-4493-BE5E-55D91C6B1B8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976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403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389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7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MIPT-MIPS 2018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PT-ILab/mipt-mips/blob/master/license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IPT-ILab/mipt-mip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88hudson/git-flight-rules" TargetMode="External"/><Relationship Id="rId3" Type="http://schemas.openxmlformats.org/officeDocument/2006/relationships/hyperlink" Target="https://github.com/MIPT-ILab/mipt-mips/wiki" TargetMode="External"/><Relationship Id="rId7" Type="http://schemas.openxmlformats.org/officeDocument/2006/relationships/hyperlink" Target="https://git-scm.com/book/en/v2" TargetMode="External"/><Relationship Id="rId2" Type="http://schemas.openxmlformats.org/officeDocument/2006/relationships/hyperlink" Target="https://github.com/MIPT-ILab/mipt-mip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wnloads" TargetMode="External"/><Relationship Id="rId5" Type="http://schemas.openxmlformats.org/officeDocument/2006/relationships/hyperlink" Target="https://git-scm.com/doc" TargetMode="External"/><Relationship Id="rId4" Type="http://schemas.openxmlformats.org/officeDocument/2006/relationships/hyperlink" Target="https://git-scm.com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Командная разработка программного обеспечения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i="1" dirty="0" smtClean="0"/>
              <a:t>Организационная информация</a:t>
            </a:r>
            <a:endParaRPr lang="ru-RU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709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необходима регистрация в </a:t>
            </a:r>
            <a:r>
              <a:rPr lang="en-US" dirty="0"/>
              <a:t>GitHub</a:t>
            </a:r>
          </a:p>
          <a:p>
            <a:pPr lvl="1"/>
            <a:r>
              <a:rPr lang="ru-RU" dirty="0"/>
              <a:t>В аккаунте должно быть указано ваше настоящее </a:t>
            </a:r>
            <a:r>
              <a:rPr lang="ru-RU" dirty="0" smtClean="0"/>
              <a:t>имя</a:t>
            </a:r>
            <a:endParaRPr lang="en-US" dirty="0" smtClean="0"/>
          </a:p>
          <a:p>
            <a:pPr lvl="1"/>
            <a:r>
              <a:rPr lang="ru-RU" dirty="0" smtClean="0"/>
              <a:t>Логин и почта может быть любой</a:t>
            </a:r>
            <a:endParaRPr lang="ru-RU" dirty="0"/>
          </a:p>
          <a:p>
            <a:pPr lvl="1"/>
            <a:r>
              <a:rPr lang="ru-RU" dirty="0"/>
              <a:t>Фотография желательна, но не обязательна</a:t>
            </a:r>
            <a:endParaRPr lang="en-US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965" y="3564742"/>
            <a:ext cx="1952504" cy="2524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314" y="3710130"/>
            <a:ext cx="2088573" cy="2396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&quot;No&quot; Symbol 8"/>
          <p:cNvSpPr/>
          <p:nvPr/>
        </p:nvSpPr>
        <p:spPr>
          <a:xfrm>
            <a:off x="6676409" y="3402169"/>
            <a:ext cx="2923435" cy="2923435"/>
          </a:xfrm>
          <a:prstGeom prst="noSmoking">
            <a:avLst>
              <a:gd name="adj" fmla="val 1281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047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Лицензия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Симулятор разрабатывается по лицензии </a:t>
            </a:r>
            <a:r>
              <a:rPr lang="en-US" dirty="0" smtClean="0"/>
              <a:t>MIT:</a:t>
            </a:r>
          </a:p>
          <a:p>
            <a:pPr lvl="1"/>
            <a:r>
              <a:rPr lang="ru-RU" dirty="0" smtClean="0"/>
              <a:t>код можно использовать в коммерческих целях</a:t>
            </a:r>
          </a:p>
          <a:p>
            <a:pPr lvl="1"/>
            <a:r>
              <a:rPr lang="ru-RU" dirty="0" smtClean="0"/>
              <a:t>нет ограничений на модификацию и распространение</a:t>
            </a:r>
          </a:p>
          <a:p>
            <a:pPr lvl="1"/>
            <a:r>
              <a:rPr lang="ru-RU" dirty="0" smtClean="0"/>
              <a:t>при копировании обязательно указание авторства и лицензии</a:t>
            </a:r>
          </a:p>
          <a:p>
            <a:pPr lvl="1"/>
            <a:r>
              <a:rPr lang="ru-RU" dirty="0" smtClean="0"/>
              <a:t>отказ от ответственности</a:t>
            </a:r>
          </a:p>
          <a:p>
            <a:r>
              <a:rPr lang="ru-RU" dirty="0" smtClean="0"/>
              <a:t>Лицензия перечисляет авторов кода поимённо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github.com/MIPT-ILab/mipt-mips/blob/master/license.md</a:t>
            </a:r>
            <a:endParaRPr lang="ru-R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47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Дисциплина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-233363"/>
            <a:r>
              <a:rPr lang="ru-RU" sz="2400" dirty="0"/>
              <a:t>Пропуск занятия возможен, но крайне нежелателен.</a:t>
            </a:r>
          </a:p>
          <a:p>
            <a:pPr marL="647701" lvl="2" indent="-233363"/>
            <a:r>
              <a:rPr lang="ru-RU" dirty="0"/>
              <a:t>О пропуске лучше предупреждать за несколько дней.</a:t>
            </a:r>
          </a:p>
          <a:p>
            <a:pPr marL="233363" indent="-233363"/>
            <a:r>
              <a:rPr lang="ru-RU" sz="2400" dirty="0"/>
              <a:t>Не забывайте проверять почту!</a:t>
            </a:r>
          </a:p>
          <a:p>
            <a:pPr marL="647701" lvl="2" indent="-233363"/>
            <a:r>
              <a:rPr lang="ru-RU" dirty="0"/>
              <a:t>Предполагается, что вы проверяете почту хотя бы раз в сутки.</a:t>
            </a:r>
          </a:p>
          <a:p>
            <a:pPr marL="647701" lvl="2" indent="-233363"/>
            <a:r>
              <a:rPr lang="ru-RU" dirty="0"/>
              <a:t>На письма, которые требуют какого-то действия, лучше отвечать сразу. </a:t>
            </a:r>
          </a:p>
          <a:p>
            <a:pPr marL="647701" lvl="2" indent="-233363"/>
            <a:r>
              <a:rPr lang="ru-RU" dirty="0"/>
              <a:t>Если вы не можете сделать то, что от вас требуется сразу, то просто напишите, когда вы </a:t>
            </a:r>
            <a:r>
              <a:rPr lang="ru-RU" dirty="0" smtClean="0"/>
              <a:t>будете </a:t>
            </a:r>
            <a:r>
              <a:rPr lang="ru-RU" dirty="0"/>
              <a:t>готовы начать эту задачу.</a:t>
            </a:r>
          </a:p>
          <a:p>
            <a:pPr marL="233363" indent="-233363"/>
            <a:r>
              <a:rPr lang="ru-RU" sz="2400" dirty="0"/>
              <a:t>Соблюдайте внутренние правила работы</a:t>
            </a:r>
          </a:p>
          <a:p>
            <a:pPr marL="647701" lvl="2" indent="-233363"/>
            <a:r>
              <a:rPr lang="ru-RU" dirty="0"/>
              <a:t>Делайте все правильно с первого раза, а не ждите пока вас поправят.</a:t>
            </a:r>
          </a:p>
          <a:p>
            <a:pPr marL="233363" indent="-233363"/>
            <a:r>
              <a:rPr lang="ru-RU" sz="2400" dirty="0"/>
              <a:t>Все эти правила не относятся к преподавателям </a:t>
            </a:r>
            <a:r>
              <a:rPr lang="ru-RU" sz="2400" dirty="0">
                <a:sym typeface="Wingdings" pitchFamily="2" charset="2"/>
              </a:rPr>
              <a:t></a:t>
            </a:r>
          </a:p>
          <a:p>
            <a:pPr marL="647701" lvl="2" indent="-233363"/>
            <a:r>
              <a:rPr lang="ru-RU" dirty="0">
                <a:sym typeface="Wingdings" pitchFamily="2" charset="2"/>
              </a:rPr>
              <a:t>Отнеситесь к этом с пониманием: вас много, а нас </a:t>
            </a:r>
            <a:r>
              <a:rPr lang="ru-RU" dirty="0" smtClean="0">
                <a:sym typeface="Wingdings" pitchFamily="2" charset="2"/>
              </a:rPr>
              <a:t>меньше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7015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MIPT-MIPS</a:t>
            </a:r>
            <a:br>
              <a:rPr lang="en-US" dirty="0" smtClean="0"/>
            </a:br>
            <a:r>
              <a:rPr lang="en-US" dirty="0" smtClean="0"/>
              <a:t>Cycle-Accurate simulator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26 September 2018</a:t>
            </a:r>
          </a:p>
          <a:p>
            <a:r>
              <a:rPr lang="en-US" i="1" dirty="0" smtClean="0"/>
              <a:t>Pavel Kryukov</a:t>
            </a:r>
            <a:endParaRPr lang="ru-RU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374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simulate?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We </a:t>
            </a:r>
            <a:r>
              <a:rPr lang="en-US" dirty="0"/>
              <a:t>need to ensure that </a:t>
            </a:r>
            <a:r>
              <a:rPr lang="en-US" dirty="0" smtClean="0"/>
              <a:t>new CPU:</a:t>
            </a:r>
            <a:endParaRPr lang="en-US" dirty="0"/>
          </a:p>
          <a:p>
            <a:pPr marL="528638" lvl="1" indent="-342900"/>
            <a:r>
              <a:rPr lang="en-US" sz="2800" dirty="0"/>
              <a:t>doesn’t contain functional </a:t>
            </a:r>
            <a:r>
              <a:rPr lang="en-US" sz="2800" dirty="0" smtClean="0"/>
              <a:t>errors</a:t>
            </a:r>
            <a:endParaRPr lang="en-US" sz="2800" dirty="0"/>
          </a:p>
          <a:p>
            <a:pPr marL="528638" lvl="1" indent="-342900"/>
            <a:r>
              <a:rPr lang="en-US" sz="2800" dirty="0"/>
              <a:t>shows stable required performance and power </a:t>
            </a:r>
            <a:r>
              <a:rPr lang="en-US" sz="2800" dirty="0" smtClean="0"/>
              <a:t>consumption</a:t>
            </a:r>
            <a:endParaRPr lang="en-US" sz="2800" dirty="0"/>
          </a:p>
          <a:p>
            <a:pPr marL="342900" indent="-342900"/>
            <a:r>
              <a:rPr lang="en-US" dirty="0"/>
              <a:t>Fixing an error in chip is </a:t>
            </a:r>
            <a:r>
              <a:rPr lang="en-US" dirty="0">
                <a:solidFill>
                  <a:srgbClr val="FF0000"/>
                </a:solidFill>
              </a:rPr>
              <a:t>very</a:t>
            </a:r>
            <a:r>
              <a:rPr lang="en-US" dirty="0"/>
              <a:t> </a:t>
            </a:r>
            <a:r>
              <a:rPr lang="en-US" dirty="0" smtClean="0"/>
              <a:t>expensive</a:t>
            </a:r>
          </a:p>
          <a:p>
            <a:pPr marL="342900" indent="-342900"/>
            <a:r>
              <a:rPr lang="en-US" dirty="0" smtClean="0"/>
              <a:t>Instead, we make experiments and find errors </a:t>
            </a:r>
            <a:r>
              <a:rPr lang="en-US" i="1" dirty="0"/>
              <a:t>before </a:t>
            </a:r>
            <a:r>
              <a:rPr lang="en-US" dirty="0" smtClean="0"/>
              <a:t>production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simulatiors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66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342900" indent="-342900"/>
            <a:r>
              <a:rPr lang="en-US" dirty="0"/>
              <a:t>Functional simulator:</a:t>
            </a:r>
          </a:p>
        </p:txBody>
      </p:sp>
      <p:sp>
        <p:nvSpPr>
          <p:cNvPr id="18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438" indent="-342900"/>
            <a:r>
              <a:rPr lang="en-US" dirty="0" smtClean="0"/>
              <a:t>Emulates behavior of CPU as it seen from programmer</a:t>
            </a:r>
          </a:p>
          <a:p>
            <a:pPr marL="71438" indent="-342900"/>
            <a:r>
              <a:rPr lang="en-US" dirty="0" smtClean="0"/>
              <a:t>Doesn’t emulate microarchitecture</a:t>
            </a:r>
          </a:p>
          <a:p>
            <a:pPr marL="528638" lvl="1" indent="-342900"/>
            <a:r>
              <a:rPr lang="en-US" dirty="0" smtClean="0"/>
              <a:t>Therefore, cannot estimate IPC, power and other metrics</a:t>
            </a:r>
          </a:p>
          <a:p>
            <a:pPr marL="71438" indent="-342900"/>
            <a:r>
              <a:rPr lang="en-US" dirty="0" smtClean="0"/>
              <a:t>Uses C++, Java, Python, JavaScript...</a:t>
            </a:r>
          </a:p>
          <a:p>
            <a:pPr marL="71438" indent="-342900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01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Cycle-accurate simulator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438" indent="-342900"/>
            <a:r>
              <a:rPr lang="en-US" dirty="0" smtClean="0"/>
              <a:t>Emulates time evolution of CPU internal states, cycle by cycle</a:t>
            </a:r>
          </a:p>
          <a:p>
            <a:pPr marL="71438" indent="-342900"/>
            <a:r>
              <a:rPr lang="en-US" dirty="0" smtClean="0"/>
              <a:t>Emulates microarchitecture as </a:t>
            </a:r>
            <a:r>
              <a:rPr lang="en-US" dirty="0"/>
              <a:t>much as it required for </a:t>
            </a:r>
            <a:r>
              <a:rPr lang="en-US" dirty="0" smtClean="0"/>
              <a:t>analysis</a:t>
            </a:r>
            <a:endParaRPr lang="en-US" dirty="0"/>
          </a:p>
          <a:p>
            <a:pPr marL="528638" lvl="1" indent="-342900"/>
            <a:r>
              <a:rPr lang="en-US" dirty="0" smtClean="0"/>
              <a:t>100</a:t>
            </a:r>
            <a:r>
              <a:rPr lang="en-US" dirty="0"/>
              <a:t>% </a:t>
            </a:r>
            <a:r>
              <a:rPr lang="en-US" dirty="0" smtClean="0"/>
              <a:t>precision is not required, </a:t>
            </a:r>
            <a:r>
              <a:rPr lang="en-US" dirty="0"/>
              <a:t>some “hacks” are </a:t>
            </a:r>
            <a:r>
              <a:rPr lang="en-US" dirty="0" smtClean="0"/>
              <a:t>OK</a:t>
            </a:r>
            <a:endParaRPr lang="en-US" dirty="0"/>
          </a:p>
          <a:p>
            <a:pPr marL="71438" indent="-342900"/>
            <a:r>
              <a:rPr lang="en-US" dirty="0" smtClean="0"/>
              <a:t>High-performance programming languages: C++, Rust</a:t>
            </a:r>
            <a:endParaRPr lang="en-US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45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 </a:t>
            </a:r>
            <a:r>
              <a:rPr lang="en-US" dirty="0" smtClean="0"/>
              <a:t>simulator and </a:t>
            </a:r>
            <a:r>
              <a:rPr lang="en-US" smtClean="0"/>
              <a:t>chip prototypes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438" indent="-342900"/>
            <a:r>
              <a:rPr lang="en-US" dirty="0" smtClean="0"/>
              <a:t>Very </a:t>
            </a:r>
            <a:r>
              <a:rPr lang="en-US" dirty="0"/>
              <a:t>close to the real </a:t>
            </a:r>
            <a:r>
              <a:rPr lang="en-US" dirty="0" smtClean="0"/>
              <a:t>hardware</a:t>
            </a:r>
          </a:p>
          <a:p>
            <a:pPr marL="71438" indent="-342900"/>
            <a:r>
              <a:rPr lang="en-US" dirty="0"/>
              <a:t>Uses Hardware Description Language (HDL): VHDL, </a:t>
            </a:r>
            <a:r>
              <a:rPr lang="en-US" dirty="0" smtClean="0"/>
              <a:t>Verilog</a:t>
            </a:r>
          </a:p>
          <a:p>
            <a:pPr marL="528638" lvl="1" indent="-342900"/>
            <a:r>
              <a:rPr lang="en-US" dirty="0" smtClean="0"/>
              <a:t>It takes very long time to develop and validate!</a:t>
            </a:r>
            <a:endParaRPr lang="en-US" dirty="0"/>
          </a:p>
          <a:p>
            <a:pPr marL="71438" indent="-342900"/>
            <a:r>
              <a:rPr lang="en-US" dirty="0" smtClean="0"/>
              <a:t>Simulation is very slow</a:t>
            </a:r>
          </a:p>
          <a:p>
            <a:pPr marL="71438" indent="-342900"/>
            <a:r>
              <a:rPr lang="en-US" dirty="0" smtClean="0"/>
              <a:t>Chip manufacturing is expensive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237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prototypes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Functional simulator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Cycle-accurate simulator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RTL simulator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chip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9079485"/>
              </p:ext>
            </p:extLst>
          </p:nvPr>
        </p:nvGraphicFramePr>
        <p:xfrm>
          <a:off x="2489413" y="75247"/>
          <a:ext cx="9648825" cy="7134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329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is performance simulation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control of </a:t>
            </a:r>
            <a:r>
              <a:rPr lang="en-US" b="1" dirty="0"/>
              <a:t>software optimizations</a:t>
            </a:r>
            <a:r>
              <a:rPr lang="en-US" dirty="0"/>
              <a:t>: you may check IPC boosts of your programs</a:t>
            </a:r>
          </a:p>
          <a:p>
            <a:r>
              <a:rPr lang="en-US" dirty="0"/>
              <a:t>Pathfinding of </a:t>
            </a:r>
            <a:r>
              <a:rPr lang="en-US" b="1" dirty="0"/>
              <a:t>hardware optimizations</a:t>
            </a:r>
            <a:r>
              <a:rPr lang="en-US" dirty="0"/>
              <a:t>: you may easily integrate some nice feature to CPU model</a:t>
            </a:r>
          </a:p>
          <a:p>
            <a:r>
              <a:rPr lang="en-US" b="1" dirty="0"/>
              <a:t>Education</a:t>
            </a:r>
            <a:r>
              <a:rPr lang="en-US" dirty="0"/>
              <a:t>: simulator is a nice experimental frog to study CPU internals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109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sz="4000" dirty="0"/>
              <a:t>Цели и задачи курса</a:t>
            </a:r>
            <a:r>
              <a:rPr lang="en-US" sz="4000" dirty="0"/>
              <a:t> </a:t>
            </a:r>
            <a:r>
              <a:rPr lang="en-US" sz="3600" dirty="0"/>
              <a:t>(1)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marL="231775" indent="-231775">
              <a:spcBef>
                <a:spcPts val="1200"/>
              </a:spcBef>
            </a:pPr>
            <a:r>
              <a:rPr lang="en-US" sz="2600" dirty="0"/>
              <a:t>MIPT-MIPS – </a:t>
            </a:r>
            <a:r>
              <a:rPr lang="ru-RU" sz="2600" dirty="0"/>
              <a:t>это </a:t>
            </a:r>
            <a:r>
              <a:rPr lang="ru-RU" sz="2600" dirty="0">
                <a:solidFill>
                  <a:srgbClr val="0071C5"/>
                </a:solidFill>
              </a:rPr>
              <a:t>образовательный</a:t>
            </a:r>
            <a:r>
              <a:rPr lang="ru-RU" sz="2600" dirty="0"/>
              <a:t> проект</a:t>
            </a:r>
            <a:endParaRPr lang="en-US" sz="2600" dirty="0"/>
          </a:p>
          <a:p>
            <a:pPr marL="231775" indent="-231775">
              <a:spcBef>
                <a:spcPts val="1200"/>
              </a:spcBef>
            </a:pPr>
            <a:r>
              <a:rPr lang="ru-RU" sz="2600" dirty="0">
                <a:solidFill>
                  <a:schemeClr val="bg1">
                    <a:lumMod val="65000"/>
                  </a:schemeClr>
                </a:solidFill>
              </a:rPr>
              <a:t>Обзорное изучение компьютерной архитектуры</a:t>
            </a:r>
          </a:p>
          <a:p>
            <a:pPr marL="646113" lvl="2" indent="-231775">
              <a:spcBef>
                <a:spcPts val="600"/>
              </a:spcBef>
            </a:pP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Наибольший фокус на микроархитектуру процессоров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pPr marL="646113" lvl="2" indent="-231775">
              <a:spcBef>
                <a:spcPts val="600"/>
              </a:spcBef>
            </a:pP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Немного о системе команд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MIPS</a:t>
            </a: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, компиляторах и ОС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pPr marL="231775" indent="-231775">
              <a:spcBef>
                <a:spcPts val="1200"/>
              </a:spcBef>
            </a:pPr>
            <a:r>
              <a:rPr lang="ru-RU" sz="2600" dirty="0"/>
              <a:t>Навыки разработки в крупном командном проекте</a:t>
            </a:r>
            <a:r>
              <a:rPr lang="en-US" sz="2600" dirty="0"/>
              <a:t>:</a:t>
            </a:r>
            <a:endParaRPr lang="ru-RU" sz="2600" dirty="0"/>
          </a:p>
          <a:p>
            <a:pPr marL="646113" lvl="2" indent="-231775">
              <a:spcBef>
                <a:spcPts val="400"/>
              </a:spcBef>
            </a:pPr>
            <a:r>
              <a:rPr lang="ru-RU" sz="2200" dirty="0"/>
              <a:t>Система контроля версий </a:t>
            </a:r>
            <a:r>
              <a:rPr lang="en-US" sz="2200" dirty="0"/>
              <a:t>git</a:t>
            </a:r>
          </a:p>
          <a:p>
            <a:pPr marL="646113" lvl="2" indent="-231775">
              <a:spcBef>
                <a:spcPts val="400"/>
              </a:spcBef>
            </a:pPr>
            <a:r>
              <a:rPr lang="ru-RU" sz="2200" dirty="0"/>
              <a:t>Работа над </a:t>
            </a:r>
            <a:r>
              <a:rPr lang="en-US" sz="2200" dirty="0"/>
              <a:t>open-source</a:t>
            </a:r>
            <a:r>
              <a:rPr lang="ru-RU" sz="2200" dirty="0"/>
              <a:t> проектом в окружении </a:t>
            </a:r>
            <a:r>
              <a:rPr lang="en-US" sz="2200" dirty="0"/>
              <a:t>GitHub</a:t>
            </a:r>
            <a:endParaRPr lang="ru-RU" sz="2200" dirty="0"/>
          </a:p>
          <a:p>
            <a:pPr marL="646113" lvl="2" indent="-231775">
              <a:spcBef>
                <a:spcPts val="400"/>
              </a:spcBef>
            </a:pPr>
            <a:r>
              <a:rPr lang="ru-RU" sz="2200" dirty="0"/>
              <a:t>Инфраструктура непрерывной интеграции</a:t>
            </a:r>
          </a:p>
          <a:p>
            <a:pPr marL="646113" lvl="2" indent="-231775">
              <a:spcBef>
                <a:spcPts val="400"/>
              </a:spcBef>
            </a:pPr>
            <a:r>
              <a:rPr lang="ru-RU" sz="2200" dirty="0"/>
              <a:t>Разработка через тестирование</a:t>
            </a:r>
            <a:endParaRPr lang="en-US" sz="2200" dirty="0"/>
          </a:p>
          <a:p>
            <a:pPr marL="646113" lvl="2" indent="-231775">
              <a:spcBef>
                <a:spcPts val="400"/>
              </a:spcBef>
            </a:pPr>
            <a:r>
              <a:rPr lang="ru-RU" sz="2200" dirty="0"/>
              <a:t>Документация и коммуникация</a:t>
            </a:r>
            <a:r>
              <a:rPr lang="en-US" sz="2200" dirty="0"/>
              <a:t>: wiki</a:t>
            </a:r>
            <a:r>
              <a:rPr lang="ru-RU" sz="2200" dirty="0"/>
              <a:t>, презентации, английский</a:t>
            </a:r>
            <a:endParaRPr lang="ru-RU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976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26 September 2018</a:t>
            </a:r>
          </a:p>
          <a:p>
            <a:r>
              <a:rPr lang="en-US" i="1" dirty="0" smtClean="0"/>
              <a:t>Kirill </a:t>
            </a:r>
            <a:r>
              <a:rPr lang="en-US" i="1" dirty="0" err="1" smtClean="0"/>
              <a:t>Korolev</a:t>
            </a:r>
            <a:endParaRPr lang="ru-RU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07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75998"/>
          </a:xfrm>
        </p:spPr>
        <p:txBody>
          <a:bodyPr>
            <a:normAutofit/>
          </a:bodyPr>
          <a:lstStyle/>
          <a:p>
            <a:r>
              <a:rPr lang="en-US" dirty="0" smtClean="0"/>
              <a:t>Management of changes to documents:</a:t>
            </a:r>
          </a:p>
          <a:p>
            <a:pPr lvl="1"/>
            <a:r>
              <a:rPr lang="en-US" dirty="0" smtClean="0"/>
              <a:t>documents (articles, books, reports...), computer programs, images...</a:t>
            </a:r>
          </a:p>
          <a:p>
            <a:r>
              <a:rPr lang="en-US" dirty="0" smtClean="0"/>
              <a:t>Traditionally people use revision numbering:</a:t>
            </a:r>
          </a:p>
          <a:p>
            <a:pPr lvl="1"/>
            <a:r>
              <a:rPr lang="en-US" dirty="0" smtClean="0"/>
              <a:t>e. g. edition 1, edition 2 ...</a:t>
            </a:r>
          </a:p>
          <a:p>
            <a:r>
              <a:rPr lang="en-US" dirty="0" smtClean="0"/>
              <a:t>This approach does not work well with software</a:t>
            </a:r>
          </a:p>
          <a:p>
            <a:pPr lvl="1"/>
            <a:r>
              <a:rPr lang="en-US" dirty="0" smtClean="0"/>
              <a:t>There are many </a:t>
            </a:r>
            <a:r>
              <a:rPr lang="en-US" dirty="0"/>
              <a:t>developers which work with </a:t>
            </a:r>
            <a:r>
              <a:rPr lang="en-US" dirty="0" smtClean="0"/>
              <a:t>many parts of the </a:t>
            </a:r>
            <a:r>
              <a:rPr lang="en-US" dirty="0"/>
              <a:t>project</a:t>
            </a:r>
          </a:p>
          <a:p>
            <a:pPr lvl="1"/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571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0069" cy="1325563"/>
          </a:xfrm>
        </p:spPr>
        <p:txBody>
          <a:bodyPr/>
          <a:lstStyle/>
          <a:p>
            <a:r>
              <a:rPr lang="en-US" dirty="0" smtClean="0"/>
              <a:t>git — the best version control for software so far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Invented by Linus Torvalds to maintain changes to Linux kernel</a:t>
            </a:r>
          </a:p>
          <a:p>
            <a:pPr lvl="1"/>
            <a:r>
              <a:rPr lang="en-US" dirty="0" smtClean="0"/>
              <a:t>First release: 7 April 2005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more convenient in “digital world”, but requires some mind shift</a:t>
            </a:r>
            <a:endParaRPr lang="ru-RU" dirty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CC82-E2AD-4520-819A-66D77D76067A}" type="slidenum">
              <a:rPr lang="ru-RU" smtClean="0"/>
              <a:t>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91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Repository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164"/>
            <a:ext cx="10515600" cy="465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is</a:t>
            </a:r>
            <a:r>
              <a:rPr lang="en-US" dirty="0" smtClean="0"/>
              <a:t> the main </a:t>
            </a:r>
            <a:r>
              <a:rPr lang="en-US" dirty="0" err="1" smtClean="0"/>
              <a:t>Git</a:t>
            </a:r>
            <a:r>
              <a:rPr lang="en-US" dirty="0" smtClean="0"/>
              <a:t> object</a:t>
            </a:r>
          </a:p>
          <a:p>
            <a:endParaRPr lang="en-US" dirty="0" smtClean="0"/>
          </a:p>
          <a:p>
            <a:r>
              <a:rPr lang="en-US" dirty="0" smtClean="0"/>
              <a:t>There are 2 ways to look at a repository:</a:t>
            </a:r>
          </a:p>
          <a:p>
            <a:pPr lvl="1"/>
            <a:r>
              <a:rPr lang="en-US" dirty="0" smtClean="0"/>
              <a:t>Workspace – a file directory of your project</a:t>
            </a:r>
          </a:p>
          <a:p>
            <a:pPr lvl="1"/>
            <a:r>
              <a:rPr lang="en-US" dirty="0" smtClean="0"/>
              <a:t>A database of changes made in the project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repository is a combination of 2 visions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CC82-E2AD-4520-819A-66D77D76067A}" type="slidenum">
              <a:rPr lang="ru-RU" smtClean="0"/>
              <a:t>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469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-</a:t>
            </a:r>
            <a:r>
              <a:rPr lang="en-US" dirty="0" err="1" smtClean="0"/>
              <a:t>ch</a:t>
            </a:r>
            <a:r>
              <a:rPr lang="en-US" dirty="0" smtClean="0"/>
              <a:t>-</a:t>
            </a:r>
            <a:r>
              <a:rPr lang="en-US" dirty="0" err="1" smtClean="0"/>
              <a:t>ch</a:t>
            </a:r>
            <a:r>
              <a:rPr lang="en-US" dirty="0" smtClean="0"/>
              <a:t>-</a:t>
            </a:r>
            <a:r>
              <a:rPr lang="en-US" dirty="0" err="1" smtClean="0"/>
              <a:t>ch</a:t>
            </a:r>
            <a:r>
              <a:rPr lang="en-US" dirty="0" smtClean="0"/>
              <a:t>-changes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330"/>
            <a:ext cx="10515600" cy="605226"/>
          </a:xfrm>
        </p:spPr>
        <p:txBody>
          <a:bodyPr>
            <a:normAutofit/>
          </a:bodyPr>
          <a:lstStyle/>
          <a:p>
            <a:r>
              <a:rPr lang="en-US" dirty="0" smtClean="0"/>
              <a:t>git </a:t>
            </a:r>
            <a:r>
              <a:rPr lang="en-US" dirty="0"/>
              <a:t>o</a:t>
            </a:r>
            <a:r>
              <a:rPr lang="en-US" dirty="0" smtClean="0"/>
              <a:t>perates with per-line changes in files instead of whole files:</a:t>
            </a:r>
          </a:p>
          <a:p>
            <a:pPr marL="0" indent="0">
              <a:buNone/>
            </a:pPr>
            <a:endParaRPr lang="en-US" sz="1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24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04548" y="2188162"/>
            <a:ext cx="9319844" cy="3693319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--</a:t>
            </a:r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a/simulator/config.cpp b/simulator/config.cpp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55737c..d9855ab 10064</a:t>
            </a:r>
          </a:p>
          <a:p>
            <a:r>
              <a:rPr lang="en-US" b="1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---a/simulator/config.cpp</a:t>
            </a:r>
          </a:p>
          <a:p>
            <a:r>
              <a:rPr lang="en-US" b="1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+++b/simulator/config.cpp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 -13,7 +13,7 @@ namespace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AliasedSwitch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help_option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 “h”, “help”, “print help”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/* basic method */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-void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handleArgs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char*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+void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handleArgs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char*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::options().parse(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600"/>
            <a:ext cx="10515600" cy="4781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is a group of changes with metadata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Represents a workspace state</a:t>
            </a:r>
          </a:p>
          <a:p>
            <a:r>
              <a:rPr lang="en-US" dirty="0" smtClean="0"/>
              <a:t>Each commit includes:</a:t>
            </a:r>
          </a:p>
          <a:p>
            <a:pPr lvl="1"/>
            <a:r>
              <a:rPr lang="en-US" dirty="0" smtClean="0"/>
              <a:t>a pointer </a:t>
            </a:r>
            <a:r>
              <a:rPr lang="en-US" dirty="0"/>
              <a:t>to the previous </a:t>
            </a:r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a description</a:t>
            </a:r>
          </a:p>
          <a:p>
            <a:pPr lvl="1"/>
            <a:r>
              <a:rPr lang="en-US" dirty="0" smtClean="0"/>
              <a:t>author’s name and e-mail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unique </a:t>
            </a:r>
            <a:r>
              <a:rPr lang="en-US" dirty="0" smtClean="0"/>
              <a:t>hash (e. g.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23fdc78f...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Merge is a commit with 2 ‘parents’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25</a:t>
            </a:fld>
            <a:endParaRPr lang="ru-RU"/>
          </a:p>
        </p:txBody>
      </p:sp>
      <p:grpSp>
        <p:nvGrpSpPr>
          <p:cNvPr id="25" name="Group 24"/>
          <p:cNvGrpSpPr/>
          <p:nvPr/>
        </p:nvGrpSpPr>
        <p:grpSpPr>
          <a:xfrm>
            <a:off x="8968154" y="2198378"/>
            <a:ext cx="1459520" cy="1467109"/>
            <a:chOff x="7010765" y="3245956"/>
            <a:chExt cx="1459520" cy="1467109"/>
          </a:xfrm>
        </p:grpSpPr>
        <p:sp>
          <p:nvSpPr>
            <p:cNvPr id="19" name="Rounded Rectangle 18"/>
            <p:cNvSpPr/>
            <p:nvPr/>
          </p:nvSpPr>
          <p:spPr>
            <a:xfrm>
              <a:off x="7741625" y="3245956"/>
              <a:ext cx="728660" cy="8208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010765" y="3656356"/>
              <a:ext cx="74405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8101379" y="4051594"/>
              <a:ext cx="15570" cy="661471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919546" y="2204409"/>
            <a:ext cx="1207837" cy="820800"/>
            <a:chOff x="7277838" y="1197772"/>
            <a:chExt cx="1207837" cy="820800"/>
          </a:xfrm>
        </p:grpSpPr>
        <p:sp>
          <p:nvSpPr>
            <p:cNvPr id="40" name="Rounded Rectangle 39"/>
            <p:cNvSpPr/>
            <p:nvPr/>
          </p:nvSpPr>
          <p:spPr>
            <a:xfrm>
              <a:off x="7754817" y="1197772"/>
              <a:ext cx="730858" cy="82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7277838" y="1619803"/>
              <a:ext cx="47697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7775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0094855" y="2197598"/>
            <a:ext cx="1504583" cy="820800"/>
            <a:chOff x="6981092" y="1197772"/>
            <a:chExt cx="1504583" cy="820800"/>
          </a:xfrm>
        </p:grpSpPr>
        <p:sp>
          <p:nvSpPr>
            <p:cNvPr id="53" name="Rounded Rectangle 52"/>
            <p:cNvSpPr/>
            <p:nvPr/>
          </p:nvSpPr>
          <p:spPr>
            <a:xfrm>
              <a:off x="7754817" y="1197772"/>
              <a:ext cx="730858" cy="82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6981092" y="1619803"/>
              <a:ext cx="77372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tree &amp; refs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0709"/>
            <a:ext cx="10515600" cy="4008197"/>
          </a:xfrm>
        </p:spPr>
        <p:txBody>
          <a:bodyPr>
            <a:normAutofit/>
          </a:bodyPr>
          <a:lstStyle/>
          <a:p>
            <a:r>
              <a:rPr lang="en-US" dirty="0" smtClean="0"/>
              <a:t>All commits compose a </a:t>
            </a:r>
            <a:r>
              <a:rPr lang="en-US" b="1" dirty="0" smtClean="0">
                <a:solidFill>
                  <a:srgbClr val="0070C0"/>
                </a:solidFill>
              </a:rPr>
              <a:t>commit tree</a:t>
            </a:r>
          </a:p>
          <a:p>
            <a:r>
              <a:rPr lang="en-US" dirty="0" smtClean="0"/>
              <a:t>Some commits a labeled by </a:t>
            </a:r>
            <a:r>
              <a:rPr lang="en-US" b="1" dirty="0" smtClean="0">
                <a:solidFill>
                  <a:srgbClr val="00B050"/>
                </a:solidFill>
              </a:rPr>
              <a:t>refs</a:t>
            </a:r>
          </a:p>
          <a:p>
            <a:pPr lvl="1"/>
            <a:r>
              <a:rPr lang="en-US" b="1" dirty="0" smtClean="0"/>
              <a:t>master </a:t>
            </a:r>
            <a:r>
              <a:rPr lang="en-US" dirty="0" smtClean="0"/>
              <a:t>points to the latest main</a:t>
            </a:r>
            <a:br>
              <a:rPr lang="en-US" dirty="0" smtClean="0"/>
            </a:br>
            <a:r>
              <a:rPr lang="en-US" dirty="0" smtClean="0"/>
              <a:t>version of the project</a:t>
            </a:r>
          </a:p>
          <a:p>
            <a:pPr lvl="1"/>
            <a:r>
              <a:rPr lang="en-US" b="1" dirty="0" smtClean="0"/>
              <a:t>HEAD </a:t>
            </a:r>
            <a:r>
              <a:rPr lang="en-US" dirty="0" smtClean="0"/>
              <a:t>points to the current</a:t>
            </a:r>
            <a:br>
              <a:rPr lang="en-US" dirty="0" smtClean="0"/>
            </a:br>
            <a:r>
              <a:rPr lang="en-US" dirty="0" smtClean="0"/>
              <a:t>workspace state</a:t>
            </a:r>
          </a:p>
          <a:p>
            <a:r>
              <a:rPr lang="en-US" b="1" dirty="0" smtClean="0"/>
              <a:t>workspace + </a:t>
            </a:r>
            <a:r>
              <a:rPr lang="en-US" b="1" dirty="0" smtClean="0">
                <a:solidFill>
                  <a:srgbClr val="0070C0"/>
                </a:solidFill>
              </a:rPr>
              <a:t>commit tree</a:t>
            </a:r>
            <a:r>
              <a:rPr lang="en-US" b="1" dirty="0" smtClean="0"/>
              <a:t> + </a:t>
            </a:r>
            <a:r>
              <a:rPr lang="en-US" b="1" dirty="0" smtClean="0">
                <a:solidFill>
                  <a:srgbClr val="00B050"/>
                </a:solidFill>
              </a:rPr>
              <a:t>refs</a:t>
            </a:r>
            <a:r>
              <a:rPr lang="en-US" b="1" dirty="0" smtClean="0"/>
              <a:t> =</a:t>
            </a:r>
            <a:br>
              <a:rPr lang="en-US" b="1" dirty="0" smtClean="0"/>
            </a:br>
            <a:r>
              <a:rPr lang="en-US" b="1" dirty="0" smtClean="0">
                <a:solidFill>
                  <a:srgbClr val="C00000"/>
                </a:solidFill>
              </a:rPr>
              <a:t>git repository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26</a:t>
            </a:fld>
            <a:endParaRPr lang="ru-RU"/>
          </a:p>
        </p:txBody>
      </p:sp>
      <p:grpSp>
        <p:nvGrpSpPr>
          <p:cNvPr id="25" name="Group 24"/>
          <p:cNvGrpSpPr/>
          <p:nvPr/>
        </p:nvGrpSpPr>
        <p:grpSpPr>
          <a:xfrm>
            <a:off x="8968154" y="2198378"/>
            <a:ext cx="1459520" cy="1467109"/>
            <a:chOff x="7010765" y="3245956"/>
            <a:chExt cx="1459520" cy="1467109"/>
          </a:xfrm>
        </p:grpSpPr>
        <p:sp>
          <p:nvSpPr>
            <p:cNvPr id="19" name="Rounded Rectangle 18"/>
            <p:cNvSpPr/>
            <p:nvPr/>
          </p:nvSpPr>
          <p:spPr>
            <a:xfrm>
              <a:off x="7741625" y="3245956"/>
              <a:ext cx="728660" cy="8208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010765" y="3656356"/>
              <a:ext cx="74405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8101379" y="4051594"/>
              <a:ext cx="15570" cy="661471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25102" y="3397325"/>
            <a:ext cx="1502571" cy="820800"/>
            <a:chOff x="6981092" y="1197772"/>
            <a:chExt cx="1502571" cy="820800"/>
          </a:xfrm>
        </p:grpSpPr>
        <p:sp>
          <p:nvSpPr>
            <p:cNvPr id="31" name="Rounded Rectangle 30"/>
            <p:cNvSpPr/>
            <p:nvPr/>
          </p:nvSpPr>
          <p:spPr>
            <a:xfrm>
              <a:off x="7754817" y="1197772"/>
              <a:ext cx="728846" cy="82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6981092" y="1619803"/>
              <a:ext cx="77372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773868" y="2206390"/>
            <a:ext cx="1493224" cy="820800"/>
            <a:chOff x="6981092" y="1197772"/>
            <a:chExt cx="1493224" cy="820800"/>
          </a:xfrm>
        </p:grpSpPr>
        <p:sp>
          <p:nvSpPr>
            <p:cNvPr id="37" name="Rounded Rectangle 36"/>
            <p:cNvSpPr/>
            <p:nvPr/>
          </p:nvSpPr>
          <p:spPr>
            <a:xfrm>
              <a:off x="7754817" y="1197772"/>
              <a:ext cx="719499" cy="82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6981092" y="1619803"/>
              <a:ext cx="77372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7647846" y="2901895"/>
            <a:ext cx="1619246" cy="1316230"/>
            <a:chOff x="6855070" y="702342"/>
            <a:chExt cx="1619246" cy="1316230"/>
          </a:xfrm>
        </p:grpSpPr>
        <p:sp>
          <p:nvSpPr>
            <p:cNvPr id="43" name="Rounded Rectangle 42"/>
            <p:cNvSpPr/>
            <p:nvPr/>
          </p:nvSpPr>
          <p:spPr>
            <a:xfrm>
              <a:off x="7754817" y="1197772"/>
              <a:ext cx="719499" cy="82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6855070" y="702342"/>
              <a:ext cx="899746" cy="917461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919546" y="2204409"/>
            <a:ext cx="1207837" cy="820800"/>
            <a:chOff x="7277838" y="1197772"/>
            <a:chExt cx="1207837" cy="820800"/>
          </a:xfrm>
        </p:grpSpPr>
        <p:sp>
          <p:nvSpPr>
            <p:cNvPr id="40" name="Rounded Rectangle 39"/>
            <p:cNvSpPr/>
            <p:nvPr/>
          </p:nvSpPr>
          <p:spPr>
            <a:xfrm>
              <a:off x="7754817" y="1197772"/>
              <a:ext cx="730858" cy="82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7277838" y="1619803"/>
              <a:ext cx="47697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ular Callout 6"/>
          <p:cNvSpPr/>
          <p:nvPr/>
        </p:nvSpPr>
        <p:spPr>
          <a:xfrm>
            <a:off x="8985191" y="4596272"/>
            <a:ext cx="1496526" cy="499584"/>
          </a:xfrm>
          <a:prstGeom prst="wedgeRectCallout">
            <a:avLst>
              <a:gd name="adj1" fmla="val 21388"/>
              <a:gd name="adj2" fmla="val -108259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subproj1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10436470" y="1310337"/>
            <a:ext cx="1127619" cy="499584"/>
          </a:xfrm>
          <a:prstGeom prst="wedgeRectCallout">
            <a:avLst>
              <a:gd name="adj1" fmla="val 20800"/>
              <a:gd name="adj2" fmla="val 109972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master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10549390" y="3451911"/>
            <a:ext cx="963494" cy="499584"/>
          </a:xfrm>
          <a:prstGeom prst="wedgeRectCallout">
            <a:avLst>
              <a:gd name="adj1" fmla="val 20800"/>
              <a:gd name="adj2" fmla="val -118818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4907" y="1028699"/>
            <a:ext cx="5169877" cy="4378569"/>
          </a:xfrm>
          <a:prstGeom prst="roundRect">
            <a:avLst>
              <a:gd name="adj" fmla="val 7882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858735" y="1038090"/>
            <a:ext cx="2048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repository</a:t>
            </a:r>
            <a:endParaRPr lang="ru-RU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58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27" grpId="0" animBg="1"/>
      <p:bldP spid="29" grpId="0" animBg="1"/>
      <p:bldP spid="8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 repository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There are 2 </a:t>
            </a:r>
            <a:r>
              <a:rPr lang="en-US" dirty="0" smtClean="0">
                <a:cs typeface="Courier New" panose="02070309020205020404" pitchFamily="49" charset="0"/>
              </a:rPr>
              <a:t>ways: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new empty </a:t>
            </a:r>
            <a:r>
              <a:rPr lang="en-US" dirty="0" smtClean="0"/>
              <a:t>repository: 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a local copy of an existing </a:t>
            </a:r>
            <a:r>
              <a:rPr lang="en-US" dirty="0" smtClean="0"/>
              <a:t>repository: </a:t>
            </a:r>
            <a:r>
              <a:rPr lang="en-US" b="1" dirty="0" smtClean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endParaRPr lang="en-US" dirty="0">
              <a:solidFill>
                <a:srgbClr val="CC0066"/>
              </a:solidFill>
            </a:endParaRPr>
          </a:p>
          <a:p>
            <a:r>
              <a:rPr lang="en-US" dirty="0" smtClean="0"/>
              <a:t>A git workspace will be created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505450" y="2238375"/>
            <a:ext cx="172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sz="2400" b="1" dirty="0" err="1" smtClean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2400" b="1" dirty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55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 with the repository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122" y="1791082"/>
            <a:ext cx="5221551" cy="41287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5 basic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smtClean="0"/>
              <a:t>your local </a:t>
            </a:r>
            <a:r>
              <a:rPr lang="en-US" dirty="0" smtClean="0"/>
              <a:t>repository</a:t>
            </a:r>
            <a:endParaRPr lang="en-US" b="1" dirty="0" smtClean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Make your changes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Choose changes </a:t>
            </a:r>
            <a:r>
              <a:rPr lang="en-US" dirty="0" smtClean="0"/>
              <a:t>for</a:t>
            </a:r>
            <a:r>
              <a:rPr lang="en-US" dirty="0" smtClean="0"/>
              <a:t> a commit</a:t>
            </a:r>
            <a:endParaRPr lang="en-US" b="1" dirty="0" smtClean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 new </a:t>
            </a:r>
            <a:r>
              <a:rPr lang="en-US" dirty="0" smtClean="0"/>
              <a:t>commit</a:t>
            </a:r>
            <a:endParaRPr lang="en-US" b="1" dirty="0" smtClean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Send your commits to original </a:t>
            </a:r>
            <a:r>
              <a:rPr lang="en-US" dirty="0" smtClean="0"/>
              <a:t>repository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Steps 2-3 happens locally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Local and remote changes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can conflict</a:t>
            </a:r>
            <a:endParaRPr lang="ru-RU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28</a:t>
            </a:fld>
            <a:endParaRPr lang="ru-RU"/>
          </a:p>
        </p:txBody>
      </p:sp>
      <p:grpSp>
        <p:nvGrpSpPr>
          <p:cNvPr id="23" name="Group 22"/>
          <p:cNvGrpSpPr/>
          <p:nvPr/>
        </p:nvGrpSpPr>
        <p:grpSpPr>
          <a:xfrm>
            <a:off x="10438915" y="1669121"/>
            <a:ext cx="2315698" cy="4228946"/>
            <a:chOff x="10438915" y="1669121"/>
            <a:chExt cx="2315698" cy="4228946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9482291" y="2625745"/>
              <a:ext cx="4228946" cy="23156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438915" y="3275466"/>
              <a:ext cx="14661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the original remote repository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25312" y="1668966"/>
            <a:ext cx="3878679" cy="4229100"/>
            <a:chOff x="6225312" y="1668966"/>
            <a:chExt cx="3878679" cy="4229100"/>
          </a:xfrm>
        </p:grpSpPr>
        <p:sp>
          <p:nvSpPr>
            <p:cNvPr id="9" name="Rounded Rectangle 8"/>
            <p:cNvSpPr/>
            <p:nvPr/>
          </p:nvSpPr>
          <p:spPr>
            <a:xfrm rot="16200000">
              <a:off x="6050102" y="1844176"/>
              <a:ext cx="4229100" cy="3878679"/>
            </a:xfrm>
            <a:prstGeom prst="roundRect">
              <a:avLst>
                <a:gd name="adj" fmla="val 9999"/>
              </a:avLst>
            </a:prstGeom>
            <a:solidFill>
              <a:schemeClr val="bg1">
                <a:lumMod val="95000"/>
              </a:schemeClr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CC0066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52402" y="1690688"/>
              <a:ext cx="22163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2060"/>
                  </a:solidFill>
                </a:rPr>
                <a:t>a local copy of the original repository</a:t>
              </a:r>
              <a:endParaRPr lang="ru-RU" sz="20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7021617" y="2933966"/>
            <a:ext cx="2876620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2. make your changes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08687" y="3548277"/>
            <a:ext cx="2889550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add [file1, file2...]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08687" y="4161707"/>
            <a:ext cx="2889550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commit –m “...”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503858" y="4776018"/>
            <a:ext cx="1519795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push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503858" y="2320102"/>
            <a:ext cx="1519795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pull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9319161" y="5224835"/>
            <a:ext cx="2239508" cy="4771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ight Arrow 20"/>
          <p:cNvSpPr/>
          <p:nvPr/>
        </p:nvSpPr>
        <p:spPr>
          <a:xfrm flipH="1">
            <a:off x="8984238" y="1885422"/>
            <a:ext cx="2239508" cy="4771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6" name="Group 25"/>
          <p:cNvGrpSpPr/>
          <p:nvPr/>
        </p:nvGrpSpPr>
        <p:grpSpPr>
          <a:xfrm>
            <a:off x="9436551" y="844008"/>
            <a:ext cx="1343384" cy="1741471"/>
            <a:chOff x="9436551" y="844008"/>
            <a:chExt cx="1343384" cy="1741471"/>
          </a:xfrm>
        </p:grpSpPr>
        <p:sp>
          <p:nvSpPr>
            <p:cNvPr id="24" name="Explosion 1 23"/>
            <p:cNvSpPr/>
            <p:nvPr/>
          </p:nvSpPr>
          <p:spPr>
            <a:xfrm>
              <a:off x="9628142" y="1433686"/>
              <a:ext cx="1151793" cy="1151793"/>
            </a:xfrm>
            <a:prstGeom prst="irregularSeal1">
              <a:avLst/>
            </a:prstGeom>
            <a:solidFill>
              <a:srgbClr val="FFFF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436551" y="844008"/>
              <a:ext cx="1037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merge conflict!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Explosion 1 26"/>
          <p:cNvSpPr/>
          <p:nvPr/>
        </p:nvSpPr>
        <p:spPr>
          <a:xfrm>
            <a:off x="9628142" y="4864935"/>
            <a:ext cx="1151793" cy="1151793"/>
          </a:xfrm>
          <a:prstGeom prst="irregularSeal1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79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</a:t>
            </a:r>
            <a:r>
              <a:rPr lang="en-US" dirty="0" smtClean="0"/>
              <a:t>commands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help [command</a:t>
            </a:r>
            <a:r>
              <a:rPr lang="en-US" b="1" dirty="0" smtClean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/>
              <a:t>- get info about any </a:t>
            </a:r>
            <a:r>
              <a:rPr lang="en-US" dirty="0" err="1" smtClean="0"/>
              <a:t>Git</a:t>
            </a:r>
            <a:r>
              <a:rPr lang="en-US" dirty="0" smtClean="0"/>
              <a:t> command</a:t>
            </a:r>
          </a:p>
          <a:p>
            <a:r>
              <a:rPr lang="en-US" b="1" dirty="0" err="1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r>
              <a:rPr lang="en-US" dirty="0" smtClean="0"/>
              <a:t> - get status of the current repository</a:t>
            </a:r>
            <a:endParaRPr lang="en-US" b="1" dirty="0" smtClean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  <a:r>
              <a:rPr lang="en-US" dirty="0" smtClean="0"/>
              <a:t> - view a list of commits</a:t>
            </a:r>
            <a:endParaRPr lang="en-US" b="1" dirty="0" smtClean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</a:t>
            </a:r>
            <a:r>
              <a:rPr lang="en-US" dirty="0" smtClean="0"/>
              <a:t> - view not committed changes</a:t>
            </a:r>
            <a:endParaRPr lang="en-US" b="1" dirty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 [commit]</a:t>
            </a:r>
            <a:r>
              <a:rPr lang="en-US" dirty="0" smtClean="0"/>
              <a:t> - view changes made by a commit</a:t>
            </a:r>
            <a:endParaRPr lang="ru-RU" b="1" dirty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278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sz="4000" dirty="0"/>
              <a:t>Цели и задачи курса</a:t>
            </a:r>
            <a:r>
              <a:rPr lang="en-US" sz="4000" dirty="0"/>
              <a:t> </a:t>
            </a:r>
            <a:r>
              <a:rPr lang="en-US" sz="3600" dirty="0"/>
              <a:t>(2)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2227"/>
          </a:xfrm>
        </p:spPr>
        <p:txBody>
          <a:bodyPr>
            <a:spAutoFit/>
          </a:bodyPr>
          <a:lstStyle/>
          <a:p>
            <a:pPr marL="231775" indent="-231775">
              <a:spcBef>
                <a:spcPts val="1200"/>
              </a:spcBef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MIPT-MIPS – </a:t>
            </a:r>
            <a:r>
              <a:rPr lang="ru-RU" sz="2600" dirty="0">
                <a:solidFill>
                  <a:schemeClr val="bg1">
                    <a:lumMod val="65000"/>
                  </a:schemeClr>
                </a:solidFill>
              </a:rPr>
              <a:t>это подготовка студентов к работе в реальных проектах компании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Intel</a:t>
            </a:r>
          </a:p>
          <a:p>
            <a:pPr marL="231775" indent="-231775">
              <a:spcBef>
                <a:spcPts val="1200"/>
              </a:spcBef>
            </a:pPr>
            <a:r>
              <a:rPr lang="ru-RU" sz="2600" dirty="0">
                <a:solidFill>
                  <a:schemeClr val="bg1">
                    <a:lumMod val="65000"/>
                  </a:schemeClr>
                </a:solidFill>
              </a:rPr>
              <a:t>Как попасть в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Intel?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Курс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MIPT-MIPS (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или другой курс лаборатории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Intel)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Кафедра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«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Микропроцессорны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е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технологии»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ФРТК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Успешная стажировка в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Intel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с 3 по 6 курс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Перевод на должность постоянного сотрудника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pPr marL="231775" indent="-231775"/>
            <a:r>
              <a:rPr lang="ru-RU" sz="2600" dirty="0">
                <a:solidFill>
                  <a:schemeClr val="bg1">
                    <a:lumMod val="65000"/>
                  </a:schemeClr>
                </a:solidFill>
              </a:rPr>
              <a:t>Участие </a:t>
            </a:r>
            <a:r>
              <a:rPr lang="ru-RU" sz="2600" dirty="0" smtClean="0">
                <a:solidFill>
                  <a:schemeClr val="bg1">
                    <a:lumMod val="65000"/>
                  </a:schemeClr>
                </a:solidFill>
              </a:rPr>
              <a:t>серьезно </a:t>
            </a:r>
            <a:r>
              <a:rPr lang="ru-RU" sz="2600" dirty="0">
                <a:solidFill>
                  <a:schemeClr val="bg1">
                    <a:lumMod val="65000"/>
                  </a:schemeClr>
                </a:solidFill>
              </a:rPr>
              <a:t>повышает </a:t>
            </a:r>
            <a:r>
              <a:rPr lang="ru-RU" sz="2600" dirty="0" smtClean="0">
                <a:solidFill>
                  <a:schemeClr val="bg1">
                    <a:lumMod val="65000"/>
                  </a:schemeClr>
                </a:solidFill>
              </a:rPr>
              <a:t>шансы вашего поступления на кафедру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2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536" y="1306884"/>
            <a:ext cx="10515600" cy="41287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is a website which provides remote hosting for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  <a:endParaRPr lang="en-US" dirty="0"/>
          </a:p>
          <a:p>
            <a:r>
              <a:rPr lang="en-US" sz="2400" dirty="0"/>
              <a:t>O</a:t>
            </a:r>
            <a:r>
              <a:rPr lang="en-US" sz="2400" dirty="0" smtClean="0"/>
              <a:t>ur </a:t>
            </a:r>
            <a:r>
              <a:rPr lang="en-US" sz="2400" dirty="0"/>
              <a:t>repository on GitHub: </a:t>
            </a:r>
            <a:r>
              <a:rPr lang="en-US" sz="2400" dirty="0">
                <a:hlinkClick r:id="rId2"/>
              </a:rPr>
              <a:t>https://github.com/MIPT-ILab/mipt-mips</a:t>
            </a:r>
            <a:endParaRPr lang="ru-RU" dirty="0"/>
          </a:p>
          <a:p>
            <a:r>
              <a:rPr lang="en-US" sz="2400" dirty="0" smtClean="0"/>
              <a:t>Fork = </a:t>
            </a:r>
            <a:r>
              <a:rPr lang="en-US" sz="2400" dirty="0" err="1" smtClean="0"/>
              <a:t>git</a:t>
            </a:r>
            <a:r>
              <a:rPr lang="en-US" sz="2400" dirty="0" smtClean="0"/>
              <a:t> clone</a:t>
            </a:r>
          </a:p>
          <a:p>
            <a:r>
              <a:rPr lang="en-US" sz="2400" dirty="0" smtClean="0"/>
              <a:t>Pull request = </a:t>
            </a:r>
            <a:r>
              <a:rPr lang="en-US" sz="2400" dirty="0" err="1" smtClean="0"/>
              <a:t>git</a:t>
            </a:r>
            <a:r>
              <a:rPr lang="en-US" sz="2400" dirty="0" smtClean="0"/>
              <a:t> push </a:t>
            </a:r>
            <a:endParaRPr lang="en-US" sz="2400" dirty="0" smtClean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30</a:t>
            </a:fld>
            <a:endParaRPr lang="ru-R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933" y="2578582"/>
            <a:ext cx="7504826" cy="257883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198744" y="4878704"/>
            <a:ext cx="897255" cy="2457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ounded Rectangle 10"/>
          <p:cNvSpPr/>
          <p:nvPr/>
        </p:nvSpPr>
        <p:spPr>
          <a:xfrm>
            <a:off x="10905173" y="2632662"/>
            <a:ext cx="743268" cy="2457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67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31</a:t>
            </a:fld>
            <a:endParaRPr lang="ru-RU"/>
          </a:p>
        </p:txBody>
      </p:sp>
      <p:grpSp>
        <p:nvGrpSpPr>
          <p:cNvPr id="35" name="Group 34"/>
          <p:cNvGrpSpPr/>
          <p:nvPr/>
        </p:nvGrpSpPr>
        <p:grpSpPr>
          <a:xfrm>
            <a:off x="479351" y="1645393"/>
            <a:ext cx="7369249" cy="4168667"/>
            <a:chOff x="479351" y="1645393"/>
            <a:chExt cx="7369249" cy="4168667"/>
          </a:xfrm>
        </p:grpSpPr>
        <p:sp>
          <p:nvSpPr>
            <p:cNvPr id="15" name="Rectangle 14"/>
            <p:cNvSpPr/>
            <p:nvPr/>
          </p:nvSpPr>
          <p:spPr>
            <a:xfrm>
              <a:off x="479351" y="1676400"/>
              <a:ext cx="7293050" cy="41376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46520" y="1645393"/>
              <a:ext cx="1402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endParaRPr lang="ru-RU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848600" y="1645393"/>
            <a:ext cx="4015740" cy="4168667"/>
            <a:chOff x="7848600" y="1645393"/>
            <a:chExt cx="4015740" cy="4168667"/>
          </a:xfrm>
        </p:grpSpPr>
        <p:sp>
          <p:nvSpPr>
            <p:cNvPr id="16" name="Rectangle 15"/>
            <p:cNvSpPr/>
            <p:nvPr/>
          </p:nvSpPr>
          <p:spPr>
            <a:xfrm>
              <a:off x="7848600" y="1676400"/>
              <a:ext cx="4015740" cy="413766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86344" y="1645393"/>
              <a:ext cx="2728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machine</a:t>
              </a:r>
              <a:endParaRPr lang="ru-RU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49697" y="2233739"/>
            <a:ext cx="1794217" cy="890897"/>
            <a:chOff x="3049697" y="4008763"/>
            <a:chExt cx="1794217" cy="890897"/>
          </a:xfrm>
        </p:grpSpPr>
        <p:sp>
          <p:nvSpPr>
            <p:cNvPr id="7" name="Right Arrow 6"/>
            <p:cNvSpPr/>
            <p:nvPr/>
          </p:nvSpPr>
          <p:spPr>
            <a:xfrm>
              <a:off x="3049697" y="4160520"/>
              <a:ext cx="1794217" cy="73914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fork</a:t>
              </a:r>
              <a:endParaRPr lang="ru-RU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9414" y="4008763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create</a:t>
              </a:r>
              <a:endParaRPr lang="ru-RU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89237" y="2233739"/>
            <a:ext cx="1794217" cy="890897"/>
            <a:chOff x="6989237" y="4008763"/>
            <a:chExt cx="1794217" cy="890897"/>
          </a:xfrm>
        </p:grpSpPr>
        <p:sp>
          <p:nvSpPr>
            <p:cNvPr id="11" name="Right Arrow 10"/>
            <p:cNvSpPr/>
            <p:nvPr/>
          </p:nvSpPr>
          <p:spPr>
            <a:xfrm>
              <a:off x="6989237" y="4160520"/>
              <a:ext cx="1794217" cy="73914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git</a:t>
              </a:r>
              <a:r>
                <a:rPr lang="en-US" b="1" dirty="0" smtClean="0"/>
                <a:t> clone</a:t>
              </a:r>
              <a:endParaRPr lang="ru-RU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68954" y="4008763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create</a:t>
              </a:r>
              <a:endParaRPr lang="ru-RU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49697" y="3342270"/>
            <a:ext cx="1794217" cy="885706"/>
            <a:chOff x="3049697" y="3342270"/>
            <a:chExt cx="1794217" cy="885706"/>
          </a:xfrm>
        </p:grpSpPr>
        <p:sp>
          <p:nvSpPr>
            <p:cNvPr id="17" name="Left Arrow 16"/>
            <p:cNvSpPr/>
            <p:nvPr/>
          </p:nvSpPr>
          <p:spPr>
            <a:xfrm>
              <a:off x="3049697" y="3526936"/>
              <a:ext cx="1794217" cy="701040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pull request</a:t>
              </a:r>
              <a:endParaRPr lang="ru-RU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69727" y="3342270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update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989236" y="3342270"/>
            <a:ext cx="1794217" cy="885706"/>
            <a:chOff x="6989236" y="3342270"/>
            <a:chExt cx="1794217" cy="885706"/>
          </a:xfrm>
        </p:grpSpPr>
        <p:sp>
          <p:nvSpPr>
            <p:cNvPr id="18" name="Left Arrow 17"/>
            <p:cNvSpPr/>
            <p:nvPr/>
          </p:nvSpPr>
          <p:spPr>
            <a:xfrm>
              <a:off x="6989236" y="3526936"/>
              <a:ext cx="1794217" cy="701040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git</a:t>
              </a:r>
              <a:r>
                <a:rPr lang="en-US" b="1" dirty="0" smtClean="0"/>
                <a:t> push</a:t>
              </a:r>
              <a:endParaRPr lang="ru-RU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86344" y="3342270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update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843914" y="2202180"/>
            <a:ext cx="2183423" cy="3261946"/>
            <a:chOff x="4843914" y="2026920"/>
            <a:chExt cx="2183423" cy="3261946"/>
          </a:xfrm>
        </p:grpSpPr>
        <p:sp>
          <p:nvSpPr>
            <p:cNvPr id="9" name="Rounded Rectangle 8"/>
            <p:cNvSpPr/>
            <p:nvPr/>
          </p:nvSpPr>
          <p:spPr>
            <a:xfrm>
              <a:off x="4843914" y="2026920"/>
              <a:ext cx="2145323" cy="32619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99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82015" y="2123576"/>
              <a:ext cx="214532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90099"/>
                  </a:solidFill>
                </a:rPr>
                <a:t>a</a:t>
              </a:r>
              <a:r>
                <a:rPr lang="en-US" sz="2400" b="1" dirty="0" smtClean="0">
                  <a:solidFill>
                    <a:srgbClr val="990099"/>
                  </a:solidFill>
                </a:rPr>
                <a:t> copy of</a:t>
              </a:r>
              <a:br>
                <a:rPr lang="en-US" sz="2400" b="1" dirty="0" smtClean="0">
                  <a:solidFill>
                    <a:srgbClr val="990099"/>
                  </a:solidFill>
                </a:rPr>
              </a:br>
              <a:r>
                <a:rPr lang="en-US" sz="2400" b="1" dirty="0" smtClean="0">
                  <a:solidFill>
                    <a:srgbClr val="990099"/>
                  </a:solidFill>
                </a:rPr>
                <a:t>the main repository</a:t>
              </a:r>
              <a:br>
                <a:rPr lang="en-US" sz="2400" b="1" dirty="0" smtClean="0">
                  <a:solidFill>
                    <a:srgbClr val="990099"/>
                  </a:solidFill>
                </a:rPr>
              </a:br>
              <a:r>
                <a:rPr lang="en-US" sz="2400" b="1" dirty="0" smtClean="0">
                  <a:solidFill>
                    <a:srgbClr val="990099"/>
                  </a:solidFill>
                </a:rPr>
                <a:t>on </a:t>
              </a:r>
              <a:r>
                <a:rPr lang="en-US" sz="2400" b="1" dirty="0" err="1" smtClean="0">
                  <a:solidFill>
                    <a:srgbClr val="990099"/>
                  </a:solidFill>
                </a:rPr>
                <a:t>Github</a:t>
              </a:r>
              <a:endParaRPr lang="ru-RU" sz="2400" b="1" dirty="0">
                <a:solidFill>
                  <a:srgbClr val="990099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49696" y="4524145"/>
            <a:ext cx="5733757" cy="896677"/>
            <a:chOff x="3049697" y="4148604"/>
            <a:chExt cx="5733757" cy="896677"/>
          </a:xfrm>
        </p:grpSpPr>
        <p:sp>
          <p:nvSpPr>
            <p:cNvPr id="29" name="Right Arrow 28"/>
            <p:cNvSpPr/>
            <p:nvPr/>
          </p:nvSpPr>
          <p:spPr>
            <a:xfrm>
              <a:off x="3049697" y="4306141"/>
              <a:ext cx="5733757" cy="73914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git</a:t>
              </a:r>
              <a:r>
                <a:rPr lang="en-US" b="1" dirty="0" smtClean="0"/>
                <a:t> pull</a:t>
              </a:r>
              <a:endParaRPr lang="ru-RU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29415" y="4148604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update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783454" y="2202180"/>
            <a:ext cx="2145323" cy="3261946"/>
            <a:chOff x="8783454" y="2026920"/>
            <a:chExt cx="2145323" cy="3261946"/>
          </a:xfrm>
        </p:grpSpPr>
        <p:sp>
          <p:nvSpPr>
            <p:cNvPr id="10" name="Rounded Rectangle 9"/>
            <p:cNvSpPr/>
            <p:nvPr/>
          </p:nvSpPr>
          <p:spPr>
            <a:xfrm>
              <a:off x="8783454" y="2026920"/>
              <a:ext cx="2145323" cy="32619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83455" y="2123576"/>
              <a:ext cx="214532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2060"/>
                  </a:solidFill>
                </a:rPr>
                <a:t>a copy of</a:t>
              </a:r>
              <a:br>
                <a:rPr lang="en-US" sz="2400" b="1" dirty="0" smtClean="0">
                  <a:solidFill>
                    <a:srgbClr val="002060"/>
                  </a:solidFill>
                </a:rPr>
              </a:br>
              <a:r>
                <a:rPr lang="en-US" sz="2400" b="1" dirty="0" smtClean="0">
                  <a:solidFill>
                    <a:srgbClr val="002060"/>
                  </a:solidFill>
                </a:rPr>
                <a:t>the main repository </a:t>
              </a:r>
              <a:br>
                <a:rPr lang="en-US" sz="2400" b="1" dirty="0" smtClean="0">
                  <a:solidFill>
                    <a:srgbClr val="002060"/>
                  </a:solidFill>
                </a:rPr>
              </a:br>
              <a:r>
                <a:rPr lang="en-US" sz="2400" b="1" dirty="0" smtClean="0">
                  <a:solidFill>
                    <a:srgbClr val="002060"/>
                  </a:solidFill>
                </a:rPr>
                <a:t>on your local machine</a:t>
              </a:r>
              <a:endParaRPr lang="ru-RU" sz="2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04373" y="2202180"/>
            <a:ext cx="2145324" cy="3261946"/>
            <a:chOff x="904373" y="2026920"/>
            <a:chExt cx="2145324" cy="3261946"/>
          </a:xfrm>
        </p:grpSpPr>
        <p:sp>
          <p:nvSpPr>
            <p:cNvPr id="8" name="Rounded Rectangle 7"/>
            <p:cNvSpPr/>
            <p:nvPr/>
          </p:nvSpPr>
          <p:spPr>
            <a:xfrm>
              <a:off x="904374" y="2026920"/>
              <a:ext cx="2145323" cy="32619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4373" y="2442890"/>
              <a:ext cx="21453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t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he main repository</a:t>
              </a:r>
              <a:br>
                <a:rPr lang="en-US" sz="2400" b="1" dirty="0" smtClean="0">
                  <a:solidFill>
                    <a:srgbClr val="C00000"/>
                  </a:solidFill>
                </a:rPr>
              </a:br>
              <a:r>
                <a:rPr lang="en-US" sz="2400" b="1" dirty="0" smtClean="0">
                  <a:solidFill>
                    <a:srgbClr val="C00000"/>
                  </a:solidFill>
                </a:rPr>
                <a:t>on GitHub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277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GitHub repository: </a:t>
            </a:r>
            <a:r>
              <a:rPr lang="en-US" sz="2400" dirty="0">
                <a:hlinkClick r:id="rId2"/>
              </a:rPr>
              <a:t>https://github.com/MIPT-ILab/mipt-mips</a:t>
            </a:r>
            <a:endParaRPr lang="en-US" sz="2400" dirty="0"/>
          </a:p>
          <a:p>
            <a:pPr lvl="1"/>
            <a:r>
              <a:rPr lang="en-US" sz="2000" dirty="0"/>
              <a:t>GitHub Wiki: </a:t>
            </a:r>
            <a:r>
              <a:rPr lang="en-US" sz="2000" dirty="0">
                <a:hlinkClick r:id="rId3"/>
              </a:rPr>
              <a:t>https://github.com/MIPT-ILab/mipt-mips/wiki</a:t>
            </a:r>
            <a:endParaRPr lang="en-US" sz="2000" dirty="0"/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main page: </a:t>
            </a: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git-scm.com/</a:t>
            </a:r>
            <a:endParaRPr lang="en-US" sz="2400" dirty="0" smtClean="0"/>
          </a:p>
          <a:p>
            <a:pPr lvl="1"/>
            <a:r>
              <a:rPr lang="en-US" sz="2000" dirty="0" smtClean="0"/>
              <a:t>Documentation, tutorials, </a:t>
            </a:r>
            <a:r>
              <a:rPr lang="en-US" sz="2000" dirty="0"/>
              <a:t>cheat sheets: </a:t>
            </a: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git-scm.com/doc</a:t>
            </a:r>
            <a:endParaRPr lang="en-US" sz="2000" dirty="0" smtClean="0"/>
          </a:p>
          <a:p>
            <a:pPr lvl="1"/>
            <a:r>
              <a:rPr lang="en-US" sz="2000" dirty="0"/>
              <a:t>Downloads: </a:t>
            </a:r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git-scm.com/downloads</a:t>
            </a:r>
            <a:endParaRPr lang="en-US" sz="2000" dirty="0" smtClean="0"/>
          </a:p>
          <a:p>
            <a:pPr lvl="1"/>
            <a:r>
              <a:rPr lang="en-US" sz="2000" dirty="0" smtClean="0"/>
              <a:t>Pro </a:t>
            </a:r>
            <a:r>
              <a:rPr lang="en-US" sz="2000" dirty="0" err="1" smtClean="0"/>
              <a:t>Git</a:t>
            </a:r>
            <a:r>
              <a:rPr lang="en-US" sz="2000" dirty="0"/>
              <a:t> book (</a:t>
            </a:r>
            <a:r>
              <a:rPr lang="en-US" sz="2000" dirty="0" smtClean="0"/>
              <a:t>EN/RU): </a:t>
            </a:r>
            <a:r>
              <a:rPr lang="en-US" sz="2000" dirty="0">
                <a:hlinkClick r:id="rId7"/>
              </a:rPr>
              <a:t>https://</a:t>
            </a:r>
            <a:r>
              <a:rPr lang="en-US" sz="2000" dirty="0" smtClean="0">
                <a:hlinkClick r:id="rId7"/>
              </a:rPr>
              <a:t>git-scm.com/book/en/v2</a:t>
            </a:r>
            <a:endParaRPr lang="en-US" sz="2000" dirty="0" smtClean="0"/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flight </a:t>
            </a:r>
            <a:r>
              <a:rPr lang="en-US" sz="2400" dirty="0" smtClean="0"/>
              <a:t>rules (EN/RU): </a:t>
            </a:r>
            <a:r>
              <a:rPr lang="en-US" sz="2400" dirty="0">
                <a:hlinkClick r:id="rId8"/>
              </a:rPr>
              <a:t>https://</a:t>
            </a:r>
            <a:r>
              <a:rPr lang="en-US" sz="2400" dirty="0" smtClean="0">
                <a:hlinkClick r:id="rId8"/>
              </a:rPr>
              <a:t>github.com/k88hudson/git-flight-rules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88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15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34</a:t>
            </a:fld>
            <a:endParaRPr lang="ru-RU"/>
          </a:p>
        </p:txBody>
      </p:sp>
      <p:sp>
        <p:nvSpPr>
          <p:cNvPr id="7" name="Untracked"/>
          <p:cNvSpPr/>
          <p:nvPr/>
        </p:nvSpPr>
        <p:spPr>
          <a:xfrm>
            <a:off x="3898314" y="1339570"/>
            <a:ext cx="1356624" cy="1335162"/>
          </a:xfrm>
          <a:prstGeom prst="rect">
            <a:avLst/>
          </a:prstGeom>
          <a:solidFill>
            <a:srgbClr val="F68A8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Untracked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i="1" dirty="0" smtClean="0"/>
              <a:t>exist only in workspace</a:t>
            </a:r>
            <a:endParaRPr lang="ru-RU" i="1" dirty="0"/>
          </a:p>
        </p:txBody>
      </p:sp>
      <p:sp>
        <p:nvSpPr>
          <p:cNvPr id="8" name="Unmodified"/>
          <p:cNvSpPr/>
          <p:nvPr/>
        </p:nvSpPr>
        <p:spPr>
          <a:xfrm>
            <a:off x="7044657" y="1339570"/>
            <a:ext cx="1335162" cy="1335162"/>
          </a:xfrm>
          <a:prstGeom prst="rect">
            <a:avLst/>
          </a:prstGeom>
          <a:solidFill>
            <a:srgbClr val="8CECA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Unmodified</a:t>
            </a:r>
          </a:p>
          <a:p>
            <a:pPr algn="ctr"/>
            <a:r>
              <a:rPr lang="en-US" sz="1400" i="1" dirty="0" smtClean="0"/>
              <a:t>same in workspace and commit tree</a:t>
            </a:r>
            <a:endParaRPr lang="ru-RU" sz="1400" i="1" dirty="0"/>
          </a:p>
        </p:txBody>
      </p:sp>
      <p:sp>
        <p:nvSpPr>
          <p:cNvPr id="9" name="Modified"/>
          <p:cNvSpPr/>
          <p:nvPr/>
        </p:nvSpPr>
        <p:spPr>
          <a:xfrm>
            <a:off x="7044493" y="4446950"/>
            <a:ext cx="1335326" cy="1335326"/>
          </a:xfrm>
          <a:prstGeom prst="rect">
            <a:avLst/>
          </a:prstGeom>
          <a:solidFill>
            <a:srgbClr val="F6F5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Modified</a:t>
            </a:r>
            <a:br>
              <a:rPr lang="en-US" b="1" dirty="0" smtClean="0"/>
            </a:br>
            <a:r>
              <a:rPr lang="en-US" sz="1400" i="1" dirty="0" smtClean="0"/>
              <a:t>different in workspace and commit tree</a:t>
            </a:r>
            <a:endParaRPr lang="ru-RU" sz="1400" i="1" dirty="0"/>
          </a:p>
        </p:txBody>
      </p:sp>
      <p:sp>
        <p:nvSpPr>
          <p:cNvPr id="10" name="Staged"/>
          <p:cNvSpPr/>
          <p:nvPr/>
        </p:nvSpPr>
        <p:spPr>
          <a:xfrm>
            <a:off x="3898314" y="4425652"/>
            <a:ext cx="1356624" cy="1356624"/>
          </a:xfrm>
          <a:prstGeom prst="rect">
            <a:avLst/>
          </a:prstGeom>
          <a:solidFill>
            <a:srgbClr val="A2B5F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Staged</a:t>
            </a:r>
            <a:endParaRPr lang="ru-RU" b="1" dirty="0"/>
          </a:p>
        </p:txBody>
      </p:sp>
      <p:grpSp>
        <p:nvGrpSpPr>
          <p:cNvPr id="11" name="Add arrow 2"/>
          <p:cNvGrpSpPr/>
          <p:nvPr/>
        </p:nvGrpSpPr>
        <p:grpSpPr>
          <a:xfrm>
            <a:off x="3413755" y="2629012"/>
            <a:ext cx="1162871" cy="1750920"/>
            <a:chOff x="6638228" y="2089327"/>
            <a:chExt cx="1162871" cy="1750920"/>
          </a:xfrm>
        </p:grpSpPr>
        <p:cxnSp>
          <p:nvCxnSpPr>
            <p:cNvPr id="12" name="Elbow Connector 18"/>
            <p:cNvCxnSpPr>
              <a:stCxn id="7" idx="2"/>
              <a:endCxn id="10" idx="0"/>
            </p:cNvCxnSpPr>
            <p:nvPr/>
          </p:nvCxnSpPr>
          <p:spPr>
            <a:xfrm>
              <a:off x="7801099" y="2089327"/>
              <a:ext cx="0" cy="1750920"/>
            </a:xfrm>
            <a:prstGeom prst="straightConnector1">
              <a:avLst/>
            </a:prstGeom>
            <a:ln w="57150">
              <a:gradFill>
                <a:gsLst>
                  <a:gs pos="0">
                    <a:srgbClr val="F68A81"/>
                  </a:gs>
                  <a:gs pos="100000">
                    <a:srgbClr val="A2B5F4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638228" y="2135047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 panose="020B0609040504020204" pitchFamily="49" charset="0"/>
                </a:rPr>
                <a:t>git add</a:t>
              </a:r>
              <a:endParaRPr lang="ru-RU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4" name="Rm arrow"/>
          <p:cNvGrpSpPr/>
          <p:nvPr/>
        </p:nvGrpSpPr>
        <p:grpSpPr>
          <a:xfrm>
            <a:off x="5254938" y="1961431"/>
            <a:ext cx="1817746" cy="422941"/>
            <a:chOff x="8485982" y="1447127"/>
            <a:chExt cx="1817746" cy="422941"/>
          </a:xfrm>
        </p:grpSpPr>
        <p:cxnSp>
          <p:nvCxnSpPr>
            <p:cNvPr id="15" name="Elbow Connector 18"/>
            <p:cNvCxnSpPr>
              <a:stCxn id="8" idx="1"/>
              <a:endCxn id="7" idx="3"/>
            </p:cNvCxnSpPr>
            <p:nvPr/>
          </p:nvCxnSpPr>
          <p:spPr>
            <a:xfrm flipH="1">
              <a:off x="8485982" y="1447127"/>
              <a:ext cx="1789719" cy="0"/>
            </a:xfrm>
            <a:prstGeom prst="straightConnector1">
              <a:avLst/>
            </a:prstGeom>
            <a:ln w="57150">
              <a:gradFill>
                <a:gsLst>
                  <a:gs pos="0">
                    <a:srgbClr val="8CECA7"/>
                  </a:gs>
                  <a:gs pos="100000">
                    <a:srgbClr val="F68A81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282295" y="1500736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 panose="020B0609040504020204" pitchFamily="49" charset="0"/>
                </a:rPr>
                <a:t>git </a:t>
              </a:r>
              <a:r>
                <a:rPr lang="en-US" dirty="0" err="1" smtClean="0">
                  <a:latin typeface="Lucida Console" panose="020B0609040504020204" pitchFamily="49" charset="0"/>
                </a:rPr>
                <a:t>rm</a:t>
              </a:r>
              <a:endParaRPr lang="ru-RU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7" name="Add arrow 1"/>
          <p:cNvGrpSpPr/>
          <p:nvPr/>
        </p:nvGrpSpPr>
        <p:grpSpPr>
          <a:xfrm>
            <a:off x="5226747" y="4767518"/>
            <a:ext cx="1845937" cy="383355"/>
            <a:chOff x="8033965" y="4639883"/>
            <a:chExt cx="1845937" cy="383355"/>
          </a:xfrm>
        </p:grpSpPr>
        <p:cxnSp>
          <p:nvCxnSpPr>
            <p:cNvPr id="18" name="Elbow Connector 18"/>
            <p:cNvCxnSpPr/>
            <p:nvPr/>
          </p:nvCxnSpPr>
          <p:spPr>
            <a:xfrm flipH="1">
              <a:off x="8033965" y="5023238"/>
              <a:ext cx="1790038" cy="0"/>
            </a:xfrm>
            <a:prstGeom prst="straightConnector1">
              <a:avLst/>
            </a:prstGeom>
            <a:ln w="57150">
              <a:gradFill>
                <a:gsLst>
                  <a:gs pos="0">
                    <a:srgbClr val="F6F582"/>
                  </a:gs>
                  <a:gs pos="100000">
                    <a:srgbClr val="9AC3F6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719007" y="4639883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 panose="020B0609040504020204" pitchFamily="49" charset="0"/>
                </a:rPr>
                <a:t>git add</a:t>
              </a:r>
              <a:endParaRPr lang="ru-RU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0" name="Vim arrow"/>
          <p:cNvGrpSpPr/>
          <p:nvPr/>
        </p:nvGrpSpPr>
        <p:grpSpPr>
          <a:xfrm>
            <a:off x="7679870" y="2642003"/>
            <a:ext cx="665671" cy="1783649"/>
            <a:chOff x="10459378" y="2688025"/>
            <a:chExt cx="665671" cy="1783649"/>
          </a:xfrm>
        </p:grpSpPr>
        <p:cxnSp>
          <p:nvCxnSpPr>
            <p:cNvPr id="21" name="Elbow Connector 18"/>
            <p:cNvCxnSpPr/>
            <p:nvPr/>
          </p:nvCxnSpPr>
          <p:spPr>
            <a:xfrm>
              <a:off x="10459378" y="2688025"/>
              <a:ext cx="0" cy="1783649"/>
            </a:xfrm>
            <a:prstGeom prst="straightConnector1">
              <a:avLst/>
            </a:prstGeom>
            <a:ln w="57150">
              <a:gradFill>
                <a:gsLst>
                  <a:gs pos="0">
                    <a:srgbClr val="8CECA7"/>
                  </a:gs>
                  <a:gs pos="100000">
                    <a:srgbClr val="F6F582"/>
                  </a:gs>
                </a:gsLst>
                <a:lin ang="5400000" scaled="0"/>
              </a:gra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521999" y="3417833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 panose="020B0609040504020204" pitchFamily="49" charset="0"/>
                </a:rPr>
                <a:t>vim</a:t>
              </a:r>
              <a:endParaRPr lang="ru-RU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3" name="Commit arrow"/>
          <p:cNvGrpSpPr/>
          <p:nvPr/>
        </p:nvGrpSpPr>
        <p:grpSpPr>
          <a:xfrm>
            <a:off x="4799939" y="2642004"/>
            <a:ext cx="2291101" cy="1804946"/>
            <a:chOff x="7579447" y="2688026"/>
            <a:chExt cx="2291101" cy="1804946"/>
          </a:xfrm>
        </p:grpSpPr>
        <p:cxnSp>
          <p:nvCxnSpPr>
            <p:cNvPr id="24" name="Elbow Connector 18"/>
            <p:cNvCxnSpPr/>
            <p:nvPr/>
          </p:nvCxnSpPr>
          <p:spPr>
            <a:xfrm flipV="1">
              <a:off x="8012035" y="2688026"/>
              <a:ext cx="1858513" cy="1804946"/>
            </a:xfrm>
            <a:prstGeom prst="straightConnector1">
              <a:avLst/>
            </a:prstGeom>
            <a:ln w="57150">
              <a:gradFill>
                <a:gsLst>
                  <a:gs pos="0">
                    <a:srgbClr val="A2B5F4"/>
                  </a:gs>
                  <a:gs pos="100000">
                    <a:srgbClr val="8CECA7"/>
                  </a:gs>
                </a:gsLst>
                <a:lin ang="0" scaled="0"/>
              </a:gra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8900000">
              <a:off x="7579447" y="3704544"/>
              <a:ext cx="157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Lucida Console" panose="020B0609040504020204" pitchFamily="49" charset="0"/>
                </a:rPr>
                <a:t>git commit</a:t>
              </a:r>
              <a:endParaRPr lang="ru-RU" b="1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44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commit tree</a:t>
            </a:r>
            <a:endParaRPr lang="ru-RU" dirty="0"/>
          </a:p>
        </p:txBody>
      </p:sp>
      <p:sp>
        <p:nvSpPr>
          <p:cNvPr id="64" name="Date Placeholder 6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 dirty="0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CC82-E2AD-4520-819A-66D77D76067A}" type="slidenum">
              <a:rPr lang="ru-RU" smtClean="0"/>
              <a:t>35</a:t>
            </a:fld>
            <a:endParaRPr lang="ru-RU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b="11862"/>
          <a:stretch/>
        </p:blipFill>
        <p:spPr>
          <a:xfrm>
            <a:off x="2475547" y="1945924"/>
            <a:ext cx="6981825" cy="303904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691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sz="4000" dirty="0"/>
              <a:t>Мотивация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/>
            <a:r>
              <a:rPr lang="ru-RU" dirty="0"/>
              <a:t>Для студентов:</a:t>
            </a:r>
          </a:p>
          <a:p>
            <a:pPr marL="623888" lvl="1" indent="-282575">
              <a:spcBef>
                <a:spcPts val="600"/>
              </a:spcBef>
            </a:pPr>
            <a:r>
              <a:rPr lang="ru-RU" sz="2000" dirty="0" smtClean="0"/>
              <a:t>Опыт разработки с использованием современных инструментов</a:t>
            </a:r>
          </a:p>
          <a:p>
            <a:pPr marL="623888" lvl="1" indent="-282575">
              <a:spcBef>
                <a:spcPts val="600"/>
              </a:spcBef>
            </a:pPr>
            <a:r>
              <a:rPr lang="ru-RU" sz="2000" dirty="0" smtClean="0"/>
              <a:t>Полезен для работы в </a:t>
            </a:r>
            <a:r>
              <a:rPr lang="en-US" sz="2000" dirty="0" smtClean="0"/>
              <a:t>Intel</a:t>
            </a:r>
            <a:r>
              <a:rPr lang="ru-RU" sz="2000" dirty="0" smtClean="0"/>
              <a:t> и других предприятиях, а так же для курсовой работы</a:t>
            </a:r>
          </a:p>
          <a:p>
            <a:pPr marL="623888" lvl="1" indent="-282575">
              <a:spcBef>
                <a:spcPts val="600"/>
              </a:spcBef>
            </a:pPr>
            <a:r>
              <a:rPr lang="ru-RU" sz="2000" dirty="0" smtClean="0"/>
              <a:t>Вклад в </a:t>
            </a:r>
            <a:r>
              <a:rPr lang="en-US" sz="2000" dirty="0" smtClean="0"/>
              <a:t>open source community</a:t>
            </a:r>
            <a:endParaRPr lang="ru-RU" sz="2000" dirty="0" smtClean="0"/>
          </a:p>
          <a:p>
            <a:pPr marL="623888" lvl="1" indent="-282575">
              <a:spcBef>
                <a:spcPts val="60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Поступление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на кафедру →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стажировка в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Intel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→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работа в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Intel</a:t>
            </a:r>
            <a:endParaRPr lang="ru-RU" sz="2000" dirty="0">
              <a:solidFill>
                <a:schemeClr val="bg1">
                  <a:lumMod val="65000"/>
                </a:schemeClr>
              </a:solidFill>
            </a:endParaRPr>
          </a:p>
          <a:p>
            <a:pPr marL="623888" lvl="1" indent="-282575">
              <a:spcBef>
                <a:spcPts val="600"/>
              </a:spcBef>
            </a:pPr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Стипендия (максимальная стипендия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&gt; 10000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 руб. в семестр)</a:t>
            </a:r>
          </a:p>
          <a:p>
            <a:pPr marL="231775" indent="-231775">
              <a:spcBef>
                <a:spcPts val="1200"/>
              </a:spcBef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Для преподавателей:</a:t>
            </a:r>
          </a:p>
          <a:p>
            <a:pPr marL="627063" lvl="1" indent="-285750">
              <a:spcBef>
                <a:spcPts val="60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Волонтёрство: никакой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материальной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заинтересованности</a:t>
            </a:r>
            <a:endParaRPr lang="ru-RU" sz="20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marL="627063" lvl="1" indent="-285750">
              <a:spcBef>
                <a:spcPts val="60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Опыт управления проектом</a:t>
            </a:r>
          </a:p>
          <a:p>
            <a:pPr marL="627063" lvl="1" indent="-285750">
              <a:spcBef>
                <a:spcPts val="60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Обновление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и расширение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знаний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1833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sz="3600" dirty="0"/>
              <a:t>Теоретические занятия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287338">
              <a:spcBef>
                <a:spcPts val="600"/>
              </a:spcBef>
            </a:pPr>
            <a:r>
              <a:rPr lang="ru-RU" b="1" dirty="0" smtClean="0"/>
              <a:t>Время</a:t>
            </a:r>
            <a:r>
              <a:rPr lang="ru-RU" b="1" dirty="0"/>
              <a:t>: </a:t>
            </a:r>
            <a:r>
              <a:rPr lang="ru-RU" dirty="0" smtClean="0"/>
              <a:t>по средам</a:t>
            </a:r>
            <a:r>
              <a:rPr lang="en-US" dirty="0" smtClean="0"/>
              <a:t>, </a:t>
            </a:r>
            <a:r>
              <a:rPr lang="ru-RU" dirty="0" smtClean="0"/>
              <a:t>17:05–18</a:t>
            </a:r>
            <a:r>
              <a:rPr lang="en-US" dirty="0" smtClean="0"/>
              <a:t>:30</a:t>
            </a:r>
            <a:endParaRPr lang="ru-RU" dirty="0"/>
          </a:p>
          <a:p>
            <a:pPr marL="914400" lvl="2" indent="-287338">
              <a:spcBef>
                <a:spcPts val="600"/>
              </a:spcBef>
            </a:pPr>
            <a:r>
              <a:rPr lang="ru-RU" dirty="0" smtClean="0"/>
              <a:t>Дополнительно, вы можете просить менторов об очной встрече в Долгопрудном</a:t>
            </a:r>
            <a:endParaRPr lang="ru-RU" dirty="0"/>
          </a:p>
          <a:p>
            <a:pPr marL="457200" lvl="1" indent="-287338">
              <a:spcBef>
                <a:spcPts val="600"/>
              </a:spcBef>
            </a:pPr>
            <a:r>
              <a:rPr lang="ru-RU" b="1" dirty="0"/>
              <a:t>Место: </a:t>
            </a:r>
            <a:r>
              <a:rPr lang="ru-RU" dirty="0"/>
              <a:t>108 РТ</a:t>
            </a:r>
          </a:p>
          <a:p>
            <a:pPr marL="457200" lvl="1" indent="-287338">
              <a:spcBef>
                <a:spcPts val="600"/>
              </a:spcBef>
            </a:pPr>
            <a:r>
              <a:rPr lang="ru-RU" b="1" dirty="0"/>
              <a:t>Язык: </a:t>
            </a:r>
            <a:r>
              <a:rPr lang="ru-RU" dirty="0"/>
              <a:t>текст презентаций – английский, материал читается на русском</a:t>
            </a:r>
          </a:p>
          <a:p>
            <a:pPr marL="457200" lvl="1" indent="-287338">
              <a:spcBef>
                <a:spcPts val="600"/>
              </a:spcBef>
            </a:pPr>
            <a:r>
              <a:rPr lang="ru-RU" b="1" dirty="0"/>
              <a:t>Тематика: </a:t>
            </a:r>
            <a:r>
              <a:rPr lang="ru-RU" dirty="0" smtClean="0"/>
              <a:t>изучение командной разработки ПО на примере потактового симулятора процессора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6760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Практическая работа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287338">
              <a:spcBef>
                <a:spcPts val="600"/>
              </a:spcBef>
            </a:pPr>
            <a:r>
              <a:rPr lang="ru-RU" dirty="0" smtClean="0"/>
              <a:t>Студент</a:t>
            </a:r>
            <a:r>
              <a:rPr lang="ru-RU" dirty="0"/>
              <a:t>ы</a:t>
            </a:r>
            <a:r>
              <a:rPr lang="ru-RU" dirty="0" smtClean="0"/>
              <a:t> сами выбирают задания, которые он будет выполнять</a:t>
            </a:r>
          </a:p>
          <a:p>
            <a:pPr marL="457200" lvl="1" indent="-287338">
              <a:spcBef>
                <a:spcPts val="600"/>
              </a:spcBef>
            </a:pPr>
            <a:r>
              <a:rPr lang="ru-RU" dirty="0" smtClean="0"/>
              <a:t>В зависимости от сложности, задание оценивается от 1 до 7 баллов</a:t>
            </a:r>
          </a:p>
          <a:p>
            <a:pPr marL="457200" lvl="1" indent="-287338">
              <a:spcBef>
                <a:spcPts val="600"/>
              </a:spcBef>
            </a:pPr>
            <a:r>
              <a:rPr lang="ru-RU" dirty="0" smtClean="0"/>
              <a:t>Часть заданий — описательные</a:t>
            </a:r>
          </a:p>
          <a:p>
            <a:pPr marL="914400" lvl="2" indent="-287338">
              <a:spcBef>
                <a:spcPts val="600"/>
              </a:spcBef>
            </a:pPr>
            <a:r>
              <a:rPr lang="ru-RU" dirty="0" smtClean="0"/>
              <a:t>руководство на </a:t>
            </a:r>
            <a:r>
              <a:rPr lang="en-US" dirty="0" smtClean="0"/>
              <a:t>Wiki</a:t>
            </a:r>
            <a:r>
              <a:rPr lang="ru-RU" dirty="0" smtClean="0"/>
              <a:t> на английском языке</a:t>
            </a:r>
          </a:p>
          <a:p>
            <a:pPr marL="914400" lvl="2" indent="-287338">
              <a:spcBef>
                <a:spcPts val="600"/>
              </a:spcBef>
            </a:pPr>
            <a:r>
              <a:rPr lang="ru-RU" dirty="0" smtClean="0"/>
              <a:t>отчёт о лабораторной работе</a:t>
            </a:r>
          </a:p>
          <a:p>
            <a:pPr marL="457200" lvl="1" indent="-287338">
              <a:spcBef>
                <a:spcPts val="600"/>
              </a:spcBef>
            </a:pPr>
            <a:r>
              <a:rPr lang="ru-RU" dirty="0" smtClean="0"/>
              <a:t>Коллективная работа над заданием приветствуется</a:t>
            </a:r>
          </a:p>
          <a:p>
            <a:pPr marL="914400" lvl="2" indent="-287338">
              <a:spcBef>
                <a:spcPts val="600"/>
              </a:spcBef>
            </a:pPr>
            <a:r>
              <a:rPr lang="ru-RU" dirty="0" smtClean="0"/>
              <a:t>Баллы будут поделены между авторами поровну</a:t>
            </a:r>
          </a:p>
          <a:p>
            <a:pPr marL="457200" lvl="1" indent="-287338">
              <a:spcBef>
                <a:spcPts val="600"/>
              </a:spcBef>
            </a:pPr>
            <a:r>
              <a:rPr lang="ru-RU" dirty="0" smtClean="0"/>
              <a:t>Воспрещается работать над тремя и более заданиями одновременно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846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оценки студента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287338">
              <a:spcBef>
                <a:spcPts val="600"/>
              </a:spcBef>
            </a:pPr>
            <a:r>
              <a:rPr lang="ru-RU" dirty="0"/>
              <a:t>Задание считается зачтённым, если код интегрирован в основной репозиторий </a:t>
            </a:r>
            <a:r>
              <a:rPr lang="ru-RU" dirty="0" smtClean="0"/>
              <a:t>проекта</a:t>
            </a:r>
            <a:r>
              <a:rPr lang="en-US" dirty="0" smtClean="0"/>
              <a:t>:</a:t>
            </a:r>
          </a:p>
          <a:p>
            <a:pPr marL="914400" lvl="2" indent="-287338">
              <a:spcBef>
                <a:spcPts val="600"/>
              </a:spcBef>
            </a:pPr>
            <a:r>
              <a:rPr lang="ru-RU" dirty="0" smtClean="0"/>
              <a:t>до 23</a:t>
            </a:r>
            <a:r>
              <a:rPr lang="en-US" dirty="0" smtClean="0"/>
              <a:t>:59 </a:t>
            </a:r>
            <a:r>
              <a:rPr lang="ru-RU" dirty="0" smtClean="0"/>
              <a:t>московского времени</a:t>
            </a:r>
            <a:r>
              <a:rPr lang="en-US" dirty="0" smtClean="0"/>
              <a:t> </a:t>
            </a:r>
            <a:r>
              <a:rPr lang="ru-RU" dirty="0" smtClean="0"/>
              <a:t>19 декабря 2018 года</a:t>
            </a:r>
            <a:endParaRPr lang="ru-RU" dirty="0"/>
          </a:p>
          <a:p>
            <a:pPr marL="914400" lvl="2" indent="-287338">
              <a:spcBef>
                <a:spcPts val="600"/>
              </a:spcBef>
            </a:pPr>
            <a:r>
              <a:rPr lang="ru-RU" dirty="0"/>
              <a:t>пройдено </a:t>
            </a:r>
            <a:r>
              <a:rPr lang="en-US" dirty="0"/>
              <a:t>code review</a:t>
            </a:r>
            <a:r>
              <a:rPr lang="ru-RU" dirty="0"/>
              <a:t>, т.е. ваш код соответствует стандартам проекта</a:t>
            </a:r>
          </a:p>
          <a:p>
            <a:pPr marL="914400" lvl="2" indent="-287338">
              <a:spcBef>
                <a:spcPts val="600"/>
              </a:spcBef>
            </a:pPr>
            <a:r>
              <a:rPr lang="ru-RU" dirty="0"/>
              <a:t>не сломаны существующие тесты</a:t>
            </a:r>
          </a:p>
          <a:p>
            <a:pPr marL="914400" lvl="2" indent="-287338">
              <a:spcBef>
                <a:spcPts val="600"/>
              </a:spcBef>
            </a:pPr>
            <a:r>
              <a:rPr lang="ru-RU" dirty="0"/>
              <a:t>добавлены тесты для </a:t>
            </a:r>
            <a:r>
              <a:rPr lang="ru-RU" dirty="0" smtClean="0"/>
              <a:t>нового кода</a:t>
            </a:r>
          </a:p>
          <a:p>
            <a:pPr marL="457200" lvl="1" indent="-287338">
              <a:spcBef>
                <a:spcPts val="600"/>
              </a:spcBef>
            </a:pPr>
            <a:r>
              <a:rPr lang="ru-RU" dirty="0"/>
              <a:t>10 баллов заданий </a:t>
            </a:r>
            <a:r>
              <a:rPr lang="en-US" dirty="0" smtClean="0"/>
              <a:t>=&gt;</a:t>
            </a:r>
            <a:r>
              <a:rPr lang="ru-RU" dirty="0" smtClean="0"/>
              <a:t> </a:t>
            </a:r>
            <a:r>
              <a:rPr lang="ru-RU" dirty="0"/>
              <a:t>10 баллов итоговой </a:t>
            </a:r>
            <a:r>
              <a:rPr lang="ru-RU" dirty="0" smtClean="0"/>
              <a:t>оценки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272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 smtClean="0"/>
              <a:t>Критерии оценки </a:t>
            </a:r>
            <a:r>
              <a:rPr lang="ru-RU" dirty="0"/>
              <a:t>студента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/>
            <a:r>
              <a:rPr lang="ru-RU" sz="2000" dirty="0"/>
              <a:t>Формула расчета рейтинга успеваемости:</a:t>
            </a:r>
          </a:p>
          <a:p>
            <a:endParaRPr lang="ru-RU" sz="400" dirty="0"/>
          </a:p>
          <a:p>
            <a:pPr marL="233363" lvl="2" indent="-1588">
              <a:buNone/>
              <a:tabLst>
                <a:tab pos="2425700" algn="l"/>
              </a:tabLst>
            </a:pPr>
            <a:r>
              <a:rPr lang="ru-RU" dirty="0" smtClean="0"/>
              <a:t>		Посещаемость </a:t>
            </a:r>
            <a:r>
              <a:rPr lang="en-US" dirty="0" smtClean="0"/>
              <a:t>— 1</a:t>
            </a:r>
            <a:r>
              <a:rPr lang="ru-RU" dirty="0" smtClean="0"/>
              <a:t>0%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	Результаты тестирования </a:t>
            </a:r>
            <a:r>
              <a:rPr lang="en-US" dirty="0" smtClean="0"/>
              <a:t>— 3</a:t>
            </a:r>
            <a:r>
              <a:rPr lang="ru-RU" dirty="0" smtClean="0"/>
              <a:t>0%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dirty="0" smtClean="0">
                <a:solidFill>
                  <a:srgbClr val="FF0000"/>
                </a:solidFill>
              </a:rPr>
              <a:t>Практическая работа </a:t>
            </a:r>
            <a:r>
              <a:rPr lang="en-US" dirty="0" smtClean="0">
                <a:solidFill>
                  <a:srgbClr val="FF0000"/>
                </a:solidFill>
              </a:rPr>
              <a:t>— 6</a:t>
            </a:r>
            <a:r>
              <a:rPr lang="ru-RU" dirty="0" smtClean="0">
                <a:solidFill>
                  <a:srgbClr val="FF0000"/>
                </a:solidFill>
              </a:rPr>
              <a:t>0%</a:t>
            </a:r>
          </a:p>
          <a:p>
            <a:pPr marL="233363" lvl="2" indent="-1588">
              <a:buNone/>
            </a:pPr>
            <a:endParaRPr lang="ru-RU" sz="1200" dirty="0"/>
          </a:p>
          <a:p>
            <a:pPr marL="231775" lvl="1"/>
            <a:r>
              <a:rPr lang="ru-RU" sz="2000" dirty="0"/>
              <a:t>При поступлении на кафедру </a:t>
            </a:r>
            <a:r>
              <a:rPr lang="ru-RU" sz="2000" dirty="0" smtClean="0"/>
              <a:t>учитывается «общее </a:t>
            </a:r>
            <a:r>
              <a:rPr lang="ru-RU" sz="2000" dirty="0"/>
              <a:t>впечатление»: мотивированность, аккуратность, исполнительность, креативность и т.д.</a:t>
            </a:r>
          </a:p>
          <a:p>
            <a:pPr marL="231775" lvl="1"/>
            <a:r>
              <a:rPr lang="ru-RU" sz="2000" dirty="0" smtClean="0"/>
              <a:t>Преподаватели </a:t>
            </a:r>
            <a:r>
              <a:rPr lang="ru-RU" sz="2000" dirty="0"/>
              <a:t>не </a:t>
            </a:r>
            <a:r>
              <a:rPr lang="ru-RU" sz="2000" dirty="0" smtClean="0"/>
              <a:t>решают</a:t>
            </a:r>
            <a:r>
              <a:rPr lang="ru-RU" sz="2000" dirty="0"/>
              <a:t>, какие студенты будут взяты на кафедру (стажировку</a:t>
            </a:r>
            <a:r>
              <a:rPr lang="ru-RU" sz="2000" dirty="0" smtClean="0"/>
              <a:t>).</a:t>
            </a:r>
            <a:br>
              <a:rPr lang="ru-RU" sz="2000" dirty="0" smtClean="0"/>
            </a:br>
            <a:r>
              <a:rPr lang="ru-RU" sz="2000" dirty="0" smtClean="0"/>
              <a:t>Финальное </a:t>
            </a:r>
            <a:r>
              <a:rPr lang="ru-RU" sz="2000" dirty="0"/>
              <a:t>решение принимает менеджер компании.</a:t>
            </a:r>
          </a:p>
          <a:p>
            <a:pPr marL="231775" lvl="1"/>
            <a:r>
              <a:rPr lang="ru-RU" sz="2000" dirty="0"/>
              <a:t>Обучение на проекте не гарантирует поступления на кафедру!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9586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752" cy="4128707"/>
          </a:xfrm>
        </p:spPr>
        <p:txBody>
          <a:bodyPr/>
          <a:lstStyle/>
          <a:p>
            <a:r>
              <a:rPr lang="ru-RU" dirty="0" smtClean="0"/>
              <a:t>Связь с преподавателями поддерживается</a:t>
            </a:r>
            <a:r>
              <a:rPr lang="en-US" dirty="0" smtClean="0"/>
              <a:t> </a:t>
            </a:r>
            <a:r>
              <a:rPr lang="ru-RU" dirty="0" smtClean="0"/>
              <a:t>очно</a:t>
            </a:r>
            <a:r>
              <a:rPr lang="en-US" dirty="0" smtClean="0"/>
              <a:t>, </a:t>
            </a:r>
            <a:r>
              <a:rPr lang="ru-RU" dirty="0" smtClean="0"/>
              <a:t>через </a:t>
            </a:r>
            <a:r>
              <a:rPr lang="en-US" dirty="0" smtClean="0"/>
              <a:t>GitHub</a:t>
            </a:r>
            <a:r>
              <a:rPr lang="ru-RU" dirty="0" smtClean="0"/>
              <a:t> и почту</a:t>
            </a:r>
          </a:p>
          <a:p>
            <a:r>
              <a:rPr lang="ru-RU" dirty="0" smtClean="0"/>
              <a:t>Объявления будут рассылаться через почтовую рассылку</a:t>
            </a:r>
          </a:p>
          <a:p>
            <a:r>
              <a:rPr lang="ru-RU" dirty="0" smtClean="0"/>
              <a:t>Общение ведётся на английском языке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811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5.1|39.5|47.3|15.1|42.7|33.9|118.2|44.5|16.7|44.2|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5.1|39.5|47.3|15.1|42.7|33.9|118.2|44.5|16.7|44.2|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2.3|6.4|160.7|63.3|54.5|8.7|108|3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6.8|48.4|22.4|195.5|20.9|62.9|105.2|5|5.9|8.3|1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11.1|65.3|225|4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3|7.7|28.4|49.9|4.3|42.8|98.5|15.9|59.4|7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1506</Words>
  <Application>Microsoft Office PowerPoint</Application>
  <PresentationFormat>Widescreen</PresentationFormat>
  <Paragraphs>371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Lucida Console</vt:lpstr>
      <vt:lpstr>Wingdings</vt:lpstr>
      <vt:lpstr>Office Theme</vt:lpstr>
      <vt:lpstr>Командная разработка программного обеспечения</vt:lpstr>
      <vt:lpstr>Цели и задачи курса (1)</vt:lpstr>
      <vt:lpstr>Цели и задачи курса (2)</vt:lpstr>
      <vt:lpstr>Мотивация</vt:lpstr>
      <vt:lpstr>Теоретические занятия</vt:lpstr>
      <vt:lpstr>Практическая работа</vt:lpstr>
      <vt:lpstr>Критерии оценки студента</vt:lpstr>
      <vt:lpstr>Критерии оценки студента</vt:lpstr>
      <vt:lpstr>Связь</vt:lpstr>
      <vt:lpstr>GitHub</vt:lpstr>
      <vt:lpstr>Лицензия</vt:lpstr>
      <vt:lpstr>Дисциплина</vt:lpstr>
      <vt:lpstr>MIPT-MIPS Cycle-Accurate simulator</vt:lpstr>
      <vt:lpstr>Why simulate?</vt:lpstr>
      <vt:lpstr>Functional simulator:</vt:lpstr>
      <vt:lpstr>Cycle-accurate simulator</vt:lpstr>
      <vt:lpstr>RTL simulator and chip prototypes</vt:lpstr>
      <vt:lpstr>Types of prototypes</vt:lpstr>
      <vt:lpstr>Our goal is performance simulation</vt:lpstr>
      <vt:lpstr>Version Control System</vt:lpstr>
      <vt:lpstr>What is version control</vt:lpstr>
      <vt:lpstr>git — the best version control for software so far</vt:lpstr>
      <vt:lpstr>Repository</vt:lpstr>
      <vt:lpstr>Ch-ch-ch-ch-changes</vt:lpstr>
      <vt:lpstr>Commit</vt:lpstr>
      <vt:lpstr>Commit tree &amp; refs</vt:lpstr>
      <vt:lpstr>How to get a repository</vt:lpstr>
      <vt:lpstr>How to work with the repository</vt:lpstr>
      <vt:lpstr>Other useful commands</vt:lpstr>
      <vt:lpstr>GitHub</vt:lpstr>
      <vt:lpstr>Work flow</vt:lpstr>
      <vt:lpstr>Useful links</vt:lpstr>
      <vt:lpstr>Backup</vt:lpstr>
      <vt:lpstr>PowerPoint Presentation</vt:lpstr>
      <vt:lpstr>GitHub commit tree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243</cp:revision>
  <dcterms:created xsi:type="dcterms:W3CDTF">2018-09-18T18:10:21Z</dcterms:created>
  <dcterms:modified xsi:type="dcterms:W3CDTF">2018-09-26T17:40:40Z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2018-09-26 17:40:39Z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