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7" r:id="rId2"/>
    <p:sldId id="319" r:id="rId3"/>
    <p:sldId id="325" r:id="rId4"/>
    <p:sldId id="330" r:id="rId5"/>
    <p:sldId id="321" r:id="rId6"/>
    <p:sldId id="327" r:id="rId7"/>
    <p:sldId id="329" r:id="rId8"/>
    <p:sldId id="326" r:id="rId9"/>
    <p:sldId id="334" r:id="rId10"/>
    <p:sldId id="335" r:id="rId11"/>
    <p:sldId id="322" r:id="rId12"/>
    <p:sldId id="336" r:id="rId13"/>
    <p:sldId id="320" r:id="rId14"/>
    <p:sldId id="333" r:id="rId15"/>
    <p:sldId id="32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66FF66"/>
    <a:srgbClr val="008000"/>
    <a:srgbClr val="00CC00"/>
    <a:srgbClr val="FFFF99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52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07.11.2018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07.11.2018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07.11.2018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07.11.2018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07.11.2018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07.11.2018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07.11.2018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MIPT-MIPS 2018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ational_Standard_Book_Number" TargetMode="External"/><Relationship Id="rId7" Type="http://schemas.openxmlformats.org/officeDocument/2006/relationships/hyperlink" Target="https://github.com/MIPT-ILab/mipt-vis/wiki/CodingStyle" TargetMode="External"/><Relationship Id="rId2" Type="http://schemas.openxmlformats.org/officeDocument/2006/relationships/hyperlink" Target="https://en.wikipedia.org/wiki/Prentice_Ha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PT-ILab/mipt-mips/wiki/Code-style-guidelines" TargetMode="External"/><Relationship Id="rId5" Type="http://schemas.openxmlformats.org/officeDocument/2006/relationships/hyperlink" Target="https://cleancoders.com/episode/clean-code-episode-1/show" TargetMode="External"/><Relationship Id="rId4" Type="http://schemas.openxmlformats.org/officeDocument/2006/relationships/hyperlink" Target="https://en.wikipedia.org/wiki/Special:BookSources/978013235088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Form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7</a:t>
            </a:r>
            <a:r>
              <a:rPr lang="en-US" i="1" dirty="0" smtClean="0"/>
              <a:t> November </a:t>
            </a:r>
            <a:r>
              <a:rPr lang="en-US" i="1" dirty="0"/>
              <a:t>2018</a:t>
            </a:r>
          </a:p>
          <a:p>
            <a:r>
              <a:rPr lang="en-US" i="1" dirty="0" smtClean="0"/>
              <a:t>Kirill </a:t>
            </a:r>
            <a:r>
              <a:rPr lang="en-US" i="1" dirty="0" err="1" smtClean="0"/>
              <a:t>Korolev</a:t>
            </a:r>
            <a:endParaRPr lang="ru-RU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47347" y="6356350"/>
            <a:ext cx="977900" cy="365125"/>
          </a:xfrm>
        </p:spPr>
        <p:txBody>
          <a:bodyPr/>
          <a:lstStyle/>
          <a:p>
            <a:r>
              <a:rPr lang="ru-RU" smtClean="0"/>
              <a:t>07.11.2018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321169" y="6356350"/>
            <a:ext cx="1447800" cy="365125"/>
          </a:xfrm>
        </p:spPr>
        <p:txBody>
          <a:bodyPr/>
          <a:lstStyle/>
          <a:p>
            <a:r>
              <a:rPr lang="en-US" dirty="0" smtClean="0"/>
              <a:t>MIPT-MIPS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07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Length: check rule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310"/>
            <a:ext cx="9768840" cy="996705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your </a:t>
            </a:r>
            <a:r>
              <a:rPr lang="en-US" dirty="0" smtClean="0"/>
              <a:t>cannot </a:t>
            </a:r>
            <a:r>
              <a:rPr lang="en-US" dirty="0"/>
              <a:t>think of </a:t>
            </a:r>
            <a:r>
              <a:rPr lang="en-US" dirty="0" smtClean="0"/>
              <a:t>a meaningful </a:t>
            </a:r>
            <a:r>
              <a:rPr lang="en-US" dirty="0"/>
              <a:t>function/class </a:t>
            </a:r>
            <a:r>
              <a:rPr lang="en-US" dirty="0" smtClean="0"/>
              <a:t>name,</a:t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/>
              <a:t>is likely too large</a:t>
            </a:r>
            <a:endParaRPr lang="ru-RU" dirty="0"/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68215" y="3037264"/>
            <a:ext cx="113157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template &lt;</a:t>
            </a:r>
            <a:r>
              <a:rPr lang="en-US" sz="1400" dirty="0" err="1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</a:rPr>
              <a:t>FuncSim</a:t>
            </a:r>
            <a:r>
              <a:rPr lang="en-US" sz="1400" dirty="0">
                <a:latin typeface="Consolas" panose="020B0609020204030204" pitchFamily="49" charset="0"/>
              </a:rPr>
              <a:t>&lt;ISA&gt;::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update_and_check_nop_counter</a:t>
            </a:r>
            <a:r>
              <a:rPr lang="en-US" sz="1400" dirty="0">
                <a:latin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FuncSim</a:t>
            </a:r>
            <a:r>
              <a:rPr lang="en-US" sz="1400" dirty="0">
                <a:latin typeface="Consolas" panose="020B0609020204030204" pitchFamily="49" charset="0"/>
              </a:rPr>
              <a:t>&lt;ISA&gt;::</a:t>
            </a:r>
            <a:r>
              <a:rPr lang="en-US" sz="1400" dirty="0" err="1">
                <a:latin typeface="Consolas" panose="020B0609020204030204" pitchFamily="49" charset="0"/>
              </a:rPr>
              <a:t>FuncInstr</a:t>
            </a:r>
            <a:r>
              <a:rPr lang="en-US" sz="1400" dirty="0"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latin typeface="Consolas" panose="020B0609020204030204" pitchFamily="49" charset="0"/>
              </a:rPr>
              <a:t>instr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if ( </a:t>
            </a:r>
            <a:r>
              <a:rPr lang="en-US" sz="1400" dirty="0" err="1">
                <a:latin typeface="Consolas" panose="020B0609020204030204" pitchFamily="49" charset="0"/>
              </a:rPr>
              <a:t>instr.is_nop</a:t>
            </a:r>
            <a:r>
              <a:rPr lang="en-US" sz="14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++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 &gt; 10)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throw </a:t>
            </a:r>
            <a:r>
              <a:rPr lang="en-US" sz="1400" dirty="0" err="1">
                <a:latin typeface="Consolas" panose="020B0609020204030204" pitchFamily="49" charset="0"/>
              </a:rPr>
              <a:t>BearingLost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215" y="2353150"/>
            <a:ext cx="1131570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template 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</a:rPr>
              <a:t>FuncSim</a:t>
            </a:r>
            <a:r>
              <a:rPr lang="en-US" sz="1400" dirty="0">
                <a:latin typeface="Consolas" panose="020B0609020204030204" pitchFamily="49" charset="0"/>
              </a:rPr>
              <a:t>&lt;ISA&gt;::</a:t>
            </a:r>
            <a:r>
              <a:rPr lang="en-US" sz="1400" dirty="0" err="1" smtClean="0">
                <a:solidFill>
                  <a:srgbClr val="00CC00"/>
                </a:solidFill>
                <a:latin typeface="Consolas" panose="020B0609020204030204" pitchFamily="49" charset="0"/>
              </a:rPr>
              <a:t>update_nop_counter</a:t>
            </a:r>
            <a:r>
              <a:rPr lang="en-US" sz="1400" dirty="0">
                <a:latin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FuncSim</a:t>
            </a:r>
            <a:r>
              <a:rPr lang="en-US" sz="1400" dirty="0">
                <a:latin typeface="Consolas" panose="020B0609020204030204" pitchFamily="49" charset="0"/>
              </a:rPr>
              <a:t>&lt;ISA&gt;::</a:t>
            </a:r>
            <a:r>
              <a:rPr lang="en-US" sz="1400" dirty="0" err="1">
                <a:latin typeface="Consolas" panose="020B0609020204030204" pitchFamily="49" charset="0"/>
              </a:rPr>
              <a:t>FuncInstr</a:t>
            </a:r>
            <a:r>
              <a:rPr lang="en-US" sz="1400" dirty="0"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latin typeface="Consolas" panose="020B0609020204030204" pitchFamily="49" charset="0"/>
              </a:rPr>
              <a:t>instr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if ( </a:t>
            </a:r>
            <a:r>
              <a:rPr lang="en-US" sz="1400" dirty="0" err="1">
                <a:latin typeface="Consolas" panose="020B0609020204030204" pitchFamily="49" charset="0"/>
              </a:rPr>
              <a:t>instr.is_nop</a:t>
            </a:r>
            <a:r>
              <a:rPr lang="en-US" sz="14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++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 = 0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check_nop_counter</a:t>
            </a:r>
            <a:r>
              <a:rPr lang="en-US" sz="1400" dirty="0" smtClean="0">
                <a:latin typeface="Consolas" panose="020B0609020204030204" pitchFamily="49" charset="0"/>
              </a:rPr>
              <a:t>();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template 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</a:rPr>
              <a:t>FuncSim</a:t>
            </a:r>
            <a:r>
              <a:rPr lang="en-US" sz="1400" dirty="0">
                <a:latin typeface="Consolas" panose="020B0609020204030204" pitchFamily="49" charset="0"/>
              </a:rPr>
              <a:t>&lt;ISA</a:t>
            </a:r>
            <a:r>
              <a:rPr lang="en-US" sz="1400" dirty="0" smtClean="0">
                <a:latin typeface="Consolas" panose="020B0609020204030204" pitchFamily="49" charset="0"/>
              </a:rPr>
              <a:t>&gt;::</a:t>
            </a:r>
            <a:r>
              <a:rPr lang="en-US" sz="1400" dirty="0" err="1" smtClean="0">
                <a:solidFill>
                  <a:srgbClr val="00CC00"/>
                </a:solidFill>
                <a:latin typeface="Consolas" panose="020B0609020204030204" pitchFamily="49" charset="0"/>
              </a:rPr>
              <a:t>check_nop_counter</a:t>
            </a:r>
            <a:r>
              <a:rPr lang="en-US" sz="1400" dirty="0" smtClean="0">
                <a:latin typeface="Consolas" panose="020B0609020204030204" pitchFamily="49" charset="0"/>
              </a:rPr>
              <a:t>()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 &gt; </a:t>
            </a:r>
            <a:r>
              <a:rPr lang="en-US" sz="1400" dirty="0" smtClean="0">
                <a:latin typeface="Consolas" panose="020B0609020204030204" pitchFamily="49" charset="0"/>
              </a:rPr>
              <a:t>10)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throw </a:t>
            </a:r>
            <a:r>
              <a:rPr lang="en-US" sz="1400" dirty="0" err="1">
                <a:latin typeface="Consolas" panose="020B0609020204030204" pitchFamily="49" charset="0"/>
              </a:rPr>
              <a:t>BearingLost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214" y="2353149"/>
            <a:ext cx="1131570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</a:rPr>
              <a:t>const</a:t>
            </a:r>
            <a:r>
              <a:rPr lang="en-US" sz="1400" dirty="0" smtClean="0">
                <a:latin typeface="Consolas" panose="020B0609020204030204" pitchFamily="49" charset="0"/>
              </a:rPr>
              <a:t> uint64 </a:t>
            </a:r>
            <a:r>
              <a:rPr lang="en-US" sz="1400" dirty="0" smtClean="0">
                <a:solidFill>
                  <a:srgbClr val="00CC00"/>
                </a:solidFill>
                <a:latin typeface="Consolas" panose="020B0609020204030204" pitchFamily="49" charset="0"/>
              </a:rPr>
              <a:t>MAX_NOPS_IN_A_ROW</a:t>
            </a:r>
            <a:r>
              <a:rPr lang="en-US" sz="1400" dirty="0" smtClean="0">
                <a:latin typeface="Consolas" panose="020B0609020204030204" pitchFamily="49" charset="0"/>
              </a:rPr>
              <a:t> = 10;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template 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</a:rPr>
              <a:t>FuncSim</a:t>
            </a:r>
            <a:r>
              <a:rPr lang="en-US" sz="1400" dirty="0">
                <a:latin typeface="Consolas" panose="020B0609020204030204" pitchFamily="49" charset="0"/>
              </a:rPr>
              <a:t>&lt;ISA&gt;::</a:t>
            </a:r>
            <a:r>
              <a:rPr lang="en-US" sz="1400" dirty="0" err="1" smtClean="0">
                <a:latin typeface="Consolas" panose="020B0609020204030204" pitchFamily="49" charset="0"/>
              </a:rPr>
              <a:t>update_nop_counter</a:t>
            </a:r>
            <a:r>
              <a:rPr lang="en-US" sz="1400" dirty="0">
                <a:latin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FuncSim</a:t>
            </a:r>
            <a:r>
              <a:rPr lang="en-US" sz="1400" dirty="0">
                <a:latin typeface="Consolas" panose="020B0609020204030204" pitchFamily="49" charset="0"/>
              </a:rPr>
              <a:t>&lt;ISA&gt;::</a:t>
            </a:r>
            <a:r>
              <a:rPr lang="en-US" sz="1400" dirty="0" err="1">
                <a:latin typeface="Consolas" panose="020B0609020204030204" pitchFamily="49" charset="0"/>
              </a:rPr>
              <a:t>FuncInstr</a:t>
            </a:r>
            <a:r>
              <a:rPr lang="en-US" sz="1400" dirty="0"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latin typeface="Consolas" panose="020B0609020204030204" pitchFamily="49" charset="0"/>
              </a:rPr>
              <a:t>instr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if ( </a:t>
            </a:r>
            <a:r>
              <a:rPr lang="en-US" sz="1400" dirty="0" err="1">
                <a:latin typeface="Consolas" panose="020B0609020204030204" pitchFamily="49" charset="0"/>
              </a:rPr>
              <a:t>instr.is_nop</a:t>
            </a:r>
            <a:r>
              <a:rPr lang="en-US" sz="14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++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 = 0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check_nop_counter</a:t>
            </a:r>
            <a:r>
              <a:rPr lang="en-US" sz="1400" dirty="0" smtClean="0">
                <a:latin typeface="Consolas" panose="020B0609020204030204" pitchFamily="49" charset="0"/>
              </a:rPr>
              <a:t>();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template 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</a:rPr>
              <a:t>FuncSim</a:t>
            </a:r>
            <a:r>
              <a:rPr lang="en-US" sz="1400" dirty="0">
                <a:latin typeface="Consolas" panose="020B0609020204030204" pitchFamily="49" charset="0"/>
              </a:rPr>
              <a:t>&lt;ISA</a:t>
            </a:r>
            <a:r>
              <a:rPr lang="en-US" sz="1400" dirty="0" smtClean="0">
                <a:latin typeface="Consolas" panose="020B0609020204030204" pitchFamily="49" charset="0"/>
              </a:rPr>
              <a:t>&gt;::</a:t>
            </a:r>
            <a:r>
              <a:rPr lang="en-US" sz="1400" dirty="0" err="1" smtClean="0">
                <a:latin typeface="Consolas" panose="020B0609020204030204" pitchFamily="49" charset="0"/>
              </a:rPr>
              <a:t>check_nop_counter</a:t>
            </a:r>
            <a:r>
              <a:rPr lang="en-US" sz="1400" dirty="0" smtClean="0">
                <a:latin typeface="Consolas" panose="020B0609020204030204" pitchFamily="49" charset="0"/>
              </a:rPr>
              <a:t>()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 &gt; </a:t>
            </a:r>
            <a:r>
              <a:rPr lang="en-US" sz="1400" dirty="0" smtClean="0">
                <a:solidFill>
                  <a:srgbClr val="00CC00"/>
                </a:solidFill>
                <a:latin typeface="Consolas" panose="020B0609020204030204" pitchFamily="49" charset="0"/>
              </a:rPr>
              <a:t>MAX_NOPS_IN_A_ROW</a:t>
            </a:r>
            <a:r>
              <a:rPr lang="en-US" sz="1400" dirty="0" smtClean="0">
                <a:latin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throw </a:t>
            </a:r>
            <a:r>
              <a:rPr lang="en-US" sz="1400" dirty="0" err="1">
                <a:latin typeface="Consolas" panose="020B0609020204030204" pitchFamily="49" charset="0"/>
              </a:rPr>
              <a:t>BearingLost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3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size </a:t>
            </a:r>
            <a:r>
              <a:rPr lang="en-US" dirty="0" smtClean="0"/>
              <a:t>rule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594"/>
            <a:ext cx="10515600" cy="4128707"/>
          </a:xfrm>
        </p:spPr>
        <p:txBody>
          <a:bodyPr/>
          <a:lstStyle/>
          <a:p>
            <a:r>
              <a:rPr lang="en-US" dirty="0" smtClean="0"/>
              <a:t>Keep functions small</a:t>
            </a:r>
          </a:p>
          <a:p>
            <a:r>
              <a:rPr lang="en-US" dirty="0" smtClean="0"/>
              <a:t>Small functions are </a:t>
            </a:r>
            <a:r>
              <a:rPr lang="en-US" dirty="0" smtClean="0"/>
              <a:t>easy to read, understand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/>
              <a:t>navigate </a:t>
            </a:r>
            <a:r>
              <a:rPr lang="en-US" dirty="0" smtClean="0"/>
              <a:t>through</a:t>
            </a:r>
          </a:p>
          <a:p>
            <a:pPr lvl="1"/>
            <a:endParaRPr lang="en-US" dirty="0"/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38200" y="2576147"/>
            <a:ext cx="8502163" cy="1594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template&lt;</a:t>
            </a:r>
            <a:r>
              <a:rPr lang="en-US" sz="1000" dirty="0" err="1">
                <a:latin typeface="Consolas" panose="020B0609020204030204" pitchFamily="49" charset="0"/>
              </a:rPr>
              <a:t>typename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RegisterUInt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void </a:t>
            </a:r>
            <a:r>
              <a:rPr lang="en-US" sz="1000" dirty="0" err="1">
                <a:latin typeface="Consolas" panose="020B0609020204030204" pitchFamily="49" charset="0"/>
              </a:rPr>
              <a:t>BaseMIPSInstr</a:t>
            </a:r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latin typeface="Consolas" panose="020B0609020204030204" pitchFamily="49" charset="0"/>
              </a:rPr>
              <a:t>RegisterUInt</a:t>
            </a:r>
            <a:r>
              <a:rPr lang="en-US" sz="1000" dirty="0">
                <a:latin typeface="Consolas" panose="020B0609020204030204" pitchFamily="49" charset="0"/>
              </a:rPr>
              <a:t>&gt;::</a:t>
            </a:r>
            <a:r>
              <a:rPr lang="en-US" sz="1000" dirty="0" err="1">
                <a:latin typeface="Consolas" panose="020B0609020204030204" pitchFamily="49" charset="0"/>
              </a:rPr>
              <a:t>init</a:t>
            </a:r>
            <a:r>
              <a:rPr lang="en-US" sz="1000" dirty="0">
                <a:latin typeface="Consolas" panose="020B0609020204030204" pitchFamily="49" charset="0"/>
              </a:rPr>
              <a:t>(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BaseMIPSInstr</a:t>
            </a:r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latin typeface="Consolas" panose="020B0609020204030204" pitchFamily="49" charset="0"/>
              </a:rPr>
              <a:t>RegisterUInt</a:t>
            </a:r>
            <a:r>
              <a:rPr lang="en-US" sz="1000" dirty="0">
                <a:latin typeface="Consolas" panose="020B0609020204030204" pitchFamily="49" charset="0"/>
              </a:rPr>
              <a:t>&gt;::</a:t>
            </a:r>
            <a:r>
              <a:rPr lang="en-US" sz="1000" dirty="0" err="1">
                <a:latin typeface="Consolas" panose="020B0609020204030204" pitchFamily="49" charset="0"/>
              </a:rPr>
              <a:t>ISAEntry</a:t>
            </a:r>
            <a:r>
              <a:rPr lang="en-US" sz="1000" dirty="0">
                <a:latin typeface="Consolas" panose="020B0609020204030204" pitchFamily="49" charset="0"/>
              </a:rPr>
              <a:t>&amp; entry, </a:t>
            </a:r>
            <a:r>
              <a:rPr lang="en-US" sz="1000" dirty="0" err="1">
                <a:latin typeface="Consolas" panose="020B0609020204030204" pitchFamily="49" charset="0"/>
              </a:rPr>
              <a:t>MIPSVersion</a:t>
            </a:r>
            <a:r>
              <a:rPr lang="en-US" sz="1000" dirty="0">
                <a:latin typeface="Consolas" panose="020B0609020204030204" pitchFamily="49" charset="0"/>
              </a:rPr>
              <a:t> version)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operation = </a:t>
            </a:r>
            <a:r>
              <a:rPr lang="en-US" sz="1000" dirty="0" err="1">
                <a:latin typeface="Consolas" panose="020B0609020204030204" pitchFamily="49" charset="0"/>
              </a:rPr>
              <a:t>entry.operation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mem_size</a:t>
            </a:r>
            <a:r>
              <a:rPr lang="en-US" sz="1000" dirty="0">
                <a:latin typeface="Consolas" panose="020B0609020204030204" pitchFamily="49" charset="0"/>
              </a:rPr>
              <a:t>  = </a:t>
            </a:r>
            <a:r>
              <a:rPr lang="en-US" sz="1000" dirty="0" err="1">
                <a:latin typeface="Consolas" panose="020B0609020204030204" pitchFamily="49" charset="0"/>
              </a:rPr>
              <a:t>entry.mem_size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function  = </a:t>
            </a:r>
            <a:r>
              <a:rPr lang="en-US" sz="1000" dirty="0" err="1">
                <a:latin typeface="Consolas" panose="020B0609020204030204" pitchFamily="49" charset="0"/>
              </a:rPr>
              <a:t>entry.versions.is_supported</a:t>
            </a:r>
            <a:r>
              <a:rPr lang="en-US" sz="1000" dirty="0">
                <a:latin typeface="Consolas" panose="020B0609020204030204" pitchFamily="49" charset="0"/>
              </a:rPr>
              <a:t>(version)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? </a:t>
            </a:r>
            <a:r>
              <a:rPr lang="en-US" sz="1000" dirty="0" err="1">
                <a:latin typeface="Consolas" panose="020B0609020204030204" pitchFamily="49" charset="0"/>
              </a:rPr>
              <a:t>entry.function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: &amp;</a:t>
            </a:r>
            <a:r>
              <a:rPr lang="en-US" sz="1000" dirty="0" err="1">
                <a:latin typeface="Consolas" panose="020B0609020204030204" pitchFamily="49" charset="0"/>
              </a:rPr>
              <a:t>BaseMIPSInstr</a:t>
            </a:r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latin typeface="Consolas" panose="020B0609020204030204" pitchFamily="49" charset="0"/>
              </a:rPr>
              <a:t>RegisterUInt</a:t>
            </a:r>
            <a:r>
              <a:rPr lang="en-US" sz="1000" dirty="0">
                <a:latin typeface="Consolas" panose="020B0609020204030204" pitchFamily="49" charset="0"/>
              </a:rPr>
              <a:t>&gt;::</a:t>
            </a:r>
            <a:r>
              <a:rPr lang="en-US" sz="1000" dirty="0" err="1">
                <a:latin typeface="Consolas" panose="020B0609020204030204" pitchFamily="49" charset="0"/>
              </a:rPr>
              <a:t>execute_unknown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shamt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instr.asR.shamt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src1 = </a:t>
            </a:r>
            <a:r>
              <a:rPr lang="en-US" sz="1000" dirty="0" err="1">
                <a:latin typeface="Consolas" panose="020B0609020204030204" pitchFamily="49" charset="0"/>
              </a:rPr>
              <a:t>get_register</a:t>
            </a:r>
            <a:r>
              <a:rPr lang="en-US" sz="1000" dirty="0">
                <a:latin typeface="Consolas" panose="020B0609020204030204" pitchFamily="49" charset="0"/>
              </a:rPr>
              <a:t>( entry.src1);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src2 = </a:t>
            </a:r>
            <a:r>
              <a:rPr lang="en-US" sz="1000" dirty="0" err="1">
                <a:latin typeface="Consolas" panose="020B0609020204030204" pitchFamily="49" charset="0"/>
              </a:rPr>
              <a:t>get_register</a:t>
            </a:r>
            <a:r>
              <a:rPr lang="en-US" sz="1000" dirty="0">
                <a:latin typeface="Consolas" panose="020B0609020204030204" pitchFamily="49" charset="0"/>
              </a:rPr>
              <a:t>( entry.src2);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dst</a:t>
            </a:r>
            <a:r>
              <a:rPr lang="en-US" sz="1000" dirty="0">
                <a:latin typeface="Consolas" panose="020B0609020204030204" pitchFamily="49" charset="0"/>
              </a:rPr>
              <a:t>  = </a:t>
            </a:r>
            <a:r>
              <a:rPr lang="en-US" sz="1000" dirty="0" err="1">
                <a:latin typeface="Consolas" panose="020B0609020204030204" pitchFamily="49" charset="0"/>
              </a:rPr>
              <a:t>get_register</a:t>
            </a:r>
            <a:r>
              <a:rPr lang="en-US" sz="1000" dirty="0">
                <a:latin typeface="Consolas" panose="020B0609020204030204" pitchFamily="49" charset="0"/>
              </a:rPr>
              <a:t>( </a:t>
            </a:r>
            <a:r>
              <a:rPr lang="en-US" sz="1000" dirty="0" err="1">
                <a:latin typeface="Consolas" panose="020B0609020204030204" pitchFamily="49" charset="0"/>
              </a:rPr>
              <a:t>entry.dst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if ( </a:t>
            </a:r>
            <a:r>
              <a:rPr lang="en-US" sz="1000" dirty="0" err="1">
                <a:latin typeface="Consolas" panose="020B0609020204030204" pitchFamily="49" charset="0"/>
              </a:rPr>
              <a:t>entry.dst</a:t>
            </a:r>
            <a:r>
              <a:rPr lang="en-US" sz="1000" dirty="0">
                <a:latin typeface="Consolas" panose="020B0609020204030204" pitchFamily="49" charset="0"/>
              </a:rPr>
              <a:t> == </a:t>
            </a:r>
            <a:r>
              <a:rPr lang="en-US" sz="1000" dirty="0" err="1">
                <a:latin typeface="Consolas" panose="020B0609020204030204" pitchFamily="49" charset="0"/>
              </a:rPr>
              <a:t>RegType</a:t>
            </a:r>
            <a:r>
              <a:rPr lang="en-US" sz="1000" dirty="0">
                <a:latin typeface="Consolas" panose="020B0609020204030204" pitchFamily="49" charset="0"/>
              </a:rPr>
              <a:t>::HI_LO)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dst2 = </a:t>
            </a:r>
            <a:r>
              <a:rPr lang="en-US" sz="1000" dirty="0" err="1">
                <a:latin typeface="Consolas" panose="020B0609020204030204" pitchFamily="49" charset="0"/>
              </a:rPr>
              <a:t>MIPSRegister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mips_hi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 bool </a:t>
            </a:r>
            <a:r>
              <a:rPr lang="en-US" sz="1000" dirty="0" err="1">
                <a:latin typeface="Consolas" panose="020B0609020204030204" pitchFamily="49" charset="0"/>
              </a:rPr>
              <a:t>print_dst</a:t>
            </a:r>
            <a:r>
              <a:rPr lang="en-US" sz="1000" dirty="0">
                <a:latin typeface="Consolas" panose="020B0609020204030204" pitchFamily="49" charset="0"/>
              </a:rPr>
              <a:t>  = </a:t>
            </a:r>
            <a:r>
              <a:rPr lang="en-US" sz="1000" dirty="0" err="1">
                <a:latin typeface="Consolas" panose="020B0609020204030204" pitchFamily="49" charset="0"/>
              </a:rPr>
              <a:t>is_explicit_register</a:t>
            </a:r>
            <a:r>
              <a:rPr lang="en-US" sz="1000" dirty="0">
                <a:latin typeface="Consolas" panose="020B0609020204030204" pitchFamily="49" charset="0"/>
              </a:rPr>
              <a:t>( </a:t>
            </a:r>
            <a:r>
              <a:rPr lang="en-US" sz="1000" dirty="0" err="1">
                <a:latin typeface="Consolas" panose="020B0609020204030204" pitchFamily="49" charset="0"/>
              </a:rPr>
              <a:t>entry.dst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 bool print_src1 = </a:t>
            </a:r>
            <a:r>
              <a:rPr lang="en-US" sz="1000" dirty="0" err="1">
                <a:latin typeface="Consolas" panose="020B0609020204030204" pitchFamily="49" charset="0"/>
              </a:rPr>
              <a:t>is_explicit_register</a:t>
            </a:r>
            <a:r>
              <a:rPr lang="en-US" sz="1000" dirty="0">
                <a:latin typeface="Consolas" panose="020B0609020204030204" pitchFamily="49" charset="0"/>
              </a:rPr>
              <a:t>( entry.src1);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 bool print_src2 = </a:t>
            </a:r>
            <a:r>
              <a:rPr lang="en-US" sz="1000" dirty="0" err="1">
                <a:latin typeface="Consolas" panose="020B0609020204030204" pitchFamily="49" charset="0"/>
              </a:rPr>
              <a:t>is_explicit_register</a:t>
            </a:r>
            <a:r>
              <a:rPr lang="en-US" sz="1000" dirty="0">
                <a:latin typeface="Consolas" panose="020B0609020204030204" pitchFamily="49" charset="0"/>
              </a:rPr>
              <a:t>( entry.src2);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ostringstream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if ( PC != 0)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::hex &lt;&lt; "0x" &lt;&lt; PC &lt;&lt; ": ";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entry.name;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switch ( operation)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OUT_R_SHAMT: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 " $" &lt;&lt; </a:t>
            </a:r>
            <a:r>
              <a:rPr lang="en-US" sz="1000" dirty="0" err="1">
                <a:latin typeface="Consolas" panose="020B0609020204030204" pitchFamily="49" charset="0"/>
              </a:rPr>
              <a:t>dst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", $" &lt;&lt; src1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 ", "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shamt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OUT_I_ARITHM: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instr.asI.imm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 $" &lt;&lt; </a:t>
            </a:r>
            <a:r>
              <a:rPr lang="en-US" sz="1000" dirty="0" err="1">
                <a:latin typeface="Consolas" panose="020B0609020204030204" pitchFamily="49" charset="0"/>
              </a:rPr>
              <a:t>dst</a:t>
            </a:r>
            <a:r>
              <a:rPr lang="en-US" sz="1000" dirty="0">
                <a:latin typeface="Consolas" panose="020B0609020204030204" pitchFamily="49" charset="0"/>
              </a:rPr>
              <a:t> &lt;&lt; ", $"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src1 &lt;&lt; ", 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::hex &lt;&lt; "0x" &lt;&lt;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OUT_I_BRANCH: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instr.asI.imm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 $" &lt;&lt; src1 &lt;&lt; ", $"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src2 &lt;&lt; ", 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static_cast</a:t>
            </a:r>
            <a:r>
              <a:rPr lang="en-US" sz="1000" dirty="0">
                <a:latin typeface="Consolas" panose="020B0609020204030204" pitchFamily="49" charset="0"/>
              </a:rPr>
              <a:t>&lt;int16&gt;(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OUT_RI_BRANCH_0: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instr.asI.imm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 $" &lt;&lt; src1 &lt;&lt; ", 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static_cast</a:t>
            </a:r>
            <a:r>
              <a:rPr lang="en-US" sz="1000" dirty="0">
                <a:latin typeface="Consolas" panose="020B0609020204030204" pitchFamily="49" charset="0"/>
              </a:rPr>
              <a:t>&lt;int16&gt;(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OUT_RI_TRAP: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instr.asI.imm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 $" &lt;&lt; src1 &lt;&lt; ", 0x"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::hex &lt;&lt; </a:t>
            </a:r>
            <a:r>
              <a:rPr lang="en-US" sz="1000" dirty="0" err="1">
                <a:latin typeface="Consolas" panose="020B0609020204030204" pitchFamily="49" charset="0"/>
              </a:rPr>
              <a:t>static_cast</a:t>
            </a:r>
            <a:r>
              <a:rPr lang="en-US" sz="1000" dirty="0">
                <a:latin typeface="Consolas" panose="020B0609020204030204" pitchFamily="49" charset="0"/>
              </a:rPr>
              <a:t>&lt;int16&gt;(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)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OUT_I_CONST: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instr.asI.imm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 $" &lt;&lt; </a:t>
            </a:r>
            <a:r>
              <a:rPr lang="en-US" sz="1000" dirty="0" err="1">
                <a:latin typeface="Consolas" panose="020B0609020204030204" pitchFamily="49" charset="0"/>
              </a:rPr>
              <a:t>dst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::hex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", 0x" &lt;&lt;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case OUT_I_LOAD: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OUT_I_LOADU: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OUT_I_PARTIAL_LOAD: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instr.asI.imm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 $" &lt;&lt; </a:t>
            </a:r>
            <a:r>
              <a:rPr lang="en-US" sz="1000" dirty="0" err="1">
                <a:latin typeface="Consolas" panose="020B0609020204030204" pitchFamily="49" charset="0"/>
              </a:rPr>
              <a:t>dst</a:t>
            </a:r>
            <a:r>
              <a:rPr lang="en-US" sz="1000" dirty="0">
                <a:latin typeface="Consolas" panose="020B0609020204030204" pitchFamily="49" charset="0"/>
              </a:rPr>
              <a:t> &lt;&lt; ", 0x"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::hex &lt;&lt;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"($" &lt;&lt; src1 &lt;&lt; ")"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case OUT_I_STORE: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instr.asI.imm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 $" &lt;&lt; src2 &lt;&lt; ", 0x"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::hex &lt;&lt;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"($" &lt;&lt; src1 &lt;&lt; ")"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OUT_J_JUMP: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instr.asJ.imm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 0x"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::hex &lt;&lt;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default: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if (</a:t>
            </a:r>
            <a:r>
              <a:rPr lang="en-US" sz="1000" dirty="0" err="1">
                <a:latin typeface="Consolas" panose="020B0609020204030204" pitchFamily="49" charset="0"/>
              </a:rPr>
              <a:t>print_dst</a:t>
            </a:r>
            <a:r>
              <a:rPr lang="en-US" sz="10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 " $" &lt;&lt; </a:t>
            </a:r>
            <a:r>
              <a:rPr lang="en-US" sz="1000" dirty="0" err="1">
                <a:latin typeface="Consolas" panose="020B0609020204030204" pitchFamily="49" charset="0"/>
              </a:rPr>
              <a:t>dst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if (print_src1)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",";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if (print_src1)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 " $" &lt;&lt; src1;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if (print_src2)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", $" &lt;&lt; src2;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if ( </a:t>
            </a:r>
            <a:r>
              <a:rPr lang="en-US" sz="1000" dirty="0" err="1">
                <a:latin typeface="Consolas" panose="020B0609020204030204" pitchFamily="49" charset="0"/>
              </a:rPr>
              <a:t>instr.raw</a:t>
            </a:r>
            <a:r>
              <a:rPr lang="en-US" sz="1000" dirty="0">
                <a:latin typeface="Consolas" panose="020B0609020204030204" pitchFamily="49" charset="0"/>
              </a:rPr>
              <a:t> == 0x0ul)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disasm</a:t>
            </a:r>
            <a:r>
              <a:rPr lang="en-US" sz="1000" dirty="0">
                <a:latin typeface="Consolas" panose="020B0609020204030204" pitchFamily="49" charset="0"/>
              </a:rPr>
              <a:t> = "</a:t>
            </a:r>
            <a:r>
              <a:rPr lang="en-US" sz="1000" dirty="0" err="1">
                <a:latin typeface="Consolas" panose="020B0609020204030204" pitchFamily="49" charset="0"/>
              </a:rPr>
              <a:t>nop</a:t>
            </a:r>
            <a:r>
              <a:rPr lang="en-US" sz="1000" dirty="0">
                <a:latin typeface="Consolas" panose="020B0609020204030204" pitchFamily="49" charset="0"/>
              </a:rPr>
              <a:t> ";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disasm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oss.str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</a:t>
            </a:r>
            <a:endParaRPr lang="ru-RU" sz="1000" dirty="0">
              <a:latin typeface="Consolas" panose="020B0609020204030204" pitchFamily="49" charset="0"/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23446" y="2514737"/>
            <a:ext cx="835269" cy="835269"/>
          </a:xfrm>
          <a:prstGeom prst="mathMultiply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763127" y="3271602"/>
            <a:ext cx="14419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8800" dirty="0">
                <a:ln w="57150">
                  <a:solidFill>
                    <a:srgbClr val="008000"/>
                  </a:solidFill>
                </a:ln>
                <a:solidFill>
                  <a:srgbClr val="66FF66"/>
                </a:solidFill>
              </a:rPr>
              <a:t> </a:t>
            </a:r>
            <a:endParaRPr lang="ru-RU" sz="8800" dirty="0">
              <a:ln w="57150">
                <a:solidFill>
                  <a:srgbClr val="008000"/>
                </a:solidFill>
              </a:ln>
              <a:solidFill>
                <a:srgbClr val="66FF6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84096" y="3843947"/>
            <a:ext cx="6898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template &lt;</a:t>
            </a:r>
            <a:r>
              <a:rPr lang="en-US" sz="1200" dirty="0" err="1">
                <a:latin typeface="Consolas" panose="020B0609020204030204" pitchFamily="49" charset="0"/>
              </a:rPr>
              <a:t>typename</a:t>
            </a:r>
            <a:r>
              <a:rPr lang="en-US" sz="1200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typename</a:t>
            </a:r>
            <a:r>
              <a:rPr lang="en-US" sz="1200" dirty="0">
                <a:latin typeface="Consolas" panose="020B0609020204030204" pitchFamily="49" charset="0"/>
              </a:rPr>
              <a:t> Decode&lt;ISA&gt;::</a:t>
            </a:r>
            <a:r>
              <a:rPr lang="en-US" sz="1200" dirty="0" err="1">
                <a:latin typeface="Consolas" panose="020B0609020204030204" pitchFamily="49" charset="0"/>
              </a:rPr>
              <a:t>Instr</a:t>
            </a:r>
            <a:r>
              <a:rPr lang="en-US" sz="1200" dirty="0">
                <a:latin typeface="Consolas" panose="020B0609020204030204" pitchFamily="49" charset="0"/>
              </a:rPr>
              <a:t> Decode&lt;ISA&gt;::</a:t>
            </a:r>
            <a:r>
              <a:rPr lang="en-US" sz="1200" dirty="0" err="1">
                <a:latin typeface="Consolas" panose="020B0609020204030204" pitchFamily="49" charset="0"/>
              </a:rPr>
              <a:t>read_instr</a:t>
            </a:r>
            <a:r>
              <a:rPr lang="en-US" sz="1200" dirty="0">
                <a:latin typeface="Consolas" panose="020B0609020204030204" pitchFamily="49" charset="0"/>
              </a:rPr>
              <a:t>( Cycle cycle)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( </a:t>
            </a:r>
            <a:r>
              <a:rPr lang="en-US" sz="1200" dirty="0" err="1">
                <a:latin typeface="Consolas" panose="020B0609020204030204" pitchFamily="49" charset="0"/>
              </a:rPr>
              <a:t>rp_stall_datapath</a:t>
            </a:r>
            <a:r>
              <a:rPr lang="en-US" sz="1200" dirty="0"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</a:rPr>
              <a:t>is_ready</a:t>
            </a:r>
            <a:r>
              <a:rPr lang="en-US" sz="1200" dirty="0">
                <a:latin typeface="Consolas" panose="020B0609020204030204" pitchFamily="49" charset="0"/>
              </a:rPr>
              <a:t>( cycle))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 err="1">
                <a:latin typeface="Consolas" panose="020B0609020204030204" pitchFamily="49" charset="0"/>
              </a:rPr>
              <a:t>rp_stall_datapath</a:t>
            </a:r>
            <a:r>
              <a:rPr lang="en-US" sz="1200" dirty="0">
                <a:latin typeface="Consolas" panose="020B0609020204030204" pitchFamily="49" charset="0"/>
              </a:rPr>
              <a:t>-&gt;read( cycle);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return </a:t>
            </a:r>
            <a:r>
              <a:rPr lang="en-US" sz="1200" dirty="0" err="1">
                <a:latin typeface="Consolas" panose="020B0609020204030204" pitchFamily="49" charset="0"/>
              </a:rPr>
              <a:t>rp_datapath</a:t>
            </a:r>
            <a:r>
              <a:rPr lang="en-US" sz="1200" dirty="0">
                <a:latin typeface="Consolas" panose="020B0609020204030204" pitchFamily="49" charset="0"/>
              </a:rPr>
              <a:t>-&gt;read( cycle);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ru-RU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82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8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8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8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618285" y="1890347"/>
            <a:ext cx="6312877" cy="1072662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618285" y="3100287"/>
            <a:ext cx="6312877" cy="1278281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5618285" y="4515846"/>
            <a:ext cx="6312877" cy="1278281"/>
          </a:xfrm>
          <a:prstGeom prst="rect">
            <a:avLst/>
          </a:prstGeom>
          <a:solidFill>
            <a:srgbClr val="00CC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size: check rule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2" y="1772871"/>
            <a:ext cx="4982308" cy="4128707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function does </a:t>
            </a:r>
            <a:r>
              <a:rPr lang="en-US" b="1" dirty="0">
                <a:solidFill>
                  <a:srgbClr val="008000"/>
                </a:solidFill>
              </a:rPr>
              <a:t>ONE</a:t>
            </a:r>
            <a:r>
              <a:rPr lang="en-US" dirty="0"/>
              <a:t> thing</a:t>
            </a:r>
          </a:p>
          <a:p>
            <a:pPr lvl="1"/>
            <a:r>
              <a:rPr lang="en-US" dirty="0"/>
              <a:t>If not, split the function into smaller ones</a:t>
            </a:r>
          </a:p>
          <a:p>
            <a:pPr lvl="1"/>
            <a:r>
              <a:rPr lang="en-US" dirty="0"/>
              <a:t>If new functions use common data, combine them into a class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140965" y="1586355"/>
            <a:ext cx="6808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char* 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[]) try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config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handleArgs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, 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ElfLoader</a:t>
            </a:r>
            <a:r>
              <a:rPr lang="en-US" sz="1600" dirty="0">
                <a:latin typeface="Consolas" panose="020B0609020204030204" pitchFamily="49" charset="0"/>
              </a:rPr>
              <a:t> elf( </a:t>
            </a:r>
            <a:r>
              <a:rPr lang="en-US" sz="1600" dirty="0" err="1">
                <a:latin typeface="Consolas" panose="020B0609020204030204" pitchFamily="49" charset="0"/>
              </a:rPr>
              <a:t>config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binary_filename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auto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memory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FuncMemory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create_hierarchied_memory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elf</a:t>
            </a:r>
            <a:r>
              <a:rPr lang="en-US" sz="1600" dirty="0" err="1">
                <a:latin typeface="Consolas" panose="020B0609020204030204" pitchFamily="49" charset="0"/>
              </a:rPr>
              <a:t>.load_to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memory</a:t>
            </a:r>
            <a:r>
              <a:rPr lang="en-US" sz="1600" dirty="0" err="1">
                <a:latin typeface="Consolas" panose="020B0609020204030204" pitchFamily="49" charset="0"/>
              </a:rPr>
              <a:t>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auto </a:t>
            </a:r>
            <a:r>
              <a:rPr lang="en-US" sz="1600" b="1" dirty="0">
                <a:solidFill>
                  <a:srgbClr val="FFFF99"/>
                </a:solidFill>
                <a:latin typeface="Consolas" panose="020B0609020204030204" pitchFamily="49" charset="0"/>
              </a:rPr>
              <a:t>sim</a:t>
            </a:r>
            <a:r>
              <a:rPr lang="en-US" sz="1600" dirty="0">
                <a:latin typeface="Consolas" panose="020B0609020204030204" pitchFamily="49" charset="0"/>
              </a:rPr>
              <a:t> = Simulator::</a:t>
            </a:r>
            <a:r>
              <a:rPr lang="en-US" sz="1600" dirty="0" err="1">
                <a:latin typeface="Consolas" panose="020B0609020204030204" pitchFamily="49" charset="0"/>
              </a:rPr>
              <a:t>create_configured_simulator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FFFF99"/>
                </a:solidFill>
                <a:latin typeface="Consolas" panose="020B0609020204030204" pitchFamily="49" charset="0"/>
              </a:rPr>
              <a:t>sim</a:t>
            </a:r>
            <a:r>
              <a:rPr lang="en-US" sz="1600" dirty="0"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</a:rPr>
              <a:t>set_memory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memory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FFFF99"/>
                </a:solidFill>
                <a:latin typeface="Consolas" panose="020B0609020204030204" pitchFamily="49" charset="0"/>
              </a:rPr>
              <a:t>sim</a:t>
            </a:r>
            <a:r>
              <a:rPr lang="en-US" sz="1600" dirty="0"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</a:rPr>
              <a:t>init_checker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FFFF99"/>
                </a:solidFill>
                <a:latin typeface="Consolas" panose="020B0609020204030204" pitchFamily="49" charset="0"/>
              </a:rPr>
              <a:t>sim</a:t>
            </a:r>
            <a:r>
              <a:rPr lang="en-US" sz="1600" dirty="0"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</a:rPr>
              <a:t>set_pc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elf</a:t>
            </a:r>
            <a:r>
              <a:rPr lang="en-US" sz="1600" dirty="0" err="1">
                <a:latin typeface="Consolas" panose="020B0609020204030204" pitchFamily="49" charset="0"/>
              </a:rPr>
              <a:t>.get_startPC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FFFF99"/>
                </a:solidFill>
                <a:latin typeface="Consolas" panose="020B0609020204030204" pitchFamily="49" charset="0"/>
              </a:rPr>
              <a:t>sim</a:t>
            </a:r>
            <a:r>
              <a:rPr lang="en-US" sz="1600" dirty="0">
                <a:latin typeface="Consolas" panose="020B0609020204030204" pitchFamily="49" charset="0"/>
              </a:rPr>
              <a:t>-&gt;run( </a:t>
            </a:r>
            <a:r>
              <a:rPr lang="en-US" sz="1600" dirty="0" err="1">
                <a:latin typeface="Consolas" panose="020B0609020204030204" pitchFamily="49" charset="0"/>
              </a:rPr>
              <a:t>config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num_steps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auto kernel = Kernel::</a:t>
            </a:r>
            <a:r>
              <a:rPr lang="en-US" sz="1600" dirty="0" err="1">
                <a:latin typeface="Consolas" panose="020B0609020204030204" pitchFamily="49" charset="0"/>
              </a:rPr>
              <a:t>create_kernel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kernel-&gt;</a:t>
            </a:r>
            <a:r>
              <a:rPr lang="en-US" sz="1600" dirty="0" err="1">
                <a:latin typeface="Consolas" panose="020B0609020204030204" pitchFamily="49" charset="0"/>
              </a:rPr>
              <a:t>set_memory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memory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kernel-&gt;</a:t>
            </a:r>
            <a:r>
              <a:rPr lang="en-US" sz="1600" dirty="0" err="1">
                <a:latin typeface="Consolas" panose="020B0609020204030204" pitchFamily="49" charset="0"/>
              </a:rPr>
              <a:t>set_simulator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b="1" dirty="0">
                <a:solidFill>
                  <a:srgbClr val="FFFF99"/>
                </a:solidFill>
                <a:latin typeface="Consolas" panose="020B0609020204030204" pitchFamily="49" charset="0"/>
              </a:rPr>
              <a:t>sim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FF99"/>
                </a:solidFill>
                <a:latin typeface="Consolas" panose="020B0609020204030204" pitchFamily="49" charset="0"/>
              </a:rPr>
              <a:t>sim</a:t>
            </a:r>
            <a:r>
              <a:rPr lang="en-US" sz="1600" dirty="0"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</a:rPr>
              <a:t>set_kernel</a:t>
            </a:r>
            <a:r>
              <a:rPr lang="en-US" sz="1600" dirty="0">
                <a:latin typeface="Consolas" panose="020B0609020204030204" pitchFamily="49" charset="0"/>
              </a:rPr>
              <a:t>( kernel);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0965" y="1586355"/>
            <a:ext cx="6808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char* 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[]) try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config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handleArgs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, 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ElfLoader</a:t>
            </a:r>
            <a:r>
              <a:rPr lang="en-US" sz="1600" dirty="0">
                <a:latin typeface="Consolas" panose="020B0609020204030204" pitchFamily="49" charset="0"/>
              </a:rPr>
              <a:t> elf( </a:t>
            </a:r>
            <a:r>
              <a:rPr lang="en-US" sz="1600" dirty="0" err="1">
                <a:latin typeface="Consolas" panose="020B0609020204030204" pitchFamily="49" charset="0"/>
              </a:rPr>
              <a:t>config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binary_filename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auto memory = </a:t>
            </a:r>
            <a:r>
              <a:rPr lang="en-US" sz="1600" dirty="0" err="1">
                <a:latin typeface="Consolas" panose="020B0609020204030204" pitchFamily="49" charset="0"/>
              </a:rPr>
              <a:t>FuncMemory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create_hierarchied_memory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elf.load_to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</a:rPr>
              <a:t>memory.get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auto sim = Simulator::</a:t>
            </a:r>
            <a:r>
              <a:rPr lang="en-US" sz="1600" dirty="0" err="1">
                <a:latin typeface="Consolas" panose="020B0609020204030204" pitchFamily="49" charset="0"/>
              </a:rPr>
              <a:t>create_configured_simulator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sim-&gt;</a:t>
            </a:r>
            <a:r>
              <a:rPr lang="en-US" sz="1600" dirty="0" err="1">
                <a:latin typeface="Consolas" panose="020B0609020204030204" pitchFamily="49" charset="0"/>
              </a:rPr>
              <a:t>set_memory</a:t>
            </a:r>
            <a:r>
              <a:rPr lang="en-US" sz="1600" dirty="0">
                <a:latin typeface="Consolas" panose="020B0609020204030204" pitchFamily="49" charset="0"/>
              </a:rPr>
              <a:t>( memory);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sim-&gt;</a:t>
            </a:r>
            <a:r>
              <a:rPr lang="en-US" sz="1600" dirty="0" err="1">
                <a:latin typeface="Consolas" panose="020B0609020204030204" pitchFamily="49" charset="0"/>
              </a:rPr>
              <a:t>init_checker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sim-&gt;</a:t>
            </a:r>
            <a:r>
              <a:rPr lang="en-US" sz="1600" dirty="0" err="1">
                <a:latin typeface="Consolas" panose="020B0609020204030204" pitchFamily="49" charset="0"/>
              </a:rPr>
              <a:t>set_pc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</a:rPr>
              <a:t>elf.get_startPC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sim-&gt;run( </a:t>
            </a:r>
            <a:r>
              <a:rPr lang="en-US" sz="1600" dirty="0" err="1">
                <a:latin typeface="Consolas" panose="020B0609020204030204" pitchFamily="49" charset="0"/>
              </a:rPr>
              <a:t>config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num_steps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auto kernel = Kernel::</a:t>
            </a:r>
            <a:r>
              <a:rPr lang="en-US" sz="1600" dirty="0" err="1">
                <a:latin typeface="Consolas" panose="020B0609020204030204" pitchFamily="49" charset="0"/>
              </a:rPr>
              <a:t>create_kernel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kernel-&gt;</a:t>
            </a:r>
            <a:r>
              <a:rPr lang="en-US" sz="1600" dirty="0" err="1">
                <a:latin typeface="Consolas" panose="020B0609020204030204" pitchFamily="49" charset="0"/>
              </a:rPr>
              <a:t>set_memory</a:t>
            </a:r>
            <a:r>
              <a:rPr lang="en-US" sz="1600" dirty="0">
                <a:latin typeface="Consolas" panose="020B0609020204030204" pitchFamily="49" charset="0"/>
              </a:rPr>
              <a:t>( memory);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kernel-&gt;</a:t>
            </a:r>
            <a:r>
              <a:rPr lang="en-US" sz="1600" dirty="0" err="1">
                <a:latin typeface="Consolas" panose="020B0609020204030204" pitchFamily="49" charset="0"/>
              </a:rPr>
              <a:t>set_simulator</a:t>
            </a:r>
            <a:r>
              <a:rPr lang="en-US" sz="1600" dirty="0">
                <a:latin typeface="Consolas" panose="020B0609020204030204" pitchFamily="49" charset="0"/>
              </a:rPr>
              <a:t>( sim);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sim-&gt;</a:t>
            </a:r>
            <a:r>
              <a:rPr lang="en-US" sz="1600" dirty="0" err="1">
                <a:latin typeface="Consolas" panose="020B0609020204030204" pitchFamily="49" charset="0"/>
              </a:rPr>
              <a:t>set_kernel</a:t>
            </a:r>
            <a:r>
              <a:rPr lang="en-US" sz="1600" dirty="0">
                <a:latin typeface="Consolas" panose="020B0609020204030204" pitchFamily="49" charset="0"/>
              </a:rPr>
              <a:t>( kernel);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83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7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01" y="1808040"/>
            <a:ext cx="5114192" cy="4128707"/>
          </a:xfrm>
        </p:spPr>
        <p:txBody>
          <a:bodyPr/>
          <a:lstStyle/>
          <a:p>
            <a:r>
              <a:rPr lang="en-US" dirty="0" smtClean="0"/>
              <a:t>An easy way to make code more readable</a:t>
            </a:r>
          </a:p>
          <a:p>
            <a:r>
              <a:rPr lang="en-US" dirty="0" smtClean="0"/>
              <a:t>One style to code them all!</a:t>
            </a:r>
          </a:p>
          <a:p>
            <a:pPr lvl="1"/>
            <a:r>
              <a:rPr lang="en-US" dirty="0" smtClean="0"/>
              <a:t>Multiple people always work with one code</a:t>
            </a:r>
          </a:p>
          <a:p>
            <a:pPr lvl="1"/>
            <a:r>
              <a:rPr lang="en-US" dirty="0" smtClean="0"/>
              <a:t>Choose one style and use it everywhere in project</a:t>
            </a:r>
          </a:p>
          <a:p>
            <a:r>
              <a:rPr lang="en-US" dirty="0" smtClean="0"/>
              <a:t>Keep code lines short</a:t>
            </a:r>
          </a:p>
          <a:p>
            <a:pPr lvl="1"/>
            <a:r>
              <a:rPr lang="en-US" dirty="0" smtClean="0"/>
              <a:t>A code line should fit the screen</a:t>
            </a:r>
          </a:p>
          <a:p>
            <a:pPr lvl="1"/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794130" y="1177375"/>
            <a:ext cx="52490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template &lt;</a:t>
            </a:r>
            <a:r>
              <a:rPr lang="en-US" sz="1400" dirty="0" err="1">
                <a:solidFill>
                  <a:srgbClr val="A50021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 ISA&gt;</a:t>
            </a:r>
          </a:p>
          <a:p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void Fetch&lt;ISA&gt;::</a:t>
            </a:r>
            <a:r>
              <a:rPr lang="en-US" sz="1400" dirty="0" err="1" smtClean="0">
                <a:solidFill>
                  <a:srgbClr val="A50021"/>
                </a:solidFill>
                <a:latin typeface="Consolas" panose="020B0609020204030204" pitchFamily="49" charset="0"/>
              </a:rPr>
              <a:t>clock_instr_cache</a:t>
            </a:r>
            <a:r>
              <a:rPr lang="en-US" sz="1400" dirty="0" smtClean="0">
                <a:solidFill>
                  <a:srgbClr val="A50021"/>
                </a:solidFill>
                <a:latin typeface="Consolas" panose="020B0609020204030204" pitchFamily="49" charset="0"/>
              </a:rPr>
              <a:t>(Cycle 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cycle</a:t>
            </a:r>
            <a:r>
              <a:rPr lang="en-US" sz="1400" dirty="0" smtClean="0">
                <a:solidFill>
                  <a:srgbClr val="A50021"/>
                </a:solidFill>
                <a:latin typeface="Consolas" panose="020B0609020204030204" pitchFamily="49" charset="0"/>
              </a:rPr>
              <a:t>){</a:t>
            </a:r>
            <a:endParaRPr lang="en-US" sz="1400" dirty="0">
              <a:solidFill>
                <a:srgbClr val="A50021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A50021"/>
                </a:solidFill>
                <a:latin typeface="Consolas" panose="020B0609020204030204" pitchFamily="49" charset="0"/>
              </a:rPr>
              <a:t>if(</a:t>
            </a:r>
            <a:r>
              <a:rPr lang="en-US" sz="1400" dirty="0" err="1" smtClean="0">
                <a:solidFill>
                  <a:srgbClr val="A50021"/>
                </a:solidFill>
                <a:latin typeface="Consolas" panose="020B0609020204030204" pitchFamily="49" charset="0"/>
              </a:rPr>
              <a:t>rp_long_latency_pc_holder</a:t>
            </a:r>
            <a:r>
              <a:rPr lang="en-US" sz="1400" dirty="0" smtClean="0">
                <a:solidFill>
                  <a:srgbClr val="A50021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 smtClean="0">
                <a:solidFill>
                  <a:srgbClr val="A50021"/>
                </a:solidFill>
                <a:latin typeface="Consolas" panose="020B0609020204030204" pitchFamily="49" charset="0"/>
              </a:rPr>
              <a:t>is_ready</a:t>
            </a:r>
            <a:r>
              <a:rPr lang="en-US" sz="1400" dirty="0" smtClean="0">
                <a:solidFill>
                  <a:srgbClr val="A50021"/>
                </a:solidFill>
                <a:latin typeface="Consolas" panose="020B0609020204030204" pitchFamily="49" charset="0"/>
              </a:rPr>
              <a:t>(cycle)){</a:t>
            </a:r>
            <a:endParaRPr lang="en-US" sz="1400" dirty="0">
              <a:solidFill>
                <a:srgbClr val="A50021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A50021"/>
                </a:solidFill>
                <a:latin typeface="Consolas" panose="020B0609020204030204" pitchFamily="49" charset="0"/>
              </a:rPr>
              <a:t>auto target=</a:t>
            </a:r>
            <a:r>
              <a:rPr lang="en-US" sz="1400" dirty="0" err="1" smtClean="0">
                <a:solidFill>
                  <a:srgbClr val="A50021"/>
                </a:solidFill>
                <a:latin typeface="Consolas" panose="020B0609020204030204" pitchFamily="49" charset="0"/>
              </a:rPr>
              <a:t>rp_long_latency_pc_holder</a:t>
            </a:r>
            <a:r>
              <a:rPr lang="en-US" sz="1400" dirty="0" smtClean="0">
                <a:solidFill>
                  <a:srgbClr val="A50021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A50021"/>
                </a:solidFill>
                <a:latin typeface="Consolas" panose="020B0609020204030204" pitchFamily="49" charset="0"/>
              </a:rPr>
              <a:t>read(cycle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A50021"/>
                </a:solidFill>
                <a:latin typeface="Consolas" panose="020B0609020204030204" pitchFamily="49" charset="0"/>
              </a:rPr>
              <a:t>tags-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A50021"/>
                </a:solidFill>
                <a:latin typeface="Consolas" panose="020B0609020204030204" pitchFamily="49" charset="0"/>
              </a:rPr>
              <a:t>write(</a:t>
            </a:r>
            <a:r>
              <a:rPr lang="en-US" sz="1400" dirty="0" err="1" smtClean="0">
                <a:solidFill>
                  <a:srgbClr val="A50021"/>
                </a:solidFill>
                <a:latin typeface="Consolas" panose="020B0609020204030204" pitchFamily="49" charset="0"/>
              </a:rPr>
              <a:t>target.address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 smtClean="0">
                <a:solidFill>
                  <a:srgbClr val="A50021"/>
                </a:solidFill>
                <a:latin typeface="Consolas" panose="020B0609020204030204" pitchFamily="49" charset="0"/>
              </a:rPr>
              <a:t>wp_hold_pc</a:t>
            </a:r>
            <a:r>
              <a:rPr lang="en-US" sz="1400" dirty="0" smtClean="0">
                <a:solidFill>
                  <a:srgbClr val="A50021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A50021"/>
                </a:solidFill>
                <a:latin typeface="Consolas" panose="020B0609020204030204" pitchFamily="49" charset="0"/>
              </a:rPr>
              <a:t>write(target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, cycle);</a:t>
            </a:r>
          </a:p>
          <a:p>
            <a:r>
              <a:rPr lang="en-US" sz="1400" dirty="0" smtClean="0">
                <a:solidFill>
                  <a:srgbClr val="A50021"/>
                </a:solidFill>
                <a:latin typeface="Consolas" panose="020B0609020204030204" pitchFamily="49" charset="0"/>
              </a:rPr>
              <a:t>return;}</a:t>
            </a:r>
            <a:endParaRPr lang="en-US" sz="1400" dirty="0">
              <a:solidFill>
                <a:srgbClr val="A50021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A50021"/>
                </a:solidFill>
                <a:latin typeface="Consolas" panose="020B0609020204030204" pitchFamily="49" charset="0"/>
              </a:rPr>
              <a:t>wp_hit_or_miss</a:t>
            </a:r>
            <a:r>
              <a:rPr lang="en-US" sz="1400" dirty="0" smtClean="0">
                <a:solidFill>
                  <a:srgbClr val="A50021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A50021"/>
                </a:solidFill>
                <a:latin typeface="Consolas" panose="020B0609020204030204" pitchFamily="49" charset="0"/>
              </a:rPr>
              <a:t>write(false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, cycle);</a:t>
            </a:r>
          </a:p>
          <a:p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A5002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4130" y="3410003"/>
            <a:ext cx="704263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template &lt;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ISA&gt;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 Fetch&lt;ISA&gt;::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clock_instr_cache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 Cycle cycle)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if(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rp_long_latency_pc_holder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is_ready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 cycle))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auto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target =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rp_long_latency_pc_holder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-&gt;read( cycle);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tags-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&gt;write(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target.address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wp_hold_pc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&gt;write( target, cycle);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return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wp_hit_or_miss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-&gt;write( false, cycle);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7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rules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1" y="1825625"/>
            <a:ext cx="5439508" cy="4128707"/>
          </a:xfrm>
        </p:spPr>
        <p:txBody>
          <a:bodyPr/>
          <a:lstStyle/>
          <a:p>
            <a:r>
              <a:rPr lang="en-US" dirty="0" smtClean="0"/>
              <a:t>Avoid </a:t>
            </a:r>
            <a:r>
              <a:rPr lang="en-US" dirty="0" smtClean="0"/>
              <a:t>comments if you can</a:t>
            </a:r>
          </a:p>
          <a:p>
            <a:pPr lvl="1"/>
            <a:r>
              <a:rPr lang="en-US" dirty="0" smtClean="0"/>
              <a:t>Code should explain itself</a:t>
            </a:r>
          </a:p>
          <a:p>
            <a:pPr lvl="1"/>
            <a:r>
              <a:rPr lang="en-US" dirty="0" smtClean="0"/>
              <a:t>Remember name rule!</a:t>
            </a:r>
          </a:p>
          <a:p>
            <a:r>
              <a:rPr lang="en-US" dirty="0" smtClean="0"/>
              <a:t>Comment </a:t>
            </a:r>
            <a:r>
              <a:rPr lang="en-US" dirty="0" smtClean="0"/>
              <a:t>should add new information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14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460998" y="1690688"/>
            <a:ext cx="62689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template &lt;</a:t>
            </a:r>
            <a:r>
              <a:rPr lang="en-US" sz="1600" dirty="0" err="1">
                <a:latin typeface="Consolas" panose="020B0609020204030204" pitchFamily="49" charset="0"/>
              </a:rPr>
              <a:t>typename</a:t>
            </a:r>
            <a:r>
              <a:rPr lang="en-US" sz="1600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typename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FuncSim</a:t>
            </a:r>
            <a:r>
              <a:rPr lang="en-US" sz="1600" dirty="0">
                <a:latin typeface="Consolas" panose="020B0609020204030204" pitchFamily="49" charset="0"/>
              </a:rPr>
              <a:t>&lt;ISA&gt;::</a:t>
            </a:r>
            <a:r>
              <a:rPr lang="en-US" sz="1600" dirty="0" err="1">
                <a:latin typeface="Consolas" panose="020B0609020204030204" pitchFamily="49" charset="0"/>
              </a:rPr>
              <a:t>FuncInstr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FuncSim</a:t>
            </a:r>
            <a:r>
              <a:rPr lang="en-US" sz="1600" dirty="0">
                <a:latin typeface="Consolas" panose="020B0609020204030204" pitchFamily="49" charset="0"/>
              </a:rPr>
              <a:t>&lt;ISA&gt;::step()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// fetch instruction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FuncInstr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instr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imem.fetch_instr</a:t>
            </a:r>
            <a:r>
              <a:rPr lang="en-US" sz="1600" dirty="0">
                <a:latin typeface="Consolas" panose="020B0609020204030204" pitchFamily="49" charset="0"/>
              </a:rPr>
              <a:t>( PC);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// set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sequence_id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instr.set_sequence_id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sequence_id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sequence_id</a:t>
            </a:r>
            <a:r>
              <a:rPr lang="en-US" sz="1600" dirty="0">
                <a:latin typeface="Consolas" panose="020B0609020204030204" pitchFamily="49" charset="0"/>
              </a:rPr>
              <a:t>++;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// read sources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rf.read_sources</a:t>
            </a:r>
            <a:r>
              <a:rPr lang="en-US" sz="1600" dirty="0">
                <a:latin typeface="Consolas" panose="020B0609020204030204" pitchFamily="49" charset="0"/>
              </a:rPr>
              <a:t>( &amp;</a:t>
            </a:r>
            <a:r>
              <a:rPr lang="en-US" sz="1600" dirty="0" err="1">
                <a:latin typeface="Consolas" panose="020B0609020204030204" pitchFamily="49" charset="0"/>
              </a:rPr>
              <a:t>instr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// execute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instr.execute</a:t>
            </a:r>
            <a:r>
              <a:rPr lang="en-US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...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60998" y="1690688"/>
            <a:ext cx="6257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template &lt;</a:t>
            </a:r>
            <a:r>
              <a:rPr lang="en-US" sz="1600" dirty="0" err="1">
                <a:latin typeface="Consolas" panose="020B0609020204030204" pitchFamily="49" charset="0"/>
              </a:rPr>
              <a:t>typename</a:t>
            </a:r>
            <a:r>
              <a:rPr lang="en-US" sz="1600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typename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FuncSim</a:t>
            </a:r>
            <a:r>
              <a:rPr lang="en-US" sz="1600" dirty="0">
                <a:latin typeface="Consolas" panose="020B0609020204030204" pitchFamily="49" charset="0"/>
              </a:rPr>
              <a:t>&lt;ISA&gt;::</a:t>
            </a:r>
            <a:r>
              <a:rPr lang="en-US" sz="1600" dirty="0" err="1">
                <a:latin typeface="Consolas" panose="020B0609020204030204" pitchFamily="49" charset="0"/>
              </a:rPr>
              <a:t>FuncInstr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FuncSim</a:t>
            </a:r>
            <a:r>
              <a:rPr lang="en-US" sz="1600" dirty="0">
                <a:latin typeface="Consolas" panose="020B0609020204030204" pitchFamily="49" charset="0"/>
              </a:rPr>
              <a:t>&lt;ISA&gt;::step()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FuncInstr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instr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imem.fetch_instr</a:t>
            </a:r>
            <a:r>
              <a:rPr lang="en-US" sz="1600" dirty="0">
                <a:latin typeface="Consolas" panose="020B0609020204030204" pitchFamily="49" charset="0"/>
              </a:rPr>
              <a:t>( PC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instr.set_sequence_id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sequence_id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sequence_id</a:t>
            </a:r>
            <a:r>
              <a:rPr lang="en-US" sz="1600" dirty="0" smtClean="0">
                <a:latin typeface="Consolas" panose="020B0609020204030204" pitchFamily="49" charset="0"/>
              </a:rPr>
              <a:t>++;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rf.read_sources</a:t>
            </a:r>
            <a:r>
              <a:rPr lang="en-US" sz="1600" dirty="0">
                <a:latin typeface="Consolas" panose="020B0609020204030204" pitchFamily="49" charset="0"/>
              </a:rPr>
              <a:t>( &amp;</a:t>
            </a:r>
            <a:r>
              <a:rPr lang="en-US" sz="1600" dirty="0" err="1">
                <a:latin typeface="Consolas" panose="020B0609020204030204" pitchFamily="49" charset="0"/>
              </a:rPr>
              <a:t>instr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instr.execute</a:t>
            </a:r>
            <a:r>
              <a:rPr lang="en-US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...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24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&amp; sources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/>
              <a:t>Martin, Robert C. (2009). Clean Code: A Handbook of Agile Software Craftsmanship. Upper Saddle River, NJ: </a:t>
            </a:r>
            <a:r>
              <a:rPr lang="en-US" sz="2000" i="1" dirty="0">
                <a:hlinkClick r:id="rId2" tooltip="Prentice Hall"/>
              </a:rPr>
              <a:t>Prentice Hall</a:t>
            </a:r>
            <a:r>
              <a:rPr lang="en-US" sz="2000" i="1" dirty="0"/>
              <a:t>. </a:t>
            </a:r>
            <a:r>
              <a:rPr lang="en-US" sz="2000" i="1" dirty="0">
                <a:hlinkClick r:id="rId3" tooltip="International Standard Book Number"/>
              </a:rPr>
              <a:t>ISBN</a:t>
            </a:r>
            <a:r>
              <a:rPr lang="en-US" sz="2000" i="1" dirty="0"/>
              <a:t> </a:t>
            </a:r>
            <a:r>
              <a:rPr lang="en-US" sz="2000" i="1" dirty="0">
                <a:hlinkClick r:id="rId4" tooltip="Special:BookSources/9780132350884"/>
              </a:rPr>
              <a:t>9780132350884</a:t>
            </a:r>
            <a:r>
              <a:rPr lang="en-US" sz="2000" i="1" dirty="0" smtClean="0"/>
              <a:t>.</a:t>
            </a:r>
          </a:p>
          <a:p>
            <a:r>
              <a:rPr lang="en-US" sz="2000" dirty="0" smtClean="0"/>
              <a:t>“Clean Code” video: </a:t>
            </a:r>
            <a:r>
              <a:rPr lang="en-US" sz="2000" dirty="0" smtClean="0">
                <a:hlinkClick r:id="rId5"/>
              </a:rPr>
              <a:t>https</a:t>
            </a:r>
            <a:r>
              <a:rPr lang="en-US" sz="2000" dirty="0">
                <a:hlinkClick r:id="rId5"/>
              </a:rPr>
              <a:t>://cleancoders.com/episode/clean-code-episode-1/show</a:t>
            </a:r>
            <a:endParaRPr lang="en-US" sz="2000" dirty="0"/>
          </a:p>
          <a:p>
            <a:r>
              <a:rPr lang="en-US" sz="2000" dirty="0" smtClean="0"/>
              <a:t>MIPT-MIPS Wiki page: </a:t>
            </a:r>
            <a:r>
              <a:rPr lang="en-US" sz="2000" dirty="0" smtClean="0">
                <a:hlinkClick r:id="rId6"/>
              </a:rPr>
              <a:t>https</a:t>
            </a:r>
            <a:r>
              <a:rPr lang="en-US" sz="2000" dirty="0">
                <a:hlinkClick r:id="rId6"/>
              </a:rPr>
              <a:t>://</a:t>
            </a:r>
            <a:r>
              <a:rPr lang="en-US" sz="2000" dirty="0" smtClean="0">
                <a:hlinkClick r:id="rId6"/>
              </a:rPr>
              <a:t>github.com/MIPT-ILab/mipt-mips/wiki/Code-style-guidelines</a:t>
            </a:r>
            <a:endParaRPr lang="en-US" sz="2000" dirty="0" smtClean="0"/>
          </a:p>
          <a:p>
            <a:r>
              <a:rPr lang="en-US" sz="2000" dirty="0" smtClean="0"/>
              <a:t>MIPT-MIPS code style: </a:t>
            </a:r>
            <a:r>
              <a:rPr lang="en-US" sz="2000" dirty="0" smtClean="0">
                <a:hlinkClick r:id="rId7"/>
              </a:rPr>
              <a:t>https</a:t>
            </a:r>
            <a:r>
              <a:rPr lang="en-US" sz="2000" dirty="0">
                <a:hlinkClick r:id="rId7"/>
              </a:rPr>
              <a:t>://github.com/MIPT-ILab/mipt-vis/wiki/CodingStyle</a:t>
            </a:r>
            <a:endParaRPr lang="ru-RU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95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good code is important?</a:t>
            </a:r>
          </a:p>
          <a:p>
            <a:r>
              <a:rPr lang="en-US" dirty="0" smtClean="0"/>
              <a:t>Name </a:t>
            </a:r>
            <a:r>
              <a:rPr lang="en-US" dirty="0" smtClean="0"/>
              <a:t>rules</a:t>
            </a:r>
          </a:p>
          <a:p>
            <a:r>
              <a:rPr lang="en-US" dirty="0" smtClean="0"/>
              <a:t>Length rules</a:t>
            </a:r>
            <a:endParaRPr lang="en-US" dirty="0" smtClean="0"/>
          </a:p>
          <a:p>
            <a:r>
              <a:rPr lang="en-US" dirty="0" smtClean="0"/>
              <a:t>Function size rule</a:t>
            </a:r>
          </a:p>
          <a:p>
            <a:r>
              <a:rPr lang="en-US" dirty="0"/>
              <a:t>Code style</a:t>
            </a:r>
          </a:p>
          <a:p>
            <a:r>
              <a:rPr lang="en-US" dirty="0" smtClean="0"/>
              <a:t>Comments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07.11.2018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28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good code is important?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80" y="1825625"/>
            <a:ext cx="11074400" cy="41287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Bad code </a:t>
            </a:r>
            <a:r>
              <a:rPr lang="en-US" dirty="0"/>
              <a:t>is:</a:t>
            </a:r>
          </a:p>
          <a:p>
            <a:pPr lvl="1"/>
            <a:r>
              <a:rPr lang="en-US" dirty="0" smtClean="0"/>
              <a:t>hard </a:t>
            </a:r>
            <a:r>
              <a:rPr lang="en-US" dirty="0"/>
              <a:t>to read and understand</a:t>
            </a:r>
            <a:endParaRPr lang="ru-RU" dirty="0"/>
          </a:p>
          <a:p>
            <a:pPr lvl="1"/>
            <a:r>
              <a:rPr lang="en-US" dirty="0" smtClean="0"/>
              <a:t>hard </a:t>
            </a:r>
            <a:r>
              <a:rPr lang="en-US" dirty="0"/>
              <a:t>to change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to broke</a:t>
            </a:r>
          </a:p>
          <a:p>
            <a:r>
              <a:rPr lang="en-US" dirty="0"/>
              <a:t>A programmer spent most of the time </a:t>
            </a:r>
            <a:r>
              <a:rPr lang="en-US" dirty="0" smtClean="0"/>
              <a:t>with code,</a:t>
            </a:r>
            <a:br>
              <a:rPr lang="en-US" dirty="0" smtClean="0"/>
            </a:br>
            <a:r>
              <a:rPr lang="en-US" dirty="0" smtClean="0"/>
              <a:t>reading, writing</a:t>
            </a:r>
            <a:r>
              <a:rPr lang="en-US" dirty="0"/>
              <a:t> </a:t>
            </a:r>
            <a:r>
              <a:rPr lang="en-US" dirty="0" smtClean="0"/>
              <a:t>and debugging </a:t>
            </a:r>
            <a:r>
              <a:rPr lang="en-US" dirty="0"/>
              <a:t>it</a:t>
            </a:r>
          </a:p>
          <a:p>
            <a:r>
              <a:rPr lang="en-US" dirty="0"/>
              <a:t>Bad code makes programmers spend much more time on </a:t>
            </a:r>
            <a:r>
              <a:rPr lang="en-US" dirty="0" smtClean="0"/>
              <a:t>these things</a:t>
            </a:r>
          </a:p>
          <a:p>
            <a:r>
              <a:rPr lang="en-US" dirty="0" smtClean="0"/>
              <a:t>A programmer should not optimize CPU time, only </a:t>
            </a:r>
            <a:r>
              <a:rPr lang="en-US" dirty="0" smtClean="0">
                <a:solidFill>
                  <a:srgbClr val="00CC00"/>
                </a:solidFill>
              </a:rPr>
              <a:t>programmer’s</a:t>
            </a:r>
            <a:r>
              <a:rPr lang="en-US" dirty="0" smtClean="0"/>
              <a:t>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18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rules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0329"/>
          </a:xfrm>
        </p:spPr>
        <p:txBody>
          <a:bodyPr/>
          <a:lstStyle/>
          <a:p>
            <a:r>
              <a:rPr lang="en-US" dirty="0" smtClean="0"/>
              <a:t>Names are the largest part of code</a:t>
            </a:r>
          </a:p>
          <a:p>
            <a:pPr lvl="1"/>
            <a:r>
              <a:rPr lang="en-US" dirty="0" smtClean="0"/>
              <a:t>We are constantly creating new names in our programs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774223" y="1072662"/>
            <a:ext cx="5249008" cy="4176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893276" y="2925151"/>
            <a:ext cx="84054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char* 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 try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handleArgs</a:t>
            </a:r>
            <a:r>
              <a:rPr lang="en-US" dirty="0">
                <a:latin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, 1);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ElfLoader</a:t>
            </a:r>
            <a:r>
              <a:rPr lang="en-US" dirty="0">
                <a:latin typeface="Consolas" panose="020B0609020204030204" pitchFamily="49" charset="0"/>
              </a:rPr>
              <a:t> elf( </a:t>
            </a:r>
            <a:r>
              <a:rPr lang="en-US" dirty="0" err="1">
                <a:latin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binary_filename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auto memory = </a:t>
            </a:r>
            <a:r>
              <a:rPr lang="en-US" dirty="0" err="1">
                <a:latin typeface="Consolas" panose="020B0609020204030204" pitchFamily="49" charset="0"/>
              </a:rPr>
              <a:t>FuncMemory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create_hierarchied_memory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elf.load_to</a:t>
            </a:r>
            <a:r>
              <a:rPr lang="en-US" dirty="0">
                <a:latin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</a:rPr>
              <a:t>memory.get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auto sim = Simulator::</a:t>
            </a:r>
            <a:r>
              <a:rPr lang="en-US" dirty="0" err="1">
                <a:latin typeface="Consolas" panose="020B0609020204030204" pitchFamily="49" charset="0"/>
              </a:rPr>
              <a:t>create_configured_simulator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sim-&gt;</a:t>
            </a:r>
            <a:r>
              <a:rPr lang="en-US" dirty="0" err="1">
                <a:latin typeface="Consolas" panose="020B0609020204030204" pitchFamily="49" charset="0"/>
              </a:rPr>
              <a:t>set_memory</a:t>
            </a:r>
            <a:r>
              <a:rPr lang="en-US" dirty="0">
                <a:latin typeface="Consolas" panose="020B0609020204030204" pitchFamily="49" charset="0"/>
              </a:rPr>
              <a:t>( memory);</a:t>
            </a:r>
          </a:p>
          <a:p>
            <a:r>
              <a:rPr lang="en-US" dirty="0">
                <a:latin typeface="Consolas" panose="020B0609020204030204" pitchFamily="49" charset="0"/>
              </a:rPr>
              <a:t>    sim-&gt;</a:t>
            </a:r>
            <a:r>
              <a:rPr lang="en-US" dirty="0" err="1">
                <a:latin typeface="Consolas" panose="020B0609020204030204" pitchFamily="49" charset="0"/>
              </a:rPr>
              <a:t>init_checker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sim-&gt;</a:t>
            </a:r>
            <a:r>
              <a:rPr lang="en-US" dirty="0" err="1">
                <a:latin typeface="Consolas" panose="020B0609020204030204" pitchFamily="49" charset="0"/>
              </a:rPr>
              <a:t>set_pc</a:t>
            </a:r>
            <a:r>
              <a:rPr lang="en-US" dirty="0">
                <a:latin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</a:rPr>
              <a:t>elf.get_startPC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latin typeface="Consolas" panose="020B0609020204030204" pitchFamily="49" charset="0"/>
              </a:rPr>
              <a:t>    sim-&gt;run( </a:t>
            </a:r>
            <a:r>
              <a:rPr lang="en-US" dirty="0" err="1">
                <a:latin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num_steps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92402" y="2925745"/>
            <a:ext cx="84054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char*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[]) try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handleArgs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1);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ElfLoader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elf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binary_filename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memory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FuncMemory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create_hierarchied_memory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elf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load_to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memory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auto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sim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Simulator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create_configured_simulator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sim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set_memory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memory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sim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init_checker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sim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set_pc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elf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get_startPC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sim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run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num_steps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803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rule #1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549"/>
            <a:ext cx="10073054" cy="4128707"/>
          </a:xfrm>
        </p:spPr>
        <p:txBody>
          <a:bodyPr/>
          <a:lstStyle/>
          <a:p>
            <a:r>
              <a:rPr lang="en-US" dirty="0"/>
              <a:t>Name should reveal original </a:t>
            </a:r>
            <a:r>
              <a:rPr lang="en-US" dirty="0" smtClean="0"/>
              <a:t>intention</a:t>
            </a:r>
          </a:p>
          <a:p>
            <a:r>
              <a:rPr lang="en-US" dirty="0" smtClean="0"/>
              <a:t>The name is </a:t>
            </a:r>
            <a:r>
              <a:rPr lang="en-US" dirty="0" smtClean="0">
                <a:solidFill>
                  <a:srgbClr val="C00000"/>
                </a:solidFill>
              </a:rPr>
              <a:t>bad</a:t>
            </a:r>
            <a:r>
              <a:rPr lang="en-US" dirty="0" smtClean="0"/>
              <a:t>, if:</a:t>
            </a:r>
          </a:p>
          <a:p>
            <a:pPr lvl="1"/>
            <a:r>
              <a:rPr lang="en-US" dirty="0" smtClean="0"/>
              <a:t>it needs a comment</a:t>
            </a:r>
            <a:endParaRPr lang="en-US" b="1" dirty="0" smtClean="0">
              <a:solidFill>
                <a:srgbClr val="CC0000"/>
              </a:solidFill>
            </a:endParaRPr>
          </a:p>
          <a:p>
            <a:pPr lvl="1"/>
            <a:r>
              <a:rPr lang="en-US" dirty="0" smtClean="0"/>
              <a:t>you </a:t>
            </a:r>
            <a:r>
              <a:rPr lang="en-US" dirty="0"/>
              <a:t>need to read code to understand </a:t>
            </a:r>
            <a:r>
              <a:rPr lang="en-US" dirty="0" smtClean="0"/>
              <a:t>its purpose</a:t>
            </a:r>
            <a:endParaRPr lang="en-US" b="1" dirty="0" smtClean="0">
              <a:solidFill>
                <a:srgbClr val="CC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84638" y="4225940"/>
            <a:ext cx="4064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size_t</a:t>
            </a:r>
            <a:r>
              <a:rPr lang="en-US" sz="2000" dirty="0" smtClean="0">
                <a:latin typeface="Consolas" panose="020B0609020204030204" pitchFamily="49" charset="0"/>
              </a:rPr>
              <a:t> s;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array size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17649" y="3287222"/>
            <a:ext cx="61387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smtClean="0">
                <a:latin typeface="Consolas" panose="020B0609020204030204" pitchFamily="49" charset="0"/>
              </a:rPr>
              <a:t>add(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*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a,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*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b)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i = 0, </a:t>
            </a:r>
            <a:r>
              <a:rPr lang="en-US" sz="1600" dirty="0" smtClean="0">
                <a:latin typeface="Consolas" panose="020B0609020204030204" pitchFamily="49" charset="0"/>
              </a:rPr>
              <a:t>t </a:t>
            </a:r>
            <a:r>
              <a:rPr lang="en-US" sz="1600" dirty="0">
                <a:latin typeface="Consolas" panose="020B0609020204030204" pitchFamily="49" charset="0"/>
              </a:rPr>
              <a:t>= -1;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for </a:t>
            </a:r>
            <a:r>
              <a:rPr lang="en-US" sz="1600" dirty="0">
                <a:latin typeface="Consolas" panose="020B0609020204030204" pitchFamily="49" charset="0"/>
              </a:rPr>
              <a:t>(i = </a:t>
            </a:r>
            <a:r>
              <a:rPr lang="en-US" sz="1600" dirty="0" smtClean="0">
                <a:latin typeface="Consolas" panose="020B0609020204030204" pitchFamily="49" charset="0"/>
              </a:rPr>
              <a:t>MAX_D; </a:t>
            </a:r>
            <a:r>
              <a:rPr lang="en-US" sz="1600" dirty="0">
                <a:latin typeface="Consolas" panose="020B0609020204030204" pitchFamily="49" charset="0"/>
              </a:rPr>
              <a:t>i &gt;= 0; i--)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if </a:t>
            </a:r>
            <a:r>
              <a:rPr lang="en-US" sz="1600" dirty="0">
                <a:latin typeface="Consolas" panose="020B0609020204030204" pitchFamily="49" charset="0"/>
              </a:rPr>
              <a:t>(b[i] == 0) continue;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    t </a:t>
            </a:r>
            <a:r>
              <a:rPr lang="en-US" sz="1600" dirty="0">
                <a:latin typeface="Consolas" panose="020B0609020204030204" pitchFamily="49" charset="0"/>
              </a:rPr>
              <a:t>= a[i] + b[i];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    if </a:t>
            </a:r>
            <a:r>
              <a:rPr lang="en-US" sz="1600" dirty="0">
                <a:latin typeface="Consolas" panose="020B0609020204030204" pitchFamily="49" charset="0"/>
              </a:rPr>
              <a:t>(i != 0)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        a[i </a:t>
            </a:r>
            <a:r>
              <a:rPr lang="en-US" sz="1600" dirty="0">
                <a:latin typeface="Consolas" panose="020B0609020204030204" pitchFamily="49" charset="0"/>
              </a:rPr>
              <a:t>- 1] += </a:t>
            </a:r>
            <a:r>
              <a:rPr lang="en-US" sz="1600" dirty="0" smtClean="0">
                <a:latin typeface="Consolas" panose="020B0609020204030204" pitchFamily="49" charset="0"/>
              </a:rPr>
              <a:t>t </a:t>
            </a:r>
            <a:r>
              <a:rPr lang="en-US" sz="1600" dirty="0">
                <a:latin typeface="Consolas" panose="020B0609020204030204" pitchFamily="49" charset="0"/>
              </a:rPr>
              <a:t>/ 10;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        a[i</a:t>
            </a:r>
            <a:r>
              <a:rPr lang="en-US" sz="1600" dirty="0">
                <a:latin typeface="Consolas" panose="020B0609020204030204" pitchFamily="49" charset="0"/>
              </a:rPr>
              <a:t>] = </a:t>
            </a:r>
            <a:r>
              <a:rPr lang="en-US" sz="1600" dirty="0" smtClean="0">
                <a:latin typeface="Consolas" panose="020B0609020204030204" pitchFamily="49" charset="0"/>
              </a:rPr>
              <a:t>t </a:t>
            </a:r>
            <a:r>
              <a:rPr lang="en-US" sz="1600" dirty="0">
                <a:latin typeface="Consolas" panose="020B0609020204030204" pitchFamily="49" charset="0"/>
              </a:rPr>
              <a:t>% 10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} </a:t>
            </a:r>
            <a:r>
              <a:rPr lang="en-US" sz="1600" dirty="0">
                <a:latin typeface="Consolas" panose="020B0609020204030204" pitchFamily="49" charset="0"/>
              </a:rPr>
              <a:t>else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        a[i</a:t>
            </a:r>
            <a:r>
              <a:rPr lang="en-US" sz="1600" dirty="0">
                <a:latin typeface="Consolas" panose="020B0609020204030204" pitchFamily="49" charset="0"/>
              </a:rPr>
              <a:t>] = </a:t>
            </a:r>
            <a:r>
              <a:rPr lang="en-US" sz="1600" dirty="0" smtClean="0">
                <a:latin typeface="Consolas" panose="020B0609020204030204" pitchFamily="49" charset="0"/>
              </a:rPr>
              <a:t>t;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4638" y="4225940"/>
            <a:ext cx="3726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size_t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array_size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  <a:endParaRPr lang="en-US" sz="2000" dirty="0" smtClean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83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rule #2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</a:t>
            </a:r>
            <a:r>
              <a:rPr lang="en-US" dirty="0" smtClean="0"/>
              <a:t>disinformation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a name along with </a:t>
            </a:r>
            <a:r>
              <a:rPr lang="en-US" dirty="0" smtClean="0"/>
              <a:t>code </a:t>
            </a:r>
            <a:r>
              <a:rPr lang="en-US" dirty="0"/>
              <a:t>meaning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2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rule #3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right parts of speech</a:t>
            </a:r>
          </a:p>
          <a:p>
            <a:pPr lvl="1"/>
            <a:r>
              <a:rPr lang="en-US" dirty="0" smtClean="0"/>
              <a:t>Nouns </a:t>
            </a:r>
            <a:r>
              <a:rPr lang="en-US" dirty="0"/>
              <a:t>for objects, verbs for methods</a:t>
            </a:r>
            <a:endParaRPr lang="ru-RU" dirty="0"/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327150" y="3149202"/>
            <a:ext cx="85607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dirty="0">
                <a:latin typeface="Consolas" panose="020B0609020204030204" pitchFamily="49" charset="0"/>
              </a:rPr>
              <a:t>void Fetch&lt;ISA&gt;::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save_flush</a:t>
            </a:r>
            <a:r>
              <a:rPr lang="en-US" dirty="0">
                <a:latin typeface="Consolas" panose="020B0609020204030204" pitchFamily="49" charset="0"/>
              </a:rPr>
              <a:t>( Cycle cycle)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/* save PC in the case of flush signal */</a:t>
            </a:r>
          </a:p>
          <a:p>
            <a:r>
              <a:rPr lang="en-US" dirty="0">
                <a:latin typeface="Consolas" panose="020B0609020204030204" pitchFamily="49" charset="0"/>
              </a:rPr>
              <a:t>    if(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rp_flush_target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is_ready</a:t>
            </a:r>
            <a:r>
              <a:rPr lang="en-US" dirty="0">
                <a:latin typeface="Consolas" panose="020B0609020204030204" pitchFamily="49" charset="0"/>
              </a:rPr>
              <a:t>( cycle))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wp_target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rp_flush_target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read</a:t>
            </a:r>
            <a:r>
              <a:rPr lang="en-US" dirty="0">
                <a:latin typeface="Consolas" panose="020B0609020204030204" pitchFamily="49" charset="0"/>
              </a:rPr>
              <a:t>( cycle), cycle);</a:t>
            </a:r>
          </a:p>
          <a:p>
            <a:r>
              <a:rPr lang="en-US" dirty="0">
                <a:latin typeface="Consolas" panose="020B0609020204030204" pitchFamily="49" charset="0"/>
              </a:rPr>
              <a:t>    else if( </a:t>
            </a:r>
            <a:r>
              <a:rPr lang="en-US" dirty="0" err="1">
                <a:latin typeface="Consolas" panose="020B0609020204030204" pitchFamily="49" charset="0"/>
              </a:rPr>
              <a:t>rp_target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is_ready</a:t>
            </a:r>
            <a:r>
              <a:rPr lang="en-US" dirty="0">
                <a:latin typeface="Consolas" panose="020B0609020204030204" pitchFamily="49" charset="0"/>
              </a:rPr>
              <a:t>( cycle))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wp_target</a:t>
            </a:r>
            <a:r>
              <a:rPr lang="en-US" dirty="0">
                <a:latin typeface="Consolas" panose="020B0609020204030204" pitchFamily="49" charset="0"/>
              </a:rPr>
              <a:t>-&gt;write( </a:t>
            </a:r>
            <a:r>
              <a:rPr lang="en-US" dirty="0" err="1">
                <a:latin typeface="Consolas" panose="020B0609020204030204" pitchFamily="49" charset="0"/>
              </a:rPr>
              <a:t>rp_target</a:t>
            </a:r>
            <a:r>
              <a:rPr lang="en-US" dirty="0">
                <a:latin typeface="Consolas" panose="020B0609020204030204" pitchFamily="49" charset="0"/>
              </a:rPr>
              <a:t>-&gt;read( cycle), cycle);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2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length rules: variables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479"/>
            <a:ext cx="9853246" cy="4128707"/>
          </a:xfrm>
        </p:spPr>
        <p:txBody>
          <a:bodyPr/>
          <a:lstStyle/>
          <a:p>
            <a:r>
              <a:rPr lang="en-US" dirty="0" smtClean="0"/>
              <a:t>Short </a:t>
            </a:r>
            <a:r>
              <a:rPr lang="en-US" dirty="0"/>
              <a:t>if scale is </a:t>
            </a:r>
            <a:r>
              <a:rPr lang="en-US" dirty="0" smtClean="0"/>
              <a:t>short</a:t>
            </a:r>
          </a:p>
          <a:p>
            <a:r>
              <a:rPr lang="en-US" dirty="0" smtClean="0"/>
              <a:t>Long </a:t>
            </a:r>
            <a:r>
              <a:rPr lang="en-US" dirty="0"/>
              <a:t>if scale is </a:t>
            </a:r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538654" y="2746645"/>
            <a:ext cx="91527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::string </a:t>
            </a:r>
            <a:r>
              <a:rPr lang="en-US" sz="1600" dirty="0" err="1">
                <a:latin typeface="Consolas" panose="020B0609020204030204" pitchFamily="49" charset="0"/>
              </a:rPr>
              <a:t>PlainMemory</a:t>
            </a:r>
            <a:r>
              <a:rPr lang="en-US" sz="1600" dirty="0">
                <a:latin typeface="Consolas" panose="020B0609020204030204" pitchFamily="49" charset="0"/>
              </a:rPr>
              <a:t>::dump()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ostringstream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oss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oss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setfill</a:t>
            </a:r>
            <a:r>
              <a:rPr lang="en-US" sz="1600" dirty="0">
                <a:latin typeface="Consolas" panose="020B0609020204030204" pitchFamily="49" charset="0"/>
              </a:rPr>
              <a:t>( '0')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::hex;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for ( auto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arena.begin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>
                <a:latin typeface="Consolas" panose="020B0609020204030204" pitchFamily="49" charset="0"/>
              </a:rPr>
              <a:t> != </a:t>
            </a:r>
            <a:r>
              <a:rPr lang="en-US" sz="1600" dirty="0" err="1">
                <a:latin typeface="Consolas" panose="020B0609020204030204" pitchFamily="49" charset="0"/>
              </a:rPr>
              <a:t>arena.end</a:t>
            </a:r>
            <a:r>
              <a:rPr lang="en-US" sz="1600" dirty="0">
                <a:latin typeface="Consolas" panose="020B0609020204030204" pitchFamily="49" charset="0"/>
              </a:rPr>
              <a:t>(); ++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if ( uint32( *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>
                <a:latin typeface="Consolas" panose="020B0609020204030204" pitchFamily="49" charset="0"/>
              </a:rPr>
              <a:t>) != 0)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</a:rPr>
              <a:t>oss</a:t>
            </a:r>
            <a:r>
              <a:rPr lang="en-US" sz="1600" dirty="0">
                <a:latin typeface="Consolas" panose="020B0609020204030204" pitchFamily="49" charset="0"/>
              </a:rPr>
              <a:t> &lt;&lt; "</a:t>
            </a:r>
            <a:r>
              <a:rPr lang="en-US" sz="1600" dirty="0" err="1">
                <a:latin typeface="Consolas" panose="020B0609020204030204" pitchFamily="49" charset="0"/>
              </a:rPr>
              <a:t>addr</a:t>
            </a:r>
            <a:r>
              <a:rPr lang="en-US" sz="1600" dirty="0">
                <a:latin typeface="Consolas" panose="020B0609020204030204" pitchFamily="49" charset="0"/>
              </a:rPr>
              <a:t> 0x"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::distance(</a:t>
            </a:r>
            <a:r>
              <a:rPr lang="en-US" sz="1600" dirty="0" err="1">
                <a:latin typeface="Consolas" panose="020B0609020204030204" pitchFamily="49" charset="0"/>
              </a:rPr>
              <a:t>arena.begin</a:t>
            </a:r>
            <a:r>
              <a:rPr lang="en-US" sz="1600" dirty="0">
                <a:latin typeface="Consolas" panose="020B0609020204030204" pitchFamily="49" charset="0"/>
              </a:rPr>
              <a:t>(),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&lt;&lt; ": data 0x" &lt;&lt; uint32( *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>
                <a:latin typeface="Consolas" panose="020B0609020204030204" pitchFamily="49" charset="0"/>
              </a:rPr>
              <a:t>)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</a:rPr>
              <a:t>oss.str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21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length rules: functions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</a:t>
            </a:r>
            <a:r>
              <a:rPr lang="en-US" dirty="0"/>
              <a:t>for public and frequently used</a:t>
            </a:r>
          </a:p>
          <a:p>
            <a:r>
              <a:rPr lang="en-US" dirty="0"/>
              <a:t>Long for private or rarely used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07.11.2018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38200" y="3683977"/>
            <a:ext cx="10243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shared_ptr</a:t>
            </a:r>
            <a:r>
              <a:rPr lang="en-US" dirty="0" smtClean="0">
                <a:latin typeface="Consolas" panose="020B0609020204030204" pitchFamily="49" charset="0"/>
              </a:rPr>
              <a:t>&lt;Simulator&gt; Simulator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create_configured_simulator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template&lt;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T, Endian </a:t>
            </a:r>
            <a:r>
              <a:rPr lang="en-US" dirty="0" smtClean="0">
                <a:latin typeface="Consolas" panose="020B0609020204030204" pitchFamily="49" charset="0"/>
              </a:rPr>
              <a:t>endian&gt; T </a:t>
            </a:r>
            <a:r>
              <a:rPr lang="en-US" dirty="0" err="1">
                <a:latin typeface="Consolas" panose="020B0609020204030204" pitchFamily="49" charset="0"/>
              </a:rPr>
              <a:t>FuncMemory</a:t>
            </a:r>
            <a:r>
              <a:rPr lang="en-US" dirty="0">
                <a:latin typeface="Consolas" panose="020B0609020204030204" pitchFamily="49" charset="0"/>
              </a:rPr>
              <a:t>::read( </a:t>
            </a:r>
            <a:r>
              <a:rPr lang="en-US" dirty="0" err="1">
                <a:latin typeface="Consolas" panose="020B0609020204030204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41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2032</Words>
  <Application>Microsoft Office PowerPoint</Application>
  <PresentationFormat>Widescreen</PresentationFormat>
  <Paragraphs>413</Paragraphs>
  <Slides>15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Wingdings</vt:lpstr>
      <vt:lpstr>Office Theme</vt:lpstr>
      <vt:lpstr>Code Form</vt:lpstr>
      <vt:lpstr>Agenda</vt:lpstr>
      <vt:lpstr>Why good code is important?</vt:lpstr>
      <vt:lpstr>Name rules</vt:lpstr>
      <vt:lpstr>Name rule #1 </vt:lpstr>
      <vt:lpstr>Name rule #2</vt:lpstr>
      <vt:lpstr>Name rule #3</vt:lpstr>
      <vt:lpstr>Names length rules: variables</vt:lpstr>
      <vt:lpstr>Name length rules: functions</vt:lpstr>
      <vt:lpstr>Length: check rule</vt:lpstr>
      <vt:lpstr>Function size rule</vt:lpstr>
      <vt:lpstr>Function size: check rule</vt:lpstr>
      <vt:lpstr>Code style</vt:lpstr>
      <vt:lpstr>Comments rules</vt:lpstr>
      <vt:lpstr>Links &amp; sources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235</cp:revision>
  <dcterms:created xsi:type="dcterms:W3CDTF">2018-09-18T18:10:21Z</dcterms:created>
  <dcterms:modified xsi:type="dcterms:W3CDTF">2018-11-07T13:39:27Z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2018-11-07 13:39:27Z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