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2" r:id="rId4"/>
    <p:sldId id="257" r:id="rId5"/>
    <p:sldId id="260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8580" autoAdjust="0"/>
  </p:normalViewPr>
  <p:slideViewPr>
    <p:cSldViewPr snapToGrid="0">
      <p:cViewPr varScale="1">
        <p:scale>
          <a:sx n="94" d="100"/>
          <a:sy n="94" d="100"/>
        </p:scale>
        <p:origin x="13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BCBB-2101-4D24-97D9-E1360D7EB21F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5CB0E-32A4-4800-A27A-811F6034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5CB0E-32A4-4800-A27A-811F6034A31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3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 smtClean="0"/>
              <a:t>Основная идея</a:t>
            </a:r>
            <a:r>
              <a:rPr lang="ru-RU" sz="1400" baseline="0" dirty="0" smtClean="0"/>
              <a:t> программного моделирования вычислительных систем, также называемого «симуляцией», состоит в написании программы, достаточно точно имитирующей поведение некоторого физического компьютера или комплекса ЭВМ,  для изучения его поведения и написания программ ещё до момента широкой доступности настоящего «железа» прямо на виртуальной платформе.  Это позволяет значительно ускорить цикл разработки и удешевить процесс отладки цифровых систем.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5CB0E-32A4-4800-A27A-811F6034A31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4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Примером такого программного продукта</a:t>
            </a:r>
            <a:r>
              <a:rPr lang="ru-RU" baseline="0" dirty="0" smtClean="0"/>
              <a:t> для создания  виртуальных платформ является </a:t>
            </a:r>
            <a:r>
              <a:rPr lang="en-US" baseline="0" dirty="0" smtClean="0"/>
              <a:t>Wind River Simics</a:t>
            </a:r>
            <a:r>
              <a:rPr lang="ru-RU" baseline="0" dirty="0" smtClean="0"/>
              <a:t>, разрабатываемый и поддерживаемый компанией </a:t>
            </a:r>
            <a:r>
              <a:rPr lang="en-US" baseline="0" dirty="0" smtClean="0"/>
              <a:t>Intel </a:t>
            </a:r>
            <a:r>
              <a:rPr lang="ru-RU" baseline="0" dirty="0" smtClean="0"/>
              <a:t>совместно с дочерней компанией</a:t>
            </a:r>
            <a:r>
              <a:rPr lang="en-US" baseline="0" dirty="0" smtClean="0"/>
              <a:t> Wind River</a:t>
            </a:r>
            <a:r>
              <a:rPr lang="ru-RU" baseline="0" dirty="0" smtClean="0"/>
              <a:t>.  Симулятор</a:t>
            </a:r>
            <a:r>
              <a:rPr lang="en-US" baseline="0" dirty="0" smtClean="0"/>
              <a:t> Simics </a:t>
            </a:r>
            <a:r>
              <a:rPr lang="ru-RU" baseline="0" dirty="0" smtClean="0"/>
              <a:t>позволяет описывать достаточно точные и одновременно быстрые модели комплексов вычислительных систем, а также создавать модели новых, ещё не существующих устройств. Он сочетает в себе возможности виртуальной машины с мощью </a:t>
            </a:r>
            <a:r>
              <a:rPr lang="ru-RU" baseline="0" dirty="0" err="1" smtClean="0"/>
              <a:t>дебаггера</a:t>
            </a:r>
            <a:r>
              <a:rPr lang="ru-RU" baseline="0" dirty="0" smtClean="0"/>
              <a:t>, способного инспектировать состояние программ и аппаратных устройств.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Области применения </a:t>
            </a:r>
            <a:r>
              <a:rPr lang="en-US" baseline="0" dirty="0" smtClean="0"/>
              <a:t>Simics </a:t>
            </a:r>
            <a:r>
              <a:rPr lang="ru-RU" baseline="0" dirty="0" smtClean="0"/>
              <a:t>очень широки. Среди покупателей есть такие компании, как</a:t>
            </a:r>
            <a:r>
              <a:rPr lang="en-US" baseline="0" dirty="0" smtClean="0"/>
              <a:t> NASA</a:t>
            </a:r>
            <a:r>
              <a:rPr lang="ru-RU" baseline="0" dirty="0" smtClean="0"/>
              <a:t>, </a:t>
            </a:r>
            <a:r>
              <a:rPr lang="en-US" baseline="0" dirty="0" smtClean="0"/>
              <a:t> Boeing, Mitsubishi Electric, Siemens</a:t>
            </a:r>
            <a:r>
              <a:rPr lang="ru-RU" baseline="0" dirty="0" smtClean="0"/>
              <a:t>. Кроме того, многие академические организации (</a:t>
            </a:r>
            <a:r>
              <a:rPr lang="en-US" baseline="0" dirty="0" smtClean="0"/>
              <a:t>Carnegie-Mellon, </a:t>
            </a:r>
            <a:r>
              <a:rPr lang="ru-RU" baseline="0" dirty="0" smtClean="0"/>
              <a:t>) используют фреймворк </a:t>
            </a:r>
            <a:r>
              <a:rPr lang="en-US" baseline="0" dirty="0" smtClean="0"/>
              <a:t>Simics </a:t>
            </a:r>
            <a:r>
              <a:rPr lang="ru-RU" baseline="0" dirty="0" smtClean="0"/>
              <a:t>для собственных исследований в областях компьютерной архитектуры</a:t>
            </a:r>
            <a:r>
              <a:rPr lang="en-US" baseline="0" dirty="0" smtClean="0"/>
              <a:t> </a:t>
            </a:r>
            <a:r>
              <a:rPr lang="ru-RU" baseline="0" dirty="0" smtClean="0"/>
              <a:t>центральных процессоров и системного программирования, а также как удобную платформу для проведения курсов по операционным системам и организации компьютеров.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5CB0E-32A4-4800-A27A-811F6034A31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три дня курса мы постараемся научиться </a:t>
            </a:r>
            <a:r>
              <a:rPr lang="ru-RU" baseline="0" dirty="0" smtClean="0"/>
              <a:t> работать с </a:t>
            </a:r>
            <a:r>
              <a:rPr lang="en-US" dirty="0" smtClean="0"/>
              <a:t>Simics</a:t>
            </a:r>
            <a:r>
              <a:rPr lang="ru-RU" dirty="0" smtClean="0"/>
              <a:t> как пользователи</a:t>
            </a:r>
            <a:r>
              <a:rPr lang="ru-RU" baseline="0" dirty="0" smtClean="0"/>
              <a:t> его основных возможностей </a:t>
            </a:r>
            <a:r>
              <a:rPr lang="ru-RU" dirty="0" smtClean="0"/>
              <a:t>,</a:t>
            </a:r>
            <a:r>
              <a:rPr lang="ru-RU" baseline="0" dirty="0" smtClean="0"/>
              <a:t> так и как разработчики моделей новых устройств. Принципы моделирования, о которых будет рассказано, универсальны и применимы в контексте многих других виртуальных машин и симуляторов, а не только</a:t>
            </a:r>
            <a:r>
              <a:rPr lang="en-US" baseline="0" dirty="0" smtClean="0"/>
              <a:t> Simics.</a:t>
            </a:r>
          </a:p>
          <a:p>
            <a:endParaRPr lang="en-US" baseline="0" dirty="0" smtClean="0"/>
          </a:p>
          <a:p>
            <a:r>
              <a:rPr lang="ru-RU" dirty="0" smtClean="0"/>
              <a:t>Участникам</a:t>
            </a:r>
            <a:r>
              <a:rPr lang="ru-RU" baseline="0" dirty="0" smtClean="0"/>
              <a:t> курса придётся писать код на языке Си. Для максимального эффекта желательно понимать, как устроены компьютеры внутри. Небольшое количество кода на Питоне также понадобится, поэтому знакомство с этим языков будет полезно, хотя и не обязательно.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5CB0E-32A4-4800-A27A-811F6034A31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Речистов</a:t>
            </a:r>
            <a:r>
              <a:rPr lang="ru-RU" baseline="0" dirty="0" smtClean="0"/>
              <a:t> Григорий. 7 лет работает в компании Интел, занимается созданием программных моделей, в том числе для</a:t>
            </a:r>
            <a:r>
              <a:rPr lang="en-US" baseline="0" dirty="0" smtClean="0"/>
              <a:t> Simics</a:t>
            </a:r>
            <a:r>
              <a:rPr lang="ru-RU" baseline="0" dirty="0" smtClean="0"/>
              <a:t>. Защитил кандидатскую диссертацию по моделированию больших вычислительных </a:t>
            </a:r>
            <a:r>
              <a:rPr lang="en-US" baseline="0" dirty="0" smtClean="0"/>
              <a:t>HPC-</a:t>
            </a:r>
            <a:r>
              <a:rPr lang="ru-RU" baseline="0" dirty="0" smtClean="0"/>
              <a:t>систем на ограниченных ресурсах физических  систем. Последние 4 года ведёт практические и лекционные занятия по программному моделированию для второго и четвёртого курсов Московского физико-технического института, </a:t>
            </a:r>
            <a:r>
              <a:rPr lang="ru-RU" baseline="0" smtClean="0"/>
              <a:t>который он сам </a:t>
            </a:r>
            <a:r>
              <a:rPr lang="ru-RU" baseline="0" dirty="0" smtClean="0"/>
              <a:t>закончил в 2010 году.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5CB0E-32A4-4800-A27A-811F6034A31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4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5CB0E-32A4-4800-A27A-811F6034A31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31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I-device-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8113" y="0"/>
            <a:ext cx="5195887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intel_rgb_100-lg"/>
          <p:cNvPicPr>
            <a:picLocks noChangeAspect="1" noChangeArrowheads="1"/>
          </p:cNvPicPr>
          <p:nvPr/>
        </p:nvPicPr>
        <p:blipFill>
          <a:blip r:embed="rId4" cstate="print">
            <a:lum bright="80000"/>
          </a:blip>
          <a:srcRect/>
          <a:stretch>
            <a:fillRect/>
          </a:stretch>
        </p:blipFill>
        <p:spPr bwMode="invGray">
          <a:xfrm>
            <a:off x="7246938" y="111125"/>
            <a:ext cx="18081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1524000"/>
            <a:ext cx="4683125" cy="20764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0" y="3886200"/>
            <a:ext cx="4073525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7F2E-AA8D-4EBF-956C-D437FF9AD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7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7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2907F-E074-4BAC-9ABC-94A656346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38238"/>
            <a:ext cx="4038600" cy="4891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38238"/>
            <a:ext cx="4038600" cy="236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38600" cy="237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6CF52-79F0-42CA-B5A4-2421F9AED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33789-EEF0-4902-979A-F7FAD6E9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5300" y="1066800"/>
            <a:ext cx="11049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066800"/>
            <a:ext cx="31623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B823-BFC9-4246-AB5A-C8070B143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8238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238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72071-C7CD-4F9D-B647-9C84334A9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E7E4D-AE6A-4D0F-97C2-DF3CC94A0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7F26-FB1A-4CA9-941F-32E8C2E72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CF50D-0977-4D0C-B495-75633798C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A459B-6E9C-40A1-AB7F-BC4BA61A1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9953E-48CB-4AB9-A59A-EE230F6DF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invGray">
          <a:xfrm>
            <a:off x="-4763" y="6029325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8238"/>
            <a:ext cx="8229600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2053" name="Picture 8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8089900" y="6191250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9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8400"/>
            <a:ext cx="4508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E19B50-0015-4479-9D51-23794E52D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61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081713"/>
            <a:ext cx="2057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0"/>
            <a:ext cx="18288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384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0668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invGray">
          <a:xfrm>
            <a:off x="-4763" y="6029325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8" descr="Intel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8089900" y="6191250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5702" name="Rectangle 22"/>
          <p:cNvSpPr>
            <a:spLocks noChangeArrowheads="1"/>
          </p:cNvSpPr>
          <p:nvPr/>
        </p:nvSpPr>
        <p:spPr bwMode="auto">
          <a:xfrm>
            <a:off x="860425" y="838200"/>
            <a:ext cx="4778375" cy="47783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372" tIns="45688" rIns="91372" bIns="4568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570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096000"/>
            <a:ext cx="18256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70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0"/>
            <a:ext cx="18256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bg2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users/ataku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ru-RU" dirty="0" smtClean="0"/>
              <a:t>Основы программного моделирования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778642" y="3886200"/>
            <a:ext cx="5866884" cy="1752600"/>
          </a:xfrm>
        </p:spPr>
        <p:txBody>
          <a:bodyPr/>
          <a:lstStyle/>
          <a:p>
            <a:r>
              <a:rPr lang="ru-RU" dirty="0"/>
              <a:t>Летняя школа </a:t>
            </a:r>
            <a:endParaRPr lang="en-US" dirty="0" smtClean="0"/>
          </a:p>
          <a:p>
            <a:r>
              <a:rPr lang="ru-RU" dirty="0" smtClean="0"/>
              <a:t>СПбГУ-</a:t>
            </a:r>
            <a:r>
              <a:rPr lang="ru-RU" dirty="0" err="1" smtClean="0"/>
              <a:t>Intel</a:t>
            </a:r>
            <a:r>
              <a:rPr lang="en-US" dirty="0" smtClean="0"/>
              <a:t> </a:t>
            </a:r>
            <a:r>
              <a:rPr lang="ru-RU" dirty="0" smtClean="0"/>
              <a:t>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0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663445"/>
          </a:xfrm>
        </p:spPr>
        <p:txBody>
          <a:bodyPr/>
          <a:lstStyle/>
          <a:p>
            <a:r>
              <a:rPr lang="ru-RU" dirty="0" smtClean="0"/>
              <a:t>Виртуальные платформы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33789-EEF0-4902-979A-F7FAD6E92A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3" descr="C:\Users\eglenn0\AppData\Local\Microsoft\Windows\Temporary Internet Files\Content.IE5\UISNTQF0\MP90043317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200" b="85600" l="14399" r="87715">
                        <a14:foregroundMark x1="22853" y1="28160" x2="22853" y2="49120"/>
                        <a14:foregroundMark x1="79260" y1="13760" x2="78600" y2="50240"/>
                        <a14:foregroundMark x1="79789" y1="14880" x2="79524" y2="23680"/>
                      </a14:backgroundRemoval>
                    </a14:imgEffect>
                  </a14:imgLayer>
                </a14:imgProps>
              </a:ext>
            </a:extLst>
          </a:blip>
          <a:srcRect l="12894" t="7040" r="10030" b="11429"/>
          <a:stretch>
            <a:fillRect/>
          </a:stretch>
        </p:blipFill>
        <p:spPr bwMode="auto">
          <a:xfrm>
            <a:off x="5333301" y="2357306"/>
            <a:ext cx="3741824" cy="367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706" y="2845004"/>
            <a:ext cx="1915104" cy="1312811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 bwMode="auto">
          <a:xfrm>
            <a:off x="360727" y="2449585"/>
            <a:ext cx="5998128" cy="183600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pic>
        <p:nvPicPr>
          <p:cNvPr id="11" name="Picture 79" descr="boards_rac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3185" y="1987419"/>
            <a:ext cx="4163736" cy="266866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15597" y="1571670"/>
            <a:ext cx="277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Физическая система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814757" y="2071864"/>
            <a:ext cx="277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05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River</a:t>
            </a:r>
            <a:r>
              <a:rPr lang="ru-RU" baseline="30000" dirty="0" smtClean="0"/>
              <a:t>®</a:t>
            </a:r>
            <a:r>
              <a:rPr lang="en-US" baseline="30000" dirty="0" smtClean="0"/>
              <a:t> </a:t>
            </a:r>
            <a:r>
              <a:rPr lang="en-US" dirty="0" smtClean="0"/>
              <a:t>Simics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33789-EEF0-4902-979A-F7FAD6E92A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3253" y="1138238"/>
            <a:ext cx="8158292" cy="489108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Полноплатформенный </a:t>
            </a:r>
            <a:br>
              <a:rPr lang="ru-RU" dirty="0" smtClean="0"/>
            </a:br>
            <a:r>
              <a:rPr lang="ru-RU" dirty="0" smtClean="0"/>
              <a:t>функциональный симулятор </a:t>
            </a:r>
            <a:br>
              <a:rPr lang="ru-RU" dirty="0" smtClean="0"/>
            </a:br>
            <a:r>
              <a:rPr lang="ru-RU" dirty="0" smtClean="0"/>
              <a:t>виртуальных </a:t>
            </a:r>
            <a:r>
              <a:rPr lang="ru-RU" dirty="0" smtClean="0"/>
              <a:t>платформ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Фреймворк для создания </a:t>
            </a:r>
            <a:r>
              <a:rPr lang="ru-RU" dirty="0"/>
              <a:t>моделей </a:t>
            </a:r>
            <a:r>
              <a:rPr lang="ru-RU" dirty="0" smtClean="0"/>
              <a:t>новых цифровых устройств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Используется в промышленности: аэрокосмические системы, вооружение, автомобильные системы, встраиваемые, потребительские и </a:t>
            </a:r>
            <a:r>
              <a:rPr lang="en-US" dirty="0" smtClean="0"/>
              <a:t>HPC </a:t>
            </a:r>
            <a:r>
              <a:rPr lang="ru-RU" dirty="0" smtClean="0"/>
              <a:t>продукты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Используется в академических программах: исследование перспективных вычислительных систем, обучение архитектуре компьютеров</a:t>
            </a:r>
          </a:p>
          <a:p>
            <a:endParaRPr lang="ru-RU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179" y="0"/>
            <a:ext cx="2253569" cy="219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35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занятия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Чему научимся:</a:t>
            </a:r>
          </a:p>
          <a:p>
            <a:pPr lvl="1"/>
            <a:r>
              <a:rPr lang="ru-RU" dirty="0" smtClean="0"/>
              <a:t>Работать с </a:t>
            </a:r>
            <a:r>
              <a:rPr lang="en-US" dirty="0" smtClean="0"/>
              <a:t>Simics </a:t>
            </a:r>
            <a:r>
              <a:rPr lang="ru-RU" dirty="0" smtClean="0"/>
              <a:t>как пользователи и как создатели моделей</a:t>
            </a:r>
          </a:p>
          <a:p>
            <a:pPr lvl="1"/>
            <a:r>
              <a:rPr lang="ru-RU" dirty="0" smtClean="0"/>
              <a:t>Принципы создания моделей разных типов устройств</a:t>
            </a:r>
          </a:p>
          <a:p>
            <a:pPr lvl="1"/>
            <a:r>
              <a:rPr lang="ru-RU" dirty="0" smtClean="0"/>
              <a:t>Сборка, отладка и работа с виртуальными платформами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Требуемые навыки:</a:t>
            </a:r>
          </a:p>
          <a:p>
            <a:pPr lvl="1"/>
            <a:r>
              <a:rPr lang="ru-RU" dirty="0" smtClean="0"/>
              <a:t>Программирование на Си</a:t>
            </a:r>
          </a:p>
          <a:p>
            <a:pPr lvl="1"/>
            <a:r>
              <a:rPr lang="ru-RU" dirty="0" smtClean="0"/>
              <a:t>Архитектура компьютеров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Желательно</a:t>
            </a:r>
            <a:r>
              <a:rPr lang="en-US" dirty="0" smtClean="0"/>
              <a:t>)</a:t>
            </a:r>
            <a:r>
              <a:rPr lang="ru-RU" dirty="0" smtClean="0"/>
              <a:t> программирование на </a:t>
            </a:r>
            <a:r>
              <a:rPr lang="en-US" dirty="0" smtClean="0"/>
              <a:t>Python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33789-EEF0-4902-979A-F7FAD6E92A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День 1</a:t>
            </a:r>
          </a:p>
          <a:p>
            <a:pPr lvl="1"/>
            <a:r>
              <a:rPr lang="ru-RU" dirty="0"/>
              <a:t>Программное моделирование для задач совместной разработки аппаратуры и </a:t>
            </a:r>
            <a:r>
              <a:rPr lang="ru-RU" dirty="0" smtClean="0"/>
              <a:t>программ</a:t>
            </a:r>
          </a:p>
          <a:p>
            <a:pPr lvl="1"/>
            <a:r>
              <a:rPr lang="ru-RU" dirty="0" smtClean="0"/>
              <a:t>Знакомство </a:t>
            </a:r>
            <a:r>
              <a:rPr lang="ru-RU" dirty="0"/>
              <a:t>с </a:t>
            </a:r>
            <a:r>
              <a:rPr lang="en-US" dirty="0" smtClean="0"/>
              <a:t>Wind River</a:t>
            </a:r>
            <a:r>
              <a:rPr lang="en-US" baseline="30000" dirty="0" smtClean="0"/>
              <a:t>®</a:t>
            </a:r>
            <a:r>
              <a:rPr lang="en-US" dirty="0" smtClean="0"/>
              <a:t> </a:t>
            </a:r>
            <a:r>
              <a:rPr lang="ru-RU" dirty="0" smtClean="0"/>
              <a:t>Simics</a:t>
            </a:r>
          </a:p>
          <a:p>
            <a:r>
              <a:rPr lang="ru-RU" dirty="0" smtClean="0"/>
              <a:t>День 2</a:t>
            </a:r>
          </a:p>
          <a:p>
            <a:pPr lvl="1"/>
            <a:r>
              <a:rPr lang="ru-RU" dirty="0" smtClean="0"/>
              <a:t>Моделирование </a:t>
            </a:r>
            <a:r>
              <a:rPr lang="ru-RU" dirty="0"/>
              <a:t>центральных процессоров </a:t>
            </a:r>
            <a:r>
              <a:rPr lang="ru-RU" dirty="0" smtClean="0"/>
              <a:t>и периферийных устройств</a:t>
            </a:r>
            <a:endParaRPr lang="ru-RU" dirty="0"/>
          </a:p>
          <a:p>
            <a:pPr lvl="1"/>
            <a:r>
              <a:rPr lang="ru-RU" dirty="0" smtClean="0"/>
              <a:t>Создание </a:t>
            </a:r>
            <a:r>
              <a:rPr lang="ru-RU" dirty="0"/>
              <a:t>модели процессора OpenRISC </a:t>
            </a:r>
            <a:r>
              <a:rPr lang="ru-RU" dirty="0" smtClean="0"/>
              <a:t>1000 с помощью </a:t>
            </a:r>
            <a:r>
              <a:rPr lang="ru-RU" dirty="0"/>
              <a:t>Simics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 smtClean="0"/>
              <a:t>Builder</a:t>
            </a:r>
            <a:endParaRPr lang="ru-RU" dirty="0" smtClean="0"/>
          </a:p>
          <a:p>
            <a:r>
              <a:rPr lang="ru-RU" dirty="0" smtClean="0"/>
              <a:t>День 3</a:t>
            </a:r>
          </a:p>
          <a:p>
            <a:pPr lvl="1"/>
            <a:r>
              <a:rPr lang="ru-RU" dirty="0" smtClean="0"/>
              <a:t>Реализация расширенной функциональности модели </a:t>
            </a:r>
            <a:r>
              <a:rPr lang="en-US" dirty="0" err="1" smtClean="0"/>
              <a:t>OpenRISC</a:t>
            </a:r>
            <a:r>
              <a:rPr lang="en-US" dirty="0" smtClean="0"/>
              <a:t> 1000: TLB/MMU</a:t>
            </a:r>
            <a:r>
              <a:rPr lang="ru-RU" dirty="0" smtClean="0"/>
              <a:t>, таймер, периферийные устройства, кэши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33789-EEF0-4902-979A-F7FAD6E92A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преподавателе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2758440" cy="3901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33789-EEF0-4902-979A-F7FAD6E92A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425" y="1195221"/>
            <a:ext cx="57713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Речистов Григорий, к.т.н.</a:t>
            </a:r>
          </a:p>
          <a:p>
            <a:endParaRPr lang="ru-RU" dirty="0"/>
          </a:p>
          <a:p>
            <a:r>
              <a:rPr lang="ru-RU" dirty="0" smtClean="0"/>
              <a:t>Окончил Московский Физтех</a:t>
            </a:r>
          </a:p>
          <a:p>
            <a:r>
              <a:rPr lang="ru-RU" dirty="0" smtClean="0"/>
              <a:t>Работа: </a:t>
            </a:r>
            <a:r>
              <a:rPr lang="en-US" dirty="0" smtClean="0"/>
              <a:t>System Simulation Center</a:t>
            </a:r>
            <a:r>
              <a:rPr lang="ru-RU" dirty="0" smtClean="0"/>
              <a:t>, </a:t>
            </a:r>
            <a:r>
              <a:rPr lang="en-US" dirty="0" smtClean="0"/>
              <a:t>Intel Corp</a:t>
            </a:r>
          </a:p>
          <a:p>
            <a:r>
              <a:rPr lang="ru-RU" dirty="0" smtClean="0"/>
              <a:t>Преподавание: курсы по симуляции (МФТИ)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25425" y="3801348"/>
            <a:ext cx="425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http://habrahabr.ru/users/atakua</a:t>
            </a:r>
            <a:r>
              <a:rPr lang="ru-RU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8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работает с виртуальными платформами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838"/>
            <a:ext cx="8229600" cy="3062287"/>
          </a:xfrm>
        </p:spPr>
        <p:txBody>
          <a:bodyPr/>
          <a:lstStyle/>
          <a:p>
            <a:r>
              <a:rPr lang="ru-RU" dirty="0" smtClean="0"/>
              <a:t>Разработчики встраиваемых систем</a:t>
            </a:r>
          </a:p>
          <a:p>
            <a:r>
              <a:rPr lang="ru-RU" dirty="0" smtClean="0"/>
              <a:t>Разработчики </a:t>
            </a:r>
            <a:r>
              <a:rPr lang="en-US" dirty="0" smtClean="0"/>
              <a:t>BIOS/UEFI</a:t>
            </a:r>
          </a:p>
          <a:p>
            <a:r>
              <a:rPr lang="ru-RU" dirty="0"/>
              <a:t>Исследователи </a:t>
            </a:r>
            <a:r>
              <a:rPr lang="ru-RU" dirty="0" smtClean="0"/>
              <a:t>и архитекторы новых вычислительных систем</a:t>
            </a:r>
          </a:p>
          <a:p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33789-EEF0-4902-979A-F7FAD6E92A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intel-dienamic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white_intel_only">
  <a:themeElements>
    <a:clrScheme name="5_white_intel_only 1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5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5_white_intel_only 1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CEC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2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0066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3">
        <a:dk1>
          <a:srgbClr val="111111"/>
        </a:dk1>
        <a:lt1>
          <a:srgbClr val="FFFFFF"/>
        </a:lt1>
        <a:dk2>
          <a:srgbClr val="0860A8"/>
        </a:dk2>
        <a:lt2>
          <a:srgbClr val="777777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4">
        <a:dk1>
          <a:srgbClr val="333333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2A2A2A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5">
        <a:dk1>
          <a:srgbClr val="080808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60606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6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7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8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9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D5D6D8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C1C2C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0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2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007DC6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AABFDF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intel-dienamic</Template>
  <TotalTime>367</TotalTime>
  <Words>520</Words>
  <Application>Microsoft Office PowerPoint</Application>
  <PresentationFormat>On-screen Show (4:3)</PresentationFormat>
  <Paragraphs>65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intel-dienamic</vt:lpstr>
      <vt:lpstr>5_white_intel_only</vt:lpstr>
      <vt:lpstr>Основы программного моделирования</vt:lpstr>
      <vt:lpstr>Виртуальные платформы</vt:lpstr>
      <vt:lpstr>Wind River® Simics</vt:lpstr>
      <vt:lpstr>Практические занятия</vt:lpstr>
      <vt:lpstr>План занятий</vt:lpstr>
      <vt:lpstr>О преподавателе</vt:lpstr>
      <vt:lpstr>Кто работает с виртуальными платформами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Simics Lab Classes SPb 2014</dc:title>
  <dc:creator>Rechistov, Grigory</dc:creator>
  <cp:keywords>Simics</cp:keywords>
  <cp:lastModifiedBy>Rechistov, Grigory</cp:lastModifiedBy>
  <cp:revision>44</cp:revision>
  <dcterms:created xsi:type="dcterms:W3CDTF">2014-07-03T08:46:59Z</dcterms:created>
  <dcterms:modified xsi:type="dcterms:W3CDTF">2014-07-03T14:55:05Z</dcterms:modified>
</cp:coreProperties>
</file>