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573" r:id="rId3"/>
    <p:sldId id="310" r:id="rId4"/>
    <p:sldId id="311" r:id="rId5"/>
    <p:sldId id="312" r:id="rId6"/>
    <p:sldId id="31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692BD-9C1C-412D-A539-9083A128A2CF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0213-557A-4A46-A438-17744736D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59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A0213-557A-4A46-A438-17744736D6F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59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3454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7724" y="1759458"/>
            <a:ext cx="5064125" cy="721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24" y="2420823"/>
            <a:ext cx="7116445" cy="313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208780"/>
            <a:chOff x="0" y="0"/>
            <a:chExt cx="9144000" cy="4208780"/>
          </a:xfrm>
        </p:grpSpPr>
        <p:sp>
          <p:nvSpPr>
            <p:cNvPr id="4" name="object 4"/>
            <p:cNvSpPr/>
            <p:nvPr/>
          </p:nvSpPr>
          <p:spPr>
            <a:xfrm>
              <a:off x="5410200" y="3896994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3957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395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518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33800" y="914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4457"/>
              <a:ext cx="1965960" cy="18415"/>
            </a:xfrm>
            <a:custGeom>
              <a:avLst/>
              <a:gdLst/>
              <a:ahLst/>
              <a:cxnLst/>
              <a:rect l="l" t="t" r="r" b="b"/>
              <a:pathLst>
                <a:path w="1965959" h="18414">
                  <a:moveTo>
                    <a:pt x="19659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65959" y="18288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9509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65959" y="9144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6795" cy="135255"/>
            </a:xfrm>
            <a:custGeom>
              <a:avLst/>
              <a:gdLst/>
              <a:ahLst/>
              <a:cxnLst/>
              <a:rect l="l" t="t" r="r" b="b"/>
              <a:pathLst>
                <a:path w="3566795" h="135254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6795" h="135254">
                  <a:moveTo>
                    <a:pt x="3566541" y="101346"/>
                  </a:moveTo>
                  <a:lnTo>
                    <a:pt x="3563747" y="98552"/>
                  </a:lnTo>
                  <a:lnTo>
                    <a:pt x="1969008" y="98552"/>
                  </a:lnTo>
                  <a:lnTo>
                    <a:pt x="1966341" y="101346"/>
                  </a:lnTo>
                  <a:lnTo>
                    <a:pt x="1966341" y="132461"/>
                  </a:lnTo>
                  <a:lnTo>
                    <a:pt x="1969008" y="135128"/>
                  </a:lnTo>
                  <a:lnTo>
                    <a:pt x="3563747" y="135128"/>
                  </a:lnTo>
                  <a:lnTo>
                    <a:pt x="3566541" y="132461"/>
                  </a:lnTo>
                  <a:lnTo>
                    <a:pt x="3566541" y="101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222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5311"/>
                  </a:lnTo>
                  <a:lnTo>
                    <a:pt x="0" y="77597"/>
                  </a:lnTo>
                  <a:lnTo>
                    <a:pt x="9144000" y="77597"/>
                  </a:lnTo>
                  <a:lnTo>
                    <a:pt x="9144000" y="753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669"/>
              <a:ext cx="9144000" cy="189865"/>
            </a:xfrm>
            <a:custGeom>
              <a:avLst/>
              <a:gdLst/>
              <a:ahLst/>
              <a:cxnLst/>
              <a:rect l="l" t="t" r="r" b="b"/>
              <a:pathLst>
                <a:path w="9144000" h="189864">
                  <a:moveTo>
                    <a:pt x="9144000" y="0"/>
                  </a:moveTo>
                  <a:lnTo>
                    <a:pt x="6414008" y="0"/>
                  </a:lnTo>
                  <a:lnTo>
                    <a:pt x="0" y="0"/>
                  </a:lnTo>
                  <a:lnTo>
                    <a:pt x="0" y="114554"/>
                  </a:lnTo>
                  <a:lnTo>
                    <a:pt x="6414008" y="114554"/>
                  </a:lnTo>
                  <a:lnTo>
                    <a:pt x="6414008" y="189865"/>
                  </a:lnTo>
                  <a:lnTo>
                    <a:pt x="9144000" y="189865"/>
                  </a:lnTo>
                  <a:lnTo>
                    <a:pt x="9144000" y="114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669"/>
                  </a:lnTo>
                  <a:lnTo>
                    <a:pt x="9144000" y="37016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5757" y="367106"/>
            <a:ext cx="84931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526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PRISE EN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CHARGE DES  </a:t>
            </a:r>
            <a:r>
              <a:rPr sz="4000" spc="-35" dirty="0">
                <a:solidFill>
                  <a:srgbClr val="FFFFFF"/>
                </a:solidFill>
                <a:latin typeface="Trebuchet MS"/>
                <a:cs typeface="Trebuchet MS"/>
              </a:rPr>
              <a:t>COMPLICATIONS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TRANSFUSIONNELLES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4819" y="4252797"/>
            <a:ext cx="5715000" cy="9720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00"/>
              </a:spcBef>
            </a:pPr>
            <a:r>
              <a:rPr lang="en-GB" spc="-5" dirty="0">
                <a:solidFill>
                  <a:srgbClr val="424455"/>
                </a:solidFill>
                <a:latin typeface="Georgia"/>
                <a:cs typeface="Georgia"/>
              </a:rPr>
              <a:t>Hassen Ben Ghezala</a:t>
            </a:r>
          </a:p>
          <a:p>
            <a:pPr marR="5080" algn="ctr">
              <a:lnSpc>
                <a:spcPct val="100000"/>
              </a:lnSpc>
              <a:spcBef>
                <a:spcPts val="400"/>
              </a:spcBef>
            </a:pPr>
            <a:r>
              <a:rPr lang="en-GB" sz="1800" spc="-5" dirty="0">
                <a:solidFill>
                  <a:srgbClr val="424455"/>
                </a:solidFill>
                <a:latin typeface="Georgia"/>
                <a:cs typeface="Georgia"/>
              </a:rPr>
              <a:t>Hassen.ghezala@gmail.com</a:t>
            </a:r>
            <a:endParaRPr sz="1800" dirty="0">
              <a:latin typeface="Georgia"/>
              <a:cs typeface="Georgia"/>
            </a:endParaRPr>
          </a:p>
          <a:p>
            <a:pPr marR="8255" algn="ctr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424455"/>
                </a:solidFill>
                <a:latin typeface="Georgia"/>
                <a:cs typeface="Georgia"/>
              </a:rPr>
              <a:t>Service Réanimation</a:t>
            </a:r>
            <a:r>
              <a:rPr sz="1800" spc="-3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lang="fr-FR" sz="1800" spc="-5" dirty="0">
                <a:solidFill>
                  <a:srgbClr val="424455"/>
                </a:solidFill>
                <a:latin typeface="Georgia"/>
                <a:cs typeface="Georgia"/>
              </a:rPr>
              <a:t>Médical</a:t>
            </a:r>
            <a:r>
              <a:rPr sz="18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lang="en-GB" spc="-5" dirty="0">
                <a:latin typeface="Georgia"/>
                <a:cs typeface="Georgia"/>
              </a:rPr>
              <a:t>, </a:t>
            </a:r>
            <a:r>
              <a:rPr lang="en-GB" dirty="0">
                <a:solidFill>
                  <a:srgbClr val="424455"/>
                </a:solidFill>
                <a:latin typeface="Georgia"/>
                <a:cs typeface="Georgia"/>
              </a:rPr>
              <a:t>CMYAMU</a:t>
            </a:r>
            <a:r>
              <a:rPr lang="en-GB" dirty="0">
                <a:latin typeface="Georgia"/>
                <a:cs typeface="Georgia"/>
              </a:rPr>
              <a:t>, </a:t>
            </a:r>
            <a:r>
              <a:rPr lang="en-GB" dirty="0">
                <a:solidFill>
                  <a:srgbClr val="424455"/>
                </a:solidFill>
                <a:latin typeface="Georgia"/>
                <a:cs typeface="Georgia"/>
              </a:rPr>
              <a:t>Tunis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700783"/>
            <a:ext cx="9144000" cy="194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61B24B6B-03FD-0C50-A8C2-DE9E232B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7" y="5345809"/>
            <a:ext cx="2514600" cy="151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Home - FMT">
            <a:extLst>
              <a:ext uri="{FF2B5EF4-FFF2-40B4-BE49-F238E27FC236}">
                <a16:creationId xmlns:a16="http://schemas.microsoft.com/office/drawing/2014/main" id="{3B3F146C-F8B5-3339-6EA6-6D3907E8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7" y="5521332"/>
            <a:ext cx="2100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Association Tunisienne de Réanimation">
            <a:extLst>
              <a:ext uri="{FF2B5EF4-FFF2-40B4-BE49-F238E27FC236}">
                <a16:creationId xmlns:a16="http://schemas.microsoft.com/office/drawing/2014/main" id="{B177501F-9B4A-F26B-F015-337C4188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22" y="5494595"/>
            <a:ext cx="1965960" cy="120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1"/>
            <a:ext cx="3307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4455"/>
                </a:solidFill>
                <a:latin typeface="Trebuchet MS"/>
                <a:cs typeface="Trebuchet MS"/>
              </a:rPr>
              <a:t>Circonstances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2787"/>
            <a:ext cx="6344920" cy="397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3115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Accident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évitable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Transfusion </a:t>
            </a:r>
            <a:r>
              <a:rPr sz="2600" spc="-5" dirty="0">
                <a:latin typeface="Georgia"/>
                <a:cs typeface="Georgia"/>
              </a:rPr>
              <a:t>CGR ou sang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total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Conflit</a:t>
            </a:r>
            <a:endParaRPr sz="2600">
              <a:latin typeface="Georgia"/>
              <a:cs typeface="Georgia"/>
            </a:endParaRPr>
          </a:p>
          <a:p>
            <a:pPr marL="12700" marR="882015">
              <a:lnSpc>
                <a:spcPts val="3110"/>
              </a:lnSpc>
              <a:spcBef>
                <a:spcPts val="105"/>
              </a:spcBef>
            </a:pPr>
            <a:r>
              <a:rPr sz="2600" dirty="0">
                <a:latin typeface="Georgia"/>
                <a:cs typeface="Georgia"/>
              </a:rPr>
              <a:t>Anticorps anti-A </a:t>
            </a:r>
            <a:r>
              <a:rPr sz="2600" spc="-5" dirty="0">
                <a:latin typeface="Georgia"/>
                <a:cs typeface="Georgia"/>
              </a:rPr>
              <a:t>ou </a:t>
            </a:r>
            <a:r>
              <a:rPr sz="2600" dirty="0">
                <a:latin typeface="Georgia"/>
                <a:cs typeface="Georgia"/>
              </a:rPr>
              <a:t>anti-B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(receveur)  Avec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Georgia"/>
                <a:cs typeface="Georgia"/>
              </a:rPr>
              <a:t>Antigènes A </a:t>
            </a:r>
            <a:r>
              <a:rPr sz="2600" spc="-5" dirty="0">
                <a:latin typeface="Georgia"/>
                <a:cs typeface="Georgia"/>
              </a:rPr>
              <a:t>ou </a:t>
            </a:r>
            <a:r>
              <a:rPr sz="2600" dirty="0">
                <a:latin typeface="Georgia"/>
                <a:cs typeface="Georgia"/>
              </a:rPr>
              <a:t>B (érythrocytes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transfusés)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Hémolyse intravasculaire </a:t>
            </a:r>
            <a:r>
              <a:rPr sz="2600" spc="-5" dirty="0">
                <a:latin typeface="Georgia"/>
                <a:cs typeface="Georgia"/>
              </a:rPr>
              <a:t>dans 70 </a:t>
            </a:r>
            <a:r>
              <a:rPr sz="2600" dirty="0">
                <a:latin typeface="Georgia"/>
                <a:cs typeface="Georgia"/>
              </a:rPr>
              <a:t>à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90%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En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règle: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0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Hémorragie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massive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  <a:tab pos="2181860" algn="l"/>
              </a:tabLst>
            </a:pPr>
            <a:r>
              <a:rPr sz="2600" dirty="0">
                <a:latin typeface="Georgia"/>
                <a:cs typeface="Georgia"/>
              </a:rPr>
              <a:t>Transfusion	O à </a:t>
            </a:r>
            <a:r>
              <a:rPr sz="2600" spc="-5" dirty="0">
                <a:latin typeface="Georgia"/>
                <a:cs typeface="Georgia"/>
              </a:rPr>
              <a:t>des patients </a:t>
            </a:r>
            <a:r>
              <a:rPr sz="2600" dirty="0">
                <a:latin typeface="Georgia"/>
                <a:cs typeface="Georgia"/>
              </a:rPr>
              <a:t>A, B, ou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AB.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2694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FF0000"/>
                </a:solidFill>
                <a:latin typeface="Trebuchet MS"/>
                <a:cs typeface="Trebuchet MS"/>
              </a:rPr>
              <a:t>ATTENTION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266305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Interprétation </a:t>
            </a:r>
            <a:r>
              <a:rPr sz="2800" spc="-10" dirty="0">
                <a:latin typeface="Georgia"/>
                <a:cs typeface="Georgia"/>
              </a:rPr>
              <a:t>erronée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dirty="0">
                <a:latin typeface="Georgia"/>
                <a:cs typeface="Georgia"/>
              </a:rPr>
              <a:t>la </a:t>
            </a:r>
            <a:r>
              <a:rPr sz="2800" spc="-5" dirty="0">
                <a:latin typeface="Georgia"/>
                <a:cs typeface="Georgia"/>
              </a:rPr>
              <a:t>notion </a:t>
            </a:r>
            <a:r>
              <a:rPr sz="2800" spc="-10" dirty="0">
                <a:latin typeface="Georgia"/>
                <a:cs typeface="Georgia"/>
              </a:rPr>
              <a:t>simpliste  </a:t>
            </a:r>
            <a:r>
              <a:rPr sz="2800" spc="-5" dirty="0">
                <a:latin typeface="Georgia"/>
                <a:cs typeface="Georgia"/>
              </a:rPr>
              <a:t>d’«universalité » du groupe </a:t>
            </a:r>
            <a:r>
              <a:rPr sz="2800" spc="-10" dirty="0">
                <a:latin typeface="Georgia"/>
                <a:cs typeface="Georgia"/>
              </a:rPr>
              <a:t>sanguin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</a:t>
            </a:r>
            <a:endParaRPr sz="2800">
              <a:latin typeface="Georgia"/>
              <a:cs typeface="Georgia"/>
            </a:endParaRPr>
          </a:p>
          <a:p>
            <a:pPr marL="268605" marR="8051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Le plasma de groupe O qui </a:t>
            </a:r>
            <a:r>
              <a:rPr sz="2800" spc="-10" dirty="0">
                <a:latin typeface="Georgia"/>
                <a:cs typeface="Georgia"/>
              </a:rPr>
              <a:t>contient des  anticorps </a:t>
            </a:r>
            <a:r>
              <a:rPr sz="2800" spc="-5" dirty="0">
                <a:latin typeface="Georgia"/>
                <a:cs typeface="Georgia"/>
              </a:rPr>
              <a:t>A et </a:t>
            </a:r>
            <a:r>
              <a:rPr sz="2800" spc="-10" dirty="0">
                <a:latin typeface="Georgia"/>
                <a:cs typeface="Georgia"/>
              </a:rPr>
              <a:t>B, </a:t>
            </a:r>
            <a:r>
              <a:rPr sz="2800" spc="-5" dirty="0">
                <a:latin typeface="Georgia"/>
                <a:cs typeface="Georgia"/>
              </a:rPr>
              <a:t>n’est </a:t>
            </a:r>
            <a:r>
              <a:rPr sz="2800" spc="-10" dirty="0">
                <a:latin typeface="Georgia"/>
                <a:cs typeface="Georgia"/>
              </a:rPr>
              <a:t>pas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universel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512" y="908050"/>
            <a:ext cx="8307705" cy="5470525"/>
            <a:chOff x="417512" y="908050"/>
            <a:chExt cx="8307705" cy="5470525"/>
          </a:xfrm>
        </p:grpSpPr>
        <p:sp>
          <p:nvSpPr>
            <p:cNvPr id="3" name="object 3"/>
            <p:cNvSpPr/>
            <p:nvPr/>
          </p:nvSpPr>
          <p:spPr>
            <a:xfrm>
              <a:off x="417512" y="2076450"/>
              <a:ext cx="8307324" cy="4302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800" y="914400"/>
              <a:ext cx="6629400" cy="2514600"/>
            </a:xfrm>
            <a:custGeom>
              <a:avLst/>
              <a:gdLst/>
              <a:ahLst/>
              <a:cxnLst/>
              <a:rect l="l" t="t" r="r" b="b"/>
              <a:pathLst>
                <a:path w="6629400" h="2514600">
                  <a:moveTo>
                    <a:pt x="0" y="762000"/>
                  </a:moveTo>
                  <a:lnTo>
                    <a:pt x="990600" y="2514600"/>
                  </a:lnTo>
                </a:path>
                <a:path w="6629400" h="2514600">
                  <a:moveTo>
                    <a:pt x="2667000" y="990600"/>
                  </a:moveTo>
                  <a:lnTo>
                    <a:pt x="2819400" y="1828800"/>
                  </a:lnTo>
                </a:path>
                <a:path w="6629400" h="2514600">
                  <a:moveTo>
                    <a:pt x="4114800" y="914400"/>
                  </a:moveTo>
                  <a:lnTo>
                    <a:pt x="4267200" y="1752600"/>
                  </a:lnTo>
                </a:path>
                <a:path w="6629400" h="2514600">
                  <a:moveTo>
                    <a:pt x="6629400" y="0"/>
                  </a:moveTo>
                  <a:lnTo>
                    <a:pt x="5867400" y="1295400"/>
                  </a:lnTo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14209" y="508253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Georgia"/>
                <a:cs typeface="Georgia"/>
              </a:rPr>
              <a:t>Erreur de</a:t>
            </a:r>
            <a:r>
              <a:rPr sz="1800" spc="-4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Georgia"/>
                <a:cs typeface="Georgia"/>
              </a:rPr>
              <a:t>circuit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488645"/>
            <a:ext cx="266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Georgia"/>
                <a:cs typeface="Georgia"/>
              </a:rPr>
              <a:t>Pas de vérification</a:t>
            </a:r>
            <a:r>
              <a:rPr sz="1800" b="1" spc="-1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Georgia"/>
                <a:cs typeface="Georgia"/>
              </a:rPr>
              <a:t>des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175" y="790702"/>
            <a:ext cx="295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Georgia"/>
                <a:cs typeface="Georgia"/>
              </a:rPr>
              <a:t>concordances</a:t>
            </a:r>
            <a:r>
              <a:rPr sz="1800" b="1" spc="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Georgia"/>
                <a:cs typeface="Georgia"/>
              </a:rPr>
              <a:t>d’identités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41" y="488645"/>
            <a:ext cx="2562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Epreuve de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Beth-Vincent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378" y="763269"/>
            <a:ext cx="189547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non </a:t>
            </a:r>
            <a:r>
              <a:rPr sz="1800" spc="-5" dirty="0">
                <a:latin typeface="Georgia"/>
                <a:cs typeface="Georgia"/>
              </a:rPr>
              <a:t>ou </a:t>
            </a:r>
            <a:r>
              <a:rPr sz="1800" dirty="0">
                <a:latin typeface="Georgia"/>
                <a:cs typeface="Georgia"/>
              </a:rPr>
              <a:t>mal faite  </a:t>
            </a:r>
            <a:r>
              <a:rPr sz="1800" spc="-5" dirty="0">
                <a:latin typeface="Georgia"/>
                <a:cs typeface="Georgia"/>
              </a:rPr>
              <a:t>ou </a:t>
            </a:r>
            <a:r>
              <a:rPr sz="1800" dirty="0">
                <a:latin typeface="Georgia"/>
                <a:cs typeface="Georgia"/>
              </a:rPr>
              <a:t>mal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interprêtée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4368" y="2555608"/>
            <a:ext cx="1224280" cy="369570"/>
          </a:xfrm>
          <a:prstGeom prst="rect">
            <a:avLst/>
          </a:prstGeom>
          <a:solidFill>
            <a:srgbClr val="ACD2D5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latin typeface="Georgia"/>
                <a:cs typeface="Georgia"/>
              </a:rPr>
              <a:t>RISQUE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532" y="5517235"/>
            <a:ext cx="1563370" cy="369570"/>
          </a:xfrm>
          <a:prstGeom prst="rect">
            <a:avLst/>
          </a:prstGeom>
          <a:solidFill>
            <a:srgbClr val="ACD2D5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1800" b="1" spc="-5" dirty="0">
                <a:latin typeface="Georgia"/>
                <a:cs typeface="Georgia"/>
              </a:rPr>
              <a:t>ACCIDENT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1"/>
            <a:ext cx="378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424455"/>
                </a:solidFill>
                <a:latin typeface="Trebuchet MS"/>
                <a:cs typeface="Trebuchet MS"/>
              </a:rPr>
              <a:t>Tableau</a:t>
            </a:r>
            <a:r>
              <a:rPr sz="4000" spc="-6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Clinique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6624955" cy="2815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Fièvre avec frisson, sensation de</a:t>
            </a:r>
            <a:r>
              <a:rPr sz="2800" spc="-10" dirty="0">
                <a:latin typeface="Georgia"/>
                <a:cs typeface="Georgia"/>
              </a:rPr>
              <a:t> malaise</a:t>
            </a:r>
            <a:endParaRPr sz="28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Douleurs</a:t>
            </a:r>
            <a:r>
              <a:rPr sz="2800" spc="-10" dirty="0">
                <a:latin typeface="Georgia"/>
                <a:cs typeface="Georgia"/>
              </a:rPr>
              <a:t> lombaires</a:t>
            </a:r>
            <a:endParaRPr sz="28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Urines couleur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porto</a:t>
            </a:r>
            <a:endParaRPr sz="28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Collapsus,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CIVD</a:t>
            </a:r>
            <a:endParaRPr sz="28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Insuffisance rénale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aiguë</a:t>
            </a:r>
            <a:endParaRPr sz="28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DMV</a:t>
            </a:r>
            <a:r>
              <a:rPr lang="en-GB" sz="2800" spc="-10" dirty="0">
                <a:latin typeface="Georgia"/>
                <a:cs typeface="Georgia"/>
              </a:rPr>
              <a:t> (</a:t>
            </a:r>
            <a:r>
              <a:rPr lang="fr-FR" sz="2800" spc="-10" dirty="0">
                <a:latin typeface="Georgia"/>
                <a:cs typeface="Georgia"/>
              </a:rPr>
              <a:t>Défaillance </a:t>
            </a:r>
            <a:r>
              <a:rPr lang="en-GB" sz="2800" spc="-10" dirty="0">
                <a:latin typeface="Georgia"/>
                <a:cs typeface="Georgia"/>
              </a:rPr>
              <a:t>multiviscérale)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4863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Diagnostic</a:t>
            </a:r>
            <a:r>
              <a:rPr sz="4000" spc="-2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biologique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7950200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Hémolyse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intravasculaire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12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  <a:tab pos="2847340" algn="l"/>
              </a:tabLst>
            </a:pPr>
            <a:r>
              <a:rPr sz="2800" spc="-10" dirty="0">
                <a:latin typeface="Georgia"/>
                <a:cs typeface="Georgia"/>
              </a:rPr>
              <a:t>Bilirubine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libre	</a:t>
            </a:r>
            <a:r>
              <a:rPr sz="2800" spc="-5" dirty="0">
                <a:latin typeface="Courier New"/>
                <a:cs typeface="Courier New"/>
              </a:rPr>
              <a:t>↑</a:t>
            </a:r>
            <a:endParaRPr sz="2800">
              <a:latin typeface="Courier New"/>
              <a:cs typeface="Courier New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  <a:tab pos="2608580" algn="l"/>
              </a:tabLst>
            </a:pPr>
            <a:r>
              <a:rPr sz="2800" spc="-5" dirty="0">
                <a:latin typeface="Georgia"/>
                <a:cs typeface="Georgia"/>
              </a:rPr>
              <a:t>Haptoglobine	</a:t>
            </a:r>
            <a:r>
              <a:rPr sz="2800" spc="-5" dirty="0">
                <a:latin typeface="Courier New"/>
                <a:cs typeface="Courier New"/>
              </a:rPr>
              <a:t>↓</a:t>
            </a:r>
            <a:endParaRPr sz="2800">
              <a:latin typeface="Courier New"/>
              <a:cs typeface="Courier New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  <a:tab pos="1274445" algn="l"/>
              </a:tabLst>
            </a:pPr>
            <a:r>
              <a:rPr sz="2800" spc="-5" dirty="0">
                <a:latin typeface="Georgia"/>
                <a:cs typeface="Georgia"/>
              </a:rPr>
              <a:t>LDH	</a:t>
            </a:r>
            <a:r>
              <a:rPr sz="2800" spc="-5" dirty="0">
                <a:latin typeface="Courier New"/>
                <a:cs typeface="Courier New"/>
              </a:rPr>
              <a:t>↑</a:t>
            </a:r>
            <a:endParaRPr sz="2800">
              <a:latin typeface="Courier New"/>
              <a:cs typeface="Courier New"/>
            </a:endParaRPr>
          </a:p>
          <a:p>
            <a:pPr marL="268605" marR="5080" indent="-256540">
              <a:lnSpc>
                <a:spcPct val="100000"/>
              </a:lnSpc>
              <a:spcBef>
                <a:spcPts val="48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Double </a:t>
            </a:r>
            <a:r>
              <a:rPr sz="2800" spc="-10" dirty="0">
                <a:latin typeface="Georgia"/>
                <a:cs typeface="Georgia"/>
              </a:rPr>
              <a:t>population érythrocytaire </a:t>
            </a:r>
            <a:r>
              <a:rPr sz="2800" spc="-5" dirty="0">
                <a:latin typeface="Georgia"/>
                <a:cs typeface="Georgia"/>
              </a:rPr>
              <a:t>(groupage post  transfusionnel)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Coombs </a:t>
            </a:r>
            <a:r>
              <a:rPr sz="2800" spc="-10" dirty="0">
                <a:latin typeface="Georgia"/>
                <a:cs typeface="Georgia"/>
              </a:rPr>
              <a:t>direct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positif</a:t>
            </a:r>
            <a:endParaRPr sz="2800">
              <a:latin typeface="Georgia"/>
              <a:cs typeface="Georgia"/>
            </a:endParaRPr>
          </a:p>
          <a:p>
            <a:pPr marL="268605" marR="489584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Mise </a:t>
            </a:r>
            <a:r>
              <a:rPr sz="2800" dirty="0">
                <a:latin typeface="Georgia"/>
                <a:cs typeface="Georgia"/>
              </a:rPr>
              <a:t>en </a:t>
            </a:r>
            <a:r>
              <a:rPr sz="2800" spc="-5" dirty="0">
                <a:latin typeface="Georgia"/>
                <a:cs typeface="Georgia"/>
              </a:rPr>
              <a:t>évidence de l’anti-A ou de l’anti-B </a:t>
            </a:r>
            <a:r>
              <a:rPr sz="2800" spc="-10" dirty="0">
                <a:latin typeface="Georgia"/>
                <a:cs typeface="Georgia"/>
              </a:rPr>
              <a:t>sur  </a:t>
            </a:r>
            <a:r>
              <a:rPr sz="2800" spc="-5" dirty="0">
                <a:latin typeface="Georgia"/>
                <a:cs typeface="Georgia"/>
              </a:rPr>
              <a:t>les globules rouges du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receveur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2109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424455"/>
                </a:solidFill>
                <a:latin typeface="Trebuchet MS"/>
                <a:cs typeface="Trebuchet MS"/>
              </a:rPr>
              <a:t>Pronostic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6938009" cy="2815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Précocité du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diagnostic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Quantité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CGR </a:t>
            </a:r>
            <a:r>
              <a:rPr sz="2800" spc="-5" dirty="0">
                <a:latin typeface="Georgia"/>
                <a:cs typeface="Georgia"/>
              </a:rPr>
              <a:t>incompatibles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transfusés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Puissance de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l’anticorps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Pathologies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associées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Qualité </a:t>
            </a:r>
            <a:r>
              <a:rPr sz="2800" spc="-5" dirty="0">
                <a:latin typeface="Georgia"/>
                <a:cs typeface="Georgia"/>
              </a:rPr>
              <a:t>de la prise en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charge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Mortalité </a:t>
            </a:r>
            <a:r>
              <a:rPr sz="2800" spc="-5" dirty="0">
                <a:latin typeface="Georgia"/>
                <a:cs typeface="Georgia"/>
              </a:rPr>
              <a:t>&lt;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10%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8382000" cy="6327140"/>
            <a:chOff x="762000" y="0"/>
            <a:chExt cx="8382000" cy="6327140"/>
          </a:xfrm>
        </p:grpSpPr>
        <p:sp>
          <p:nvSpPr>
            <p:cNvPr id="3" name="object 3"/>
            <p:cNvSpPr/>
            <p:nvPr/>
          </p:nvSpPr>
          <p:spPr>
            <a:xfrm>
              <a:off x="1066800" y="380999"/>
              <a:ext cx="6223000" cy="594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1181099"/>
              <a:ext cx="6934200" cy="1295400"/>
            </a:xfrm>
            <a:custGeom>
              <a:avLst/>
              <a:gdLst/>
              <a:ahLst/>
              <a:cxnLst/>
              <a:rect l="l" t="t" r="r" b="b"/>
              <a:pathLst>
                <a:path w="6934200" h="1295400">
                  <a:moveTo>
                    <a:pt x="21336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2133600" y="44450"/>
                  </a:lnTo>
                  <a:lnTo>
                    <a:pt x="2133600" y="31750"/>
                  </a:lnTo>
                  <a:close/>
                </a:path>
                <a:path w="6934200" h="1295400">
                  <a:moveTo>
                    <a:pt x="6858000" y="266700"/>
                  </a:moveTo>
                  <a:lnTo>
                    <a:pt x="6848640" y="262382"/>
                  </a:lnTo>
                  <a:lnTo>
                    <a:pt x="6780657" y="231013"/>
                  </a:lnTo>
                  <a:lnTo>
                    <a:pt x="6781660" y="262801"/>
                  </a:lnTo>
                  <a:lnTo>
                    <a:pt x="2133346" y="412750"/>
                  </a:lnTo>
                  <a:lnTo>
                    <a:pt x="2133854" y="425450"/>
                  </a:lnTo>
                  <a:lnTo>
                    <a:pt x="6782054" y="275501"/>
                  </a:lnTo>
                  <a:lnTo>
                    <a:pt x="6783070" y="307213"/>
                  </a:lnTo>
                  <a:lnTo>
                    <a:pt x="6858000" y="266700"/>
                  </a:lnTo>
                  <a:close/>
                </a:path>
                <a:path w="6934200" h="1295400">
                  <a:moveTo>
                    <a:pt x="6934200" y="1257300"/>
                  </a:moveTo>
                  <a:lnTo>
                    <a:pt x="6921500" y="1250950"/>
                  </a:lnTo>
                  <a:lnTo>
                    <a:pt x="6858000" y="1219200"/>
                  </a:lnTo>
                  <a:lnTo>
                    <a:pt x="6858000" y="1250950"/>
                  </a:lnTo>
                  <a:lnTo>
                    <a:pt x="1828800" y="1250950"/>
                  </a:lnTo>
                  <a:lnTo>
                    <a:pt x="1828800" y="1263650"/>
                  </a:lnTo>
                  <a:lnTo>
                    <a:pt x="6858000" y="1263650"/>
                  </a:lnTo>
                  <a:lnTo>
                    <a:pt x="6858000" y="1295400"/>
                  </a:lnTo>
                  <a:lnTo>
                    <a:pt x="6921500" y="1263650"/>
                  </a:lnTo>
                  <a:lnTo>
                    <a:pt x="6934200" y="1257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84134" y="1357629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Anti</a:t>
            </a:r>
            <a:r>
              <a:rPr sz="1800" b="1" spc="-9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209" y="2211705"/>
            <a:ext cx="594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Anti</a:t>
            </a:r>
            <a:r>
              <a:rPr sz="1400" b="1" spc="-10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B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92" y="1205229"/>
            <a:ext cx="1014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P</a:t>
            </a:r>
            <a:r>
              <a:rPr sz="1800" dirty="0">
                <a:latin typeface="Georgia"/>
                <a:cs typeface="Georgia"/>
              </a:rPr>
              <a:t>AT</a:t>
            </a:r>
            <a:r>
              <a:rPr sz="1800" spc="-5" dirty="0">
                <a:latin typeface="Georgia"/>
                <a:cs typeface="Georgia"/>
              </a:rPr>
              <a:t>IENT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7965" y="807973"/>
            <a:ext cx="3734435" cy="417830"/>
          </a:xfrm>
          <a:custGeom>
            <a:avLst/>
            <a:gdLst/>
            <a:ahLst/>
            <a:cxnLst/>
            <a:rect l="l" t="t" r="r" b="b"/>
            <a:pathLst>
              <a:path w="3734434" h="417830">
                <a:moveTo>
                  <a:pt x="3658039" y="31642"/>
                </a:moveTo>
                <a:lnTo>
                  <a:pt x="0" y="404875"/>
                </a:lnTo>
                <a:lnTo>
                  <a:pt x="1270" y="417575"/>
                </a:lnTo>
                <a:lnTo>
                  <a:pt x="3659323" y="44214"/>
                </a:lnTo>
                <a:lnTo>
                  <a:pt x="3658039" y="31642"/>
                </a:lnTo>
                <a:close/>
              </a:path>
              <a:path w="3734434" h="417830">
                <a:moveTo>
                  <a:pt x="3734234" y="30352"/>
                </a:moveTo>
                <a:lnTo>
                  <a:pt x="3670681" y="30352"/>
                </a:lnTo>
                <a:lnTo>
                  <a:pt x="3671951" y="42925"/>
                </a:lnTo>
                <a:lnTo>
                  <a:pt x="3659323" y="44214"/>
                </a:lnTo>
                <a:lnTo>
                  <a:pt x="3662553" y="75818"/>
                </a:lnTo>
                <a:lnTo>
                  <a:pt x="3734234" y="30352"/>
                </a:lnTo>
                <a:close/>
              </a:path>
              <a:path w="3734434" h="417830">
                <a:moveTo>
                  <a:pt x="3670681" y="30352"/>
                </a:moveTo>
                <a:lnTo>
                  <a:pt x="3658039" y="31642"/>
                </a:lnTo>
                <a:lnTo>
                  <a:pt x="3659323" y="44214"/>
                </a:lnTo>
                <a:lnTo>
                  <a:pt x="3671951" y="42925"/>
                </a:lnTo>
                <a:lnTo>
                  <a:pt x="3670681" y="30352"/>
                </a:lnTo>
                <a:close/>
              </a:path>
              <a:path w="3734434" h="417830">
                <a:moveTo>
                  <a:pt x="3654806" y="0"/>
                </a:moveTo>
                <a:lnTo>
                  <a:pt x="3658039" y="31642"/>
                </a:lnTo>
                <a:lnTo>
                  <a:pt x="3670681" y="30352"/>
                </a:lnTo>
                <a:lnTo>
                  <a:pt x="3734234" y="30352"/>
                </a:lnTo>
                <a:lnTo>
                  <a:pt x="3734435" y="30225"/>
                </a:lnTo>
                <a:lnTo>
                  <a:pt x="3654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2409" y="635253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C</a:t>
            </a:r>
            <a:r>
              <a:rPr sz="1800" spc="-10" dirty="0">
                <a:latin typeface="Georgia"/>
                <a:cs typeface="Georgia"/>
              </a:rPr>
              <a:t>U</a:t>
            </a:r>
            <a:r>
              <a:rPr sz="1800" dirty="0">
                <a:latin typeface="Georgia"/>
                <a:cs typeface="Georgia"/>
              </a:rPr>
              <a:t>L</a:t>
            </a:r>
            <a:r>
              <a:rPr sz="1800" spc="5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209" y="4447488"/>
            <a:ext cx="16008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Carte de</a:t>
            </a:r>
            <a:r>
              <a:rPr sz="1400" b="1" spc="-114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contrôle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ultime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5782" y="6381331"/>
            <a:ext cx="210058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Georgia"/>
                <a:cs typeface="Georgia"/>
              </a:rPr>
              <a:t>SAFETY CARD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025" y="0"/>
            <a:ext cx="8435975" cy="5488940"/>
            <a:chOff x="708025" y="0"/>
            <a:chExt cx="8435975" cy="5488940"/>
          </a:xfrm>
        </p:grpSpPr>
        <p:sp>
          <p:nvSpPr>
            <p:cNvPr id="3" name="object 3"/>
            <p:cNvSpPr/>
            <p:nvPr/>
          </p:nvSpPr>
          <p:spPr>
            <a:xfrm>
              <a:off x="708025" y="533370"/>
              <a:ext cx="4793345" cy="4953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0415" y="1417065"/>
              <a:ext cx="4130040" cy="1256665"/>
            </a:xfrm>
            <a:custGeom>
              <a:avLst/>
              <a:gdLst/>
              <a:ahLst/>
              <a:cxnLst/>
              <a:rect l="l" t="t" r="r" b="b"/>
              <a:pathLst>
                <a:path w="4130040" h="1256664">
                  <a:moveTo>
                    <a:pt x="4039235" y="30734"/>
                  </a:moveTo>
                  <a:lnTo>
                    <a:pt x="4038244" y="30353"/>
                  </a:lnTo>
                  <a:lnTo>
                    <a:pt x="3959733" y="0"/>
                  </a:lnTo>
                  <a:lnTo>
                    <a:pt x="3962743" y="31559"/>
                  </a:lnTo>
                  <a:lnTo>
                    <a:pt x="0" y="405384"/>
                  </a:lnTo>
                  <a:lnTo>
                    <a:pt x="1270" y="418084"/>
                  </a:lnTo>
                  <a:lnTo>
                    <a:pt x="3963949" y="44259"/>
                  </a:lnTo>
                  <a:lnTo>
                    <a:pt x="3966972" y="75819"/>
                  </a:lnTo>
                  <a:lnTo>
                    <a:pt x="4039235" y="30734"/>
                  </a:lnTo>
                  <a:close/>
                </a:path>
                <a:path w="4130040" h="1256664">
                  <a:moveTo>
                    <a:pt x="4056634" y="945134"/>
                  </a:moveTo>
                  <a:lnTo>
                    <a:pt x="4049407" y="941959"/>
                  </a:lnTo>
                  <a:lnTo>
                    <a:pt x="3978656" y="910844"/>
                  </a:lnTo>
                  <a:lnTo>
                    <a:pt x="3980243" y="942606"/>
                  </a:lnTo>
                  <a:lnTo>
                    <a:pt x="1008380" y="1091184"/>
                  </a:lnTo>
                  <a:lnTo>
                    <a:pt x="1009015" y="1103884"/>
                  </a:lnTo>
                  <a:lnTo>
                    <a:pt x="3980878" y="955306"/>
                  </a:lnTo>
                  <a:lnTo>
                    <a:pt x="3982466" y="987044"/>
                  </a:lnTo>
                  <a:lnTo>
                    <a:pt x="4056634" y="945134"/>
                  </a:lnTo>
                  <a:close/>
                </a:path>
                <a:path w="4130040" h="1256664">
                  <a:moveTo>
                    <a:pt x="4105910" y="1173734"/>
                  </a:moveTo>
                  <a:lnTo>
                    <a:pt x="4094988" y="1168527"/>
                  </a:lnTo>
                  <a:lnTo>
                    <a:pt x="4028948" y="1137031"/>
                  </a:lnTo>
                  <a:lnTo>
                    <a:pt x="4029570" y="1168768"/>
                  </a:lnTo>
                  <a:lnTo>
                    <a:pt x="67183" y="1243584"/>
                  </a:lnTo>
                  <a:lnTo>
                    <a:pt x="67437" y="1256284"/>
                  </a:lnTo>
                  <a:lnTo>
                    <a:pt x="4029824" y="1181468"/>
                  </a:lnTo>
                  <a:lnTo>
                    <a:pt x="4030472" y="1213231"/>
                  </a:lnTo>
                  <a:lnTo>
                    <a:pt x="4105910" y="1173734"/>
                  </a:lnTo>
                  <a:close/>
                </a:path>
                <a:path w="4130040" h="1256664">
                  <a:moveTo>
                    <a:pt x="4129659" y="106934"/>
                  </a:moveTo>
                  <a:lnTo>
                    <a:pt x="4049395" y="78613"/>
                  </a:lnTo>
                  <a:lnTo>
                    <a:pt x="4053294" y="110045"/>
                  </a:lnTo>
                  <a:lnTo>
                    <a:pt x="1080897" y="481584"/>
                  </a:lnTo>
                  <a:lnTo>
                    <a:pt x="1082548" y="494284"/>
                  </a:lnTo>
                  <a:lnTo>
                    <a:pt x="4054881" y="122745"/>
                  </a:lnTo>
                  <a:lnTo>
                    <a:pt x="4058793" y="154178"/>
                  </a:lnTo>
                  <a:lnTo>
                    <a:pt x="4127373" y="108458"/>
                  </a:lnTo>
                  <a:lnTo>
                    <a:pt x="4129659" y="106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35953" y="1357629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AGGLUTINATION EN</a:t>
            </a:r>
            <a:r>
              <a:rPr sz="1800" spc="-100" dirty="0"/>
              <a:t> </a:t>
            </a:r>
            <a:r>
              <a:rPr sz="1800" dirty="0"/>
              <a:t>A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6523481" y="2159634"/>
            <a:ext cx="223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ABSENCE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’AGGLUTINATION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442" y="5627319"/>
            <a:ext cx="36817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707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Georgia"/>
                <a:cs typeface="Georgia"/>
              </a:rPr>
              <a:t>Patient </a:t>
            </a:r>
            <a:r>
              <a:rPr sz="1600" b="1" spc="-5" dirty="0">
                <a:latin typeface="Georgia"/>
                <a:cs typeface="Georgia"/>
              </a:rPr>
              <a:t>de groupe A  </a:t>
            </a:r>
            <a:r>
              <a:rPr sz="1600" b="1" spc="-10" dirty="0">
                <a:latin typeface="Georgia"/>
                <a:cs typeface="Georgia"/>
              </a:rPr>
              <a:t>transfusé </a:t>
            </a:r>
            <a:r>
              <a:rPr sz="1600" b="1" spc="-5" dirty="0">
                <a:latin typeface="Georgia"/>
                <a:cs typeface="Georgia"/>
              </a:rPr>
              <a:t>avec un </a:t>
            </a:r>
            <a:r>
              <a:rPr sz="1600" b="1" spc="-10" dirty="0">
                <a:latin typeface="Georgia"/>
                <a:cs typeface="Georgia"/>
              </a:rPr>
              <a:t>CGR </a:t>
            </a:r>
            <a:r>
              <a:rPr sz="1600" b="1" spc="-5" dirty="0">
                <a:latin typeface="Georgia"/>
                <a:cs typeface="Georgia"/>
              </a:rPr>
              <a:t>de groupe</a:t>
            </a:r>
            <a:r>
              <a:rPr sz="1600" b="1" spc="9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5782" y="6381331"/>
            <a:ext cx="2100580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Georgia"/>
                <a:cs typeface="Georgia"/>
              </a:rPr>
              <a:t>SAFETY CARD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824227"/>
            <a:ext cx="8288020" cy="1530350"/>
            <a:chOff x="457200" y="1824227"/>
            <a:chExt cx="8288020" cy="1530350"/>
          </a:xfrm>
        </p:grpSpPr>
        <p:sp>
          <p:nvSpPr>
            <p:cNvPr id="3" name="object 3"/>
            <p:cNvSpPr/>
            <p:nvPr/>
          </p:nvSpPr>
          <p:spPr>
            <a:xfrm>
              <a:off x="827531" y="2112766"/>
              <a:ext cx="3529583" cy="572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54423" y="1824227"/>
              <a:ext cx="4590287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479547"/>
              <a:ext cx="2855976" cy="874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8944" y="2103627"/>
              <a:ext cx="3487343" cy="531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2215" y="2103627"/>
              <a:ext cx="3685032" cy="531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718" y="2775330"/>
              <a:ext cx="2085339" cy="403860"/>
            </a:xfrm>
            <a:custGeom>
              <a:avLst/>
              <a:gdLst/>
              <a:ahLst/>
              <a:cxnLst/>
              <a:rect l="l" t="t" r="r" b="b"/>
              <a:pathLst>
                <a:path w="2085339" h="403860">
                  <a:moveTo>
                    <a:pt x="1548676" y="3556"/>
                  </a:moveTo>
                  <a:lnTo>
                    <a:pt x="1529838" y="3774"/>
                  </a:lnTo>
                  <a:lnTo>
                    <a:pt x="1505130" y="4445"/>
                  </a:lnTo>
                  <a:lnTo>
                    <a:pt x="1438059" y="7239"/>
                  </a:lnTo>
                  <a:lnTo>
                    <a:pt x="1438059" y="397256"/>
                  </a:lnTo>
                  <a:lnTo>
                    <a:pt x="1557439" y="397256"/>
                  </a:lnTo>
                  <a:lnTo>
                    <a:pt x="1587798" y="395303"/>
                  </a:lnTo>
                  <a:lnTo>
                    <a:pt x="1639752" y="379682"/>
                  </a:lnTo>
                  <a:lnTo>
                    <a:pt x="1678920" y="348940"/>
                  </a:lnTo>
                  <a:lnTo>
                    <a:pt x="1683972" y="340995"/>
                  </a:lnTo>
                  <a:lnTo>
                    <a:pt x="1541437" y="340995"/>
                  </a:lnTo>
                  <a:lnTo>
                    <a:pt x="1534440" y="340877"/>
                  </a:lnTo>
                  <a:lnTo>
                    <a:pt x="1526419" y="340534"/>
                  </a:lnTo>
                  <a:lnTo>
                    <a:pt x="1517398" y="339977"/>
                  </a:lnTo>
                  <a:lnTo>
                    <a:pt x="1507401" y="339217"/>
                  </a:lnTo>
                  <a:lnTo>
                    <a:pt x="1507401" y="210185"/>
                  </a:lnTo>
                  <a:lnTo>
                    <a:pt x="1536243" y="209470"/>
                  </a:lnTo>
                  <a:lnTo>
                    <a:pt x="1677124" y="209423"/>
                  </a:lnTo>
                  <a:lnTo>
                    <a:pt x="1660650" y="192938"/>
                  </a:lnTo>
                  <a:lnTo>
                    <a:pt x="1628813" y="176911"/>
                  </a:lnTo>
                  <a:lnTo>
                    <a:pt x="1650242" y="162264"/>
                  </a:lnTo>
                  <a:lnTo>
                    <a:pt x="1654759" y="157226"/>
                  </a:lnTo>
                  <a:lnTo>
                    <a:pt x="1540929" y="157226"/>
                  </a:lnTo>
                  <a:lnTo>
                    <a:pt x="1532243" y="157156"/>
                  </a:lnTo>
                  <a:lnTo>
                    <a:pt x="1523736" y="156956"/>
                  </a:lnTo>
                  <a:lnTo>
                    <a:pt x="1515443" y="156636"/>
                  </a:lnTo>
                  <a:lnTo>
                    <a:pt x="1507401" y="156210"/>
                  </a:lnTo>
                  <a:lnTo>
                    <a:pt x="1507401" y="62611"/>
                  </a:lnTo>
                  <a:lnTo>
                    <a:pt x="1518664" y="62037"/>
                  </a:lnTo>
                  <a:lnTo>
                    <a:pt x="1529022" y="61642"/>
                  </a:lnTo>
                  <a:lnTo>
                    <a:pt x="1538476" y="61414"/>
                  </a:lnTo>
                  <a:lnTo>
                    <a:pt x="1669365" y="61341"/>
                  </a:lnTo>
                  <a:lnTo>
                    <a:pt x="1669262" y="61023"/>
                  </a:lnTo>
                  <a:lnTo>
                    <a:pt x="1643545" y="29464"/>
                  </a:lnTo>
                  <a:lnTo>
                    <a:pt x="1602778" y="10033"/>
                  </a:lnTo>
                  <a:lnTo>
                    <a:pt x="1577393" y="5175"/>
                  </a:lnTo>
                  <a:lnTo>
                    <a:pt x="1548676" y="3556"/>
                  </a:lnTo>
                  <a:close/>
                </a:path>
                <a:path w="2085339" h="403860">
                  <a:moveTo>
                    <a:pt x="1677124" y="209423"/>
                  </a:moveTo>
                  <a:lnTo>
                    <a:pt x="1542199" y="209423"/>
                  </a:lnTo>
                  <a:lnTo>
                    <a:pt x="1564656" y="210375"/>
                  </a:lnTo>
                  <a:lnTo>
                    <a:pt x="1583458" y="213233"/>
                  </a:lnTo>
                  <a:lnTo>
                    <a:pt x="1618645" y="233348"/>
                  </a:lnTo>
                  <a:lnTo>
                    <a:pt x="1629575" y="273050"/>
                  </a:lnTo>
                  <a:lnTo>
                    <a:pt x="1628267" y="290030"/>
                  </a:lnTo>
                  <a:lnTo>
                    <a:pt x="1608747" y="325374"/>
                  </a:lnTo>
                  <a:lnTo>
                    <a:pt x="1563009" y="340018"/>
                  </a:lnTo>
                  <a:lnTo>
                    <a:pt x="1541437" y="340995"/>
                  </a:lnTo>
                  <a:lnTo>
                    <a:pt x="1683972" y="340995"/>
                  </a:lnTo>
                  <a:lnTo>
                    <a:pt x="1691503" y="329152"/>
                  </a:lnTo>
                  <a:lnTo>
                    <a:pt x="1699061" y="306649"/>
                  </a:lnTo>
                  <a:lnTo>
                    <a:pt x="1701584" y="281432"/>
                  </a:lnTo>
                  <a:lnTo>
                    <a:pt x="1697035" y="245187"/>
                  </a:lnTo>
                  <a:lnTo>
                    <a:pt x="1683391" y="215693"/>
                  </a:lnTo>
                  <a:lnTo>
                    <a:pt x="1677124" y="209423"/>
                  </a:lnTo>
                  <a:close/>
                </a:path>
                <a:path w="2085339" h="403860">
                  <a:moveTo>
                    <a:pt x="1669365" y="61341"/>
                  </a:moveTo>
                  <a:lnTo>
                    <a:pt x="1547025" y="61341"/>
                  </a:lnTo>
                  <a:lnTo>
                    <a:pt x="1573955" y="64150"/>
                  </a:lnTo>
                  <a:lnTo>
                    <a:pt x="1593205" y="72580"/>
                  </a:lnTo>
                  <a:lnTo>
                    <a:pt x="1604764" y="86629"/>
                  </a:lnTo>
                  <a:lnTo>
                    <a:pt x="1608620" y="106299"/>
                  </a:lnTo>
                  <a:lnTo>
                    <a:pt x="1604383" y="128561"/>
                  </a:lnTo>
                  <a:lnTo>
                    <a:pt x="1591681" y="144478"/>
                  </a:lnTo>
                  <a:lnTo>
                    <a:pt x="1570526" y="154037"/>
                  </a:lnTo>
                  <a:lnTo>
                    <a:pt x="1540929" y="157226"/>
                  </a:lnTo>
                  <a:lnTo>
                    <a:pt x="1654759" y="157226"/>
                  </a:lnTo>
                  <a:lnTo>
                    <a:pt x="1665563" y="145176"/>
                  </a:lnTo>
                  <a:lnTo>
                    <a:pt x="1674765" y="125636"/>
                  </a:lnTo>
                  <a:lnTo>
                    <a:pt x="1677835" y="103632"/>
                  </a:lnTo>
                  <a:lnTo>
                    <a:pt x="1675691" y="80934"/>
                  </a:lnTo>
                  <a:lnTo>
                    <a:pt x="1669365" y="61341"/>
                  </a:lnTo>
                  <a:close/>
                </a:path>
                <a:path w="2085339" h="403860">
                  <a:moveTo>
                    <a:pt x="440093" y="106553"/>
                  </a:moveTo>
                  <a:lnTo>
                    <a:pt x="384328" y="116824"/>
                  </a:lnTo>
                  <a:lnTo>
                    <a:pt x="340614" y="147574"/>
                  </a:lnTo>
                  <a:lnTo>
                    <a:pt x="312342" y="194722"/>
                  </a:lnTo>
                  <a:lnTo>
                    <a:pt x="302920" y="253873"/>
                  </a:lnTo>
                  <a:lnTo>
                    <a:pt x="305175" y="285922"/>
                  </a:lnTo>
                  <a:lnTo>
                    <a:pt x="323221" y="339973"/>
                  </a:lnTo>
                  <a:lnTo>
                    <a:pt x="358868" y="379712"/>
                  </a:lnTo>
                  <a:lnTo>
                    <a:pt x="409408" y="400044"/>
                  </a:lnTo>
                  <a:lnTo>
                    <a:pt x="440093" y="402590"/>
                  </a:lnTo>
                  <a:lnTo>
                    <a:pt x="470235" y="400067"/>
                  </a:lnTo>
                  <a:lnTo>
                    <a:pt x="497020" y="392509"/>
                  </a:lnTo>
                  <a:lnTo>
                    <a:pt x="520424" y="379926"/>
                  </a:lnTo>
                  <a:lnTo>
                    <a:pt x="540423" y="362331"/>
                  </a:lnTo>
                  <a:lnTo>
                    <a:pt x="550743" y="348234"/>
                  </a:lnTo>
                  <a:lnTo>
                    <a:pt x="440093" y="348234"/>
                  </a:lnTo>
                  <a:lnTo>
                    <a:pt x="410380" y="342348"/>
                  </a:lnTo>
                  <a:lnTo>
                    <a:pt x="389154" y="324675"/>
                  </a:lnTo>
                  <a:lnTo>
                    <a:pt x="376419" y="295191"/>
                  </a:lnTo>
                  <a:lnTo>
                    <a:pt x="372173" y="253873"/>
                  </a:lnTo>
                  <a:lnTo>
                    <a:pt x="373323" y="233158"/>
                  </a:lnTo>
                  <a:lnTo>
                    <a:pt x="390563" y="185420"/>
                  </a:lnTo>
                  <a:lnTo>
                    <a:pt x="425317" y="162452"/>
                  </a:lnTo>
                  <a:lnTo>
                    <a:pt x="440093" y="160909"/>
                  </a:lnTo>
                  <a:lnTo>
                    <a:pt x="551924" y="160909"/>
                  </a:lnTo>
                  <a:lnTo>
                    <a:pt x="541058" y="146050"/>
                  </a:lnTo>
                  <a:lnTo>
                    <a:pt x="521246" y="128787"/>
                  </a:lnTo>
                  <a:lnTo>
                    <a:pt x="497814" y="116443"/>
                  </a:lnTo>
                  <a:lnTo>
                    <a:pt x="470763" y="109027"/>
                  </a:lnTo>
                  <a:lnTo>
                    <a:pt x="440093" y="106553"/>
                  </a:lnTo>
                  <a:close/>
                </a:path>
                <a:path w="2085339" h="403860">
                  <a:moveTo>
                    <a:pt x="551924" y="160909"/>
                  </a:moveTo>
                  <a:lnTo>
                    <a:pt x="440093" y="160909"/>
                  </a:lnTo>
                  <a:lnTo>
                    <a:pt x="469690" y="166719"/>
                  </a:lnTo>
                  <a:lnTo>
                    <a:pt x="490845" y="184150"/>
                  </a:lnTo>
                  <a:lnTo>
                    <a:pt x="503547" y="213201"/>
                  </a:lnTo>
                  <a:lnTo>
                    <a:pt x="507784" y="253873"/>
                  </a:lnTo>
                  <a:lnTo>
                    <a:pt x="506641" y="275234"/>
                  </a:lnTo>
                  <a:lnTo>
                    <a:pt x="489496" y="323723"/>
                  </a:lnTo>
                  <a:lnTo>
                    <a:pt x="454884" y="346708"/>
                  </a:lnTo>
                  <a:lnTo>
                    <a:pt x="440093" y="348234"/>
                  </a:lnTo>
                  <a:lnTo>
                    <a:pt x="550743" y="348234"/>
                  </a:lnTo>
                  <a:lnTo>
                    <a:pt x="556425" y="340473"/>
                  </a:lnTo>
                  <a:lnTo>
                    <a:pt x="567855" y="315102"/>
                  </a:lnTo>
                  <a:lnTo>
                    <a:pt x="574713" y="286232"/>
                  </a:lnTo>
                  <a:lnTo>
                    <a:pt x="576999" y="253873"/>
                  </a:lnTo>
                  <a:lnTo>
                    <a:pt x="574758" y="221488"/>
                  </a:lnTo>
                  <a:lnTo>
                    <a:pt x="568029" y="192722"/>
                  </a:lnTo>
                  <a:lnTo>
                    <a:pt x="556800" y="167576"/>
                  </a:lnTo>
                  <a:lnTo>
                    <a:pt x="551924" y="160909"/>
                  </a:lnTo>
                  <a:close/>
                </a:path>
                <a:path w="2085339" h="403860">
                  <a:moveTo>
                    <a:pt x="1239431" y="1651"/>
                  </a:moveTo>
                  <a:lnTo>
                    <a:pt x="1209078" y="1651"/>
                  </a:lnTo>
                  <a:lnTo>
                    <a:pt x="1053503" y="397256"/>
                  </a:lnTo>
                  <a:lnTo>
                    <a:pt x="1130465" y="397256"/>
                  </a:lnTo>
                  <a:lnTo>
                    <a:pt x="1157643" y="318135"/>
                  </a:lnTo>
                  <a:lnTo>
                    <a:pt x="1365008" y="318135"/>
                  </a:lnTo>
                  <a:lnTo>
                    <a:pt x="1343995" y="265176"/>
                  </a:lnTo>
                  <a:lnTo>
                    <a:pt x="1177328" y="265176"/>
                  </a:lnTo>
                  <a:lnTo>
                    <a:pt x="1224318" y="121031"/>
                  </a:lnTo>
                  <a:lnTo>
                    <a:pt x="1286799" y="121031"/>
                  </a:lnTo>
                  <a:lnTo>
                    <a:pt x="1239431" y="1651"/>
                  </a:lnTo>
                  <a:close/>
                </a:path>
                <a:path w="2085339" h="403860">
                  <a:moveTo>
                    <a:pt x="1365008" y="318135"/>
                  </a:moveTo>
                  <a:lnTo>
                    <a:pt x="1291374" y="318135"/>
                  </a:lnTo>
                  <a:lnTo>
                    <a:pt x="1319949" y="397256"/>
                  </a:lnTo>
                  <a:lnTo>
                    <a:pt x="1396403" y="397256"/>
                  </a:lnTo>
                  <a:lnTo>
                    <a:pt x="1365008" y="318135"/>
                  </a:lnTo>
                  <a:close/>
                </a:path>
                <a:path w="2085339" h="403860">
                  <a:moveTo>
                    <a:pt x="1286799" y="121031"/>
                  </a:moveTo>
                  <a:lnTo>
                    <a:pt x="1224318" y="121031"/>
                  </a:lnTo>
                  <a:lnTo>
                    <a:pt x="1271181" y="265176"/>
                  </a:lnTo>
                  <a:lnTo>
                    <a:pt x="1343995" y="265176"/>
                  </a:lnTo>
                  <a:lnTo>
                    <a:pt x="1286799" y="121031"/>
                  </a:lnTo>
                  <a:close/>
                </a:path>
                <a:path w="2085339" h="403860">
                  <a:moveTo>
                    <a:pt x="678853" y="111887"/>
                  </a:moveTo>
                  <a:lnTo>
                    <a:pt x="630974" y="111887"/>
                  </a:lnTo>
                  <a:lnTo>
                    <a:pt x="630974" y="397256"/>
                  </a:lnTo>
                  <a:lnTo>
                    <a:pt x="697522" y="397256"/>
                  </a:lnTo>
                  <a:lnTo>
                    <a:pt x="697522" y="191008"/>
                  </a:lnTo>
                  <a:lnTo>
                    <a:pt x="702643" y="185152"/>
                  </a:lnTo>
                  <a:lnTo>
                    <a:pt x="739654" y="164385"/>
                  </a:lnTo>
                  <a:lnTo>
                    <a:pt x="754799" y="162306"/>
                  </a:lnTo>
                  <a:lnTo>
                    <a:pt x="868435" y="162306"/>
                  </a:lnTo>
                  <a:lnTo>
                    <a:pt x="864535" y="153902"/>
                  </a:lnTo>
                  <a:lnTo>
                    <a:pt x="852771" y="138557"/>
                  </a:lnTo>
                  <a:lnTo>
                    <a:pt x="691172" y="138557"/>
                  </a:lnTo>
                  <a:lnTo>
                    <a:pt x="678853" y="111887"/>
                  </a:lnTo>
                  <a:close/>
                </a:path>
                <a:path w="2085339" h="403860">
                  <a:moveTo>
                    <a:pt x="868435" y="162306"/>
                  </a:moveTo>
                  <a:lnTo>
                    <a:pt x="754799" y="162306"/>
                  </a:lnTo>
                  <a:lnTo>
                    <a:pt x="769568" y="163353"/>
                  </a:lnTo>
                  <a:lnTo>
                    <a:pt x="782088" y="166497"/>
                  </a:lnTo>
                  <a:lnTo>
                    <a:pt x="810980" y="200787"/>
                  </a:lnTo>
                  <a:lnTo>
                    <a:pt x="814489" y="232410"/>
                  </a:lnTo>
                  <a:lnTo>
                    <a:pt x="814489" y="397256"/>
                  </a:lnTo>
                  <a:lnTo>
                    <a:pt x="881037" y="397256"/>
                  </a:lnTo>
                  <a:lnTo>
                    <a:pt x="881037" y="222250"/>
                  </a:lnTo>
                  <a:lnTo>
                    <a:pt x="879203" y="196435"/>
                  </a:lnTo>
                  <a:lnTo>
                    <a:pt x="873702" y="173656"/>
                  </a:lnTo>
                  <a:lnTo>
                    <a:pt x="868435" y="162306"/>
                  </a:lnTo>
                  <a:close/>
                </a:path>
                <a:path w="2085339" h="403860">
                  <a:moveTo>
                    <a:pt x="771309" y="106553"/>
                  </a:moveTo>
                  <a:lnTo>
                    <a:pt x="746429" y="108553"/>
                  </a:lnTo>
                  <a:lnTo>
                    <a:pt x="724763" y="114554"/>
                  </a:lnTo>
                  <a:lnTo>
                    <a:pt x="706336" y="124555"/>
                  </a:lnTo>
                  <a:lnTo>
                    <a:pt x="691172" y="138557"/>
                  </a:lnTo>
                  <a:lnTo>
                    <a:pt x="852771" y="138557"/>
                  </a:lnTo>
                  <a:lnTo>
                    <a:pt x="816838" y="114236"/>
                  </a:lnTo>
                  <a:lnTo>
                    <a:pt x="771309" y="106553"/>
                  </a:lnTo>
                  <a:close/>
                </a:path>
                <a:path w="2085339" h="403860">
                  <a:moveTo>
                    <a:pt x="47955" y="111887"/>
                  </a:moveTo>
                  <a:lnTo>
                    <a:pt x="0" y="111887"/>
                  </a:lnTo>
                  <a:lnTo>
                    <a:pt x="0" y="397256"/>
                  </a:lnTo>
                  <a:lnTo>
                    <a:pt x="66598" y="397256"/>
                  </a:lnTo>
                  <a:lnTo>
                    <a:pt x="66598" y="191008"/>
                  </a:lnTo>
                  <a:lnTo>
                    <a:pt x="71715" y="185152"/>
                  </a:lnTo>
                  <a:lnTo>
                    <a:pt x="108723" y="164385"/>
                  </a:lnTo>
                  <a:lnTo>
                    <a:pt x="123875" y="162306"/>
                  </a:lnTo>
                  <a:lnTo>
                    <a:pt x="237504" y="162306"/>
                  </a:lnTo>
                  <a:lnTo>
                    <a:pt x="233590" y="153902"/>
                  </a:lnTo>
                  <a:lnTo>
                    <a:pt x="221787" y="138557"/>
                  </a:lnTo>
                  <a:lnTo>
                    <a:pt x="60210" y="138557"/>
                  </a:lnTo>
                  <a:lnTo>
                    <a:pt x="47955" y="111887"/>
                  </a:lnTo>
                  <a:close/>
                </a:path>
                <a:path w="2085339" h="403860">
                  <a:moveTo>
                    <a:pt x="237504" y="162306"/>
                  </a:moveTo>
                  <a:lnTo>
                    <a:pt x="123875" y="162306"/>
                  </a:lnTo>
                  <a:lnTo>
                    <a:pt x="138618" y="163353"/>
                  </a:lnTo>
                  <a:lnTo>
                    <a:pt x="151145" y="166497"/>
                  </a:lnTo>
                  <a:lnTo>
                    <a:pt x="180055" y="200787"/>
                  </a:lnTo>
                  <a:lnTo>
                    <a:pt x="183553" y="232410"/>
                  </a:lnTo>
                  <a:lnTo>
                    <a:pt x="183553" y="397256"/>
                  </a:lnTo>
                  <a:lnTo>
                    <a:pt x="250151" y="397256"/>
                  </a:lnTo>
                  <a:lnTo>
                    <a:pt x="250151" y="222250"/>
                  </a:lnTo>
                  <a:lnTo>
                    <a:pt x="248311" y="196435"/>
                  </a:lnTo>
                  <a:lnTo>
                    <a:pt x="242790" y="173656"/>
                  </a:lnTo>
                  <a:lnTo>
                    <a:pt x="237504" y="162306"/>
                  </a:lnTo>
                  <a:close/>
                </a:path>
                <a:path w="2085339" h="403860">
                  <a:moveTo>
                    <a:pt x="140398" y="106553"/>
                  </a:moveTo>
                  <a:lnTo>
                    <a:pt x="115505" y="108553"/>
                  </a:lnTo>
                  <a:lnTo>
                    <a:pt x="93841" y="114554"/>
                  </a:lnTo>
                  <a:lnTo>
                    <a:pt x="75410" y="124555"/>
                  </a:lnTo>
                  <a:lnTo>
                    <a:pt x="60210" y="138557"/>
                  </a:lnTo>
                  <a:lnTo>
                    <a:pt x="221787" y="138557"/>
                  </a:lnTo>
                  <a:lnTo>
                    <a:pt x="185918" y="114236"/>
                  </a:lnTo>
                  <a:lnTo>
                    <a:pt x="140398" y="106553"/>
                  </a:lnTo>
                  <a:close/>
                </a:path>
                <a:path w="2085339" h="403860">
                  <a:moveTo>
                    <a:pt x="1911896" y="0"/>
                  </a:moveTo>
                  <a:lnTo>
                    <a:pt x="1843093" y="14462"/>
                  </a:lnTo>
                  <a:lnTo>
                    <a:pt x="1789722" y="57785"/>
                  </a:lnTo>
                  <a:lnTo>
                    <a:pt x="1755432" y="121840"/>
                  </a:lnTo>
                  <a:lnTo>
                    <a:pt x="1744002" y="198755"/>
                  </a:lnTo>
                  <a:lnTo>
                    <a:pt x="1746623" y="243929"/>
                  </a:lnTo>
                  <a:lnTo>
                    <a:pt x="1754495" y="284019"/>
                  </a:lnTo>
                  <a:lnTo>
                    <a:pt x="1786039" y="348996"/>
                  </a:lnTo>
                  <a:lnTo>
                    <a:pt x="1837108" y="390144"/>
                  </a:lnTo>
                  <a:lnTo>
                    <a:pt x="1906562" y="403860"/>
                  </a:lnTo>
                  <a:lnTo>
                    <a:pt x="1946878" y="400405"/>
                  </a:lnTo>
                  <a:lnTo>
                    <a:pt x="1982301" y="390032"/>
                  </a:lnTo>
                  <a:lnTo>
                    <a:pt x="2012843" y="372731"/>
                  </a:lnTo>
                  <a:lnTo>
                    <a:pt x="2038515" y="348488"/>
                  </a:lnTo>
                  <a:lnTo>
                    <a:pt x="2042627" y="342392"/>
                  </a:lnTo>
                  <a:lnTo>
                    <a:pt x="1906562" y="342392"/>
                  </a:lnTo>
                  <a:lnTo>
                    <a:pt x="1885773" y="340036"/>
                  </a:lnTo>
                  <a:lnTo>
                    <a:pt x="1852055" y="321228"/>
                  </a:lnTo>
                  <a:lnTo>
                    <a:pt x="1829030" y="284104"/>
                  </a:lnTo>
                  <a:lnTo>
                    <a:pt x="1817461" y="231094"/>
                  </a:lnTo>
                  <a:lnTo>
                    <a:pt x="1816011" y="198755"/>
                  </a:lnTo>
                  <a:lnTo>
                    <a:pt x="1817558" y="168939"/>
                  </a:lnTo>
                  <a:lnTo>
                    <a:pt x="1829941" y="118977"/>
                  </a:lnTo>
                  <a:lnTo>
                    <a:pt x="1854513" y="82490"/>
                  </a:lnTo>
                  <a:lnTo>
                    <a:pt x="1890085" y="63908"/>
                  </a:lnTo>
                  <a:lnTo>
                    <a:pt x="1911896" y="61595"/>
                  </a:lnTo>
                  <a:lnTo>
                    <a:pt x="2046836" y="61595"/>
                  </a:lnTo>
                  <a:lnTo>
                    <a:pt x="2040547" y="52324"/>
                  </a:lnTo>
                  <a:lnTo>
                    <a:pt x="2015801" y="29414"/>
                  </a:lnTo>
                  <a:lnTo>
                    <a:pt x="1986127" y="13065"/>
                  </a:lnTo>
                  <a:lnTo>
                    <a:pt x="1951500" y="3264"/>
                  </a:lnTo>
                  <a:lnTo>
                    <a:pt x="1911896" y="0"/>
                  </a:lnTo>
                  <a:close/>
                </a:path>
                <a:path w="2085339" h="403860">
                  <a:moveTo>
                    <a:pt x="2046836" y="61595"/>
                  </a:moveTo>
                  <a:lnTo>
                    <a:pt x="1911896" y="61595"/>
                  </a:lnTo>
                  <a:lnTo>
                    <a:pt x="1956161" y="70167"/>
                  </a:lnTo>
                  <a:lnTo>
                    <a:pt x="1987794" y="95885"/>
                  </a:lnTo>
                  <a:lnTo>
                    <a:pt x="2006782" y="138747"/>
                  </a:lnTo>
                  <a:lnTo>
                    <a:pt x="2013115" y="198755"/>
                  </a:lnTo>
                  <a:lnTo>
                    <a:pt x="2011402" y="231713"/>
                  </a:lnTo>
                  <a:lnTo>
                    <a:pt x="1997738" y="285105"/>
                  </a:lnTo>
                  <a:lnTo>
                    <a:pt x="1970641" y="321657"/>
                  </a:lnTo>
                  <a:lnTo>
                    <a:pt x="1931017" y="340084"/>
                  </a:lnTo>
                  <a:lnTo>
                    <a:pt x="1906562" y="342392"/>
                  </a:lnTo>
                  <a:lnTo>
                    <a:pt x="2042627" y="342392"/>
                  </a:lnTo>
                  <a:lnTo>
                    <a:pt x="2058850" y="318341"/>
                  </a:lnTo>
                  <a:lnTo>
                    <a:pt x="2073376" y="283337"/>
                  </a:lnTo>
                  <a:lnTo>
                    <a:pt x="2082091" y="243474"/>
                  </a:lnTo>
                  <a:lnTo>
                    <a:pt x="2084997" y="198755"/>
                  </a:lnTo>
                  <a:lnTo>
                    <a:pt x="2082230" y="154247"/>
                  </a:lnTo>
                  <a:lnTo>
                    <a:pt x="2073916" y="115014"/>
                  </a:lnTo>
                  <a:lnTo>
                    <a:pt x="2060029" y="81043"/>
                  </a:lnTo>
                  <a:lnTo>
                    <a:pt x="2046836" y="615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1023" y="2978658"/>
              <a:ext cx="134365" cy="1437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5796" y="2930144"/>
              <a:ext cx="147802" cy="1995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9718" y="2836925"/>
              <a:ext cx="2013585" cy="340995"/>
            </a:xfrm>
            <a:custGeom>
              <a:avLst/>
              <a:gdLst/>
              <a:ahLst/>
              <a:cxnLst/>
              <a:rect l="l" t="t" r="r" b="b"/>
              <a:pathLst>
                <a:path w="2013585" h="340994">
                  <a:moveTo>
                    <a:pt x="1224318" y="59436"/>
                  </a:moveTo>
                  <a:lnTo>
                    <a:pt x="1177328" y="203581"/>
                  </a:lnTo>
                  <a:lnTo>
                    <a:pt x="1271181" y="203581"/>
                  </a:lnTo>
                  <a:lnTo>
                    <a:pt x="1224318" y="59436"/>
                  </a:lnTo>
                  <a:close/>
                </a:path>
                <a:path w="2013585" h="340994">
                  <a:moveTo>
                    <a:pt x="771309" y="44958"/>
                  </a:moveTo>
                  <a:lnTo>
                    <a:pt x="816838" y="52641"/>
                  </a:lnTo>
                  <a:lnTo>
                    <a:pt x="851700" y="75564"/>
                  </a:lnTo>
                  <a:lnTo>
                    <a:pt x="873702" y="112061"/>
                  </a:lnTo>
                  <a:lnTo>
                    <a:pt x="881037" y="160654"/>
                  </a:lnTo>
                  <a:lnTo>
                    <a:pt x="881037" y="335661"/>
                  </a:lnTo>
                  <a:lnTo>
                    <a:pt x="814489" y="335661"/>
                  </a:lnTo>
                  <a:lnTo>
                    <a:pt x="814489" y="170814"/>
                  </a:lnTo>
                  <a:lnTo>
                    <a:pt x="813610" y="153765"/>
                  </a:lnTo>
                  <a:lnTo>
                    <a:pt x="800519" y="117475"/>
                  </a:lnTo>
                  <a:lnTo>
                    <a:pt x="754799" y="100711"/>
                  </a:lnTo>
                  <a:lnTo>
                    <a:pt x="747345" y="101232"/>
                  </a:lnTo>
                  <a:lnTo>
                    <a:pt x="708682" y="118189"/>
                  </a:lnTo>
                  <a:lnTo>
                    <a:pt x="697522" y="129412"/>
                  </a:lnTo>
                  <a:lnTo>
                    <a:pt x="697522" y="335661"/>
                  </a:lnTo>
                  <a:lnTo>
                    <a:pt x="630974" y="335661"/>
                  </a:lnTo>
                  <a:lnTo>
                    <a:pt x="630974" y="50291"/>
                  </a:lnTo>
                  <a:lnTo>
                    <a:pt x="678853" y="50291"/>
                  </a:lnTo>
                  <a:lnTo>
                    <a:pt x="691172" y="76962"/>
                  </a:lnTo>
                  <a:lnTo>
                    <a:pt x="706336" y="62960"/>
                  </a:lnTo>
                  <a:lnTo>
                    <a:pt x="724763" y="52959"/>
                  </a:lnTo>
                  <a:lnTo>
                    <a:pt x="746429" y="46958"/>
                  </a:lnTo>
                  <a:lnTo>
                    <a:pt x="771309" y="44958"/>
                  </a:lnTo>
                  <a:close/>
                </a:path>
                <a:path w="2013585" h="340994">
                  <a:moveTo>
                    <a:pt x="440093" y="44958"/>
                  </a:moveTo>
                  <a:lnTo>
                    <a:pt x="497814" y="54848"/>
                  </a:lnTo>
                  <a:lnTo>
                    <a:pt x="541058" y="84454"/>
                  </a:lnTo>
                  <a:lnTo>
                    <a:pt x="568029" y="131127"/>
                  </a:lnTo>
                  <a:lnTo>
                    <a:pt x="576999" y="192277"/>
                  </a:lnTo>
                  <a:lnTo>
                    <a:pt x="574713" y="224637"/>
                  </a:lnTo>
                  <a:lnTo>
                    <a:pt x="556425" y="278878"/>
                  </a:lnTo>
                  <a:lnTo>
                    <a:pt x="520424" y="318331"/>
                  </a:lnTo>
                  <a:lnTo>
                    <a:pt x="470235" y="338472"/>
                  </a:lnTo>
                  <a:lnTo>
                    <a:pt x="440093" y="340995"/>
                  </a:lnTo>
                  <a:lnTo>
                    <a:pt x="409408" y="338449"/>
                  </a:lnTo>
                  <a:lnTo>
                    <a:pt x="358868" y="318117"/>
                  </a:lnTo>
                  <a:lnTo>
                    <a:pt x="323221" y="278378"/>
                  </a:lnTo>
                  <a:lnTo>
                    <a:pt x="305175" y="224327"/>
                  </a:lnTo>
                  <a:lnTo>
                    <a:pt x="302920" y="192277"/>
                  </a:lnTo>
                  <a:lnTo>
                    <a:pt x="305275" y="161202"/>
                  </a:lnTo>
                  <a:lnTo>
                    <a:pt x="324121" y="108053"/>
                  </a:lnTo>
                  <a:lnTo>
                    <a:pt x="360963" y="68050"/>
                  </a:lnTo>
                  <a:lnTo>
                    <a:pt x="410706" y="47527"/>
                  </a:lnTo>
                  <a:lnTo>
                    <a:pt x="440093" y="44958"/>
                  </a:lnTo>
                  <a:close/>
                </a:path>
                <a:path w="2013585" h="340994">
                  <a:moveTo>
                    <a:pt x="140398" y="44958"/>
                  </a:moveTo>
                  <a:lnTo>
                    <a:pt x="185918" y="52641"/>
                  </a:lnTo>
                  <a:lnTo>
                    <a:pt x="220713" y="75564"/>
                  </a:lnTo>
                  <a:lnTo>
                    <a:pt x="242790" y="112061"/>
                  </a:lnTo>
                  <a:lnTo>
                    <a:pt x="250151" y="160654"/>
                  </a:lnTo>
                  <a:lnTo>
                    <a:pt x="250151" y="335661"/>
                  </a:lnTo>
                  <a:lnTo>
                    <a:pt x="183553" y="335661"/>
                  </a:lnTo>
                  <a:lnTo>
                    <a:pt x="183553" y="170814"/>
                  </a:lnTo>
                  <a:lnTo>
                    <a:pt x="182678" y="153765"/>
                  </a:lnTo>
                  <a:lnTo>
                    <a:pt x="169557" y="117475"/>
                  </a:lnTo>
                  <a:lnTo>
                    <a:pt x="123875" y="100711"/>
                  </a:lnTo>
                  <a:lnTo>
                    <a:pt x="116425" y="101232"/>
                  </a:lnTo>
                  <a:lnTo>
                    <a:pt x="77750" y="118189"/>
                  </a:lnTo>
                  <a:lnTo>
                    <a:pt x="66598" y="129412"/>
                  </a:lnTo>
                  <a:lnTo>
                    <a:pt x="66598" y="335661"/>
                  </a:lnTo>
                  <a:lnTo>
                    <a:pt x="0" y="335661"/>
                  </a:lnTo>
                  <a:lnTo>
                    <a:pt x="0" y="50291"/>
                  </a:lnTo>
                  <a:lnTo>
                    <a:pt x="47955" y="50291"/>
                  </a:lnTo>
                  <a:lnTo>
                    <a:pt x="60210" y="76962"/>
                  </a:lnTo>
                  <a:lnTo>
                    <a:pt x="75410" y="62960"/>
                  </a:lnTo>
                  <a:lnTo>
                    <a:pt x="93841" y="52959"/>
                  </a:lnTo>
                  <a:lnTo>
                    <a:pt x="115505" y="46958"/>
                  </a:lnTo>
                  <a:lnTo>
                    <a:pt x="140398" y="44958"/>
                  </a:lnTo>
                  <a:close/>
                </a:path>
                <a:path w="2013585" h="340994">
                  <a:moveTo>
                    <a:pt x="1911896" y="0"/>
                  </a:moveTo>
                  <a:lnTo>
                    <a:pt x="1870954" y="9271"/>
                  </a:lnTo>
                  <a:lnTo>
                    <a:pt x="1840776" y="37211"/>
                  </a:lnTo>
                  <a:lnTo>
                    <a:pt x="1822202" y="80756"/>
                  </a:lnTo>
                  <a:lnTo>
                    <a:pt x="1816011" y="137160"/>
                  </a:lnTo>
                  <a:lnTo>
                    <a:pt x="1817461" y="169499"/>
                  </a:lnTo>
                  <a:lnTo>
                    <a:pt x="1829030" y="222509"/>
                  </a:lnTo>
                  <a:lnTo>
                    <a:pt x="1852055" y="259633"/>
                  </a:lnTo>
                  <a:lnTo>
                    <a:pt x="1885773" y="278441"/>
                  </a:lnTo>
                  <a:lnTo>
                    <a:pt x="1906562" y="280797"/>
                  </a:lnTo>
                  <a:lnTo>
                    <a:pt x="1931017" y="278489"/>
                  </a:lnTo>
                  <a:lnTo>
                    <a:pt x="1970641" y="260062"/>
                  </a:lnTo>
                  <a:lnTo>
                    <a:pt x="1997738" y="223510"/>
                  </a:lnTo>
                  <a:lnTo>
                    <a:pt x="2011402" y="170118"/>
                  </a:lnTo>
                  <a:lnTo>
                    <a:pt x="2013115" y="137160"/>
                  </a:lnTo>
                  <a:lnTo>
                    <a:pt x="2006782" y="77152"/>
                  </a:lnTo>
                  <a:lnTo>
                    <a:pt x="1987794" y="34289"/>
                  </a:lnTo>
                  <a:lnTo>
                    <a:pt x="1956161" y="8572"/>
                  </a:lnTo>
                  <a:lnTo>
                    <a:pt x="1911896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1023" y="2830575"/>
              <a:ext cx="113410" cy="1080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3222" y="2775330"/>
              <a:ext cx="1031875" cy="403860"/>
            </a:xfrm>
            <a:custGeom>
              <a:avLst/>
              <a:gdLst/>
              <a:ahLst/>
              <a:cxnLst/>
              <a:rect l="l" t="t" r="r" b="b"/>
              <a:pathLst>
                <a:path w="1031875" h="403860">
                  <a:moveTo>
                    <a:pt x="495172" y="3556"/>
                  </a:moveTo>
                  <a:lnTo>
                    <a:pt x="549274" y="10033"/>
                  </a:lnTo>
                  <a:lnTo>
                    <a:pt x="590041" y="29464"/>
                  </a:lnTo>
                  <a:lnTo>
                    <a:pt x="615759" y="61023"/>
                  </a:lnTo>
                  <a:lnTo>
                    <a:pt x="624332" y="103632"/>
                  </a:lnTo>
                  <a:lnTo>
                    <a:pt x="621262" y="125636"/>
                  </a:lnTo>
                  <a:lnTo>
                    <a:pt x="612060" y="145176"/>
                  </a:lnTo>
                  <a:lnTo>
                    <a:pt x="596739" y="162264"/>
                  </a:lnTo>
                  <a:lnTo>
                    <a:pt x="575309" y="176911"/>
                  </a:lnTo>
                  <a:lnTo>
                    <a:pt x="607147" y="192938"/>
                  </a:lnTo>
                  <a:lnTo>
                    <a:pt x="629888" y="215693"/>
                  </a:lnTo>
                  <a:lnTo>
                    <a:pt x="643532" y="245187"/>
                  </a:lnTo>
                  <a:lnTo>
                    <a:pt x="648080" y="281432"/>
                  </a:lnTo>
                  <a:lnTo>
                    <a:pt x="645558" y="306649"/>
                  </a:lnTo>
                  <a:lnTo>
                    <a:pt x="625417" y="348940"/>
                  </a:lnTo>
                  <a:lnTo>
                    <a:pt x="586249" y="379682"/>
                  </a:lnTo>
                  <a:lnTo>
                    <a:pt x="534294" y="395303"/>
                  </a:lnTo>
                  <a:lnTo>
                    <a:pt x="503935" y="397256"/>
                  </a:lnTo>
                  <a:lnTo>
                    <a:pt x="384555" y="397256"/>
                  </a:lnTo>
                  <a:lnTo>
                    <a:pt x="384555" y="7239"/>
                  </a:lnTo>
                  <a:lnTo>
                    <a:pt x="421038" y="5591"/>
                  </a:lnTo>
                  <a:lnTo>
                    <a:pt x="451627" y="4445"/>
                  </a:lnTo>
                  <a:lnTo>
                    <a:pt x="476335" y="3774"/>
                  </a:lnTo>
                  <a:lnTo>
                    <a:pt x="495172" y="3556"/>
                  </a:lnTo>
                  <a:close/>
                </a:path>
                <a:path w="1031875" h="403860">
                  <a:moveTo>
                    <a:pt x="155575" y="1651"/>
                  </a:moveTo>
                  <a:lnTo>
                    <a:pt x="185927" y="1651"/>
                  </a:lnTo>
                  <a:lnTo>
                    <a:pt x="342900" y="397256"/>
                  </a:lnTo>
                  <a:lnTo>
                    <a:pt x="266445" y="397256"/>
                  </a:lnTo>
                  <a:lnTo>
                    <a:pt x="237870" y="318135"/>
                  </a:lnTo>
                  <a:lnTo>
                    <a:pt x="104139" y="318135"/>
                  </a:lnTo>
                  <a:lnTo>
                    <a:pt x="76961" y="397256"/>
                  </a:lnTo>
                  <a:lnTo>
                    <a:pt x="0" y="397256"/>
                  </a:lnTo>
                  <a:lnTo>
                    <a:pt x="155575" y="1651"/>
                  </a:lnTo>
                  <a:close/>
                </a:path>
                <a:path w="1031875" h="403860">
                  <a:moveTo>
                    <a:pt x="858392" y="0"/>
                  </a:moveTo>
                  <a:lnTo>
                    <a:pt x="897997" y="3264"/>
                  </a:lnTo>
                  <a:lnTo>
                    <a:pt x="962298" y="29414"/>
                  </a:lnTo>
                  <a:lnTo>
                    <a:pt x="1006526" y="81043"/>
                  </a:lnTo>
                  <a:lnTo>
                    <a:pt x="1028727" y="154247"/>
                  </a:lnTo>
                  <a:lnTo>
                    <a:pt x="1031494" y="198755"/>
                  </a:lnTo>
                  <a:lnTo>
                    <a:pt x="1028588" y="243474"/>
                  </a:lnTo>
                  <a:lnTo>
                    <a:pt x="1019873" y="283337"/>
                  </a:lnTo>
                  <a:lnTo>
                    <a:pt x="985011" y="348488"/>
                  </a:lnTo>
                  <a:lnTo>
                    <a:pt x="928798" y="390032"/>
                  </a:lnTo>
                  <a:lnTo>
                    <a:pt x="853058" y="403860"/>
                  </a:lnTo>
                  <a:lnTo>
                    <a:pt x="816028" y="400431"/>
                  </a:lnTo>
                  <a:lnTo>
                    <a:pt x="755778" y="372999"/>
                  </a:lnTo>
                  <a:lnTo>
                    <a:pt x="714126" y="319037"/>
                  </a:lnTo>
                  <a:lnTo>
                    <a:pt x="693120" y="243929"/>
                  </a:lnTo>
                  <a:lnTo>
                    <a:pt x="690498" y="198755"/>
                  </a:lnTo>
                  <a:lnTo>
                    <a:pt x="693356" y="158708"/>
                  </a:lnTo>
                  <a:lnTo>
                    <a:pt x="716216" y="88187"/>
                  </a:lnTo>
                  <a:lnTo>
                    <a:pt x="760987" y="32521"/>
                  </a:lnTo>
                  <a:lnTo>
                    <a:pt x="822051" y="3617"/>
                  </a:lnTo>
                  <a:lnTo>
                    <a:pt x="858392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272411"/>
            <a:ext cx="7841615" cy="351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77152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Conflit antigène-anticorps </a:t>
            </a:r>
            <a:r>
              <a:rPr sz="2800" spc="-10" dirty="0">
                <a:latin typeface="Georgia"/>
                <a:cs typeface="Georgia"/>
              </a:rPr>
              <a:t>dans </a:t>
            </a:r>
            <a:r>
              <a:rPr sz="2800" spc="-5" dirty="0">
                <a:latin typeface="Georgia"/>
                <a:cs typeface="Georgia"/>
              </a:rPr>
              <a:t>un </a:t>
            </a:r>
            <a:r>
              <a:rPr sz="2800" spc="-10" dirty="0">
                <a:latin typeface="Georgia"/>
                <a:cs typeface="Georgia"/>
              </a:rPr>
              <a:t>système  sanguin </a:t>
            </a:r>
            <a:r>
              <a:rPr sz="2800" spc="-5" dirty="0">
                <a:latin typeface="Georgia"/>
                <a:cs typeface="Georgia"/>
              </a:rPr>
              <a:t>autre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qu’ABO</a:t>
            </a:r>
            <a:endParaRPr sz="2800">
              <a:latin typeface="Georgia"/>
              <a:cs typeface="Georgia"/>
            </a:endParaRPr>
          </a:p>
          <a:p>
            <a:pPr marL="268605" marR="12573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Résulte de l’existence chez le receveur </a:t>
            </a:r>
            <a:r>
              <a:rPr sz="2800" dirty="0">
                <a:latin typeface="Georgia"/>
                <a:cs typeface="Georgia"/>
              </a:rPr>
              <a:t>d’un </a:t>
            </a:r>
            <a:r>
              <a:rPr sz="2800" spc="-5" dirty="0">
                <a:latin typeface="Georgia"/>
                <a:cs typeface="Georgia"/>
              </a:rPr>
              <a:t>(ou  de </a:t>
            </a:r>
            <a:r>
              <a:rPr sz="2800" spc="-10" dirty="0">
                <a:latin typeface="Georgia"/>
                <a:cs typeface="Georgia"/>
              </a:rPr>
              <a:t>plusieurs) anticorps </a:t>
            </a:r>
            <a:r>
              <a:rPr sz="2800" spc="-5" dirty="0">
                <a:latin typeface="Georgia"/>
                <a:cs typeface="Georgia"/>
              </a:rPr>
              <a:t>acquis, </a:t>
            </a:r>
            <a:r>
              <a:rPr sz="2800" spc="-10" dirty="0">
                <a:latin typeface="Georgia"/>
                <a:cs typeface="Georgia"/>
              </a:rPr>
              <a:t>immun(s), </a:t>
            </a:r>
            <a:r>
              <a:rPr sz="2800" spc="-5" dirty="0">
                <a:latin typeface="Georgia"/>
                <a:cs typeface="Georgia"/>
              </a:rPr>
              <a:t>à </a:t>
            </a:r>
            <a:r>
              <a:rPr sz="2800" dirty="0">
                <a:latin typeface="Georgia"/>
                <a:cs typeface="Georgia"/>
              </a:rPr>
              <a:t>la  </a:t>
            </a:r>
            <a:r>
              <a:rPr sz="2800" spc="-10" dirty="0">
                <a:latin typeface="Georgia"/>
                <a:cs typeface="Georgia"/>
              </a:rPr>
              <a:t>suite </a:t>
            </a:r>
            <a:r>
              <a:rPr sz="2800" spc="-5" dirty="0">
                <a:latin typeface="Georgia"/>
                <a:cs typeface="Georgia"/>
              </a:rPr>
              <a:t>d’une </a:t>
            </a:r>
            <a:r>
              <a:rPr sz="2800" spc="-10" dirty="0">
                <a:latin typeface="Georgia"/>
                <a:cs typeface="Georgia"/>
              </a:rPr>
              <a:t>transfusion </a:t>
            </a:r>
            <a:r>
              <a:rPr sz="2800" spc="-5" dirty="0">
                <a:latin typeface="Georgia"/>
                <a:cs typeface="Georgia"/>
              </a:rPr>
              <a:t>antérieure, grossesse </a:t>
            </a:r>
            <a:r>
              <a:rPr sz="2800" spc="-10" dirty="0">
                <a:latin typeface="Georgia"/>
                <a:cs typeface="Georgia"/>
              </a:rPr>
              <a:t>ou  </a:t>
            </a:r>
            <a:r>
              <a:rPr sz="2800" spc="-5" dirty="0">
                <a:latin typeface="Georgia"/>
                <a:cs typeface="Georgia"/>
              </a:rPr>
              <a:t>greffe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d’organe.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Expl: anti-RH1, anti-RH4, anti-RH3, </a:t>
            </a:r>
            <a:r>
              <a:rPr sz="2800" spc="-10" dirty="0">
                <a:latin typeface="Georgia"/>
                <a:cs typeface="Georgia"/>
              </a:rPr>
              <a:t>anti-KEL1,  anti-FY1,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anti-JK1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es techniques de réanimation - Médecine Intensive Réanimation">
            <a:extLst>
              <a:ext uri="{FF2B5EF4-FFF2-40B4-BE49-F238E27FC236}">
                <a16:creationId xmlns:a16="http://schemas.microsoft.com/office/drawing/2014/main" id="{3B368228-E861-2177-CCFF-FCB219A5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45782"/>
            <a:ext cx="6609068" cy="45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CBEAFB-0737-1402-7FBE-DEEF7C42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23956"/>
              </p:ext>
            </p:extLst>
          </p:nvPr>
        </p:nvGraphicFramePr>
        <p:xfrm>
          <a:off x="6172200" y="3004828"/>
          <a:ext cx="2113092" cy="3073042"/>
        </p:xfrm>
        <a:graphic>
          <a:graphicData uri="http://schemas.openxmlformats.org/drawingml/2006/table">
            <a:tbl>
              <a:tblPr/>
              <a:tblGrid>
                <a:gridCol w="2113092">
                  <a:extLst>
                    <a:ext uri="{9D8B030D-6E8A-4147-A177-3AD203B41FA5}">
                      <a16:colId xmlns:a16="http://schemas.microsoft.com/office/drawing/2014/main" val="1264357375"/>
                    </a:ext>
                  </a:extLst>
                </a:gridCol>
              </a:tblGrid>
              <a:tr h="307304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57150" cmpd="sng">
                      <a:solidFill>
                        <a:srgbClr val="00B050"/>
                      </a:solidFill>
                      <a:prstDash val="solid"/>
                    </a:lnL>
                    <a:lnR w="57150" cmpd="sng">
                      <a:solidFill>
                        <a:srgbClr val="00B050"/>
                      </a:solidFill>
                      <a:prstDash val="solid"/>
                    </a:lnR>
                    <a:lnT w="57150" cmpd="sng">
                      <a:solidFill>
                        <a:srgbClr val="00B050"/>
                      </a:solidFill>
                      <a:prstDash val="solid"/>
                    </a:lnT>
                    <a:lnB w="57150" cmpd="sng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7169"/>
                  </a:ext>
                </a:extLst>
              </a:tr>
            </a:tbl>
          </a:graphicData>
        </a:graphic>
      </p:graphicFrame>
      <p:pic>
        <p:nvPicPr>
          <p:cNvPr id="1026" name="Picture 2" descr="Transfusion Sanguine fiche technique - infirmier pro">
            <a:extLst>
              <a:ext uri="{FF2B5EF4-FFF2-40B4-BE49-F238E27FC236}">
                <a16:creationId xmlns:a16="http://schemas.microsoft.com/office/drawing/2014/main" id="{1773606D-64F8-65A1-9E57-58459B15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71" y="780130"/>
            <a:ext cx="2952750" cy="13820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3732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>
                <a:solidFill>
                  <a:srgbClr val="424455"/>
                </a:solidFill>
                <a:latin typeface="Trebuchet MS"/>
                <a:cs typeface="Trebuchet MS"/>
              </a:rPr>
              <a:t>Tableau</a:t>
            </a:r>
            <a:r>
              <a:rPr sz="4000" spc="-8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clinique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4852670" cy="3279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Hémolyse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intravasculaire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Hémolyse extravasculaire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++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Frissons, </a:t>
            </a:r>
            <a:r>
              <a:rPr sz="2800" spc="-5" dirty="0">
                <a:latin typeface="Georgia"/>
                <a:cs typeface="Georgia"/>
              </a:rPr>
              <a:t>hyperthermie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50%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Hémolyse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retardée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Transfusion </a:t>
            </a:r>
            <a:r>
              <a:rPr sz="2800" spc="-10" dirty="0">
                <a:latin typeface="Georgia"/>
                <a:cs typeface="Georgia"/>
              </a:rPr>
              <a:t>peu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efficace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Hémoglobinurie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Ictère j7 post</a:t>
            </a:r>
            <a:r>
              <a:rPr sz="2800" spc="-10" dirty="0">
                <a:latin typeface="Georgia"/>
                <a:cs typeface="Georgia"/>
              </a:rPr>
              <a:t> transfusion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2458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424455"/>
                </a:solidFill>
                <a:latin typeface="Trebuchet MS"/>
                <a:cs typeface="Trebuchet MS"/>
              </a:rPr>
              <a:t>Prévention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4229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  <a:tab pos="1064895" algn="l"/>
              </a:tabLst>
            </a:pPr>
            <a:r>
              <a:rPr sz="2800" spc="-10" dirty="0">
                <a:latin typeface="Georgia"/>
                <a:cs typeface="Georgia"/>
              </a:rPr>
              <a:t>RAI	pré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transfusionnelle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674319"/>
            <a:ext cx="8068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424455"/>
                </a:solidFill>
                <a:latin typeface="Trebuchet MS"/>
                <a:cs typeface="Trebuchet MS"/>
              </a:rPr>
              <a:t>Incident immunologique </a:t>
            </a:r>
            <a:r>
              <a:rPr sz="3200" b="1" dirty="0">
                <a:solidFill>
                  <a:srgbClr val="424455"/>
                </a:solidFill>
                <a:latin typeface="Trebuchet MS"/>
                <a:cs typeface="Trebuchet MS"/>
              </a:rPr>
              <a:t>: conduite à</a:t>
            </a:r>
            <a:r>
              <a:rPr sz="3200" b="1" spc="-9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424455"/>
                </a:solidFill>
                <a:latin typeface="Trebuchet MS"/>
                <a:cs typeface="Trebuchet MS"/>
              </a:rPr>
              <a:t>tenir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877" y="1568958"/>
            <a:ext cx="7658100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26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Devant</a:t>
            </a:r>
            <a:endParaRPr sz="2400">
              <a:latin typeface="Georgia"/>
              <a:cs typeface="Georgia"/>
            </a:endParaRPr>
          </a:p>
          <a:p>
            <a:pPr marL="826769" lvl="1" indent="-220345">
              <a:lnSpc>
                <a:spcPts val="2315"/>
              </a:lnSpc>
              <a:buFont typeface="Arial"/>
              <a:buChar char=""/>
              <a:tabLst>
                <a:tab pos="827405" algn="l"/>
              </a:tabLst>
            </a:pP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Hémolyse (ictère - IRA -</a:t>
            </a:r>
            <a:r>
              <a:rPr sz="2400" spc="-35" dirty="0">
                <a:solidFill>
                  <a:srgbClr val="525389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525389"/>
                </a:solidFill>
                <a:latin typeface="Georgia"/>
                <a:cs typeface="Georgia"/>
              </a:rPr>
              <a:t>Choc)</a:t>
            </a:r>
            <a:endParaRPr sz="2400">
              <a:latin typeface="Georgia"/>
              <a:cs typeface="Georgia"/>
            </a:endParaRPr>
          </a:p>
          <a:p>
            <a:pPr marL="826769" lvl="1" indent="-220345">
              <a:lnSpc>
                <a:spcPts val="2165"/>
              </a:lnSpc>
              <a:buFont typeface="Arial"/>
              <a:buChar char=""/>
              <a:tabLst>
                <a:tab pos="827405" algn="l"/>
              </a:tabLst>
            </a:pP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Manifestations </a:t>
            </a: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non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spécifiques (douleur</a:t>
            </a:r>
            <a:r>
              <a:rPr sz="2400" spc="-95" dirty="0">
                <a:solidFill>
                  <a:srgbClr val="525389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525389"/>
                </a:solidFill>
                <a:latin typeface="Georgia"/>
                <a:cs typeface="Georgia"/>
              </a:rPr>
              <a:t>lombaires</a:t>
            </a:r>
            <a:endParaRPr sz="2400">
              <a:latin typeface="Georgia"/>
              <a:cs typeface="Georgia"/>
            </a:endParaRPr>
          </a:p>
          <a:p>
            <a:pPr marL="826769">
              <a:lnSpc>
                <a:spcPts val="2450"/>
              </a:lnSpc>
            </a:pP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+++)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0"/>
              </a:lnSpc>
              <a:spcBef>
                <a:spcPts val="175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Arrêt de la</a:t>
            </a:r>
            <a:r>
              <a:rPr sz="2400" b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transfusion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31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Mesures de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réanimation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315"/>
              </a:lnSpc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Alerter correspondants</a:t>
            </a:r>
            <a:r>
              <a:rPr sz="2400" b="1" spc="-2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d’hémovigilance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31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Bilan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immuno-hématologique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31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groupage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31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test de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Coombs,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31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RAI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24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test de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compatibilité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50"/>
              </a:lnSpc>
              <a:buClr>
                <a:srgbClr val="9F4DA2"/>
              </a:buClr>
              <a:buFont typeface="Arial"/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Formes les </a:t>
            </a:r>
            <a:r>
              <a:rPr sz="2800" spc="-10" dirty="0">
                <a:latin typeface="Georgia"/>
                <a:cs typeface="Georgia"/>
              </a:rPr>
              <a:t>plus</a:t>
            </a:r>
            <a:r>
              <a:rPr sz="2800" spc="-5" dirty="0">
                <a:latin typeface="Georgia"/>
                <a:cs typeface="Georgia"/>
              </a:rPr>
              <a:t> sévères</a:t>
            </a:r>
            <a:endParaRPr sz="2800">
              <a:latin typeface="Georgia"/>
              <a:cs typeface="Georgia"/>
            </a:endParaRPr>
          </a:p>
          <a:p>
            <a:pPr marL="268605">
              <a:lnSpc>
                <a:spcPts val="3005"/>
              </a:lnSpc>
            </a:pPr>
            <a:r>
              <a:rPr sz="2800" spc="-5" dirty="0">
                <a:latin typeface="Georgia"/>
                <a:cs typeface="Georgia"/>
              </a:rPr>
              <a:t>Discuter Ig et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l’exsanguino-transfusion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2770885"/>
            <a:ext cx="1477010" cy="455295"/>
            <a:chOff x="790955" y="2770885"/>
            <a:chExt cx="1477010" cy="455295"/>
          </a:xfrm>
        </p:grpSpPr>
        <p:sp>
          <p:nvSpPr>
            <p:cNvPr id="3" name="object 3"/>
            <p:cNvSpPr/>
            <p:nvPr/>
          </p:nvSpPr>
          <p:spPr>
            <a:xfrm>
              <a:off x="790955" y="2777246"/>
              <a:ext cx="1476756" cy="448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086" y="2776981"/>
              <a:ext cx="1420495" cy="395605"/>
            </a:xfrm>
            <a:custGeom>
              <a:avLst/>
              <a:gdLst/>
              <a:ahLst/>
              <a:cxnLst/>
              <a:rect l="l" t="t" r="r" b="b"/>
              <a:pathLst>
                <a:path w="1420495" h="395605">
                  <a:moveTo>
                    <a:pt x="476567" y="1269"/>
                  </a:moveTo>
                  <a:lnTo>
                    <a:pt x="463618" y="1408"/>
                  </a:lnTo>
                  <a:lnTo>
                    <a:pt x="448775" y="1809"/>
                  </a:lnTo>
                  <a:lnTo>
                    <a:pt x="373396" y="5212"/>
                  </a:lnTo>
                  <a:lnTo>
                    <a:pt x="368388" y="5333"/>
                  </a:lnTo>
                  <a:lnTo>
                    <a:pt x="368388" y="395604"/>
                  </a:lnTo>
                  <a:lnTo>
                    <a:pt x="440309" y="395604"/>
                  </a:lnTo>
                  <a:lnTo>
                    <a:pt x="440309" y="232537"/>
                  </a:lnTo>
                  <a:lnTo>
                    <a:pt x="561349" y="232537"/>
                  </a:lnTo>
                  <a:lnTo>
                    <a:pt x="553021" y="219837"/>
                  </a:lnTo>
                  <a:lnTo>
                    <a:pt x="567902" y="212885"/>
                  </a:lnTo>
                  <a:lnTo>
                    <a:pt x="581485" y="203850"/>
                  </a:lnTo>
                  <a:lnTo>
                    <a:pt x="593758" y="192744"/>
                  </a:lnTo>
                  <a:lnTo>
                    <a:pt x="604710" y="179577"/>
                  </a:lnTo>
                  <a:lnTo>
                    <a:pt x="607184" y="175513"/>
                  </a:lnTo>
                  <a:lnTo>
                    <a:pt x="469582" y="175513"/>
                  </a:lnTo>
                  <a:lnTo>
                    <a:pt x="463963" y="175418"/>
                  </a:lnTo>
                  <a:lnTo>
                    <a:pt x="457207" y="175133"/>
                  </a:lnTo>
                  <a:lnTo>
                    <a:pt x="449321" y="174656"/>
                  </a:lnTo>
                  <a:lnTo>
                    <a:pt x="440309" y="173989"/>
                  </a:lnTo>
                  <a:lnTo>
                    <a:pt x="440309" y="65531"/>
                  </a:lnTo>
                  <a:lnTo>
                    <a:pt x="448475" y="64515"/>
                  </a:lnTo>
                  <a:lnTo>
                    <a:pt x="456247" y="63880"/>
                  </a:lnTo>
                  <a:lnTo>
                    <a:pt x="613053" y="63880"/>
                  </a:lnTo>
                  <a:lnTo>
                    <a:pt x="601383" y="42774"/>
                  </a:lnTo>
                  <a:lnTo>
                    <a:pt x="571665" y="19724"/>
                  </a:lnTo>
                  <a:lnTo>
                    <a:pt x="530059" y="5885"/>
                  </a:lnTo>
                  <a:lnTo>
                    <a:pt x="476567" y="1269"/>
                  </a:lnTo>
                  <a:close/>
                </a:path>
                <a:path w="1420495" h="395605">
                  <a:moveTo>
                    <a:pt x="561349" y="232537"/>
                  </a:moveTo>
                  <a:lnTo>
                    <a:pt x="440309" y="232537"/>
                  </a:lnTo>
                  <a:lnTo>
                    <a:pt x="465431" y="233870"/>
                  </a:lnTo>
                  <a:lnTo>
                    <a:pt x="475643" y="234251"/>
                  </a:lnTo>
                  <a:lnTo>
                    <a:pt x="484314" y="234441"/>
                  </a:lnTo>
                  <a:lnTo>
                    <a:pt x="588454" y="395604"/>
                  </a:lnTo>
                  <a:lnTo>
                    <a:pt x="740473" y="395604"/>
                  </a:lnTo>
                  <a:lnTo>
                    <a:pt x="742043" y="391032"/>
                  </a:lnTo>
                  <a:lnTo>
                    <a:pt x="665289" y="391032"/>
                  </a:lnTo>
                  <a:lnTo>
                    <a:pt x="561349" y="232537"/>
                  </a:lnTo>
                  <a:close/>
                </a:path>
                <a:path w="1420495" h="395605">
                  <a:moveTo>
                    <a:pt x="975017" y="316483"/>
                  </a:moveTo>
                  <a:lnTo>
                    <a:pt x="901382" y="316483"/>
                  </a:lnTo>
                  <a:lnTo>
                    <a:pt x="929957" y="395604"/>
                  </a:lnTo>
                  <a:lnTo>
                    <a:pt x="1006411" y="395604"/>
                  </a:lnTo>
                  <a:lnTo>
                    <a:pt x="975017" y="316483"/>
                  </a:lnTo>
                  <a:close/>
                </a:path>
                <a:path w="1420495" h="395605">
                  <a:moveTo>
                    <a:pt x="849439" y="0"/>
                  </a:moveTo>
                  <a:lnTo>
                    <a:pt x="819086" y="0"/>
                  </a:lnTo>
                  <a:lnTo>
                    <a:pt x="665289" y="391032"/>
                  </a:lnTo>
                  <a:lnTo>
                    <a:pt x="742043" y="391032"/>
                  </a:lnTo>
                  <a:lnTo>
                    <a:pt x="767651" y="316483"/>
                  </a:lnTo>
                  <a:lnTo>
                    <a:pt x="975017" y="316483"/>
                  </a:lnTo>
                  <a:lnTo>
                    <a:pt x="954003" y="263525"/>
                  </a:lnTo>
                  <a:lnTo>
                    <a:pt x="787336" y="263525"/>
                  </a:lnTo>
                  <a:lnTo>
                    <a:pt x="834326" y="119379"/>
                  </a:lnTo>
                  <a:lnTo>
                    <a:pt x="896808" y="119379"/>
                  </a:lnTo>
                  <a:lnTo>
                    <a:pt x="849439" y="0"/>
                  </a:lnTo>
                  <a:close/>
                </a:path>
                <a:path w="1420495" h="395605">
                  <a:moveTo>
                    <a:pt x="896808" y="119379"/>
                  </a:moveTo>
                  <a:lnTo>
                    <a:pt x="834326" y="119379"/>
                  </a:lnTo>
                  <a:lnTo>
                    <a:pt x="881189" y="263525"/>
                  </a:lnTo>
                  <a:lnTo>
                    <a:pt x="954003" y="263525"/>
                  </a:lnTo>
                  <a:lnTo>
                    <a:pt x="896808" y="119379"/>
                  </a:lnTo>
                  <a:close/>
                </a:path>
                <a:path w="1420495" h="395605">
                  <a:moveTo>
                    <a:pt x="613053" y="63880"/>
                  </a:moveTo>
                  <a:lnTo>
                    <a:pt x="463740" y="63880"/>
                  </a:lnTo>
                  <a:lnTo>
                    <a:pt x="485358" y="64597"/>
                  </a:lnTo>
                  <a:lnTo>
                    <a:pt x="503904" y="66754"/>
                  </a:lnTo>
                  <a:lnTo>
                    <a:pt x="541113" y="82226"/>
                  </a:lnTo>
                  <a:lnTo>
                    <a:pt x="553275" y="115569"/>
                  </a:lnTo>
                  <a:lnTo>
                    <a:pt x="552015" y="131853"/>
                  </a:lnTo>
                  <a:lnTo>
                    <a:pt x="521660" y="168655"/>
                  </a:lnTo>
                  <a:lnTo>
                    <a:pt x="469582" y="175513"/>
                  </a:lnTo>
                  <a:lnTo>
                    <a:pt x="607184" y="175513"/>
                  </a:lnTo>
                  <a:lnTo>
                    <a:pt x="613638" y="164911"/>
                  </a:lnTo>
                  <a:lnTo>
                    <a:pt x="620029" y="149494"/>
                  </a:lnTo>
                  <a:lnTo>
                    <a:pt x="623873" y="133340"/>
                  </a:lnTo>
                  <a:lnTo>
                    <a:pt x="625157" y="116458"/>
                  </a:lnTo>
                  <a:lnTo>
                    <a:pt x="619213" y="75023"/>
                  </a:lnTo>
                  <a:lnTo>
                    <a:pt x="613053" y="63880"/>
                  </a:lnTo>
                  <a:close/>
                </a:path>
                <a:path w="1420495" h="395605">
                  <a:moveTo>
                    <a:pt x="1420431" y="5333"/>
                  </a:moveTo>
                  <a:lnTo>
                    <a:pt x="1351216" y="5333"/>
                  </a:lnTo>
                  <a:lnTo>
                    <a:pt x="1351216" y="395604"/>
                  </a:lnTo>
                  <a:lnTo>
                    <a:pt x="1420431" y="395604"/>
                  </a:lnTo>
                  <a:lnTo>
                    <a:pt x="1420431" y="5333"/>
                  </a:lnTo>
                  <a:close/>
                </a:path>
                <a:path w="1420495" h="395605">
                  <a:moveTo>
                    <a:pt x="1117409" y="5333"/>
                  </a:moveTo>
                  <a:lnTo>
                    <a:pt x="1048067" y="5333"/>
                  </a:lnTo>
                  <a:lnTo>
                    <a:pt x="1048067" y="395604"/>
                  </a:lnTo>
                  <a:lnTo>
                    <a:pt x="1293685" y="395604"/>
                  </a:lnTo>
                  <a:lnTo>
                    <a:pt x="1293685" y="334009"/>
                  </a:lnTo>
                  <a:lnTo>
                    <a:pt x="1117409" y="334009"/>
                  </a:lnTo>
                  <a:lnTo>
                    <a:pt x="1117409" y="5333"/>
                  </a:lnTo>
                  <a:close/>
                </a:path>
                <a:path w="1420495" h="395605">
                  <a:moveTo>
                    <a:pt x="193408" y="66801"/>
                  </a:moveTo>
                  <a:lnTo>
                    <a:pt x="124142" y="66801"/>
                  </a:lnTo>
                  <a:lnTo>
                    <a:pt x="124142" y="395604"/>
                  </a:lnTo>
                  <a:lnTo>
                    <a:pt x="193408" y="395604"/>
                  </a:lnTo>
                  <a:lnTo>
                    <a:pt x="193408" y="66801"/>
                  </a:lnTo>
                  <a:close/>
                </a:path>
                <a:path w="1420495" h="395605">
                  <a:moveTo>
                    <a:pt x="323138" y="5333"/>
                  </a:moveTo>
                  <a:lnTo>
                    <a:pt x="0" y="5333"/>
                  </a:lnTo>
                  <a:lnTo>
                    <a:pt x="0" y="66801"/>
                  </a:lnTo>
                  <a:lnTo>
                    <a:pt x="323138" y="66801"/>
                  </a:lnTo>
                  <a:lnTo>
                    <a:pt x="323138" y="5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6422" y="2896361"/>
              <a:ext cx="93980" cy="144145"/>
            </a:xfrm>
            <a:custGeom>
              <a:avLst/>
              <a:gdLst/>
              <a:ahLst/>
              <a:cxnLst/>
              <a:rect l="l" t="t" r="r" b="b"/>
              <a:pathLst>
                <a:path w="93980" h="144144">
                  <a:moveTo>
                    <a:pt x="46990" y="0"/>
                  </a:moveTo>
                  <a:lnTo>
                    <a:pt x="0" y="144145"/>
                  </a:lnTo>
                  <a:lnTo>
                    <a:pt x="93853" y="144145"/>
                  </a:lnTo>
                  <a:lnTo>
                    <a:pt x="46990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299" y="2834766"/>
              <a:ext cx="125158" cy="123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086" y="2776981"/>
              <a:ext cx="1420495" cy="395605"/>
            </a:xfrm>
            <a:custGeom>
              <a:avLst/>
              <a:gdLst/>
              <a:ahLst/>
              <a:cxnLst/>
              <a:rect l="l" t="t" r="r" b="b"/>
              <a:pathLst>
                <a:path w="1420495" h="395605">
                  <a:moveTo>
                    <a:pt x="1351216" y="5333"/>
                  </a:moveTo>
                  <a:lnTo>
                    <a:pt x="1420431" y="5333"/>
                  </a:lnTo>
                  <a:lnTo>
                    <a:pt x="1420431" y="395604"/>
                  </a:lnTo>
                  <a:lnTo>
                    <a:pt x="1351216" y="395604"/>
                  </a:lnTo>
                  <a:lnTo>
                    <a:pt x="1351216" y="5333"/>
                  </a:lnTo>
                  <a:close/>
                </a:path>
                <a:path w="1420495" h="395605">
                  <a:moveTo>
                    <a:pt x="1048067" y="5333"/>
                  </a:moveTo>
                  <a:lnTo>
                    <a:pt x="1117409" y="5333"/>
                  </a:lnTo>
                  <a:lnTo>
                    <a:pt x="1117409" y="334009"/>
                  </a:lnTo>
                  <a:lnTo>
                    <a:pt x="1293685" y="334009"/>
                  </a:lnTo>
                  <a:lnTo>
                    <a:pt x="1293685" y="395604"/>
                  </a:lnTo>
                  <a:lnTo>
                    <a:pt x="1048067" y="395604"/>
                  </a:lnTo>
                  <a:lnTo>
                    <a:pt x="1048067" y="5333"/>
                  </a:lnTo>
                  <a:close/>
                </a:path>
                <a:path w="1420495" h="395605">
                  <a:moveTo>
                    <a:pt x="0" y="5333"/>
                  </a:moveTo>
                  <a:lnTo>
                    <a:pt x="323138" y="5333"/>
                  </a:lnTo>
                  <a:lnTo>
                    <a:pt x="323138" y="66801"/>
                  </a:lnTo>
                  <a:lnTo>
                    <a:pt x="193408" y="66801"/>
                  </a:lnTo>
                  <a:lnTo>
                    <a:pt x="193408" y="395604"/>
                  </a:lnTo>
                  <a:lnTo>
                    <a:pt x="124142" y="395604"/>
                  </a:lnTo>
                  <a:lnTo>
                    <a:pt x="124142" y="66801"/>
                  </a:lnTo>
                  <a:lnTo>
                    <a:pt x="0" y="66801"/>
                  </a:lnTo>
                  <a:lnTo>
                    <a:pt x="0" y="5333"/>
                  </a:lnTo>
                  <a:close/>
                </a:path>
                <a:path w="1420495" h="395605">
                  <a:moveTo>
                    <a:pt x="819086" y="0"/>
                  </a:moveTo>
                  <a:lnTo>
                    <a:pt x="849439" y="0"/>
                  </a:lnTo>
                  <a:lnTo>
                    <a:pt x="1006411" y="395604"/>
                  </a:lnTo>
                  <a:lnTo>
                    <a:pt x="929957" y="395604"/>
                  </a:lnTo>
                  <a:lnTo>
                    <a:pt x="901382" y="316483"/>
                  </a:lnTo>
                  <a:lnTo>
                    <a:pt x="767651" y="316483"/>
                  </a:lnTo>
                  <a:lnTo>
                    <a:pt x="740473" y="395604"/>
                  </a:lnTo>
                  <a:lnTo>
                    <a:pt x="668337" y="395604"/>
                  </a:lnTo>
                  <a:lnTo>
                    <a:pt x="663511" y="395604"/>
                  </a:lnTo>
                  <a:lnTo>
                    <a:pt x="588454" y="395604"/>
                  </a:lnTo>
                  <a:lnTo>
                    <a:pt x="484314" y="234441"/>
                  </a:lnTo>
                  <a:lnTo>
                    <a:pt x="475643" y="234251"/>
                  </a:lnTo>
                  <a:lnTo>
                    <a:pt x="465431" y="233870"/>
                  </a:lnTo>
                  <a:lnTo>
                    <a:pt x="453658" y="233299"/>
                  </a:lnTo>
                  <a:lnTo>
                    <a:pt x="440309" y="232537"/>
                  </a:lnTo>
                  <a:lnTo>
                    <a:pt x="440309" y="395604"/>
                  </a:lnTo>
                  <a:lnTo>
                    <a:pt x="368388" y="395604"/>
                  </a:lnTo>
                  <a:lnTo>
                    <a:pt x="368388" y="5333"/>
                  </a:lnTo>
                  <a:lnTo>
                    <a:pt x="373396" y="5212"/>
                  </a:lnTo>
                  <a:lnTo>
                    <a:pt x="382570" y="4841"/>
                  </a:lnTo>
                  <a:lnTo>
                    <a:pt x="395908" y="4208"/>
                  </a:lnTo>
                  <a:lnTo>
                    <a:pt x="413410" y="3301"/>
                  </a:lnTo>
                  <a:lnTo>
                    <a:pt x="432038" y="2448"/>
                  </a:lnTo>
                  <a:lnTo>
                    <a:pt x="448775" y="1809"/>
                  </a:lnTo>
                  <a:lnTo>
                    <a:pt x="463618" y="1408"/>
                  </a:lnTo>
                  <a:lnTo>
                    <a:pt x="476567" y="1269"/>
                  </a:lnTo>
                  <a:lnTo>
                    <a:pt x="530059" y="5885"/>
                  </a:lnTo>
                  <a:lnTo>
                    <a:pt x="571665" y="19724"/>
                  </a:lnTo>
                  <a:lnTo>
                    <a:pt x="601383" y="42774"/>
                  </a:lnTo>
                  <a:lnTo>
                    <a:pt x="619213" y="75023"/>
                  </a:lnTo>
                  <a:lnTo>
                    <a:pt x="625157" y="116458"/>
                  </a:lnTo>
                  <a:lnTo>
                    <a:pt x="623873" y="133340"/>
                  </a:lnTo>
                  <a:lnTo>
                    <a:pt x="604710" y="179577"/>
                  </a:lnTo>
                  <a:lnTo>
                    <a:pt x="567902" y="212885"/>
                  </a:lnTo>
                  <a:lnTo>
                    <a:pt x="553021" y="219837"/>
                  </a:lnTo>
                  <a:lnTo>
                    <a:pt x="665289" y="391032"/>
                  </a:lnTo>
                  <a:lnTo>
                    <a:pt x="819086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6836" y="3391611"/>
            <a:ext cx="5114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5"/>
                </a:solidFill>
              </a:rPr>
              <a:t>Transfusion- </a:t>
            </a:r>
            <a:r>
              <a:rPr dirty="0">
                <a:solidFill>
                  <a:srgbClr val="424455"/>
                </a:solidFill>
              </a:rPr>
              <a:t>related acute </a:t>
            </a:r>
            <a:r>
              <a:rPr spc="-5" dirty="0">
                <a:solidFill>
                  <a:srgbClr val="424455"/>
                </a:solidFill>
              </a:rPr>
              <a:t>lung</a:t>
            </a:r>
            <a:r>
              <a:rPr spc="-75" dirty="0">
                <a:solidFill>
                  <a:srgbClr val="424455"/>
                </a:solidFill>
              </a:rPr>
              <a:t> </a:t>
            </a:r>
            <a:r>
              <a:rPr spc="-5" dirty="0">
                <a:solidFill>
                  <a:srgbClr val="424455"/>
                </a:solidFill>
              </a:rPr>
              <a:t>injury</a:t>
            </a:r>
          </a:p>
        </p:txBody>
      </p:sp>
      <p:sp>
        <p:nvSpPr>
          <p:cNvPr id="9" name="object 9"/>
          <p:cNvSpPr/>
          <p:nvPr/>
        </p:nvSpPr>
        <p:spPr>
          <a:xfrm>
            <a:off x="5011165" y="4214825"/>
            <a:ext cx="1608709" cy="1857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441" y="680973"/>
            <a:ext cx="20739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424455"/>
                </a:solidFill>
                <a:latin typeface="Trebuchet MS"/>
                <a:cs typeface="Trebuchet MS"/>
              </a:rPr>
              <a:t>TRALI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29738"/>
            <a:ext cx="8001000" cy="406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Définition:</a:t>
            </a:r>
            <a:endParaRPr sz="2800">
              <a:latin typeface="Georgia"/>
              <a:cs typeface="Georgia"/>
            </a:endParaRPr>
          </a:p>
          <a:p>
            <a:pPr marL="12700" marR="5080">
              <a:lnSpc>
                <a:spcPct val="93300"/>
              </a:lnSpc>
              <a:spcBef>
                <a:spcPts val="204"/>
              </a:spcBef>
              <a:tabLst>
                <a:tab pos="389255" algn="l"/>
              </a:tabLst>
            </a:pPr>
            <a:r>
              <a:rPr sz="2800" spc="-5" dirty="0">
                <a:latin typeface="Georgia"/>
                <a:cs typeface="Georgia"/>
              </a:rPr>
              <a:t>«	</a:t>
            </a:r>
            <a:r>
              <a:rPr sz="2400" i="1" dirty="0">
                <a:latin typeface="Georgia"/>
                <a:cs typeface="Georgia"/>
              </a:rPr>
              <a:t>ALI/SDRA </a:t>
            </a:r>
            <a:r>
              <a:rPr sz="2400" i="1" spc="-5" dirty="0">
                <a:latin typeface="Georgia"/>
                <a:cs typeface="Georgia"/>
              </a:rPr>
              <a:t>survenant dans les </a:t>
            </a:r>
            <a:r>
              <a:rPr sz="2400" i="1" dirty="0">
                <a:latin typeface="Georgia"/>
                <a:cs typeface="Georgia"/>
              </a:rPr>
              <a:t>6 </a:t>
            </a:r>
            <a:r>
              <a:rPr sz="2400" i="1" spc="-5" dirty="0">
                <a:latin typeface="Georgia"/>
                <a:cs typeface="Georgia"/>
              </a:rPr>
              <a:t>heures suivant la </a:t>
            </a:r>
            <a:r>
              <a:rPr sz="2400" i="1" dirty="0">
                <a:latin typeface="Georgia"/>
                <a:cs typeface="Georgia"/>
              </a:rPr>
              <a:t>fin </a:t>
            </a:r>
            <a:r>
              <a:rPr sz="2400" i="1" spc="-5" dirty="0">
                <a:latin typeface="Georgia"/>
                <a:cs typeface="Georgia"/>
              </a:rPr>
              <a:t>de  la transfusion d’un produit sanguin </a:t>
            </a:r>
            <a:r>
              <a:rPr sz="2400" i="1" dirty="0">
                <a:latin typeface="Georgia"/>
                <a:cs typeface="Georgia"/>
              </a:rPr>
              <a:t>et </a:t>
            </a:r>
            <a:r>
              <a:rPr sz="2400" i="1" spc="-5" dirty="0">
                <a:latin typeface="Georgia"/>
                <a:cs typeface="Georgia"/>
              </a:rPr>
              <a:t>dont toute </a:t>
            </a:r>
            <a:r>
              <a:rPr sz="2400" i="1" dirty="0">
                <a:latin typeface="Georgia"/>
                <a:cs typeface="Georgia"/>
              </a:rPr>
              <a:t>autre  </a:t>
            </a:r>
            <a:r>
              <a:rPr sz="2400" i="1" spc="-5" dirty="0">
                <a:latin typeface="Georgia"/>
                <a:cs typeface="Georgia"/>
              </a:rPr>
              <a:t>cause </a:t>
            </a:r>
            <a:r>
              <a:rPr sz="2400" i="1" dirty="0">
                <a:latin typeface="Georgia"/>
                <a:cs typeface="Georgia"/>
              </a:rPr>
              <a:t>a </a:t>
            </a:r>
            <a:r>
              <a:rPr sz="2400" i="1" spc="-5" dirty="0">
                <a:latin typeface="Georgia"/>
                <a:cs typeface="Georgia"/>
              </a:rPr>
              <a:t>été </a:t>
            </a:r>
            <a:r>
              <a:rPr sz="2400" i="1" dirty="0">
                <a:latin typeface="Georgia"/>
                <a:cs typeface="Georgia"/>
              </a:rPr>
              <a:t>écarté » </a:t>
            </a:r>
            <a:r>
              <a:rPr sz="1400" i="1" spc="-5" dirty="0">
                <a:solidFill>
                  <a:srgbClr val="FF0000"/>
                </a:solidFill>
                <a:latin typeface="Georgia"/>
                <a:cs typeface="Georgia"/>
              </a:rPr>
              <a:t>[conférence de consensus </a:t>
            </a:r>
            <a:r>
              <a:rPr sz="1400" i="1" dirty="0">
                <a:solidFill>
                  <a:srgbClr val="FF0000"/>
                </a:solidFill>
                <a:latin typeface="Georgia"/>
                <a:cs typeface="Georgia"/>
              </a:rPr>
              <a:t>internationale </a:t>
            </a:r>
            <a:r>
              <a:rPr sz="1400" i="1" spc="-5" dirty="0">
                <a:solidFill>
                  <a:srgbClr val="FF0000"/>
                </a:solidFill>
                <a:latin typeface="Georgia"/>
                <a:cs typeface="Georgia"/>
              </a:rPr>
              <a:t>transfusion, </a:t>
            </a:r>
            <a:r>
              <a:rPr sz="1400" i="1" dirty="0">
                <a:solidFill>
                  <a:srgbClr val="FF0000"/>
                </a:solidFill>
                <a:latin typeface="Georgia"/>
                <a:cs typeface="Georgia"/>
              </a:rPr>
              <a:t>2004]  </a:t>
            </a:r>
            <a:r>
              <a:rPr sz="2800" b="1" spc="-5" dirty="0">
                <a:latin typeface="Georgia"/>
                <a:cs typeface="Georgia"/>
              </a:rPr>
              <a:t>Prédisposition: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10"/>
              </a:lnSpc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Congénitale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Acquise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Hémopathies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malignes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25"/>
              </a:lnSpc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États septiques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ts val="3345"/>
              </a:lnSpc>
              <a:buClr>
                <a:srgbClr val="9F4DA2"/>
              </a:buClr>
              <a:buChar char="-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Transplantation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hépatique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76554"/>
            <a:ext cx="1186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TRALI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925195"/>
            <a:ext cx="672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Mécanismes</a:t>
            </a:r>
            <a:r>
              <a:rPr sz="3600" spc="-3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physiopathologiques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259" y="1484727"/>
            <a:ext cx="7837170" cy="5367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0207"/>
            <a:ext cx="165227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24455"/>
                </a:solidFill>
                <a:latin typeface="Trebuchet MS"/>
                <a:cs typeface="Trebuchet MS"/>
              </a:rPr>
              <a:t>TRALI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424455"/>
                </a:solidFill>
                <a:latin typeface="Trebuchet MS"/>
                <a:cs typeface="Trebuchet MS"/>
              </a:rPr>
              <a:t>Diagnostic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1471"/>
            <a:ext cx="7617459" cy="413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6225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Détresse </a:t>
            </a:r>
            <a:r>
              <a:rPr sz="2800" spc="-5" dirty="0">
                <a:latin typeface="Georgia"/>
                <a:cs typeface="Georgia"/>
              </a:rPr>
              <a:t>respiratoire </a:t>
            </a:r>
            <a:r>
              <a:rPr sz="2800" spc="-10" dirty="0">
                <a:latin typeface="Georgia"/>
                <a:cs typeface="Georgia"/>
              </a:rPr>
              <a:t>rapidement </a:t>
            </a:r>
            <a:r>
              <a:rPr sz="2800" spc="-5" dirty="0">
                <a:latin typeface="Georgia"/>
                <a:cs typeface="Georgia"/>
              </a:rPr>
              <a:t>progressive  (H6)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Syndrome </a:t>
            </a:r>
            <a:r>
              <a:rPr sz="2800" spc="-5" dirty="0">
                <a:latin typeface="Georgia"/>
                <a:cs typeface="Georgia"/>
              </a:rPr>
              <a:t>inflammatoire avec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fièvre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Œdème alvéolo-interstitiel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bilatéral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Absence </a:t>
            </a:r>
            <a:r>
              <a:rPr sz="2800" spc="-10" dirty="0">
                <a:latin typeface="Georgia"/>
                <a:cs typeface="Georgia"/>
              </a:rPr>
              <a:t>d’argument </a:t>
            </a:r>
            <a:r>
              <a:rPr sz="2800" spc="-5" dirty="0">
                <a:latin typeface="Georgia"/>
                <a:cs typeface="Georgia"/>
              </a:rPr>
              <a:t>en </a:t>
            </a:r>
            <a:r>
              <a:rPr sz="2800" spc="-10" dirty="0">
                <a:latin typeface="Georgia"/>
                <a:cs typeface="Georgia"/>
              </a:rPr>
              <a:t>faveur </a:t>
            </a:r>
            <a:r>
              <a:rPr sz="2800" spc="-5" dirty="0">
                <a:latin typeface="Georgia"/>
                <a:cs typeface="Georgia"/>
              </a:rPr>
              <a:t>d’une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surcharge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NT-proBNP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basses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Si </a:t>
            </a:r>
            <a:r>
              <a:rPr sz="2800" spc="-10" dirty="0">
                <a:latin typeface="Georgia"/>
                <a:cs typeface="Georgia"/>
              </a:rPr>
              <a:t>diagnostic clinique </a:t>
            </a:r>
            <a:r>
              <a:rPr sz="2800" spc="-5" dirty="0">
                <a:latin typeface="Georgia"/>
                <a:cs typeface="Georgia"/>
              </a:rPr>
              <a:t>posé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Identification d’Ac anti-HLA chez le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donneur;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Phénotype HLA le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receveur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1902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TRALI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175" dirty="0">
                <a:solidFill>
                  <a:srgbClr val="424455"/>
                </a:solidFill>
                <a:latin typeface="Trebuchet MS"/>
                <a:cs typeface="Trebuchet MS"/>
              </a:rPr>
              <a:t>P</a:t>
            </a: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ronostic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379334" cy="9550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Intubation VM: </a:t>
            </a:r>
            <a:r>
              <a:rPr sz="2800" spc="-10" dirty="0">
                <a:latin typeface="Georgia"/>
                <a:cs typeface="Georgia"/>
              </a:rPr>
              <a:t>75%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cas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Mortalité directement liée </a:t>
            </a:r>
            <a:r>
              <a:rPr sz="2800" spc="-5" dirty="0">
                <a:latin typeface="Georgia"/>
                <a:cs typeface="Georgia"/>
              </a:rPr>
              <a:t>au TRALI: 5 à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10%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3150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TRALI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424455"/>
                </a:solidFill>
                <a:latin typeface="Trebuchet MS"/>
                <a:cs typeface="Trebuchet MS"/>
              </a:rPr>
              <a:t>Prise </a:t>
            </a: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en</a:t>
            </a:r>
            <a:r>
              <a:rPr sz="3600" spc="-4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charge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836951"/>
            <a:ext cx="7685405" cy="18478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Traitement symptomatique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(SDRA)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Corticothérapie: </a:t>
            </a:r>
            <a:r>
              <a:rPr sz="2800" spc="-10" dirty="0">
                <a:latin typeface="Georgia"/>
                <a:cs typeface="Georgia"/>
              </a:rPr>
              <a:t>pas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d’intérêt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Déclaration </a:t>
            </a:r>
            <a:r>
              <a:rPr sz="2800" spc="-5" dirty="0">
                <a:latin typeface="Georgia"/>
                <a:cs typeface="Georgia"/>
              </a:rPr>
              <a:t>au réseau d’hémovigilance </a:t>
            </a:r>
            <a:r>
              <a:rPr sz="2800" spc="-10" dirty="0">
                <a:latin typeface="Georgia"/>
                <a:cs typeface="Georgia"/>
              </a:rPr>
              <a:t>(permet  </a:t>
            </a:r>
            <a:r>
              <a:rPr sz="2800" spc="-5" dirty="0">
                <a:latin typeface="Georgia"/>
                <a:cs typeface="Georgia"/>
              </a:rPr>
              <a:t>d’éviter </a:t>
            </a:r>
            <a:r>
              <a:rPr sz="2800" spc="-10" dirty="0">
                <a:latin typeface="Georgia"/>
                <a:cs typeface="Georgia"/>
              </a:rPr>
              <a:t>d’autres </a:t>
            </a:r>
            <a:r>
              <a:rPr sz="2800" spc="-5" dirty="0">
                <a:latin typeface="Georgia"/>
                <a:cs typeface="Georgia"/>
              </a:rPr>
              <a:t>cas </a:t>
            </a:r>
            <a:r>
              <a:rPr sz="2800" dirty="0">
                <a:latin typeface="Georgia"/>
                <a:cs typeface="Georgia"/>
              </a:rPr>
              <a:t>de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TRALI)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203" y="2769235"/>
            <a:ext cx="1372870" cy="466090"/>
            <a:chOff x="791203" y="2769235"/>
            <a:chExt cx="1372870" cy="466090"/>
          </a:xfrm>
        </p:grpSpPr>
        <p:sp>
          <p:nvSpPr>
            <p:cNvPr id="3" name="object 3"/>
            <p:cNvSpPr/>
            <p:nvPr/>
          </p:nvSpPr>
          <p:spPr>
            <a:xfrm>
              <a:off x="791203" y="2777246"/>
              <a:ext cx="1372616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086" y="2775331"/>
              <a:ext cx="1318895" cy="403860"/>
            </a:xfrm>
            <a:custGeom>
              <a:avLst/>
              <a:gdLst/>
              <a:ahLst/>
              <a:cxnLst/>
              <a:rect l="l" t="t" r="r" b="b"/>
              <a:pathLst>
                <a:path w="1318895" h="403860">
                  <a:moveTo>
                    <a:pt x="193408" y="68453"/>
                  </a:moveTo>
                  <a:lnTo>
                    <a:pt x="124142" y="68453"/>
                  </a:lnTo>
                  <a:lnTo>
                    <a:pt x="124142" y="397256"/>
                  </a:lnTo>
                  <a:lnTo>
                    <a:pt x="193408" y="397256"/>
                  </a:lnTo>
                  <a:lnTo>
                    <a:pt x="193408" y="68453"/>
                  </a:lnTo>
                  <a:close/>
                </a:path>
                <a:path w="1318895" h="403860">
                  <a:moveTo>
                    <a:pt x="463867" y="1651"/>
                  </a:moveTo>
                  <a:lnTo>
                    <a:pt x="433514" y="1651"/>
                  </a:lnTo>
                  <a:lnTo>
                    <a:pt x="277939" y="397256"/>
                  </a:lnTo>
                  <a:lnTo>
                    <a:pt x="354926" y="397256"/>
                  </a:lnTo>
                  <a:lnTo>
                    <a:pt x="382104" y="318135"/>
                  </a:lnTo>
                  <a:lnTo>
                    <a:pt x="589445" y="318135"/>
                  </a:lnTo>
                  <a:lnTo>
                    <a:pt x="568431" y="265176"/>
                  </a:lnTo>
                  <a:lnTo>
                    <a:pt x="401815" y="265176"/>
                  </a:lnTo>
                  <a:lnTo>
                    <a:pt x="448703" y="121031"/>
                  </a:lnTo>
                  <a:lnTo>
                    <a:pt x="511236" y="121031"/>
                  </a:lnTo>
                  <a:lnTo>
                    <a:pt x="463867" y="1651"/>
                  </a:lnTo>
                  <a:close/>
                </a:path>
                <a:path w="1318895" h="403860">
                  <a:moveTo>
                    <a:pt x="589445" y="318135"/>
                  </a:moveTo>
                  <a:lnTo>
                    <a:pt x="515810" y="318135"/>
                  </a:lnTo>
                  <a:lnTo>
                    <a:pt x="544385" y="397256"/>
                  </a:lnTo>
                  <a:lnTo>
                    <a:pt x="620839" y="397256"/>
                  </a:lnTo>
                  <a:lnTo>
                    <a:pt x="589445" y="318135"/>
                  </a:lnTo>
                  <a:close/>
                </a:path>
                <a:path w="1318895" h="403860">
                  <a:moveTo>
                    <a:pt x="511236" y="121031"/>
                  </a:moveTo>
                  <a:lnTo>
                    <a:pt x="448703" y="121031"/>
                  </a:lnTo>
                  <a:lnTo>
                    <a:pt x="495617" y="265176"/>
                  </a:lnTo>
                  <a:lnTo>
                    <a:pt x="568431" y="265176"/>
                  </a:lnTo>
                  <a:lnTo>
                    <a:pt x="511236" y="121031"/>
                  </a:lnTo>
                  <a:close/>
                </a:path>
                <a:path w="1318895" h="403860">
                  <a:moveTo>
                    <a:pt x="323138" y="6985"/>
                  </a:moveTo>
                  <a:lnTo>
                    <a:pt x="0" y="6985"/>
                  </a:lnTo>
                  <a:lnTo>
                    <a:pt x="0" y="68453"/>
                  </a:lnTo>
                  <a:lnTo>
                    <a:pt x="323138" y="68453"/>
                  </a:lnTo>
                  <a:lnTo>
                    <a:pt x="323138" y="6985"/>
                  </a:lnTo>
                  <a:close/>
                </a:path>
                <a:path w="1318895" h="403860">
                  <a:moveTo>
                    <a:pt x="1145476" y="0"/>
                  </a:moveTo>
                  <a:lnTo>
                    <a:pt x="1076674" y="14462"/>
                  </a:lnTo>
                  <a:lnTo>
                    <a:pt x="1023302" y="57785"/>
                  </a:lnTo>
                  <a:lnTo>
                    <a:pt x="989012" y="121840"/>
                  </a:lnTo>
                  <a:lnTo>
                    <a:pt x="977582" y="198755"/>
                  </a:lnTo>
                  <a:lnTo>
                    <a:pt x="980203" y="243929"/>
                  </a:lnTo>
                  <a:lnTo>
                    <a:pt x="988075" y="284019"/>
                  </a:lnTo>
                  <a:lnTo>
                    <a:pt x="1019619" y="348996"/>
                  </a:lnTo>
                  <a:lnTo>
                    <a:pt x="1070689" y="390144"/>
                  </a:lnTo>
                  <a:lnTo>
                    <a:pt x="1140142" y="403860"/>
                  </a:lnTo>
                  <a:lnTo>
                    <a:pt x="1180459" y="400405"/>
                  </a:lnTo>
                  <a:lnTo>
                    <a:pt x="1215882" y="390032"/>
                  </a:lnTo>
                  <a:lnTo>
                    <a:pt x="1246423" y="372731"/>
                  </a:lnTo>
                  <a:lnTo>
                    <a:pt x="1272095" y="348488"/>
                  </a:lnTo>
                  <a:lnTo>
                    <a:pt x="1276207" y="342392"/>
                  </a:lnTo>
                  <a:lnTo>
                    <a:pt x="1140142" y="342392"/>
                  </a:lnTo>
                  <a:lnTo>
                    <a:pt x="1119354" y="340036"/>
                  </a:lnTo>
                  <a:lnTo>
                    <a:pt x="1085635" y="321228"/>
                  </a:lnTo>
                  <a:lnTo>
                    <a:pt x="1062610" y="284104"/>
                  </a:lnTo>
                  <a:lnTo>
                    <a:pt x="1051042" y="231094"/>
                  </a:lnTo>
                  <a:lnTo>
                    <a:pt x="1049591" y="198755"/>
                  </a:lnTo>
                  <a:lnTo>
                    <a:pt x="1051139" y="168939"/>
                  </a:lnTo>
                  <a:lnTo>
                    <a:pt x="1063521" y="118977"/>
                  </a:lnTo>
                  <a:lnTo>
                    <a:pt x="1088094" y="82490"/>
                  </a:lnTo>
                  <a:lnTo>
                    <a:pt x="1123666" y="63908"/>
                  </a:lnTo>
                  <a:lnTo>
                    <a:pt x="1145476" y="61595"/>
                  </a:lnTo>
                  <a:lnTo>
                    <a:pt x="1280416" y="61595"/>
                  </a:lnTo>
                  <a:lnTo>
                    <a:pt x="1274127" y="52324"/>
                  </a:lnTo>
                  <a:lnTo>
                    <a:pt x="1249382" y="29414"/>
                  </a:lnTo>
                  <a:lnTo>
                    <a:pt x="1219708" y="13065"/>
                  </a:lnTo>
                  <a:lnTo>
                    <a:pt x="1185080" y="3264"/>
                  </a:lnTo>
                  <a:lnTo>
                    <a:pt x="1145476" y="0"/>
                  </a:lnTo>
                  <a:close/>
                </a:path>
                <a:path w="1318895" h="403860">
                  <a:moveTo>
                    <a:pt x="1280416" y="61595"/>
                  </a:moveTo>
                  <a:lnTo>
                    <a:pt x="1145476" y="61595"/>
                  </a:lnTo>
                  <a:lnTo>
                    <a:pt x="1189741" y="70167"/>
                  </a:lnTo>
                  <a:lnTo>
                    <a:pt x="1221374" y="95885"/>
                  </a:lnTo>
                  <a:lnTo>
                    <a:pt x="1240363" y="138747"/>
                  </a:lnTo>
                  <a:lnTo>
                    <a:pt x="1246695" y="198755"/>
                  </a:lnTo>
                  <a:lnTo>
                    <a:pt x="1244982" y="231713"/>
                  </a:lnTo>
                  <a:lnTo>
                    <a:pt x="1231318" y="285105"/>
                  </a:lnTo>
                  <a:lnTo>
                    <a:pt x="1204221" y="321657"/>
                  </a:lnTo>
                  <a:lnTo>
                    <a:pt x="1164597" y="340084"/>
                  </a:lnTo>
                  <a:lnTo>
                    <a:pt x="1140142" y="342392"/>
                  </a:lnTo>
                  <a:lnTo>
                    <a:pt x="1276207" y="342392"/>
                  </a:lnTo>
                  <a:lnTo>
                    <a:pt x="1292431" y="318341"/>
                  </a:lnTo>
                  <a:lnTo>
                    <a:pt x="1306957" y="283337"/>
                  </a:lnTo>
                  <a:lnTo>
                    <a:pt x="1315672" y="243474"/>
                  </a:lnTo>
                  <a:lnTo>
                    <a:pt x="1318577" y="198755"/>
                  </a:lnTo>
                  <a:lnTo>
                    <a:pt x="1315811" y="154247"/>
                  </a:lnTo>
                  <a:lnTo>
                    <a:pt x="1307496" y="115014"/>
                  </a:lnTo>
                  <a:lnTo>
                    <a:pt x="1293610" y="81043"/>
                  </a:lnTo>
                  <a:lnTo>
                    <a:pt x="1280416" y="61595"/>
                  </a:lnTo>
                  <a:close/>
                </a:path>
                <a:path w="1318895" h="403860">
                  <a:moveTo>
                    <a:pt x="822642" y="254"/>
                  </a:moveTo>
                  <a:lnTo>
                    <a:pt x="751332" y="14827"/>
                  </a:lnTo>
                  <a:lnTo>
                    <a:pt x="694118" y="58547"/>
                  </a:lnTo>
                  <a:lnTo>
                    <a:pt x="656399" y="123793"/>
                  </a:lnTo>
                  <a:lnTo>
                    <a:pt x="646969" y="161774"/>
                  </a:lnTo>
                  <a:lnTo>
                    <a:pt x="643826" y="203327"/>
                  </a:lnTo>
                  <a:lnTo>
                    <a:pt x="646660" y="247358"/>
                  </a:lnTo>
                  <a:lnTo>
                    <a:pt x="655161" y="286496"/>
                  </a:lnTo>
                  <a:lnTo>
                    <a:pt x="689165" y="350139"/>
                  </a:lnTo>
                  <a:lnTo>
                    <a:pt x="743585" y="390429"/>
                  </a:lnTo>
                  <a:lnTo>
                    <a:pt x="816292" y="403860"/>
                  </a:lnTo>
                  <a:lnTo>
                    <a:pt x="854700" y="401050"/>
                  </a:lnTo>
                  <a:lnTo>
                    <a:pt x="888190" y="392620"/>
                  </a:lnTo>
                  <a:lnTo>
                    <a:pt x="916751" y="378571"/>
                  </a:lnTo>
                  <a:lnTo>
                    <a:pt x="940371" y="358902"/>
                  </a:lnTo>
                  <a:lnTo>
                    <a:pt x="930862" y="342392"/>
                  </a:lnTo>
                  <a:lnTo>
                    <a:pt x="821880" y="342392"/>
                  </a:lnTo>
                  <a:lnTo>
                    <a:pt x="798921" y="340084"/>
                  </a:lnTo>
                  <a:lnTo>
                    <a:pt x="760337" y="321657"/>
                  </a:lnTo>
                  <a:lnTo>
                    <a:pt x="732069" y="285579"/>
                  </a:lnTo>
                  <a:lnTo>
                    <a:pt x="717643" y="235946"/>
                  </a:lnTo>
                  <a:lnTo>
                    <a:pt x="715835" y="206248"/>
                  </a:lnTo>
                  <a:lnTo>
                    <a:pt x="717768" y="176287"/>
                  </a:lnTo>
                  <a:lnTo>
                    <a:pt x="733301" y="124559"/>
                  </a:lnTo>
                  <a:lnTo>
                    <a:pt x="763647" y="84834"/>
                  </a:lnTo>
                  <a:lnTo>
                    <a:pt x="803564" y="64398"/>
                  </a:lnTo>
                  <a:lnTo>
                    <a:pt x="826833" y="61849"/>
                  </a:lnTo>
                  <a:lnTo>
                    <a:pt x="913052" y="61849"/>
                  </a:lnTo>
                  <a:lnTo>
                    <a:pt x="929957" y="27813"/>
                  </a:lnTo>
                  <a:lnTo>
                    <a:pt x="908171" y="15791"/>
                  </a:lnTo>
                  <a:lnTo>
                    <a:pt x="883015" y="7175"/>
                  </a:lnTo>
                  <a:lnTo>
                    <a:pt x="854501" y="1988"/>
                  </a:lnTo>
                  <a:lnTo>
                    <a:pt x="822642" y="254"/>
                  </a:lnTo>
                  <a:close/>
                </a:path>
                <a:path w="1318895" h="403860">
                  <a:moveTo>
                    <a:pt x="908113" y="302895"/>
                  </a:moveTo>
                  <a:lnTo>
                    <a:pt x="891067" y="320157"/>
                  </a:lnTo>
                  <a:lnTo>
                    <a:pt x="870997" y="332501"/>
                  </a:lnTo>
                  <a:lnTo>
                    <a:pt x="847927" y="339917"/>
                  </a:lnTo>
                  <a:lnTo>
                    <a:pt x="821880" y="342392"/>
                  </a:lnTo>
                  <a:lnTo>
                    <a:pt x="930862" y="342392"/>
                  </a:lnTo>
                  <a:lnTo>
                    <a:pt x="908113" y="302895"/>
                  </a:lnTo>
                  <a:close/>
                </a:path>
                <a:path w="1318895" h="403860">
                  <a:moveTo>
                    <a:pt x="913052" y="61849"/>
                  </a:moveTo>
                  <a:lnTo>
                    <a:pt x="826833" y="61849"/>
                  </a:lnTo>
                  <a:lnTo>
                    <a:pt x="850788" y="63301"/>
                  </a:lnTo>
                  <a:lnTo>
                    <a:pt x="871219" y="67659"/>
                  </a:lnTo>
                  <a:lnTo>
                    <a:pt x="888126" y="74922"/>
                  </a:lnTo>
                  <a:lnTo>
                    <a:pt x="901509" y="85090"/>
                  </a:lnTo>
                  <a:lnTo>
                    <a:pt x="913052" y="61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086" y="2775331"/>
              <a:ext cx="1318895" cy="403860"/>
            </a:xfrm>
            <a:custGeom>
              <a:avLst/>
              <a:gdLst/>
              <a:ahLst/>
              <a:cxnLst/>
              <a:rect l="l" t="t" r="r" b="b"/>
              <a:pathLst>
                <a:path w="1318895" h="403860">
                  <a:moveTo>
                    <a:pt x="448703" y="121031"/>
                  </a:moveTo>
                  <a:lnTo>
                    <a:pt x="401815" y="265176"/>
                  </a:lnTo>
                  <a:lnTo>
                    <a:pt x="495617" y="265176"/>
                  </a:lnTo>
                  <a:lnTo>
                    <a:pt x="448703" y="121031"/>
                  </a:lnTo>
                  <a:close/>
                </a:path>
                <a:path w="1318895" h="403860">
                  <a:moveTo>
                    <a:pt x="1145476" y="61595"/>
                  </a:moveTo>
                  <a:lnTo>
                    <a:pt x="1104534" y="70866"/>
                  </a:lnTo>
                  <a:lnTo>
                    <a:pt x="1074356" y="98806"/>
                  </a:lnTo>
                  <a:lnTo>
                    <a:pt x="1055782" y="142351"/>
                  </a:lnTo>
                  <a:lnTo>
                    <a:pt x="1049591" y="198755"/>
                  </a:lnTo>
                  <a:lnTo>
                    <a:pt x="1051042" y="231094"/>
                  </a:lnTo>
                  <a:lnTo>
                    <a:pt x="1062610" y="284104"/>
                  </a:lnTo>
                  <a:lnTo>
                    <a:pt x="1085635" y="321228"/>
                  </a:lnTo>
                  <a:lnTo>
                    <a:pt x="1119354" y="340036"/>
                  </a:lnTo>
                  <a:lnTo>
                    <a:pt x="1140142" y="342392"/>
                  </a:lnTo>
                  <a:lnTo>
                    <a:pt x="1164597" y="340084"/>
                  </a:lnTo>
                  <a:lnTo>
                    <a:pt x="1204221" y="321657"/>
                  </a:lnTo>
                  <a:lnTo>
                    <a:pt x="1231318" y="285105"/>
                  </a:lnTo>
                  <a:lnTo>
                    <a:pt x="1244982" y="231713"/>
                  </a:lnTo>
                  <a:lnTo>
                    <a:pt x="1246695" y="198755"/>
                  </a:lnTo>
                  <a:lnTo>
                    <a:pt x="1240363" y="138747"/>
                  </a:lnTo>
                  <a:lnTo>
                    <a:pt x="1221374" y="95885"/>
                  </a:lnTo>
                  <a:lnTo>
                    <a:pt x="1189741" y="70167"/>
                  </a:lnTo>
                  <a:lnTo>
                    <a:pt x="1145476" y="61595"/>
                  </a:lnTo>
                  <a:close/>
                </a:path>
                <a:path w="1318895" h="403860">
                  <a:moveTo>
                    <a:pt x="0" y="6985"/>
                  </a:moveTo>
                  <a:lnTo>
                    <a:pt x="323138" y="6985"/>
                  </a:lnTo>
                  <a:lnTo>
                    <a:pt x="323138" y="68453"/>
                  </a:lnTo>
                  <a:lnTo>
                    <a:pt x="193408" y="68453"/>
                  </a:lnTo>
                  <a:lnTo>
                    <a:pt x="193408" y="397256"/>
                  </a:lnTo>
                  <a:lnTo>
                    <a:pt x="124142" y="397256"/>
                  </a:lnTo>
                  <a:lnTo>
                    <a:pt x="124142" y="68453"/>
                  </a:lnTo>
                  <a:lnTo>
                    <a:pt x="0" y="68453"/>
                  </a:lnTo>
                  <a:lnTo>
                    <a:pt x="0" y="6985"/>
                  </a:lnTo>
                  <a:close/>
                </a:path>
                <a:path w="1318895" h="403860">
                  <a:moveTo>
                    <a:pt x="433514" y="1651"/>
                  </a:moveTo>
                  <a:lnTo>
                    <a:pt x="463867" y="1651"/>
                  </a:lnTo>
                  <a:lnTo>
                    <a:pt x="620839" y="397256"/>
                  </a:lnTo>
                  <a:lnTo>
                    <a:pt x="544385" y="397256"/>
                  </a:lnTo>
                  <a:lnTo>
                    <a:pt x="515810" y="318135"/>
                  </a:lnTo>
                  <a:lnTo>
                    <a:pt x="382104" y="318135"/>
                  </a:lnTo>
                  <a:lnTo>
                    <a:pt x="354926" y="397256"/>
                  </a:lnTo>
                  <a:lnTo>
                    <a:pt x="277939" y="397256"/>
                  </a:lnTo>
                  <a:lnTo>
                    <a:pt x="433514" y="1651"/>
                  </a:lnTo>
                  <a:close/>
                </a:path>
                <a:path w="1318895" h="403860">
                  <a:moveTo>
                    <a:pt x="822642" y="254"/>
                  </a:moveTo>
                  <a:lnTo>
                    <a:pt x="854501" y="1988"/>
                  </a:lnTo>
                  <a:lnTo>
                    <a:pt x="883015" y="7175"/>
                  </a:lnTo>
                  <a:lnTo>
                    <a:pt x="908171" y="15791"/>
                  </a:lnTo>
                  <a:lnTo>
                    <a:pt x="929957" y="27813"/>
                  </a:lnTo>
                  <a:lnTo>
                    <a:pt x="901509" y="85090"/>
                  </a:lnTo>
                  <a:lnTo>
                    <a:pt x="888126" y="74922"/>
                  </a:lnTo>
                  <a:lnTo>
                    <a:pt x="871219" y="67659"/>
                  </a:lnTo>
                  <a:lnTo>
                    <a:pt x="850788" y="63301"/>
                  </a:lnTo>
                  <a:lnTo>
                    <a:pt x="826833" y="61849"/>
                  </a:lnTo>
                  <a:lnTo>
                    <a:pt x="803564" y="64398"/>
                  </a:lnTo>
                  <a:lnTo>
                    <a:pt x="763647" y="84834"/>
                  </a:lnTo>
                  <a:lnTo>
                    <a:pt x="733301" y="124559"/>
                  </a:lnTo>
                  <a:lnTo>
                    <a:pt x="717768" y="176287"/>
                  </a:lnTo>
                  <a:lnTo>
                    <a:pt x="715835" y="206248"/>
                  </a:lnTo>
                  <a:lnTo>
                    <a:pt x="717643" y="235946"/>
                  </a:lnTo>
                  <a:lnTo>
                    <a:pt x="732069" y="285579"/>
                  </a:lnTo>
                  <a:lnTo>
                    <a:pt x="760337" y="321657"/>
                  </a:lnTo>
                  <a:lnTo>
                    <a:pt x="798921" y="340084"/>
                  </a:lnTo>
                  <a:lnTo>
                    <a:pt x="821880" y="342392"/>
                  </a:lnTo>
                  <a:lnTo>
                    <a:pt x="847927" y="339917"/>
                  </a:lnTo>
                  <a:lnTo>
                    <a:pt x="870997" y="332501"/>
                  </a:lnTo>
                  <a:lnTo>
                    <a:pt x="891067" y="320157"/>
                  </a:lnTo>
                  <a:lnTo>
                    <a:pt x="908113" y="302895"/>
                  </a:lnTo>
                  <a:lnTo>
                    <a:pt x="940371" y="358902"/>
                  </a:lnTo>
                  <a:lnTo>
                    <a:pt x="916751" y="378571"/>
                  </a:lnTo>
                  <a:lnTo>
                    <a:pt x="888190" y="392620"/>
                  </a:lnTo>
                  <a:lnTo>
                    <a:pt x="854700" y="401050"/>
                  </a:lnTo>
                  <a:lnTo>
                    <a:pt x="816292" y="403860"/>
                  </a:lnTo>
                  <a:lnTo>
                    <a:pt x="777640" y="400502"/>
                  </a:lnTo>
                  <a:lnTo>
                    <a:pt x="714101" y="373641"/>
                  </a:lnTo>
                  <a:lnTo>
                    <a:pt x="669329" y="320752"/>
                  </a:lnTo>
                  <a:lnTo>
                    <a:pt x="646660" y="247358"/>
                  </a:lnTo>
                  <a:lnTo>
                    <a:pt x="643826" y="203327"/>
                  </a:lnTo>
                  <a:lnTo>
                    <a:pt x="646969" y="161774"/>
                  </a:lnTo>
                  <a:lnTo>
                    <a:pt x="656399" y="123793"/>
                  </a:lnTo>
                  <a:lnTo>
                    <a:pt x="694118" y="58547"/>
                  </a:lnTo>
                  <a:lnTo>
                    <a:pt x="751332" y="14827"/>
                  </a:lnTo>
                  <a:lnTo>
                    <a:pt x="785237" y="3897"/>
                  </a:lnTo>
                  <a:lnTo>
                    <a:pt x="822642" y="254"/>
                  </a:lnTo>
                  <a:close/>
                </a:path>
                <a:path w="1318895" h="403860">
                  <a:moveTo>
                    <a:pt x="1145476" y="0"/>
                  </a:moveTo>
                  <a:lnTo>
                    <a:pt x="1185080" y="3264"/>
                  </a:lnTo>
                  <a:lnTo>
                    <a:pt x="1249382" y="29414"/>
                  </a:lnTo>
                  <a:lnTo>
                    <a:pt x="1293610" y="81043"/>
                  </a:lnTo>
                  <a:lnTo>
                    <a:pt x="1315811" y="154247"/>
                  </a:lnTo>
                  <a:lnTo>
                    <a:pt x="1318577" y="198755"/>
                  </a:lnTo>
                  <a:lnTo>
                    <a:pt x="1315672" y="243474"/>
                  </a:lnTo>
                  <a:lnTo>
                    <a:pt x="1306957" y="283337"/>
                  </a:lnTo>
                  <a:lnTo>
                    <a:pt x="1272095" y="348488"/>
                  </a:lnTo>
                  <a:lnTo>
                    <a:pt x="1215882" y="390032"/>
                  </a:lnTo>
                  <a:lnTo>
                    <a:pt x="1140142" y="403860"/>
                  </a:lnTo>
                  <a:lnTo>
                    <a:pt x="1103112" y="400431"/>
                  </a:lnTo>
                  <a:lnTo>
                    <a:pt x="1042862" y="372999"/>
                  </a:lnTo>
                  <a:lnTo>
                    <a:pt x="1001210" y="319037"/>
                  </a:lnTo>
                  <a:lnTo>
                    <a:pt x="980203" y="243929"/>
                  </a:lnTo>
                  <a:lnTo>
                    <a:pt x="977582" y="198755"/>
                  </a:lnTo>
                  <a:lnTo>
                    <a:pt x="980439" y="158708"/>
                  </a:lnTo>
                  <a:lnTo>
                    <a:pt x="1003299" y="88187"/>
                  </a:lnTo>
                  <a:lnTo>
                    <a:pt x="1048071" y="32521"/>
                  </a:lnTo>
                  <a:lnTo>
                    <a:pt x="1109134" y="3617"/>
                  </a:lnTo>
                  <a:lnTo>
                    <a:pt x="1145476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6836" y="3390087"/>
            <a:ext cx="6903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24455"/>
                </a:solidFill>
              </a:rPr>
              <a:t>Transfusion-associated </a:t>
            </a:r>
            <a:r>
              <a:rPr sz="2800" spc="-10" dirty="0">
                <a:solidFill>
                  <a:srgbClr val="424455"/>
                </a:solidFill>
              </a:rPr>
              <a:t>circulatory</a:t>
            </a:r>
            <a:r>
              <a:rPr sz="2800" spc="130" dirty="0">
                <a:solidFill>
                  <a:srgbClr val="424455"/>
                </a:solidFill>
              </a:rPr>
              <a:t> </a:t>
            </a:r>
            <a:r>
              <a:rPr sz="2800" spc="-5" dirty="0">
                <a:solidFill>
                  <a:srgbClr val="424455"/>
                </a:solidFill>
              </a:rPr>
              <a:t>overload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AC0-2694-8A77-349A-B21B1E34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2" y="762000"/>
            <a:ext cx="7815276" cy="9144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C4BDF-3C6D-46C2-F55B-724B673F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610600" cy="4839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6808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5051"/>
            <a:ext cx="1098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ACO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165" y="983996"/>
            <a:ext cx="8311515" cy="550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Epidémiologie</a:t>
            </a:r>
            <a:endParaRPr sz="3600">
              <a:latin typeface="Trebuchet MS"/>
              <a:cs typeface="Trebuchet MS"/>
            </a:endParaRPr>
          </a:p>
          <a:p>
            <a:pPr marL="268605" indent="-256540">
              <a:lnSpc>
                <a:spcPct val="100000"/>
              </a:lnSpc>
              <a:spcBef>
                <a:spcPts val="207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Principale cause </a:t>
            </a:r>
            <a:r>
              <a:rPr sz="2400" dirty="0">
                <a:latin typeface="Georgia"/>
                <a:cs typeface="Georgia"/>
              </a:rPr>
              <a:t>apparente </a:t>
            </a:r>
            <a:r>
              <a:rPr sz="2400" spc="-5" dirty="0">
                <a:latin typeface="Georgia"/>
                <a:cs typeface="Georgia"/>
              </a:rPr>
              <a:t>de </a:t>
            </a:r>
            <a:r>
              <a:rPr sz="2400" dirty="0">
                <a:latin typeface="Georgia"/>
                <a:cs typeface="Georgia"/>
              </a:rPr>
              <a:t>mortalité </a:t>
            </a:r>
            <a:r>
              <a:rPr sz="2400" spc="-5" dirty="0">
                <a:latin typeface="Georgia"/>
                <a:cs typeface="Georgia"/>
              </a:rPr>
              <a:t>liée </a:t>
            </a:r>
            <a:r>
              <a:rPr sz="2400" dirty="0">
                <a:latin typeface="Georgia"/>
                <a:cs typeface="Georgia"/>
              </a:rPr>
              <a:t>à </a:t>
            </a:r>
            <a:r>
              <a:rPr sz="2400" spc="-5" dirty="0">
                <a:latin typeface="Georgia"/>
                <a:cs typeface="Georgia"/>
              </a:rPr>
              <a:t>la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transfusion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740"/>
              </a:lnSpc>
              <a:spcBef>
                <a:spcPts val="23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10" dirty="0">
                <a:latin typeface="Georgia"/>
                <a:cs typeface="Georgia"/>
              </a:rPr>
              <a:t>Facteurs </a:t>
            </a:r>
            <a:r>
              <a:rPr sz="2400" b="1" dirty="0">
                <a:latin typeface="Georgia"/>
                <a:cs typeface="Georgia"/>
              </a:rPr>
              <a:t>de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risque: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Age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avancé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Sexe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féminin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Insuffisance </a:t>
            </a:r>
            <a:r>
              <a:rPr sz="2400" dirty="0">
                <a:latin typeface="Georgia"/>
                <a:cs typeface="Georgia"/>
              </a:rPr>
              <a:t>ventriculaire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gauche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Valvulopathie mitrale ou </a:t>
            </a:r>
            <a:r>
              <a:rPr sz="2400" dirty="0">
                <a:latin typeface="Georgia"/>
                <a:cs typeface="Georgia"/>
              </a:rPr>
              <a:t>aortique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Hypertension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artérielle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740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Insuffisance </a:t>
            </a:r>
            <a:r>
              <a:rPr sz="2400" dirty="0">
                <a:latin typeface="Georgia"/>
                <a:cs typeface="Georgia"/>
              </a:rPr>
              <a:t>rénale </a:t>
            </a:r>
            <a:r>
              <a:rPr sz="2400" spc="-5" dirty="0">
                <a:latin typeface="Georgia"/>
                <a:cs typeface="Georgia"/>
              </a:rPr>
              <a:t>terminale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(EER)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740"/>
              </a:lnSpc>
              <a:spcBef>
                <a:spcPts val="23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CGR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Quantité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45" dirty="0">
                <a:latin typeface="Georgia"/>
                <a:cs typeface="Georgia"/>
              </a:rPr>
              <a:t>Ŕ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Débit de transfusion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++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74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Corrélation entre gravité et </a:t>
            </a:r>
            <a:r>
              <a:rPr sz="2400" dirty="0">
                <a:latin typeface="Georgia"/>
                <a:cs typeface="Georgia"/>
              </a:rPr>
              <a:t>nombre </a:t>
            </a:r>
            <a:r>
              <a:rPr sz="2400" spc="-5" dirty="0">
                <a:latin typeface="Georgia"/>
                <a:cs typeface="Georgia"/>
              </a:rPr>
              <a:t>d’unité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transfusées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9246"/>
            <a:ext cx="22193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24455"/>
                </a:solidFill>
                <a:latin typeface="Trebuchet MS"/>
                <a:cs typeface="Trebuchet MS"/>
              </a:rPr>
              <a:t>TACO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424455"/>
                </a:solidFill>
                <a:latin typeface="Trebuchet MS"/>
                <a:cs typeface="Trebuchet MS"/>
              </a:rPr>
              <a:t>Prévention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588250" cy="2701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Identification des patients à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risque</a:t>
            </a:r>
            <a:endParaRPr sz="2800">
              <a:latin typeface="Georgia"/>
              <a:cs typeface="Georgia"/>
            </a:endParaRPr>
          </a:p>
          <a:p>
            <a:pPr marL="268605" marR="38544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Modalités prudentes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prescription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la  </a:t>
            </a:r>
            <a:r>
              <a:rPr sz="2800" spc="-5" dirty="0">
                <a:latin typeface="Georgia"/>
                <a:cs typeface="Georgia"/>
              </a:rPr>
              <a:t>transfusion (2 ml/kg/h) et de </a:t>
            </a:r>
            <a:r>
              <a:rPr sz="2800" spc="-10" dirty="0">
                <a:latin typeface="Georgia"/>
                <a:cs typeface="Georgia"/>
              </a:rPr>
              <a:t>diurétiques de  l’anse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Surveillance orientée (évaluation </a:t>
            </a:r>
            <a:r>
              <a:rPr sz="2800" spc="-10" dirty="0">
                <a:latin typeface="Georgia"/>
                <a:cs typeface="Georgia"/>
              </a:rPr>
              <a:t>après chaque  </a:t>
            </a:r>
            <a:r>
              <a:rPr sz="2800" spc="-5" dirty="0">
                <a:latin typeface="Georgia"/>
                <a:cs typeface="Georgia"/>
              </a:rPr>
              <a:t>poche)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2769489"/>
            <a:ext cx="6908800" cy="466090"/>
            <a:chOff x="790955" y="2769489"/>
            <a:chExt cx="6908800" cy="466090"/>
          </a:xfrm>
        </p:grpSpPr>
        <p:sp>
          <p:nvSpPr>
            <p:cNvPr id="3" name="object 3"/>
            <p:cNvSpPr/>
            <p:nvPr/>
          </p:nvSpPr>
          <p:spPr>
            <a:xfrm>
              <a:off x="790955" y="2777246"/>
              <a:ext cx="6908292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8989" y="2769489"/>
              <a:ext cx="6869810" cy="415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517391" y="3500450"/>
            <a:ext cx="2721483" cy="214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dirty="0"/>
              <a:t>1-3%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10" dirty="0"/>
              <a:t>transfusions</a:t>
            </a:r>
          </a:p>
          <a:p>
            <a:pPr marL="12700">
              <a:lnSpc>
                <a:spcPts val="2740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dirty="0"/>
              <a:t>Incidents mineurs : </a:t>
            </a:r>
            <a:r>
              <a:rPr spc="-5" dirty="0"/>
              <a:t>prurit,</a:t>
            </a:r>
            <a:r>
              <a:rPr spc="-120" dirty="0"/>
              <a:t> </a:t>
            </a:r>
            <a:r>
              <a:rPr spc="-5" dirty="0"/>
              <a:t>urticaire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dirty="0"/>
              <a:t>Accidents </a:t>
            </a:r>
            <a:r>
              <a:rPr spc="-5" dirty="0"/>
              <a:t>graves </a:t>
            </a:r>
            <a:r>
              <a:rPr dirty="0"/>
              <a:t>: </a:t>
            </a:r>
            <a:r>
              <a:rPr spc="-5" dirty="0"/>
              <a:t>signes </a:t>
            </a:r>
            <a:r>
              <a:rPr dirty="0"/>
              <a:t>respiratoires,</a:t>
            </a:r>
            <a:r>
              <a:rPr spc="-80" dirty="0"/>
              <a:t> </a:t>
            </a:r>
            <a:r>
              <a:rPr spc="-5" dirty="0"/>
              <a:t>choc</a:t>
            </a:r>
          </a:p>
          <a:p>
            <a:pPr marL="12700">
              <a:lnSpc>
                <a:spcPts val="2605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dirty="0"/>
              <a:t>Plus </a:t>
            </a:r>
            <a:r>
              <a:rPr spc="-5" dirty="0"/>
              <a:t>fréquente </a:t>
            </a:r>
            <a:r>
              <a:rPr dirty="0"/>
              <a:t>avec </a:t>
            </a:r>
            <a:r>
              <a:rPr spc="-5" dirty="0"/>
              <a:t>les</a:t>
            </a:r>
            <a:r>
              <a:rPr spc="-70" dirty="0"/>
              <a:t> </a:t>
            </a:r>
            <a:r>
              <a:rPr spc="-5" dirty="0"/>
              <a:t>CP</a:t>
            </a:r>
          </a:p>
          <a:p>
            <a:pPr marL="12700">
              <a:lnSpc>
                <a:spcPts val="2605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spc="-5" dirty="0"/>
              <a:t>délai</a:t>
            </a:r>
            <a:r>
              <a:rPr spc="-25" dirty="0"/>
              <a:t> </a:t>
            </a:r>
            <a:r>
              <a:rPr dirty="0"/>
              <a:t>rapide</a:t>
            </a:r>
          </a:p>
          <a:p>
            <a:pPr marL="12700">
              <a:lnSpc>
                <a:spcPts val="2605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dirty="0"/>
              <a:t>récidive</a:t>
            </a:r>
          </a:p>
          <a:p>
            <a:pPr marL="12700">
              <a:lnSpc>
                <a:spcPts val="2605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spc="-5" dirty="0"/>
              <a:t>terrain </a:t>
            </a:r>
            <a:r>
              <a:rPr dirty="0"/>
              <a:t>atopique</a:t>
            </a:r>
            <a:r>
              <a:rPr spc="-35" dirty="0"/>
              <a:t> </a:t>
            </a:r>
            <a:r>
              <a:rPr dirty="0"/>
              <a:t>?</a:t>
            </a:r>
          </a:p>
          <a:p>
            <a:pPr marL="12700">
              <a:lnSpc>
                <a:spcPts val="2655"/>
              </a:lnSpc>
              <a:tabLst>
                <a:tab pos="259079" algn="l"/>
              </a:tabLst>
            </a:pPr>
            <a:r>
              <a:rPr dirty="0">
                <a:solidFill>
                  <a:srgbClr val="438085"/>
                </a:solidFill>
              </a:rPr>
              <a:t>▫	</a:t>
            </a:r>
            <a:r>
              <a:rPr spc="-5" dirty="0"/>
              <a:t>Physiopathologie</a:t>
            </a:r>
          </a:p>
          <a:p>
            <a:pPr marL="524510" indent="-220345">
              <a:lnSpc>
                <a:spcPts val="2220"/>
              </a:lnSpc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2000" spc="-5" dirty="0"/>
              <a:t>Conflit </a:t>
            </a:r>
            <a:r>
              <a:rPr sz="2000" dirty="0"/>
              <a:t>IgA-Anticorps</a:t>
            </a:r>
            <a:r>
              <a:rPr sz="2000" spc="-40" dirty="0"/>
              <a:t> </a:t>
            </a:r>
            <a:r>
              <a:rPr sz="2000" dirty="0"/>
              <a:t>anti-IgA</a:t>
            </a:r>
            <a:endParaRPr sz="2000"/>
          </a:p>
          <a:p>
            <a:pPr marL="524510" indent="-220345">
              <a:lnSpc>
                <a:spcPts val="2220"/>
              </a:lnSpc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2000" spc="-5" dirty="0"/>
              <a:t>Ig E, tryptase,</a:t>
            </a:r>
            <a:r>
              <a:rPr sz="2000" spc="-15" dirty="0"/>
              <a:t> </a:t>
            </a:r>
            <a:r>
              <a:rPr sz="2000" dirty="0"/>
              <a:t>histamine</a:t>
            </a:r>
            <a:endParaRPr sz="2000"/>
          </a:p>
          <a:p>
            <a:pPr marL="524510" indent="-220345">
              <a:lnSpc>
                <a:spcPts val="2070"/>
              </a:lnSpc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2000" dirty="0"/>
              <a:t>Transfert passif d ’allergènes </a:t>
            </a:r>
            <a:r>
              <a:rPr sz="2000" spc="-5" dirty="0"/>
              <a:t>ou de substances</a:t>
            </a:r>
            <a:r>
              <a:rPr sz="2000" spc="-45" dirty="0"/>
              <a:t> </a:t>
            </a:r>
            <a:r>
              <a:rPr sz="2000" dirty="0"/>
              <a:t>accumulées</a:t>
            </a:r>
            <a:endParaRPr sz="2000"/>
          </a:p>
          <a:p>
            <a:pPr marL="524510">
              <a:lnSpc>
                <a:spcPts val="2160"/>
              </a:lnSpc>
            </a:pPr>
            <a:r>
              <a:rPr sz="2000" spc="-5" dirty="0"/>
              <a:t>pendant </a:t>
            </a:r>
            <a:r>
              <a:rPr sz="2000" dirty="0"/>
              <a:t>la </a:t>
            </a:r>
            <a:r>
              <a:rPr sz="2000" spc="-5" dirty="0"/>
              <a:t>conservation </a:t>
            </a:r>
            <a:r>
              <a:rPr sz="2000" dirty="0"/>
              <a:t>(cytokines, </a:t>
            </a:r>
            <a:r>
              <a:rPr sz="2000" spc="-5" dirty="0"/>
              <a:t>histamine, C3a,</a:t>
            </a:r>
            <a:r>
              <a:rPr sz="2000" spc="-20" dirty="0"/>
              <a:t> </a:t>
            </a:r>
            <a:r>
              <a:rPr sz="2000" spc="-5" dirty="0"/>
              <a:t>C5a…)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424455"/>
                </a:solidFill>
                <a:latin typeface="Trebuchet MS"/>
                <a:cs typeface="Trebuchet MS"/>
              </a:rPr>
              <a:t>TABLEAU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CLINIQUE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2737231"/>
            <a:ext cx="6676390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105"/>
              </a:spcBef>
              <a:buClr>
                <a:srgbClr val="438085"/>
              </a:buClr>
              <a:buFont typeface="Arial"/>
              <a:buChar char="•"/>
              <a:tabLst>
                <a:tab pos="259715" algn="l"/>
              </a:tabLst>
            </a:pPr>
            <a:r>
              <a:rPr sz="2600" dirty="0">
                <a:latin typeface="Georgia"/>
                <a:cs typeface="Georgia"/>
              </a:rPr>
              <a:t>Urticaire </a:t>
            </a:r>
            <a:r>
              <a:rPr sz="2600" spc="-5" dirty="0">
                <a:latin typeface="Georgia"/>
                <a:cs typeface="Georgia"/>
              </a:rPr>
              <a:t>banal ou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généralisé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8085"/>
              </a:buClr>
              <a:buFont typeface="Arial"/>
              <a:buChar char="•"/>
            </a:pPr>
            <a:endParaRPr sz="3250">
              <a:latin typeface="Georgia"/>
              <a:cs typeface="Georgia"/>
            </a:endParaRPr>
          </a:p>
          <a:p>
            <a:pPr marL="259079" indent="-247015">
              <a:lnSpc>
                <a:spcPct val="100000"/>
              </a:lnSpc>
              <a:buClr>
                <a:srgbClr val="438085"/>
              </a:buClr>
              <a:buFont typeface="Arial"/>
              <a:buChar char="•"/>
              <a:tabLst>
                <a:tab pos="259715" algn="l"/>
              </a:tabLst>
            </a:pPr>
            <a:r>
              <a:rPr sz="2600" dirty="0">
                <a:latin typeface="Georgia"/>
                <a:cs typeface="Georgia"/>
              </a:rPr>
              <a:t>Œdème </a:t>
            </a:r>
            <a:r>
              <a:rPr sz="2600" spc="-5" dirty="0">
                <a:latin typeface="Georgia"/>
                <a:cs typeface="Georgia"/>
              </a:rPr>
              <a:t>de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Quincke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8085"/>
              </a:buClr>
              <a:buFont typeface="Arial"/>
              <a:buChar char="•"/>
            </a:pPr>
            <a:endParaRPr sz="3250">
              <a:latin typeface="Georgia"/>
              <a:cs typeface="Georgia"/>
            </a:endParaRPr>
          </a:p>
          <a:p>
            <a:pPr marL="259079" indent="-247015">
              <a:lnSpc>
                <a:spcPct val="100000"/>
              </a:lnSpc>
              <a:buClr>
                <a:srgbClr val="438085"/>
              </a:buClr>
              <a:buFont typeface="Arial"/>
              <a:buChar char="•"/>
              <a:tabLst>
                <a:tab pos="259715" algn="l"/>
              </a:tabLst>
            </a:pPr>
            <a:r>
              <a:rPr sz="2600" dirty="0">
                <a:latin typeface="Georgia"/>
                <a:cs typeface="Georgia"/>
              </a:rPr>
              <a:t>Bronchospasme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38085"/>
              </a:buClr>
              <a:buFont typeface="Arial"/>
              <a:buChar char="•"/>
            </a:pPr>
            <a:endParaRPr sz="3250">
              <a:latin typeface="Georgia"/>
              <a:cs typeface="Georgia"/>
            </a:endParaRPr>
          </a:p>
          <a:p>
            <a:pPr marL="259079" indent="-247015">
              <a:lnSpc>
                <a:spcPct val="100000"/>
              </a:lnSpc>
              <a:buClr>
                <a:srgbClr val="438085"/>
              </a:buClr>
              <a:buFont typeface="Arial"/>
              <a:buChar char="•"/>
              <a:tabLst>
                <a:tab pos="259715" algn="l"/>
              </a:tabLst>
            </a:pPr>
            <a:r>
              <a:rPr sz="2600" spc="-5" dirty="0">
                <a:latin typeface="Georgia"/>
                <a:cs typeface="Georgia"/>
              </a:rPr>
              <a:t>Choc anaphylactique </a:t>
            </a:r>
            <a:r>
              <a:rPr sz="2600" dirty="0">
                <a:latin typeface="Georgia"/>
                <a:cs typeface="Georgia"/>
              </a:rPr>
              <a:t>(1/20 </a:t>
            </a:r>
            <a:r>
              <a:rPr sz="2600" spc="-5" dirty="0">
                <a:latin typeface="Georgia"/>
                <a:cs typeface="Georgia"/>
              </a:rPr>
              <a:t>000 </a:t>
            </a:r>
            <a:r>
              <a:rPr sz="2600" dirty="0">
                <a:latin typeface="Georgia"/>
                <a:cs typeface="Georgia"/>
              </a:rPr>
              <a:t>à 1/47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000)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5437"/>
            <a:ext cx="2527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424455"/>
                </a:solidFill>
                <a:latin typeface="Trebuchet MS"/>
                <a:cs typeface="Trebuchet MS"/>
              </a:rPr>
              <a:t>Traitement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5346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= </a:t>
            </a:r>
            <a:r>
              <a:rPr sz="2800" spc="-10" dirty="0">
                <a:latin typeface="Georgia"/>
                <a:cs typeface="Georgia"/>
              </a:rPr>
              <a:t>Prise </a:t>
            </a:r>
            <a:r>
              <a:rPr sz="2800" spc="-5" dirty="0">
                <a:latin typeface="Georgia"/>
                <a:cs typeface="Georgia"/>
              </a:rPr>
              <a:t>en </a:t>
            </a:r>
            <a:r>
              <a:rPr sz="2800" spc="-10" dirty="0">
                <a:latin typeface="Georgia"/>
                <a:cs typeface="Georgia"/>
              </a:rPr>
              <a:t>charge </a:t>
            </a:r>
            <a:r>
              <a:rPr sz="2800" spc="-5" dirty="0">
                <a:latin typeface="Georgia"/>
                <a:cs typeface="Georgia"/>
              </a:rPr>
              <a:t>de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l’anaphylaxie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532" y="2769235"/>
            <a:ext cx="5400040" cy="466090"/>
            <a:chOff x="827532" y="2769235"/>
            <a:chExt cx="5400040" cy="466090"/>
          </a:xfrm>
        </p:grpSpPr>
        <p:sp>
          <p:nvSpPr>
            <p:cNvPr id="3" name="object 3"/>
            <p:cNvSpPr/>
            <p:nvPr/>
          </p:nvSpPr>
          <p:spPr>
            <a:xfrm>
              <a:off x="827532" y="2777246"/>
              <a:ext cx="5399532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8944" y="2769235"/>
              <a:ext cx="5357799" cy="416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6836" y="3353528"/>
            <a:ext cx="4862195" cy="7423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TRIM</a:t>
            </a: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482850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Transfusion-related	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immunomodulation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737230"/>
            <a:ext cx="7843520" cy="262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4734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La </a:t>
            </a:r>
            <a:r>
              <a:rPr sz="2800" spc="-10" dirty="0">
                <a:latin typeface="Georgia"/>
                <a:cs typeface="Georgia"/>
              </a:rPr>
              <a:t>transfusion sanguine </a:t>
            </a:r>
            <a:r>
              <a:rPr sz="2800" spc="-5" dirty="0">
                <a:latin typeface="Georgia"/>
                <a:cs typeface="Georgia"/>
              </a:rPr>
              <a:t>génère des effets </a:t>
            </a:r>
            <a:r>
              <a:rPr sz="2800" dirty="0">
                <a:latin typeface="Georgia"/>
                <a:cs typeface="Georgia"/>
              </a:rPr>
              <a:t>pro-  </a:t>
            </a:r>
            <a:r>
              <a:rPr sz="2800" spc="-5" dirty="0">
                <a:latin typeface="Georgia"/>
                <a:cs typeface="Georgia"/>
              </a:rPr>
              <a:t>inflammatoires et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immunodépresseurs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Accumulation des leucocytes allogéniques et </a:t>
            </a:r>
            <a:r>
              <a:rPr sz="2800" spc="-10" dirty="0">
                <a:latin typeface="Georgia"/>
                <a:cs typeface="Georgia"/>
              </a:rPr>
              <a:t>des  </a:t>
            </a:r>
            <a:r>
              <a:rPr sz="2800" spc="-5" dirty="0">
                <a:latin typeface="Georgia"/>
                <a:cs typeface="Georgia"/>
              </a:rPr>
              <a:t>médiateurs solubles au cours de la </a:t>
            </a:r>
            <a:r>
              <a:rPr sz="2800" spc="-10" dirty="0">
                <a:latin typeface="Georgia"/>
                <a:cs typeface="Georgia"/>
              </a:rPr>
              <a:t>conservation  </a:t>
            </a:r>
            <a:r>
              <a:rPr sz="2800" spc="-5" dirty="0">
                <a:latin typeface="Georgia"/>
                <a:cs typeface="Georgia"/>
              </a:rPr>
              <a:t>des concentrés des globule rouges et </a:t>
            </a:r>
            <a:r>
              <a:rPr sz="2800" spc="-10" dirty="0">
                <a:latin typeface="Georgia"/>
                <a:cs typeface="Georgia"/>
              </a:rPr>
              <a:t>des  plaquettes.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113914"/>
            <a:ext cx="5240020" cy="1240790"/>
            <a:chOff x="457200" y="2113914"/>
            <a:chExt cx="5240020" cy="1240790"/>
          </a:xfrm>
        </p:grpSpPr>
        <p:sp>
          <p:nvSpPr>
            <p:cNvPr id="3" name="object 3"/>
            <p:cNvSpPr/>
            <p:nvPr/>
          </p:nvSpPr>
          <p:spPr>
            <a:xfrm>
              <a:off x="827531" y="2121926"/>
              <a:ext cx="4869180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2479547"/>
              <a:ext cx="3878579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623" y="2113914"/>
              <a:ext cx="4827117" cy="416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967" y="2769234"/>
              <a:ext cx="3134321" cy="416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6836" y="3353528"/>
            <a:ext cx="3099435" cy="11004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400"/>
              </a:spcBef>
              <a:buChar char="-"/>
              <a:tabLst>
                <a:tab pos="175895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Complication</a:t>
            </a:r>
            <a:r>
              <a:rPr sz="2100" spc="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tardive</a:t>
            </a:r>
            <a:endParaRPr sz="2100">
              <a:latin typeface="Georgia"/>
              <a:cs typeface="Georgia"/>
            </a:endParaRPr>
          </a:p>
          <a:p>
            <a:pPr marL="175260" indent="-163195">
              <a:lnSpc>
                <a:spcPct val="100000"/>
              </a:lnSpc>
              <a:spcBef>
                <a:spcPts val="300"/>
              </a:spcBef>
              <a:buChar char="-"/>
              <a:tabLst>
                <a:tab pos="175895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Transfusions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chroniques</a:t>
            </a:r>
            <a:endParaRPr sz="2100">
              <a:latin typeface="Georgia"/>
              <a:cs typeface="Georgia"/>
            </a:endParaRPr>
          </a:p>
          <a:p>
            <a:pPr marL="175260" indent="-163195">
              <a:lnSpc>
                <a:spcPct val="100000"/>
              </a:lnSpc>
              <a:spcBef>
                <a:spcPts val="300"/>
              </a:spcBef>
              <a:buChar char="-"/>
              <a:tabLst>
                <a:tab pos="175895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Hémoglobinopathie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298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Manifestations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8030209" cy="40957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Georgia"/>
                <a:cs typeface="Georgia"/>
              </a:rPr>
              <a:t>Manifestations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Cardiomyopathie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Hépatopathie pouvant </a:t>
            </a:r>
            <a:r>
              <a:rPr sz="2800" spc="-5" dirty="0">
                <a:latin typeface="Georgia"/>
                <a:cs typeface="Georgia"/>
              </a:rPr>
              <a:t>évoluer vers une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cirrhose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Atteinte </a:t>
            </a:r>
            <a:r>
              <a:rPr sz="2800" spc="-5" dirty="0">
                <a:latin typeface="Georgia"/>
                <a:cs typeface="Georgia"/>
              </a:rPr>
              <a:t>du </a:t>
            </a:r>
            <a:r>
              <a:rPr sz="2800" spc="-10" dirty="0">
                <a:latin typeface="Georgia"/>
                <a:cs typeface="Georgia"/>
              </a:rPr>
              <a:t>pancréas </a:t>
            </a:r>
            <a:r>
              <a:rPr sz="2800" spc="-5" dirty="0">
                <a:latin typeface="Georgia"/>
                <a:cs typeface="Georgia"/>
              </a:rPr>
              <a:t>(risque de </a:t>
            </a:r>
            <a:r>
              <a:rPr sz="2800" spc="-10" dirty="0">
                <a:latin typeface="Georgia"/>
                <a:cs typeface="Georgia"/>
              </a:rPr>
              <a:t>diabète), de  </a:t>
            </a:r>
            <a:r>
              <a:rPr sz="2800" spc="-5" dirty="0">
                <a:latin typeface="Georgia"/>
                <a:cs typeface="Georgia"/>
              </a:rPr>
              <a:t>l’hypophyse (risque d’insuffisance hypophysaire),  des glandes </a:t>
            </a:r>
            <a:r>
              <a:rPr sz="2800" spc="-10" dirty="0">
                <a:latin typeface="Georgia"/>
                <a:cs typeface="Georgia"/>
              </a:rPr>
              <a:t>parathyroïdes </a:t>
            </a:r>
            <a:r>
              <a:rPr sz="2800" spc="-5" dirty="0">
                <a:latin typeface="Georgia"/>
                <a:cs typeface="Georgia"/>
              </a:rPr>
              <a:t>(risque  d’hypocalcémie)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b="1" spc="-10" dirty="0">
                <a:latin typeface="Georgia"/>
                <a:cs typeface="Georgia"/>
              </a:rPr>
              <a:t>Traitement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Administration d’un chélateur du fer :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Desféral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AC0-2694-8A77-349A-B21B1E34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2" y="685800"/>
            <a:ext cx="7815276" cy="4572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3AC92-5BFE-CCF2-11ED-58CA144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858000" cy="52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5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113914"/>
            <a:ext cx="5215255" cy="1240790"/>
            <a:chOff x="457200" y="2113914"/>
            <a:chExt cx="5215255" cy="1240790"/>
          </a:xfrm>
        </p:grpSpPr>
        <p:sp>
          <p:nvSpPr>
            <p:cNvPr id="3" name="object 3"/>
            <p:cNvSpPr/>
            <p:nvPr/>
          </p:nvSpPr>
          <p:spPr>
            <a:xfrm>
              <a:off x="827412" y="2121926"/>
              <a:ext cx="3852947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2479547"/>
              <a:ext cx="5215128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7623" y="2113914"/>
              <a:ext cx="3810482" cy="4160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90" y="2769234"/>
              <a:ext cx="4492561" cy="416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53357" y="4000525"/>
            <a:ext cx="1894966" cy="2571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6291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Purpura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post</a:t>
            </a:r>
            <a:r>
              <a:rPr sz="4000" spc="-6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transfusionnel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7359"/>
            <a:ext cx="759333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Complication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rare</a:t>
            </a:r>
            <a:endParaRPr sz="24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590"/>
              </a:lnSpc>
              <a:spcBef>
                <a:spcPts val="34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Thrombopénie </a:t>
            </a:r>
            <a:r>
              <a:rPr sz="2400" spc="-5" dirty="0">
                <a:latin typeface="Georgia"/>
                <a:cs typeface="Georgia"/>
              </a:rPr>
              <a:t>grave apparaissant soudainement env.  </a:t>
            </a:r>
            <a:r>
              <a:rPr sz="2400" dirty="0">
                <a:latin typeface="Georgia"/>
                <a:cs typeface="Georgia"/>
              </a:rPr>
              <a:t>9 j. (entre 1 </a:t>
            </a:r>
            <a:r>
              <a:rPr sz="2400" spc="-5" dirty="0">
                <a:latin typeface="Georgia"/>
                <a:cs typeface="Georgia"/>
              </a:rPr>
              <a:t>et </a:t>
            </a:r>
            <a:r>
              <a:rPr sz="2400" dirty="0">
                <a:latin typeface="Georgia"/>
                <a:cs typeface="Georgia"/>
              </a:rPr>
              <a:t>24 j.) </a:t>
            </a:r>
            <a:r>
              <a:rPr sz="2400" spc="-5" dirty="0">
                <a:latin typeface="Georgia"/>
                <a:cs typeface="Georgia"/>
              </a:rPr>
              <a:t>après une transfusion </a:t>
            </a:r>
            <a:r>
              <a:rPr sz="2400" dirty="0">
                <a:latin typeface="Georgia"/>
                <a:cs typeface="Georgia"/>
              </a:rPr>
              <a:t>(CE, PFC</a:t>
            </a:r>
            <a:r>
              <a:rPr sz="2400" spc="-1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  CP)</a:t>
            </a:r>
            <a:endParaRPr sz="2400">
              <a:latin typeface="Georgia"/>
              <a:cs typeface="Georgia"/>
            </a:endParaRPr>
          </a:p>
          <a:p>
            <a:pPr marL="268605" marR="167005" indent="-256540">
              <a:lnSpc>
                <a:spcPts val="259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Production chez le </a:t>
            </a:r>
            <a:r>
              <a:rPr sz="2400" dirty="0">
                <a:latin typeface="Georgia"/>
                <a:cs typeface="Georgia"/>
              </a:rPr>
              <a:t>receveur </a:t>
            </a:r>
            <a:r>
              <a:rPr sz="2400" spc="-5" dirty="0">
                <a:latin typeface="Georgia"/>
                <a:cs typeface="Georgia"/>
              </a:rPr>
              <a:t>d’Ac </a:t>
            </a:r>
            <a:r>
              <a:rPr sz="2400" dirty="0">
                <a:latin typeface="Georgia"/>
                <a:cs typeface="Georgia"/>
              </a:rPr>
              <a:t>dirigés </a:t>
            </a:r>
            <a:r>
              <a:rPr sz="2400" spc="-5" dirty="0">
                <a:latin typeface="Georgia"/>
                <a:cs typeface="Georgia"/>
              </a:rPr>
              <a:t>contre un </a:t>
            </a:r>
            <a:r>
              <a:rPr sz="2400" dirty="0">
                <a:latin typeface="Georgia"/>
                <a:cs typeface="Georgia"/>
              </a:rPr>
              <a:t>Ag  </a:t>
            </a:r>
            <a:r>
              <a:rPr sz="2400" spc="-5" dirty="0">
                <a:latin typeface="Georgia"/>
                <a:cs typeface="Georgia"/>
              </a:rPr>
              <a:t>plaquettaire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spécifique</a:t>
            </a:r>
            <a:endParaRPr sz="2400">
              <a:latin typeface="Georgia"/>
              <a:cs typeface="Georgia"/>
            </a:endParaRPr>
          </a:p>
          <a:p>
            <a:pPr marL="268605" marR="749935" indent="-256540">
              <a:lnSpc>
                <a:spcPct val="90100"/>
              </a:lnSpc>
              <a:spcBef>
                <a:spcPts val="26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Touche 5 x </a:t>
            </a:r>
            <a:r>
              <a:rPr sz="2400" spc="-5" dirty="0">
                <a:latin typeface="Georgia"/>
                <a:cs typeface="Georgia"/>
              </a:rPr>
              <a:t>plus </a:t>
            </a:r>
            <a:r>
              <a:rPr sz="2400" dirty="0">
                <a:latin typeface="Georgia"/>
                <a:cs typeface="Georgia"/>
              </a:rPr>
              <a:t>de </a:t>
            </a:r>
            <a:r>
              <a:rPr sz="2400" spc="-5" dirty="0">
                <a:latin typeface="Georgia"/>
                <a:cs typeface="Georgia"/>
              </a:rPr>
              <a:t>femmes </a:t>
            </a:r>
            <a:r>
              <a:rPr sz="2400" dirty="0">
                <a:latin typeface="Georgia"/>
                <a:cs typeface="Georgia"/>
              </a:rPr>
              <a:t>que </a:t>
            </a:r>
            <a:r>
              <a:rPr sz="2400" spc="-10" dirty="0">
                <a:latin typeface="Georgia"/>
                <a:cs typeface="Georgia"/>
              </a:rPr>
              <a:t>d’hommes  </a:t>
            </a:r>
            <a:r>
              <a:rPr sz="2400" dirty="0">
                <a:latin typeface="Georgia"/>
                <a:cs typeface="Georgia"/>
              </a:rPr>
              <a:t>(probablement exposition </a:t>
            </a:r>
            <a:r>
              <a:rPr sz="2400" spc="-5" dirty="0">
                <a:latin typeface="Georgia"/>
                <a:cs typeface="Georgia"/>
              </a:rPr>
              <a:t>préalable pendant une  </a:t>
            </a:r>
            <a:r>
              <a:rPr sz="2400" spc="-10" dirty="0">
                <a:latin typeface="Georgia"/>
                <a:cs typeface="Georgia"/>
              </a:rPr>
              <a:t>grossesse </a:t>
            </a:r>
            <a:r>
              <a:rPr sz="2400" spc="-5" dirty="0">
                <a:latin typeface="Georgia"/>
                <a:cs typeface="Georgia"/>
              </a:rPr>
              <a:t>ou une transfusion)</a:t>
            </a:r>
            <a:endParaRPr sz="2400">
              <a:latin typeface="Georgia"/>
              <a:cs typeface="Georgia"/>
            </a:endParaRPr>
          </a:p>
          <a:p>
            <a:pPr marL="268605" marR="634365" indent="-256540">
              <a:lnSpc>
                <a:spcPts val="2590"/>
              </a:lnSpc>
              <a:spcBef>
                <a:spcPts val="33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Thrombopénie </a:t>
            </a:r>
            <a:r>
              <a:rPr sz="2400" spc="-5" dirty="0">
                <a:latin typeface="Georgia"/>
                <a:cs typeface="Georgia"/>
              </a:rPr>
              <a:t>spontanément résolutive en env. </a:t>
            </a:r>
            <a:r>
              <a:rPr sz="2400" dirty="0">
                <a:latin typeface="Georgia"/>
                <a:cs typeface="Georgia"/>
              </a:rPr>
              <a:t>2  </a:t>
            </a:r>
            <a:r>
              <a:rPr sz="2400" spc="-5" dirty="0">
                <a:latin typeface="Georgia"/>
                <a:cs typeface="Georgia"/>
              </a:rPr>
              <a:t>semaines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116277"/>
            <a:ext cx="3191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Signes cliniques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3046222"/>
            <a:ext cx="7571105" cy="223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2055" dirty="0">
                <a:latin typeface="Arial"/>
                <a:cs typeface="Arial"/>
              </a:rPr>
              <a:t> 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Georgia"/>
                <a:cs typeface="Georgia"/>
              </a:rPr>
              <a:t>Hémorragies cutanéo-muqueuses : </a:t>
            </a:r>
            <a:r>
              <a:rPr sz="2800" spc="-20" dirty="0">
                <a:latin typeface="Georgia"/>
                <a:cs typeface="Georgia"/>
              </a:rPr>
              <a:t>pétéchies,  </a:t>
            </a:r>
            <a:r>
              <a:rPr sz="2800" spc="-5" dirty="0">
                <a:latin typeface="Georgia"/>
                <a:cs typeface="Georgia"/>
              </a:rPr>
              <a:t>épistaxis, hémorragie digestive, hématurie,…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Hémorragie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intracrânienne</a:t>
            </a:r>
            <a:endParaRPr sz="2800">
              <a:latin typeface="Georgia"/>
              <a:cs typeface="Georgia"/>
            </a:endParaRPr>
          </a:p>
          <a:p>
            <a:pPr marL="268605" marR="151130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Parfois </a:t>
            </a:r>
            <a:r>
              <a:rPr sz="2800" spc="-5" dirty="0">
                <a:latin typeface="Georgia"/>
                <a:cs typeface="Georgia"/>
              </a:rPr>
              <a:t>: </a:t>
            </a:r>
            <a:r>
              <a:rPr sz="2800" spc="-10" dirty="0">
                <a:latin typeface="Georgia"/>
                <a:cs typeface="Georgia"/>
              </a:rPr>
              <a:t>état fébrile, </a:t>
            </a:r>
            <a:r>
              <a:rPr sz="2800" spc="-5" dirty="0">
                <a:latin typeface="Georgia"/>
                <a:cs typeface="Georgia"/>
              </a:rPr>
              <a:t>frissonnements,  </a:t>
            </a:r>
            <a:r>
              <a:rPr sz="2800" spc="-10" dirty="0">
                <a:latin typeface="Georgia"/>
                <a:cs typeface="Georgia"/>
              </a:rPr>
              <a:t>bronchospasme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6291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Purpura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post</a:t>
            </a:r>
            <a:r>
              <a:rPr sz="4000" spc="-6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transfusionnel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411"/>
            <a:ext cx="41275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Traitement proposés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408940" lvl="1" indent="-140970">
              <a:lnSpc>
                <a:spcPct val="100000"/>
              </a:lnSpc>
              <a:buSzPct val="96428"/>
              <a:buFont typeface="Georgia"/>
              <a:buChar char="•"/>
              <a:tabLst>
                <a:tab pos="409575" algn="l"/>
              </a:tabLst>
            </a:pPr>
            <a:r>
              <a:rPr sz="2800" spc="-2055" dirty="0">
                <a:latin typeface="Arial"/>
                <a:cs typeface="Arial"/>
              </a:rPr>
              <a:t> 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Georgia"/>
                <a:cs typeface="Georgia"/>
              </a:rPr>
              <a:t>Corticostéroïdes</a:t>
            </a:r>
            <a:endParaRPr sz="2800">
              <a:latin typeface="Georgia"/>
              <a:cs typeface="Georgia"/>
            </a:endParaRPr>
          </a:p>
          <a:p>
            <a:pPr marL="408940" lvl="1" indent="-140970">
              <a:lnSpc>
                <a:spcPct val="100000"/>
              </a:lnSpc>
              <a:buSzPct val="96428"/>
              <a:buFont typeface="Georgia"/>
              <a:buChar char="•"/>
              <a:tabLst>
                <a:tab pos="409575" algn="l"/>
              </a:tabLst>
            </a:pPr>
            <a:r>
              <a:rPr sz="2800" spc="-2055" dirty="0">
                <a:latin typeface="Arial"/>
                <a:cs typeface="Arial"/>
              </a:rPr>
              <a:t> 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Georgia"/>
                <a:cs typeface="Georgia"/>
              </a:rPr>
              <a:t>Immunoglobulines</a:t>
            </a:r>
            <a:r>
              <a:rPr sz="2800" spc="-25" dirty="0">
                <a:latin typeface="Georgia"/>
                <a:cs typeface="Georgia"/>
              </a:rPr>
              <a:t> i.v.</a:t>
            </a:r>
            <a:endParaRPr sz="2800">
              <a:latin typeface="Georgia"/>
              <a:cs typeface="Georgia"/>
            </a:endParaRPr>
          </a:p>
          <a:p>
            <a:pPr marL="408940" lvl="1" indent="-140970">
              <a:lnSpc>
                <a:spcPct val="100000"/>
              </a:lnSpc>
              <a:buSzPct val="96428"/>
              <a:buFont typeface="Georgia"/>
              <a:buChar char="•"/>
              <a:tabLst>
                <a:tab pos="409575" algn="l"/>
              </a:tabLst>
            </a:pPr>
            <a:r>
              <a:rPr sz="2800" spc="-2055" dirty="0">
                <a:latin typeface="Arial"/>
                <a:cs typeface="Arial"/>
              </a:rPr>
              <a:t> 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Georgia"/>
                <a:cs typeface="Georgia"/>
              </a:rPr>
              <a:t>Plasmaphérèse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244" y="2769489"/>
            <a:ext cx="1069975" cy="466090"/>
            <a:chOff x="809244" y="2769489"/>
            <a:chExt cx="1069975" cy="466090"/>
          </a:xfrm>
        </p:grpSpPr>
        <p:sp>
          <p:nvSpPr>
            <p:cNvPr id="3" name="object 3"/>
            <p:cNvSpPr/>
            <p:nvPr/>
          </p:nvSpPr>
          <p:spPr>
            <a:xfrm>
              <a:off x="809244" y="2777246"/>
              <a:ext cx="1069848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063" y="2775585"/>
              <a:ext cx="1017905" cy="403860"/>
            </a:xfrm>
            <a:custGeom>
              <a:avLst/>
              <a:gdLst/>
              <a:ahLst/>
              <a:cxnLst/>
              <a:rect l="l" t="t" r="r" b="b"/>
              <a:pathLst>
                <a:path w="1017905" h="403860">
                  <a:moveTo>
                    <a:pt x="793584" y="6730"/>
                  </a:moveTo>
                  <a:lnTo>
                    <a:pt x="724242" y="6730"/>
                  </a:lnTo>
                  <a:lnTo>
                    <a:pt x="724242" y="397001"/>
                  </a:lnTo>
                  <a:lnTo>
                    <a:pt x="793584" y="397001"/>
                  </a:lnTo>
                  <a:lnTo>
                    <a:pt x="793584" y="221234"/>
                  </a:lnTo>
                  <a:lnTo>
                    <a:pt x="1017358" y="221234"/>
                  </a:lnTo>
                  <a:lnTo>
                    <a:pt x="1017358" y="159638"/>
                  </a:lnTo>
                  <a:lnTo>
                    <a:pt x="793584" y="159638"/>
                  </a:lnTo>
                  <a:lnTo>
                    <a:pt x="793584" y="6730"/>
                  </a:lnTo>
                  <a:close/>
                </a:path>
                <a:path w="1017905" h="403860">
                  <a:moveTo>
                    <a:pt x="1017358" y="221234"/>
                  </a:moveTo>
                  <a:lnTo>
                    <a:pt x="948778" y="221234"/>
                  </a:lnTo>
                  <a:lnTo>
                    <a:pt x="948778" y="397001"/>
                  </a:lnTo>
                  <a:lnTo>
                    <a:pt x="1017358" y="397001"/>
                  </a:lnTo>
                  <a:lnTo>
                    <a:pt x="1017358" y="221234"/>
                  </a:lnTo>
                  <a:close/>
                </a:path>
                <a:path w="1017905" h="403860">
                  <a:moveTo>
                    <a:pt x="1017358" y="6730"/>
                  </a:moveTo>
                  <a:lnTo>
                    <a:pt x="948778" y="6730"/>
                  </a:lnTo>
                  <a:lnTo>
                    <a:pt x="948778" y="159638"/>
                  </a:lnTo>
                  <a:lnTo>
                    <a:pt x="1017358" y="159638"/>
                  </a:lnTo>
                  <a:lnTo>
                    <a:pt x="1017358" y="6730"/>
                  </a:lnTo>
                  <a:close/>
                </a:path>
                <a:path w="1017905" h="403860">
                  <a:moveTo>
                    <a:pt x="421970" y="6730"/>
                  </a:moveTo>
                  <a:lnTo>
                    <a:pt x="345782" y="6730"/>
                  </a:lnTo>
                  <a:lnTo>
                    <a:pt x="491832" y="402336"/>
                  </a:lnTo>
                  <a:lnTo>
                    <a:pt x="529805" y="402336"/>
                  </a:lnTo>
                  <a:lnTo>
                    <a:pt x="580589" y="270510"/>
                  </a:lnTo>
                  <a:lnTo>
                    <a:pt x="512279" y="270510"/>
                  </a:lnTo>
                  <a:lnTo>
                    <a:pt x="421970" y="6730"/>
                  </a:lnTo>
                  <a:close/>
                </a:path>
                <a:path w="1017905" h="403860">
                  <a:moveTo>
                    <a:pt x="682205" y="6730"/>
                  </a:moveTo>
                  <a:lnTo>
                    <a:pt x="607656" y="6730"/>
                  </a:lnTo>
                  <a:lnTo>
                    <a:pt x="512279" y="270510"/>
                  </a:lnTo>
                  <a:lnTo>
                    <a:pt x="580589" y="270510"/>
                  </a:lnTo>
                  <a:lnTo>
                    <a:pt x="682205" y="6730"/>
                  </a:lnTo>
                  <a:close/>
                </a:path>
                <a:path w="1017905" h="403860">
                  <a:moveTo>
                    <a:pt x="197675" y="0"/>
                  </a:moveTo>
                  <a:lnTo>
                    <a:pt x="154698" y="3544"/>
                  </a:lnTo>
                  <a:lnTo>
                    <a:pt x="116351" y="14160"/>
                  </a:lnTo>
                  <a:lnTo>
                    <a:pt x="53543" y="56514"/>
                  </a:lnTo>
                  <a:lnTo>
                    <a:pt x="30121" y="86901"/>
                  </a:lnTo>
                  <a:lnTo>
                    <a:pt x="13388" y="121491"/>
                  </a:lnTo>
                  <a:lnTo>
                    <a:pt x="3347" y="160295"/>
                  </a:lnTo>
                  <a:lnTo>
                    <a:pt x="0" y="203326"/>
                  </a:lnTo>
                  <a:lnTo>
                    <a:pt x="3071" y="246262"/>
                  </a:lnTo>
                  <a:lnTo>
                    <a:pt x="12287" y="284781"/>
                  </a:lnTo>
                  <a:lnTo>
                    <a:pt x="49149" y="348614"/>
                  </a:lnTo>
                  <a:lnTo>
                    <a:pt x="106992" y="389874"/>
                  </a:lnTo>
                  <a:lnTo>
                    <a:pt x="182219" y="403605"/>
                  </a:lnTo>
                  <a:lnTo>
                    <a:pt x="201560" y="402911"/>
                  </a:lnTo>
                  <a:lnTo>
                    <a:pt x="240389" y="397283"/>
                  </a:lnTo>
                  <a:lnTo>
                    <a:pt x="278504" y="386113"/>
                  </a:lnTo>
                  <a:lnTo>
                    <a:pt x="323684" y="360806"/>
                  </a:lnTo>
                  <a:lnTo>
                    <a:pt x="323684" y="342138"/>
                  </a:lnTo>
                  <a:lnTo>
                    <a:pt x="193408" y="342138"/>
                  </a:lnTo>
                  <a:lnTo>
                    <a:pt x="166775" y="339804"/>
                  </a:lnTo>
                  <a:lnTo>
                    <a:pt x="122354" y="321135"/>
                  </a:lnTo>
                  <a:lnTo>
                    <a:pt x="90283" y="284581"/>
                  </a:lnTo>
                  <a:lnTo>
                    <a:pt x="73971" y="234809"/>
                  </a:lnTo>
                  <a:lnTo>
                    <a:pt x="71932" y="205231"/>
                  </a:lnTo>
                  <a:lnTo>
                    <a:pt x="74014" y="174111"/>
                  </a:lnTo>
                  <a:lnTo>
                    <a:pt x="90663" y="121775"/>
                  </a:lnTo>
                  <a:lnTo>
                    <a:pt x="123396" y="83508"/>
                  </a:lnTo>
                  <a:lnTo>
                    <a:pt x="168816" y="64025"/>
                  </a:lnTo>
                  <a:lnTo>
                    <a:pt x="196075" y="61594"/>
                  </a:lnTo>
                  <a:lnTo>
                    <a:pt x="294831" y="61594"/>
                  </a:lnTo>
                  <a:lnTo>
                    <a:pt x="306895" y="38480"/>
                  </a:lnTo>
                  <a:lnTo>
                    <a:pt x="283187" y="21645"/>
                  </a:lnTo>
                  <a:lnTo>
                    <a:pt x="257081" y="9620"/>
                  </a:lnTo>
                  <a:lnTo>
                    <a:pt x="228576" y="2405"/>
                  </a:lnTo>
                  <a:lnTo>
                    <a:pt x="197675" y="0"/>
                  </a:lnTo>
                  <a:close/>
                </a:path>
                <a:path w="1017905" h="403860">
                  <a:moveTo>
                    <a:pt x="323684" y="186054"/>
                  </a:moveTo>
                  <a:lnTo>
                    <a:pt x="200342" y="186054"/>
                  </a:lnTo>
                  <a:lnTo>
                    <a:pt x="200342" y="245110"/>
                  </a:lnTo>
                  <a:lnTo>
                    <a:pt x="254419" y="245110"/>
                  </a:lnTo>
                  <a:lnTo>
                    <a:pt x="254419" y="321817"/>
                  </a:lnTo>
                  <a:lnTo>
                    <a:pt x="241612" y="330725"/>
                  </a:lnTo>
                  <a:lnTo>
                    <a:pt x="227176" y="337073"/>
                  </a:lnTo>
                  <a:lnTo>
                    <a:pt x="211108" y="340873"/>
                  </a:lnTo>
                  <a:lnTo>
                    <a:pt x="193408" y="342138"/>
                  </a:lnTo>
                  <a:lnTo>
                    <a:pt x="323684" y="342138"/>
                  </a:lnTo>
                  <a:lnTo>
                    <a:pt x="323684" y="186054"/>
                  </a:lnTo>
                  <a:close/>
                </a:path>
                <a:path w="1017905" h="403860">
                  <a:moveTo>
                    <a:pt x="294831" y="61594"/>
                  </a:moveTo>
                  <a:lnTo>
                    <a:pt x="196075" y="61594"/>
                  </a:lnTo>
                  <a:lnTo>
                    <a:pt x="205716" y="62263"/>
                  </a:lnTo>
                  <a:lnTo>
                    <a:pt x="216257" y="64277"/>
                  </a:lnTo>
                  <a:lnTo>
                    <a:pt x="251986" y="77819"/>
                  </a:lnTo>
                  <a:lnTo>
                    <a:pt x="277863" y="94106"/>
                  </a:lnTo>
                  <a:lnTo>
                    <a:pt x="294831" y="61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063" y="2775585"/>
              <a:ext cx="1017905" cy="403860"/>
            </a:xfrm>
            <a:custGeom>
              <a:avLst/>
              <a:gdLst/>
              <a:ahLst/>
              <a:cxnLst/>
              <a:rect l="l" t="t" r="r" b="b"/>
              <a:pathLst>
                <a:path w="1017905" h="403860">
                  <a:moveTo>
                    <a:pt x="724242" y="6730"/>
                  </a:moveTo>
                  <a:lnTo>
                    <a:pt x="793584" y="6730"/>
                  </a:lnTo>
                  <a:lnTo>
                    <a:pt x="793584" y="159638"/>
                  </a:lnTo>
                  <a:lnTo>
                    <a:pt x="948778" y="159638"/>
                  </a:lnTo>
                  <a:lnTo>
                    <a:pt x="948778" y="6730"/>
                  </a:lnTo>
                  <a:lnTo>
                    <a:pt x="1017358" y="6730"/>
                  </a:lnTo>
                  <a:lnTo>
                    <a:pt x="1017358" y="397001"/>
                  </a:lnTo>
                  <a:lnTo>
                    <a:pt x="948778" y="397001"/>
                  </a:lnTo>
                  <a:lnTo>
                    <a:pt x="948778" y="221234"/>
                  </a:lnTo>
                  <a:lnTo>
                    <a:pt x="793584" y="221234"/>
                  </a:lnTo>
                  <a:lnTo>
                    <a:pt x="793584" y="397001"/>
                  </a:lnTo>
                  <a:lnTo>
                    <a:pt x="724242" y="397001"/>
                  </a:lnTo>
                  <a:lnTo>
                    <a:pt x="724242" y="6730"/>
                  </a:lnTo>
                  <a:close/>
                </a:path>
                <a:path w="1017905" h="403860">
                  <a:moveTo>
                    <a:pt x="345782" y="6730"/>
                  </a:moveTo>
                  <a:lnTo>
                    <a:pt x="421970" y="6730"/>
                  </a:lnTo>
                  <a:lnTo>
                    <a:pt x="512279" y="270510"/>
                  </a:lnTo>
                  <a:lnTo>
                    <a:pt x="607656" y="6730"/>
                  </a:lnTo>
                  <a:lnTo>
                    <a:pt x="682205" y="6730"/>
                  </a:lnTo>
                  <a:lnTo>
                    <a:pt x="529805" y="402336"/>
                  </a:lnTo>
                  <a:lnTo>
                    <a:pt x="491832" y="402336"/>
                  </a:lnTo>
                  <a:lnTo>
                    <a:pt x="345782" y="6730"/>
                  </a:lnTo>
                  <a:close/>
                </a:path>
                <a:path w="1017905" h="403860">
                  <a:moveTo>
                    <a:pt x="197675" y="0"/>
                  </a:moveTo>
                  <a:lnTo>
                    <a:pt x="228576" y="2405"/>
                  </a:lnTo>
                  <a:lnTo>
                    <a:pt x="257081" y="9620"/>
                  </a:lnTo>
                  <a:lnTo>
                    <a:pt x="283187" y="21645"/>
                  </a:lnTo>
                  <a:lnTo>
                    <a:pt x="306895" y="38480"/>
                  </a:lnTo>
                  <a:lnTo>
                    <a:pt x="277863" y="94106"/>
                  </a:lnTo>
                  <a:lnTo>
                    <a:pt x="270899" y="88677"/>
                  </a:lnTo>
                  <a:lnTo>
                    <a:pt x="262275" y="83248"/>
                  </a:lnTo>
                  <a:lnTo>
                    <a:pt x="216257" y="64277"/>
                  </a:lnTo>
                  <a:lnTo>
                    <a:pt x="196075" y="61594"/>
                  </a:lnTo>
                  <a:lnTo>
                    <a:pt x="168816" y="64025"/>
                  </a:lnTo>
                  <a:lnTo>
                    <a:pt x="123396" y="83508"/>
                  </a:lnTo>
                  <a:lnTo>
                    <a:pt x="90663" y="121775"/>
                  </a:lnTo>
                  <a:lnTo>
                    <a:pt x="74014" y="174111"/>
                  </a:lnTo>
                  <a:lnTo>
                    <a:pt x="71932" y="205231"/>
                  </a:lnTo>
                  <a:lnTo>
                    <a:pt x="73971" y="234809"/>
                  </a:lnTo>
                  <a:lnTo>
                    <a:pt x="90283" y="284581"/>
                  </a:lnTo>
                  <a:lnTo>
                    <a:pt x="122354" y="321135"/>
                  </a:lnTo>
                  <a:lnTo>
                    <a:pt x="166775" y="339804"/>
                  </a:lnTo>
                  <a:lnTo>
                    <a:pt x="193408" y="342138"/>
                  </a:lnTo>
                  <a:lnTo>
                    <a:pt x="211108" y="340873"/>
                  </a:lnTo>
                  <a:lnTo>
                    <a:pt x="254419" y="321817"/>
                  </a:lnTo>
                  <a:lnTo>
                    <a:pt x="254419" y="245110"/>
                  </a:lnTo>
                  <a:lnTo>
                    <a:pt x="200342" y="245110"/>
                  </a:lnTo>
                  <a:lnTo>
                    <a:pt x="200342" y="186054"/>
                  </a:lnTo>
                  <a:lnTo>
                    <a:pt x="323684" y="186054"/>
                  </a:lnTo>
                  <a:lnTo>
                    <a:pt x="323684" y="360806"/>
                  </a:lnTo>
                  <a:lnTo>
                    <a:pt x="278504" y="386113"/>
                  </a:lnTo>
                  <a:lnTo>
                    <a:pt x="240389" y="397283"/>
                  </a:lnTo>
                  <a:lnTo>
                    <a:pt x="201560" y="402911"/>
                  </a:lnTo>
                  <a:lnTo>
                    <a:pt x="182219" y="403605"/>
                  </a:lnTo>
                  <a:lnTo>
                    <a:pt x="142433" y="400175"/>
                  </a:lnTo>
                  <a:lnTo>
                    <a:pt x="75897" y="372691"/>
                  </a:lnTo>
                  <a:lnTo>
                    <a:pt x="27646" y="318895"/>
                  </a:lnTo>
                  <a:lnTo>
                    <a:pt x="3071" y="246262"/>
                  </a:lnTo>
                  <a:lnTo>
                    <a:pt x="0" y="203326"/>
                  </a:lnTo>
                  <a:lnTo>
                    <a:pt x="3347" y="160295"/>
                  </a:lnTo>
                  <a:lnTo>
                    <a:pt x="13388" y="121491"/>
                  </a:lnTo>
                  <a:lnTo>
                    <a:pt x="30121" y="86901"/>
                  </a:lnTo>
                  <a:lnTo>
                    <a:pt x="53543" y="56514"/>
                  </a:lnTo>
                  <a:lnTo>
                    <a:pt x="82632" y="31825"/>
                  </a:lnTo>
                  <a:lnTo>
                    <a:pt x="154698" y="3544"/>
                  </a:lnTo>
                  <a:lnTo>
                    <a:pt x="197675" y="0"/>
                  </a:lnTo>
                  <a:close/>
                </a:path>
              </a:pathLst>
            </a:custGeom>
            <a:ln w="12192">
              <a:solidFill>
                <a:srgbClr val="2E86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6836" y="3391611"/>
            <a:ext cx="389127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424455"/>
                </a:solidFill>
              </a:rPr>
              <a:t>Réaction du greffon </a:t>
            </a:r>
            <a:r>
              <a:rPr sz="2100" spc="-10" dirty="0">
                <a:solidFill>
                  <a:srgbClr val="424455"/>
                </a:solidFill>
              </a:rPr>
              <a:t>contre</a:t>
            </a:r>
            <a:r>
              <a:rPr sz="2100" spc="10" dirty="0">
                <a:solidFill>
                  <a:srgbClr val="424455"/>
                </a:solidFill>
              </a:rPr>
              <a:t> </a:t>
            </a:r>
            <a:r>
              <a:rPr sz="2100" spc="-5" dirty="0">
                <a:solidFill>
                  <a:srgbClr val="424455"/>
                </a:solidFill>
              </a:rPr>
              <a:t>l’hôte</a:t>
            </a:r>
            <a:endParaRPr sz="2100"/>
          </a:p>
        </p:txBody>
      </p:sp>
      <p:sp>
        <p:nvSpPr>
          <p:cNvPr id="7" name="object 7"/>
          <p:cNvSpPr/>
          <p:nvPr/>
        </p:nvSpPr>
        <p:spPr>
          <a:xfrm>
            <a:off x="2691257" y="3929075"/>
            <a:ext cx="3661918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998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GVH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382773"/>
            <a:ext cx="7874634" cy="32054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304165" indent="-256540" algn="just">
              <a:lnSpc>
                <a:spcPts val="2590"/>
              </a:lnSpc>
              <a:spcBef>
                <a:spcPts val="42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Lymphocytes 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présents </a:t>
            </a:r>
            <a:r>
              <a:rPr sz="2400" dirty="0">
                <a:latin typeface="Georgia"/>
                <a:cs typeface="Georgia"/>
              </a:rPr>
              <a:t>dans </a:t>
            </a:r>
            <a:r>
              <a:rPr sz="2400" spc="-5" dirty="0">
                <a:latin typeface="Georgia"/>
                <a:cs typeface="Georgia"/>
              </a:rPr>
              <a:t>les éléments du sang du  donneur s’activent, prolifèrent et </a:t>
            </a:r>
            <a:r>
              <a:rPr sz="2400" dirty="0">
                <a:latin typeface="Georgia"/>
                <a:cs typeface="Georgia"/>
              </a:rPr>
              <a:t>attaquent </a:t>
            </a:r>
            <a:r>
              <a:rPr sz="2400" spc="-5" dirty="0">
                <a:latin typeface="Georgia"/>
                <a:cs typeface="Georgia"/>
              </a:rPr>
              <a:t>les cellules  du receveur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Immunodéprimés</a:t>
            </a:r>
            <a:endParaRPr sz="2400">
              <a:latin typeface="Georgia"/>
              <a:cs typeface="Georgia"/>
            </a:endParaRPr>
          </a:p>
          <a:p>
            <a:pPr marL="268605" marR="749300" indent="-256540" algn="just">
              <a:lnSpc>
                <a:spcPts val="259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Signes cutanés, digestifs et hépatiques d’apparition  </a:t>
            </a:r>
            <a:r>
              <a:rPr sz="2400" dirty="0">
                <a:latin typeface="Georgia"/>
                <a:cs typeface="Georgia"/>
              </a:rPr>
              <a:t>retardée </a:t>
            </a:r>
            <a:r>
              <a:rPr sz="2400" spc="-5" dirty="0">
                <a:latin typeface="Georgia"/>
                <a:cs typeface="Georgia"/>
              </a:rPr>
              <a:t>jusqu’à </a:t>
            </a:r>
            <a:r>
              <a:rPr sz="2400" dirty="0">
                <a:latin typeface="Georgia"/>
                <a:cs typeface="Georgia"/>
              </a:rPr>
              <a:t>30 jours après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transfusion</a:t>
            </a:r>
            <a:endParaRPr sz="2400">
              <a:latin typeface="Georgia"/>
              <a:cs typeface="Georgia"/>
            </a:endParaRPr>
          </a:p>
          <a:p>
            <a:pPr marL="268605" indent="-256540" algn="just">
              <a:lnSpc>
                <a:spcPts val="285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Gravité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+++</a:t>
            </a:r>
            <a:endParaRPr sz="2400">
              <a:latin typeface="Georgia"/>
              <a:cs typeface="Georgia"/>
            </a:endParaRPr>
          </a:p>
          <a:p>
            <a:pPr marL="347980">
              <a:lnSpc>
                <a:spcPts val="3110"/>
              </a:lnSpc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Prévention</a:t>
            </a:r>
            <a:endParaRPr sz="2600">
              <a:latin typeface="Georgia"/>
              <a:cs typeface="Georgia"/>
            </a:endParaRPr>
          </a:p>
          <a:p>
            <a:pPr marL="268605" marR="5080" indent="71120">
              <a:lnSpc>
                <a:spcPts val="2600"/>
              </a:lnSpc>
              <a:spcBef>
                <a:spcPts val="340"/>
              </a:spcBef>
            </a:pPr>
            <a:r>
              <a:rPr sz="2400" dirty="0">
                <a:latin typeface="Georgia"/>
                <a:cs typeface="Georgia"/>
              </a:rPr>
              <a:t>Transfusion </a:t>
            </a:r>
            <a:r>
              <a:rPr sz="2400" spc="-5" dirty="0">
                <a:latin typeface="Georgia"/>
                <a:cs typeface="Georgia"/>
              </a:rPr>
              <a:t>de </a:t>
            </a:r>
            <a:r>
              <a:rPr sz="2400" dirty="0">
                <a:latin typeface="Georgia"/>
                <a:cs typeface="Georgia"/>
              </a:rPr>
              <a:t>composants </a:t>
            </a:r>
            <a:r>
              <a:rPr sz="2400" spc="-5" dirty="0">
                <a:latin typeface="Georgia"/>
                <a:cs typeface="Georgia"/>
              </a:rPr>
              <a:t>sanguins cellulaires </a:t>
            </a:r>
            <a:r>
              <a:rPr sz="2400" dirty="0">
                <a:latin typeface="Georgia"/>
                <a:cs typeface="Georgia"/>
              </a:rPr>
              <a:t>irradiés  </a:t>
            </a:r>
            <a:r>
              <a:rPr sz="2400" spc="-5" dirty="0">
                <a:latin typeface="Georgia"/>
                <a:cs typeface="Georgia"/>
              </a:rPr>
              <a:t>chez les patients </a:t>
            </a:r>
            <a:r>
              <a:rPr sz="2400" dirty="0">
                <a:latin typeface="Georgia"/>
                <a:cs typeface="Georgia"/>
              </a:rPr>
              <a:t>à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risque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259" y="2769235"/>
            <a:ext cx="8069580" cy="544195"/>
            <a:chOff x="556259" y="2769235"/>
            <a:chExt cx="8069580" cy="544195"/>
          </a:xfrm>
        </p:grpSpPr>
        <p:sp>
          <p:nvSpPr>
            <p:cNvPr id="3" name="object 3"/>
            <p:cNvSpPr/>
            <p:nvPr/>
          </p:nvSpPr>
          <p:spPr>
            <a:xfrm>
              <a:off x="556259" y="2777246"/>
              <a:ext cx="8069580" cy="5358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538" y="2769235"/>
              <a:ext cx="8029981" cy="4925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6836" y="3706114"/>
            <a:ext cx="2699385" cy="18167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-"/>
              <a:tabLst>
                <a:tab pos="177800" algn="l"/>
              </a:tabLst>
            </a:pP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Hypothermie</a:t>
            </a:r>
            <a:endParaRPr sz="2100">
              <a:latin typeface="Georgia"/>
              <a:cs typeface="Georgia"/>
            </a:endParaRPr>
          </a:p>
          <a:p>
            <a:pPr marL="177165" indent="-1651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177800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Hypocalcémie</a:t>
            </a:r>
            <a:endParaRPr sz="2100">
              <a:latin typeface="Georgia"/>
              <a:cs typeface="Georgia"/>
            </a:endParaRPr>
          </a:p>
          <a:p>
            <a:pPr marL="177165" indent="-1651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177800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Hyperkaliémie</a:t>
            </a:r>
            <a:endParaRPr sz="2100">
              <a:latin typeface="Georgia"/>
              <a:cs typeface="Georgia"/>
            </a:endParaRPr>
          </a:p>
          <a:p>
            <a:pPr marL="177165" indent="-1651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177800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Acidose</a:t>
            </a:r>
            <a:r>
              <a:rPr sz="2100" spc="-6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métabolique</a:t>
            </a:r>
            <a:endParaRPr sz="2100">
              <a:latin typeface="Georgia"/>
              <a:cs typeface="Georgia"/>
            </a:endParaRPr>
          </a:p>
          <a:p>
            <a:pPr marL="177165" indent="-16510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-"/>
              <a:tabLst>
                <a:tab pos="177800" algn="l"/>
              </a:tabLst>
            </a:pP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Alcalose</a:t>
            </a:r>
            <a:r>
              <a:rPr sz="2100" spc="-4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métabolique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323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HYPOTHERMIE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4709795" cy="37445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Circonstances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Transfusion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rapide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Sans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réchauffement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Georgia"/>
                <a:cs typeface="Georgia"/>
              </a:rPr>
              <a:t>Sang </a:t>
            </a:r>
            <a:r>
              <a:rPr sz="2800" spc="-5" dirty="0">
                <a:latin typeface="Georgia"/>
                <a:cs typeface="Georgia"/>
              </a:rPr>
              <a:t>conservé </a:t>
            </a:r>
            <a:r>
              <a:rPr sz="2800" spc="-10" dirty="0">
                <a:latin typeface="Georgia"/>
                <a:cs typeface="Georgia"/>
              </a:rPr>
              <a:t>entre </a:t>
            </a:r>
            <a:r>
              <a:rPr sz="2800" spc="-5" dirty="0">
                <a:latin typeface="Georgia"/>
                <a:cs typeface="Georgia"/>
              </a:rPr>
              <a:t>2 et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6°c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Conséquences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Dépression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myocardique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Fibrillation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Asystolie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2917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24455"/>
                </a:solidFill>
                <a:latin typeface="Trebuchet MS"/>
                <a:cs typeface="Trebuchet MS"/>
              </a:rPr>
              <a:t>HYPOTHERMIE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424455"/>
                </a:solidFill>
                <a:latin typeface="Trebuchet MS"/>
                <a:cs typeface="Trebuchet MS"/>
              </a:rPr>
              <a:t>Prévention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8018780" cy="36302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Réchauffement des </a:t>
            </a:r>
            <a:r>
              <a:rPr sz="2800" spc="-10" dirty="0">
                <a:latin typeface="Georgia"/>
                <a:cs typeface="Georgia"/>
              </a:rPr>
              <a:t>produits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transfusés</a:t>
            </a:r>
            <a:endParaRPr sz="2800">
              <a:latin typeface="Georgia"/>
              <a:cs typeface="Georgia"/>
            </a:endParaRPr>
          </a:p>
          <a:p>
            <a:pPr marL="268605" marR="147447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Systèmes </a:t>
            </a:r>
            <a:r>
              <a:rPr sz="2800" spc="-5" dirty="0">
                <a:latin typeface="Georgia"/>
                <a:cs typeface="Georgia"/>
              </a:rPr>
              <a:t>d’échangeurs </a:t>
            </a:r>
            <a:r>
              <a:rPr sz="2800" spc="-10" dirty="0">
                <a:latin typeface="Georgia"/>
                <a:cs typeface="Georgia"/>
              </a:rPr>
              <a:t>thermiques </a:t>
            </a:r>
            <a:r>
              <a:rPr sz="2800" spc="-5" dirty="0">
                <a:latin typeface="Georgia"/>
                <a:cs typeface="Georgia"/>
              </a:rPr>
              <a:t>avec  accélération du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débit.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Le réchauffement </a:t>
            </a:r>
            <a:r>
              <a:rPr sz="2800" spc="-10" dirty="0">
                <a:latin typeface="Georgia"/>
                <a:cs typeface="Georgia"/>
              </a:rPr>
              <a:t>direct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l’unité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CGR expose  </a:t>
            </a:r>
            <a:r>
              <a:rPr sz="2800" spc="-5" dirty="0">
                <a:latin typeface="Georgia"/>
                <a:cs typeface="Georgia"/>
              </a:rPr>
              <a:t>à </a:t>
            </a:r>
            <a:r>
              <a:rPr sz="2800" spc="-10" dirty="0">
                <a:latin typeface="Georgia"/>
                <a:cs typeface="Georgia"/>
              </a:rPr>
              <a:t>des </a:t>
            </a:r>
            <a:r>
              <a:rPr sz="2800" spc="-5" dirty="0">
                <a:latin typeface="Georgia"/>
                <a:cs typeface="Georgia"/>
              </a:rPr>
              <a:t>risques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d’hémolyse.</a:t>
            </a:r>
            <a:endParaRPr sz="2800">
              <a:latin typeface="Georgia"/>
              <a:cs typeface="Georgia"/>
            </a:endParaRPr>
          </a:p>
          <a:p>
            <a:pPr marL="268605" marR="160274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Surveillance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dirty="0">
                <a:latin typeface="Georgia"/>
                <a:cs typeface="Georgia"/>
              </a:rPr>
              <a:t>la </a:t>
            </a:r>
            <a:r>
              <a:rPr sz="2800" spc="-10" dirty="0">
                <a:latin typeface="Georgia"/>
                <a:cs typeface="Georgia"/>
              </a:rPr>
              <a:t>température centrale  </a:t>
            </a:r>
            <a:r>
              <a:rPr sz="2800" spc="-5" dirty="0">
                <a:latin typeface="Georgia"/>
                <a:cs typeface="Georgia"/>
              </a:rPr>
              <a:t>(thermistance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œsophagienne)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Réchauffement du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patient.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5737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HYPOCALCEMIE</a:t>
            </a:r>
            <a:r>
              <a:rPr sz="4000" spc="-3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(IONISEE)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8161020" cy="36683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  <a:tab pos="5487035" algn="l"/>
              </a:tabLst>
            </a:pPr>
            <a:r>
              <a:rPr sz="2800" spc="-5" dirty="0">
                <a:latin typeface="Georgia"/>
                <a:cs typeface="Georgia"/>
              </a:rPr>
              <a:t>Transfusion </a:t>
            </a:r>
            <a:r>
              <a:rPr sz="2800" spc="-10" dirty="0">
                <a:latin typeface="Georgia"/>
                <a:cs typeface="Georgia"/>
              </a:rPr>
              <a:t>rapide</a:t>
            </a:r>
            <a:r>
              <a:rPr sz="2800" spc="7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PFC	</a:t>
            </a:r>
            <a:r>
              <a:rPr sz="2800" spc="-10" dirty="0">
                <a:latin typeface="Georgia"/>
                <a:cs typeface="Georgia"/>
              </a:rPr>
              <a:t>Apport </a:t>
            </a:r>
            <a:r>
              <a:rPr sz="2800" spc="-5" dirty="0">
                <a:latin typeface="Georgia"/>
                <a:cs typeface="Georgia"/>
              </a:rPr>
              <a:t>en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citrate</a:t>
            </a:r>
            <a:endParaRPr sz="2800">
              <a:latin typeface="Georgia"/>
              <a:cs typeface="Georgia"/>
            </a:endParaRPr>
          </a:p>
          <a:p>
            <a:pPr marL="268605" marR="9798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2889250" algn="l"/>
              </a:tabLst>
            </a:pPr>
            <a:r>
              <a:rPr sz="2800" spc="-5" dirty="0">
                <a:latin typeface="Georgia"/>
                <a:cs typeface="Georgia"/>
              </a:rPr>
              <a:t>Le </a:t>
            </a:r>
            <a:r>
              <a:rPr sz="2800" spc="-10" dirty="0">
                <a:latin typeface="Georgia"/>
                <a:cs typeface="Georgia"/>
              </a:rPr>
              <a:t>citrate entraine une chélation </a:t>
            </a:r>
            <a:r>
              <a:rPr sz="2800" spc="-5" dirty="0">
                <a:latin typeface="Georgia"/>
                <a:cs typeface="Georgia"/>
              </a:rPr>
              <a:t>des </a:t>
            </a:r>
            <a:r>
              <a:rPr sz="2800" spc="-10" dirty="0">
                <a:latin typeface="Georgia"/>
                <a:cs typeface="Georgia"/>
              </a:rPr>
              <a:t>cations  divalents	</a:t>
            </a:r>
            <a:r>
              <a:rPr sz="2800" spc="-5" dirty="0">
                <a:latin typeface="Georgia"/>
                <a:cs typeface="Georgia"/>
              </a:rPr>
              <a:t>Baisse du </a:t>
            </a:r>
            <a:r>
              <a:rPr sz="2800" spc="-10" dirty="0">
                <a:latin typeface="Georgia"/>
                <a:cs typeface="Georgia"/>
              </a:rPr>
              <a:t>calcium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ionisé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Facteurs favorisant l’accumulation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citrates: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Hypothermie</a:t>
            </a:r>
            <a:endParaRPr sz="2800">
              <a:latin typeface="Georgia"/>
              <a:cs typeface="Georgia"/>
            </a:endParaRPr>
          </a:p>
          <a:p>
            <a:pPr marL="268605" marR="17081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Insuffisance </a:t>
            </a:r>
            <a:r>
              <a:rPr sz="2800" spc="-10" dirty="0">
                <a:latin typeface="Georgia"/>
                <a:cs typeface="Georgia"/>
              </a:rPr>
              <a:t>circulatoire (baisse </a:t>
            </a:r>
            <a:r>
              <a:rPr sz="2800" spc="-5" dirty="0">
                <a:latin typeface="Georgia"/>
                <a:cs typeface="Georgia"/>
              </a:rPr>
              <a:t>du débit </a:t>
            </a:r>
            <a:r>
              <a:rPr sz="2800" spc="-10" dirty="0">
                <a:latin typeface="Georgia"/>
                <a:cs typeface="Georgia"/>
              </a:rPr>
              <a:t>sanguin  hépatique)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Transplantation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hépatique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0080" y="2436552"/>
            <a:ext cx="864235" cy="257175"/>
          </a:xfrm>
          <a:custGeom>
            <a:avLst/>
            <a:gdLst/>
            <a:ahLst/>
            <a:cxnLst/>
            <a:rect l="l" t="t" r="r" b="b"/>
            <a:pathLst>
              <a:path w="864235" h="257175">
                <a:moveTo>
                  <a:pt x="750851" y="128339"/>
                </a:moveTo>
                <a:lnTo>
                  <a:pt x="621665" y="203650"/>
                </a:lnTo>
                <a:lnTo>
                  <a:pt x="613199" y="211226"/>
                </a:lnTo>
                <a:lnTo>
                  <a:pt x="608425" y="221112"/>
                </a:lnTo>
                <a:lnTo>
                  <a:pt x="607698" y="232046"/>
                </a:lnTo>
                <a:lnTo>
                  <a:pt x="611378" y="242766"/>
                </a:lnTo>
                <a:lnTo>
                  <a:pt x="618936" y="251231"/>
                </a:lnTo>
                <a:lnTo>
                  <a:pt x="628792" y="256006"/>
                </a:lnTo>
                <a:lnTo>
                  <a:pt x="639720" y="256732"/>
                </a:lnTo>
                <a:lnTo>
                  <a:pt x="650494" y="253053"/>
                </a:lnTo>
                <a:lnTo>
                  <a:pt x="815261" y="156914"/>
                </a:lnTo>
                <a:lnTo>
                  <a:pt x="807466" y="156914"/>
                </a:lnTo>
                <a:lnTo>
                  <a:pt x="807466" y="152977"/>
                </a:lnTo>
                <a:lnTo>
                  <a:pt x="793115" y="152977"/>
                </a:lnTo>
                <a:lnTo>
                  <a:pt x="750851" y="128339"/>
                </a:lnTo>
                <a:close/>
              </a:path>
              <a:path w="864235" h="257175">
                <a:moveTo>
                  <a:pt x="701834" y="99764"/>
                </a:moveTo>
                <a:lnTo>
                  <a:pt x="0" y="99764"/>
                </a:lnTo>
                <a:lnTo>
                  <a:pt x="0" y="156914"/>
                </a:lnTo>
                <a:lnTo>
                  <a:pt x="701834" y="156914"/>
                </a:lnTo>
                <a:lnTo>
                  <a:pt x="750851" y="128339"/>
                </a:lnTo>
                <a:lnTo>
                  <a:pt x="701834" y="99764"/>
                </a:lnTo>
                <a:close/>
              </a:path>
              <a:path w="864235" h="257175">
                <a:moveTo>
                  <a:pt x="815261" y="99764"/>
                </a:moveTo>
                <a:lnTo>
                  <a:pt x="807466" y="99764"/>
                </a:lnTo>
                <a:lnTo>
                  <a:pt x="807466" y="156914"/>
                </a:lnTo>
                <a:lnTo>
                  <a:pt x="815261" y="156914"/>
                </a:lnTo>
                <a:lnTo>
                  <a:pt x="864235" y="128339"/>
                </a:lnTo>
                <a:lnTo>
                  <a:pt x="815261" y="99764"/>
                </a:lnTo>
                <a:close/>
              </a:path>
              <a:path w="864235" h="257175">
                <a:moveTo>
                  <a:pt x="793115" y="103701"/>
                </a:moveTo>
                <a:lnTo>
                  <a:pt x="750851" y="128339"/>
                </a:lnTo>
                <a:lnTo>
                  <a:pt x="793115" y="152977"/>
                </a:lnTo>
                <a:lnTo>
                  <a:pt x="793115" y="103701"/>
                </a:lnTo>
                <a:close/>
              </a:path>
              <a:path w="864235" h="257175">
                <a:moveTo>
                  <a:pt x="807466" y="103701"/>
                </a:moveTo>
                <a:lnTo>
                  <a:pt x="793115" y="103701"/>
                </a:lnTo>
                <a:lnTo>
                  <a:pt x="793115" y="152977"/>
                </a:lnTo>
                <a:lnTo>
                  <a:pt x="807466" y="152977"/>
                </a:lnTo>
                <a:lnTo>
                  <a:pt x="807466" y="103701"/>
                </a:lnTo>
                <a:close/>
              </a:path>
              <a:path w="864235" h="257175">
                <a:moveTo>
                  <a:pt x="639720" y="0"/>
                </a:moveTo>
                <a:lnTo>
                  <a:pt x="628792" y="720"/>
                </a:lnTo>
                <a:lnTo>
                  <a:pt x="618936" y="5464"/>
                </a:lnTo>
                <a:lnTo>
                  <a:pt x="611378" y="13912"/>
                </a:lnTo>
                <a:lnTo>
                  <a:pt x="607698" y="24685"/>
                </a:lnTo>
                <a:lnTo>
                  <a:pt x="608425" y="35613"/>
                </a:lnTo>
                <a:lnTo>
                  <a:pt x="613199" y="45469"/>
                </a:lnTo>
                <a:lnTo>
                  <a:pt x="621665" y="53028"/>
                </a:lnTo>
                <a:lnTo>
                  <a:pt x="750851" y="128339"/>
                </a:lnTo>
                <a:lnTo>
                  <a:pt x="793115" y="103701"/>
                </a:lnTo>
                <a:lnTo>
                  <a:pt x="807466" y="103701"/>
                </a:lnTo>
                <a:lnTo>
                  <a:pt x="807466" y="99764"/>
                </a:lnTo>
                <a:lnTo>
                  <a:pt x="815261" y="99764"/>
                </a:lnTo>
                <a:lnTo>
                  <a:pt x="650494" y="3625"/>
                </a:lnTo>
                <a:lnTo>
                  <a:pt x="639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5748" y="3300660"/>
            <a:ext cx="864235" cy="257175"/>
          </a:xfrm>
          <a:custGeom>
            <a:avLst/>
            <a:gdLst/>
            <a:ahLst/>
            <a:cxnLst/>
            <a:rect l="l" t="t" r="r" b="b"/>
            <a:pathLst>
              <a:path w="864235" h="257175">
                <a:moveTo>
                  <a:pt x="750851" y="128339"/>
                </a:moveTo>
                <a:lnTo>
                  <a:pt x="621664" y="203650"/>
                </a:lnTo>
                <a:lnTo>
                  <a:pt x="613217" y="211226"/>
                </a:lnTo>
                <a:lnTo>
                  <a:pt x="608472" y="221112"/>
                </a:lnTo>
                <a:lnTo>
                  <a:pt x="607752" y="232046"/>
                </a:lnTo>
                <a:lnTo>
                  <a:pt x="611377" y="242766"/>
                </a:lnTo>
                <a:lnTo>
                  <a:pt x="618954" y="251213"/>
                </a:lnTo>
                <a:lnTo>
                  <a:pt x="628840" y="255958"/>
                </a:lnTo>
                <a:lnTo>
                  <a:pt x="639774" y="256678"/>
                </a:lnTo>
                <a:lnTo>
                  <a:pt x="650494" y="253053"/>
                </a:lnTo>
                <a:lnTo>
                  <a:pt x="815261" y="156914"/>
                </a:lnTo>
                <a:lnTo>
                  <a:pt x="807592" y="156914"/>
                </a:lnTo>
                <a:lnTo>
                  <a:pt x="807592" y="152977"/>
                </a:lnTo>
                <a:lnTo>
                  <a:pt x="793114" y="152977"/>
                </a:lnTo>
                <a:lnTo>
                  <a:pt x="750851" y="128339"/>
                </a:lnTo>
                <a:close/>
              </a:path>
              <a:path w="864235" h="257175">
                <a:moveTo>
                  <a:pt x="701834" y="99764"/>
                </a:moveTo>
                <a:lnTo>
                  <a:pt x="0" y="99764"/>
                </a:lnTo>
                <a:lnTo>
                  <a:pt x="0" y="156914"/>
                </a:lnTo>
                <a:lnTo>
                  <a:pt x="701834" y="156914"/>
                </a:lnTo>
                <a:lnTo>
                  <a:pt x="750851" y="128339"/>
                </a:lnTo>
                <a:lnTo>
                  <a:pt x="701834" y="99764"/>
                </a:lnTo>
                <a:close/>
              </a:path>
              <a:path w="864235" h="257175">
                <a:moveTo>
                  <a:pt x="815261" y="99764"/>
                </a:moveTo>
                <a:lnTo>
                  <a:pt x="807592" y="99764"/>
                </a:lnTo>
                <a:lnTo>
                  <a:pt x="807592" y="156914"/>
                </a:lnTo>
                <a:lnTo>
                  <a:pt x="815261" y="156914"/>
                </a:lnTo>
                <a:lnTo>
                  <a:pt x="864235" y="128339"/>
                </a:lnTo>
                <a:lnTo>
                  <a:pt x="815261" y="99764"/>
                </a:lnTo>
                <a:close/>
              </a:path>
              <a:path w="864235" h="257175">
                <a:moveTo>
                  <a:pt x="793114" y="103701"/>
                </a:moveTo>
                <a:lnTo>
                  <a:pt x="750851" y="128339"/>
                </a:lnTo>
                <a:lnTo>
                  <a:pt x="793114" y="152977"/>
                </a:lnTo>
                <a:lnTo>
                  <a:pt x="793114" y="103701"/>
                </a:lnTo>
                <a:close/>
              </a:path>
              <a:path w="864235" h="257175">
                <a:moveTo>
                  <a:pt x="807592" y="103701"/>
                </a:moveTo>
                <a:lnTo>
                  <a:pt x="793114" y="103701"/>
                </a:lnTo>
                <a:lnTo>
                  <a:pt x="793114" y="152977"/>
                </a:lnTo>
                <a:lnTo>
                  <a:pt x="807592" y="152977"/>
                </a:lnTo>
                <a:lnTo>
                  <a:pt x="807592" y="103701"/>
                </a:lnTo>
                <a:close/>
              </a:path>
              <a:path w="864235" h="257175">
                <a:moveTo>
                  <a:pt x="639774" y="0"/>
                </a:moveTo>
                <a:lnTo>
                  <a:pt x="628840" y="720"/>
                </a:lnTo>
                <a:lnTo>
                  <a:pt x="618954" y="5464"/>
                </a:lnTo>
                <a:lnTo>
                  <a:pt x="611377" y="13912"/>
                </a:lnTo>
                <a:lnTo>
                  <a:pt x="607752" y="24632"/>
                </a:lnTo>
                <a:lnTo>
                  <a:pt x="608472" y="35565"/>
                </a:lnTo>
                <a:lnTo>
                  <a:pt x="613217" y="45452"/>
                </a:lnTo>
                <a:lnTo>
                  <a:pt x="621664" y="53028"/>
                </a:lnTo>
                <a:lnTo>
                  <a:pt x="750851" y="128339"/>
                </a:lnTo>
                <a:lnTo>
                  <a:pt x="793114" y="103701"/>
                </a:lnTo>
                <a:lnTo>
                  <a:pt x="807592" y="103701"/>
                </a:lnTo>
                <a:lnTo>
                  <a:pt x="807592" y="99764"/>
                </a:lnTo>
                <a:lnTo>
                  <a:pt x="815261" y="99764"/>
                </a:lnTo>
                <a:lnTo>
                  <a:pt x="650494" y="3625"/>
                </a:lnTo>
                <a:lnTo>
                  <a:pt x="6397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AC0-2694-8A77-349A-B21B1E34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2" y="762000"/>
            <a:ext cx="7815276" cy="36933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604A7-FE38-AC26-A734-23A4629D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4182"/>
            <a:ext cx="6477000" cy="51549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4482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5169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HYPOCALCEMIE</a:t>
            </a:r>
            <a:r>
              <a:rPr sz="3600" spc="-6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424455"/>
                </a:solidFill>
                <a:latin typeface="Trebuchet MS"/>
                <a:cs typeface="Trebuchet MS"/>
              </a:rPr>
              <a:t>(IONISEE)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424455"/>
                </a:solidFill>
                <a:latin typeface="Trebuchet MS"/>
                <a:cs typeface="Trebuchet MS"/>
              </a:rPr>
              <a:t>Prévention </a:t>
            </a: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et</a:t>
            </a:r>
            <a:r>
              <a:rPr sz="3600" spc="-4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traitement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733827"/>
            <a:ext cx="6835775" cy="2350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Apport de chlorure de </a:t>
            </a:r>
            <a:r>
              <a:rPr sz="2800" spc="-10" dirty="0">
                <a:latin typeface="Georgia"/>
                <a:cs typeface="Georgia"/>
              </a:rPr>
              <a:t>calcium </a:t>
            </a:r>
            <a:r>
              <a:rPr sz="2800" spc="-5" dirty="0">
                <a:latin typeface="Georgia"/>
                <a:cs typeface="Georgia"/>
              </a:rPr>
              <a:t>en </a:t>
            </a:r>
            <a:r>
              <a:rPr sz="2800" spc="-10" dirty="0">
                <a:latin typeface="Georgia"/>
                <a:cs typeface="Georgia"/>
              </a:rPr>
              <a:t>cas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de:</a:t>
            </a:r>
            <a:endParaRPr sz="2800">
              <a:latin typeface="Georgia"/>
              <a:cs typeface="Georgia"/>
            </a:endParaRPr>
          </a:p>
          <a:p>
            <a:pPr marL="375285" indent="-36322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"/>
              <a:tabLst>
                <a:tab pos="375920" algn="l"/>
              </a:tabLst>
            </a:pPr>
            <a:r>
              <a:rPr sz="2800" spc="-5" dirty="0">
                <a:latin typeface="Georgia"/>
                <a:cs typeface="Georgia"/>
              </a:rPr>
              <a:t>Transfusion </a:t>
            </a:r>
            <a:r>
              <a:rPr sz="2800" spc="-10" dirty="0">
                <a:latin typeface="Georgia"/>
                <a:cs typeface="Georgia"/>
              </a:rPr>
              <a:t>massive </a:t>
            </a:r>
            <a:r>
              <a:rPr sz="2800" spc="-5" dirty="0">
                <a:latin typeface="Georgia"/>
                <a:cs typeface="Georgia"/>
              </a:rPr>
              <a:t>en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PFC</a:t>
            </a:r>
            <a:endParaRPr sz="2800">
              <a:latin typeface="Georgia"/>
              <a:cs typeface="Georgia"/>
            </a:endParaRPr>
          </a:p>
          <a:p>
            <a:pPr marL="375285" indent="-36322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"/>
              <a:tabLst>
                <a:tab pos="375920" algn="l"/>
              </a:tabLst>
            </a:pPr>
            <a:r>
              <a:rPr sz="2800" spc="-5" dirty="0">
                <a:latin typeface="Georgia"/>
                <a:cs typeface="Georgia"/>
              </a:rPr>
              <a:t>Défaillance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circulatoire</a:t>
            </a:r>
            <a:endParaRPr sz="2800">
              <a:latin typeface="Georgia"/>
              <a:cs typeface="Georgia"/>
            </a:endParaRPr>
          </a:p>
          <a:p>
            <a:pPr marL="375285" indent="-36322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"/>
              <a:tabLst>
                <a:tab pos="375920" algn="l"/>
              </a:tabLst>
            </a:pPr>
            <a:r>
              <a:rPr sz="2800" spc="-5" dirty="0">
                <a:latin typeface="Georgia"/>
                <a:cs typeface="Georgia"/>
              </a:rPr>
              <a:t>Allongement progressif de </a:t>
            </a:r>
            <a:r>
              <a:rPr sz="2800" spc="-10" dirty="0">
                <a:latin typeface="Georgia"/>
                <a:cs typeface="Georgia"/>
              </a:rPr>
              <a:t>l’intervalle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QT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Surveillance répétée du </a:t>
            </a:r>
            <a:r>
              <a:rPr sz="2800" spc="-10" dirty="0">
                <a:latin typeface="Georgia"/>
                <a:cs typeface="Georgia"/>
              </a:rPr>
              <a:t>calcium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ionisé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3529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HYPERKALIEMIE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29738"/>
            <a:ext cx="7720965" cy="421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34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Facteurs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favorisants: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2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La </a:t>
            </a:r>
            <a:r>
              <a:rPr sz="2800" spc="-10" dirty="0">
                <a:latin typeface="Georgia"/>
                <a:cs typeface="Georgia"/>
              </a:rPr>
              <a:t>conservation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CGR</a:t>
            </a:r>
            <a:endParaRPr sz="2800">
              <a:latin typeface="Georgia"/>
              <a:cs typeface="Georgia"/>
            </a:endParaRPr>
          </a:p>
          <a:p>
            <a:pPr marL="352425">
              <a:lnSpc>
                <a:spcPts val="3175"/>
              </a:lnSpc>
            </a:pPr>
            <a:r>
              <a:rPr sz="2800" spc="-5" dirty="0">
                <a:latin typeface="Georgia"/>
                <a:cs typeface="Georgia"/>
              </a:rPr>
              <a:t>La concentration en K+ de la poche de CGR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est</a:t>
            </a:r>
            <a:endParaRPr sz="2800">
              <a:latin typeface="Georgia"/>
              <a:cs typeface="Georgia"/>
            </a:endParaRPr>
          </a:p>
          <a:p>
            <a:pPr marL="268605">
              <a:lnSpc>
                <a:spcPts val="3175"/>
              </a:lnSpc>
            </a:pPr>
            <a:r>
              <a:rPr sz="2800" spc="-5" dirty="0">
                <a:latin typeface="Georgia"/>
                <a:cs typeface="Georgia"/>
              </a:rPr>
              <a:t>3.9 mmol/l le </a:t>
            </a:r>
            <a:r>
              <a:rPr sz="2800" spc="-10" dirty="0">
                <a:latin typeface="Georgia"/>
                <a:cs typeface="Georgia"/>
              </a:rPr>
              <a:t>premier </a:t>
            </a:r>
            <a:r>
              <a:rPr sz="2800" spc="-5" dirty="0">
                <a:latin typeface="Georgia"/>
                <a:cs typeface="Georgia"/>
              </a:rPr>
              <a:t>jour de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conservation</a:t>
            </a:r>
            <a:endParaRPr sz="2800">
              <a:latin typeface="Georgia"/>
              <a:cs typeface="Georgia"/>
            </a:endParaRPr>
          </a:p>
          <a:p>
            <a:pPr marL="1297305">
              <a:lnSpc>
                <a:spcPts val="3325"/>
              </a:lnSpc>
            </a:pPr>
            <a:r>
              <a:rPr sz="2800" spc="-5" dirty="0">
                <a:latin typeface="Georgia"/>
                <a:cs typeface="Georgia"/>
              </a:rPr>
              <a:t>46.6 mmol/l à J42 de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conservation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2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Georgia"/>
                <a:cs typeface="Georgia"/>
              </a:rPr>
              <a:t>L’irradiation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CGR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2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Transfusion </a:t>
            </a:r>
            <a:r>
              <a:rPr sz="2800" spc="-10" dirty="0">
                <a:latin typeface="Georgia"/>
                <a:cs typeface="Georgia"/>
              </a:rPr>
              <a:t>abondante </a:t>
            </a:r>
            <a:r>
              <a:rPr sz="2800" spc="-5" dirty="0">
                <a:latin typeface="Georgia"/>
                <a:cs typeface="Georgia"/>
              </a:rPr>
              <a:t>de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CGR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2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Volume </a:t>
            </a:r>
            <a:r>
              <a:rPr sz="2800" spc="-10" dirty="0">
                <a:latin typeface="Georgia"/>
                <a:cs typeface="Georgia"/>
              </a:rPr>
              <a:t>sanguin circulant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faible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2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Georgia"/>
                <a:cs typeface="Georgia"/>
              </a:rPr>
              <a:t>Acidémie</a:t>
            </a:r>
            <a:endParaRPr sz="2800">
              <a:latin typeface="Georgia"/>
              <a:cs typeface="Georgia"/>
            </a:endParaRPr>
          </a:p>
          <a:p>
            <a:pPr marL="292100" indent="-280035">
              <a:lnSpc>
                <a:spcPts val="3345"/>
              </a:lnSpc>
              <a:buClr>
                <a:srgbClr val="9F4DA2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Georgia"/>
                <a:cs typeface="Georgia"/>
              </a:rPr>
              <a:t>hyperglycémie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600" y="4092705"/>
            <a:ext cx="864235" cy="257175"/>
          </a:xfrm>
          <a:custGeom>
            <a:avLst/>
            <a:gdLst/>
            <a:ahLst/>
            <a:cxnLst/>
            <a:rect l="l" t="t" r="r" b="b"/>
            <a:pathLst>
              <a:path w="864235" h="257175">
                <a:moveTo>
                  <a:pt x="750800" y="128393"/>
                </a:moveTo>
                <a:lnTo>
                  <a:pt x="621614" y="203704"/>
                </a:lnTo>
                <a:lnTo>
                  <a:pt x="613166" y="211262"/>
                </a:lnTo>
                <a:lnTo>
                  <a:pt x="608422" y="221118"/>
                </a:lnTo>
                <a:lnTo>
                  <a:pt x="607701" y="232046"/>
                </a:lnTo>
                <a:lnTo>
                  <a:pt x="611327" y="242820"/>
                </a:lnTo>
                <a:lnTo>
                  <a:pt x="618903" y="251267"/>
                </a:lnTo>
                <a:lnTo>
                  <a:pt x="628789" y="256012"/>
                </a:lnTo>
                <a:lnTo>
                  <a:pt x="639723" y="256732"/>
                </a:lnTo>
                <a:lnTo>
                  <a:pt x="650443" y="253107"/>
                </a:lnTo>
                <a:lnTo>
                  <a:pt x="815210" y="156968"/>
                </a:lnTo>
                <a:lnTo>
                  <a:pt x="807542" y="156968"/>
                </a:lnTo>
                <a:lnTo>
                  <a:pt x="807542" y="153031"/>
                </a:lnTo>
                <a:lnTo>
                  <a:pt x="793064" y="153031"/>
                </a:lnTo>
                <a:lnTo>
                  <a:pt x="750800" y="128393"/>
                </a:lnTo>
                <a:close/>
              </a:path>
              <a:path w="864235" h="257175">
                <a:moveTo>
                  <a:pt x="701783" y="99818"/>
                </a:moveTo>
                <a:lnTo>
                  <a:pt x="0" y="99818"/>
                </a:lnTo>
                <a:lnTo>
                  <a:pt x="0" y="156968"/>
                </a:lnTo>
                <a:lnTo>
                  <a:pt x="701783" y="156968"/>
                </a:lnTo>
                <a:lnTo>
                  <a:pt x="750800" y="128393"/>
                </a:lnTo>
                <a:lnTo>
                  <a:pt x="701783" y="99818"/>
                </a:lnTo>
                <a:close/>
              </a:path>
              <a:path w="864235" h="257175">
                <a:moveTo>
                  <a:pt x="815210" y="99818"/>
                </a:moveTo>
                <a:lnTo>
                  <a:pt x="807542" y="99818"/>
                </a:lnTo>
                <a:lnTo>
                  <a:pt x="807542" y="156968"/>
                </a:lnTo>
                <a:lnTo>
                  <a:pt x="815210" y="156968"/>
                </a:lnTo>
                <a:lnTo>
                  <a:pt x="864184" y="128393"/>
                </a:lnTo>
                <a:lnTo>
                  <a:pt x="815210" y="99818"/>
                </a:lnTo>
                <a:close/>
              </a:path>
              <a:path w="864235" h="257175">
                <a:moveTo>
                  <a:pt x="793064" y="103755"/>
                </a:moveTo>
                <a:lnTo>
                  <a:pt x="750800" y="128393"/>
                </a:lnTo>
                <a:lnTo>
                  <a:pt x="793064" y="153031"/>
                </a:lnTo>
                <a:lnTo>
                  <a:pt x="793064" y="103755"/>
                </a:lnTo>
                <a:close/>
              </a:path>
              <a:path w="864235" h="257175">
                <a:moveTo>
                  <a:pt x="807542" y="103755"/>
                </a:moveTo>
                <a:lnTo>
                  <a:pt x="793064" y="103755"/>
                </a:lnTo>
                <a:lnTo>
                  <a:pt x="793064" y="153031"/>
                </a:lnTo>
                <a:lnTo>
                  <a:pt x="807542" y="153031"/>
                </a:lnTo>
                <a:lnTo>
                  <a:pt x="807542" y="103755"/>
                </a:lnTo>
                <a:close/>
              </a:path>
              <a:path w="864235" h="257175">
                <a:moveTo>
                  <a:pt x="639723" y="0"/>
                </a:moveTo>
                <a:lnTo>
                  <a:pt x="628789" y="726"/>
                </a:lnTo>
                <a:lnTo>
                  <a:pt x="618903" y="5500"/>
                </a:lnTo>
                <a:lnTo>
                  <a:pt x="611327" y="13966"/>
                </a:lnTo>
                <a:lnTo>
                  <a:pt x="607701" y="24685"/>
                </a:lnTo>
                <a:lnTo>
                  <a:pt x="608422" y="35619"/>
                </a:lnTo>
                <a:lnTo>
                  <a:pt x="613166" y="45505"/>
                </a:lnTo>
                <a:lnTo>
                  <a:pt x="621614" y="53082"/>
                </a:lnTo>
                <a:lnTo>
                  <a:pt x="750800" y="128393"/>
                </a:lnTo>
                <a:lnTo>
                  <a:pt x="793064" y="103755"/>
                </a:lnTo>
                <a:lnTo>
                  <a:pt x="807542" y="103755"/>
                </a:lnTo>
                <a:lnTo>
                  <a:pt x="807542" y="99818"/>
                </a:lnTo>
                <a:lnTo>
                  <a:pt x="815210" y="99818"/>
                </a:lnTo>
                <a:lnTo>
                  <a:pt x="650443" y="3679"/>
                </a:lnTo>
                <a:lnTo>
                  <a:pt x="6397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01597"/>
            <a:ext cx="3182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4455"/>
                </a:solidFill>
                <a:latin typeface="Trebuchet MS"/>
                <a:cs typeface="Trebuchet MS"/>
              </a:rPr>
              <a:t>HYPERKALIEMIE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424455"/>
                </a:solidFill>
                <a:latin typeface="Trebuchet MS"/>
                <a:cs typeface="Trebuchet MS"/>
              </a:rPr>
              <a:t>Mécanisme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3064510"/>
            <a:ext cx="762889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2865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Dysfonctionnement réversible de la pompe  </a:t>
            </a:r>
            <a:r>
              <a:rPr sz="2800" spc="-10" dirty="0">
                <a:latin typeface="Georgia"/>
                <a:cs typeface="Georgia"/>
              </a:rPr>
              <a:t>Na+/K+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érythrocytes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Hémolyse au </a:t>
            </a:r>
            <a:r>
              <a:rPr sz="2800" spc="-10" dirty="0">
                <a:latin typeface="Georgia"/>
                <a:cs typeface="Georgia"/>
              </a:rPr>
              <a:t>cours </a:t>
            </a:r>
            <a:r>
              <a:rPr sz="2800" spc="-5" dirty="0">
                <a:latin typeface="Georgia"/>
                <a:cs typeface="Georgia"/>
              </a:rPr>
              <a:t>de la </a:t>
            </a:r>
            <a:r>
              <a:rPr sz="2800" spc="-10" dirty="0">
                <a:latin typeface="Georgia"/>
                <a:cs typeface="Georgia"/>
              </a:rPr>
              <a:t>conservation </a:t>
            </a:r>
            <a:r>
              <a:rPr sz="2800" spc="-5" dirty="0">
                <a:latin typeface="Georgia"/>
                <a:cs typeface="Georgia"/>
              </a:rPr>
              <a:t>des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CGR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437"/>
            <a:ext cx="5236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ACIDOSE</a:t>
            </a:r>
            <a:r>
              <a:rPr sz="4000" spc="-6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45" dirty="0">
                <a:solidFill>
                  <a:srgbClr val="424455"/>
                </a:solidFill>
                <a:latin typeface="Trebuchet MS"/>
                <a:cs typeface="Trebuchet MS"/>
              </a:rPr>
              <a:t>METABOLIQUE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33701"/>
            <a:ext cx="7936865" cy="40957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Rarement </a:t>
            </a:r>
            <a:r>
              <a:rPr sz="2800" spc="-10" dirty="0">
                <a:latin typeface="Georgia"/>
                <a:cs typeface="Georgia"/>
              </a:rPr>
              <a:t>importante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  <a:tab pos="4554220" algn="l"/>
              </a:tabLst>
            </a:pPr>
            <a:r>
              <a:rPr sz="2800" spc="-5" dirty="0">
                <a:latin typeface="Georgia"/>
                <a:cs typeface="Georgia"/>
              </a:rPr>
              <a:t>Transfusion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CGR	Charge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acide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Augmente avec le délai de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conservation</a:t>
            </a:r>
            <a:endParaRPr sz="2800">
              <a:latin typeface="Georgia"/>
              <a:cs typeface="Georgia"/>
            </a:endParaRPr>
          </a:p>
          <a:p>
            <a:pPr marL="268605" marR="55244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Acide </a:t>
            </a:r>
            <a:r>
              <a:rPr sz="2800" spc="-10" dirty="0">
                <a:latin typeface="Georgia"/>
                <a:cs typeface="Georgia"/>
              </a:rPr>
              <a:t>lactique (métabolisme </a:t>
            </a:r>
            <a:r>
              <a:rPr sz="2800" spc="-5" dirty="0">
                <a:latin typeface="Georgia"/>
                <a:cs typeface="Georgia"/>
              </a:rPr>
              <a:t>des </a:t>
            </a:r>
            <a:r>
              <a:rPr sz="2800" spc="-10" dirty="0">
                <a:latin typeface="Georgia"/>
                <a:cs typeface="Georgia"/>
              </a:rPr>
              <a:t>érythrocytes) et  </a:t>
            </a:r>
            <a:r>
              <a:rPr sz="2800" spc="-5" dirty="0">
                <a:latin typeface="Georgia"/>
                <a:cs typeface="Georgia"/>
              </a:rPr>
              <a:t>acide </a:t>
            </a:r>
            <a:r>
              <a:rPr sz="2800" spc="-10" dirty="0">
                <a:latin typeface="Georgia"/>
                <a:cs typeface="Georgia"/>
              </a:rPr>
              <a:t>citrique </a:t>
            </a:r>
            <a:r>
              <a:rPr sz="2800" spc="-5" dirty="0">
                <a:latin typeface="Georgia"/>
                <a:cs typeface="Georgia"/>
              </a:rPr>
              <a:t>(solution de</a:t>
            </a:r>
            <a:r>
              <a:rPr sz="2800" spc="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conservation)</a:t>
            </a:r>
            <a:endParaRPr sz="2800">
              <a:latin typeface="Georgia"/>
              <a:cs typeface="Georgia"/>
            </a:endParaRPr>
          </a:p>
          <a:p>
            <a:pPr marL="268605" marR="14224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Complication transitoire </a:t>
            </a:r>
            <a:r>
              <a:rPr sz="2800" spc="-5" dirty="0">
                <a:latin typeface="Georgia"/>
                <a:cs typeface="Georgia"/>
              </a:rPr>
              <a:t>et </a:t>
            </a:r>
            <a:r>
              <a:rPr sz="2800" spc="-10" dirty="0">
                <a:latin typeface="Georgia"/>
                <a:cs typeface="Georgia"/>
              </a:rPr>
              <a:t>contemporaine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la  </a:t>
            </a:r>
            <a:r>
              <a:rPr sz="2800" spc="-5" dirty="0">
                <a:latin typeface="Georgia"/>
                <a:cs typeface="Georgia"/>
              </a:rPr>
              <a:t>transfusion</a:t>
            </a:r>
            <a:endParaRPr sz="28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1981835" algn="l"/>
                <a:tab pos="1982470" algn="l"/>
              </a:tabLst>
            </a:pPr>
            <a:r>
              <a:rPr dirty="0"/>
              <a:t>	</a:t>
            </a:r>
            <a:r>
              <a:rPr sz="2800" spc="-5" dirty="0">
                <a:latin typeface="Georgia"/>
                <a:cs typeface="Georgia"/>
              </a:rPr>
              <a:t>Alcalose métabolique </a:t>
            </a:r>
            <a:r>
              <a:rPr sz="2800" spc="-10" dirty="0">
                <a:latin typeface="Georgia"/>
                <a:cs typeface="Georgia"/>
              </a:rPr>
              <a:t>(transformation  </a:t>
            </a:r>
            <a:r>
              <a:rPr sz="2800" spc="-5" dirty="0">
                <a:latin typeface="Georgia"/>
                <a:cs typeface="Georgia"/>
              </a:rPr>
              <a:t>de </a:t>
            </a:r>
            <a:r>
              <a:rPr sz="2800" spc="-10" dirty="0">
                <a:latin typeface="Georgia"/>
                <a:cs typeface="Georgia"/>
              </a:rPr>
              <a:t>citrate </a:t>
            </a:r>
            <a:r>
              <a:rPr sz="2800" spc="-5" dirty="0">
                <a:latin typeface="Georgia"/>
                <a:cs typeface="Georgia"/>
              </a:rPr>
              <a:t>en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bicarbonate)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3964" y="2868606"/>
            <a:ext cx="864235" cy="257175"/>
          </a:xfrm>
          <a:custGeom>
            <a:avLst/>
            <a:gdLst/>
            <a:ahLst/>
            <a:cxnLst/>
            <a:rect l="l" t="t" r="r" b="b"/>
            <a:pathLst>
              <a:path w="864235" h="257175">
                <a:moveTo>
                  <a:pt x="750851" y="128339"/>
                </a:moveTo>
                <a:lnTo>
                  <a:pt x="621664" y="203650"/>
                </a:lnTo>
                <a:lnTo>
                  <a:pt x="613199" y="211226"/>
                </a:lnTo>
                <a:lnTo>
                  <a:pt x="608425" y="221112"/>
                </a:lnTo>
                <a:lnTo>
                  <a:pt x="607698" y="232046"/>
                </a:lnTo>
                <a:lnTo>
                  <a:pt x="611377" y="242766"/>
                </a:lnTo>
                <a:lnTo>
                  <a:pt x="618936" y="251231"/>
                </a:lnTo>
                <a:lnTo>
                  <a:pt x="628792" y="256006"/>
                </a:lnTo>
                <a:lnTo>
                  <a:pt x="639720" y="256732"/>
                </a:lnTo>
                <a:lnTo>
                  <a:pt x="650494" y="253053"/>
                </a:lnTo>
                <a:lnTo>
                  <a:pt x="815261" y="156914"/>
                </a:lnTo>
                <a:lnTo>
                  <a:pt x="807465" y="156914"/>
                </a:lnTo>
                <a:lnTo>
                  <a:pt x="807465" y="152977"/>
                </a:lnTo>
                <a:lnTo>
                  <a:pt x="793114" y="152977"/>
                </a:lnTo>
                <a:lnTo>
                  <a:pt x="750851" y="128339"/>
                </a:lnTo>
                <a:close/>
              </a:path>
              <a:path w="864235" h="257175">
                <a:moveTo>
                  <a:pt x="701834" y="99764"/>
                </a:moveTo>
                <a:lnTo>
                  <a:pt x="0" y="99764"/>
                </a:lnTo>
                <a:lnTo>
                  <a:pt x="0" y="156914"/>
                </a:lnTo>
                <a:lnTo>
                  <a:pt x="701834" y="156914"/>
                </a:lnTo>
                <a:lnTo>
                  <a:pt x="750851" y="128339"/>
                </a:lnTo>
                <a:lnTo>
                  <a:pt x="701834" y="99764"/>
                </a:lnTo>
                <a:close/>
              </a:path>
              <a:path w="864235" h="257175">
                <a:moveTo>
                  <a:pt x="815261" y="99764"/>
                </a:moveTo>
                <a:lnTo>
                  <a:pt x="807465" y="99764"/>
                </a:lnTo>
                <a:lnTo>
                  <a:pt x="807465" y="156914"/>
                </a:lnTo>
                <a:lnTo>
                  <a:pt x="815261" y="156914"/>
                </a:lnTo>
                <a:lnTo>
                  <a:pt x="864235" y="128339"/>
                </a:lnTo>
                <a:lnTo>
                  <a:pt x="815261" y="99764"/>
                </a:lnTo>
                <a:close/>
              </a:path>
              <a:path w="864235" h="257175">
                <a:moveTo>
                  <a:pt x="793114" y="103701"/>
                </a:moveTo>
                <a:lnTo>
                  <a:pt x="750851" y="128339"/>
                </a:lnTo>
                <a:lnTo>
                  <a:pt x="793114" y="152977"/>
                </a:lnTo>
                <a:lnTo>
                  <a:pt x="793114" y="103701"/>
                </a:lnTo>
                <a:close/>
              </a:path>
              <a:path w="864235" h="257175">
                <a:moveTo>
                  <a:pt x="807465" y="103701"/>
                </a:moveTo>
                <a:lnTo>
                  <a:pt x="793114" y="103701"/>
                </a:lnTo>
                <a:lnTo>
                  <a:pt x="793114" y="152977"/>
                </a:lnTo>
                <a:lnTo>
                  <a:pt x="807465" y="152977"/>
                </a:lnTo>
                <a:lnTo>
                  <a:pt x="807465" y="103701"/>
                </a:lnTo>
                <a:close/>
              </a:path>
              <a:path w="864235" h="257175">
                <a:moveTo>
                  <a:pt x="639720" y="0"/>
                </a:moveTo>
                <a:lnTo>
                  <a:pt x="628792" y="720"/>
                </a:lnTo>
                <a:lnTo>
                  <a:pt x="618936" y="5464"/>
                </a:lnTo>
                <a:lnTo>
                  <a:pt x="611377" y="13912"/>
                </a:lnTo>
                <a:lnTo>
                  <a:pt x="607698" y="24685"/>
                </a:lnTo>
                <a:lnTo>
                  <a:pt x="608425" y="35613"/>
                </a:lnTo>
                <a:lnTo>
                  <a:pt x="613199" y="45469"/>
                </a:lnTo>
                <a:lnTo>
                  <a:pt x="621664" y="53028"/>
                </a:lnTo>
                <a:lnTo>
                  <a:pt x="750851" y="128339"/>
                </a:lnTo>
                <a:lnTo>
                  <a:pt x="793114" y="103701"/>
                </a:lnTo>
                <a:lnTo>
                  <a:pt x="807465" y="103701"/>
                </a:lnTo>
                <a:lnTo>
                  <a:pt x="807465" y="99764"/>
                </a:lnTo>
                <a:lnTo>
                  <a:pt x="815261" y="99764"/>
                </a:lnTo>
                <a:lnTo>
                  <a:pt x="650494" y="3625"/>
                </a:lnTo>
                <a:lnTo>
                  <a:pt x="63972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9636" y="5604896"/>
            <a:ext cx="864235" cy="257175"/>
          </a:xfrm>
          <a:custGeom>
            <a:avLst/>
            <a:gdLst/>
            <a:ahLst/>
            <a:cxnLst/>
            <a:rect l="l" t="t" r="r" b="b"/>
            <a:pathLst>
              <a:path w="864235" h="257175">
                <a:moveTo>
                  <a:pt x="750751" y="128359"/>
                </a:moveTo>
                <a:lnTo>
                  <a:pt x="621614" y="203689"/>
                </a:lnTo>
                <a:lnTo>
                  <a:pt x="613166" y="211233"/>
                </a:lnTo>
                <a:lnTo>
                  <a:pt x="608422" y="221099"/>
                </a:lnTo>
                <a:lnTo>
                  <a:pt x="607701" y="232030"/>
                </a:lnTo>
                <a:lnTo>
                  <a:pt x="611327" y="242767"/>
                </a:lnTo>
                <a:lnTo>
                  <a:pt x="618903" y="251241"/>
                </a:lnTo>
                <a:lnTo>
                  <a:pt x="628789" y="256002"/>
                </a:lnTo>
                <a:lnTo>
                  <a:pt x="639723" y="256717"/>
                </a:lnTo>
                <a:lnTo>
                  <a:pt x="650443" y="253054"/>
                </a:lnTo>
                <a:lnTo>
                  <a:pt x="815205" y="156928"/>
                </a:lnTo>
                <a:lnTo>
                  <a:pt x="807542" y="156928"/>
                </a:lnTo>
                <a:lnTo>
                  <a:pt x="807542" y="153042"/>
                </a:lnTo>
                <a:lnTo>
                  <a:pt x="793064" y="153042"/>
                </a:lnTo>
                <a:lnTo>
                  <a:pt x="750751" y="128359"/>
                </a:lnTo>
                <a:close/>
              </a:path>
              <a:path w="864235" h="257175">
                <a:moveTo>
                  <a:pt x="701754" y="99778"/>
                </a:moveTo>
                <a:lnTo>
                  <a:pt x="0" y="99778"/>
                </a:lnTo>
                <a:lnTo>
                  <a:pt x="0" y="156928"/>
                </a:lnTo>
                <a:lnTo>
                  <a:pt x="701776" y="156928"/>
                </a:lnTo>
                <a:lnTo>
                  <a:pt x="750751" y="128359"/>
                </a:lnTo>
                <a:lnTo>
                  <a:pt x="701754" y="99778"/>
                </a:lnTo>
                <a:close/>
              </a:path>
              <a:path w="864235" h="257175">
                <a:moveTo>
                  <a:pt x="815200" y="99778"/>
                </a:moveTo>
                <a:lnTo>
                  <a:pt x="807542" y="99778"/>
                </a:lnTo>
                <a:lnTo>
                  <a:pt x="807542" y="156928"/>
                </a:lnTo>
                <a:lnTo>
                  <a:pt x="815205" y="156928"/>
                </a:lnTo>
                <a:lnTo>
                  <a:pt x="864184" y="128353"/>
                </a:lnTo>
                <a:lnTo>
                  <a:pt x="815200" y="99778"/>
                </a:lnTo>
                <a:close/>
              </a:path>
              <a:path w="864235" h="257175">
                <a:moveTo>
                  <a:pt x="793064" y="103677"/>
                </a:moveTo>
                <a:lnTo>
                  <a:pt x="750751" y="128359"/>
                </a:lnTo>
                <a:lnTo>
                  <a:pt x="793064" y="153042"/>
                </a:lnTo>
                <a:lnTo>
                  <a:pt x="793064" y="103677"/>
                </a:lnTo>
                <a:close/>
              </a:path>
              <a:path w="864235" h="257175">
                <a:moveTo>
                  <a:pt x="807542" y="103677"/>
                </a:moveTo>
                <a:lnTo>
                  <a:pt x="793064" y="103677"/>
                </a:lnTo>
                <a:lnTo>
                  <a:pt x="793064" y="153042"/>
                </a:lnTo>
                <a:lnTo>
                  <a:pt x="807542" y="153042"/>
                </a:lnTo>
                <a:lnTo>
                  <a:pt x="807542" y="103677"/>
                </a:lnTo>
                <a:close/>
              </a:path>
              <a:path w="864235" h="257175">
                <a:moveTo>
                  <a:pt x="639723" y="0"/>
                </a:moveTo>
                <a:lnTo>
                  <a:pt x="628789" y="711"/>
                </a:lnTo>
                <a:lnTo>
                  <a:pt x="618903" y="5472"/>
                </a:lnTo>
                <a:lnTo>
                  <a:pt x="611327" y="13951"/>
                </a:lnTo>
                <a:lnTo>
                  <a:pt x="607701" y="24688"/>
                </a:lnTo>
                <a:lnTo>
                  <a:pt x="608422" y="35619"/>
                </a:lnTo>
                <a:lnTo>
                  <a:pt x="613166" y="45486"/>
                </a:lnTo>
                <a:lnTo>
                  <a:pt x="621614" y="53029"/>
                </a:lnTo>
                <a:lnTo>
                  <a:pt x="750762" y="128353"/>
                </a:lnTo>
                <a:lnTo>
                  <a:pt x="793064" y="103677"/>
                </a:lnTo>
                <a:lnTo>
                  <a:pt x="807542" y="103677"/>
                </a:lnTo>
                <a:lnTo>
                  <a:pt x="807542" y="99778"/>
                </a:lnTo>
                <a:lnTo>
                  <a:pt x="815200" y="99778"/>
                </a:lnTo>
                <a:lnTo>
                  <a:pt x="650443" y="3664"/>
                </a:lnTo>
                <a:lnTo>
                  <a:pt x="6397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2431414"/>
            <a:ext cx="5989320" cy="466090"/>
            <a:chOff x="790955" y="2431414"/>
            <a:chExt cx="5989320" cy="466090"/>
          </a:xfrm>
        </p:grpSpPr>
        <p:sp>
          <p:nvSpPr>
            <p:cNvPr id="3" name="object 3"/>
            <p:cNvSpPr/>
            <p:nvPr/>
          </p:nvSpPr>
          <p:spPr>
            <a:xfrm>
              <a:off x="790955" y="2438918"/>
              <a:ext cx="5989320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8989" y="2431414"/>
              <a:ext cx="5953125" cy="415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52550" y="3238500"/>
            <a:ext cx="2219325" cy="361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5001" y="3152775"/>
            <a:ext cx="2571750" cy="3705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6361"/>
            <a:ext cx="4749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Accidents</a:t>
            </a:r>
            <a:r>
              <a:rPr sz="4000" spc="-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bactériens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1773758"/>
            <a:ext cx="5829300" cy="4321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dirty="0">
                <a:latin typeface="Georgia"/>
                <a:cs typeface="Georgia"/>
              </a:rPr>
              <a:t>Contamination : 2% </a:t>
            </a:r>
            <a:r>
              <a:rPr sz="2000" spc="-5" dirty="0">
                <a:latin typeface="Georgia"/>
                <a:cs typeface="Georgia"/>
              </a:rPr>
              <a:t>des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dons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9079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Prolifération pendant la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conservation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59079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Manifestations </a:t>
            </a:r>
            <a:r>
              <a:rPr sz="2000" dirty="0">
                <a:latin typeface="Georgia"/>
                <a:cs typeface="Georgia"/>
              </a:rPr>
              <a:t>cliniques inaugurales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175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spc="-5" dirty="0">
                <a:latin typeface="Georgia"/>
                <a:cs typeface="Georgia"/>
              </a:rPr>
              <a:t>frissons </a:t>
            </a:r>
            <a:r>
              <a:rPr sz="1800" dirty="0">
                <a:latin typeface="Georgia"/>
                <a:cs typeface="Georgia"/>
              </a:rPr>
              <a:t>(44%), </a:t>
            </a:r>
            <a:r>
              <a:rPr sz="1800" spc="-5" dirty="0">
                <a:latin typeface="Georgia"/>
                <a:cs typeface="Georgia"/>
              </a:rPr>
              <a:t>fièvre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(39%)</a:t>
            </a:r>
            <a:endParaRPr sz="18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85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dirty="0">
                <a:latin typeface="Georgia"/>
                <a:cs typeface="Georgia"/>
              </a:rPr>
              <a:t>mineures (49%), menaces </a:t>
            </a:r>
            <a:r>
              <a:rPr sz="1800" spc="-5" dirty="0">
                <a:latin typeface="Georgia"/>
                <a:cs typeface="Georgia"/>
              </a:rPr>
              <a:t>vitales </a:t>
            </a:r>
            <a:r>
              <a:rPr sz="1800" dirty="0">
                <a:latin typeface="Georgia"/>
                <a:cs typeface="Georgia"/>
              </a:rPr>
              <a:t>(36%), </a:t>
            </a:r>
            <a:r>
              <a:rPr sz="1800" spc="-5" dirty="0">
                <a:latin typeface="Georgia"/>
                <a:cs typeface="Georgia"/>
              </a:rPr>
              <a:t>décès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(15%)</a:t>
            </a:r>
            <a:endParaRPr sz="18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85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spc="-5" dirty="0">
                <a:latin typeface="Georgia"/>
                <a:cs typeface="Georgia"/>
              </a:rPr>
              <a:t>Tachycardie</a:t>
            </a:r>
            <a:endParaRPr sz="18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85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dirty="0">
                <a:latin typeface="Georgia"/>
                <a:cs typeface="Georgia"/>
              </a:rPr>
              <a:t>HTA</a:t>
            </a:r>
            <a:endParaRPr sz="1800">
              <a:latin typeface="Georgia"/>
              <a:cs typeface="Georgia"/>
            </a:endParaRPr>
          </a:p>
          <a:p>
            <a:pPr marL="219075" marR="3741420" indent="-219075">
              <a:lnSpc>
                <a:spcPct val="100000"/>
              </a:lnSpc>
              <a:spcBef>
                <a:spcPts val="80"/>
              </a:spcBef>
              <a:buClr>
                <a:srgbClr val="525389"/>
              </a:buClr>
              <a:buFont typeface="Arial"/>
              <a:buChar char=""/>
              <a:tabLst>
                <a:tab pos="219075" algn="l"/>
                <a:tab pos="525145" algn="l"/>
              </a:tabLst>
            </a:pPr>
            <a:r>
              <a:rPr sz="1800" spc="-5" dirty="0">
                <a:latin typeface="Georgia"/>
                <a:cs typeface="Georgia"/>
              </a:rPr>
              <a:t>hypotension</a:t>
            </a:r>
            <a:endParaRPr sz="1800">
              <a:latin typeface="Georgia"/>
              <a:cs typeface="Georgia"/>
            </a:endParaRPr>
          </a:p>
          <a:p>
            <a:pPr marR="3491865" algn="ctr">
              <a:lnSpc>
                <a:spcPct val="100000"/>
              </a:lnSpc>
              <a:spcBef>
                <a:spcPts val="520"/>
              </a:spcBef>
              <a:tabLst>
                <a:tab pos="246379" algn="l"/>
              </a:tabLst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latin typeface="Georgia"/>
                <a:cs typeface="Georgia"/>
              </a:rPr>
              <a:t>Facteurs de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risque</a:t>
            </a:r>
            <a:endParaRPr sz="2000">
              <a:latin typeface="Georgia"/>
              <a:cs typeface="Georgia"/>
            </a:endParaRPr>
          </a:p>
          <a:p>
            <a:pPr marL="219075" marR="3474085" indent="-219075">
              <a:lnSpc>
                <a:spcPct val="100000"/>
              </a:lnSpc>
              <a:spcBef>
                <a:spcPts val="315"/>
              </a:spcBef>
              <a:buClr>
                <a:srgbClr val="525389"/>
              </a:buClr>
              <a:buFont typeface="Arial"/>
              <a:buChar char=""/>
              <a:tabLst>
                <a:tab pos="219075" algn="l"/>
                <a:tab pos="525145" algn="l"/>
              </a:tabLst>
            </a:pPr>
            <a:r>
              <a:rPr sz="2000" spc="-5" dirty="0">
                <a:latin typeface="Georgia"/>
                <a:cs typeface="Georgia"/>
              </a:rPr>
              <a:t>Pancytopénie</a:t>
            </a:r>
            <a:endParaRPr sz="20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60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2000" spc="-5" dirty="0">
                <a:latin typeface="Georgia"/>
                <a:cs typeface="Georgia"/>
              </a:rPr>
              <a:t>Thrombopénie</a:t>
            </a:r>
            <a:endParaRPr sz="20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dirty="0">
                <a:latin typeface="Georgia"/>
                <a:cs typeface="Georgia"/>
              </a:rPr>
              <a:t>Traitement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immunosuppresseur</a:t>
            </a:r>
            <a:endParaRPr sz="18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80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spc="-5" dirty="0">
                <a:latin typeface="Georgia"/>
                <a:cs typeface="Georgia"/>
              </a:rPr>
              <a:t>Durée de conservation (CGR&gt; 8j CP </a:t>
            </a:r>
            <a:r>
              <a:rPr sz="1800" dirty="0">
                <a:latin typeface="Georgia"/>
                <a:cs typeface="Georgia"/>
              </a:rPr>
              <a:t>&gt;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1j)</a:t>
            </a:r>
            <a:endParaRPr sz="18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90"/>
              </a:spcBef>
              <a:buClr>
                <a:srgbClr val="525389"/>
              </a:buClr>
              <a:buFont typeface="Arial"/>
              <a:buChar char=""/>
              <a:tabLst>
                <a:tab pos="524510" algn="l"/>
                <a:tab pos="525145" algn="l"/>
              </a:tabLst>
            </a:pPr>
            <a:r>
              <a:rPr sz="1800" spc="-5" dirty="0">
                <a:latin typeface="Georgia"/>
                <a:cs typeface="Georgia"/>
              </a:rPr>
              <a:t>Nombre de dons antérieurs </a:t>
            </a:r>
            <a:r>
              <a:rPr sz="1800" dirty="0">
                <a:latin typeface="Georgia"/>
                <a:cs typeface="Georgia"/>
              </a:rPr>
              <a:t>&gt;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20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6361"/>
            <a:ext cx="3759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Accidents</a:t>
            </a:r>
            <a:r>
              <a:rPr sz="4000" spc="-55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viraux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1615020"/>
            <a:ext cx="4110990" cy="24491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VIH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VHC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latin typeface="Georgia"/>
                <a:cs typeface="Georgia"/>
              </a:rPr>
              <a:t>Syndrome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mononucléosique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Herpes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virus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VHB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dirty="0">
                <a:latin typeface="Georgia"/>
                <a:cs typeface="Georgia"/>
              </a:rPr>
              <a:t>Autres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…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6361"/>
            <a:ext cx="5024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Accidents</a:t>
            </a:r>
            <a:r>
              <a:rPr sz="4000" spc="-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parasitaires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1616455"/>
            <a:ext cx="6326505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Plasmodium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Fréquence</a:t>
            </a:r>
            <a:endParaRPr sz="24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15"/>
              </a:spcBef>
              <a:buFont typeface="Arial"/>
              <a:buChar char=""/>
              <a:tabLst>
                <a:tab pos="525145" algn="l"/>
              </a:tabLst>
            </a:pP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0,2-0,5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cas par </a:t>
            </a: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million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d’unités</a:t>
            </a:r>
            <a:r>
              <a:rPr sz="2400" spc="-80" dirty="0">
                <a:solidFill>
                  <a:srgbClr val="525389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525389"/>
                </a:solidFill>
                <a:latin typeface="Georgia"/>
                <a:cs typeface="Georgia"/>
              </a:rPr>
              <a:t>transfusées</a:t>
            </a:r>
            <a:endParaRPr sz="24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10"/>
              </a:spcBef>
              <a:buFont typeface="Arial"/>
              <a:buChar char=""/>
              <a:tabLst>
                <a:tab pos="525145" algn="l"/>
              </a:tabLst>
            </a:pP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Augmentation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du paludisme</a:t>
            </a:r>
            <a:r>
              <a:rPr sz="2400" spc="-114" dirty="0">
                <a:solidFill>
                  <a:srgbClr val="52538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d’importation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Diagnostic</a:t>
            </a:r>
            <a:endParaRPr sz="24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15"/>
              </a:spcBef>
              <a:buFont typeface="Arial"/>
              <a:buChar char=""/>
              <a:tabLst>
                <a:tab pos="525145" algn="l"/>
              </a:tabLst>
            </a:pP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difficile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fortuit et</a:t>
            </a:r>
            <a:r>
              <a:rPr sz="24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retardé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59079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Gravité</a:t>
            </a:r>
            <a:endParaRPr sz="2400">
              <a:latin typeface="Georgia"/>
              <a:cs typeface="Georgia"/>
            </a:endParaRPr>
          </a:p>
          <a:p>
            <a:pPr marL="524510" indent="-220345">
              <a:lnSpc>
                <a:spcPct val="100000"/>
              </a:lnSpc>
              <a:spcBef>
                <a:spcPts val="10"/>
              </a:spcBef>
              <a:buFont typeface="Arial"/>
              <a:buChar char=""/>
              <a:tabLst>
                <a:tab pos="525145" algn="l"/>
              </a:tabLst>
            </a:pP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Neuropaludisme </a:t>
            </a:r>
            <a:r>
              <a:rPr sz="2400" dirty="0">
                <a:solidFill>
                  <a:srgbClr val="525389"/>
                </a:solidFill>
                <a:latin typeface="Georgia"/>
                <a:cs typeface="Georgia"/>
              </a:rPr>
              <a:t>30%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des</a:t>
            </a:r>
            <a:r>
              <a:rPr sz="2400" spc="-20" dirty="0">
                <a:solidFill>
                  <a:srgbClr val="525389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525389"/>
                </a:solidFill>
                <a:latin typeface="Georgia"/>
                <a:cs typeface="Georgia"/>
              </a:rPr>
              <a:t>cas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669162"/>
            <a:ext cx="617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Agents </a:t>
            </a:r>
            <a:r>
              <a:rPr sz="4000" spc="-10" dirty="0">
                <a:latin typeface="Trebuchet MS"/>
                <a:cs typeface="Trebuchet MS"/>
              </a:rPr>
              <a:t>transmissibles</a:t>
            </a:r>
            <a:r>
              <a:rPr sz="4000" spc="3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rares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1651507"/>
            <a:ext cx="8217534" cy="391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86296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Nouveau </a:t>
            </a:r>
            <a:r>
              <a:rPr sz="2800" spc="-5" dirty="0">
                <a:latin typeface="Georgia"/>
                <a:cs typeface="Georgia"/>
              </a:rPr>
              <a:t>variant de la </a:t>
            </a:r>
            <a:r>
              <a:rPr sz="2800" spc="-10" dirty="0">
                <a:latin typeface="Georgia"/>
                <a:cs typeface="Georgia"/>
              </a:rPr>
              <a:t>maladie </a:t>
            </a:r>
            <a:r>
              <a:rPr sz="2800" spc="-5" dirty="0">
                <a:latin typeface="Georgia"/>
                <a:cs typeface="Georgia"/>
              </a:rPr>
              <a:t>de Creutzfeld-  Jacob: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20"/>
              </a:spcBef>
              <a:tabLst>
                <a:tab pos="56070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Mesures de précautions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826135" marR="8890" indent="-219710">
              <a:lnSpc>
                <a:spcPct val="100000"/>
              </a:lnSpc>
              <a:spcBef>
                <a:spcPts val="300"/>
              </a:spcBef>
              <a:tabLst>
                <a:tab pos="826135" algn="l"/>
              </a:tabLst>
            </a:pPr>
            <a:r>
              <a:rPr sz="2000" spc="-1035" dirty="0">
                <a:solidFill>
                  <a:srgbClr val="525389"/>
                </a:solidFill>
                <a:latin typeface="Arial"/>
                <a:cs typeface="Arial"/>
              </a:rPr>
              <a:t>	</a:t>
            </a:r>
            <a:r>
              <a:rPr sz="2000" spc="-5" dirty="0">
                <a:solidFill>
                  <a:srgbClr val="525389"/>
                </a:solidFill>
                <a:latin typeface="Georgia"/>
                <a:cs typeface="Georgia"/>
              </a:rPr>
              <a:t>Exclusion des donneurs </a:t>
            </a:r>
            <a:r>
              <a:rPr sz="2000" dirty="0">
                <a:solidFill>
                  <a:srgbClr val="525389"/>
                </a:solidFill>
                <a:latin typeface="Georgia"/>
                <a:cs typeface="Georgia"/>
              </a:rPr>
              <a:t>ayant </a:t>
            </a:r>
            <a:r>
              <a:rPr sz="2000" spc="-5" dirty="0">
                <a:solidFill>
                  <a:srgbClr val="525389"/>
                </a:solidFill>
                <a:latin typeface="Georgia"/>
                <a:cs typeface="Georgia"/>
              </a:rPr>
              <a:t>un facteur de risque </a:t>
            </a:r>
            <a:r>
              <a:rPr sz="2000" dirty="0">
                <a:solidFill>
                  <a:srgbClr val="525389"/>
                </a:solidFill>
                <a:latin typeface="Georgia"/>
                <a:cs typeface="Georgia"/>
              </a:rPr>
              <a:t>au regard </a:t>
            </a:r>
            <a:r>
              <a:rPr sz="2000" spc="-5" dirty="0">
                <a:solidFill>
                  <a:srgbClr val="525389"/>
                </a:solidFill>
                <a:latin typeface="Georgia"/>
                <a:cs typeface="Georgia"/>
              </a:rPr>
              <a:t>de la  MCJ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Exclusion des donneurs de sang ayant séjournés</a:t>
            </a:r>
            <a:r>
              <a:rPr sz="2400" spc="-7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plus</a:t>
            </a:r>
            <a:endParaRPr sz="240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d’un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an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en Grande Bretagne de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1980 à</a:t>
            </a:r>
            <a:r>
              <a:rPr sz="2400" spc="-6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1996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Exclusion des donneurs précédemment</a:t>
            </a:r>
            <a:r>
              <a:rPr sz="2400" spc="-6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transfusés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Déleucocytation des produits cellulaires et</a:t>
            </a:r>
            <a:r>
              <a:rPr sz="2400" spc="-4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plasma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mise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en place d’étapes supplémentaires de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nanofiltration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895045"/>
            <a:ext cx="2936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CONCLUSION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72901"/>
            <a:ext cx="5077460" cy="2350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spc="-5" dirty="0">
                <a:latin typeface="Georgia"/>
                <a:cs typeface="Georgia"/>
              </a:rPr>
              <a:t>Complications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transfusionnelles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Sous-estimées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Sous-déclarées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Prise </a:t>
            </a:r>
            <a:r>
              <a:rPr sz="2800" spc="-5" dirty="0">
                <a:latin typeface="Georgia"/>
                <a:cs typeface="Georgia"/>
              </a:rPr>
              <a:t>en </a:t>
            </a:r>
            <a:r>
              <a:rPr sz="2800" spc="-10" dirty="0">
                <a:latin typeface="Georgia"/>
                <a:cs typeface="Georgia"/>
              </a:rPr>
              <a:t>charge </a:t>
            </a:r>
            <a:r>
              <a:rPr sz="2800" spc="-5" dirty="0">
                <a:latin typeface="Georgia"/>
                <a:cs typeface="Georgia"/>
              </a:rPr>
              <a:t>non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spécifique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Prévention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++++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AC0-2694-8A77-349A-B21B1E34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2" y="762000"/>
            <a:ext cx="7815276" cy="36933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FBC6F-1000-D7F4-F60D-28B57D1A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8" y="1371600"/>
            <a:ext cx="7124703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919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967231"/>
            <a:ext cx="3464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INTRODUCTION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31" y="1867661"/>
            <a:ext cx="7729855" cy="448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  <a:tab pos="6260465" algn="l"/>
              </a:tabLst>
            </a:pPr>
            <a:r>
              <a:rPr sz="2800" spc="-5" dirty="0">
                <a:latin typeface="Georgia"/>
                <a:cs typeface="Georgia"/>
              </a:rPr>
              <a:t>17 à 4</a:t>
            </a:r>
            <a:r>
              <a:rPr sz="2800" dirty="0">
                <a:latin typeface="Georgia"/>
                <a:cs typeface="Georgia"/>
              </a:rPr>
              <a:t>4</a:t>
            </a:r>
            <a:r>
              <a:rPr sz="2800" spc="-5" dirty="0">
                <a:latin typeface="Georgia"/>
                <a:cs typeface="Georgia"/>
              </a:rPr>
              <a:t>% </a:t>
            </a:r>
            <a:r>
              <a:rPr sz="2800" dirty="0">
                <a:latin typeface="Georgia"/>
                <a:cs typeface="Georgia"/>
              </a:rPr>
              <a:t>d</a:t>
            </a:r>
            <a:r>
              <a:rPr sz="2800" spc="-1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</a:t>
            </a:r>
            <a:r>
              <a:rPr sz="2800" spc="-2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ients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</a:t>
            </a:r>
            <a:r>
              <a:rPr sz="2800" spc="-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réani</a:t>
            </a:r>
            <a:r>
              <a:rPr sz="2800" spc="-2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t</a:t>
            </a:r>
            <a:r>
              <a:rPr sz="2800" spc="-5" dirty="0">
                <a:latin typeface="Georgia"/>
                <a:cs typeface="Georgia"/>
              </a:rPr>
              <a:t>ion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" dirty="0">
                <a:latin typeface="Georgia"/>
                <a:cs typeface="Georgia"/>
              </a:rPr>
              <a:t>reçoiv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5" dirty="0">
                <a:latin typeface="Georgia"/>
                <a:cs typeface="Georgia"/>
              </a:rPr>
              <a:t>nt  une transfusion de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PSL.</a:t>
            </a:r>
            <a:endParaRPr sz="2800">
              <a:latin typeface="Georgia"/>
              <a:cs typeface="Georgia"/>
            </a:endParaRPr>
          </a:p>
          <a:p>
            <a:pPr marL="268605" marR="80645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Le bénéfice est indiscutable </a:t>
            </a:r>
            <a:r>
              <a:rPr sz="2800" spc="-10" dirty="0">
                <a:latin typeface="Georgia"/>
                <a:cs typeface="Georgia"/>
              </a:rPr>
              <a:t>dans certaines  situations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clinique.</a:t>
            </a:r>
            <a:endParaRPr sz="2800">
              <a:latin typeface="Georgia"/>
              <a:cs typeface="Georgia"/>
            </a:endParaRPr>
          </a:p>
          <a:p>
            <a:pPr marL="268605" marR="37465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Administration peut être associée à des effets  </a:t>
            </a:r>
            <a:r>
              <a:rPr sz="2800" spc="-10" dirty="0">
                <a:latin typeface="Georgia"/>
                <a:cs typeface="Georgia"/>
              </a:rPr>
              <a:t>secondaires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délétères.</a:t>
            </a:r>
            <a:endParaRPr sz="2800">
              <a:latin typeface="Georgia"/>
              <a:cs typeface="Georgia"/>
            </a:endParaRPr>
          </a:p>
          <a:p>
            <a:pPr marL="268605" marR="27051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Fréquence des </a:t>
            </a:r>
            <a:r>
              <a:rPr sz="2800" spc="-5" dirty="0">
                <a:latin typeface="Georgia"/>
                <a:cs typeface="Georgia"/>
              </a:rPr>
              <a:t>accidents transfusionnels reste  sous-estimées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Défaut de</a:t>
            </a:r>
            <a:r>
              <a:rPr sz="2800" spc="-10" dirty="0">
                <a:latin typeface="Georgia"/>
                <a:cs typeface="Georgia"/>
              </a:rPr>
              <a:t> déclaration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Prévention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+++++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2179" y="5085169"/>
            <a:ext cx="2808351" cy="1512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5050"/>
            <a:ext cx="3149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424455"/>
                </a:solidFill>
                <a:latin typeface="Trebuchet MS"/>
                <a:cs typeface="Trebuchet MS"/>
              </a:rPr>
              <a:t>Cla</a:t>
            </a:r>
            <a:r>
              <a:rPr sz="4000" b="1" spc="-20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b="1" spc="-5" dirty="0">
                <a:solidFill>
                  <a:srgbClr val="424455"/>
                </a:solidFill>
                <a:latin typeface="Trebuchet MS"/>
                <a:cs typeface="Trebuchet MS"/>
              </a:rPr>
              <a:t>sif</a:t>
            </a:r>
            <a:r>
              <a:rPr sz="4000" b="1" spc="-20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sz="4000" b="1" spc="-5" dirty="0">
                <a:solidFill>
                  <a:srgbClr val="424455"/>
                </a:solidFill>
                <a:latin typeface="Trebuchet MS"/>
                <a:cs typeface="Trebuchet MS"/>
              </a:rPr>
              <a:t>cat</a:t>
            </a:r>
            <a:r>
              <a:rPr sz="4000" b="1" spc="-20" dirty="0">
                <a:solidFill>
                  <a:srgbClr val="424455"/>
                </a:solidFill>
                <a:latin typeface="Trebuchet MS"/>
                <a:cs typeface="Trebuchet MS"/>
              </a:rPr>
              <a:t>i</a:t>
            </a:r>
            <a:r>
              <a:rPr sz="4000" b="1" spc="-5" dirty="0">
                <a:solidFill>
                  <a:srgbClr val="424455"/>
                </a:solidFill>
                <a:latin typeface="Trebuchet MS"/>
                <a:cs typeface="Trebuchet MS"/>
              </a:rPr>
              <a:t>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485138"/>
            <a:ext cx="7215505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3350"/>
              </a:lnSpc>
              <a:spcBef>
                <a:spcPts val="105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900" b="1" dirty="0">
                <a:latin typeface="Georgia"/>
                <a:cs typeface="Georgia"/>
              </a:rPr>
              <a:t>Accidents</a:t>
            </a:r>
            <a:r>
              <a:rPr sz="2900" b="1" spc="-50" dirty="0">
                <a:latin typeface="Georgia"/>
                <a:cs typeface="Georgia"/>
              </a:rPr>
              <a:t> </a:t>
            </a:r>
            <a:r>
              <a:rPr sz="2900" b="1" dirty="0">
                <a:latin typeface="Georgia"/>
                <a:cs typeface="Georgia"/>
              </a:rPr>
              <a:t>immunologiques:</a:t>
            </a:r>
            <a:endParaRPr sz="2900">
              <a:latin typeface="Georgia"/>
              <a:cs typeface="Georgia"/>
            </a:endParaRPr>
          </a:p>
          <a:p>
            <a:pPr marL="268605" indent="-256540">
              <a:lnSpc>
                <a:spcPts val="261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Incompatibilité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érythrocytaire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Incompatibilité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leucoplaquettaire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Allergie </a:t>
            </a:r>
            <a:r>
              <a:rPr sz="2400" dirty="0">
                <a:latin typeface="Georgia"/>
                <a:cs typeface="Georgia"/>
              </a:rPr>
              <a:t>/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Anaphylaxie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Réaction </a:t>
            </a:r>
            <a:r>
              <a:rPr sz="2400" spc="-5" dirty="0">
                <a:latin typeface="Georgia"/>
                <a:cs typeface="Georgia"/>
              </a:rPr>
              <a:t>du greffon contre l’hôte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(GVH)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605"/>
              </a:lnSpc>
              <a:buClr>
                <a:srgbClr val="9F4DA2"/>
              </a:buClr>
              <a:buFont typeface="Georgia"/>
              <a:buChar char="-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TRALI: </a:t>
            </a:r>
            <a:r>
              <a:rPr sz="2400" spc="-5" dirty="0">
                <a:latin typeface="Georgia"/>
                <a:cs typeface="Georgia"/>
              </a:rPr>
              <a:t>transfusion- </a:t>
            </a:r>
            <a:r>
              <a:rPr sz="2400" dirty="0">
                <a:latin typeface="Georgia"/>
                <a:cs typeface="Georgia"/>
              </a:rPr>
              <a:t>related acute </a:t>
            </a:r>
            <a:r>
              <a:rPr sz="2400" spc="-5" dirty="0">
                <a:latin typeface="Georgia"/>
                <a:cs typeface="Georgia"/>
              </a:rPr>
              <a:t>lung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injury</a:t>
            </a:r>
            <a:endParaRPr sz="2400">
              <a:latin typeface="Georgia"/>
              <a:cs typeface="Georgia"/>
            </a:endParaRPr>
          </a:p>
          <a:p>
            <a:pPr marL="268605" marR="472440" indent="-256540">
              <a:lnSpc>
                <a:spcPts val="2310"/>
              </a:lnSpc>
              <a:spcBef>
                <a:spcPts val="409"/>
              </a:spcBef>
              <a:buClr>
                <a:srgbClr val="9F4DA2"/>
              </a:buClr>
              <a:buChar char="-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Immunomodulation </a:t>
            </a:r>
            <a:r>
              <a:rPr sz="2400" dirty="0">
                <a:latin typeface="Georgia"/>
                <a:cs typeface="Georgia"/>
              </a:rPr>
              <a:t>TRIM ( </a:t>
            </a:r>
            <a:r>
              <a:rPr sz="2400" spc="-5" dirty="0">
                <a:latin typeface="Georgia"/>
                <a:cs typeface="Georgia"/>
              </a:rPr>
              <a:t>transfusion-related  immunomodulation)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3340"/>
              </a:lnSpc>
              <a:spcBef>
                <a:spcPts val="2205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900" b="1" dirty="0">
                <a:latin typeface="Georgia"/>
                <a:cs typeface="Georgia"/>
              </a:rPr>
              <a:t>Accidents de</a:t>
            </a:r>
            <a:r>
              <a:rPr sz="2900" b="1" spc="-70" dirty="0">
                <a:latin typeface="Georgia"/>
                <a:cs typeface="Georgia"/>
              </a:rPr>
              <a:t> </a:t>
            </a:r>
            <a:r>
              <a:rPr sz="2900" b="1" dirty="0">
                <a:latin typeface="Georgia"/>
                <a:cs typeface="Georgia"/>
              </a:rPr>
              <a:t>surcharge</a:t>
            </a:r>
            <a:endParaRPr sz="2900">
              <a:latin typeface="Georgia"/>
              <a:cs typeface="Georgia"/>
            </a:endParaRPr>
          </a:p>
          <a:p>
            <a:pPr marL="12700">
              <a:lnSpc>
                <a:spcPts val="2860"/>
              </a:lnSpc>
            </a:pPr>
            <a:r>
              <a:rPr sz="2500" b="1" spc="-5" dirty="0">
                <a:latin typeface="Georgia"/>
                <a:cs typeface="Georgia"/>
              </a:rPr>
              <a:t>TACO: </a:t>
            </a:r>
            <a:r>
              <a:rPr sz="2500" spc="-5" dirty="0">
                <a:latin typeface="Georgia"/>
                <a:cs typeface="Georgia"/>
              </a:rPr>
              <a:t>transfusion-associated </a:t>
            </a:r>
            <a:r>
              <a:rPr sz="2500" spc="-10" dirty="0">
                <a:latin typeface="Georgia"/>
                <a:cs typeface="Georgia"/>
              </a:rPr>
              <a:t>circulatory</a:t>
            </a:r>
            <a:r>
              <a:rPr sz="2500" spc="6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overload</a:t>
            </a:r>
            <a:endParaRPr sz="2500">
              <a:latin typeface="Georgia"/>
              <a:cs typeface="Georgia"/>
            </a:endParaRPr>
          </a:p>
          <a:p>
            <a:pPr marL="268605" indent="-256540">
              <a:lnSpc>
                <a:spcPts val="3279"/>
              </a:lnSpc>
              <a:spcBef>
                <a:spcPts val="2385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900" b="1" dirty="0">
                <a:latin typeface="Georgia"/>
                <a:cs typeface="Georgia"/>
              </a:rPr>
              <a:t>Accidents</a:t>
            </a:r>
            <a:r>
              <a:rPr sz="2900" b="1" spc="-50" dirty="0">
                <a:latin typeface="Georgia"/>
                <a:cs typeface="Georgia"/>
              </a:rPr>
              <a:t> </a:t>
            </a:r>
            <a:r>
              <a:rPr sz="2900" b="1" dirty="0">
                <a:latin typeface="Georgia"/>
                <a:cs typeface="Georgia"/>
              </a:rPr>
              <a:t>infectieux</a:t>
            </a:r>
            <a:endParaRPr sz="2900">
              <a:latin typeface="Georgia"/>
              <a:cs typeface="Georgia"/>
            </a:endParaRPr>
          </a:p>
          <a:p>
            <a:pPr marL="268605" indent="-256540">
              <a:lnSpc>
                <a:spcPts val="3279"/>
              </a:lnSpc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2900" b="1" spc="-5" dirty="0">
                <a:latin typeface="Georgia"/>
                <a:cs typeface="Georgia"/>
              </a:rPr>
              <a:t>Complications</a:t>
            </a:r>
            <a:r>
              <a:rPr sz="2900" b="1" spc="-65" dirty="0">
                <a:latin typeface="Georgia"/>
                <a:cs typeface="Georgia"/>
              </a:rPr>
              <a:t> </a:t>
            </a:r>
            <a:r>
              <a:rPr sz="2900" b="1" dirty="0">
                <a:latin typeface="Georgia"/>
                <a:cs typeface="Georgia"/>
              </a:rPr>
              <a:t>métaboliques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80782"/>
            <a:ext cx="8785860" cy="5113020"/>
            <a:chOff x="0" y="980782"/>
            <a:chExt cx="8785860" cy="5113020"/>
          </a:xfrm>
        </p:grpSpPr>
        <p:sp>
          <p:nvSpPr>
            <p:cNvPr id="3" name="object 3"/>
            <p:cNvSpPr/>
            <p:nvPr/>
          </p:nvSpPr>
          <p:spPr>
            <a:xfrm>
              <a:off x="283367" y="2408422"/>
              <a:ext cx="3852886" cy="5724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75203"/>
              <a:ext cx="5862828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146" y="2399283"/>
              <a:ext cx="3808907" cy="5316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502" y="3054603"/>
              <a:ext cx="5202707" cy="531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8162" y="980782"/>
              <a:ext cx="2917570" cy="5112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989</Words>
  <Application>Microsoft Office PowerPoint</Application>
  <PresentationFormat>Affichage à l'écran (4:3)</PresentationFormat>
  <Paragraphs>322</Paragraphs>
  <Slides>59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Georgia</vt:lpstr>
      <vt:lpstr>Trebuchet MS</vt:lpstr>
      <vt:lpstr>Wingdings</vt:lpstr>
      <vt:lpstr>Office Theme</vt:lpstr>
      <vt:lpstr>PRISE EN CHARGE DES  COMPLICATIONS TRANSFUSIONNELLES</vt:lpstr>
      <vt:lpstr>Présentation PowerPoint</vt:lpstr>
      <vt:lpstr> RAPPELS</vt:lpstr>
      <vt:lpstr>RAPPELS</vt:lpstr>
      <vt:lpstr>RAPPELS</vt:lpstr>
      <vt:lpstr>RAPPELS</vt:lpstr>
      <vt:lpstr>INTRODUCTION</vt:lpstr>
      <vt:lpstr>Classification</vt:lpstr>
      <vt:lpstr>Présentation PowerPoint</vt:lpstr>
      <vt:lpstr>Circonstances</vt:lpstr>
      <vt:lpstr>ATTENTION</vt:lpstr>
      <vt:lpstr>Présentation PowerPoint</vt:lpstr>
      <vt:lpstr>Tableau Clinique</vt:lpstr>
      <vt:lpstr>Diagnostic biologique</vt:lpstr>
      <vt:lpstr>Pronostic</vt:lpstr>
      <vt:lpstr>Présentation PowerPoint</vt:lpstr>
      <vt:lpstr>AGGLUTINATION EN A</vt:lpstr>
      <vt:lpstr>Présentation PowerPoint</vt:lpstr>
      <vt:lpstr>Présentation PowerPoint</vt:lpstr>
      <vt:lpstr>Tableau clinique</vt:lpstr>
      <vt:lpstr>Prévention</vt:lpstr>
      <vt:lpstr>Incident immunologique : conduite à tenir</vt:lpstr>
      <vt:lpstr>Transfusion- related acute lung injury</vt:lpstr>
      <vt:lpstr>TRALI</vt:lpstr>
      <vt:lpstr>TRALI</vt:lpstr>
      <vt:lpstr>TRALI Diagnostic</vt:lpstr>
      <vt:lpstr>TRALI Pronostic</vt:lpstr>
      <vt:lpstr>TRALI Prise en charge</vt:lpstr>
      <vt:lpstr>Transfusion-associated circulatory overload</vt:lpstr>
      <vt:lpstr>TACO</vt:lpstr>
      <vt:lpstr>TACO Prévention</vt:lpstr>
      <vt:lpstr>Présentation PowerPoint</vt:lpstr>
      <vt:lpstr>▫ 1-3% des transfusions ▫ Incidents mineurs : prurit, urticaire</vt:lpstr>
      <vt:lpstr>TABLEAU CLINIQUE</vt:lpstr>
      <vt:lpstr>Présentation PowerPoint</vt:lpstr>
      <vt:lpstr>Présentation PowerPoint</vt:lpstr>
      <vt:lpstr>Présentation PowerPoint</vt:lpstr>
      <vt:lpstr>Présentation PowerPoint</vt:lpstr>
      <vt:lpstr>Manifestations</vt:lpstr>
      <vt:lpstr>Présentation PowerPoint</vt:lpstr>
      <vt:lpstr>Purpura post transfusionnel</vt:lpstr>
      <vt:lpstr>Signes cliniques :</vt:lpstr>
      <vt:lpstr>Purpura post transfusionnel</vt:lpstr>
      <vt:lpstr>Réaction du greffon contre l’hôte</vt:lpstr>
      <vt:lpstr>GVH</vt:lpstr>
      <vt:lpstr>Présentation PowerPoint</vt:lpstr>
      <vt:lpstr>HYPOTHERMIE</vt:lpstr>
      <vt:lpstr>HYPOTHERMIE Prévention</vt:lpstr>
      <vt:lpstr>HYPOCALCEMIE (IONISEE)</vt:lpstr>
      <vt:lpstr>HYPOCALCEMIE (IONISEE) Prévention et traitement</vt:lpstr>
      <vt:lpstr>HYPERKALIEMIE</vt:lpstr>
      <vt:lpstr>HYPERKALIEMIE Mécanisme</vt:lpstr>
      <vt:lpstr>ACIDOSE METABOLIQUE</vt:lpstr>
      <vt:lpstr>Présentation PowerPoint</vt:lpstr>
      <vt:lpstr>Accidents bactériens</vt:lpstr>
      <vt:lpstr>Accidents viraux</vt:lpstr>
      <vt:lpstr>Accidents parasitaires</vt:lpstr>
      <vt:lpstr>Agents transmissibles rares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PRISE EN CHARGE DES ACCIDENTS TRANSFUSIONNELS</dc:title>
  <dc:creator>Dr Kouraichi</dc:creator>
  <cp:lastModifiedBy>Ibtissem Hammami</cp:lastModifiedBy>
  <cp:revision>13</cp:revision>
  <dcterms:created xsi:type="dcterms:W3CDTF">2023-12-12T05:10:11Z</dcterms:created>
  <dcterms:modified xsi:type="dcterms:W3CDTF">2023-12-12T07:43:34Z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2023-12-12T00:00:00Z</vt:filetime>
  </property>
</Properties>
</file>