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y="5143500" cx="9144000"/>
  <p:notesSz cx="6858000" cy="9144000"/>
  <p:embeddedFontLst>
    <p:embeddedFont>
      <p:font typeface="Nunito"/>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schemas.openxmlformats.org/officeDocument/2006/relationships/font" Target="fonts/Nunito-boldItalic.fntdata"/><Relationship Id="rId105" Type="http://schemas.openxmlformats.org/officeDocument/2006/relationships/font" Target="fonts/Nunito-italic.fntdata"/><Relationship Id="rId104" Type="http://schemas.openxmlformats.org/officeDocument/2006/relationships/font" Target="fonts/Nunito-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Nunito-regular.fntdata"/><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06f1d39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06f1d39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38e096b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38e096b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06f1d39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06f1d39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375174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375174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375174c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375174c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375174c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375174c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375174c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375174c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375174c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375174c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375174c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375174c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06f1d39a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06f1d39a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06f1d39a8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06f1d39a8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152f7d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152f7d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152f7da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152f7da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152f7da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152f7da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152f7da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152f7da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152f7da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152f7da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152f7da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152f7da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152f7da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152f7da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152f7daa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152f7daa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317eb4d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317eb4d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317eb4d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317eb4d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06f1d39a8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06f1d39a8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317eb4d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317eb4d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317eb4d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317eb4d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56f36499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56f3649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56f3649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56f3649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56f3649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56f3649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4fe3e68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4fe3e68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4fe3e68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4fe3e68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4fe3e68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4fe3e68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4fe3e68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4fe3e68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4fe3e68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4fe3e68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06f1d39a8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06f1d39a8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4fe3e68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14fe3e68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8bebc7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18bebc7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8bebc7f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8bebc7f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8bebc7f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8bebc7f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8bebc7f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8bebc7f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8bebc7f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8bebc7f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8bebc7f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8bebc7f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8bebc7f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8bebc7f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8bebc7f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8bebc7f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8bebc7f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18bebc7f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06f1d3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06f1d3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8bebc7f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8bebc7f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aa373de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aa373d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aa373de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aa373de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aa373de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aa373de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aa373de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aa373de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1aa373de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1aa373de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aa373de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aa373de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1aa373de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1aa373de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aa373de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aa373de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06f1d39a8_1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006f1d39a8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06f1d39a8_1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06f1d39a8_1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e7bdbb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1e7bdbb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e7bdbb8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e7bdbb8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1e7bdbb8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1e7bdbb8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1e7bdbb8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1e7bdbb8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e7bdbb8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e7bdbb8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2190567f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2190567f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2190567f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2190567f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2190567f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2190567f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2190567f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2190567f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2190567f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2190567f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06f1d39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06f1d39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2190567f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2190567f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2190567f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2190567f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2190567f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2190567f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2190567f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2190567f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22a9ed7f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22a9ed7f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22a9ed7f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22a9ed7f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2a9ed7f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22a9ed7f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22a9ed7fe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22a9ed7f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22a9ed7f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22a9ed7f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2bc78f5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2bc78f5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06f1d39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06f1d39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2bc78f5b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2bc78f5b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2bc78f5b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2bc78f5b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2bc78f5b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2bc78f5b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2bc78f5b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2bc78f5b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38393fa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38393faa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3a1bc5f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3a1bc5f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3a1bc5f6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3a1bc5f6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3a1bc5f6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3a1bc5f6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3badeeaa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3badeeaa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3badeeaa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3badeeaa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6f1d39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06f1d39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3badeeaa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3badeeaa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33badeeaa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33badeeaa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33badeeaa2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33badeeaa2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3badeeaa2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3badeeaa2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3badeeaa2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3badeeaa2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3badeeaa2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3badeeaa2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3badeeaa2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3badeeaa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3badeeaa2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3badeeaa2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lnSpc>
                <a:spcPct val="100000"/>
              </a:lnSpc>
              <a:spcBef>
                <a:spcPts val="0"/>
              </a:spcBef>
              <a:spcAft>
                <a:spcPts val="0"/>
              </a:spcAft>
              <a:buSzPts val="1300"/>
              <a:buChar char="●"/>
              <a:defRPr/>
            </a:lvl1pPr>
            <a:lvl2pPr indent="-298450" lvl="1" marL="914400">
              <a:spcBef>
                <a:spcPts val="40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lnSpc>
                <a:spcPct val="100000"/>
              </a:lnSpc>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JavaScript/Reference/Global_Objects/Array/flat"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to/olatisunkanmi/nodejs-module-system-323m"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flaviocopes.com/commonjs/"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log.logrocket.com/how-to-use-ecmascript-modules-with-node-js/" TargetMode="Externa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freecodecamp.org/news/modules-in-javascript/"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geeksforgeeks.org/synchronous-and-asynchronous-in-javascript/"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javascript.info/promise-basics" TargetMode="Externa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geeksforgeeks.org/javascript-promise/"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geeksforgeeks.org/node-js-fspromises-readfile-method/" TargetMode="Externa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geeksforgeeks.org/split-an-array-into-chunks-in-javascrip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odepro.co.il/%D7%A9%D7%99%D7%9E%D7%95%D7%A9-%D7%91-promises-%D7%91-javascript/"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fedcast.co.il/%D7%9E%D7%90%D7%9E%D7%A8%D7%99%D7%9D/132/promise-%D7%97%D7%9C%D7%A7-%D7%90/" TargetMode="External"/><Relationship Id="rId4" Type="http://schemas.openxmlformats.org/officeDocument/2006/relationships/image" Target="../media/image6.png"/><Relationship Id="rId5" Type="http://schemas.openxmlformats.org/officeDocument/2006/relationships/hyperlink" Target="https://fedcast.co.il/%d7%9e%d7%90%d7%9e%d7%a8%d7%99%d7%9d/177/promise-%d7%97%d7%9c%d7%a7-%d7%91/" TargetMode="External"/><Relationship Id="rId6" Type="http://schemas.openxmlformats.org/officeDocument/2006/relationships/hyperlink" Target="https://fedcast.co.il/%d7%9e%d7%90%d7%9e%d7%a8%d7%99%d7%9d/177/promise-%d7%97%d7%9c%d7%a7-%d7%91/" TargetMode="External"/><Relationship Id="rId7" Type="http://schemas.openxmlformats.org/officeDocument/2006/relationships/hyperlink" Target="https://fedcast.co.il/%d7%9e%d7%90%d7%9e%d7%a8%d7%99%d7%9d/177/promise-%d7%97%d7%9c%d7%a7-%d7%9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eveloper.mozilla.org/en-US/docs/Web/JavaScript/Reference/Global_Objects/Promise/all" TargetMode="External"/><Relationship Id="rId4" Type="http://schemas.openxmlformats.org/officeDocument/2006/relationships/image" Target="../media/image16.png"/><Relationship Id="rId5" Type="http://schemas.openxmlformats.org/officeDocument/2006/relationships/hyperlink" Target="https://www.geeksforgeeks.org/javascript-promise-chaining/" TargetMode="External"/><Relationship Id="rId6"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eveloper.mozilla.org/en-US/docs/Web/JavaScript/Reference/Global_Objects/Promise" TargetMode="External"/><Relationship Id="rId4" Type="http://schemas.openxmlformats.org/officeDocument/2006/relationships/image" Target="../media/image14.png"/><Relationship Id="rId5" Type="http://schemas.openxmlformats.org/officeDocument/2006/relationships/hyperlink" Target="https://www.freecodecamp.org/news/javascript-promises-for-beginners/" TargetMode="External"/><Relationship Id="rId6" Type="http://schemas.openxmlformats.org/officeDocument/2006/relationships/image" Target="../media/image15.png"/><Relationship Id="rId7" Type="http://schemas.openxmlformats.org/officeDocument/2006/relationships/hyperlink" Target="https://dev.to/patric12/understanding-javascript-promises-a-beginners-guide-51ee" TargetMode="External"/><Relationship Id="rId8"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eveloper.mozilla.org/en-US/docs/Learn/JavaScript/Asynchronous/Promises" TargetMode="Externa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geeksforgeeks.org/async-await-function-in-javascript/" TargetMode="Externa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www.npmjs.com/" TargetMode="External"/><Relationship Id="rId4" Type="http://schemas.openxmlformats.org/officeDocument/2006/relationships/hyperlink" Target="https://www.w3schools.com/whatis/whatis_npm.asp" TargetMode="External"/><Relationship Id="rId5"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npmjs.com/" TargetMode="Externa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eeksforgeeks.org/npm-init/" TargetMode="Externa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www.geeksforgeeks.org/npm-install-command/" TargetMode="Externa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dejs.org/en" TargetMode="Externa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geeksforgeeks.org/node-js-http-module/" TargetMode="Externa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ev.to/burakboduroglu/building-a-nodejs-server-without-using-expressjs-3mc8" TargetMode="Externa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codingwithsaar.co.il/articles/client-server-model" TargetMode="Externa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www.npmjs.com/package/expres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1.png"/><Relationship Id="rId4" Type="http://schemas.openxmlformats.org/officeDocument/2006/relationships/image" Target="../media/image44.png"/><Relationship Id="rId5" Type="http://schemas.openxmlformats.org/officeDocument/2006/relationships/hyperlink" Target="https://expressjs.com/" TargetMode="External"/><Relationship Id="rId6" Type="http://schemas.openxmlformats.org/officeDocument/2006/relationships/hyperlink" Target="https://expressjs.com/en/starter/installing.html" TargetMode="External"/><Relationship Id="rId7" Type="http://schemas.openxmlformats.org/officeDocument/2006/relationships/hyperlink" Target="https://expressjs.com/en/starter/hello-world.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geeksforgeeks.org/steps-to-create-an-express-js-application/" TargetMode="Externa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postman.com/" TargetMode="External"/><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learning.postman.com/docs/getting-started/first-steps/sending-the-first-request/" TargetMode="Externa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blog.postman.com/what-are-http-methods/" TargetMode="Externa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localhost:3000" TargetMode="External"/><Relationship Id="rId4" Type="http://schemas.openxmlformats.org/officeDocument/2006/relationships/hyperlink" Target="http://localhost:3000/users" TargetMode="External"/><Relationship Id="rId9" Type="http://schemas.openxmlformats.org/officeDocument/2006/relationships/image" Target="../media/image47.png"/><Relationship Id="rId5" Type="http://schemas.openxmlformats.org/officeDocument/2006/relationships/hyperlink" Target="http://localhost:3000/users" TargetMode="External"/><Relationship Id="rId6" Type="http://schemas.openxmlformats.org/officeDocument/2006/relationships/hyperlink" Target="http://localhost:3000/users/5" TargetMode="External"/><Relationship Id="rId7" Type="http://schemas.openxmlformats.org/officeDocument/2006/relationships/hyperlink" Target="http://localhost:3000/users/5" TargetMode="External"/><Relationship Id="rId8" Type="http://schemas.openxmlformats.org/officeDocument/2006/relationships/hyperlink" Target="https://www.geeksforgeeks.org/components-of-a-ur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codeforgeek.com/handle-get-post-request-express-4/" TargetMode="External"/><Relationship Id="rId4" Type="http://schemas.openxmlformats.org/officeDocument/2006/relationships/hyperlink" Target="https://www.geeksforgeeks.org/how-to-build-node-js-blog-api"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Web/JavaScript/Reference/Global_Objects/Array/at" TargetMode="Externa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developer.mozilla.org/en-US/docs/Learn_web_development/Extensions/Server-side/Express_Nodejs/routes" TargetMode="External"/><Relationship Id="rId4" Type="http://schemas.openxmlformats.org/officeDocument/2006/relationships/image" Target="../media/image30.png"/><Relationship Id="rId5" Type="http://schemas.openxmlformats.org/officeDocument/2006/relationships/hyperlink" Target="https://dev.to/ericchapman/nodejs-express-part-5-routes-and-controllers-55d3" TargetMode="External"/><Relationship Id="rId6" Type="http://schemas.openxmlformats.org/officeDocument/2006/relationships/image" Target="../media/image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developer.mozilla.org/en-US/docs/Web/HTTP/Status" TargetMode="External"/><Relationship Id="rId4" Type="http://schemas.openxmlformats.org/officeDocument/2006/relationships/image" Target="../media/image40.png"/><Relationship Id="rId5" Type="http://schemas.openxmlformats.org/officeDocument/2006/relationships/hyperlink" Target="https://www.geeksforgeeks.org/express-js-res-status-function/" TargetMode="External"/><Relationship Id="rId6" Type="http://schemas.openxmlformats.org/officeDocument/2006/relationships/image" Target="../media/image3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expressjs.com/en/guide/error-handling.html" TargetMode="External"/><Relationship Id="rId4"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www.geeksforgeeks.org/what-is-middleware/" TargetMode="External"/><Relationship Id="rId4" Type="http://schemas.openxmlformats.org/officeDocument/2006/relationships/image" Target="../media/image4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https://www.geeksforgeeks.org/middleware-in-express-js/" TargetMode="External"/><Relationship Id="rId4" Type="http://schemas.openxmlformats.org/officeDocument/2006/relationships/image" Target="../media/image46.png"/><Relationship Id="rId5" Type="http://schemas.openxmlformats.org/officeDocument/2006/relationships/hyperlink" Target="https://expressjs.com/en/guide/using-middleware.html" TargetMode="External"/><Relationship Id="rId6" Type="http://schemas.openxmlformats.org/officeDocument/2006/relationships/image" Target="../media/image4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Array/findLast" TargetMode="Externa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s://learn.microsoft.com/en-us/sql/connect/node-js/step-3-proof-of-concept-connecting-to-sql-using-node-js?view=sql-server-ver16" TargetMode="External"/><Relationship Id="rId4" Type="http://schemas.openxmlformats.org/officeDocument/2006/relationships/image" Target="../media/image35.png"/><Relationship Id="rId5" Type="http://schemas.openxmlformats.org/officeDocument/2006/relationships/hyperlink" Target="https://www.mongodb.com/docs/drivers/node/v3.6/quick-start/" TargetMode="External"/><Relationship Id="rId6" Type="http://schemas.openxmlformats.org/officeDocument/2006/relationships/image" Target="../media/image4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freecodecamp.org/news/object-relational-mapping-in-nodejs-with-sequelize-orm/" TargetMode="External"/><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www.geeksforgeeks.org/mongoose-tutorial/" TargetMode="External"/><Relationship Id="rId4" Type="http://schemas.openxmlformats.org/officeDocument/2006/relationships/hyperlink" Target="https://mongoosejs.com/docs/" TargetMode="External"/><Relationship Id="rId9" Type="http://schemas.openxmlformats.org/officeDocument/2006/relationships/hyperlink" Target="https://mongoosejs.com/" TargetMode="External"/><Relationship Id="rId5" Type="http://schemas.openxmlformats.org/officeDocument/2006/relationships/hyperlink" Target="https://mongoosejs.com/docs/guide.html" TargetMode="External"/><Relationship Id="rId6" Type="http://schemas.openxmlformats.org/officeDocument/2006/relationships/hyperlink" Target="https://mongoosejs.com/docs/models.html" TargetMode="External"/><Relationship Id="rId7" Type="http://schemas.openxmlformats.org/officeDocument/2006/relationships/hyperlink" Target="https://mongoosejs.com/docs/queries.html" TargetMode="External"/><Relationship Id="rId8" Type="http://schemas.openxmlformats.org/officeDocument/2006/relationships/hyperlink" Target="https://www.mongodb.com/developer/languages/javascript/getting-started-with-mongodb-and-mongoose/"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sequelize.org/docs/v6/getting-started/" TargetMode="External"/><Relationship Id="rId4" Type="http://schemas.openxmlformats.org/officeDocument/2006/relationships/hyperlink" Target="https://sequelize.org/docs/v7/databases/mssql/" TargetMode="External"/><Relationship Id="rId5" Type="http://schemas.openxmlformats.org/officeDocument/2006/relationships/hyperlink" Target="https://sequelize.org/docs/v6/core-concepts/model-basics/" TargetMode="External"/><Relationship Id="rId6" Type="http://schemas.openxmlformats.org/officeDocument/2006/relationships/hyperlink" Target="https://sequelize.org/docs/v6/core-concepts/model-querying-basics/" TargetMode="External"/><Relationship Id="rId7" Type="http://schemas.openxmlformats.org/officeDocument/2006/relationships/hyperlink" Target="https://sequelize.org/"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https://www.youtube.com/watch?v=-PdjUx9JZ2E&amp;ab_channel=DaveGray" TargetMode="External"/><Relationship Id="rId4" Type="http://schemas.openxmlformats.org/officeDocument/2006/relationships/hyperlink" Target="https://www.youtube.com/watch?v=jZ-dzj6ut54&amp;ab_channel=DaveGra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w"/>
              <a:t>Nodejs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t>קורס שנתי 60 ש"ש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פונקציות על מערכים / flat</a:t>
            </a:r>
            <a:endParaRPr/>
          </a:p>
        </p:txBody>
      </p:sp>
      <p:sp>
        <p:nvSpPr>
          <p:cNvPr id="187" name="Google Shape;187;p22"/>
          <p:cNvSpPr txBox="1"/>
          <p:nvPr>
            <p:ph idx="1" type="body"/>
          </p:nvPr>
        </p:nvSpPr>
        <p:spPr>
          <a:xfrm>
            <a:off x="753925" y="1504825"/>
            <a:ext cx="7505700" cy="1395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מטרת הפונקציה:  לפשט מערך שכולל רמות משנה.</a:t>
            </a:r>
            <a:endParaRPr/>
          </a:p>
          <a:p>
            <a:pPr indent="0" lvl="0" marL="0" rtl="1" algn="r">
              <a:spcBef>
                <a:spcPts val="400"/>
              </a:spcBef>
              <a:spcAft>
                <a:spcPts val="0"/>
              </a:spcAft>
              <a:buNone/>
            </a:pPr>
            <a:r>
              <a:rPr lang="iw"/>
              <a:t>הפונקציה עובדת על מערך שכולל אלמנטים פנימיים שמכילים מערכים,</a:t>
            </a:r>
            <a:endParaRPr/>
          </a:p>
          <a:p>
            <a:pPr indent="0" lvl="0" marL="0" rtl="1" algn="r">
              <a:spcBef>
                <a:spcPts val="400"/>
              </a:spcBef>
              <a:spcAft>
                <a:spcPts val="0"/>
              </a:spcAft>
              <a:buNone/>
            </a:pPr>
            <a:r>
              <a:rPr lang="iw"/>
              <a:t>ומחזירה מערך חדש "שטוח" שמכיל את כל האיברים מהמערכים הפנימיים והחיצוניים במערך אחד.</a:t>
            </a:r>
            <a:endParaRPr/>
          </a:p>
          <a:p>
            <a:pPr indent="0" lvl="0" marL="0" rtl="1" algn="r">
              <a:spcBef>
                <a:spcPts val="400"/>
              </a:spcBef>
              <a:spcAft>
                <a:spcPts val="400"/>
              </a:spcAft>
              <a:buNone/>
            </a:pPr>
            <a:r>
              <a:rPr lang="iw"/>
              <a:t>ניתן להגדיר לפונקציה עד איזו רמת קינון לבצע את ההשטחה.</a:t>
            </a:r>
            <a:endParaRPr/>
          </a:p>
        </p:txBody>
      </p:sp>
      <p:pic>
        <p:nvPicPr>
          <p:cNvPr id="188" name="Google Shape;188;p22">
            <a:hlinkClick r:id="rId3"/>
          </p:cNvPr>
          <p:cNvPicPr preferRelativeResize="0"/>
          <p:nvPr/>
        </p:nvPicPr>
        <p:blipFill>
          <a:blip r:embed="rId4">
            <a:alphaModFix/>
          </a:blip>
          <a:stretch>
            <a:fillRect/>
          </a:stretch>
        </p:blipFill>
        <p:spPr>
          <a:xfrm>
            <a:off x="1707550" y="2900425"/>
            <a:ext cx="6552075" cy="187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23665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 🔨</a:t>
            </a:r>
            <a:endParaRPr/>
          </a:p>
        </p:txBody>
      </p:sp>
      <p:sp>
        <p:nvSpPr>
          <p:cNvPr id="194" name="Google Shape;194;p23"/>
          <p:cNvSpPr txBox="1"/>
          <p:nvPr>
            <p:ph idx="1" type="body"/>
          </p:nvPr>
        </p:nvSpPr>
        <p:spPr>
          <a:xfrm>
            <a:off x="819150" y="765550"/>
            <a:ext cx="7505700" cy="41106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יש להתקין את node.js על המחשב, על מנת לקבל את גרסת node המתקדמת.</a:t>
            </a:r>
            <a:endParaRPr/>
          </a:p>
          <a:p>
            <a:pPr indent="-311150" lvl="0" marL="457200" rtl="1" algn="r">
              <a:spcBef>
                <a:spcPts val="400"/>
              </a:spcBef>
              <a:spcAft>
                <a:spcPts val="0"/>
              </a:spcAft>
              <a:buSzPts val="1300"/>
              <a:buAutoNum type="arabicPeriod"/>
            </a:pPr>
            <a:r>
              <a:rPr lang="iw"/>
              <a:t>יש לפתוח את תוכנת vs code, ליצור פרויקט חדש עבור השיעור הראשון של Node, ובתוכו ליצור קובץ js אחד.</a:t>
            </a:r>
            <a:endParaRPr/>
          </a:p>
          <a:p>
            <a:pPr indent="-311150" lvl="0" marL="457200" rtl="1" algn="r">
              <a:spcBef>
                <a:spcPts val="400"/>
              </a:spcBef>
              <a:spcAft>
                <a:spcPts val="0"/>
              </a:spcAft>
              <a:buSzPts val="1300"/>
              <a:buAutoNum type="arabicPeriod"/>
            </a:pPr>
            <a:r>
              <a:rPr lang="iw"/>
              <a:t>בתוך הקובץ, יש לאתחל מערך שכולל נתונים עבור אתרי טיולים (כ6)</a:t>
            </a:r>
            <a:endParaRPr/>
          </a:p>
          <a:p>
            <a:pPr indent="-311150" lvl="0" marL="457200" rtl="1" algn="r">
              <a:spcBef>
                <a:spcPts val="400"/>
              </a:spcBef>
              <a:spcAft>
                <a:spcPts val="0"/>
              </a:spcAft>
              <a:buSzPts val="1300"/>
              <a:buAutoNum type="arabicPeriod"/>
            </a:pPr>
            <a:r>
              <a:rPr lang="iw"/>
              <a:t>כל אתר טיול מוגדר כאובייקט, עבור כל אתר יש להגדיר:</a:t>
            </a:r>
            <a:endParaRPr/>
          </a:p>
          <a:p>
            <a:pPr indent="-298450" lvl="1" marL="914400" rtl="1" algn="r">
              <a:spcBef>
                <a:spcPts val="400"/>
              </a:spcBef>
              <a:spcAft>
                <a:spcPts val="0"/>
              </a:spcAft>
              <a:buSzPts val="1100"/>
              <a:buAutoNum type="alphaLcPeriod"/>
            </a:pPr>
            <a:r>
              <a:rPr lang="iw"/>
              <a:t>שם</a:t>
            </a:r>
            <a:endParaRPr/>
          </a:p>
          <a:p>
            <a:pPr indent="-298450" lvl="1" marL="914400" rtl="1" algn="r">
              <a:spcBef>
                <a:spcPts val="0"/>
              </a:spcBef>
              <a:spcAft>
                <a:spcPts val="0"/>
              </a:spcAft>
              <a:buSzPts val="1100"/>
              <a:buAutoNum type="alphaLcPeriod"/>
            </a:pPr>
            <a:r>
              <a:rPr lang="iw"/>
              <a:t>כתובת</a:t>
            </a:r>
            <a:endParaRPr/>
          </a:p>
          <a:p>
            <a:pPr indent="-298450" lvl="1" marL="914400" rtl="1" algn="r">
              <a:spcBef>
                <a:spcPts val="0"/>
              </a:spcBef>
              <a:spcAft>
                <a:spcPts val="0"/>
              </a:spcAft>
              <a:buSzPts val="1100"/>
              <a:buAutoNum type="alphaLcPeriod"/>
            </a:pPr>
            <a:r>
              <a:rPr lang="iw"/>
              <a:t>תאור</a:t>
            </a:r>
            <a:endParaRPr/>
          </a:p>
          <a:p>
            <a:pPr indent="-298450" lvl="1" marL="914400" rtl="1" algn="r">
              <a:spcBef>
                <a:spcPts val="0"/>
              </a:spcBef>
              <a:spcAft>
                <a:spcPts val="0"/>
              </a:spcAft>
              <a:buSzPts val="1100"/>
              <a:buAutoNum type="alphaLcPeriod"/>
            </a:pPr>
            <a:r>
              <a:rPr lang="iw"/>
              <a:t>עלות כניסה</a:t>
            </a:r>
            <a:endParaRPr/>
          </a:p>
          <a:p>
            <a:pPr indent="-298450" lvl="1" marL="914400" rtl="1" algn="r">
              <a:spcBef>
                <a:spcPts val="0"/>
              </a:spcBef>
              <a:spcAft>
                <a:spcPts val="0"/>
              </a:spcAft>
              <a:buSzPts val="1100"/>
              <a:buAutoNum type="alphaLcPeriod"/>
            </a:pPr>
            <a:r>
              <a:rPr lang="iw"/>
              <a:t>שעות פתיחה: אוביקט שמכיל שעת פתיחה ושעת סגירה.</a:t>
            </a:r>
            <a:endParaRPr/>
          </a:p>
          <a:p>
            <a:pPr indent="-298450" lvl="1" marL="914400" rtl="1" algn="r">
              <a:spcBef>
                <a:spcPts val="0"/>
              </a:spcBef>
              <a:spcAft>
                <a:spcPts val="0"/>
              </a:spcAft>
              <a:buSzPts val="1100"/>
              <a:buAutoNum type="alphaLcPeriod"/>
            </a:pPr>
            <a:r>
              <a:rPr lang="iw"/>
              <a:t>אביזרים מומלצים - מערך שיכול להכיל מספר אביזרים. לדוגמא: משקפי שמש, שתייה מרובה, מגלשיים.</a:t>
            </a:r>
            <a:endParaRPr/>
          </a:p>
          <a:p>
            <a:pPr indent="-311150" lvl="0" marL="457200" rtl="1" algn="r">
              <a:spcBef>
                <a:spcPts val="0"/>
              </a:spcBef>
              <a:spcAft>
                <a:spcPts val="0"/>
              </a:spcAft>
              <a:buSzPts val="1300"/>
              <a:buAutoNum type="arabicPeriod"/>
            </a:pPr>
            <a:r>
              <a:rPr lang="iw"/>
              <a:t>יש למיין את המערך בסדר יורד לפי עלות הכניסה, מהיקר לזול. (הפונקציה sort). </a:t>
            </a:r>
            <a:endParaRPr/>
          </a:p>
          <a:p>
            <a:pPr indent="-311150" lvl="0" marL="457200" rtl="1" algn="r">
              <a:spcBef>
                <a:spcPts val="400"/>
              </a:spcBef>
              <a:spcAft>
                <a:spcPts val="0"/>
              </a:spcAft>
              <a:buSzPts val="1300"/>
              <a:buAutoNum type="arabicPeriod"/>
            </a:pPr>
            <a:r>
              <a:rPr lang="iw"/>
              <a:t>יש להגדיר מערך חדש, שיכלול את כל האתרים מתוך המערך שבהם ירצו לבקר:</a:t>
            </a:r>
            <a:endParaRPr/>
          </a:p>
          <a:p>
            <a:pPr indent="-298450" lvl="1" marL="914400" rtl="1" algn="r">
              <a:spcBef>
                <a:spcPts val="400"/>
              </a:spcBef>
              <a:spcAft>
                <a:spcPts val="0"/>
              </a:spcAft>
              <a:buSzPts val="1100"/>
              <a:buAutoNum type="alphaLcPeriod"/>
            </a:pPr>
            <a:r>
              <a:rPr lang="iw"/>
              <a:t>האתר </a:t>
            </a:r>
            <a:r>
              <a:rPr b="1" lang="iw"/>
              <a:t>כמעט </a:t>
            </a:r>
            <a:r>
              <a:rPr lang="iw"/>
              <a:t>הכי זול.</a:t>
            </a:r>
            <a:endParaRPr/>
          </a:p>
          <a:p>
            <a:pPr indent="-298450" lvl="1" marL="914400" rtl="1" algn="r">
              <a:spcBef>
                <a:spcPts val="0"/>
              </a:spcBef>
              <a:spcAft>
                <a:spcPts val="0"/>
              </a:spcAft>
              <a:buSzPts val="1100"/>
              <a:buAutoNum type="alphaLcPeriod"/>
            </a:pPr>
            <a:r>
              <a:rPr lang="iw"/>
              <a:t>האתר הזול ביותר שנסגר אחרי 7 בערב. (findLast)</a:t>
            </a:r>
            <a:endParaRPr/>
          </a:p>
          <a:p>
            <a:pPr indent="-298450" lvl="1" marL="914400" rtl="1" algn="r">
              <a:spcBef>
                <a:spcPts val="0"/>
              </a:spcBef>
              <a:spcAft>
                <a:spcPts val="0"/>
              </a:spcAft>
              <a:buSzPts val="1100"/>
              <a:buAutoNum type="alphaLcPeriod"/>
            </a:pPr>
            <a:r>
              <a:rPr lang="iw"/>
              <a:t>האתר היקר ביותר שנפתח לפני 9 בבוקר (find רגיל)</a:t>
            </a:r>
            <a:endParaRPr/>
          </a:p>
          <a:p>
            <a:pPr indent="-311150" lvl="0" marL="457200" rtl="1" algn="r">
              <a:spcBef>
                <a:spcPts val="0"/>
              </a:spcBef>
              <a:spcAft>
                <a:spcPts val="0"/>
              </a:spcAft>
              <a:buSzPts val="1300"/>
              <a:buAutoNum type="arabicPeriod"/>
            </a:pPr>
            <a:r>
              <a:rPr lang="iw"/>
              <a:t>יש לשלוף את שלושת האתרים המבוקשים ולהכניס אותם לתוך מערך הטיול. (יש להכניס ע"י הפונקציה push)</a:t>
            </a:r>
            <a:endParaRPr/>
          </a:p>
          <a:p>
            <a:pPr indent="-311150" lvl="0" marL="457200" rtl="1" algn="r">
              <a:spcBef>
                <a:spcPts val="400"/>
              </a:spcBef>
              <a:spcAft>
                <a:spcPts val="400"/>
              </a:spcAft>
              <a:buSzPts val="1300"/>
              <a:buAutoNum type="arabicPeriod"/>
            </a:pPr>
            <a:r>
              <a:rPr lang="iw"/>
              <a:t>יש ליצור מערך חדש, שיכלול רק את האביזרים המומלצים לטיול מכל האתרים. על המערך להיות שטוח ללא קינון פנימי. (הפונקציה map ואז flat). יש להדפיס את המערך הנל. (שימוש בפונקציה console.log).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626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 ביצוע 📐</a:t>
            </a:r>
            <a:endParaRPr/>
          </a:p>
        </p:txBody>
      </p:sp>
      <p:sp>
        <p:nvSpPr>
          <p:cNvPr id="200" name="Google Shape;200;p24"/>
          <p:cNvSpPr txBox="1"/>
          <p:nvPr>
            <p:ph idx="1" type="body"/>
          </p:nvPr>
        </p:nvSpPr>
        <p:spPr>
          <a:xfrm>
            <a:off x="819150" y="1515875"/>
            <a:ext cx="7505700" cy="33819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יש לשלב בקוד את ההדפסות הבאות - הדפסות ע"י הפונקציה console.log:</a:t>
            </a:r>
            <a:endParaRPr/>
          </a:p>
          <a:p>
            <a:pPr indent="-311150" lvl="0" marL="457200" rtl="1" algn="r">
              <a:spcBef>
                <a:spcPts val="400"/>
              </a:spcBef>
              <a:spcAft>
                <a:spcPts val="0"/>
              </a:spcAft>
              <a:buSzPts val="1300"/>
              <a:buChar char="-"/>
            </a:pPr>
            <a:r>
              <a:rPr lang="iw"/>
              <a:t>כל אתר שנבחר להשתתף במערך הטיול יש להדפיסו.</a:t>
            </a:r>
            <a:endParaRPr/>
          </a:p>
          <a:p>
            <a:pPr indent="-311150" lvl="0" marL="457200" rtl="1" algn="r">
              <a:spcBef>
                <a:spcPts val="400"/>
              </a:spcBef>
              <a:spcAft>
                <a:spcPts val="0"/>
              </a:spcAft>
              <a:buSzPts val="1300"/>
              <a:buChar char="-"/>
            </a:pPr>
            <a:r>
              <a:rPr lang="iw"/>
              <a:t>את מערך האביזרים שיכללו בטיול.</a:t>
            </a:r>
            <a:endParaRPr/>
          </a:p>
          <a:p>
            <a:pPr indent="0" lvl="0" marL="0" rtl="1" algn="r">
              <a:spcBef>
                <a:spcPts val="400"/>
              </a:spcBef>
              <a:spcAft>
                <a:spcPts val="0"/>
              </a:spcAft>
              <a:buNone/>
            </a:pPr>
            <a:r>
              <a:rPr lang="iw"/>
              <a:t> 📈 </a:t>
            </a:r>
            <a:r>
              <a:rPr b="1" lang="iw"/>
              <a:t>למתקדמות: </a:t>
            </a:r>
            <a:r>
              <a:rPr lang="iw"/>
              <a:t>לאחר יצירת מערך האביזרים, לנקות אותו מכפילויות.</a:t>
            </a:r>
            <a:endParaRPr/>
          </a:p>
          <a:p>
            <a:pPr indent="0" lvl="0" marL="0" rtl="1" algn="r">
              <a:spcBef>
                <a:spcPts val="400"/>
              </a:spcBef>
              <a:spcAft>
                <a:spcPts val="0"/>
              </a:spcAft>
              <a:buNone/>
            </a:pPr>
            <a:r>
              <a:rPr lang="iw"/>
              <a:t>צורת ההרצה בפועל:</a:t>
            </a:r>
            <a:endParaRPr/>
          </a:p>
          <a:p>
            <a:pPr indent="0" lvl="0" marL="0" rtl="1" algn="r">
              <a:spcBef>
                <a:spcPts val="400"/>
              </a:spcBef>
              <a:spcAft>
                <a:spcPts val="0"/>
              </a:spcAft>
              <a:buNone/>
            </a:pPr>
            <a:r>
              <a:rPr lang="iw"/>
              <a:t>יש לפתוח ב vscode את הטרמינל (בשורת המשימות למעלה terminal -&gt; new terminal)</a:t>
            </a:r>
            <a:endParaRPr/>
          </a:p>
          <a:p>
            <a:pPr indent="0" lvl="0" marL="0" rtl="1" algn="r">
              <a:spcBef>
                <a:spcPts val="400"/>
              </a:spcBef>
              <a:spcAft>
                <a:spcPts val="0"/>
              </a:spcAft>
              <a:buNone/>
            </a:pPr>
            <a:r>
              <a:rPr lang="iw"/>
              <a:t>ולכתוב בשורת הפקודה שתיפתח &lt;node &lt;your file name ולהחליף בשם הקובץ של התרגיל.</a:t>
            </a:r>
            <a:endParaRPr/>
          </a:p>
          <a:p>
            <a:pPr indent="0" lvl="0" marL="0" rtl="1" algn="r">
              <a:spcBef>
                <a:spcPts val="400"/>
              </a:spcBef>
              <a:spcAft>
                <a:spcPts val="0"/>
              </a:spcAft>
              <a:buNone/>
            </a:pPr>
            <a:r>
              <a:rPr lang="iw"/>
              <a:t>אם הכל רץ כשורה, בשורת הפקודה אמורות להראות ההדפסות של הקוד מהתרגיל.</a:t>
            </a:r>
            <a:endParaRPr/>
          </a:p>
          <a:p>
            <a:pPr indent="0" lvl="0" marL="0" rtl="1" algn="r">
              <a:spcBef>
                <a:spcPts val="400"/>
              </a:spcBef>
              <a:spcAft>
                <a:spcPts val="400"/>
              </a:spcAft>
              <a:buNone/>
            </a:pPr>
            <a:r>
              <a:rPr lang="iw"/>
              <a:t>📁הגשה: יש ליצור בתיקיית הגשות תיקיה בשם של המגישה. זוגות יוצרות תיקיה אחת בשם של שתי הבנות. (שלשות לא מגישות בכלל…) ובתוכה יש לשים את הקובץ.</a:t>
            </a:r>
            <a:br>
              <a:rPr lang="iw"/>
            </a:br>
            <a:r>
              <a:rPr lang="iw"/>
              <a:t>מלבד זאת, יש לעדכן בקובץ ההגשות על ההגשה </a:t>
            </a:r>
            <a:r>
              <a:rPr b="1" lang="iw"/>
              <a:t>ואת משך הזמן שהוקדש לשיעור כולו כולל הלמידה והביצוע.</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2</a:t>
            </a:r>
            <a:endParaRPr/>
          </a:p>
        </p:txBody>
      </p:sp>
      <p:sp>
        <p:nvSpPr>
          <p:cNvPr id="206" name="Google Shape;206;p2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t>מודולים - commonJS vs ESM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מודולים - תוכן השיעור</a:t>
            </a:r>
            <a:endParaRPr/>
          </a:p>
        </p:txBody>
      </p:sp>
      <p:sp>
        <p:nvSpPr>
          <p:cNvPr id="212" name="Google Shape;212;p26"/>
          <p:cNvSpPr txBox="1"/>
          <p:nvPr>
            <p:ph idx="1" type="body"/>
          </p:nvPr>
        </p:nvSpPr>
        <p:spPr>
          <a:xfrm>
            <a:off x="819150" y="1631100"/>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בשיעור זה נלמד על מערכת המודולים של nodejs, או - מערכת המודולים בשפת js באופן כללי.</a:t>
            </a:r>
            <a:endParaRPr/>
          </a:p>
          <a:p>
            <a:pPr indent="0" lvl="0" marL="0" rtl="1" algn="r">
              <a:spcBef>
                <a:spcPts val="400"/>
              </a:spcBef>
              <a:spcAft>
                <a:spcPts val="0"/>
              </a:spcAft>
              <a:buNone/>
            </a:pPr>
            <a:r>
              <a:rPr lang="iw"/>
              <a:t>נלמד מהם מודולים?</a:t>
            </a:r>
            <a:endParaRPr/>
          </a:p>
          <a:p>
            <a:pPr indent="0" lvl="0" marL="0" rtl="1" algn="r">
              <a:spcBef>
                <a:spcPts val="400"/>
              </a:spcBef>
              <a:spcAft>
                <a:spcPts val="0"/>
              </a:spcAft>
              <a:buNone/>
            </a:pPr>
            <a:r>
              <a:rPr lang="iw"/>
              <a:t>נכיר 2 צורות של מערכות מודולים: commonJS / esm</a:t>
            </a:r>
            <a:endParaRPr/>
          </a:p>
          <a:p>
            <a:pPr indent="0" lvl="0" marL="0" rtl="1" algn="r">
              <a:spcBef>
                <a:spcPts val="400"/>
              </a:spcBef>
              <a:spcAft>
                <a:spcPts val="0"/>
              </a:spcAft>
              <a:buNone/>
            </a:pPr>
            <a:r>
              <a:rPr lang="iw"/>
              <a:t>נכיר את אופן השימוש בכל אחת מהן,</a:t>
            </a:r>
            <a:endParaRPr/>
          </a:p>
          <a:p>
            <a:pPr indent="0" lvl="0" marL="0" rtl="1" algn="r">
              <a:spcBef>
                <a:spcPts val="400"/>
              </a:spcBef>
              <a:spcAft>
                <a:spcPts val="0"/>
              </a:spcAft>
              <a:buNone/>
            </a:pPr>
            <a:r>
              <a:rPr lang="iw"/>
              <a:t>ומתי נשתמש בכל אחת מהצורות.</a:t>
            </a:r>
            <a:endParaRPr/>
          </a:p>
          <a:p>
            <a:pPr indent="0" lvl="0" marL="0" rtl="1" algn="r">
              <a:spcBef>
                <a:spcPts val="400"/>
              </a:spcBef>
              <a:spcAft>
                <a:spcPts val="400"/>
              </a:spcAft>
              <a:buNone/>
            </a:pPr>
            <a:r>
              <a:t/>
            </a:r>
            <a:endParaRPr/>
          </a:p>
        </p:txBody>
      </p:sp>
      <p:pic>
        <p:nvPicPr>
          <p:cNvPr id="213" name="Google Shape;213;p26"/>
          <p:cNvPicPr preferRelativeResize="0"/>
          <p:nvPr/>
        </p:nvPicPr>
        <p:blipFill>
          <a:blip r:embed="rId3">
            <a:alphaModFix/>
          </a:blip>
          <a:stretch>
            <a:fillRect/>
          </a:stretch>
        </p:blipFill>
        <p:spPr>
          <a:xfrm>
            <a:off x="402488" y="3299488"/>
            <a:ext cx="3571875" cy="143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44325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מהם מודולים ב node.js?</a:t>
            </a:r>
            <a:endParaRPr/>
          </a:p>
        </p:txBody>
      </p:sp>
      <p:sp>
        <p:nvSpPr>
          <p:cNvPr id="219" name="Google Shape;219;p27"/>
          <p:cNvSpPr txBox="1"/>
          <p:nvPr>
            <p:ph idx="1" type="body"/>
          </p:nvPr>
        </p:nvSpPr>
        <p:spPr>
          <a:xfrm>
            <a:off x="819150" y="1113550"/>
            <a:ext cx="7505700" cy="2283600"/>
          </a:xfrm>
          <a:prstGeom prst="rect">
            <a:avLst/>
          </a:prstGeom>
        </p:spPr>
        <p:txBody>
          <a:bodyPr anchorCtr="0" anchor="t" bIns="91425" lIns="91425" spcFirstLastPara="1" rIns="91425" wrap="square" tIns="91425">
            <a:normAutofit/>
          </a:bodyPr>
          <a:lstStyle/>
          <a:p>
            <a:pPr indent="0" lvl="0" marL="0" rtl="1" algn="r">
              <a:lnSpc>
                <a:spcPct val="100000"/>
              </a:lnSpc>
              <a:spcBef>
                <a:spcPts val="0"/>
              </a:spcBef>
              <a:spcAft>
                <a:spcPts val="0"/>
              </a:spcAft>
              <a:buNone/>
            </a:pPr>
            <a:r>
              <a:rPr lang="iw"/>
              <a:t>בשפת node.js, (וגם בפיתוח js בקלינט כיום), אנו משתמשים במודולים - modules. </a:t>
            </a:r>
            <a:endParaRPr/>
          </a:p>
          <a:p>
            <a:pPr indent="0" lvl="0" marL="0" rtl="1" algn="r">
              <a:lnSpc>
                <a:spcPct val="100000"/>
              </a:lnSpc>
              <a:spcBef>
                <a:spcPts val="400"/>
              </a:spcBef>
              <a:spcAft>
                <a:spcPts val="0"/>
              </a:spcAft>
              <a:buNone/>
            </a:pPr>
            <a:r>
              <a:rPr lang="iw"/>
              <a:t>כל מודול, הוא למעשה יחידה נפרדת של קוד, שכוללת פונקציות, משתנים וקוד משלה, ומהווה יחידת קוד עצמאית.</a:t>
            </a:r>
            <a:endParaRPr/>
          </a:p>
          <a:p>
            <a:pPr indent="0" lvl="0" marL="0" rtl="1" algn="r">
              <a:lnSpc>
                <a:spcPct val="100000"/>
              </a:lnSpc>
              <a:spcBef>
                <a:spcPts val="400"/>
              </a:spcBef>
              <a:spcAft>
                <a:spcPts val="0"/>
              </a:spcAft>
              <a:buNone/>
            </a:pPr>
            <a:r>
              <a:rPr lang="iw"/>
              <a:t>מודול יכול להיות לעיתים בקובץ אחד או בכמה קבצים נפרדים.</a:t>
            </a:r>
            <a:endParaRPr/>
          </a:p>
          <a:p>
            <a:pPr indent="0" lvl="0" marL="0" rtl="1" algn="r">
              <a:lnSpc>
                <a:spcPct val="100000"/>
              </a:lnSpc>
              <a:spcBef>
                <a:spcPts val="400"/>
              </a:spcBef>
              <a:spcAft>
                <a:spcPts val="0"/>
              </a:spcAft>
              <a:buNone/>
            </a:pPr>
            <a:r>
              <a:rPr lang="iw"/>
              <a:t>מודול יכול לטעון מודול אחר ולהשתמש בפונקציונליות שהוא מכיל.</a:t>
            </a:r>
            <a:endParaRPr/>
          </a:p>
          <a:p>
            <a:pPr indent="0" lvl="0" marL="0" rtl="1" algn="r">
              <a:lnSpc>
                <a:spcPct val="100000"/>
              </a:lnSpc>
              <a:spcBef>
                <a:spcPts val="400"/>
              </a:spcBef>
              <a:spcAft>
                <a:spcPts val="0"/>
              </a:spcAft>
              <a:buNone/>
            </a:pPr>
            <a:r>
              <a:rPr lang="iw"/>
              <a:t>נבחין בשלושה סוגי מודולים:</a:t>
            </a:r>
            <a:endParaRPr/>
          </a:p>
          <a:p>
            <a:pPr indent="-311150" lvl="0" marL="457200" rtl="1" algn="r">
              <a:lnSpc>
                <a:spcPct val="100000"/>
              </a:lnSpc>
              <a:spcBef>
                <a:spcPts val="400"/>
              </a:spcBef>
              <a:spcAft>
                <a:spcPts val="0"/>
              </a:spcAft>
              <a:buSzPts val="1300"/>
              <a:buChar char="-"/>
            </a:pPr>
            <a:r>
              <a:rPr lang="iw"/>
              <a:t>core: שפת node.js מגיעה עם מספר מודולים מובנים שניתן להשתמש בהם בלי להתקין אותם קודם.</a:t>
            </a:r>
            <a:endParaRPr/>
          </a:p>
          <a:p>
            <a:pPr indent="-311150" lvl="0" marL="457200" rtl="1" algn="r">
              <a:lnSpc>
                <a:spcPct val="100000"/>
              </a:lnSpc>
              <a:spcBef>
                <a:spcPts val="400"/>
              </a:spcBef>
              <a:spcAft>
                <a:spcPts val="0"/>
              </a:spcAft>
              <a:buSzPts val="1300"/>
              <a:buChar char="-"/>
            </a:pPr>
            <a:r>
              <a:rPr lang="iw"/>
              <a:t>local: במהלך הפיתוח, כל קובץ שנכתוב הינו מודול נפרד.</a:t>
            </a:r>
            <a:endParaRPr/>
          </a:p>
          <a:p>
            <a:pPr indent="-311150" lvl="0" marL="457200" rtl="1" algn="r">
              <a:lnSpc>
                <a:spcPct val="100000"/>
              </a:lnSpc>
              <a:spcBef>
                <a:spcPts val="400"/>
              </a:spcBef>
              <a:spcAft>
                <a:spcPts val="400"/>
              </a:spcAft>
              <a:buSzPts val="1300"/>
              <a:buChar char="-"/>
            </a:pPr>
            <a:r>
              <a:rPr lang="iw"/>
              <a:t>Third Party: ניתן להתקין ספריות נוספות לתוך הפרויקט. כל ספריה חיצונית מוגדרת כמודול (מתוך npm)</a:t>
            </a:r>
            <a:endParaRPr/>
          </a:p>
        </p:txBody>
      </p:sp>
      <p:pic>
        <p:nvPicPr>
          <p:cNvPr id="220" name="Google Shape;220;p27">
            <a:hlinkClick r:id="rId3"/>
          </p:cNvPr>
          <p:cNvPicPr preferRelativeResize="0"/>
          <p:nvPr/>
        </p:nvPicPr>
        <p:blipFill>
          <a:blip r:embed="rId4">
            <a:alphaModFix/>
          </a:blip>
          <a:stretch>
            <a:fillRect/>
          </a:stretch>
        </p:blipFill>
        <p:spPr>
          <a:xfrm>
            <a:off x="1009650" y="3397150"/>
            <a:ext cx="7124700" cy="139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4215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הצורה הותיקה - CommonJS</a:t>
            </a:r>
            <a:endParaRPr/>
          </a:p>
        </p:txBody>
      </p:sp>
      <p:sp>
        <p:nvSpPr>
          <p:cNvPr id="226" name="Google Shape;226;p28"/>
          <p:cNvSpPr txBox="1"/>
          <p:nvPr>
            <p:ph idx="1" type="body"/>
          </p:nvPr>
        </p:nvSpPr>
        <p:spPr>
          <a:xfrm>
            <a:off x="421925" y="1045050"/>
            <a:ext cx="7902900" cy="2515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1" lang="iw"/>
              <a:t>commonJS: </a:t>
            </a:r>
            <a:r>
              <a:rPr lang="iw"/>
              <a:t>זה השם של מערכת המודולים הסטנדרטית של node.js, שבה ניתן היה תמיד להשתמש ב Node וגם היום.</a:t>
            </a:r>
            <a:endParaRPr/>
          </a:p>
          <a:p>
            <a:pPr indent="0" lvl="0" marL="0" rtl="1" algn="r">
              <a:spcBef>
                <a:spcPts val="400"/>
              </a:spcBef>
              <a:spcAft>
                <a:spcPts val="0"/>
              </a:spcAft>
              <a:buNone/>
            </a:pPr>
            <a:r>
              <a:rPr lang="iw"/>
              <a:t>בתור מערכת לניהול מודולים, commonJS או cjs בקיצור, כוללת את החלקים הבאים:</a:t>
            </a:r>
            <a:endParaRPr/>
          </a:p>
          <a:p>
            <a:pPr indent="-311150" lvl="0" marL="457200" rtl="1" algn="r">
              <a:spcBef>
                <a:spcPts val="400"/>
              </a:spcBef>
              <a:spcAft>
                <a:spcPts val="0"/>
              </a:spcAft>
              <a:buSzPts val="1300"/>
              <a:buChar char="-"/>
            </a:pPr>
            <a:r>
              <a:rPr lang="iw"/>
              <a:t>תחביר משלה</a:t>
            </a:r>
            <a:endParaRPr/>
          </a:p>
          <a:p>
            <a:pPr indent="-311150" lvl="0" marL="457200" rtl="1" algn="r">
              <a:spcBef>
                <a:spcPts val="400"/>
              </a:spcBef>
              <a:spcAft>
                <a:spcPts val="0"/>
              </a:spcAft>
              <a:buSzPts val="1300"/>
              <a:buChar char="-"/>
            </a:pPr>
            <a:r>
              <a:rPr lang="iw"/>
              <a:t>מערכת לטעינת המודולים - בזמן ריצת התוכנה, ל cjs יש כללים משלה איך המודולים נטענים. </a:t>
            </a:r>
            <a:br>
              <a:rPr lang="iw"/>
            </a:br>
            <a:r>
              <a:rPr lang="iw"/>
              <a:t>לדוגמא: cjs טוענת את המודולים בצורה סינכרונית, אחד אחרי השני.</a:t>
            </a:r>
            <a:br>
              <a:rPr lang="iw"/>
            </a:br>
            <a:r>
              <a:rPr lang="iw"/>
              <a:t>כלומר, אם קובץ אחד יטען 10 מודולים, המודול הראשון יטען ויריץ את כל הקוד שלו, ורק אחריו יתחיל להטען המודול הבא.</a:t>
            </a:r>
            <a:endParaRPr/>
          </a:p>
          <a:p>
            <a:pPr indent="0" lvl="0" marL="0" rtl="1" algn="r">
              <a:spcBef>
                <a:spcPts val="400"/>
              </a:spcBef>
              <a:spcAft>
                <a:spcPts val="400"/>
              </a:spcAft>
              <a:buNone/>
            </a:pPr>
            <a:r>
              <a:rPr lang="iw"/>
              <a:t>תחביר: ב cjs בשביל לטעון מודול אחר יש להשתמש בפונקציה require . </a:t>
            </a:r>
            <a:br>
              <a:rPr lang="iw"/>
            </a:br>
            <a:r>
              <a:rPr lang="iw"/>
              <a:t>כמו כן, באופן טבעי משתנה שמוגדר בתור מודול (כל קובץ שהוא) לא מוכר מחוץ למודול.</a:t>
            </a:r>
            <a:br>
              <a:rPr lang="iw"/>
            </a:br>
            <a:r>
              <a:rPr lang="iw"/>
              <a:t>בשביל להשתמש במשתנה או פונקציה במודול אחר, חובה להגדיר בתוך המודול שהוא משתנה שאמור להיות בשימוש מחוץ למודול.</a:t>
            </a:r>
            <a:br>
              <a:rPr lang="iw"/>
            </a:br>
            <a:r>
              <a:rPr lang="iw"/>
              <a:t>הקישור המצורף כולל הסבר בסיסי על התחביר והשימוש ב common js</a:t>
            </a:r>
            <a:endParaRPr/>
          </a:p>
        </p:txBody>
      </p:sp>
      <p:pic>
        <p:nvPicPr>
          <p:cNvPr id="227" name="Google Shape;227;p28">
            <a:hlinkClick r:id="rId3"/>
          </p:cNvPr>
          <p:cNvPicPr preferRelativeResize="0"/>
          <p:nvPr/>
        </p:nvPicPr>
        <p:blipFill>
          <a:blip r:embed="rId4">
            <a:alphaModFix/>
          </a:blip>
          <a:stretch>
            <a:fillRect/>
          </a:stretch>
        </p:blipFill>
        <p:spPr>
          <a:xfrm>
            <a:off x="1533500" y="3560251"/>
            <a:ext cx="6791325" cy="131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48515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המערכת העדכנית - ESM</a:t>
            </a:r>
            <a:endParaRPr/>
          </a:p>
        </p:txBody>
      </p:sp>
      <p:sp>
        <p:nvSpPr>
          <p:cNvPr id="233" name="Google Shape;233;p29"/>
          <p:cNvSpPr txBox="1"/>
          <p:nvPr>
            <p:ph idx="1" type="body"/>
          </p:nvPr>
        </p:nvSpPr>
        <p:spPr>
          <a:xfrm>
            <a:off x="743025" y="1135275"/>
            <a:ext cx="7505700" cy="2370600"/>
          </a:xfrm>
          <a:prstGeom prst="rect">
            <a:avLst/>
          </a:prstGeom>
        </p:spPr>
        <p:txBody>
          <a:bodyPr anchorCtr="0" anchor="t" bIns="91425" lIns="91425" spcFirstLastPara="1" rIns="91425" wrap="square" tIns="91425">
            <a:normAutofit lnSpcReduction="20000"/>
          </a:bodyPr>
          <a:lstStyle/>
          <a:p>
            <a:pPr indent="0" lvl="0" marL="0" rtl="1" algn="r">
              <a:lnSpc>
                <a:spcPct val="100000"/>
              </a:lnSpc>
              <a:spcBef>
                <a:spcPts val="0"/>
              </a:spcBef>
              <a:spcAft>
                <a:spcPts val="0"/>
              </a:spcAft>
              <a:buNone/>
            </a:pPr>
            <a:r>
              <a:rPr lang="iw"/>
              <a:t>הצורה החדשה יותר לטעינת מודולים, מכונה esm, או EcmaScript Module.</a:t>
            </a:r>
            <a:endParaRPr/>
          </a:p>
          <a:p>
            <a:pPr indent="0" lvl="0" marL="0" rtl="1" algn="r">
              <a:lnSpc>
                <a:spcPct val="100000"/>
              </a:lnSpc>
              <a:spcBef>
                <a:spcPts val="200"/>
              </a:spcBef>
              <a:spcAft>
                <a:spcPts val="0"/>
              </a:spcAft>
              <a:buNone/>
            </a:pPr>
            <a:r>
              <a:rPr lang="iw"/>
              <a:t>צורה זו נוספה בצורה מובנית בשפת js בגרסה es6. </a:t>
            </a:r>
            <a:endParaRPr/>
          </a:p>
          <a:p>
            <a:pPr indent="0" lvl="0" marL="0" rtl="1" algn="r">
              <a:lnSpc>
                <a:spcPct val="100000"/>
              </a:lnSpc>
              <a:spcBef>
                <a:spcPts val="200"/>
              </a:spcBef>
              <a:spcAft>
                <a:spcPts val="0"/>
              </a:spcAft>
              <a:buNone/>
            </a:pPr>
            <a:r>
              <a:rPr lang="iw"/>
              <a:t>בתחילה כאשר היא יצאה היא לא נתמכה בשפת node.js (בדפדפן נוספה לה תמיכה!) אולם כיום היא נתמכת לחלוטין גם ב node.js.</a:t>
            </a:r>
            <a:endParaRPr/>
          </a:p>
          <a:p>
            <a:pPr indent="0" lvl="0" marL="0" rtl="1" algn="r">
              <a:lnSpc>
                <a:spcPct val="100000"/>
              </a:lnSpc>
              <a:spcBef>
                <a:spcPts val="200"/>
              </a:spcBef>
              <a:spcAft>
                <a:spcPts val="0"/>
              </a:spcAft>
              <a:buNone/>
            </a:pPr>
            <a:r>
              <a:rPr lang="iw"/>
              <a:t>למרות שצורה זו היא המומלצת והחדשה יותר, עדיין כיום רוב הספריות והקוד בנוד כתוב ב commonjs.</a:t>
            </a:r>
            <a:endParaRPr/>
          </a:p>
          <a:p>
            <a:pPr indent="0" lvl="0" marL="0" rtl="1" algn="r">
              <a:lnSpc>
                <a:spcPct val="100000"/>
              </a:lnSpc>
              <a:spcBef>
                <a:spcPts val="200"/>
              </a:spcBef>
              <a:spcAft>
                <a:spcPts val="0"/>
              </a:spcAft>
              <a:buNone/>
            </a:pPr>
            <a:r>
              <a:rPr lang="iw"/>
              <a:t>מאפיינים:</a:t>
            </a:r>
            <a:endParaRPr/>
          </a:p>
          <a:p>
            <a:pPr indent="-311150" lvl="0" marL="457200" rtl="1" algn="r">
              <a:lnSpc>
                <a:spcPct val="100000"/>
              </a:lnSpc>
              <a:spcBef>
                <a:spcPts val="200"/>
              </a:spcBef>
              <a:spcAft>
                <a:spcPts val="0"/>
              </a:spcAft>
              <a:buSzPts val="1300"/>
              <a:buChar char="-"/>
            </a:pPr>
            <a:r>
              <a:rPr lang="iw"/>
              <a:t>תחביר: ב esm נשתמש בתחביר של import כדי לייבא מודולים, ו export כדי לייצא משתנים מהמודול.</a:t>
            </a:r>
            <a:endParaRPr/>
          </a:p>
          <a:p>
            <a:pPr indent="-311150" lvl="0" marL="457200" rtl="1" algn="r">
              <a:lnSpc>
                <a:spcPct val="100000"/>
              </a:lnSpc>
              <a:spcBef>
                <a:spcPts val="200"/>
              </a:spcBef>
              <a:spcAft>
                <a:spcPts val="0"/>
              </a:spcAft>
              <a:buSzPts val="1300"/>
              <a:buChar char="-"/>
            </a:pPr>
            <a:r>
              <a:rPr lang="iw"/>
              <a:t>סדר טעינת המודולים: ב esm סדר הטעינה הוא אסינכרוני, כלומר קבצים יכולים להיטען לפני שהקבצים הקודמים בעמוד סיימו את טעינתם.</a:t>
            </a:r>
            <a:endParaRPr/>
          </a:p>
          <a:p>
            <a:pPr indent="0" lvl="0" marL="457200" rtl="1" algn="r">
              <a:lnSpc>
                <a:spcPct val="100000"/>
              </a:lnSpc>
              <a:spcBef>
                <a:spcPts val="200"/>
              </a:spcBef>
              <a:spcAft>
                <a:spcPts val="0"/>
              </a:spcAft>
              <a:buNone/>
            </a:pPr>
            <a:r>
              <a:t/>
            </a:r>
            <a:endParaRPr/>
          </a:p>
          <a:p>
            <a:pPr indent="0" lvl="0" marL="0" rtl="1" algn="r">
              <a:lnSpc>
                <a:spcPct val="100000"/>
              </a:lnSpc>
              <a:spcBef>
                <a:spcPts val="200"/>
              </a:spcBef>
              <a:spcAft>
                <a:spcPts val="0"/>
              </a:spcAft>
              <a:buNone/>
            </a:pPr>
            <a:r>
              <a:rPr lang="iw"/>
              <a:t>קיימים הבדלים נוספים שלא נלמדים במסגרת זו.</a:t>
            </a:r>
            <a:endParaRPr/>
          </a:p>
          <a:p>
            <a:pPr indent="0" lvl="0" marL="0" rtl="1" algn="r">
              <a:lnSpc>
                <a:spcPct val="100000"/>
              </a:lnSpc>
              <a:spcBef>
                <a:spcPts val="200"/>
              </a:spcBef>
              <a:spcAft>
                <a:spcPts val="200"/>
              </a:spcAft>
              <a:buNone/>
            </a:pPr>
            <a:r>
              <a:rPr lang="iw"/>
              <a:t>← בפיתוח בצד קליינט (ספריות אנגולר, ריאקט ועוד) משתמשים בצורה זו - esm - כדי לטעון מודולים (כל קובץ מכונה מודול)</a:t>
            </a:r>
            <a:endParaRPr/>
          </a:p>
        </p:txBody>
      </p:sp>
      <p:pic>
        <p:nvPicPr>
          <p:cNvPr id="234" name="Google Shape;234;p29">
            <a:hlinkClick r:id="rId3"/>
          </p:cNvPr>
          <p:cNvPicPr preferRelativeResize="0"/>
          <p:nvPr/>
        </p:nvPicPr>
        <p:blipFill>
          <a:blip r:embed="rId4">
            <a:alphaModFix/>
          </a:blip>
          <a:stretch>
            <a:fillRect/>
          </a:stretch>
        </p:blipFill>
        <p:spPr>
          <a:xfrm>
            <a:off x="1000125" y="3429726"/>
            <a:ext cx="7143750" cy="133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558425"/>
            <a:ext cx="7505700" cy="743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הבדלים בין המודולים</a:t>
            </a:r>
            <a:endParaRPr/>
          </a:p>
        </p:txBody>
      </p:sp>
      <p:sp>
        <p:nvSpPr>
          <p:cNvPr id="240" name="Google Shape;240;p30"/>
          <p:cNvSpPr txBox="1"/>
          <p:nvPr>
            <p:ph idx="1" type="body"/>
          </p:nvPr>
        </p:nvSpPr>
        <p:spPr>
          <a:xfrm>
            <a:off x="819150" y="1302125"/>
            <a:ext cx="7505700" cy="1752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נבחין בכמה הבדלים בין שתי השיטות:</a:t>
            </a:r>
            <a:endParaRPr/>
          </a:p>
          <a:p>
            <a:pPr indent="-311150" lvl="0" marL="457200" rtl="1" algn="r">
              <a:spcBef>
                <a:spcPts val="400"/>
              </a:spcBef>
              <a:spcAft>
                <a:spcPts val="0"/>
              </a:spcAft>
              <a:buSzPts val="1300"/>
              <a:buChar char="-"/>
            </a:pPr>
            <a:r>
              <a:rPr lang="iw"/>
              <a:t>תחביר</a:t>
            </a:r>
            <a:endParaRPr/>
          </a:p>
          <a:p>
            <a:pPr indent="-311150" lvl="0" marL="457200" rtl="1" algn="r">
              <a:spcBef>
                <a:spcPts val="400"/>
              </a:spcBef>
              <a:spcAft>
                <a:spcPts val="0"/>
              </a:spcAft>
              <a:buSzPts val="1300"/>
              <a:buChar char="-"/>
            </a:pPr>
            <a:r>
              <a:rPr lang="iw"/>
              <a:t>סדר טעינת המודולים: cjs נטען בצורה סינכורנית, בעוד esm בצורה אסינכרונית.</a:t>
            </a:r>
            <a:endParaRPr/>
          </a:p>
          <a:p>
            <a:pPr indent="0" lvl="0" marL="0" rtl="1" algn="r">
              <a:spcBef>
                <a:spcPts val="400"/>
              </a:spcBef>
              <a:spcAft>
                <a:spcPts val="400"/>
              </a:spcAft>
              <a:buNone/>
            </a:pPr>
            <a:r>
              <a:rPr lang="iw"/>
              <a:t>הקובץ המצורף כולל הסבר נוסף על המודולים, וכן הסבר על שתי השיטות. הוא ארוך וכולל הרבה פרטים, אולם חלק גדול מהחומר אמור להיות מוכר אחרי קריאה של השקופיות הקודמות.</a:t>
            </a:r>
            <a:endParaRPr/>
          </a:p>
        </p:txBody>
      </p:sp>
      <p:pic>
        <p:nvPicPr>
          <p:cNvPr id="241" name="Google Shape;241;p30">
            <a:hlinkClick r:id="rId3"/>
          </p:cNvPr>
          <p:cNvPicPr preferRelativeResize="0"/>
          <p:nvPr/>
        </p:nvPicPr>
        <p:blipFill>
          <a:blip r:embed="rId4">
            <a:alphaModFix/>
          </a:blip>
          <a:stretch>
            <a:fillRect/>
          </a:stretch>
        </p:blipFill>
        <p:spPr>
          <a:xfrm>
            <a:off x="823900" y="3054725"/>
            <a:ext cx="7496175" cy="175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23665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 </a:t>
            </a:r>
            <a:r>
              <a:rPr lang="iw"/>
              <a:t>🔨</a:t>
            </a:r>
            <a:endParaRPr/>
          </a:p>
        </p:txBody>
      </p:sp>
      <p:sp>
        <p:nvSpPr>
          <p:cNvPr id="247" name="Google Shape;247;p31"/>
          <p:cNvSpPr txBox="1"/>
          <p:nvPr>
            <p:ph idx="1" type="body"/>
          </p:nvPr>
        </p:nvSpPr>
        <p:spPr>
          <a:xfrm>
            <a:off x="819150" y="765550"/>
            <a:ext cx="7505700" cy="41106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נמשיך לעבוד על פרויקט הטיול משיעור שעבר.</a:t>
            </a:r>
            <a:endParaRPr/>
          </a:p>
          <a:p>
            <a:pPr indent="-311150" lvl="0" marL="457200" rtl="1" algn="r">
              <a:spcBef>
                <a:spcPts val="400"/>
              </a:spcBef>
              <a:spcAft>
                <a:spcPts val="0"/>
              </a:spcAft>
              <a:buSzPts val="1300"/>
              <a:buAutoNum type="arabicPeriod"/>
            </a:pPr>
            <a:r>
              <a:rPr lang="iw"/>
              <a:t>נחלק את מבנה הפרויקט למספר מודולים:</a:t>
            </a:r>
            <a:endParaRPr/>
          </a:p>
          <a:p>
            <a:pPr indent="-311150" lvl="0" marL="457200" rtl="1" algn="r">
              <a:spcBef>
                <a:spcPts val="400"/>
              </a:spcBef>
              <a:spcAft>
                <a:spcPts val="0"/>
              </a:spcAft>
              <a:buSzPts val="1300"/>
              <a:buAutoNum type="arabicPeriod"/>
            </a:pPr>
            <a:r>
              <a:rPr lang="iw"/>
              <a:t>מודול (קובץ) אחד יכיל את רשימת אתרי הטיולים. יש לייצא את רשימת הטיולים על מנת לאפשר שימוש בהם במודולים אחרים.</a:t>
            </a:r>
            <a:endParaRPr/>
          </a:p>
          <a:p>
            <a:pPr indent="-311150" lvl="0" marL="457200" rtl="1" algn="r">
              <a:spcBef>
                <a:spcPts val="400"/>
              </a:spcBef>
              <a:spcAft>
                <a:spcPts val="0"/>
              </a:spcAft>
              <a:buSzPts val="1300"/>
              <a:buAutoNum type="arabicPeriod"/>
            </a:pPr>
            <a:r>
              <a:rPr lang="iw"/>
              <a:t>יש ליצור מודול נוסף, שהוא יכלול מספר פונקציות שתעשינה את הפעולות השונות על מערך הטיולים:</a:t>
            </a:r>
            <a:endParaRPr/>
          </a:p>
          <a:p>
            <a:pPr indent="-298450" lvl="1" marL="914400" rtl="1" algn="r">
              <a:spcBef>
                <a:spcPts val="400"/>
              </a:spcBef>
              <a:spcAft>
                <a:spcPts val="0"/>
              </a:spcAft>
              <a:buSzPts val="1100"/>
              <a:buAutoNum type="alphaLcPeriod"/>
            </a:pPr>
            <a:r>
              <a:rPr lang="iw"/>
              <a:t>מיון המערך</a:t>
            </a:r>
            <a:endParaRPr/>
          </a:p>
          <a:p>
            <a:pPr indent="-298450" lvl="1" marL="914400" rtl="1" algn="r">
              <a:spcBef>
                <a:spcPts val="0"/>
              </a:spcBef>
              <a:spcAft>
                <a:spcPts val="0"/>
              </a:spcAft>
              <a:buSzPts val="1100"/>
              <a:buAutoNum type="alphaLcPeriod"/>
            </a:pPr>
            <a:r>
              <a:rPr lang="iw"/>
              <a:t>יצירת מערך חדש של הטיולים שאותם ירצו לבקר.</a:t>
            </a:r>
            <a:endParaRPr/>
          </a:p>
          <a:p>
            <a:pPr indent="-298450" lvl="1" marL="914400" rtl="1" algn="r">
              <a:spcBef>
                <a:spcPts val="0"/>
              </a:spcBef>
              <a:spcAft>
                <a:spcPts val="0"/>
              </a:spcAft>
              <a:buSzPts val="1100"/>
              <a:buAutoNum type="alphaLcPeriod"/>
            </a:pPr>
            <a:r>
              <a:rPr lang="iw"/>
              <a:t>הדפסת מערך הטיולים הרצויים.</a:t>
            </a:r>
            <a:endParaRPr/>
          </a:p>
          <a:p>
            <a:pPr indent="-311150" lvl="0" marL="457200" rtl="1" algn="r">
              <a:spcBef>
                <a:spcPts val="0"/>
              </a:spcBef>
              <a:spcAft>
                <a:spcPts val="0"/>
              </a:spcAft>
              <a:buSzPts val="1300"/>
              <a:buAutoNum type="arabicPeriod"/>
            </a:pPr>
            <a:r>
              <a:rPr lang="iw"/>
              <a:t>מודול זה צריך לטעון את רשימת הטיולים מהמודל הנוסף, ולייצא את כל שלושת הפונקציות.</a:t>
            </a:r>
            <a:endParaRPr/>
          </a:p>
          <a:p>
            <a:pPr indent="-311150" lvl="0" marL="457200" rtl="1" algn="r">
              <a:spcBef>
                <a:spcPts val="400"/>
              </a:spcBef>
              <a:spcAft>
                <a:spcPts val="0"/>
              </a:spcAft>
              <a:buSzPts val="1300"/>
              <a:buAutoNum type="arabicPeriod"/>
            </a:pPr>
            <a:r>
              <a:rPr lang="iw"/>
              <a:t>מתוך המודול הראשי יש לייבא את שלושת הפונקציות שמוגדות במודול הקודם, ולקרוא לשלושתן לפי הסדר.</a:t>
            </a:r>
            <a:endParaRPr/>
          </a:p>
          <a:p>
            <a:pPr indent="-311150" lvl="0" marL="457200" rtl="1" algn="r">
              <a:spcBef>
                <a:spcPts val="400"/>
              </a:spcBef>
              <a:spcAft>
                <a:spcPts val="0"/>
              </a:spcAft>
              <a:buSzPts val="1300"/>
              <a:buAutoNum type="arabicPeriod"/>
            </a:pPr>
            <a:r>
              <a:rPr lang="iw"/>
              <a:t>יש לבצע את הנ"ל בתחביר commonJS.</a:t>
            </a:r>
            <a:endParaRPr/>
          </a:p>
          <a:p>
            <a:pPr indent="-311150" lvl="0" marL="457200" rtl="1" algn="r">
              <a:spcBef>
                <a:spcPts val="400"/>
              </a:spcBef>
              <a:spcAft>
                <a:spcPts val="400"/>
              </a:spcAft>
              <a:buSzPts val="1300"/>
              <a:buAutoNum type="arabicPeriod"/>
            </a:pPr>
            <a:r>
              <a:rPr lang="iw"/>
              <a:t>יש לשכפל את הפרויקט, ובפרויקט המשוכפל לשנות את טעינת המודולים לשימוש ב ESM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מטרות הקורס</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מטרת העל-</a:t>
            </a:r>
            <a:r>
              <a:rPr lang="iw"/>
              <a:t> לימוד יחידת חומר בצורה עצמאית</a:t>
            </a:r>
            <a:endParaRPr>
              <a:solidFill>
                <a:srgbClr val="000000"/>
              </a:solidFill>
            </a:endParaRPr>
          </a:p>
          <a:p>
            <a:pPr indent="0" lvl="0" marL="0" rtl="1" algn="r">
              <a:spcBef>
                <a:spcPts val="400"/>
              </a:spcBef>
              <a:spcAft>
                <a:spcPts val="0"/>
              </a:spcAft>
              <a:buNone/>
            </a:pPr>
            <a:r>
              <a:t/>
            </a:r>
            <a:endParaRPr/>
          </a:p>
          <a:p>
            <a:pPr indent="0" lvl="0" marL="0" rtl="1" algn="r">
              <a:spcBef>
                <a:spcPts val="400"/>
              </a:spcBef>
              <a:spcAft>
                <a:spcPts val="0"/>
              </a:spcAft>
              <a:buNone/>
            </a:pPr>
            <a:r>
              <a:rPr lang="iw"/>
              <a:t>מטרות משנה:</a:t>
            </a:r>
            <a:endParaRPr/>
          </a:p>
          <a:p>
            <a:pPr indent="-311150" lvl="0" marL="457200" rtl="1" algn="r">
              <a:spcBef>
                <a:spcPts val="400"/>
              </a:spcBef>
              <a:spcAft>
                <a:spcPts val="0"/>
              </a:spcAft>
              <a:buSzPts val="1300"/>
              <a:buChar char="●"/>
            </a:pPr>
            <a:r>
              <a:rPr lang="iw"/>
              <a:t>לימוד שפת Node.js</a:t>
            </a:r>
            <a:endParaRPr/>
          </a:p>
          <a:p>
            <a:pPr indent="-311150" lvl="0" marL="457200" rtl="1" algn="r">
              <a:spcBef>
                <a:spcPts val="400"/>
              </a:spcBef>
              <a:spcAft>
                <a:spcPts val="0"/>
              </a:spcAft>
              <a:buSzPts val="1300"/>
              <a:buChar char="●"/>
            </a:pPr>
            <a:r>
              <a:rPr lang="iw"/>
              <a:t>למידה מתוך מאמרים באנגלית</a:t>
            </a:r>
            <a:endParaRPr/>
          </a:p>
          <a:p>
            <a:pPr indent="0" lvl="0" marL="0" rtl="1" algn="r">
              <a:spcBef>
                <a:spcPts val="400"/>
              </a:spcBef>
              <a:spcAft>
                <a:spcPts val="4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3</a:t>
            </a:r>
            <a:endParaRPr/>
          </a:p>
        </p:txBody>
      </p:sp>
      <p:sp>
        <p:nvSpPr>
          <p:cNvPr id="253" name="Google Shape;253;p3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promises - אסינכרוניות</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Promises - תוכן השיעור	</a:t>
            </a:r>
            <a:endParaRPr/>
          </a:p>
        </p:txBody>
      </p:sp>
      <p:sp>
        <p:nvSpPr>
          <p:cNvPr id="259" name="Google Shape;259;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שיעור זה יעסוק  בפעולות א-סינכרוניות בשפת js: המשמעות שלהן,</a:t>
            </a:r>
            <a:endParaRPr/>
          </a:p>
          <a:p>
            <a:pPr indent="0" lvl="0" marL="0" rtl="1" algn="r">
              <a:spcBef>
                <a:spcPts val="400"/>
              </a:spcBef>
              <a:spcAft>
                <a:spcPts val="0"/>
              </a:spcAft>
              <a:buNone/>
            </a:pPr>
            <a:r>
              <a:rPr lang="iw"/>
              <a:t>מתי משתמשים בפעולות אסינכרוניות.</a:t>
            </a:r>
            <a:endParaRPr/>
          </a:p>
          <a:p>
            <a:pPr indent="0" lvl="0" marL="0" rtl="1" algn="r">
              <a:spcBef>
                <a:spcPts val="400"/>
              </a:spcBef>
              <a:spcAft>
                <a:spcPts val="0"/>
              </a:spcAft>
              <a:buNone/>
            </a:pPr>
            <a:r>
              <a:rPr lang="iw"/>
              <a:t>וכן שיעור זה יכלול את המבנה הבסיסי של פעולות א-סינכרוניות: Promise.</a:t>
            </a:r>
            <a:endParaRPr/>
          </a:p>
          <a:p>
            <a:pPr indent="0" lvl="0" marL="0" rtl="1" algn="r">
              <a:spcBef>
                <a:spcPts val="400"/>
              </a:spcBef>
              <a:spcAft>
                <a:spcPts val="0"/>
              </a:spcAft>
              <a:buNone/>
            </a:pPr>
            <a:r>
              <a:rPr lang="iw"/>
              <a:t>שיעור זה הינו הראשון מבין 3 שיעורים לפחות שיהיו בנושא זה.</a:t>
            </a:r>
            <a:endParaRPr/>
          </a:p>
          <a:p>
            <a:pPr indent="0" lvl="0" marL="0" rtl="1" algn="r">
              <a:spcBef>
                <a:spcPts val="400"/>
              </a:spcBef>
              <a:spcAft>
                <a:spcPts val="400"/>
              </a:spcAft>
              <a:buNone/>
            </a:pPr>
            <a:r>
              <a:rPr lang="iw"/>
              <a:t>נושא זה רלוונטי לכל סביבה שנכתבת בשפת js: הן Node.js והן צד קליינט (כגון ספריות Angular / React)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סינכרוני לעומת א-סינכרוני</a:t>
            </a:r>
            <a:endParaRPr/>
          </a:p>
        </p:txBody>
      </p:sp>
      <p:sp>
        <p:nvSpPr>
          <p:cNvPr id="265" name="Google Shape;265;p34"/>
          <p:cNvSpPr txBox="1"/>
          <p:nvPr>
            <p:ph idx="1" type="body"/>
          </p:nvPr>
        </p:nvSpPr>
        <p:spPr>
          <a:xfrm>
            <a:off x="465425" y="1407125"/>
            <a:ext cx="7859400" cy="19791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iw" sz="1100"/>
              <a:t>פעולות סינכרוניות הן פעולות המתבצעות אחת אחרי השניה לפי הסדר.</a:t>
            </a:r>
            <a:endParaRPr sz="1100"/>
          </a:p>
          <a:p>
            <a:pPr indent="0" lvl="0" marL="0" rtl="1" algn="r">
              <a:lnSpc>
                <a:spcPct val="100000"/>
              </a:lnSpc>
              <a:spcBef>
                <a:spcPts val="400"/>
              </a:spcBef>
              <a:spcAft>
                <a:spcPts val="0"/>
              </a:spcAft>
              <a:buNone/>
            </a:pPr>
            <a:r>
              <a:rPr lang="iw" sz="1100"/>
              <a:t>כל שורת קוד תרוץ רק לאחר שהשורה שלפניה סיימה לרוץ לחלוטין.</a:t>
            </a:r>
            <a:endParaRPr sz="1100"/>
          </a:p>
          <a:p>
            <a:pPr indent="0" lvl="0" marL="0" rtl="1" algn="r">
              <a:lnSpc>
                <a:spcPct val="100000"/>
              </a:lnSpc>
              <a:spcBef>
                <a:spcPts val="400"/>
              </a:spcBef>
              <a:spcAft>
                <a:spcPts val="0"/>
              </a:spcAft>
              <a:buNone/>
            </a:pPr>
            <a:r>
              <a:rPr lang="iw" sz="1100"/>
              <a:t>פעולות אסינכרוניות הן פעולות שאינן תרוצנה לפי הסדר שבו הן נכתבו.</a:t>
            </a:r>
            <a:endParaRPr sz="1100"/>
          </a:p>
          <a:p>
            <a:pPr indent="0" lvl="0" marL="0" rtl="1" algn="r">
              <a:lnSpc>
                <a:spcPct val="100000"/>
              </a:lnSpc>
              <a:spcBef>
                <a:spcPts val="400"/>
              </a:spcBef>
              <a:spcAft>
                <a:spcPts val="0"/>
              </a:spcAft>
              <a:buNone/>
            </a:pPr>
            <a:r>
              <a:rPr lang="iw" sz="1100"/>
              <a:t>הן תתחלנה להתבצע במקום שבו הן נכתבו, אך חלק מסוים יקרה רק לאחר זמן, ובינתיים שאר התוכנית לא תחכה אלא תמשיך לרוץ.</a:t>
            </a:r>
            <a:endParaRPr sz="1100"/>
          </a:p>
          <a:p>
            <a:pPr indent="0" lvl="0" marL="0" rtl="1" algn="r">
              <a:lnSpc>
                <a:spcPct val="100000"/>
              </a:lnSpc>
              <a:spcBef>
                <a:spcPts val="400"/>
              </a:spcBef>
              <a:spcAft>
                <a:spcPts val="0"/>
              </a:spcAft>
              <a:buNone/>
            </a:pPr>
            <a:r>
              <a:rPr b="1" lang="iw" sz="1100"/>
              <a:t>כאשר נכתב בשפת js רצף של פקודות סינכרוניות, הן תמיד תרוצנה אחת אחרי השניה בלי שום הפרעה, גם אם ברקע הסתיימה פעולה אסינכרונית.</a:t>
            </a:r>
            <a:endParaRPr b="1" sz="1100"/>
          </a:p>
          <a:p>
            <a:pPr indent="0" lvl="0" marL="0" rtl="1" algn="r">
              <a:lnSpc>
                <a:spcPct val="100000"/>
              </a:lnSpc>
              <a:spcBef>
                <a:spcPts val="400"/>
              </a:spcBef>
              <a:spcAft>
                <a:spcPts val="400"/>
              </a:spcAft>
              <a:buNone/>
            </a:pPr>
            <a:r>
              <a:rPr lang="iw" sz="1100"/>
              <a:t>בקישור: החל מהכותרת </a:t>
            </a:r>
            <a:r>
              <a:rPr b="1" lang="iw" sz="1100"/>
              <a:t>How Asynchronous JavaScript Works Behind the Scenes</a:t>
            </a:r>
            <a:r>
              <a:rPr b="1" lang="iw" sz="1100">
                <a:solidFill>
                  <a:srgbClr val="273239"/>
                </a:solidFill>
                <a:highlight>
                  <a:srgbClr val="FFFFFF"/>
                </a:highlight>
                <a:latin typeface="Nunito"/>
                <a:ea typeface="Nunito"/>
                <a:cs typeface="Nunito"/>
                <a:sym typeface="Nunito"/>
              </a:rPr>
              <a:t> </a:t>
            </a:r>
            <a:r>
              <a:rPr lang="iw" sz="1100"/>
              <a:t>הקריאה אינה חובה.</a:t>
            </a:r>
            <a:endParaRPr sz="1100">
              <a:latin typeface="Nunito"/>
              <a:ea typeface="Nunito"/>
              <a:cs typeface="Nunito"/>
              <a:sym typeface="Nunito"/>
            </a:endParaRPr>
          </a:p>
        </p:txBody>
      </p:sp>
      <p:pic>
        <p:nvPicPr>
          <p:cNvPr id="266" name="Google Shape;266;p34">
            <a:hlinkClick r:id="rId3"/>
          </p:cNvPr>
          <p:cNvPicPr preferRelativeResize="0"/>
          <p:nvPr/>
        </p:nvPicPr>
        <p:blipFill>
          <a:blip r:embed="rId4">
            <a:alphaModFix/>
          </a:blip>
          <a:stretch>
            <a:fillRect/>
          </a:stretch>
        </p:blipFill>
        <p:spPr>
          <a:xfrm>
            <a:off x="2468600" y="3386225"/>
            <a:ext cx="5784417" cy="145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Promise - מה זה?</a:t>
            </a:r>
            <a:endParaRPr/>
          </a:p>
        </p:txBody>
      </p:sp>
      <p:sp>
        <p:nvSpPr>
          <p:cNvPr id="272" name="Google Shape;272;p35"/>
          <p:cNvSpPr txBox="1"/>
          <p:nvPr>
            <p:ph idx="1" type="body"/>
          </p:nvPr>
        </p:nvSpPr>
        <p:spPr>
          <a:xfrm>
            <a:off x="732175" y="1392650"/>
            <a:ext cx="7505700" cy="1754400"/>
          </a:xfrm>
          <a:prstGeom prst="rect">
            <a:avLst/>
          </a:prstGeom>
        </p:spPr>
        <p:txBody>
          <a:bodyPr anchorCtr="0" anchor="t" bIns="91425" lIns="91425" spcFirstLastPara="1" rIns="91425" wrap="square" tIns="91425">
            <a:normAutofit/>
          </a:bodyPr>
          <a:lstStyle/>
          <a:p>
            <a:pPr indent="0" lvl="0" marL="0" rtl="1" algn="r">
              <a:lnSpc>
                <a:spcPct val="100000"/>
              </a:lnSpc>
              <a:spcBef>
                <a:spcPts val="0"/>
              </a:spcBef>
              <a:spcAft>
                <a:spcPts val="0"/>
              </a:spcAft>
              <a:buNone/>
            </a:pPr>
            <a:r>
              <a:rPr lang="iw"/>
              <a:t>האובייקט Promise נוסף ל js בגרסת ES6. מטרתו ותפקידו הוא ניהול מידע / קוד אסינכרוני.</a:t>
            </a:r>
            <a:endParaRPr/>
          </a:p>
          <a:p>
            <a:pPr indent="0" lvl="0" marL="0" rtl="1" algn="r">
              <a:lnSpc>
                <a:spcPct val="100000"/>
              </a:lnSpc>
              <a:spcBef>
                <a:spcPts val="400"/>
              </a:spcBef>
              <a:spcAft>
                <a:spcPts val="0"/>
              </a:spcAft>
              <a:buNone/>
            </a:pPr>
            <a:r>
              <a:rPr lang="iw"/>
              <a:t>אובייקט מסוג Promise, הוא אובייקט שעשוי להכיל מידע מסוים, אך ייתכן שהמידע עדיין לא הגיע.</a:t>
            </a:r>
            <a:endParaRPr/>
          </a:p>
          <a:p>
            <a:pPr indent="0" lvl="0" marL="0" rtl="1" algn="r">
              <a:lnSpc>
                <a:spcPct val="100000"/>
              </a:lnSpc>
              <a:spcBef>
                <a:spcPts val="400"/>
              </a:spcBef>
              <a:spcAft>
                <a:spcPts val="0"/>
              </a:spcAft>
              <a:buNone/>
            </a:pPr>
            <a:r>
              <a:rPr lang="iw"/>
              <a:t>לאובייקט מסוג promise יכולים להיות 3 מצבים: </a:t>
            </a:r>
            <a:endParaRPr/>
          </a:p>
          <a:p>
            <a:pPr indent="-311150" lvl="0" marL="457200" rtl="1" algn="r">
              <a:lnSpc>
                <a:spcPct val="100000"/>
              </a:lnSpc>
              <a:spcBef>
                <a:spcPts val="400"/>
              </a:spcBef>
              <a:spcAft>
                <a:spcPts val="0"/>
              </a:spcAft>
              <a:buSzPts val="1300"/>
              <a:buChar char="-"/>
            </a:pPr>
            <a:r>
              <a:rPr lang="iw"/>
              <a:t>עדיין לא הגיע המידע: pending</a:t>
            </a:r>
            <a:endParaRPr/>
          </a:p>
          <a:p>
            <a:pPr indent="-311150" lvl="0" marL="457200" rtl="1" algn="r">
              <a:lnSpc>
                <a:spcPct val="100000"/>
              </a:lnSpc>
              <a:spcBef>
                <a:spcPts val="400"/>
              </a:spcBef>
              <a:spcAft>
                <a:spcPts val="0"/>
              </a:spcAft>
              <a:buSzPts val="1300"/>
              <a:buChar char="-"/>
            </a:pPr>
            <a:r>
              <a:rPr lang="iw"/>
              <a:t>המידע הגיע בהצלחה: success</a:t>
            </a:r>
            <a:endParaRPr/>
          </a:p>
          <a:p>
            <a:pPr indent="-311150" lvl="0" marL="457200" rtl="1" algn="r">
              <a:lnSpc>
                <a:spcPct val="100000"/>
              </a:lnSpc>
              <a:spcBef>
                <a:spcPts val="400"/>
              </a:spcBef>
              <a:spcAft>
                <a:spcPts val="400"/>
              </a:spcAft>
              <a:buSzPts val="1300"/>
              <a:buChar char="-"/>
            </a:pPr>
            <a:r>
              <a:rPr lang="iw"/>
              <a:t>הפעולה נכשלה: failed</a:t>
            </a:r>
            <a:endParaRPr/>
          </a:p>
        </p:txBody>
      </p:sp>
      <p:pic>
        <p:nvPicPr>
          <p:cNvPr id="273" name="Google Shape;273;p35">
            <a:hlinkClick r:id="rId3"/>
          </p:cNvPr>
          <p:cNvPicPr preferRelativeResize="0"/>
          <p:nvPr/>
        </p:nvPicPr>
        <p:blipFill>
          <a:blip r:embed="rId4">
            <a:alphaModFix/>
          </a:blip>
          <a:stretch>
            <a:fillRect/>
          </a:stretch>
        </p:blipFill>
        <p:spPr>
          <a:xfrm>
            <a:off x="1341775" y="3201600"/>
            <a:ext cx="6896100" cy="152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שימוש ב Promise</a:t>
            </a:r>
            <a:endParaRPr/>
          </a:p>
        </p:txBody>
      </p:sp>
      <p:sp>
        <p:nvSpPr>
          <p:cNvPr id="279" name="Google Shape;279;p36"/>
          <p:cNvSpPr txBox="1"/>
          <p:nvPr>
            <p:ph idx="1" type="body"/>
          </p:nvPr>
        </p:nvSpPr>
        <p:spPr>
          <a:xfrm>
            <a:off x="819150" y="1479650"/>
            <a:ext cx="7505700" cy="2102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המקובל הוא, כי פונקציה שמבצעת פעולה אסינכורנית מחזירה אובייקט מסוג Promise.</a:t>
            </a:r>
            <a:endParaRPr/>
          </a:p>
          <a:p>
            <a:pPr indent="0" lvl="0" marL="0" rtl="1" algn="r">
              <a:spcBef>
                <a:spcPts val="400"/>
              </a:spcBef>
              <a:spcAft>
                <a:spcPts val="0"/>
              </a:spcAft>
              <a:buNone/>
            </a:pPr>
            <a:r>
              <a:rPr lang="iw"/>
              <a:t>דוגמאות לפונקציות אסינכרוניות: קריאות שרת, פניות למסד נתונים, קריאה מתוך קבצי מערכת.</a:t>
            </a:r>
            <a:endParaRPr/>
          </a:p>
          <a:p>
            <a:pPr indent="0" lvl="0" marL="0" rtl="1" algn="r">
              <a:spcBef>
                <a:spcPts val="400"/>
              </a:spcBef>
              <a:spcAft>
                <a:spcPts val="0"/>
              </a:spcAft>
              <a:buNone/>
            </a:pPr>
            <a:r>
              <a:rPr lang="iw"/>
              <a:t>כל אלה ועוד הן פעולות אסינכרוניות, והן תחזרנה אובייקט מסוג promise.</a:t>
            </a:r>
            <a:endParaRPr/>
          </a:p>
          <a:p>
            <a:pPr indent="0" lvl="0" marL="0" rtl="1" algn="r">
              <a:spcBef>
                <a:spcPts val="400"/>
              </a:spcBef>
              <a:spcAft>
                <a:spcPts val="0"/>
              </a:spcAft>
              <a:buNone/>
            </a:pPr>
            <a:r>
              <a:rPr lang="iw"/>
              <a:t>גם ההסתכלות ההפוכה נכונה: כל פונקציה שמחזירה promise, היא פונקציה אסינכרונית.</a:t>
            </a:r>
            <a:endParaRPr/>
          </a:p>
          <a:p>
            <a:pPr indent="0" lvl="0" marL="0" rtl="1" algn="r">
              <a:spcBef>
                <a:spcPts val="400"/>
              </a:spcBef>
              <a:spcAft>
                <a:spcPts val="400"/>
              </a:spcAft>
              <a:buNone/>
            </a:pPr>
            <a:r>
              <a:rPr lang="iw"/>
              <a:t>בשביל לגשת למידע שחוזר מפונקציה אסינכרונית, כלומר בשביל לגשת למידע של הפרומיס, יש להשתמש בפונקציה then של הפרומיס.</a:t>
            </a:r>
            <a:endParaRPr/>
          </a:p>
        </p:txBody>
      </p:sp>
      <p:pic>
        <p:nvPicPr>
          <p:cNvPr id="280" name="Google Shape;280;p36">
            <a:hlinkClick r:id="rId3"/>
          </p:cNvPr>
          <p:cNvPicPr preferRelativeResize="0"/>
          <p:nvPr/>
        </p:nvPicPr>
        <p:blipFill>
          <a:blip r:embed="rId4">
            <a:alphaModFix/>
          </a:blip>
          <a:stretch>
            <a:fillRect/>
          </a:stretch>
        </p:blipFill>
        <p:spPr>
          <a:xfrm>
            <a:off x="2667500" y="3484350"/>
            <a:ext cx="5592093" cy="1256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קריאה מקובץ - דוגמא ל Promise	</a:t>
            </a:r>
            <a:endParaRPr/>
          </a:p>
        </p:txBody>
      </p:sp>
      <p:sp>
        <p:nvSpPr>
          <p:cNvPr id="286" name="Google Shape;286;p37"/>
          <p:cNvSpPr txBox="1"/>
          <p:nvPr>
            <p:ph idx="1" type="body"/>
          </p:nvPr>
        </p:nvSpPr>
        <p:spPr>
          <a:xfrm>
            <a:off x="819150" y="1436150"/>
            <a:ext cx="7505700" cy="1863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שפת node.js מגיעה עם מספר ספריות מובנות.</a:t>
            </a:r>
            <a:endParaRPr/>
          </a:p>
          <a:p>
            <a:pPr indent="0" lvl="0" marL="0" rtl="1" algn="r">
              <a:spcBef>
                <a:spcPts val="400"/>
              </a:spcBef>
              <a:spcAft>
                <a:spcPts val="0"/>
              </a:spcAft>
              <a:buNone/>
            </a:pPr>
            <a:r>
              <a:rPr lang="iw"/>
              <a:t>אחת מהן היא ספרייה המאפשרת גישה לקבצים השמורים במחשב.</a:t>
            </a:r>
            <a:endParaRPr/>
          </a:p>
          <a:p>
            <a:pPr indent="0" lvl="0" marL="0" rtl="1" algn="r">
              <a:spcBef>
                <a:spcPts val="400"/>
              </a:spcBef>
              <a:spcAft>
                <a:spcPts val="0"/>
              </a:spcAft>
              <a:buNone/>
            </a:pPr>
            <a:r>
              <a:rPr lang="iw"/>
              <a:t>הקישור המצורף כולל הסבר כיצד ניתן לקרוא נתונים מתוך קובץ ששמור על המחשב.</a:t>
            </a:r>
            <a:endParaRPr/>
          </a:p>
          <a:p>
            <a:pPr indent="0" lvl="0" marL="0" rtl="1" algn="r">
              <a:spcBef>
                <a:spcPts val="400"/>
              </a:spcBef>
              <a:spcAft>
                <a:spcPts val="400"/>
              </a:spcAft>
              <a:buNone/>
            </a:pPr>
            <a:r>
              <a:rPr lang="iw"/>
              <a:t>פונקציה זו מופיעה כאן, מכיוון שהיא פונקציה שמחזירה Promise, בתור דוגמא לפונקציות כאלה.</a:t>
            </a:r>
            <a:endParaRPr/>
          </a:p>
        </p:txBody>
      </p:sp>
      <p:pic>
        <p:nvPicPr>
          <p:cNvPr id="287" name="Google Shape;287;p37">
            <a:hlinkClick r:id="rId3"/>
          </p:cNvPr>
          <p:cNvPicPr preferRelativeResize="0"/>
          <p:nvPr/>
        </p:nvPicPr>
        <p:blipFill>
          <a:blip r:embed="rId4">
            <a:alphaModFix/>
          </a:blip>
          <a:stretch>
            <a:fillRect/>
          </a:stretch>
        </p:blipFill>
        <p:spPr>
          <a:xfrm>
            <a:off x="1522550" y="3038325"/>
            <a:ext cx="6698394" cy="1539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819150" y="573750"/>
            <a:ext cx="7505700" cy="4638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a:t>
            </a:r>
            <a:endParaRPr/>
          </a:p>
          <a:p>
            <a:pPr indent="0" lvl="0" marL="0" rtl="0" algn="l">
              <a:spcBef>
                <a:spcPts val="0"/>
              </a:spcBef>
              <a:spcAft>
                <a:spcPts val="0"/>
              </a:spcAft>
              <a:buNone/>
            </a:pPr>
            <a:r>
              <a:t/>
            </a:r>
            <a:endParaRPr/>
          </a:p>
        </p:txBody>
      </p:sp>
      <p:sp>
        <p:nvSpPr>
          <p:cNvPr id="293" name="Google Shape;293;p38"/>
          <p:cNvSpPr txBox="1"/>
          <p:nvPr>
            <p:ph idx="1" type="body"/>
          </p:nvPr>
        </p:nvSpPr>
        <p:spPr>
          <a:xfrm>
            <a:off x="819150" y="1298375"/>
            <a:ext cx="7505700" cy="3140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נתון קובץ המכיל מערך הכולל את נתוני המשתמשים של האתר.</a:t>
            </a:r>
            <a:endParaRPr/>
          </a:p>
          <a:p>
            <a:pPr indent="0" lvl="0" marL="0" rtl="1" algn="r">
              <a:spcBef>
                <a:spcPts val="400"/>
              </a:spcBef>
              <a:spcAft>
                <a:spcPts val="0"/>
              </a:spcAft>
              <a:buNone/>
            </a:pPr>
            <a:r>
              <a:rPr lang="iw"/>
              <a:t>כל משתמש כולל שם, ומאפיין האם הוא פעיל או לא.</a:t>
            </a:r>
            <a:endParaRPr/>
          </a:p>
          <a:p>
            <a:pPr indent="0" lvl="0" marL="0" rtl="1" algn="r">
              <a:spcBef>
                <a:spcPts val="400"/>
              </a:spcBef>
              <a:spcAft>
                <a:spcPts val="0"/>
              </a:spcAft>
              <a:buNone/>
            </a:pPr>
            <a:r>
              <a:rPr lang="iw"/>
              <a:t>יש לטעון את נתוני המשתמשים מהקובץ, ולהדפיס כמה משתמשים פעילים יש.</a:t>
            </a:r>
            <a:endParaRPr/>
          </a:p>
          <a:p>
            <a:pPr indent="0" lvl="0" marL="0" rtl="1" algn="r">
              <a:spcBef>
                <a:spcPts val="400"/>
              </a:spcBef>
              <a:spcAft>
                <a:spcPts val="0"/>
              </a:spcAft>
              <a:buNone/>
            </a:pPr>
            <a:r>
              <a:rPr lang="iw"/>
              <a:t>אולם, אין לעבור על כל המערך בלולאה אחת, מכיוון שכמות המשתמשים עשויה להיות גדולה ביותר,</a:t>
            </a:r>
            <a:endParaRPr/>
          </a:p>
          <a:p>
            <a:pPr indent="0" lvl="0" marL="0" rtl="1" algn="r">
              <a:spcBef>
                <a:spcPts val="400"/>
              </a:spcBef>
              <a:spcAft>
                <a:spcPts val="0"/>
              </a:spcAft>
              <a:buNone/>
            </a:pPr>
            <a:r>
              <a:rPr lang="iw"/>
              <a:t>ומעבר על כל איברי המערך עשוי לקחת זמן רב.</a:t>
            </a:r>
            <a:endParaRPr/>
          </a:p>
          <a:p>
            <a:pPr indent="0" lvl="0" marL="0" rtl="1" algn="r">
              <a:spcBef>
                <a:spcPts val="400"/>
              </a:spcBef>
              <a:spcAft>
                <a:spcPts val="0"/>
              </a:spcAft>
              <a:buNone/>
            </a:pPr>
            <a:r>
              <a:rPr lang="iw"/>
              <a:t>על כן, יש לפרק את המערך לקבוצות של 5 (כל 5 משתמשים במערך נפרד)</a:t>
            </a:r>
            <a:endParaRPr/>
          </a:p>
          <a:p>
            <a:pPr indent="0" lvl="0" marL="0" rtl="1" algn="r">
              <a:spcBef>
                <a:spcPts val="400"/>
              </a:spcBef>
              <a:spcAft>
                <a:spcPts val="0"/>
              </a:spcAft>
              <a:buNone/>
            </a:pPr>
            <a:r>
              <a:rPr lang="iw"/>
              <a:t>ועל כל 10 משתמשים לעבור בנפרד בצורה א-סינכרונית.</a:t>
            </a:r>
            <a:endParaRPr/>
          </a:p>
          <a:p>
            <a:pPr indent="0" lvl="0" marL="0" rtl="1" algn="r">
              <a:spcBef>
                <a:spcPts val="400"/>
              </a:spcBef>
              <a:spcAft>
                <a:spcPts val="400"/>
              </a:spcAft>
              <a:buNone/>
            </a:pPr>
            <a:r>
              <a:rPr lang="iw"/>
              <a:t>יש להדפיס בסופו של דבר את כמות המשתמשים הא-סינכרונית.</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819150" y="845600"/>
            <a:ext cx="7505700" cy="4092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 ביצוע 📐</a:t>
            </a:r>
            <a:endParaRPr/>
          </a:p>
          <a:p>
            <a:pPr indent="0" lvl="0" marL="0" rtl="0" algn="l">
              <a:spcBef>
                <a:spcPts val="0"/>
              </a:spcBef>
              <a:spcAft>
                <a:spcPts val="0"/>
              </a:spcAft>
              <a:buNone/>
            </a:pPr>
            <a:r>
              <a:t/>
            </a:r>
            <a:endParaRPr/>
          </a:p>
        </p:txBody>
      </p:sp>
      <p:sp>
        <p:nvSpPr>
          <p:cNvPr id="299" name="Google Shape;299;p39"/>
          <p:cNvSpPr txBox="1"/>
          <p:nvPr>
            <p:ph idx="1" type="body"/>
          </p:nvPr>
        </p:nvSpPr>
        <p:spPr>
          <a:xfrm>
            <a:off x="819150" y="1331000"/>
            <a:ext cx="7505700" cy="3512400"/>
          </a:xfrm>
          <a:prstGeom prst="rect">
            <a:avLst/>
          </a:prstGeom>
        </p:spPr>
        <p:txBody>
          <a:bodyPr anchorCtr="0" anchor="t" bIns="91425" lIns="91425" spcFirstLastPara="1" rIns="91425" wrap="square" tIns="91425">
            <a:normAutofit lnSpcReduction="20000"/>
          </a:bodyPr>
          <a:lstStyle/>
          <a:p>
            <a:pPr indent="-311150" lvl="0" marL="457200" rtl="1" algn="r">
              <a:spcBef>
                <a:spcPts val="0"/>
              </a:spcBef>
              <a:spcAft>
                <a:spcPts val="0"/>
              </a:spcAft>
              <a:buSzPts val="1300"/>
              <a:buChar char="-"/>
            </a:pPr>
            <a:r>
              <a:rPr lang="iw"/>
              <a:t>יש ליצור תיקיה עבור הפרויקט, וליצור בתוכה שני קבצים: </a:t>
            </a:r>
            <a:endParaRPr/>
          </a:p>
          <a:p>
            <a:pPr indent="-298450" lvl="1" marL="914400" rtl="1" algn="r">
              <a:spcBef>
                <a:spcPts val="400"/>
              </a:spcBef>
              <a:spcAft>
                <a:spcPts val="0"/>
              </a:spcAft>
              <a:buSzPts val="1100"/>
              <a:buChar char="-"/>
            </a:pPr>
            <a:r>
              <a:rPr lang="iw"/>
              <a:t>אחד בסיומת json, אמור להכיל את רשימת המשתמשים</a:t>
            </a:r>
            <a:endParaRPr/>
          </a:p>
          <a:p>
            <a:pPr indent="-298450" lvl="1" marL="914400" rtl="1" algn="r">
              <a:spcBef>
                <a:spcPts val="0"/>
              </a:spcBef>
              <a:spcAft>
                <a:spcPts val="0"/>
              </a:spcAft>
              <a:buSzPts val="1100"/>
              <a:buChar char="-"/>
            </a:pPr>
            <a:r>
              <a:rPr lang="iw"/>
              <a:t>אחד בסיומת js שיכיל את הקוד.</a:t>
            </a:r>
            <a:endParaRPr/>
          </a:p>
          <a:p>
            <a:pPr indent="-311150" lvl="0" marL="457200" rtl="1" algn="r">
              <a:spcBef>
                <a:spcPts val="0"/>
              </a:spcBef>
              <a:spcAft>
                <a:spcPts val="0"/>
              </a:spcAft>
              <a:buSzPts val="1300"/>
              <a:buChar char="-"/>
            </a:pPr>
            <a:r>
              <a:rPr lang="iw"/>
              <a:t>בקובץ עבור המשתמשים יש ליצור רשימה של כ15 משתמשים, כל אחד הוא אובייקט עם שם, ומאפיין בוליאני שקובע האם הוא משתמש פעיל או לא.</a:t>
            </a:r>
            <a:endParaRPr/>
          </a:p>
          <a:p>
            <a:pPr indent="-311150" lvl="0" marL="457200" rtl="1" algn="r">
              <a:spcBef>
                <a:spcPts val="400"/>
              </a:spcBef>
              <a:spcAft>
                <a:spcPts val="0"/>
              </a:spcAft>
              <a:buSzPts val="1300"/>
              <a:buChar char="-"/>
            </a:pPr>
            <a:r>
              <a:rPr lang="iw"/>
              <a:t>בקובץ של הקוד:</a:t>
            </a:r>
            <a:endParaRPr/>
          </a:p>
          <a:p>
            <a:pPr indent="-311150" lvl="0" marL="457200" rtl="1" algn="r">
              <a:spcBef>
                <a:spcPts val="400"/>
              </a:spcBef>
              <a:spcAft>
                <a:spcPts val="0"/>
              </a:spcAft>
              <a:buSzPts val="1300"/>
              <a:buChar char="-"/>
            </a:pPr>
            <a:r>
              <a:rPr lang="iw"/>
              <a:t>יש ליצור פונקציה שטוענת את הנתונים מתוך הקובץ ע"י שימוש בפונקציה  readFile, ובתוך פונקציית then של הקובץ ניתן להתייחס לנתוני המערך.</a:t>
            </a:r>
            <a:endParaRPr/>
          </a:p>
          <a:p>
            <a:pPr indent="-311150" lvl="0" marL="457200" rtl="1" algn="r">
              <a:spcBef>
                <a:spcPts val="400"/>
              </a:spcBef>
              <a:spcAft>
                <a:spcPts val="0"/>
              </a:spcAft>
              <a:buSzPts val="1300"/>
              <a:buChar char="-"/>
            </a:pPr>
            <a:r>
              <a:rPr lang="iw"/>
              <a:t>כעת יש לחלק את המערך למספר מערכים קטנים, כל אחד באורך של כ5 אלמנטים. ניתן לעשות זאת ע"י שימוש בפונקציה splice, דוגמא </a:t>
            </a:r>
            <a:r>
              <a:rPr lang="iw" u="sng">
                <a:solidFill>
                  <a:schemeClr val="hlink"/>
                </a:solidFill>
                <a:hlinkClick r:id="rId3"/>
              </a:rPr>
              <a:t>כאן</a:t>
            </a:r>
            <a:r>
              <a:rPr lang="iw"/>
              <a:t>. המומלץ הוא ליצור מערך שמכיל בתוכו מספר מערכים קטנים.</a:t>
            </a:r>
            <a:endParaRPr/>
          </a:p>
          <a:p>
            <a:pPr indent="-311150" lvl="0" marL="457200" rtl="1" algn="r">
              <a:spcBef>
                <a:spcPts val="400"/>
              </a:spcBef>
              <a:spcAft>
                <a:spcPts val="0"/>
              </a:spcAft>
              <a:buSzPts val="1300"/>
              <a:buChar char="-"/>
            </a:pPr>
            <a:r>
              <a:rPr lang="iw"/>
              <a:t>עבור כל מערך קטן, יש לקרוא לפונקציה נוספת, שהיא תבצע את הבדיקה על מספר המשתמשים הפעילים במערך זה.</a:t>
            </a:r>
            <a:endParaRPr/>
          </a:p>
          <a:p>
            <a:pPr indent="-311150" lvl="0" marL="457200" rtl="1" algn="r">
              <a:spcBef>
                <a:spcPts val="400"/>
              </a:spcBef>
              <a:spcAft>
                <a:spcPts val="0"/>
              </a:spcAft>
              <a:buSzPts val="1300"/>
              <a:buChar char="-"/>
            </a:pPr>
            <a:r>
              <a:rPr lang="iw"/>
              <a:t>יש ליצור משתנה אחד גלובלי שהוא יכיל את מספר המשתמשים הפעילים.</a:t>
            </a:r>
            <a:endParaRPr/>
          </a:p>
          <a:p>
            <a:pPr indent="-311150" lvl="0" marL="457200" rtl="1" algn="r">
              <a:spcBef>
                <a:spcPts val="400"/>
              </a:spcBef>
              <a:spcAft>
                <a:spcPts val="0"/>
              </a:spcAft>
              <a:buSzPts val="1300"/>
              <a:buChar char="-"/>
            </a:pPr>
            <a:r>
              <a:rPr lang="iw"/>
              <a:t>מבנה הפונקציה שבודקת עבור מערך אחד בודד:</a:t>
            </a:r>
            <a:endParaRPr/>
          </a:p>
          <a:p>
            <a:pPr indent="-311150" lvl="0" marL="457200" rtl="1" algn="r">
              <a:spcBef>
                <a:spcPts val="400"/>
              </a:spcBef>
              <a:spcAft>
                <a:spcPts val="0"/>
              </a:spcAft>
              <a:buSzPts val="1300"/>
              <a:buChar char="-"/>
            </a:pPr>
            <a:r>
              <a:rPr lang="iw"/>
              <a:t>הפונקציה מקבלת מערך. בתוך הפונקציה יש יצירה של Promise חדש.</a:t>
            </a:r>
            <a:endParaRPr/>
          </a:p>
          <a:p>
            <a:pPr indent="-311150" lvl="0" marL="457200" rtl="1" algn="r">
              <a:spcBef>
                <a:spcPts val="400"/>
              </a:spcBef>
              <a:spcAft>
                <a:spcPts val="0"/>
              </a:spcAft>
              <a:buSzPts val="1300"/>
              <a:buChar char="-"/>
            </a:pPr>
            <a:r>
              <a:rPr lang="iw"/>
              <a:t>אין לוגיקה בתוך הפונקציה, ומיד יש לקרוא לפונקציה resolve, ולשלוח בה כפרמטר את המערך שהתקבל בפונקציה.</a:t>
            </a:r>
            <a:endParaRPr/>
          </a:p>
          <a:p>
            <a:pPr indent="-311150" lvl="0" marL="457200" rtl="1" algn="r">
              <a:spcBef>
                <a:spcPts val="400"/>
              </a:spcBef>
              <a:spcAft>
                <a:spcPts val="400"/>
              </a:spcAft>
              <a:buSzPts val="1300"/>
              <a:buChar char="-"/>
            </a:pPr>
            <a:r>
              <a:rPr lang="iw"/>
              <a:t>יש לקרוא לפונקצית then של הפרומיס, ובתוכה ניתן לבדוק במערך הקטן כמה משתמשים פעילים הוא מכיל, ולהוסיף את הערך לתוך המשתנה הגלובלי.</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4</a:t>
            </a:r>
            <a:endParaRPr/>
          </a:p>
        </p:txBody>
      </p:sp>
      <p:sp>
        <p:nvSpPr>
          <p:cNvPr id="305" name="Google Shape;305;p40"/>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457200" rtl="1" algn="ctr">
              <a:spcBef>
                <a:spcPts val="0"/>
              </a:spcBef>
              <a:spcAft>
                <a:spcPts val="0"/>
              </a:spcAft>
              <a:buNone/>
            </a:pPr>
            <a:r>
              <a:rPr lang="iw"/>
              <a:t>אסינכרוניות - promises - חלק שני</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Promises - המשך, תוכן השיעור	</a:t>
            </a:r>
            <a:endParaRPr/>
          </a:p>
        </p:txBody>
      </p:sp>
      <p:sp>
        <p:nvSpPr>
          <p:cNvPr id="311" name="Google Shape;311;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שיעור זה ממשיך להתמקד בנושא ה promise.</a:t>
            </a:r>
            <a:endParaRPr/>
          </a:p>
          <a:p>
            <a:pPr indent="0" lvl="0" marL="0" rtl="1" algn="r">
              <a:spcBef>
                <a:spcPts val="400"/>
              </a:spcBef>
              <a:spcAft>
                <a:spcPts val="0"/>
              </a:spcAft>
              <a:buNone/>
            </a:pPr>
            <a:r>
              <a:rPr lang="iw"/>
              <a:t>הוא כולל חזרה נוספת על כל הנושא,</a:t>
            </a:r>
            <a:endParaRPr/>
          </a:p>
          <a:p>
            <a:pPr indent="0" lvl="0" marL="0" rtl="1" algn="r">
              <a:spcBef>
                <a:spcPts val="400"/>
              </a:spcBef>
              <a:spcAft>
                <a:spcPts val="0"/>
              </a:spcAft>
              <a:buNone/>
            </a:pPr>
            <a:r>
              <a:rPr lang="iw"/>
              <a:t>וכן למידה חדשה של:</a:t>
            </a:r>
            <a:endParaRPr/>
          </a:p>
          <a:p>
            <a:pPr indent="0" lvl="0" marL="0" rtl="1" algn="r">
              <a:spcBef>
                <a:spcPts val="400"/>
              </a:spcBef>
              <a:spcAft>
                <a:spcPts val="0"/>
              </a:spcAft>
              <a:buNone/>
            </a:pPr>
            <a:r>
              <a:rPr lang="iw"/>
              <a:t>שרשור פרומיסים - הכוונה כיצד לקרוא לפרומיס חדש מיד אחרי שהפרומיס הקודם מסתיים</a:t>
            </a:r>
            <a:endParaRPr/>
          </a:p>
          <a:p>
            <a:pPr indent="0" lvl="0" marL="0" rtl="1" algn="r">
              <a:spcBef>
                <a:spcPts val="400"/>
              </a:spcBef>
              <a:spcAft>
                <a:spcPts val="400"/>
              </a:spcAft>
              <a:buNone/>
            </a:pPr>
            <a:r>
              <a:rPr lang="iw"/>
              <a:t>כיצד ניתן להפעיל כמה פרומיסים בו זמנית ולוודא שכולם הסתיימו.</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אופן הלמידה בקורס</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מפגש פעם בשבוע- רבע שעה לחשיפת החומר החדש ומענה לשאלות</a:t>
            </a:r>
            <a:endParaRPr>
              <a:solidFill>
                <a:srgbClr val="000000"/>
              </a:solidFill>
            </a:endParaRPr>
          </a:p>
          <a:p>
            <a:pPr indent="-311150" lvl="0" marL="457200" rtl="1" algn="r">
              <a:spcBef>
                <a:spcPts val="400"/>
              </a:spcBef>
              <a:spcAft>
                <a:spcPts val="0"/>
              </a:spcAft>
              <a:buSzPts val="1300"/>
              <a:buChar char="●"/>
            </a:pPr>
            <a:r>
              <a:rPr lang="iw"/>
              <a:t>למידה עצמאית בין 2-4 שעות הכוללת למידה + תרגול</a:t>
            </a:r>
            <a:endParaRPr/>
          </a:p>
          <a:p>
            <a:pPr indent="0" lvl="0" marL="457200" rtl="1" algn="r">
              <a:spcBef>
                <a:spcPts val="400"/>
              </a:spcBef>
              <a:spcAft>
                <a:spcPts val="0"/>
              </a:spcAft>
              <a:buNone/>
            </a:pPr>
            <a:r>
              <a:t/>
            </a:r>
            <a:endParaRPr/>
          </a:p>
          <a:p>
            <a:pPr indent="0" lvl="0" marL="457200" rtl="1" algn="r">
              <a:spcBef>
                <a:spcPts val="400"/>
              </a:spcBef>
              <a:spcAft>
                <a:spcPts val="0"/>
              </a:spcAft>
              <a:buNone/>
            </a:pPr>
            <a:r>
              <a:t/>
            </a:r>
            <a:endParaRPr/>
          </a:p>
          <a:p>
            <a:pPr indent="0" lvl="0" marL="0" rtl="1" algn="r">
              <a:spcBef>
                <a:spcPts val="400"/>
              </a:spcBef>
              <a:spcAft>
                <a:spcPts val="4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Promise.all</a:t>
            </a:r>
            <a:endParaRPr/>
          </a:p>
        </p:txBody>
      </p:sp>
      <p:sp>
        <p:nvSpPr>
          <p:cNvPr id="317" name="Google Shape;317;p42"/>
          <p:cNvSpPr txBox="1"/>
          <p:nvPr>
            <p:ph idx="1" type="body"/>
          </p:nvPr>
        </p:nvSpPr>
        <p:spPr>
          <a:xfrm>
            <a:off x="819150" y="1418000"/>
            <a:ext cx="7505700" cy="2087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לעיתים, יש צורך בהפעלת מספר פרומיסים בו זמנית, ולוודא שכולם הסתיימו.</a:t>
            </a:r>
            <a:endParaRPr/>
          </a:p>
          <a:p>
            <a:pPr indent="0" lvl="0" marL="0" rtl="1" algn="r">
              <a:spcBef>
                <a:spcPts val="400"/>
              </a:spcBef>
              <a:spcAft>
                <a:spcPts val="0"/>
              </a:spcAft>
              <a:buNone/>
            </a:pPr>
            <a:r>
              <a:rPr lang="iw"/>
              <a:t>לדוגמא: יש מספר קריאות לשרת לשלוף את נתוני המוצרים ואת נתוני המבצעים, וצריך לדעת ששתי הקריאות הסתיימו כדי להציג את המחירים הנכונים על המסך.</a:t>
            </a:r>
            <a:endParaRPr/>
          </a:p>
          <a:p>
            <a:pPr indent="0" lvl="0" marL="0" rtl="1" algn="r">
              <a:spcBef>
                <a:spcPts val="400"/>
              </a:spcBef>
              <a:spcAft>
                <a:spcPts val="0"/>
              </a:spcAft>
              <a:buNone/>
            </a:pPr>
            <a:r>
              <a:rPr lang="iw"/>
              <a:t>לכן, יש את הפונקציה Promise.all שהיא מקבלת מערך של פרומיסים, ומחזירה פרומיס חדש שהוא מסתיים כאשר כל הפרומיסים שמבערך הסתיימו.</a:t>
            </a:r>
            <a:endParaRPr/>
          </a:p>
          <a:p>
            <a:pPr indent="0" lvl="0" marL="0" rtl="1" algn="r">
              <a:spcBef>
                <a:spcPts val="400"/>
              </a:spcBef>
              <a:spcAft>
                <a:spcPts val="0"/>
              </a:spcAft>
              <a:buNone/>
            </a:pPr>
            <a:r>
              <a:rPr lang="iw"/>
              <a:t>הקישור המצורף הוא בעברית, כולל הסבר חוזר (ותמציתי) על הפרומיסים, וכן הסבר על פונקציית all.</a:t>
            </a:r>
            <a:endParaRPr/>
          </a:p>
          <a:p>
            <a:pPr indent="0" lvl="0" marL="0" rtl="1" algn="r">
              <a:spcBef>
                <a:spcPts val="400"/>
              </a:spcBef>
              <a:spcAft>
                <a:spcPts val="400"/>
              </a:spcAft>
              <a:buNone/>
            </a:pPr>
            <a:r>
              <a:rPr lang="iw"/>
              <a:t>הוא כולל חלק שמסביר של await - חלק זה עדיין לא כלול בחומר הנלמד.</a:t>
            </a:r>
            <a:endParaRPr/>
          </a:p>
        </p:txBody>
      </p:sp>
      <p:pic>
        <p:nvPicPr>
          <p:cNvPr id="318" name="Google Shape;318;p42">
            <a:hlinkClick r:id="rId3"/>
          </p:cNvPr>
          <p:cNvPicPr preferRelativeResize="0"/>
          <p:nvPr/>
        </p:nvPicPr>
        <p:blipFill>
          <a:blip r:embed="rId4">
            <a:alphaModFix/>
          </a:blip>
          <a:stretch>
            <a:fillRect/>
          </a:stretch>
        </p:blipFill>
        <p:spPr>
          <a:xfrm>
            <a:off x="2064850" y="3364475"/>
            <a:ext cx="6260000" cy="141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שרשור פרומיסים</a:t>
            </a:r>
            <a:endParaRPr/>
          </a:p>
        </p:txBody>
      </p:sp>
      <p:sp>
        <p:nvSpPr>
          <p:cNvPr id="324" name="Google Shape;324;p43"/>
          <p:cNvSpPr txBox="1"/>
          <p:nvPr>
            <p:ph idx="1" type="body"/>
          </p:nvPr>
        </p:nvSpPr>
        <p:spPr>
          <a:xfrm>
            <a:off x="819150" y="1363625"/>
            <a:ext cx="7505700" cy="17616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0"/>
              </a:spcAft>
              <a:buNone/>
            </a:pPr>
            <a:r>
              <a:rPr lang="iw"/>
              <a:t>פעמים רבות, מיד אחרי שפרומיס מסתיים (בתוך פונקציית ה then שלו) יש צורך להפעיל מיד פרומיס נוסף.</a:t>
            </a:r>
            <a:endParaRPr/>
          </a:p>
          <a:p>
            <a:pPr indent="0" lvl="0" marL="0" rtl="1" algn="r">
              <a:spcBef>
                <a:spcPts val="400"/>
              </a:spcBef>
              <a:spcAft>
                <a:spcPts val="0"/>
              </a:spcAft>
              <a:buNone/>
            </a:pPr>
            <a:r>
              <a:rPr lang="iw"/>
              <a:t>לדוגמא: מיד אחרי שנטענים https://fedcast.co.il/%D7%9E%D7%90%D7%9E%D7%A8%D7%99%D7%9D/132/promise-%D7%97%D7%9C%D7%A7-%D7%90/פרטי המשתמש, יש צורך לשלוף את הסטורית הפעולות שלו.</a:t>
            </a:r>
            <a:endParaRPr/>
          </a:p>
          <a:p>
            <a:pPr indent="0" lvl="0" marL="0" rtl="1" algn="r">
              <a:spcBef>
                <a:spcPts val="400"/>
              </a:spcBef>
              <a:spcAft>
                <a:spcPts val="0"/>
              </a:spcAft>
              <a:buNone/>
            </a:pPr>
            <a:r>
              <a:rPr lang="iw"/>
              <a:t>אם הפרומיס החדש יופעל גם הוא מתוך פונקציית ה then, יתקבל מבנה מורכב ולא נח של פרומיס בתוך פרומיס, בכמה רמות קינון.</a:t>
            </a:r>
            <a:endParaRPr/>
          </a:p>
          <a:p>
            <a:pPr indent="0" lvl="0" marL="0" rtl="1" algn="r">
              <a:spcBef>
                <a:spcPts val="400"/>
              </a:spcBef>
              <a:spcAft>
                <a:spcPts val="0"/>
              </a:spcAft>
              <a:buNone/>
            </a:pPr>
            <a:r>
              <a:rPr lang="iw"/>
              <a:t>לכן, פרומיסים כוללים את האופציה של שרשור פרומיסים - כל פרומיס מחזיר אף הוא פרומיס, ולכן לכל פונקציית then ניתן לשרשר פונקציית then נוספת.</a:t>
            </a:r>
            <a:endParaRPr/>
          </a:p>
          <a:p>
            <a:pPr indent="0" lvl="0" marL="0" rtl="1" algn="r">
              <a:spcBef>
                <a:spcPts val="400"/>
              </a:spcBef>
              <a:spcAft>
                <a:spcPts val="400"/>
              </a:spcAft>
              <a:buNone/>
            </a:pPr>
            <a:r>
              <a:rPr lang="iw"/>
              <a:t>מצורפים שני מאמרים בעברית, הראשון כולל הסבר על השרשור, והשני כולל הסבר נוסף על פונקציית all. ניתן להתעלם כרגע מההסברים על async await.</a:t>
            </a:r>
            <a:endParaRPr/>
          </a:p>
        </p:txBody>
      </p:sp>
      <p:pic>
        <p:nvPicPr>
          <p:cNvPr id="325" name="Google Shape;325;p43">
            <a:hlinkClick r:id="rId3"/>
          </p:cNvPr>
          <p:cNvPicPr preferRelativeResize="0"/>
          <p:nvPr/>
        </p:nvPicPr>
        <p:blipFill>
          <a:blip r:embed="rId4">
            <a:alphaModFix/>
          </a:blip>
          <a:stretch>
            <a:fillRect/>
          </a:stretch>
        </p:blipFill>
        <p:spPr>
          <a:xfrm>
            <a:off x="2557323" y="3006550"/>
            <a:ext cx="5704924" cy="1361675"/>
          </a:xfrm>
          <a:prstGeom prst="rect">
            <a:avLst/>
          </a:prstGeom>
          <a:noFill/>
          <a:ln>
            <a:noFill/>
          </a:ln>
        </p:spPr>
      </p:pic>
      <p:sp>
        <p:nvSpPr>
          <p:cNvPr id="326" name="Google Shape;326;p43"/>
          <p:cNvSpPr txBox="1"/>
          <p:nvPr/>
        </p:nvSpPr>
        <p:spPr>
          <a:xfrm>
            <a:off x="2183650" y="4430150"/>
            <a:ext cx="6078600" cy="250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1300" u="sng">
                <a:solidFill>
                  <a:schemeClr val="hlink"/>
                </a:solidFill>
                <a:latin typeface="Calibri"/>
                <a:ea typeface="Calibri"/>
                <a:cs typeface="Calibri"/>
                <a:sym typeface="Calibri"/>
                <a:hlinkClick r:id="rId5"/>
              </a:rPr>
              <a:t>המאמר השני </a:t>
            </a:r>
            <a:r>
              <a:rPr lang="iw" sz="1300" u="sng">
                <a:solidFill>
                  <a:schemeClr val="hlink"/>
                </a:solidFill>
                <a:latin typeface="Calibri"/>
                <a:ea typeface="Calibri"/>
                <a:cs typeface="Calibri"/>
                <a:sym typeface="Calibri"/>
                <a:hlinkClick r:id="rId6"/>
              </a:rPr>
              <a:t>הכולל</a:t>
            </a:r>
            <a:r>
              <a:rPr lang="iw" sz="1300" u="sng">
                <a:solidFill>
                  <a:schemeClr val="hlink"/>
                </a:solidFill>
                <a:latin typeface="Calibri"/>
                <a:ea typeface="Calibri"/>
                <a:cs typeface="Calibri"/>
                <a:sym typeface="Calibri"/>
                <a:hlinkClick r:id="rId7"/>
              </a:rPr>
              <a:t> הסבר על all</a:t>
            </a:r>
            <a:endParaRPr sz="1300">
              <a:solidFill>
                <a:schemeClr val="dk2"/>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המשך</a:t>
            </a:r>
            <a:endParaRPr/>
          </a:p>
        </p:txBody>
      </p:sp>
      <p:sp>
        <p:nvSpPr>
          <p:cNvPr id="332" name="Google Shape;332;p44"/>
          <p:cNvSpPr txBox="1"/>
          <p:nvPr>
            <p:ph idx="1" type="body"/>
          </p:nvPr>
        </p:nvSpPr>
        <p:spPr>
          <a:xfrm>
            <a:off x="819150" y="1581100"/>
            <a:ext cx="7505700" cy="8592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688"/>
              <a:buNone/>
            </a:pPr>
            <a:r>
              <a:rPr lang="iw" sz="1312"/>
              <a:t>מצורפים קישורים נוספים באנגלית על אותם הנושאים.</a:t>
            </a:r>
            <a:endParaRPr sz="1312"/>
          </a:p>
          <a:p>
            <a:pPr indent="0" lvl="0" marL="0" rtl="1" algn="r">
              <a:lnSpc>
                <a:spcPct val="95000"/>
              </a:lnSpc>
              <a:spcBef>
                <a:spcPts val="400"/>
              </a:spcBef>
              <a:spcAft>
                <a:spcPts val="0"/>
              </a:spcAft>
              <a:buSzPts val="688"/>
              <a:buNone/>
            </a:pPr>
            <a:r>
              <a:rPr lang="iw" sz="1312"/>
              <a:t>מומלץ לקרוא גם אותם.</a:t>
            </a:r>
            <a:endParaRPr sz="1312"/>
          </a:p>
          <a:p>
            <a:pPr indent="0" lvl="0" marL="0" rtl="1" algn="r">
              <a:lnSpc>
                <a:spcPct val="95000"/>
              </a:lnSpc>
              <a:spcBef>
                <a:spcPts val="400"/>
              </a:spcBef>
              <a:spcAft>
                <a:spcPts val="400"/>
              </a:spcAft>
              <a:buSzPts val="688"/>
              <a:buNone/>
            </a:pPr>
            <a:r>
              <a:t/>
            </a:r>
            <a:endParaRPr sz="812"/>
          </a:p>
        </p:txBody>
      </p:sp>
      <p:pic>
        <p:nvPicPr>
          <p:cNvPr id="333" name="Google Shape;333;p44">
            <a:hlinkClick r:id="rId3"/>
          </p:cNvPr>
          <p:cNvPicPr preferRelativeResize="0"/>
          <p:nvPr/>
        </p:nvPicPr>
        <p:blipFill>
          <a:blip r:embed="rId4">
            <a:alphaModFix/>
          </a:blip>
          <a:stretch>
            <a:fillRect/>
          </a:stretch>
        </p:blipFill>
        <p:spPr>
          <a:xfrm>
            <a:off x="2248775" y="2288225"/>
            <a:ext cx="6032575" cy="954600"/>
          </a:xfrm>
          <a:prstGeom prst="rect">
            <a:avLst/>
          </a:prstGeom>
          <a:noFill/>
          <a:ln>
            <a:noFill/>
          </a:ln>
        </p:spPr>
      </p:pic>
      <p:pic>
        <p:nvPicPr>
          <p:cNvPr id="334" name="Google Shape;334;p44">
            <a:hlinkClick r:id="rId5"/>
          </p:cNvPr>
          <p:cNvPicPr preferRelativeResize="0"/>
          <p:nvPr/>
        </p:nvPicPr>
        <p:blipFill>
          <a:blip r:embed="rId6">
            <a:alphaModFix/>
          </a:blip>
          <a:stretch>
            <a:fillRect/>
          </a:stretch>
        </p:blipFill>
        <p:spPr>
          <a:xfrm>
            <a:off x="2201475" y="3451475"/>
            <a:ext cx="6127175" cy="1387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819150" y="845600"/>
            <a:ext cx="7505700" cy="539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a:t>
            </a:r>
            <a:endParaRPr/>
          </a:p>
          <a:p>
            <a:pPr indent="0" lvl="0" marL="0" rtl="0" algn="l">
              <a:spcBef>
                <a:spcPts val="0"/>
              </a:spcBef>
              <a:spcAft>
                <a:spcPts val="0"/>
              </a:spcAft>
              <a:buNone/>
            </a:pPr>
            <a:r>
              <a:t/>
            </a:r>
            <a:endParaRPr/>
          </a:p>
        </p:txBody>
      </p:sp>
      <p:sp>
        <p:nvSpPr>
          <p:cNvPr id="340" name="Google Shape;340;p45"/>
          <p:cNvSpPr txBox="1"/>
          <p:nvPr>
            <p:ph idx="1" type="body"/>
          </p:nvPr>
        </p:nvSpPr>
        <p:spPr>
          <a:xfrm>
            <a:off x="819150" y="1544900"/>
            <a:ext cx="7505700" cy="29505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מטרת המשימה היא ניהול מידע אודות תלמידים.</a:t>
            </a:r>
            <a:endParaRPr/>
          </a:p>
          <a:p>
            <a:pPr indent="-311150" lvl="0" marL="457200" rtl="1" algn="r">
              <a:spcBef>
                <a:spcPts val="400"/>
              </a:spcBef>
              <a:spcAft>
                <a:spcPts val="0"/>
              </a:spcAft>
              <a:buSzPts val="1300"/>
              <a:buChar char="-"/>
            </a:pPr>
            <a:r>
              <a:rPr lang="iw"/>
              <a:t>הפרויקט מכיל 4 קבצים מסוג json המכילים מידע אודות התלמידים.</a:t>
            </a:r>
            <a:endParaRPr/>
          </a:p>
          <a:p>
            <a:pPr indent="-298450" lvl="1" marL="914400" rtl="1" algn="r">
              <a:spcBef>
                <a:spcPts val="400"/>
              </a:spcBef>
              <a:spcAft>
                <a:spcPts val="0"/>
              </a:spcAft>
              <a:buSzPts val="1100"/>
              <a:buChar char="-"/>
            </a:pPr>
            <a:r>
              <a:rPr lang="iw"/>
              <a:t>הקובץ הראשון מכיל מערך עבור רשימת התלמידים. עבור כל תלמיד שם, מזהה, כיתה.</a:t>
            </a:r>
            <a:endParaRPr/>
          </a:p>
          <a:p>
            <a:pPr indent="-298450" lvl="1" marL="914400" rtl="1" algn="r">
              <a:spcBef>
                <a:spcPts val="0"/>
              </a:spcBef>
              <a:spcAft>
                <a:spcPts val="0"/>
              </a:spcAft>
              <a:buSzPts val="1100"/>
              <a:buChar char="-"/>
            </a:pPr>
            <a:r>
              <a:rPr lang="iw"/>
              <a:t>קובץ שני מכיל מערך עבור רשימת המקצועות. עבור כל מקצוע שם ומזהה.</a:t>
            </a:r>
            <a:endParaRPr/>
          </a:p>
          <a:p>
            <a:pPr indent="-298450" lvl="1" marL="914400" rtl="1" algn="r">
              <a:spcBef>
                <a:spcPts val="0"/>
              </a:spcBef>
              <a:spcAft>
                <a:spcPts val="0"/>
              </a:spcAft>
              <a:buSzPts val="1100"/>
              <a:buChar char="-"/>
            </a:pPr>
            <a:r>
              <a:rPr lang="iw"/>
              <a:t>הקובץ השני מכיל מערך עבור רשימת ציונים. כל ציון מכיל מזהה תלמיד, מזהה מקצוע וציון.</a:t>
            </a:r>
            <a:endParaRPr/>
          </a:p>
          <a:p>
            <a:pPr indent="-298450" lvl="1" marL="914400" rtl="1" algn="r">
              <a:spcBef>
                <a:spcPts val="0"/>
              </a:spcBef>
              <a:spcAft>
                <a:spcPts val="0"/>
              </a:spcAft>
              <a:buSzPts val="1100"/>
              <a:buChar char="-"/>
            </a:pPr>
            <a:r>
              <a:rPr lang="iw"/>
              <a:t>קובץ שלישי מכיל מערך עם רשימת תלמידים נבחרת. יש להדפיס את הציון הממוצע לכל המקצועות עבור התלמידים מרשימה זו בלבד. (מערך של id)</a:t>
            </a:r>
            <a:endParaRPr/>
          </a:p>
          <a:p>
            <a:pPr indent="-298450" lvl="1" marL="914400" rtl="1" algn="r">
              <a:spcBef>
                <a:spcPts val="0"/>
              </a:spcBef>
              <a:spcAft>
                <a:spcPts val="0"/>
              </a:spcAft>
              <a:buSzPts val="1100"/>
              <a:buChar char="-"/>
            </a:pPr>
            <a:r>
              <a:rPr lang="iw"/>
              <a:t>קובץ רביעי מכיל רשימת מקצועות נבחרת. יש להדפיס את הציון הממוצע של כלל התלמידים עבור מקצועות אלו.</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819150" y="845600"/>
            <a:ext cx="7505700" cy="5508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 ביצוע 📐</a:t>
            </a:r>
            <a:endParaRPr/>
          </a:p>
          <a:p>
            <a:pPr indent="0" lvl="0" marL="0" rtl="0" algn="l">
              <a:spcBef>
                <a:spcPts val="0"/>
              </a:spcBef>
              <a:spcAft>
                <a:spcPts val="0"/>
              </a:spcAft>
              <a:buNone/>
            </a:pPr>
            <a:r>
              <a:t/>
            </a:r>
            <a:endParaRPr/>
          </a:p>
        </p:txBody>
      </p:sp>
      <p:sp>
        <p:nvSpPr>
          <p:cNvPr id="346" name="Google Shape;346;p46"/>
          <p:cNvSpPr txBox="1"/>
          <p:nvPr>
            <p:ph idx="1" type="body"/>
          </p:nvPr>
        </p:nvSpPr>
        <p:spPr>
          <a:xfrm>
            <a:off x="819150" y="1515875"/>
            <a:ext cx="7505700" cy="29229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יש ליצור פרויקט חדש, ובתוכו יש ליצור את 4 קבצי ה json, ולאתחל אותם בנתונים.</a:t>
            </a:r>
            <a:endParaRPr/>
          </a:p>
          <a:p>
            <a:pPr indent="-311150" lvl="0" marL="457200" rtl="1" algn="r">
              <a:spcBef>
                <a:spcPts val="400"/>
              </a:spcBef>
              <a:spcAft>
                <a:spcPts val="0"/>
              </a:spcAft>
              <a:buSzPts val="1300"/>
              <a:buChar char="-"/>
            </a:pPr>
            <a:r>
              <a:rPr lang="iw"/>
              <a:t>יש ליצור 4 פונקציות הטוענות את כל הקבצים (יש לשים לב שהקבצים נטענים כמחרוזת אחת, ויש להשתמש בפונקציה JSON.parse כדי להמיר אותם למערכים תקינים).</a:t>
            </a:r>
            <a:endParaRPr/>
          </a:p>
          <a:p>
            <a:pPr indent="-311150" lvl="0" marL="457200" rtl="1" algn="r">
              <a:spcBef>
                <a:spcPts val="400"/>
              </a:spcBef>
              <a:spcAft>
                <a:spcPts val="0"/>
              </a:spcAft>
              <a:buSzPts val="1300"/>
              <a:buChar char="-"/>
            </a:pPr>
            <a:r>
              <a:rPr lang="iw"/>
              <a:t>בתחילה, יש לקרוא לפונקציות שטוענות את מערך התלמידים והמקצועות. יש לשמור את המידע במשתנים גלובליים. </a:t>
            </a:r>
            <a:endParaRPr/>
          </a:p>
          <a:p>
            <a:pPr indent="-311150" lvl="0" marL="457200" rtl="1" algn="r">
              <a:spcBef>
                <a:spcPts val="400"/>
              </a:spcBef>
              <a:spcAft>
                <a:spcPts val="0"/>
              </a:spcAft>
              <a:buSzPts val="1300"/>
              <a:buChar char="-"/>
            </a:pPr>
            <a:r>
              <a:rPr lang="iw"/>
              <a:t>לאחר ששתי הטעינות מסתיימות (Promise.all) יש לטעון גם את הקובץ שמכיל את התלמידים הנבחרים,</a:t>
            </a:r>
            <a:endParaRPr/>
          </a:p>
          <a:p>
            <a:pPr indent="-311150" lvl="0" marL="457200" rtl="1" algn="r">
              <a:spcBef>
                <a:spcPts val="400"/>
              </a:spcBef>
              <a:spcAft>
                <a:spcPts val="0"/>
              </a:spcAft>
              <a:buSzPts val="1300"/>
              <a:buChar char="-"/>
            </a:pPr>
            <a:r>
              <a:rPr lang="iw"/>
              <a:t>עבור כל תלמיד יש להדפיס את ממוצע הציונים שלו בכל מקצוע.</a:t>
            </a:r>
            <a:endParaRPr/>
          </a:p>
          <a:p>
            <a:pPr indent="-311150" lvl="0" marL="457200" rtl="1" algn="r">
              <a:spcBef>
                <a:spcPts val="400"/>
              </a:spcBef>
              <a:spcAft>
                <a:spcPts val="0"/>
              </a:spcAft>
              <a:buSzPts val="1300"/>
              <a:buChar char="-"/>
            </a:pPr>
            <a:r>
              <a:rPr lang="iw"/>
              <a:t>לאחר מכן (שרשור פרומיסים) יש לטעון את רשימת המקצועות הנבחרים, ועבור כל מקצוע יש להדפיס את הממוצע של הציונים במקצוע זה.</a:t>
            </a:r>
            <a:endParaRPr/>
          </a:p>
          <a:p>
            <a:pPr indent="-311150" lvl="0" marL="457200" rtl="1" algn="r">
              <a:spcBef>
                <a:spcPts val="400"/>
              </a:spcBef>
              <a:spcAft>
                <a:spcPts val="400"/>
              </a:spcAft>
              <a:buSzPts val="1300"/>
              <a:buChar char="-"/>
            </a:pPr>
            <a:r>
              <a:rPr lang="iw"/>
              <a:t>יש להריץ את התרגיל 2 פעמים, כל פעם עם מערך תלמידים / מקצועות אחר.</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5</a:t>
            </a:r>
            <a:endParaRPr/>
          </a:p>
        </p:txBody>
      </p:sp>
      <p:sp>
        <p:nvSpPr>
          <p:cNvPr id="352" name="Google Shape;352;p47"/>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Promises - חזרה</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Promise - הסבר</a:t>
            </a:r>
            <a:endParaRPr/>
          </a:p>
        </p:txBody>
      </p:sp>
      <p:sp>
        <p:nvSpPr>
          <p:cNvPr id="358" name="Google Shape;358;p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מצורף קובץ בעברית.</a:t>
            </a:r>
            <a:endParaRPr/>
          </a:p>
          <a:p>
            <a:pPr indent="0" lvl="0" marL="0" rtl="1" algn="r">
              <a:spcBef>
                <a:spcPts val="400"/>
              </a:spcBef>
              <a:spcAft>
                <a:spcPts val="400"/>
              </a:spcAft>
              <a:buNone/>
            </a:pPr>
            <a:r>
              <a:rPr lang="iw"/>
              <a:t>הקובץ כולל הסברים חוזרים עבור כל נושא הפרומיס.</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819150" y="356250"/>
            <a:ext cx="7505700" cy="5943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למידה עצמאית</a:t>
            </a:r>
            <a:endParaRPr/>
          </a:p>
        </p:txBody>
      </p:sp>
      <p:sp>
        <p:nvSpPr>
          <p:cNvPr id="364" name="Google Shape;364;p49"/>
          <p:cNvSpPr txBox="1"/>
          <p:nvPr>
            <p:ph idx="1" type="body"/>
          </p:nvPr>
        </p:nvSpPr>
        <p:spPr>
          <a:xfrm>
            <a:off x="819150" y="950550"/>
            <a:ext cx="7505700" cy="13590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SzPts val="688"/>
              <a:buNone/>
            </a:pPr>
            <a:r>
              <a:rPr lang="iw" sz="1212"/>
              <a:t>להלן מובאים שלושה מאמרים שונים, כולם בנושא ה promise.</a:t>
            </a:r>
            <a:br>
              <a:rPr lang="iw" sz="1212"/>
            </a:br>
            <a:r>
              <a:rPr lang="iw" sz="1212"/>
              <a:t>מאמר אחד רלוונטי מאוד לנושא, ומותאם לרמת מתחילים. מומלץ לקוראו בעיון.</a:t>
            </a:r>
            <a:br>
              <a:rPr lang="iw" sz="1212"/>
            </a:br>
            <a:r>
              <a:rPr lang="iw" sz="1212"/>
              <a:t>מאמר נוסף רלוונטי מאוד, אבל ברמה גבוהה יותר ומותאם למתקדמים.</a:t>
            </a:r>
            <a:br>
              <a:rPr lang="iw" sz="1212"/>
            </a:br>
            <a:r>
              <a:rPr lang="iw" sz="1212"/>
              <a:t>מאמר נוסף פחות רלוונטי.</a:t>
            </a:r>
            <a:endParaRPr sz="1212"/>
          </a:p>
          <a:p>
            <a:pPr indent="0" lvl="0" marL="0" rtl="1" algn="r">
              <a:lnSpc>
                <a:spcPct val="100000"/>
              </a:lnSpc>
              <a:spcBef>
                <a:spcPts val="400"/>
              </a:spcBef>
              <a:spcAft>
                <a:spcPts val="400"/>
              </a:spcAft>
              <a:buSzPts val="688"/>
              <a:buNone/>
            </a:pPr>
            <a:r>
              <a:rPr lang="iw" sz="1212"/>
              <a:t>יש לזהות מיהו כל מאמר, ולקרוא את הרלוונטי בעיון, את המאמר הקשה יותר ברמה שיטחית יותר, ועל הלא רלוונטי אפשר לדלג. (מלבד קריאת פיסקה קטנה כדי לזהות שהוא לא רלוונטי)</a:t>
            </a:r>
            <a:endParaRPr sz="1212"/>
          </a:p>
        </p:txBody>
      </p:sp>
      <p:pic>
        <p:nvPicPr>
          <p:cNvPr id="365" name="Google Shape;365;p49">
            <a:hlinkClick r:id="rId3"/>
          </p:cNvPr>
          <p:cNvPicPr preferRelativeResize="0"/>
          <p:nvPr/>
        </p:nvPicPr>
        <p:blipFill>
          <a:blip r:embed="rId4">
            <a:alphaModFix/>
          </a:blip>
          <a:stretch>
            <a:fillRect/>
          </a:stretch>
        </p:blipFill>
        <p:spPr>
          <a:xfrm>
            <a:off x="4282275" y="2385825"/>
            <a:ext cx="4042575" cy="695925"/>
          </a:xfrm>
          <a:prstGeom prst="rect">
            <a:avLst/>
          </a:prstGeom>
          <a:noFill/>
          <a:ln>
            <a:noFill/>
          </a:ln>
        </p:spPr>
      </p:pic>
      <p:pic>
        <p:nvPicPr>
          <p:cNvPr id="366" name="Google Shape;366;p49">
            <a:hlinkClick r:id="rId5"/>
          </p:cNvPr>
          <p:cNvPicPr preferRelativeResize="0"/>
          <p:nvPr/>
        </p:nvPicPr>
        <p:blipFill>
          <a:blip r:embed="rId6">
            <a:alphaModFix/>
          </a:blip>
          <a:stretch>
            <a:fillRect/>
          </a:stretch>
        </p:blipFill>
        <p:spPr>
          <a:xfrm>
            <a:off x="5250075" y="3081750"/>
            <a:ext cx="3074775" cy="1064350"/>
          </a:xfrm>
          <a:prstGeom prst="rect">
            <a:avLst/>
          </a:prstGeom>
          <a:noFill/>
          <a:ln>
            <a:noFill/>
          </a:ln>
        </p:spPr>
      </p:pic>
      <p:pic>
        <p:nvPicPr>
          <p:cNvPr id="367" name="Google Shape;367;p49">
            <a:hlinkClick r:id="rId7"/>
          </p:cNvPr>
          <p:cNvPicPr preferRelativeResize="0"/>
          <p:nvPr/>
        </p:nvPicPr>
        <p:blipFill>
          <a:blip r:embed="rId8">
            <a:alphaModFix/>
          </a:blip>
          <a:stretch>
            <a:fillRect/>
          </a:stretch>
        </p:blipFill>
        <p:spPr>
          <a:xfrm>
            <a:off x="5017850" y="4102600"/>
            <a:ext cx="3212743" cy="775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7438475" y="519375"/>
            <a:ext cx="1171800" cy="6378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שאלון</a:t>
            </a:r>
            <a:endParaRPr/>
          </a:p>
        </p:txBody>
      </p:sp>
      <p:sp>
        <p:nvSpPr>
          <p:cNvPr id="373" name="Google Shape;373;p50"/>
          <p:cNvSpPr txBox="1"/>
          <p:nvPr>
            <p:ph idx="1" type="body"/>
          </p:nvPr>
        </p:nvSpPr>
        <p:spPr>
          <a:xfrm>
            <a:off x="1598100" y="2799025"/>
            <a:ext cx="2973900" cy="1933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4. מה המצב ההתחלתי של פרומיס?</a:t>
            </a:r>
            <a:endParaRPr/>
          </a:p>
          <a:p>
            <a:pPr indent="-311150" lvl="0" marL="457200" rtl="0" algn="l">
              <a:spcBef>
                <a:spcPts val="1200"/>
              </a:spcBef>
              <a:spcAft>
                <a:spcPts val="0"/>
              </a:spcAft>
              <a:buSzPts val="1300"/>
              <a:buAutoNum type="arabicPeriod"/>
            </a:pPr>
            <a:r>
              <a:rPr lang="iw"/>
              <a:t>success</a:t>
            </a:r>
            <a:endParaRPr/>
          </a:p>
          <a:p>
            <a:pPr indent="-311150" lvl="0" marL="457200" rtl="0" algn="l">
              <a:spcBef>
                <a:spcPts val="0"/>
              </a:spcBef>
              <a:spcAft>
                <a:spcPts val="0"/>
              </a:spcAft>
              <a:buSzPts val="1300"/>
              <a:buAutoNum type="arabicPeriod"/>
            </a:pPr>
            <a:r>
              <a:rPr lang="iw"/>
              <a:t>unknown</a:t>
            </a:r>
            <a:endParaRPr/>
          </a:p>
          <a:p>
            <a:pPr indent="-311150" lvl="0" marL="457200" rtl="0" algn="l">
              <a:spcBef>
                <a:spcPts val="0"/>
              </a:spcBef>
              <a:spcAft>
                <a:spcPts val="0"/>
              </a:spcAft>
              <a:buSzPts val="1300"/>
              <a:buAutoNum type="arabicPeriod"/>
            </a:pPr>
            <a:r>
              <a:rPr lang="iw"/>
              <a:t>pending</a:t>
            </a:r>
            <a:endParaRPr/>
          </a:p>
          <a:p>
            <a:pPr indent="-311150" lvl="0" marL="457200" rtl="1" algn="r">
              <a:spcBef>
                <a:spcPts val="0"/>
              </a:spcBef>
              <a:spcAft>
                <a:spcPts val="0"/>
              </a:spcAft>
              <a:buSzPts val="1300"/>
              <a:buAutoNum type="arabicPeriod"/>
            </a:pPr>
            <a:r>
              <a:rPr lang="iw"/>
              <a:t>באיזה סטטוס שבו יצרו אותו</a:t>
            </a:r>
            <a:endParaRPr/>
          </a:p>
        </p:txBody>
      </p:sp>
      <p:sp>
        <p:nvSpPr>
          <p:cNvPr id="374" name="Google Shape;374;p50"/>
          <p:cNvSpPr txBox="1"/>
          <p:nvPr>
            <p:ph idx="2" type="body"/>
          </p:nvPr>
        </p:nvSpPr>
        <p:spPr>
          <a:xfrm>
            <a:off x="4986725" y="1360025"/>
            <a:ext cx="3686100" cy="1852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1. </a:t>
            </a:r>
            <a:r>
              <a:rPr lang="iw"/>
              <a:t>איזו פונקציה תיקרה במקרה של כישלון?</a:t>
            </a:r>
            <a:endParaRPr/>
          </a:p>
          <a:p>
            <a:pPr indent="-311150" lvl="0" marL="457200" rtl="1" algn="r">
              <a:spcBef>
                <a:spcPts val="1200"/>
              </a:spcBef>
              <a:spcAft>
                <a:spcPts val="0"/>
              </a:spcAft>
              <a:buSzPts val="1300"/>
              <a:buAutoNum type="arabicPeriod"/>
            </a:pPr>
            <a:r>
              <a:rPr lang="iw"/>
              <a:t>הפונקציה הראשונה ב then</a:t>
            </a:r>
            <a:endParaRPr/>
          </a:p>
          <a:p>
            <a:pPr indent="-311150" lvl="0" marL="457200" rtl="1" algn="r">
              <a:spcBef>
                <a:spcPts val="0"/>
              </a:spcBef>
              <a:spcAft>
                <a:spcPts val="0"/>
              </a:spcAft>
              <a:buSzPts val="1300"/>
              <a:buAutoNum type="arabicPeriod"/>
            </a:pPr>
            <a:r>
              <a:rPr lang="iw"/>
              <a:t>פונקציה שניה שנשלחת בפרמטר ב then</a:t>
            </a:r>
            <a:endParaRPr/>
          </a:p>
          <a:p>
            <a:pPr indent="-311150" lvl="0" marL="457200" rtl="1" algn="r">
              <a:spcBef>
                <a:spcPts val="0"/>
              </a:spcBef>
              <a:spcAft>
                <a:spcPts val="0"/>
              </a:spcAft>
              <a:buSzPts val="1300"/>
              <a:buAutoNum type="arabicPeriod"/>
            </a:pPr>
            <a:r>
              <a:rPr lang="iw"/>
              <a:t>הפונקציה catch</a:t>
            </a:r>
            <a:endParaRPr/>
          </a:p>
          <a:p>
            <a:pPr indent="-311150" lvl="0" marL="457200" rtl="1" algn="r">
              <a:spcBef>
                <a:spcPts val="0"/>
              </a:spcBef>
              <a:spcAft>
                <a:spcPts val="0"/>
              </a:spcAft>
              <a:buSzPts val="1300"/>
              <a:buAutoNum type="arabicPeriod"/>
            </a:pPr>
            <a:r>
              <a:rPr lang="iw"/>
              <a:t>אם יש פונקציה שניה ב then היא תיקרא, ואם לא תיקרא פונקצית catch</a:t>
            </a:r>
            <a:endParaRPr/>
          </a:p>
        </p:txBody>
      </p:sp>
      <p:sp>
        <p:nvSpPr>
          <p:cNvPr id="375" name="Google Shape;375;p50"/>
          <p:cNvSpPr txBox="1"/>
          <p:nvPr>
            <p:ph idx="2" type="body"/>
          </p:nvPr>
        </p:nvSpPr>
        <p:spPr>
          <a:xfrm>
            <a:off x="5260950" y="3060000"/>
            <a:ext cx="3349200" cy="1759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3. באיזה פונקציה נשתמש כדי להריץ מספר פרומיסים בו זמנית ולדעת כאשר כולם הסתיימו?</a:t>
            </a:r>
            <a:endParaRPr/>
          </a:p>
          <a:p>
            <a:pPr indent="-311150" lvl="0" marL="457200" rtl="0" algn="l">
              <a:spcBef>
                <a:spcPts val="1200"/>
              </a:spcBef>
              <a:spcAft>
                <a:spcPts val="0"/>
              </a:spcAft>
              <a:buSzPts val="1300"/>
              <a:buAutoNum type="arabicPeriod"/>
            </a:pPr>
            <a:r>
              <a:rPr lang="iw"/>
              <a:t>Promise.all</a:t>
            </a:r>
            <a:endParaRPr/>
          </a:p>
          <a:p>
            <a:pPr indent="-311150" lvl="0" marL="457200" rtl="0" algn="l">
              <a:spcBef>
                <a:spcPts val="0"/>
              </a:spcBef>
              <a:spcAft>
                <a:spcPts val="0"/>
              </a:spcAft>
              <a:buSzPts val="1300"/>
              <a:buAutoNum type="arabicPeriod"/>
            </a:pPr>
            <a:r>
              <a:rPr lang="iw"/>
              <a:t>Promise.everything</a:t>
            </a:r>
            <a:endParaRPr/>
          </a:p>
          <a:p>
            <a:pPr indent="-311150" lvl="0" marL="457200" rtl="0" algn="l">
              <a:spcBef>
                <a:spcPts val="0"/>
              </a:spcBef>
              <a:spcAft>
                <a:spcPts val="0"/>
              </a:spcAft>
              <a:buSzPts val="1300"/>
              <a:buAutoNum type="arabicPeriod"/>
            </a:pPr>
            <a:r>
              <a:rPr lang="iw"/>
              <a:t>Promise.any</a:t>
            </a:r>
            <a:endParaRPr/>
          </a:p>
          <a:p>
            <a:pPr indent="-311150" lvl="0" marL="457200" rtl="1" algn="r">
              <a:spcBef>
                <a:spcPts val="0"/>
              </a:spcBef>
              <a:spcAft>
                <a:spcPts val="0"/>
              </a:spcAft>
              <a:buSzPts val="1300"/>
              <a:buAutoNum type="arabicPeriod"/>
            </a:pPr>
            <a:r>
              <a:rPr lang="iw"/>
              <a:t>ניקרא להן אחת אחרי השניה</a:t>
            </a:r>
            <a:endParaRPr/>
          </a:p>
        </p:txBody>
      </p:sp>
      <p:sp>
        <p:nvSpPr>
          <p:cNvPr id="376" name="Google Shape;376;p50"/>
          <p:cNvSpPr txBox="1"/>
          <p:nvPr>
            <p:ph idx="2" type="body"/>
          </p:nvPr>
        </p:nvSpPr>
        <p:spPr>
          <a:xfrm>
            <a:off x="1083150" y="612000"/>
            <a:ext cx="3686100" cy="2056500"/>
          </a:xfrm>
          <a:prstGeom prst="rect">
            <a:avLst/>
          </a:prstGeom>
        </p:spPr>
        <p:txBody>
          <a:bodyPr anchorCtr="0" anchor="t" bIns="91425" lIns="91425" spcFirstLastPara="1" rIns="91425" wrap="square" tIns="91425">
            <a:normAutofit lnSpcReduction="10000"/>
          </a:bodyPr>
          <a:lstStyle/>
          <a:p>
            <a:pPr indent="0" lvl="0" marL="0" rtl="1" algn="r">
              <a:spcBef>
                <a:spcPts val="0"/>
              </a:spcBef>
              <a:spcAft>
                <a:spcPts val="0"/>
              </a:spcAft>
              <a:buNone/>
            </a:pPr>
            <a:r>
              <a:rPr lang="iw"/>
              <a:t>2. האם פרומיס יכול לשנות את מצבו?</a:t>
            </a:r>
            <a:endParaRPr/>
          </a:p>
          <a:p>
            <a:pPr indent="-311150" lvl="0" marL="457200" rtl="1" algn="r">
              <a:spcBef>
                <a:spcPts val="1200"/>
              </a:spcBef>
              <a:spcAft>
                <a:spcPts val="0"/>
              </a:spcAft>
              <a:buSzPts val="1300"/>
              <a:buAutoNum type="arabicPeriod"/>
            </a:pPr>
            <a:r>
              <a:rPr lang="iw"/>
              <a:t>לא. באותו סטטוס שבו נוצר בו הוא ישאר.</a:t>
            </a:r>
            <a:endParaRPr/>
          </a:p>
          <a:p>
            <a:pPr indent="-311150" lvl="0" marL="457200" rtl="1" algn="r">
              <a:spcBef>
                <a:spcPts val="0"/>
              </a:spcBef>
              <a:spcAft>
                <a:spcPts val="0"/>
              </a:spcAft>
              <a:buSzPts val="1300"/>
              <a:buAutoNum type="arabicPeriod"/>
            </a:pPr>
            <a:r>
              <a:rPr lang="iw"/>
              <a:t>כן. פעם אחת, ממצב pending למצב success או למצב failed.</a:t>
            </a:r>
            <a:endParaRPr/>
          </a:p>
          <a:p>
            <a:pPr indent="-311150" lvl="0" marL="457200" rtl="1" algn="r">
              <a:spcBef>
                <a:spcPts val="0"/>
              </a:spcBef>
              <a:spcAft>
                <a:spcPts val="0"/>
              </a:spcAft>
              <a:buSzPts val="1300"/>
              <a:buAutoNum type="arabicPeriod"/>
            </a:pPr>
            <a:r>
              <a:rPr lang="iw"/>
              <a:t>וודאי, פרומיס יכול להשתנות תמיד מכל מצב לכל מצב.</a:t>
            </a:r>
            <a:endParaRPr/>
          </a:p>
          <a:p>
            <a:pPr indent="-311150" lvl="0" marL="457200" rtl="1" algn="r">
              <a:spcBef>
                <a:spcPts val="0"/>
              </a:spcBef>
              <a:spcAft>
                <a:spcPts val="0"/>
              </a:spcAft>
              <a:buSzPts val="1300"/>
              <a:buAutoNum type="arabicPeriod"/>
            </a:pPr>
            <a:r>
              <a:rPr lang="iw"/>
              <a:t>כן, פרומיס יכול לשנות את מצבו ממתין להצלחה או כישלון, ומכשלון למצב של הצלחה.</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תשובות לשאלון</a:t>
            </a:r>
            <a:endParaRPr/>
          </a:p>
        </p:txBody>
      </p:sp>
      <p:sp>
        <p:nvSpPr>
          <p:cNvPr id="382" name="Google Shape;382;p5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תשובה 4</a:t>
            </a:r>
            <a:endParaRPr/>
          </a:p>
          <a:p>
            <a:pPr indent="-311150" lvl="0" marL="457200" rtl="1" algn="r">
              <a:spcBef>
                <a:spcPts val="400"/>
              </a:spcBef>
              <a:spcAft>
                <a:spcPts val="0"/>
              </a:spcAft>
              <a:buSzPts val="1300"/>
              <a:buAutoNum type="arabicPeriod"/>
            </a:pPr>
            <a:r>
              <a:rPr lang="iw"/>
              <a:t>תשובה 2</a:t>
            </a:r>
            <a:endParaRPr/>
          </a:p>
          <a:p>
            <a:pPr indent="-311150" lvl="0" marL="457200" rtl="1" algn="r">
              <a:spcBef>
                <a:spcPts val="400"/>
              </a:spcBef>
              <a:spcAft>
                <a:spcPts val="0"/>
              </a:spcAft>
              <a:buSzPts val="1300"/>
              <a:buAutoNum type="arabicPeriod"/>
            </a:pPr>
            <a:r>
              <a:rPr lang="iw"/>
              <a:t>תשובה 1</a:t>
            </a:r>
            <a:endParaRPr/>
          </a:p>
          <a:p>
            <a:pPr indent="-311150" lvl="0" marL="457200" rtl="1" algn="r">
              <a:spcBef>
                <a:spcPts val="400"/>
              </a:spcBef>
              <a:spcAft>
                <a:spcPts val="400"/>
              </a:spcAft>
              <a:buSzPts val="1300"/>
              <a:buAutoNum type="arabicPeriod"/>
            </a:pPr>
            <a:r>
              <a:rPr lang="iw"/>
              <a:t>תשובה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חומר הלמידה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מצגת מלווה קורס</a:t>
            </a:r>
            <a:endParaRPr>
              <a:solidFill>
                <a:srgbClr val="000000"/>
              </a:solidFill>
            </a:endParaRPr>
          </a:p>
          <a:p>
            <a:pPr indent="-311150" lvl="0" marL="457200" rtl="1" algn="r">
              <a:spcBef>
                <a:spcPts val="400"/>
              </a:spcBef>
              <a:spcAft>
                <a:spcPts val="0"/>
              </a:spcAft>
              <a:buSzPts val="1300"/>
              <a:buChar char="●"/>
            </a:pPr>
            <a:r>
              <a:rPr lang="iw"/>
              <a:t>אינטרנט בסינון נטפרי (יינתן חומר מקביל עבור בנות שאין להן גישה)</a:t>
            </a:r>
            <a:endParaRPr/>
          </a:p>
          <a:p>
            <a:pPr indent="-311150" lvl="0" marL="457200" rtl="1" algn="r">
              <a:spcBef>
                <a:spcPts val="400"/>
              </a:spcBef>
              <a:spcAft>
                <a:spcPts val="0"/>
              </a:spcAft>
              <a:buSzPts val="1300"/>
              <a:buChar char="●"/>
            </a:pPr>
            <a:r>
              <a:rPr lang="iw"/>
              <a:t>תוכנת vscode</a:t>
            </a:r>
            <a:endParaRPr/>
          </a:p>
          <a:p>
            <a:pPr indent="-311150" lvl="0" marL="457200" rtl="1" algn="r">
              <a:spcBef>
                <a:spcPts val="400"/>
              </a:spcBef>
              <a:spcAft>
                <a:spcPts val="0"/>
              </a:spcAft>
              <a:buSzPts val="1300"/>
              <a:buChar char="●"/>
            </a:pPr>
            <a:r>
              <a:rPr lang="iw"/>
              <a:t>תוכנת node.js מותקנת על המחשב (ילמד בשיעור)</a:t>
            </a:r>
            <a:endParaRPr/>
          </a:p>
          <a:p>
            <a:pPr indent="0" lvl="0" marL="457200" rtl="1" algn="r">
              <a:spcBef>
                <a:spcPts val="400"/>
              </a:spcBef>
              <a:spcAft>
                <a:spcPts val="0"/>
              </a:spcAft>
              <a:buNone/>
            </a:pPr>
            <a:r>
              <a:t/>
            </a:r>
            <a:endParaRPr/>
          </a:p>
          <a:p>
            <a:pPr indent="0" lvl="0" marL="457200" rtl="1" algn="r">
              <a:spcBef>
                <a:spcPts val="400"/>
              </a:spcBef>
              <a:spcAft>
                <a:spcPts val="0"/>
              </a:spcAft>
              <a:buNone/>
            </a:pPr>
            <a:r>
              <a:t/>
            </a:r>
            <a:endParaRPr/>
          </a:p>
          <a:p>
            <a:pPr indent="0" lvl="0" marL="0" rtl="1" algn="r">
              <a:spcBef>
                <a:spcPts val="400"/>
              </a:spcBef>
              <a:spcAft>
                <a:spcPts val="4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6631050" y="465000"/>
            <a:ext cx="1693800" cy="4419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a:t>
            </a:r>
            <a:endParaRPr/>
          </a:p>
        </p:txBody>
      </p:sp>
      <p:sp>
        <p:nvSpPr>
          <p:cNvPr id="388" name="Google Shape;388;p52"/>
          <p:cNvSpPr txBox="1"/>
          <p:nvPr>
            <p:ph idx="1" type="body"/>
          </p:nvPr>
        </p:nvSpPr>
        <p:spPr>
          <a:xfrm>
            <a:off x="819150" y="1080900"/>
            <a:ext cx="7505700" cy="370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צרי קובץ js חדש בתוך פרויקט node</a:t>
            </a:r>
            <a:endParaRPr/>
          </a:p>
          <a:p>
            <a:pPr indent="-311150" lvl="0" marL="457200" rtl="1" algn="r">
              <a:spcBef>
                <a:spcPts val="400"/>
              </a:spcBef>
              <a:spcAft>
                <a:spcPts val="0"/>
              </a:spcAft>
              <a:buSzPts val="1300"/>
              <a:buAutoNum type="arabicPeriod"/>
            </a:pPr>
            <a:r>
              <a:rPr lang="iw"/>
              <a:t>הגדירי פונקציה שמחזירה פרומיס שמסתיים תוך 2 שניות (דרך הפונקציה settimeout)</a:t>
            </a:r>
            <a:br>
              <a:rPr lang="iw"/>
            </a:br>
            <a:r>
              <a:rPr lang="iw"/>
              <a:t>בתוך הפרומיס יש להגריל מספר (Math.random) אם המספר זוגי - הפרומיס מסתיים בהצלחה. אחרת - הוא מסתיים בכישלון. הפרומיס מחזיר את המספר שהוגרל.</a:t>
            </a:r>
            <a:endParaRPr/>
          </a:p>
          <a:p>
            <a:pPr indent="-311150" lvl="0" marL="457200" rtl="1" algn="r">
              <a:spcBef>
                <a:spcPts val="400"/>
              </a:spcBef>
              <a:spcAft>
                <a:spcPts val="0"/>
              </a:spcAft>
              <a:buSzPts val="1300"/>
              <a:buAutoNum type="arabicPeriod"/>
            </a:pPr>
            <a:r>
              <a:rPr lang="iw"/>
              <a:t>יש לקרוא לפונקציה הנל. אם קרתה שגיאה, כלומר הוגרל מספר אי זוגי, יש לנסות לקרוא לה שוב (שרשור פרומיסים)</a:t>
            </a:r>
            <a:endParaRPr/>
          </a:p>
          <a:p>
            <a:pPr indent="-311150" lvl="0" marL="457200" rtl="1" algn="r">
              <a:spcBef>
                <a:spcPts val="400"/>
              </a:spcBef>
              <a:spcAft>
                <a:spcPts val="0"/>
              </a:spcAft>
              <a:buSzPts val="1300"/>
              <a:buAutoNum type="arabicPeriod"/>
            </a:pPr>
            <a:r>
              <a:rPr lang="iw"/>
              <a:t>אם יצא מספר זוגי, יש להדפיסו.</a:t>
            </a:r>
            <a:endParaRPr/>
          </a:p>
          <a:p>
            <a:pPr indent="-311150" lvl="0" marL="457200" rtl="1" algn="r">
              <a:spcBef>
                <a:spcPts val="400"/>
              </a:spcBef>
              <a:spcAft>
                <a:spcPts val="0"/>
              </a:spcAft>
              <a:buSzPts val="1300"/>
              <a:buAutoNum type="arabicPeriod"/>
            </a:pPr>
            <a:r>
              <a:rPr lang="iw"/>
              <a:t>בפעם השניה אם יצא מספר זוגי יש להדפיסו, אם שוב יצא מספר איזוגי - שגיאה - יש לכתוב לקונסול "כישלון לאחר שני נסיונות"</a:t>
            </a:r>
            <a:endParaRPr/>
          </a:p>
          <a:p>
            <a:pPr indent="0" lvl="0" marL="0" rtl="1" algn="r">
              <a:spcBef>
                <a:spcPts val="400"/>
              </a:spcBef>
              <a:spcAft>
                <a:spcPts val="0"/>
              </a:spcAft>
              <a:buNone/>
            </a:pPr>
            <a:r>
              <a:rPr lang="iw"/>
              <a:t>-------</a:t>
            </a:r>
            <a:endParaRPr/>
          </a:p>
          <a:p>
            <a:pPr indent="-311150" lvl="0" marL="457200" rtl="1" algn="r">
              <a:spcBef>
                <a:spcPts val="400"/>
              </a:spcBef>
              <a:spcAft>
                <a:spcPts val="0"/>
              </a:spcAft>
              <a:buSzPts val="1300"/>
              <a:buAutoNum type="arabicPeriod"/>
            </a:pPr>
            <a:r>
              <a:rPr lang="iw"/>
              <a:t>יש ליצור פונקציה המדמה קריאה של קובץ (מחזירה פרומיס, אבל אין צורך לקרוא בפועל את הקובץ, אלא להחזיר דרך settimeout מחרוזת)</a:t>
            </a:r>
            <a:endParaRPr/>
          </a:p>
          <a:p>
            <a:pPr indent="-311150" lvl="0" marL="457200" rtl="1" algn="r">
              <a:spcBef>
                <a:spcPts val="400"/>
              </a:spcBef>
              <a:spcAft>
                <a:spcPts val="0"/>
              </a:spcAft>
              <a:buSzPts val="1300"/>
              <a:buAutoNum type="arabicPeriod"/>
            </a:pPr>
            <a:r>
              <a:rPr lang="iw"/>
              <a:t>יש ליצור פונקציה שמחזירה פרומיס, הפונקציה מקבלת תוכן של קובץ, והפרומיס מחזיר את התוכן באותיות גדולות.</a:t>
            </a:r>
            <a:endParaRPr/>
          </a:p>
          <a:p>
            <a:pPr indent="-311150" lvl="0" marL="457200" rtl="1" algn="r">
              <a:spcBef>
                <a:spcPts val="400"/>
              </a:spcBef>
              <a:spcAft>
                <a:spcPts val="0"/>
              </a:spcAft>
              <a:buSzPts val="1300"/>
              <a:buAutoNum type="arabicPeriod"/>
            </a:pPr>
            <a:r>
              <a:rPr lang="iw"/>
              <a:t>יש ליצור פרומיס המקבל טקסט, וכותב אותו לקובץ חדש. גם פעולה זו היא פעולה מדומית.</a:t>
            </a:r>
            <a:endParaRPr/>
          </a:p>
          <a:p>
            <a:pPr indent="-311150" lvl="0" marL="457200" rtl="1" algn="r">
              <a:spcBef>
                <a:spcPts val="400"/>
              </a:spcBef>
              <a:spcAft>
                <a:spcPts val="400"/>
              </a:spcAft>
              <a:buSzPts val="1300"/>
              <a:buAutoNum type="arabicPeriod"/>
            </a:pPr>
            <a:r>
              <a:rPr lang="iw"/>
              <a:t>יש לקרוא לכל הפונקציות הנ"ל משורשרות - קרא קובץ, המר לאותיות גדולות, ושמור אותו.</a:t>
            </a:r>
            <a:br>
              <a:rPr lang="iw"/>
            </a:br>
            <a:r>
              <a:rPr lang="iw"/>
              <a:t>יש לטפל באופציה של כישלון.</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6</a:t>
            </a:r>
            <a:endParaRPr/>
          </a:p>
        </p:txBody>
      </p:sp>
      <p:sp>
        <p:nvSpPr>
          <p:cNvPr id="394" name="Google Shape;394;p5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async await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Async Await- הסבר</a:t>
            </a:r>
            <a:endParaRPr/>
          </a:p>
        </p:txBody>
      </p:sp>
      <p:sp>
        <p:nvSpPr>
          <p:cNvPr id="400" name="Google Shape;400;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מצורף קובץ בעברית.</a:t>
            </a:r>
            <a:endParaRPr/>
          </a:p>
          <a:p>
            <a:pPr indent="0" lvl="0" marL="0" rtl="1" algn="r">
              <a:spcBef>
                <a:spcPts val="400"/>
              </a:spcBef>
              <a:spcAft>
                <a:spcPts val="4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async / await הסבר רשמי</a:t>
            </a:r>
            <a:endParaRPr/>
          </a:p>
        </p:txBody>
      </p:sp>
      <p:sp>
        <p:nvSpPr>
          <p:cNvPr id="406" name="Google Shape;406;p5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מצורף קובץ הסבר על כל ענין הפרומיסים, ברמה גבוהה יחסית.</a:t>
            </a:r>
            <a:endParaRPr/>
          </a:p>
          <a:p>
            <a:pPr indent="0" lvl="0" marL="0" rtl="1" algn="r">
              <a:spcBef>
                <a:spcPts val="400"/>
              </a:spcBef>
              <a:spcAft>
                <a:spcPts val="400"/>
              </a:spcAft>
              <a:buNone/>
            </a:pPr>
            <a:r>
              <a:rPr lang="iw"/>
              <a:t>כעת מופיע בעיקר בשביל החלק של async / await</a:t>
            </a:r>
            <a:endParaRPr/>
          </a:p>
        </p:txBody>
      </p:sp>
      <p:pic>
        <p:nvPicPr>
          <p:cNvPr id="407" name="Google Shape;407;p55">
            <a:hlinkClick r:id="rId3"/>
          </p:cNvPr>
          <p:cNvPicPr preferRelativeResize="0"/>
          <p:nvPr/>
        </p:nvPicPr>
        <p:blipFill>
          <a:blip r:embed="rId4">
            <a:alphaModFix/>
          </a:blip>
          <a:stretch>
            <a:fillRect/>
          </a:stretch>
        </p:blipFill>
        <p:spPr>
          <a:xfrm>
            <a:off x="2654150" y="2933775"/>
            <a:ext cx="5600700" cy="1504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הסבר נוסף</a:t>
            </a:r>
            <a:endParaRPr/>
          </a:p>
        </p:txBody>
      </p:sp>
      <p:sp>
        <p:nvSpPr>
          <p:cNvPr id="413" name="Google Shape;413;p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הסבר נוסף על async await</a:t>
            </a:r>
            <a:endParaRPr/>
          </a:p>
          <a:p>
            <a:pPr indent="0" lvl="0" marL="0" rtl="1" algn="r">
              <a:spcBef>
                <a:spcPts val="400"/>
              </a:spcBef>
              <a:spcAft>
                <a:spcPts val="400"/>
              </a:spcAft>
              <a:buNone/>
            </a:pPr>
            <a:r>
              <a:t/>
            </a:r>
            <a:endParaRPr/>
          </a:p>
        </p:txBody>
      </p:sp>
      <p:pic>
        <p:nvPicPr>
          <p:cNvPr id="414" name="Google Shape;414;p56">
            <a:hlinkClick r:id="rId3"/>
          </p:cNvPr>
          <p:cNvPicPr preferRelativeResize="0"/>
          <p:nvPr/>
        </p:nvPicPr>
        <p:blipFill>
          <a:blip r:embed="rId4">
            <a:alphaModFix/>
          </a:blip>
          <a:stretch>
            <a:fillRect/>
          </a:stretch>
        </p:blipFill>
        <p:spPr>
          <a:xfrm>
            <a:off x="2657463" y="3091825"/>
            <a:ext cx="5667375" cy="1295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מה שגוי?</a:t>
            </a:r>
            <a:br>
              <a:rPr lang="iw"/>
            </a:br>
            <a:r>
              <a:rPr lang="iw" sz="2111"/>
              <a:t>בשקופיות הבאות מופיעים קטעי קוד שגויים. יש לזהות את השגיאה</a:t>
            </a:r>
            <a:endParaRPr sz="2111"/>
          </a:p>
        </p:txBody>
      </p:sp>
      <p:sp>
        <p:nvSpPr>
          <p:cNvPr id="420" name="Google Shape;420;p57"/>
          <p:cNvSpPr txBox="1"/>
          <p:nvPr>
            <p:ph idx="1" type="body"/>
          </p:nvPr>
        </p:nvSpPr>
        <p:spPr>
          <a:xfrm>
            <a:off x="819150" y="2870375"/>
            <a:ext cx="7505700" cy="15684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AutoNum type="arabicPeriod"/>
            </a:pPr>
            <a:r>
              <a:rPr lang="iw" sz="1050">
                <a:solidFill>
                  <a:srgbClr val="0000FF"/>
                </a:solidFill>
                <a:highlight>
                  <a:srgbClr val="FFFFFF"/>
                </a:highlight>
                <a:latin typeface="Courier New"/>
                <a:ea typeface="Courier New"/>
                <a:cs typeface="Courier New"/>
                <a:sym typeface="Courier New"/>
              </a:rPr>
              <a:t>async</a:t>
            </a: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function</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getUser</a:t>
            </a:r>
            <a:r>
              <a:rPr lang="iw"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SzPts val="1300"/>
              <a:buAutoNum type="arabicPeriod"/>
            </a:pP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const</a:t>
            </a:r>
            <a:r>
              <a:rPr lang="iw" sz="1050">
                <a:solidFill>
                  <a:srgbClr val="000000"/>
                </a:solidFill>
                <a:highlight>
                  <a:srgbClr val="FFFFFF"/>
                </a:highlight>
                <a:latin typeface="Courier New"/>
                <a:ea typeface="Courier New"/>
                <a:cs typeface="Courier New"/>
                <a:sym typeface="Courier New"/>
              </a:rPr>
              <a:t> </a:t>
            </a:r>
            <a:r>
              <a:rPr lang="iw" sz="1050">
                <a:solidFill>
                  <a:srgbClr val="0070C1"/>
                </a:solidFill>
                <a:highlight>
                  <a:srgbClr val="FFFFFF"/>
                </a:highlight>
                <a:latin typeface="Courier New"/>
                <a:ea typeface="Courier New"/>
                <a:cs typeface="Courier New"/>
                <a:sym typeface="Courier New"/>
              </a:rPr>
              <a:t>user</a:t>
            </a:r>
            <a:r>
              <a:rPr lang="iw" sz="1050">
                <a:solidFill>
                  <a:srgbClr val="000000"/>
                </a:solidFill>
                <a:highlight>
                  <a:srgbClr val="FFFFFF"/>
                </a:highlight>
                <a:latin typeface="Courier New"/>
                <a:ea typeface="Courier New"/>
                <a:cs typeface="Courier New"/>
                <a:sym typeface="Courier New"/>
              </a:rPr>
              <a:t> = </a:t>
            </a:r>
            <a:r>
              <a:rPr lang="iw" sz="1050">
                <a:solidFill>
                  <a:srgbClr val="795E26"/>
                </a:solidFill>
                <a:highlight>
                  <a:srgbClr val="FFFFFF"/>
                </a:highlight>
                <a:latin typeface="Courier New"/>
                <a:ea typeface="Courier New"/>
                <a:cs typeface="Courier New"/>
                <a:sym typeface="Courier New"/>
              </a:rPr>
              <a:t>fetch</a:t>
            </a:r>
            <a:r>
              <a:rPr lang="iw" sz="1050">
                <a:solidFill>
                  <a:srgbClr val="000000"/>
                </a:solidFill>
                <a:highlight>
                  <a:srgbClr val="FFFFFF"/>
                </a:highlight>
                <a:latin typeface="Courier New"/>
                <a:ea typeface="Courier New"/>
                <a:cs typeface="Courier New"/>
                <a:sym typeface="Courier New"/>
              </a:rPr>
              <a:t>(</a:t>
            </a:r>
            <a:r>
              <a:rPr lang="iw" sz="1050">
                <a:solidFill>
                  <a:srgbClr val="A31515"/>
                </a:solidFill>
                <a:highlight>
                  <a:srgbClr val="FFFFFF"/>
                </a:highlight>
                <a:latin typeface="Courier New"/>
                <a:ea typeface="Courier New"/>
                <a:cs typeface="Courier New"/>
                <a:sym typeface="Courier New"/>
              </a:rPr>
              <a:t>'/api/user'</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SzPts val="1300"/>
              <a:buAutoNum type="arabicPeriod"/>
            </a:pPr>
            <a:r>
              <a:rPr lang="iw" sz="1050">
                <a:solidFill>
                  <a:srgbClr val="000000"/>
                </a:solidFill>
                <a:highlight>
                  <a:srgbClr val="FFFFFF"/>
                </a:highlight>
                <a:latin typeface="Courier New"/>
                <a:ea typeface="Courier New"/>
                <a:cs typeface="Courier New"/>
                <a:sym typeface="Courier New"/>
              </a:rPr>
              <a:t>  </a:t>
            </a:r>
            <a:r>
              <a:rPr lang="iw" sz="1050">
                <a:solidFill>
                  <a:srgbClr val="001080"/>
                </a:solidFill>
                <a:highlight>
                  <a:srgbClr val="FFFFFF"/>
                </a:highlight>
                <a:latin typeface="Courier New"/>
                <a:ea typeface="Courier New"/>
                <a:cs typeface="Courier New"/>
                <a:sym typeface="Courier New"/>
              </a:rPr>
              <a:t>console</a:t>
            </a:r>
            <a:r>
              <a:rPr lang="iw" sz="1050">
                <a:solidFill>
                  <a:srgbClr val="000000"/>
                </a:solidFill>
                <a:highlight>
                  <a:srgbClr val="FFFFFF"/>
                </a:highlight>
                <a:latin typeface="Courier New"/>
                <a:ea typeface="Courier New"/>
                <a:cs typeface="Courier New"/>
                <a:sym typeface="Courier New"/>
              </a:rPr>
              <a:t>.</a:t>
            </a:r>
            <a:r>
              <a:rPr lang="iw" sz="1050">
                <a:solidFill>
                  <a:srgbClr val="795E26"/>
                </a:solidFill>
                <a:highlight>
                  <a:srgbClr val="FFFFFF"/>
                </a:highlight>
                <a:latin typeface="Courier New"/>
                <a:ea typeface="Courier New"/>
                <a:cs typeface="Courier New"/>
                <a:sym typeface="Courier New"/>
              </a:rPr>
              <a:t>log</a:t>
            </a:r>
            <a:r>
              <a:rPr lang="iw" sz="1050">
                <a:solidFill>
                  <a:srgbClr val="000000"/>
                </a:solidFill>
                <a:highlight>
                  <a:srgbClr val="FFFFFF"/>
                </a:highlight>
                <a:latin typeface="Courier New"/>
                <a:ea typeface="Courier New"/>
                <a:cs typeface="Courier New"/>
                <a:sym typeface="Courier New"/>
              </a:rPr>
              <a:t>(</a:t>
            </a:r>
            <a:r>
              <a:rPr lang="iw" sz="1050">
                <a:solidFill>
                  <a:srgbClr val="0070C1"/>
                </a:solidFill>
                <a:highlight>
                  <a:srgbClr val="FFFFFF"/>
                </a:highlight>
                <a:latin typeface="Courier New"/>
                <a:ea typeface="Courier New"/>
                <a:cs typeface="Courier New"/>
                <a:sym typeface="Courier New"/>
              </a:rPr>
              <a:t>user</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SzPts val="1300"/>
              <a:buAutoNum type="arabicPeriod"/>
            </a:pP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457200" rtl="0" algn="l">
              <a:spcBef>
                <a:spcPts val="0"/>
              </a:spcBef>
              <a:spcAft>
                <a:spcPts val="400"/>
              </a:spcAft>
              <a:buNone/>
            </a:pPr>
            <a:r>
              <a:t/>
            </a:r>
            <a:endParaRPr/>
          </a:p>
        </p:txBody>
      </p:sp>
      <p:sp>
        <p:nvSpPr>
          <p:cNvPr id="421" name="Google Shape;421;p57"/>
          <p:cNvSpPr txBox="1"/>
          <p:nvPr/>
        </p:nvSpPr>
        <p:spPr>
          <a:xfrm>
            <a:off x="4572000" y="1880925"/>
            <a:ext cx="3636900" cy="58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2111">
                <a:solidFill>
                  <a:schemeClr val="lt1"/>
                </a:solidFill>
                <a:latin typeface="Nunito"/>
                <a:ea typeface="Nunito"/>
                <a:cs typeface="Nunito"/>
                <a:sym typeface="Nunito"/>
              </a:rPr>
              <a:t>קטע ראשון:</a:t>
            </a:r>
            <a:endParaRPr sz="1300">
              <a:solidFill>
                <a:schemeClr val="dk2"/>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iw" sz="1050">
                <a:solidFill>
                  <a:srgbClr val="0000FF"/>
                </a:solidFill>
                <a:highlight>
                  <a:srgbClr val="FFFFFF"/>
                </a:highlight>
                <a:latin typeface="Courier New"/>
                <a:ea typeface="Courier New"/>
                <a:cs typeface="Courier New"/>
                <a:sym typeface="Courier New"/>
              </a:rPr>
              <a:t>function</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getData</a:t>
            </a:r>
            <a:r>
              <a:rPr lang="iw"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const</a:t>
            </a:r>
            <a:r>
              <a:rPr lang="iw" sz="1050">
                <a:solidFill>
                  <a:srgbClr val="000000"/>
                </a:solidFill>
                <a:highlight>
                  <a:srgbClr val="FFFFFF"/>
                </a:highlight>
                <a:latin typeface="Courier New"/>
                <a:ea typeface="Courier New"/>
                <a:cs typeface="Courier New"/>
                <a:sym typeface="Courier New"/>
              </a:rPr>
              <a:t> </a:t>
            </a:r>
            <a:r>
              <a:rPr lang="iw" sz="1050">
                <a:solidFill>
                  <a:srgbClr val="0070C1"/>
                </a:solidFill>
                <a:highlight>
                  <a:srgbClr val="FFFFFF"/>
                </a:highlight>
                <a:latin typeface="Courier New"/>
                <a:ea typeface="Courier New"/>
                <a:cs typeface="Courier New"/>
                <a:sym typeface="Courier New"/>
              </a:rPr>
              <a:t>data</a:t>
            </a:r>
            <a:r>
              <a:rPr lang="iw" sz="1050">
                <a:solidFill>
                  <a:srgbClr val="000000"/>
                </a:solidFill>
                <a:highlight>
                  <a:srgbClr val="FFFFFF"/>
                </a:highlight>
                <a:latin typeface="Courier New"/>
                <a:ea typeface="Courier New"/>
                <a:cs typeface="Courier New"/>
                <a:sym typeface="Courier New"/>
              </a:rPr>
              <a:t> = </a:t>
            </a:r>
            <a:r>
              <a:rPr lang="iw" sz="1050">
                <a:solidFill>
                  <a:srgbClr val="AF00DB"/>
                </a:solidFill>
                <a:highlight>
                  <a:srgbClr val="FFFFFF"/>
                </a:highlight>
                <a:latin typeface="Courier New"/>
                <a:ea typeface="Courier New"/>
                <a:cs typeface="Courier New"/>
                <a:sym typeface="Courier New"/>
              </a:rPr>
              <a:t>await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fetch</a:t>
            </a:r>
            <a:r>
              <a:rPr lang="iw" sz="1050">
                <a:solidFill>
                  <a:srgbClr val="000000"/>
                </a:solidFill>
                <a:highlight>
                  <a:srgbClr val="FFFFFF"/>
                </a:highlight>
                <a:latin typeface="Courier New"/>
                <a:ea typeface="Courier New"/>
                <a:cs typeface="Courier New"/>
                <a:sym typeface="Courier New"/>
              </a:rPr>
              <a:t>(</a:t>
            </a:r>
            <a:r>
              <a:rPr lang="iw" sz="1050">
                <a:solidFill>
                  <a:srgbClr val="A31515"/>
                </a:solidFill>
                <a:highlight>
                  <a:srgbClr val="FFFFFF"/>
                </a:highlight>
                <a:latin typeface="Courier New"/>
                <a:ea typeface="Courier New"/>
                <a:cs typeface="Courier New"/>
                <a:sym typeface="Courier New"/>
              </a:rPr>
              <a:t>'/api/data'</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AF00DB"/>
                </a:solidFill>
                <a:highlight>
                  <a:srgbClr val="FFFFFF"/>
                </a:highlight>
                <a:latin typeface="Courier New"/>
                <a:ea typeface="Courier New"/>
                <a:cs typeface="Courier New"/>
                <a:sym typeface="Courier New"/>
              </a:rPr>
              <a:t>return</a:t>
            </a:r>
            <a:r>
              <a:rPr lang="iw" sz="1050">
                <a:solidFill>
                  <a:srgbClr val="000000"/>
                </a:solidFill>
                <a:highlight>
                  <a:srgbClr val="FFFFFF"/>
                </a:highlight>
                <a:latin typeface="Courier New"/>
                <a:ea typeface="Courier New"/>
                <a:cs typeface="Courier New"/>
                <a:sym typeface="Courier New"/>
              </a:rPr>
              <a:t> </a:t>
            </a:r>
            <a:r>
              <a:rPr lang="iw" sz="1050">
                <a:solidFill>
                  <a:srgbClr val="0070C1"/>
                </a:solidFill>
                <a:highlight>
                  <a:srgbClr val="FFFFFF"/>
                </a:highlight>
                <a:latin typeface="Courier New"/>
                <a:ea typeface="Courier New"/>
                <a:cs typeface="Courier New"/>
                <a:sym typeface="Courier New"/>
              </a:rPr>
              <a:t>data</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400"/>
              </a:spcAft>
              <a:buNone/>
            </a:pPr>
            <a:r>
              <a:t/>
            </a:r>
            <a:endParaRPr/>
          </a:p>
        </p:txBody>
      </p:sp>
      <p:sp>
        <p:nvSpPr>
          <p:cNvPr id="427" name="Google Shape;427;p58"/>
          <p:cNvSpPr txBox="1"/>
          <p:nvPr/>
        </p:nvSpPr>
        <p:spPr>
          <a:xfrm>
            <a:off x="4687950" y="864700"/>
            <a:ext cx="3636900" cy="58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2111">
                <a:solidFill>
                  <a:schemeClr val="lt1"/>
                </a:solidFill>
                <a:latin typeface="Nunito"/>
                <a:ea typeface="Nunito"/>
                <a:cs typeface="Nunito"/>
                <a:sym typeface="Nunito"/>
              </a:rPr>
              <a:t>קטע שני:</a:t>
            </a:r>
            <a:endParaRPr sz="1300">
              <a:solidFill>
                <a:schemeClr val="dk2"/>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iw" sz="1050">
                <a:solidFill>
                  <a:srgbClr val="0000FF"/>
                </a:solidFill>
                <a:highlight>
                  <a:srgbClr val="FFFFFF"/>
                </a:highlight>
                <a:latin typeface="Courier New"/>
                <a:ea typeface="Courier New"/>
                <a:cs typeface="Courier New"/>
                <a:sym typeface="Courier New"/>
              </a:rPr>
              <a:t>async</a:t>
            </a: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function</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getData</a:t>
            </a:r>
            <a:r>
              <a:rPr lang="iw"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const</a:t>
            </a:r>
            <a:r>
              <a:rPr lang="iw" sz="1050">
                <a:solidFill>
                  <a:srgbClr val="000000"/>
                </a:solidFill>
                <a:highlight>
                  <a:srgbClr val="FFFFFF"/>
                </a:highlight>
                <a:latin typeface="Courier New"/>
                <a:ea typeface="Courier New"/>
                <a:cs typeface="Courier New"/>
                <a:sym typeface="Courier New"/>
              </a:rPr>
              <a:t> </a:t>
            </a:r>
            <a:r>
              <a:rPr lang="iw" sz="1050">
                <a:solidFill>
                  <a:srgbClr val="0070C1"/>
                </a:solidFill>
                <a:highlight>
                  <a:srgbClr val="FFFFFF"/>
                </a:highlight>
                <a:latin typeface="Courier New"/>
                <a:ea typeface="Courier New"/>
                <a:cs typeface="Courier New"/>
                <a:sym typeface="Courier New"/>
              </a:rPr>
              <a:t>result</a:t>
            </a:r>
            <a:r>
              <a:rPr lang="iw" sz="1050">
                <a:solidFill>
                  <a:srgbClr val="000000"/>
                </a:solidFill>
                <a:highlight>
                  <a:srgbClr val="FFFFFF"/>
                </a:highlight>
                <a:latin typeface="Courier New"/>
                <a:ea typeface="Courier New"/>
                <a:cs typeface="Courier New"/>
                <a:sym typeface="Courier New"/>
              </a:rPr>
              <a:t> = </a:t>
            </a:r>
            <a:r>
              <a:rPr lang="iw" sz="1050">
                <a:solidFill>
                  <a:srgbClr val="AF00DB"/>
                </a:solidFill>
                <a:highlight>
                  <a:srgbClr val="FFFFFF"/>
                </a:highlight>
                <a:latin typeface="Courier New"/>
                <a:ea typeface="Courier New"/>
                <a:cs typeface="Courier New"/>
                <a:sym typeface="Courier New"/>
              </a:rPr>
              <a:t>await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fetch</a:t>
            </a:r>
            <a:r>
              <a:rPr lang="iw" sz="1050">
                <a:solidFill>
                  <a:srgbClr val="000000"/>
                </a:solidFill>
                <a:highlight>
                  <a:srgbClr val="FFFFFF"/>
                </a:highlight>
                <a:latin typeface="Courier New"/>
                <a:ea typeface="Courier New"/>
                <a:cs typeface="Courier New"/>
                <a:sym typeface="Courier New"/>
              </a:rPr>
              <a:t>(</a:t>
            </a:r>
            <a:r>
              <a:rPr lang="iw" sz="1050">
                <a:solidFill>
                  <a:srgbClr val="A31515"/>
                </a:solidFill>
                <a:highlight>
                  <a:srgbClr val="FFFFFF"/>
                </a:highlight>
                <a:latin typeface="Courier New"/>
                <a:ea typeface="Courier New"/>
                <a:cs typeface="Courier New"/>
                <a:sym typeface="Courier New"/>
              </a:rPr>
              <a:t>'/api/data'</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then</a:t>
            </a:r>
            <a:r>
              <a:rPr lang="iw" sz="1050">
                <a:solidFill>
                  <a:srgbClr val="000000"/>
                </a:solidFill>
                <a:highlight>
                  <a:srgbClr val="FFFFFF"/>
                </a:highlight>
                <a:latin typeface="Courier New"/>
                <a:ea typeface="Courier New"/>
                <a:cs typeface="Courier New"/>
                <a:sym typeface="Courier New"/>
              </a:rPr>
              <a:t>(</a:t>
            </a:r>
            <a:r>
              <a:rPr lang="iw" sz="1050">
                <a:solidFill>
                  <a:srgbClr val="001080"/>
                </a:solidFill>
                <a:highlight>
                  <a:srgbClr val="FFFFFF"/>
                </a:highlight>
                <a:latin typeface="Courier New"/>
                <a:ea typeface="Courier New"/>
                <a:cs typeface="Courier New"/>
                <a:sym typeface="Courier New"/>
              </a:rPr>
              <a:t>response</a:t>
            </a: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=&gt;</a:t>
            </a:r>
            <a:r>
              <a:rPr lang="iw" sz="1050">
                <a:solidFill>
                  <a:srgbClr val="000000"/>
                </a:solidFill>
                <a:highlight>
                  <a:srgbClr val="FFFFFF"/>
                </a:highlight>
                <a:latin typeface="Courier New"/>
                <a:ea typeface="Courier New"/>
                <a:cs typeface="Courier New"/>
                <a:sym typeface="Courier New"/>
              </a:rPr>
              <a:t> </a:t>
            </a:r>
            <a:r>
              <a:rPr lang="iw" sz="1050">
                <a:solidFill>
                  <a:srgbClr val="001080"/>
                </a:solidFill>
                <a:highlight>
                  <a:srgbClr val="FFFFFF"/>
                </a:highlight>
                <a:latin typeface="Courier New"/>
                <a:ea typeface="Courier New"/>
                <a:cs typeface="Courier New"/>
                <a:sym typeface="Courier New"/>
              </a:rPr>
              <a:t>response</a:t>
            </a:r>
            <a:r>
              <a:rPr lang="iw" sz="1050">
                <a:solidFill>
                  <a:srgbClr val="000000"/>
                </a:solidFill>
                <a:highlight>
                  <a:srgbClr val="FFFFFF"/>
                </a:highlight>
                <a:latin typeface="Courier New"/>
                <a:ea typeface="Courier New"/>
                <a:cs typeface="Courier New"/>
                <a:sym typeface="Courier New"/>
              </a:rPr>
              <a:t>.</a:t>
            </a:r>
            <a:r>
              <a:rPr lang="iw" sz="1050">
                <a:solidFill>
                  <a:srgbClr val="795E26"/>
                </a:solidFill>
                <a:highlight>
                  <a:srgbClr val="FFFFFF"/>
                </a:highlight>
                <a:latin typeface="Courier New"/>
                <a:ea typeface="Courier New"/>
                <a:cs typeface="Courier New"/>
                <a:sym typeface="Courier New"/>
              </a:rPr>
              <a:t>json</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then</a:t>
            </a:r>
            <a:r>
              <a:rPr lang="iw" sz="1050">
                <a:solidFill>
                  <a:srgbClr val="000000"/>
                </a:solidFill>
                <a:highlight>
                  <a:srgbClr val="FFFFFF"/>
                </a:highlight>
                <a:latin typeface="Courier New"/>
                <a:ea typeface="Courier New"/>
                <a:cs typeface="Courier New"/>
                <a:sym typeface="Courier New"/>
              </a:rPr>
              <a:t>(</a:t>
            </a:r>
            <a:r>
              <a:rPr lang="iw" sz="1050">
                <a:solidFill>
                  <a:srgbClr val="001080"/>
                </a:solidFill>
                <a:highlight>
                  <a:srgbClr val="FFFFFF"/>
                </a:highlight>
                <a:latin typeface="Courier New"/>
                <a:ea typeface="Courier New"/>
                <a:cs typeface="Courier New"/>
                <a:sym typeface="Courier New"/>
              </a:rPr>
              <a:t>data</a:t>
            </a: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=&gt;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processData</a:t>
            </a:r>
            <a:r>
              <a:rPr lang="iw" sz="1050">
                <a:solidFill>
                  <a:srgbClr val="000000"/>
                </a:solidFill>
                <a:highlight>
                  <a:srgbClr val="FFFFFF"/>
                </a:highlight>
                <a:latin typeface="Courier New"/>
                <a:ea typeface="Courier New"/>
                <a:cs typeface="Courier New"/>
                <a:sym typeface="Courier New"/>
              </a:rPr>
              <a:t>(</a:t>
            </a:r>
            <a:r>
              <a:rPr lang="iw" sz="1050">
                <a:solidFill>
                  <a:srgbClr val="001080"/>
                </a:solidFill>
                <a:highlight>
                  <a:srgbClr val="FFFFFF"/>
                </a:highlight>
                <a:latin typeface="Courier New"/>
                <a:ea typeface="Courier New"/>
                <a:cs typeface="Courier New"/>
                <a:sym typeface="Courier New"/>
              </a:rPr>
              <a:t>data</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AF00DB"/>
                </a:solidFill>
                <a:highlight>
                  <a:srgbClr val="FFFFFF"/>
                </a:highlight>
                <a:latin typeface="Courier New"/>
                <a:ea typeface="Courier New"/>
                <a:cs typeface="Courier New"/>
                <a:sym typeface="Courier New"/>
              </a:rPr>
              <a:t>return</a:t>
            </a:r>
            <a:r>
              <a:rPr lang="iw" sz="1050">
                <a:solidFill>
                  <a:srgbClr val="000000"/>
                </a:solidFill>
                <a:highlight>
                  <a:srgbClr val="FFFFFF"/>
                </a:highlight>
                <a:latin typeface="Courier New"/>
                <a:ea typeface="Courier New"/>
                <a:cs typeface="Courier New"/>
                <a:sym typeface="Courier New"/>
              </a:rPr>
              <a:t> </a:t>
            </a:r>
            <a:r>
              <a:rPr lang="iw" sz="1050">
                <a:solidFill>
                  <a:srgbClr val="0070C1"/>
                </a:solidFill>
                <a:highlight>
                  <a:srgbClr val="FFFFFF"/>
                </a:highlight>
                <a:latin typeface="Courier New"/>
                <a:ea typeface="Courier New"/>
                <a:cs typeface="Courier New"/>
                <a:sym typeface="Courier New"/>
              </a:rPr>
              <a:t>result</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400"/>
              </a:spcAft>
              <a:buNone/>
            </a:pPr>
            <a:r>
              <a:t/>
            </a:r>
            <a:endParaRPr/>
          </a:p>
        </p:txBody>
      </p:sp>
      <p:sp>
        <p:nvSpPr>
          <p:cNvPr id="433" name="Google Shape;433;p59"/>
          <p:cNvSpPr txBox="1"/>
          <p:nvPr/>
        </p:nvSpPr>
        <p:spPr>
          <a:xfrm>
            <a:off x="4687950" y="864700"/>
            <a:ext cx="3636900" cy="58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2111">
                <a:solidFill>
                  <a:schemeClr val="lt1"/>
                </a:solidFill>
                <a:latin typeface="Nunito"/>
                <a:ea typeface="Nunito"/>
                <a:cs typeface="Nunito"/>
                <a:sym typeface="Nunito"/>
              </a:rPr>
              <a:t>קטע שלישי:</a:t>
            </a:r>
            <a:endParaRPr sz="1300">
              <a:solidFill>
                <a:schemeClr val="dk2"/>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iw" sz="1050">
                <a:solidFill>
                  <a:srgbClr val="0000FF"/>
                </a:solidFill>
                <a:highlight>
                  <a:srgbClr val="FFFFFF"/>
                </a:highlight>
                <a:latin typeface="Courier New"/>
                <a:ea typeface="Courier New"/>
                <a:cs typeface="Courier New"/>
                <a:sym typeface="Courier New"/>
              </a:rPr>
              <a:t>async</a:t>
            </a:r>
            <a:r>
              <a:rPr lang="iw" sz="1050">
                <a:solidFill>
                  <a:srgbClr val="000000"/>
                </a:solidFill>
                <a:highlight>
                  <a:srgbClr val="FFFFFF"/>
                </a:highlight>
                <a:latin typeface="Courier New"/>
                <a:ea typeface="Courier New"/>
                <a:cs typeface="Courier New"/>
                <a:sym typeface="Courier New"/>
              </a:rPr>
              <a:t> </a:t>
            </a:r>
            <a:r>
              <a:rPr lang="iw" sz="1050">
                <a:solidFill>
                  <a:srgbClr val="0000FF"/>
                </a:solidFill>
                <a:highlight>
                  <a:srgbClr val="FFFFFF"/>
                </a:highlight>
                <a:latin typeface="Courier New"/>
                <a:ea typeface="Courier New"/>
                <a:cs typeface="Courier New"/>
                <a:sym typeface="Courier New"/>
              </a:rPr>
              <a:t>function</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initialize</a:t>
            </a:r>
            <a:r>
              <a:rPr lang="iw"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AF00DB"/>
                </a:solidFill>
                <a:highlight>
                  <a:srgbClr val="FFFFFF"/>
                </a:highlight>
                <a:latin typeface="Courier New"/>
                <a:ea typeface="Courier New"/>
                <a:cs typeface="Courier New"/>
                <a:sym typeface="Courier New"/>
              </a:rPr>
              <a:t>await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setupDatabase</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AF00DB"/>
                </a:solidFill>
                <a:highlight>
                  <a:srgbClr val="FFFFFF"/>
                </a:highlight>
                <a:latin typeface="Courier New"/>
                <a:ea typeface="Courier New"/>
                <a:cs typeface="Courier New"/>
                <a:sym typeface="Courier New"/>
              </a:rPr>
              <a:t>await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loadConfigs</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  </a:t>
            </a:r>
            <a:r>
              <a:rPr lang="iw" sz="1050">
                <a:solidFill>
                  <a:srgbClr val="AF00DB"/>
                </a:solidFill>
                <a:highlight>
                  <a:srgbClr val="FFFFFF"/>
                </a:highlight>
                <a:latin typeface="Courier New"/>
                <a:ea typeface="Courier New"/>
                <a:cs typeface="Courier New"/>
                <a:sym typeface="Courier New"/>
              </a:rPr>
              <a:t>await</a:t>
            </a:r>
            <a:r>
              <a:rPr lang="iw" sz="1050">
                <a:solidFill>
                  <a:srgbClr val="000000"/>
                </a:solidFill>
                <a:highlight>
                  <a:srgbClr val="FFFFFF"/>
                </a:highlight>
                <a:latin typeface="Courier New"/>
                <a:ea typeface="Courier New"/>
                <a:cs typeface="Courier New"/>
                <a:sym typeface="Courier New"/>
              </a:rPr>
              <a:t> </a:t>
            </a:r>
            <a:r>
              <a:rPr lang="iw" sz="1050">
                <a:solidFill>
                  <a:srgbClr val="795E26"/>
                </a:solidFill>
                <a:highlight>
                  <a:srgbClr val="FFFFFF"/>
                </a:highlight>
                <a:latin typeface="Courier New"/>
                <a:ea typeface="Courier New"/>
                <a:cs typeface="Courier New"/>
                <a:sym typeface="Courier New"/>
              </a:rPr>
              <a:t>connectToCache</a:t>
            </a: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w"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400"/>
              </a:spcAft>
              <a:buNone/>
            </a:pPr>
            <a:r>
              <a:t/>
            </a:r>
            <a:endParaRPr/>
          </a:p>
        </p:txBody>
      </p:sp>
      <p:sp>
        <p:nvSpPr>
          <p:cNvPr id="439" name="Google Shape;439;p60"/>
          <p:cNvSpPr txBox="1"/>
          <p:nvPr/>
        </p:nvSpPr>
        <p:spPr>
          <a:xfrm>
            <a:off x="4687950" y="864700"/>
            <a:ext cx="3636900" cy="588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2111">
                <a:solidFill>
                  <a:schemeClr val="lt1"/>
                </a:solidFill>
                <a:latin typeface="Nunito"/>
                <a:ea typeface="Nunito"/>
                <a:cs typeface="Nunito"/>
                <a:sym typeface="Nunito"/>
              </a:rPr>
              <a:t>קטע רביעי:</a:t>
            </a:r>
            <a:endParaRPr sz="1300">
              <a:solidFill>
                <a:schemeClr val="dk2"/>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תשובות</a:t>
            </a:r>
            <a:endParaRPr/>
          </a:p>
        </p:txBody>
      </p:sp>
      <p:sp>
        <p:nvSpPr>
          <p:cNvPr id="445" name="Google Shape;445;p6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חסר שימוש ב  await בשביל הפונקציה fetchData.</a:t>
            </a:r>
            <a:endParaRPr/>
          </a:p>
          <a:p>
            <a:pPr indent="-311150" lvl="0" marL="457200" rtl="1" algn="r">
              <a:spcBef>
                <a:spcPts val="400"/>
              </a:spcBef>
              <a:spcAft>
                <a:spcPts val="0"/>
              </a:spcAft>
              <a:buSzPts val="1300"/>
              <a:buAutoNum type="arabicPeriod"/>
            </a:pPr>
            <a:r>
              <a:rPr lang="iw"/>
              <a:t>חסר הגדרת async על הפונקציה.</a:t>
            </a:r>
            <a:endParaRPr/>
          </a:p>
          <a:p>
            <a:pPr indent="-311150" lvl="0" marL="457200" rtl="1" algn="r">
              <a:spcBef>
                <a:spcPts val="400"/>
              </a:spcBef>
              <a:spcAft>
                <a:spcPts val="0"/>
              </a:spcAft>
              <a:buSzPts val="1300"/>
              <a:buAutoNum type="arabicPeriod"/>
            </a:pPr>
            <a:r>
              <a:rPr lang="iw"/>
              <a:t>יש ערבוב בין async await לבין תחביר פרומיסים רגיל</a:t>
            </a:r>
            <a:endParaRPr/>
          </a:p>
          <a:p>
            <a:pPr indent="-311150" lvl="0" marL="457200" rtl="1" algn="r">
              <a:spcBef>
                <a:spcPts val="400"/>
              </a:spcBef>
              <a:spcAft>
                <a:spcPts val="0"/>
              </a:spcAft>
              <a:buSzPts val="1300"/>
              <a:buAutoNum type="arabicPeriod"/>
            </a:pPr>
            <a:r>
              <a:rPr lang="iw"/>
              <a:t>3 פונקציות נקראות אחרת אחרי השניה ולא במקביל - חוסר יעילות. מומלץ להשתמש ב Promise.all.</a:t>
            </a:r>
            <a:endParaRPr/>
          </a:p>
          <a:p>
            <a:pPr indent="-311150" lvl="0" marL="457200" rtl="1" algn="r">
              <a:spcBef>
                <a:spcPts val="400"/>
              </a:spcBef>
              <a:spcAft>
                <a:spcPts val="0"/>
              </a:spcAft>
              <a:buSzPts val="1300"/>
              <a:buChar char="-"/>
            </a:pPr>
            <a:r>
              <a:rPr lang="iw"/>
              <a:t>בכל הדוגמאות אין תפיסה של שגיאות - try catch.</a:t>
            </a:r>
            <a:endParaRPr/>
          </a:p>
          <a:p>
            <a:pPr indent="0" lvl="0" marL="0" rtl="1" algn="r">
              <a:spcBef>
                <a:spcPts val="400"/>
              </a:spcBef>
              <a:spcAft>
                <a:spcPts val="0"/>
              </a:spcAft>
              <a:buNone/>
            </a:pPr>
            <a:r>
              <a:rPr lang="iw"/>
              <a:t>שימי לב 💜: שתי הדוגמאות הראשונות תיגרומנה לתוכנית לעבוד לא נכון. בדוגמא הראשונה לא יהיה שימוש במידע שחזר מהפרומיס, והדוגמא השניה לא תעבור קומפילציה בכלל.</a:t>
            </a:r>
            <a:endParaRPr/>
          </a:p>
          <a:p>
            <a:pPr indent="0" lvl="0" marL="0" rtl="1" algn="r">
              <a:spcBef>
                <a:spcPts val="400"/>
              </a:spcBef>
              <a:spcAft>
                <a:spcPts val="400"/>
              </a:spcAft>
              <a:buNone/>
            </a:pPr>
            <a:r>
              <a:rPr lang="iw"/>
              <a:t>הדוגמאות השלישית והרביעית לעומת זאת, תעבודנה תקין, אבל גורמות לקוד לא מסודר / בעית ביצועים.</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חובות לימודיים</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הגשת מטלה על כל שיעור</a:t>
            </a:r>
            <a:endParaRPr/>
          </a:p>
          <a:p>
            <a:pPr indent="-311150" lvl="0" marL="457200" rtl="1" algn="r">
              <a:spcBef>
                <a:spcPts val="400"/>
              </a:spcBef>
              <a:spcAft>
                <a:spcPts val="0"/>
              </a:spcAft>
              <a:buSzPts val="1300"/>
              <a:buChar char="-"/>
            </a:pPr>
            <a:r>
              <a:rPr lang="iw"/>
              <a:t>מענה לשאלות סיכום בסוף כל שיעור</a:t>
            </a:r>
            <a:endParaRPr/>
          </a:p>
          <a:p>
            <a:pPr indent="-311150" lvl="0" marL="457200" rtl="1" algn="r">
              <a:spcBef>
                <a:spcPts val="400"/>
              </a:spcBef>
              <a:spcAft>
                <a:spcPts val="0"/>
              </a:spcAft>
              <a:buSzPts val="1300"/>
              <a:buChar char="-"/>
            </a:pPr>
            <a:r>
              <a:rPr lang="iw"/>
              <a:t>סימון בקובץ הגשות</a:t>
            </a:r>
            <a:endParaRPr/>
          </a:p>
          <a:p>
            <a:pPr indent="-311150" lvl="0" marL="457200" rtl="1" algn="r">
              <a:spcBef>
                <a:spcPts val="400"/>
              </a:spcBef>
              <a:spcAft>
                <a:spcPts val="0"/>
              </a:spcAft>
              <a:buSzPts val="1300"/>
              <a:buChar char="-"/>
            </a:pPr>
            <a:r>
              <a:rPr lang="iw"/>
              <a:t>פרויקט סיכום בסיום הקורס.</a:t>
            </a:r>
            <a:endParaRPr/>
          </a:p>
          <a:p>
            <a:pPr indent="0" lvl="0" marL="0" rtl="1" algn="r">
              <a:spcBef>
                <a:spcPts val="400"/>
              </a:spcBef>
              <a:spcAft>
                <a:spcPts val="400"/>
              </a:spcAft>
              <a:buNone/>
            </a:pPr>
            <a:r>
              <a:rPr lang="iw"/>
              <a:t>היות והציון מתבסס על ההגשה, יש להגיש בכל מקרה גם אם התרגיל אינו מושלם.</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819150" y="845600"/>
            <a:ext cx="7505700" cy="4656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 🔨</a:t>
            </a:r>
            <a:endParaRPr/>
          </a:p>
          <a:p>
            <a:pPr indent="0" lvl="0" marL="0" rtl="0" algn="l">
              <a:spcBef>
                <a:spcPts val="0"/>
              </a:spcBef>
              <a:spcAft>
                <a:spcPts val="0"/>
              </a:spcAft>
              <a:buNone/>
            </a:pPr>
            <a:r>
              <a:t/>
            </a:r>
            <a:endParaRPr/>
          </a:p>
        </p:txBody>
      </p:sp>
      <p:sp>
        <p:nvSpPr>
          <p:cNvPr id="451" name="Google Shape;451;p6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AutoNum type="arabicPeriod"/>
            </a:pPr>
            <a:r>
              <a:rPr lang="iw"/>
              <a:t>יש לכתוב את ארבעת הדוגמאות מהמצגת שוב בצורה תקינה.</a:t>
            </a:r>
            <a:endParaRPr/>
          </a:p>
          <a:p>
            <a:pPr indent="-311150" lvl="0" marL="457200" rtl="1" algn="r">
              <a:spcBef>
                <a:spcPts val="400"/>
              </a:spcBef>
              <a:spcAft>
                <a:spcPts val="0"/>
              </a:spcAft>
              <a:buSzPts val="1300"/>
              <a:buAutoNum type="arabicPeriod"/>
            </a:pPr>
            <a:r>
              <a:rPr lang="iw"/>
              <a:t>יש לשכתב את שיעורי הבית של שני השיעורים הקודמים: שיעור 5 ושיעור 4 לתחביר של async await.</a:t>
            </a:r>
            <a:endParaRPr/>
          </a:p>
          <a:p>
            <a:pPr indent="-311150" lvl="0" marL="457200" rtl="1" algn="r">
              <a:spcBef>
                <a:spcPts val="400"/>
              </a:spcBef>
              <a:spcAft>
                <a:spcPts val="0"/>
              </a:spcAft>
              <a:buSzPts val="1300"/>
              <a:buChar char="-"/>
            </a:pPr>
            <a:r>
              <a:rPr lang="iw"/>
              <a:t>יש לשים לב להקפיד גם על try / catch</a:t>
            </a:r>
            <a:endParaRPr/>
          </a:p>
          <a:p>
            <a:pPr indent="-311150" lvl="0" marL="457200" rtl="1" algn="r">
              <a:spcBef>
                <a:spcPts val="400"/>
              </a:spcBef>
              <a:spcAft>
                <a:spcPts val="0"/>
              </a:spcAft>
              <a:buSzPts val="1300"/>
              <a:buChar char="-"/>
            </a:pPr>
            <a:r>
              <a:rPr lang="iw"/>
              <a:t>אם חסרים לך שיעורי בית משיעורים אלה, או לדעתך עשית אותם לא נכון, תוכלי להתבסס על שיעורי בית של חברה, ולשכתב אותם לתחביר try catch</a:t>
            </a:r>
            <a:endParaRPr/>
          </a:p>
          <a:p>
            <a:pPr indent="0" lvl="0" marL="0" rtl="1" algn="r">
              <a:spcBef>
                <a:spcPts val="400"/>
              </a:spcBef>
              <a:spcAft>
                <a:spcPts val="400"/>
              </a:spcAft>
              <a:buNone/>
            </a:pPr>
            <a:r>
              <a:rPr lang="iw"/>
              <a:t>בהצלחה</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יחידה #2</a:t>
            </a:r>
            <a:endParaRPr/>
          </a:p>
        </p:txBody>
      </p:sp>
      <p:sp>
        <p:nvSpPr>
          <p:cNvPr id="457" name="Google Shape;457;p6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node.js </a:t>
            </a:r>
            <a:r>
              <a:rPr lang="iw"/>
              <a:t>Fundamentals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1</a:t>
            </a:r>
            <a:endParaRPr/>
          </a:p>
        </p:txBody>
      </p:sp>
      <p:sp>
        <p:nvSpPr>
          <p:cNvPr id="463" name="Google Shape;463;p64"/>
          <p:cNvSpPr txBox="1"/>
          <p:nvPr>
            <p:ph idx="1" type="subTitle"/>
          </p:nvPr>
        </p:nvSpPr>
        <p:spPr>
          <a:xfrm>
            <a:off x="1858700" y="2949633"/>
            <a:ext cx="5361300" cy="52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npm</a:t>
            </a:r>
            <a:endParaRPr/>
          </a:p>
        </p:txBody>
      </p:sp>
      <p:sp>
        <p:nvSpPr>
          <p:cNvPr id="464" name="Google Shape;464;p64"/>
          <p:cNvSpPr txBox="1"/>
          <p:nvPr>
            <p:ph idx="1" type="subTitle"/>
          </p:nvPr>
        </p:nvSpPr>
        <p:spPr>
          <a:xfrm>
            <a:off x="1966525" y="3699283"/>
            <a:ext cx="5361300" cy="522600"/>
          </a:xfrm>
          <a:prstGeom prst="rect">
            <a:avLst/>
          </a:prstGeom>
        </p:spPr>
        <p:txBody>
          <a:bodyPr anchorCtr="0" anchor="t" bIns="91425" lIns="91425" spcFirstLastPara="1" rIns="91425" wrap="square" tIns="91425">
            <a:normAutofit/>
          </a:bodyPr>
          <a:lstStyle/>
          <a:p>
            <a:pPr indent="0" lvl="0" marL="457200" rtl="1" algn="ctr">
              <a:spcBef>
                <a:spcPts val="0"/>
              </a:spcBef>
              <a:spcAft>
                <a:spcPts val="0"/>
              </a:spcAft>
              <a:buNone/>
            </a:pPr>
            <a:r>
              <a:rPr lang="iw"/>
              <a:t>הערה: שיעור זה </a:t>
            </a:r>
            <a:r>
              <a:rPr b="1" lang="iw"/>
              <a:t>מחייב </a:t>
            </a:r>
            <a:r>
              <a:rPr lang="iw"/>
              <a:t>חיבור לרשת, לכן לא יצורפו קבצים בנפרד</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npm - בסיס</a:t>
            </a:r>
            <a:endParaRPr/>
          </a:p>
        </p:txBody>
      </p:sp>
      <p:sp>
        <p:nvSpPr>
          <p:cNvPr id="470" name="Google Shape;470;p65"/>
          <p:cNvSpPr txBox="1"/>
          <p:nvPr>
            <p:ph idx="1" type="body"/>
          </p:nvPr>
        </p:nvSpPr>
        <p:spPr>
          <a:xfrm>
            <a:off x="819150" y="1622375"/>
            <a:ext cx="7505700" cy="17028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npm הוא מנהל החבילות ( package manager ) הדיפולטיבי - ברירת המחדל של node.js.</a:t>
            </a:r>
            <a:endParaRPr/>
          </a:p>
          <a:p>
            <a:pPr indent="0" lvl="0" marL="0" rtl="1" algn="r">
              <a:spcBef>
                <a:spcPts val="400"/>
              </a:spcBef>
              <a:spcAft>
                <a:spcPts val="0"/>
              </a:spcAft>
              <a:buNone/>
            </a:pPr>
            <a:r>
              <a:rPr lang="iw"/>
              <a:t>הוא בד"כ מותקן על המחשב יחד עם ההתקנה של node.</a:t>
            </a:r>
            <a:endParaRPr/>
          </a:p>
          <a:p>
            <a:pPr indent="0" lvl="0" marL="0" rtl="1" algn="r">
              <a:spcBef>
                <a:spcPts val="400"/>
              </a:spcBef>
              <a:spcAft>
                <a:spcPts val="0"/>
              </a:spcAft>
              <a:buNone/>
            </a:pPr>
            <a:r>
              <a:rPr lang="iw"/>
              <a:t>דרך npm ניתן להתקין ספריות של node, שזמינות באתר </a:t>
            </a:r>
            <a:r>
              <a:rPr lang="iw" u="sng">
                <a:solidFill>
                  <a:schemeClr val="hlink"/>
                </a:solidFill>
                <a:hlinkClick r:id="rId3"/>
              </a:rPr>
              <a:t>https://www.npmjs.com/</a:t>
            </a:r>
            <a:endParaRPr/>
          </a:p>
          <a:p>
            <a:pPr indent="0" lvl="0" marL="0" rtl="1" algn="r">
              <a:spcBef>
                <a:spcPts val="400"/>
              </a:spcBef>
              <a:spcAft>
                <a:spcPts val="400"/>
              </a:spcAft>
              <a:buNone/>
            </a:pPr>
            <a:r>
              <a:rPr lang="iw"/>
              <a:t>כמו כן, ל npm ממשק שורת פקודה שמותקן על המחשב שמאפשר לנהל את הפרויקט (כל פרויקט node לעצמו), ולהתקין עליו חבילות.</a:t>
            </a:r>
            <a:endParaRPr/>
          </a:p>
        </p:txBody>
      </p:sp>
      <p:pic>
        <p:nvPicPr>
          <p:cNvPr id="471" name="Google Shape;471;p65">
            <a:hlinkClick r:id="rId4"/>
          </p:cNvPr>
          <p:cNvPicPr preferRelativeResize="0"/>
          <p:nvPr/>
        </p:nvPicPr>
        <p:blipFill>
          <a:blip r:embed="rId5">
            <a:alphaModFix/>
          </a:blip>
          <a:stretch>
            <a:fillRect/>
          </a:stretch>
        </p:blipFill>
        <p:spPr>
          <a:xfrm>
            <a:off x="2486025" y="3415175"/>
            <a:ext cx="5838825" cy="1352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האתר npm </a:t>
            </a:r>
            <a:endParaRPr/>
          </a:p>
        </p:txBody>
      </p:sp>
      <p:sp>
        <p:nvSpPr>
          <p:cNvPr id="477" name="Google Shape;477;p66"/>
          <p:cNvSpPr txBox="1"/>
          <p:nvPr>
            <p:ph idx="1" type="body"/>
          </p:nvPr>
        </p:nvSpPr>
        <p:spPr>
          <a:xfrm>
            <a:off x="819150" y="165197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הכרות עם האתר npm:</a:t>
            </a:r>
            <a:endParaRPr/>
          </a:p>
          <a:p>
            <a:pPr indent="0" lvl="0" marL="0" rtl="1" algn="r">
              <a:spcBef>
                <a:spcPts val="400"/>
              </a:spcBef>
              <a:spcAft>
                <a:spcPts val="0"/>
              </a:spcAft>
              <a:buNone/>
            </a:pPr>
            <a:r>
              <a:rPr lang="iw"/>
              <a:t>באתר ניתן להגיע לספריות רבות,  כל ספריה שמופיעה באתר (הוספת ספריה היא בחינם) ניתן להתקין דרך npm על הפרויקט האישי.</a:t>
            </a:r>
            <a:endParaRPr/>
          </a:p>
          <a:p>
            <a:pPr indent="0" lvl="0" marL="0" rtl="1" algn="r">
              <a:spcBef>
                <a:spcPts val="400"/>
              </a:spcBef>
              <a:spcAft>
                <a:spcPts val="0"/>
              </a:spcAft>
              <a:buNone/>
            </a:pPr>
            <a:r>
              <a:rPr lang="iw"/>
              <a:t>← משימה: היכנסי לאתר npm, ונסי לחפש בו 3 ספריות לפחות (לדוגמא: react, jquery וכדו').</a:t>
            </a:r>
            <a:br>
              <a:rPr lang="iw"/>
            </a:br>
            <a:r>
              <a:rPr lang="iw"/>
              <a:t>האם את יודעת לומר על כל ספריה מהו מספר ההורדות השבועי שלה? והאם את מוצאת את ההסבר הכללי על הספריה?</a:t>
            </a:r>
            <a:endParaRPr/>
          </a:p>
          <a:p>
            <a:pPr indent="0" lvl="0" marL="0" rtl="1" algn="r">
              <a:spcBef>
                <a:spcPts val="400"/>
              </a:spcBef>
              <a:spcAft>
                <a:spcPts val="400"/>
              </a:spcAft>
              <a:buNone/>
            </a:pPr>
            <a:r>
              <a:t/>
            </a:r>
            <a:endParaRPr/>
          </a:p>
        </p:txBody>
      </p:sp>
      <p:pic>
        <p:nvPicPr>
          <p:cNvPr id="478" name="Google Shape;478;p66">
            <a:hlinkClick r:id="rId3"/>
          </p:cNvPr>
          <p:cNvPicPr preferRelativeResize="0"/>
          <p:nvPr/>
        </p:nvPicPr>
        <p:blipFill>
          <a:blip r:embed="rId4">
            <a:alphaModFix/>
          </a:blip>
          <a:stretch>
            <a:fillRect/>
          </a:stretch>
        </p:blipFill>
        <p:spPr>
          <a:xfrm>
            <a:off x="2476500" y="3375225"/>
            <a:ext cx="5848350" cy="13525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איתחול פרויקט עם npm</a:t>
            </a:r>
            <a:endParaRPr/>
          </a:p>
        </p:txBody>
      </p:sp>
      <p:sp>
        <p:nvSpPr>
          <p:cNvPr id="484" name="Google Shape;484;p6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על מנת לעבוד עם npm על פרויקט node, יש לאתחל אותו קודם.</a:t>
            </a:r>
            <a:endParaRPr/>
          </a:p>
          <a:p>
            <a:pPr indent="0" lvl="0" marL="0" rtl="1" algn="r">
              <a:spcBef>
                <a:spcPts val="400"/>
              </a:spcBef>
              <a:spcAft>
                <a:spcPts val="0"/>
              </a:spcAft>
              <a:buNone/>
            </a:pPr>
            <a:r>
              <a:rPr lang="iw"/>
              <a:t>אחרי שהפרויקט מאותחל עם npm, יתווסף קובץ package.json לפרויקט.</a:t>
            </a:r>
            <a:endParaRPr/>
          </a:p>
          <a:p>
            <a:pPr indent="0" lvl="0" marL="0" rtl="1" algn="r">
              <a:spcBef>
                <a:spcPts val="400"/>
              </a:spcBef>
              <a:spcAft>
                <a:spcPts val="400"/>
              </a:spcAft>
              <a:buNone/>
            </a:pPr>
            <a:r>
              <a:rPr lang="iw"/>
              <a:t>נצטרך להוסיף את npm לכל פרויקט node.</a:t>
            </a:r>
            <a:endParaRPr/>
          </a:p>
        </p:txBody>
      </p:sp>
      <p:pic>
        <p:nvPicPr>
          <p:cNvPr id="485" name="Google Shape;485;p67">
            <a:hlinkClick r:id="rId3"/>
          </p:cNvPr>
          <p:cNvPicPr preferRelativeResize="0"/>
          <p:nvPr/>
        </p:nvPicPr>
        <p:blipFill>
          <a:blip r:embed="rId4">
            <a:alphaModFix/>
          </a:blip>
          <a:stretch>
            <a:fillRect/>
          </a:stretch>
        </p:blipFill>
        <p:spPr>
          <a:xfrm>
            <a:off x="2457450" y="3228950"/>
            <a:ext cx="5867400" cy="1466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התקנות ע"י npm</a:t>
            </a:r>
            <a:endParaRPr/>
          </a:p>
        </p:txBody>
      </p:sp>
      <p:sp>
        <p:nvSpPr>
          <p:cNvPr id="491" name="Google Shape;491;p6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דרך npm ניתן להתקין, לעדכן, ולמחוק ספריות שמותקנות על הפרויקט.</a:t>
            </a:r>
            <a:endParaRPr/>
          </a:p>
          <a:p>
            <a:pPr indent="0" lvl="0" marL="0" rtl="1" algn="r">
              <a:spcBef>
                <a:spcPts val="400"/>
              </a:spcBef>
              <a:spcAft>
                <a:spcPts val="0"/>
              </a:spcAft>
              <a:buNone/>
            </a:pPr>
            <a:r>
              <a:rPr lang="iw"/>
              <a:t>כל פרויקט שמותקנות בו ספריות מ npm, יכיל את התיקיה node_modules, לתוך התיקיה הזו יכנסו הספריות המותקנות.</a:t>
            </a:r>
            <a:endParaRPr/>
          </a:p>
          <a:p>
            <a:pPr indent="0" lvl="0" marL="0" rtl="1" algn="r">
              <a:spcBef>
                <a:spcPts val="400"/>
              </a:spcBef>
              <a:spcAft>
                <a:spcPts val="400"/>
              </a:spcAft>
              <a:buNone/>
            </a:pPr>
            <a:r>
              <a:t/>
            </a:r>
            <a:endParaRPr/>
          </a:p>
        </p:txBody>
      </p:sp>
      <p:pic>
        <p:nvPicPr>
          <p:cNvPr id="492" name="Google Shape;492;p68">
            <a:hlinkClick r:id="rId3"/>
          </p:cNvPr>
          <p:cNvPicPr preferRelativeResize="0"/>
          <p:nvPr/>
        </p:nvPicPr>
        <p:blipFill>
          <a:blip r:embed="rId4">
            <a:alphaModFix/>
          </a:blip>
          <a:stretch>
            <a:fillRect/>
          </a:stretch>
        </p:blipFill>
        <p:spPr>
          <a:xfrm>
            <a:off x="2400763" y="3098763"/>
            <a:ext cx="5857875" cy="14954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819150" y="382050"/>
            <a:ext cx="7505700" cy="5718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הכרות עם ספריות</a:t>
            </a:r>
            <a:endParaRPr/>
          </a:p>
        </p:txBody>
      </p:sp>
      <p:sp>
        <p:nvSpPr>
          <p:cNvPr id="498" name="Google Shape;498;p69"/>
          <p:cNvSpPr txBox="1"/>
          <p:nvPr>
            <p:ph idx="1" type="body"/>
          </p:nvPr>
        </p:nvSpPr>
        <p:spPr>
          <a:xfrm>
            <a:off x="819150" y="1025125"/>
            <a:ext cx="7505700" cy="3413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להלן מופיעות מספר ספריות קלילות לשימוש, יש לחפש אותן בתוך npm.</a:t>
            </a:r>
            <a:endParaRPr/>
          </a:p>
          <a:p>
            <a:pPr indent="0" lvl="0" marL="0" rtl="1" algn="r">
              <a:spcBef>
                <a:spcPts val="400"/>
              </a:spcBef>
              <a:spcAft>
                <a:spcPts val="0"/>
              </a:spcAft>
              <a:buNone/>
            </a:pPr>
            <a:r>
              <a:rPr lang="iw"/>
              <a:t>ובתוך העמוד מופיע הסבר על הספריות.</a:t>
            </a:r>
            <a:endParaRPr/>
          </a:p>
          <a:p>
            <a:pPr indent="0" lvl="0" marL="0" rtl="1" algn="r">
              <a:spcBef>
                <a:spcPts val="400"/>
              </a:spcBef>
              <a:spcAft>
                <a:spcPts val="0"/>
              </a:spcAft>
              <a:buNone/>
            </a:pPr>
            <a:r>
              <a:rPr lang="iw"/>
              <a:t>← ספריית dayjs : ספרייה בשביל תאריכים, מאפשרת לעשות מניפולציה על תאריכים בקלות ובנוחות. שימי לב שבתוך העמוד ב npm מופיע קישור לספרייה עצמה ושם יש פרטים נוספים על הספריה.</a:t>
            </a:r>
            <a:endParaRPr/>
          </a:p>
          <a:p>
            <a:pPr indent="0" lvl="0" marL="0" rtl="1" algn="r">
              <a:spcBef>
                <a:spcPts val="400"/>
              </a:spcBef>
              <a:spcAft>
                <a:spcPts val="0"/>
              </a:spcAft>
              <a:buNone/>
            </a:pPr>
            <a:r>
              <a:rPr lang="iw"/>
              <a:t>← ספריית </a:t>
            </a:r>
            <a:r>
              <a:rPr b="1" lang="iw" sz="1100">
                <a:solidFill>
                  <a:srgbClr val="000000"/>
                </a:solidFill>
                <a:latin typeface="Arial"/>
                <a:ea typeface="Arial"/>
                <a:cs typeface="Arial"/>
                <a:sym typeface="Arial"/>
              </a:rPr>
              <a:t>chalk: </a:t>
            </a:r>
            <a:r>
              <a:rPr lang="iw" sz="1100">
                <a:solidFill>
                  <a:srgbClr val="000000"/>
                </a:solidFill>
                <a:latin typeface="Arial"/>
                <a:ea typeface="Arial"/>
                <a:cs typeface="Arial"/>
                <a:sym typeface="Arial"/>
              </a:rPr>
              <a:t>מאפשרת להדפיס לקונסול (console.log) טקסטים צבעוניים</a:t>
            </a:r>
            <a:endParaRPr sz="1100">
              <a:solidFill>
                <a:srgbClr val="000000"/>
              </a:solidFill>
              <a:latin typeface="Arial"/>
              <a:ea typeface="Arial"/>
              <a:cs typeface="Arial"/>
              <a:sym typeface="Arial"/>
            </a:endParaRPr>
          </a:p>
          <a:p>
            <a:pPr indent="0" lvl="0" marL="0" rtl="1" algn="r">
              <a:spcBef>
                <a:spcPts val="400"/>
              </a:spcBef>
              <a:spcAft>
                <a:spcPts val="0"/>
              </a:spcAft>
              <a:buNone/>
            </a:pPr>
            <a:r>
              <a:rPr lang="iw" sz="1100">
                <a:solidFill>
                  <a:srgbClr val="000000"/>
                </a:solidFill>
                <a:latin typeface="Arial"/>
                <a:ea typeface="Arial"/>
                <a:cs typeface="Arial"/>
                <a:sym typeface="Arial"/>
              </a:rPr>
              <a:t>← ספריית figlet: ספריה קטנה וחמודה שמדפיסה טקסטים בצורה מענינת לקונסול</a:t>
            </a:r>
            <a:endParaRPr sz="1100">
              <a:solidFill>
                <a:srgbClr val="000000"/>
              </a:solidFill>
              <a:latin typeface="Arial"/>
              <a:ea typeface="Arial"/>
              <a:cs typeface="Arial"/>
              <a:sym typeface="Arial"/>
            </a:endParaRPr>
          </a:p>
          <a:p>
            <a:pPr indent="0" lvl="0" marL="0" rtl="1" algn="r">
              <a:spcBef>
                <a:spcPts val="400"/>
              </a:spcBef>
              <a:spcAft>
                <a:spcPts val="0"/>
              </a:spcAft>
              <a:buNone/>
            </a:pPr>
            <a:r>
              <a:rPr lang="iw" sz="1100">
                <a:solidFill>
                  <a:srgbClr val="000000"/>
                </a:solidFill>
                <a:latin typeface="Arial"/>
                <a:ea typeface="Arial"/>
                <a:cs typeface="Arial"/>
                <a:sym typeface="Arial"/>
              </a:rPr>
              <a:t>← ספריית nanoid: יוצרת מזהה id ייחודי.</a:t>
            </a:r>
            <a:endParaRPr sz="1100">
              <a:solidFill>
                <a:srgbClr val="000000"/>
              </a:solidFill>
              <a:latin typeface="Arial"/>
              <a:ea typeface="Arial"/>
              <a:cs typeface="Arial"/>
              <a:sym typeface="Arial"/>
            </a:endParaRPr>
          </a:p>
          <a:p>
            <a:pPr indent="0" lvl="0" marL="0" rtl="1" algn="r">
              <a:spcBef>
                <a:spcPts val="400"/>
              </a:spcBef>
              <a:spcAft>
                <a:spcPts val="4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a:t>
            </a:r>
            <a:endParaRPr/>
          </a:p>
        </p:txBody>
      </p:sp>
      <p:sp>
        <p:nvSpPr>
          <p:cNvPr id="504" name="Google Shape;504;p7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יש ליצור פרויקט node js חדש.</a:t>
            </a:r>
            <a:endParaRPr/>
          </a:p>
          <a:p>
            <a:pPr indent="-311150" lvl="0" marL="457200" rtl="1" algn="r">
              <a:spcBef>
                <a:spcPts val="400"/>
              </a:spcBef>
              <a:spcAft>
                <a:spcPts val="0"/>
              </a:spcAft>
              <a:buSzPts val="1300"/>
              <a:buChar char="-"/>
            </a:pPr>
            <a:r>
              <a:rPr lang="iw"/>
              <a:t>יש לאתחל בפרויקט את npm.</a:t>
            </a:r>
            <a:endParaRPr/>
          </a:p>
          <a:p>
            <a:pPr indent="-311150" lvl="0" marL="457200" rtl="1" algn="r">
              <a:spcBef>
                <a:spcPts val="400"/>
              </a:spcBef>
              <a:spcAft>
                <a:spcPts val="0"/>
              </a:spcAft>
              <a:buSzPts val="1300"/>
              <a:buChar char="-"/>
            </a:pPr>
            <a:r>
              <a:rPr lang="iw"/>
              <a:t>יש להגדיר רשימת משתמשים במערכת (להגדיר מערך js בתוך הקובץ)</a:t>
            </a:r>
            <a:endParaRPr/>
          </a:p>
          <a:p>
            <a:pPr indent="-311150" lvl="0" marL="457200" rtl="1" algn="r">
              <a:spcBef>
                <a:spcPts val="400"/>
              </a:spcBef>
              <a:spcAft>
                <a:spcPts val="0"/>
              </a:spcAft>
              <a:buSzPts val="1300"/>
              <a:buChar char="-"/>
            </a:pPr>
            <a:r>
              <a:rPr lang="iw"/>
              <a:t>לכל משתמש יש להגדיר שם, וגיל בשנים וחודשים.</a:t>
            </a:r>
            <a:endParaRPr/>
          </a:p>
          <a:p>
            <a:pPr indent="-311150" lvl="0" marL="457200" rtl="1" algn="r">
              <a:spcBef>
                <a:spcPts val="400"/>
              </a:spcBef>
              <a:spcAft>
                <a:spcPts val="0"/>
              </a:spcAft>
              <a:buSzPts val="1300"/>
              <a:buChar char="-"/>
            </a:pPr>
            <a:r>
              <a:rPr lang="iw"/>
              <a:t>יש לעבור בלולאה על כל משתמש, ולכל משתמש יש לחשב את תאריך הלידה שלו (ע"י הספרייה daysjs),</a:t>
            </a:r>
            <a:br>
              <a:rPr lang="iw"/>
            </a:br>
            <a:r>
              <a:rPr lang="iw"/>
              <a:t>וכן לכל משתמש ליצור מזהה ייחודי.</a:t>
            </a:r>
            <a:endParaRPr/>
          </a:p>
          <a:p>
            <a:pPr indent="-311150" lvl="0" marL="457200" rtl="1" algn="r">
              <a:spcBef>
                <a:spcPts val="400"/>
              </a:spcBef>
              <a:spcAft>
                <a:spcPts val="0"/>
              </a:spcAft>
              <a:buSzPts val="1300"/>
              <a:buChar char="-"/>
            </a:pPr>
            <a:r>
              <a:rPr lang="iw"/>
              <a:t>יש להדפיס כותבת מענינת לכל הרשימה (ספריית </a:t>
            </a:r>
            <a:r>
              <a:rPr lang="iw" sz="1100">
                <a:solidFill>
                  <a:srgbClr val="000000"/>
                </a:solidFill>
                <a:latin typeface="Arial"/>
                <a:ea typeface="Arial"/>
                <a:cs typeface="Arial"/>
                <a:sym typeface="Arial"/>
              </a:rPr>
              <a:t>figlet)</a:t>
            </a:r>
            <a:endParaRPr sz="1100">
              <a:solidFill>
                <a:srgbClr val="000000"/>
              </a:solidFill>
              <a:latin typeface="Arial"/>
              <a:ea typeface="Arial"/>
              <a:cs typeface="Arial"/>
              <a:sym typeface="Arial"/>
            </a:endParaRPr>
          </a:p>
          <a:p>
            <a:pPr indent="-298450" lvl="0" marL="457200" rtl="1" algn="r">
              <a:spcBef>
                <a:spcPts val="400"/>
              </a:spcBef>
              <a:spcAft>
                <a:spcPts val="0"/>
              </a:spcAft>
              <a:buClr>
                <a:srgbClr val="000000"/>
              </a:buClr>
              <a:buSzPts val="1100"/>
              <a:buFont typeface="Arial"/>
              <a:buChar char="-"/>
            </a:pPr>
            <a:r>
              <a:rPr lang="iw" sz="1100">
                <a:solidFill>
                  <a:srgbClr val="000000"/>
                </a:solidFill>
                <a:latin typeface="Arial"/>
                <a:ea typeface="Arial"/>
                <a:cs typeface="Arial"/>
                <a:sym typeface="Arial"/>
              </a:rPr>
              <a:t>יש להדפיס כל תלמיד בצורה צבעונית (ספריית </a:t>
            </a:r>
            <a:r>
              <a:rPr b="1" lang="iw" sz="1100">
                <a:solidFill>
                  <a:srgbClr val="000000"/>
                </a:solidFill>
                <a:latin typeface="Arial"/>
                <a:ea typeface="Arial"/>
                <a:cs typeface="Arial"/>
                <a:sym typeface="Arial"/>
              </a:rPr>
              <a:t>chalk)</a:t>
            </a:r>
            <a:endParaRPr b="1" sz="1100">
              <a:solidFill>
                <a:srgbClr val="000000"/>
              </a:solidFill>
              <a:latin typeface="Arial"/>
              <a:ea typeface="Arial"/>
              <a:cs typeface="Arial"/>
              <a:sym typeface="Arial"/>
            </a:endParaRPr>
          </a:p>
          <a:p>
            <a:pPr indent="0" lvl="0" marL="457200" rtl="1" algn="r">
              <a:spcBef>
                <a:spcPts val="400"/>
              </a:spcBef>
              <a:spcAft>
                <a:spcPts val="4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2</a:t>
            </a:r>
            <a:endParaRPr/>
          </a:p>
        </p:txBody>
      </p:sp>
      <p:sp>
        <p:nvSpPr>
          <p:cNvPr id="510" name="Google Shape;510;p7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t>הרצת שרת node.js בסיסי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התקנת node.js</a:t>
            </a:r>
            <a:endParaRPr/>
          </a:p>
        </p:txBody>
      </p:sp>
      <p:pic>
        <p:nvPicPr>
          <p:cNvPr id="159" name="Google Shape;159;p18">
            <a:hlinkClick r:id="rId3"/>
          </p:cNvPr>
          <p:cNvPicPr preferRelativeResize="0"/>
          <p:nvPr/>
        </p:nvPicPr>
        <p:blipFill>
          <a:blip r:embed="rId4">
            <a:alphaModFix/>
          </a:blip>
          <a:stretch>
            <a:fillRect/>
          </a:stretch>
        </p:blipFill>
        <p:spPr>
          <a:xfrm>
            <a:off x="2571750" y="3311875"/>
            <a:ext cx="5753100" cy="1352550"/>
          </a:xfrm>
          <a:prstGeom prst="rect">
            <a:avLst/>
          </a:prstGeom>
          <a:noFill/>
          <a:ln>
            <a:noFill/>
          </a:ln>
        </p:spPr>
      </p:pic>
      <p:sp>
        <p:nvSpPr>
          <p:cNvPr id="160" name="Google Shape;160;p18"/>
          <p:cNvSpPr txBox="1"/>
          <p:nvPr/>
        </p:nvSpPr>
        <p:spPr>
          <a:xfrm>
            <a:off x="1911750" y="1374475"/>
            <a:ext cx="6413100" cy="1937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1300">
                <a:solidFill>
                  <a:schemeClr val="dk2"/>
                </a:solidFill>
                <a:latin typeface="Calibri"/>
                <a:ea typeface="Calibri"/>
                <a:cs typeface="Calibri"/>
                <a:sym typeface="Calibri"/>
              </a:rPr>
              <a:t>התקנת node.js על המחשב הינה התקנה פשוטה.</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בדף הבית הראשי של שפת node.js יש אפשרות הורדה לקובץ ההתקנה.</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יש להוריד את הקובץ ולהריץ אותו על המחשב.</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אשף ההתקנה הינו פשוט: יש לאשר שלב אחרי שלב ולבסוף ההתקנה.</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אם node.js כבר מותקן קודם על המחשב, בד"כ תוצג קודם שאלה האם מעונינים בהתקנה מחודשת.</a:t>
            </a:r>
            <a:endParaRPr sz="1300">
              <a:solidFill>
                <a:schemeClr val="dk2"/>
              </a:solidFill>
              <a:latin typeface="Calibri"/>
              <a:ea typeface="Calibri"/>
              <a:cs typeface="Calibri"/>
              <a:sym typeface="Calibri"/>
            </a:endParaRPr>
          </a:p>
          <a:p>
            <a:pPr indent="0" lvl="0" marL="0" rtl="1" algn="r">
              <a:spcBef>
                <a:spcPts val="0"/>
              </a:spcBef>
              <a:spcAft>
                <a:spcPts val="0"/>
              </a:spcAft>
              <a:buNone/>
            </a:pPr>
            <a:r>
              <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 אף אם node.js מותקן, מומלץ להתקין שוב כדי לקבל את הגרסה העדכנית.</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 אם אין רשת, ניתן להוריד את קובץ ההתקנה במחשב אחר שמחובר, ולהעביר את קובץ ההתקנה למחשב שאינו מחובר ולהשתמש בו להתקנה.</a:t>
            </a:r>
            <a:r>
              <a:rPr lang="iw"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הכרת המודול http</a:t>
            </a:r>
            <a:endParaRPr>
              <a:latin typeface="Calibri"/>
              <a:ea typeface="Calibri"/>
              <a:cs typeface="Calibri"/>
              <a:sym typeface="Calibri"/>
            </a:endParaRPr>
          </a:p>
        </p:txBody>
      </p:sp>
      <p:sp>
        <p:nvSpPr>
          <p:cNvPr id="516" name="Google Shape;516;p72"/>
          <p:cNvSpPr txBox="1"/>
          <p:nvPr>
            <p:ph idx="1" type="body"/>
          </p:nvPr>
        </p:nvSpPr>
        <p:spPr>
          <a:xfrm>
            <a:off x="819150" y="1436150"/>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עד כה השתמשנו ב Node.js לסקריפטים קטנים, אשר רצו על המחשב, הריצו מספר פונקציות וסיימו את ההרצה.</a:t>
            </a:r>
            <a:endParaRPr/>
          </a:p>
          <a:p>
            <a:pPr indent="0" lvl="0" marL="0" rtl="1" algn="r">
              <a:spcBef>
                <a:spcPts val="400"/>
              </a:spcBef>
              <a:spcAft>
                <a:spcPts val="0"/>
              </a:spcAft>
              <a:buNone/>
            </a:pPr>
            <a:r>
              <a:rPr lang="iw"/>
              <a:t>היום נתחיל להשתמש בשפת Node לשימוש המקובל שלה - צד שרת.</a:t>
            </a:r>
            <a:endParaRPr/>
          </a:p>
          <a:p>
            <a:pPr indent="0" lvl="0" marL="0" rtl="1" algn="r">
              <a:spcBef>
                <a:spcPts val="400"/>
              </a:spcBef>
              <a:spcAft>
                <a:spcPts val="0"/>
              </a:spcAft>
              <a:buNone/>
            </a:pPr>
            <a:r>
              <a:rPr lang="iw"/>
              <a:t>← שפת שרת, מתחילה את ריצתה - אולם לא מסיימת בד"כ, אלא בעקבות שגיאה או הפסקה יזומה. לכן כאשר נריץ בשיעור זה את הקוד, אם הכל יעבוד כשורה, ההרצה לא תיפסק, ובשביל לעצור את ההרצה יש ללחוץ על ctrl + x</a:t>
            </a:r>
            <a:endParaRPr/>
          </a:p>
          <a:p>
            <a:pPr indent="0" lvl="0" marL="0" rtl="1" algn="r">
              <a:spcBef>
                <a:spcPts val="400"/>
              </a:spcBef>
              <a:spcAft>
                <a:spcPts val="0"/>
              </a:spcAft>
              <a:buNone/>
            </a:pPr>
            <a:r>
              <a:rPr lang="iw"/>
              <a:t>שפת node.js כוללת מספר מודולים בסיסיים. הכרנו את המודול fs שמיועד לקריאת קבצים, בשיעור זה נכיר את המודול http.</a:t>
            </a:r>
            <a:endParaRPr/>
          </a:p>
          <a:p>
            <a:pPr indent="0" lvl="0" marL="0" rtl="1" algn="r">
              <a:spcBef>
                <a:spcPts val="400"/>
              </a:spcBef>
              <a:spcAft>
                <a:spcPts val="400"/>
              </a:spcAft>
              <a:buNone/>
            </a:pPr>
            <a:r>
              <a:rPr lang="iw"/>
              <a:t>מודול זה הוא מודול בסיסי שכלול בתוך node.js, ולא צריך התקנה נפרדת. הוא מריץ את נוד כשרת.</a:t>
            </a:r>
            <a:endParaRPr/>
          </a:p>
        </p:txBody>
      </p:sp>
      <p:pic>
        <p:nvPicPr>
          <p:cNvPr id="517" name="Google Shape;517;p72">
            <a:hlinkClick r:id="rId3"/>
          </p:cNvPr>
          <p:cNvPicPr preferRelativeResize="0"/>
          <p:nvPr/>
        </p:nvPicPr>
        <p:blipFill>
          <a:blip r:embed="rId4">
            <a:alphaModFix/>
          </a:blip>
          <a:stretch>
            <a:fillRect/>
          </a:stretch>
        </p:blipFill>
        <p:spPr>
          <a:xfrm>
            <a:off x="2115875" y="3517475"/>
            <a:ext cx="6113725" cy="14203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תרגול</a:t>
            </a:r>
            <a:endParaRPr>
              <a:latin typeface="Calibri"/>
              <a:ea typeface="Calibri"/>
              <a:cs typeface="Calibri"/>
              <a:sym typeface="Calibri"/>
            </a:endParaRPr>
          </a:p>
        </p:txBody>
      </p:sp>
      <p:sp>
        <p:nvSpPr>
          <p:cNvPr id="523" name="Google Shape;523;p73"/>
          <p:cNvSpPr txBox="1"/>
          <p:nvPr>
            <p:ph idx="1" type="body"/>
          </p:nvPr>
        </p:nvSpPr>
        <p:spPr>
          <a:xfrm>
            <a:off x="819150" y="1472375"/>
            <a:ext cx="7505700" cy="29664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צרי פרויקט node חדש</a:t>
            </a:r>
            <a:endParaRPr/>
          </a:p>
          <a:p>
            <a:pPr indent="-311150" lvl="0" marL="457200" rtl="1" algn="r">
              <a:spcBef>
                <a:spcPts val="400"/>
              </a:spcBef>
              <a:spcAft>
                <a:spcPts val="0"/>
              </a:spcAft>
              <a:buSzPts val="1300"/>
              <a:buChar char="-"/>
            </a:pPr>
            <a:r>
              <a:rPr lang="iw"/>
              <a:t>אתחלי את הפרויקט ע"י Npm init (כנלמד בשיעור קודם)</a:t>
            </a:r>
            <a:endParaRPr/>
          </a:p>
          <a:p>
            <a:pPr indent="-311150" lvl="0" marL="457200" rtl="1" algn="r">
              <a:spcBef>
                <a:spcPts val="400"/>
              </a:spcBef>
              <a:spcAft>
                <a:spcPts val="0"/>
              </a:spcAft>
              <a:buSzPts val="1300"/>
              <a:buChar char="-"/>
            </a:pPr>
            <a:r>
              <a:rPr lang="iw"/>
              <a:t>צרי קובץ app.js</a:t>
            </a:r>
            <a:endParaRPr/>
          </a:p>
          <a:p>
            <a:pPr indent="-311150" lvl="0" marL="457200" rtl="1" algn="r">
              <a:spcBef>
                <a:spcPts val="400"/>
              </a:spcBef>
              <a:spcAft>
                <a:spcPts val="0"/>
              </a:spcAft>
              <a:buSzPts val="1300"/>
              <a:buChar char="-"/>
            </a:pPr>
            <a:r>
              <a:rPr lang="iw"/>
              <a:t>לפי הדוגמא מהקובץ הקודם - צרי שרת node קטן אשר מחזיר את המילים hello world</a:t>
            </a:r>
            <a:endParaRPr/>
          </a:p>
          <a:p>
            <a:pPr indent="-311150" lvl="0" marL="457200" rtl="1" algn="r">
              <a:spcBef>
                <a:spcPts val="400"/>
              </a:spcBef>
              <a:spcAft>
                <a:spcPts val="0"/>
              </a:spcAft>
              <a:buSzPts val="1300"/>
              <a:buChar char="-"/>
            </a:pPr>
            <a:r>
              <a:rPr lang="iw"/>
              <a:t>לאחר ההרצה, פיתחי את הדפדפן בכתובת localhost:3000,</a:t>
            </a:r>
            <a:endParaRPr/>
          </a:p>
          <a:p>
            <a:pPr indent="-311150" lvl="0" marL="457200" rtl="1" algn="r">
              <a:spcBef>
                <a:spcPts val="400"/>
              </a:spcBef>
              <a:spcAft>
                <a:spcPts val="400"/>
              </a:spcAft>
              <a:buSzPts val="1300"/>
              <a:buChar char="-"/>
            </a:pPr>
            <a:r>
              <a:rPr lang="iw"/>
              <a:t>אם מופיעות המילים hello world, ההרצה עובדת כשורה!</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4"/>
          <p:cNvSpPr txBox="1"/>
          <p:nvPr>
            <p:ph type="title"/>
          </p:nvPr>
        </p:nvSpPr>
        <p:spPr>
          <a:xfrm>
            <a:off x="819150" y="845600"/>
            <a:ext cx="7505700" cy="626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latin typeface="Calibri"/>
                <a:ea typeface="Calibri"/>
                <a:cs typeface="Calibri"/>
                <a:sym typeface="Calibri"/>
              </a:rPr>
              <a:t>הוספת route</a:t>
            </a:r>
            <a:endParaRPr>
              <a:latin typeface="Calibri"/>
              <a:ea typeface="Calibri"/>
              <a:cs typeface="Calibri"/>
              <a:sym typeface="Calibri"/>
            </a:endParaRPr>
          </a:p>
        </p:txBody>
      </p:sp>
      <p:sp>
        <p:nvSpPr>
          <p:cNvPr id="529" name="Google Shape;529;p74"/>
          <p:cNvSpPr txBox="1"/>
          <p:nvPr>
            <p:ph idx="1" type="body"/>
          </p:nvPr>
        </p:nvSpPr>
        <p:spPr>
          <a:xfrm>
            <a:off x="819150" y="1472300"/>
            <a:ext cx="7505700" cy="2044500"/>
          </a:xfrm>
          <a:prstGeom prst="rect">
            <a:avLst/>
          </a:prstGeom>
        </p:spPr>
        <p:txBody>
          <a:bodyPr anchorCtr="0" anchor="t" bIns="91425" lIns="91425" spcFirstLastPara="1" rIns="91425" wrap="square" tIns="91425">
            <a:normAutofit fontScale="32500" lnSpcReduction="20000"/>
          </a:bodyPr>
          <a:lstStyle/>
          <a:p>
            <a:pPr indent="0" lvl="0" marL="0" rtl="1" algn="r">
              <a:lnSpc>
                <a:spcPct val="100000"/>
              </a:lnSpc>
              <a:spcBef>
                <a:spcPts val="0"/>
              </a:spcBef>
              <a:spcAft>
                <a:spcPts val="0"/>
              </a:spcAft>
              <a:buNone/>
            </a:pPr>
            <a:r>
              <a:rPr lang="iw"/>
              <a:t>י</a:t>
            </a:r>
            <a:r>
              <a:rPr lang="iw" sz="4500"/>
              <a:t>צרנו שרת node.js בסיסי.</a:t>
            </a:r>
            <a:endParaRPr sz="4500"/>
          </a:p>
          <a:p>
            <a:pPr indent="0" lvl="0" marL="0" rtl="1" algn="r">
              <a:lnSpc>
                <a:spcPct val="100000"/>
              </a:lnSpc>
              <a:spcBef>
                <a:spcPts val="400"/>
              </a:spcBef>
              <a:spcAft>
                <a:spcPts val="0"/>
              </a:spcAft>
              <a:buNone/>
            </a:pPr>
            <a:r>
              <a:rPr lang="iw" sz="4500"/>
              <a:t>כל שרת, תומך בקריאות שנשלחות אליו - והוא מחזיר תשובות (מודל request response)</a:t>
            </a:r>
            <a:endParaRPr sz="4500"/>
          </a:p>
          <a:p>
            <a:pPr indent="0" lvl="0" marL="0" rtl="1" algn="r">
              <a:lnSpc>
                <a:spcPct val="100000"/>
              </a:lnSpc>
              <a:spcBef>
                <a:spcPts val="400"/>
              </a:spcBef>
              <a:spcAft>
                <a:spcPts val="0"/>
              </a:spcAft>
              <a:buNone/>
            </a:pPr>
            <a:r>
              <a:rPr lang="iw" sz="4500"/>
              <a:t>בד"כ, שרת תומך ביותר מאשר קריאה אחת.</a:t>
            </a:r>
            <a:endParaRPr sz="4500"/>
          </a:p>
          <a:p>
            <a:pPr indent="0" lvl="0" marL="0" rtl="1" algn="r">
              <a:lnSpc>
                <a:spcPct val="100000"/>
              </a:lnSpc>
              <a:spcBef>
                <a:spcPts val="400"/>
              </a:spcBef>
              <a:spcAft>
                <a:spcPts val="0"/>
              </a:spcAft>
              <a:buNone/>
            </a:pPr>
            <a:r>
              <a:rPr lang="iw" sz="4500"/>
              <a:t>לכל קריאה אמור להיות route נפרד - הכוונה ניתוב שונה.</a:t>
            </a:r>
            <a:endParaRPr sz="4500"/>
          </a:p>
          <a:p>
            <a:pPr indent="0" lvl="0" marL="0" rtl="1" algn="r">
              <a:lnSpc>
                <a:spcPct val="100000"/>
              </a:lnSpc>
              <a:spcBef>
                <a:spcPts val="400"/>
              </a:spcBef>
              <a:spcAft>
                <a:spcPts val="0"/>
              </a:spcAft>
              <a:buNone/>
            </a:pPr>
            <a:r>
              <a:rPr lang="iw" sz="4500"/>
              <a:t>הכתובת של כל קריאה מוגדרת משם השרת, ואז הניווט בתוך השרת.</a:t>
            </a:r>
            <a:endParaRPr sz="4500"/>
          </a:p>
          <a:p>
            <a:pPr indent="0" lvl="0" marL="0" rtl="1" algn="r">
              <a:lnSpc>
                <a:spcPct val="100000"/>
              </a:lnSpc>
              <a:spcBef>
                <a:spcPts val="400"/>
              </a:spcBef>
              <a:spcAft>
                <a:spcPts val="0"/>
              </a:spcAft>
              <a:buNone/>
            </a:pPr>
            <a:r>
              <a:rPr lang="iw" sz="4500"/>
              <a:t>לדוגמא: http:localhost:3000 - כתובת השרת</a:t>
            </a:r>
            <a:endParaRPr sz="4500"/>
          </a:p>
          <a:p>
            <a:pPr indent="0" lvl="0" marL="0" rtl="1" algn="r">
              <a:lnSpc>
                <a:spcPct val="100000"/>
              </a:lnSpc>
              <a:spcBef>
                <a:spcPts val="400"/>
              </a:spcBef>
              <a:spcAft>
                <a:spcPts val="0"/>
              </a:spcAft>
              <a:buNone/>
            </a:pPr>
            <a:r>
              <a:rPr lang="iw" sz="4500"/>
              <a:t>ניווטים פנימיים לדוגמא: </a:t>
            </a:r>
            <a:r>
              <a:rPr lang="iw" sz="4500"/>
              <a:t>http:localhost:3000/about - יחזיר מידע אודות האתר.</a:t>
            </a:r>
            <a:endParaRPr sz="4500"/>
          </a:p>
          <a:p>
            <a:pPr indent="0" lvl="0" marL="0" rtl="1" algn="r">
              <a:spcBef>
                <a:spcPts val="400"/>
              </a:spcBef>
              <a:spcAft>
                <a:spcPts val="0"/>
              </a:spcAft>
              <a:buNone/>
            </a:pPr>
            <a:r>
              <a:t/>
            </a:r>
            <a:endParaRPr/>
          </a:p>
          <a:p>
            <a:pPr indent="0" lvl="0" marL="0" rtl="1" algn="r">
              <a:spcBef>
                <a:spcPts val="400"/>
              </a:spcBef>
              <a:spcAft>
                <a:spcPts val="400"/>
              </a:spcAft>
              <a:buNone/>
            </a:pPr>
            <a:r>
              <a:t/>
            </a:r>
            <a:endParaRPr/>
          </a:p>
        </p:txBody>
      </p:sp>
      <p:pic>
        <p:nvPicPr>
          <p:cNvPr id="530" name="Google Shape;530;p74">
            <a:hlinkClick r:id="rId3"/>
          </p:cNvPr>
          <p:cNvPicPr preferRelativeResize="0"/>
          <p:nvPr/>
        </p:nvPicPr>
        <p:blipFill>
          <a:blip r:embed="rId4">
            <a:alphaModFix/>
          </a:blip>
          <a:stretch>
            <a:fillRect/>
          </a:stretch>
        </p:blipFill>
        <p:spPr>
          <a:xfrm>
            <a:off x="2842250" y="3516800"/>
            <a:ext cx="5398250" cy="1356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מודל request response</a:t>
            </a:r>
            <a:endParaRPr>
              <a:latin typeface="Calibri"/>
              <a:ea typeface="Calibri"/>
              <a:cs typeface="Calibri"/>
              <a:sym typeface="Calibri"/>
            </a:endParaRPr>
          </a:p>
        </p:txBody>
      </p:sp>
      <p:sp>
        <p:nvSpPr>
          <p:cNvPr id="536" name="Google Shape;536;p75"/>
          <p:cNvSpPr txBox="1"/>
          <p:nvPr>
            <p:ph idx="1" type="body"/>
          </p:nvPr>
        </p:nvSpPr>
        <p:spPr>
          <a:xfrm>
            <a:off x="819150" y="1990725"/>
            <a:ext cx="7505700" cy="1069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הזכרנו את מודל request response</a:t>
            </a:r>
            <a:endParaRPr/>
          </a:p>
          <a:p>
            <a:pPr indent="0" lvl="0" marL="0" rtl="1" algn="r">
              <a:spcBef>
                <a:spcPts val="400"/>
              </a:spcBef>
              <a:spcAft>
                <a:spcPts val="400"/>
              </a:spcAft>
              <a:buNone/>
            </a:pPr>
            <a:r>
              <a:rPr lang="iw"/>
              <a:t>מצורף הסבר בסיסי וברמה נמוכה יחסית על תקשורת לקוח שרת</a:t>
            </a:r>
            <a:endParaRPr/>
          </a:p>
        </p:txBody>
      </p:sp>
      <p:pic>
        <p:nvPicPr>
          <p:cNvPr id="537" name="Google Shape;537;p75">
            <a:hlinkClick r:id="rId3"/>
          </p:cNvPr>
          <p:cNvPicPr preferRelativeResize="0"/>
          <p:nvPr/>
        </p:nvPicPr>
        <p:blipFill>
          <a:blip r:embed="rId4">
            <a:alphaModFix/>
          </a:blip>
          <a:stretch>
            <a:fillRect/>
          </a:stretch>
        </p:blipFill>
        <p:spPr>
          <a:xfrm>
            <a:off x="1087575" y="3005700"/>
            <a:ext cx="7305675" cy="14573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	</a:t>
            </a:r>
            <a:endParaRPr/>
          </a:p>
        </p:txBody>
      </p:sp>
      <p:sp>
        <p:nvSpPr>
          <p:cNvPr id="543" name="Google Shape;543;p7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צרי פרויקט Node חדש, עם npm מאותחל.</a:t>
            </a:r>
            <a:endParaRPr/>
          </a:p>
          <a:p>
            <a:pPr indent="-311150" lvl="0" marL="457200" rtl="1" algn="r">
              <a:spcBef>
                <a:spcPts val="400"/>
              </a:spcBef>
              <a:spcAft>
                <a:spcPts val="0"/>
              </a:spcAft>
              <a:buSzPts val="1300"/>
              <a:buChar char="●"/>
            </a:pPr>
            <a:r>
              <a:rPr lang="iw"/>
              <a:t>יש להגדיר בפרויקט שרת node</a:t>
            </a:r>
            <a:endParaRPr/>
          </a:p>
          <a:p>
            <a:pPr indent="-311150" lvl="0" marL="457200" rtl="1" algn="r">
              <a:spcBef>
                <a:spcPts val="400"/>
              </a:spcBef>
              <a:spcAft>
                <a:spcPts val="0"/>
              </a:spcAft>
              <a:buSzPts val="1300"/>
              <a:buChar char="●"/>
            </a:pPr>
            <a:r>
              <a:rPr lang="iw"/>
              <a:t>על השרת לתמוך ב3 routes שונים: </a:t>
            </a:r>
            <a:endParaRPr/>
          </a:p>
          <a:p>
            <a:pPr indent="-298450" lvl="1" marL="914400" rtl="1" algn="r">
              <a:spcBef>
                <a:spcPts val="400"/>
              </a:spcBef>
              <a:spcAft>
                <a:spcPts val="0"/>
              </a:spcAft>
              <a:buSzPts val="1100"/>
              <a:buChar char="○"/>
            </a:pPr>
            <a:r>
              <a:rPr lang="iw"/>
              <a:t>/ - ניווט דיפולטיבי</a:t>
            </a:r>
            <a:endParaRPr/>
          </a:p>
          <a:p>
            <a:pPr indent="-298450" lvl="1" marL="914400" rtl="1" algn="r">
              <a:spcBef>
                <a:spcPts val="0"/>
              </a:spcBef>
              <a:spcAft>
                <a:spcPts val="0"/>
              </a:spcAft>
              <a:buSzPts val="1100"/>
              <a:buChar char="○"/>
            </a:pPr>
            <a:r>
              <a:rPr lang="iw"/>
              <a:t>פרטים אודות האתר - /about</a:t>
            </a:r>
            <a:endParaRPr/>
          </a:p>
          <a:p>
            <a:pPr indent="-298450" lvl="1" marL="914400" rtl="1" algn="r">
              <a:spcBef>
                <a:spcPts val="0"/>
              </a:spcBef>
              <a:spcAft>
                <a:spcPts val="0"/>
              </a:spcAft>
              <a:buSzPts val="1100"/>
              <a:buChar char="○"/>
            </a:pPr>
            <a:r>
              <a:rPr lang="iw"/>
              <a:t>רשימת השרותים שהאתר מספק (להמציא משהו) - /services</a:t>
            </a:r>
            <a:endParaRPr/>
          </a:p>
          <a:p>
            <a:pPr indent="-311150" lvl="0" marL="457200" rtl="1" algn="r">
              <a:spcBef>
                <a:spcPts val="0"/>
              </a:spcBef>
              <a:spcAft>
                <a:spcPts val="0"/>
              </a:spcAft>
              <a:buSzPts val="1300"/>
              <a:buChar char="●"/>
            </a:pPr>
            <a:r>
              <a:rPr lang="iw"/>
              <a:t>כל אחד מהכתובות הנ"ל אמור להחזיר אובייקט json. </a:t>
            </a:r>
            <a:endParaRPr/>
          </a:p>
          <a:p>
            <a:pPr indent="-311150" lvl="0" marL="457200" rtl="1" algn="r">
              <a:spcBef>
                <a:spcPts val="400"/>
              </a:spcBef>
              <a:spcAft>
                <a:spcPts val="400"/>
              </a:spcAft>
              <a:buSzPts val="1300"/>
              <a:buChar char="●"/>
            </a:pPr>
            <a:r>
              <a:rPr lang="iw"/>
              <a:t>אם מנסים לפנות לכתובת שהשרת לא תומך בה, יש להחזיר סטטוס 400.</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3</a:t>
            </a:r>
            <a:endParaRPr/>
          </a:p>
        </p:txBody>
      </p:sp>
      <p:sp>
        <p:nvSpPr>
          <p:cNvPr id="549" name="Google Shape;549;p77"/>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express &amp; postman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ספריית express</a:t>
            </a:r>
            <a:endParaRPr>
              <a:latin typeface="Calibri"/>
              <a:ea typeface="Calibri"/>
              <a:cs typeface="Calibri"/>
              <a:sym typeface="Calibri"/>
            </a:endParaRPr>
          </a:p>
        </p:txBody>
      </p:sp>
      <p:sp>
        <p:nvSpPr>
          <p:cNvPr id="555" name="Google Shape;555;p78"/>
          <p:cNvSpPr txBox="1"/>
          <p:nvPr>
            <p:ph idx="1" type="body"/>
          </p:nvPr>
        </p:nvSpPr>
        <p:spPr>
          <a:xfrm>
            <a:off x="819150" y="1515875"/>
            <a:ext cx="7505700" cy="2922900"/>
          </a:xfrm>
          <a:prstGeom prst="rect">
            <a:avLst/>
          </a:prstGeom>
        </p:spPr>
        <p:txBody>
          <a:bodyPr anchorCtr="0" anchor="t" bIns="91425" lIns="91425" spcFirstLastPara="1" rIns="91425" wrap="square" tIns="91425">
            <a:normAutofit/>
          </a:bodyPr>
          <a:lstStyle/>
          <a:p>
            <a:pPr indent="0" lvl="0" marL="0" rtl="1" algn="r">
              <a:lnSpc>
                <a:spcPct val="100000"/>
              </a:lnSpc>
              <a:spcBef>
                <a:spcPts val="0"/>
              </a:spcBef>
              <a:spcAft>
                <a:spcPts val="0"/>
              </a:spcAft>
              <a:buNone/>
            </a:pPr>
            <a:r>
              <a:rPr lang="iw"/>
              <a:t>בשביל ליצור שרת ב node.js אין צורך בהתקנת ספריה. השפה עצמה כוללת כלים כדי להריץ שרת.</a:t>
            </a:r>
            <a:endParaRPr/>
          </a:p>
          <a:p>
            <a:pPr indent="0" lvl="0" marL="0" rtl="1" algn="r">
              <a:lnSpc>
                <a:spcPct val="100000"/>
              </a:lnSpc>
              <a:spcBef>
                <a:spcPts val="400"/>
              </a:spcBef>
              <a:spcAft>
                <a:spcPts val="0"/>
              </a:spcAft>
              <a:buNone/>
            </a:pPr>
            <a:r>
              <a:rPr lang="iw"/>
              <a:t>אולם, כאשר נרצה לפתח צד שרת, נגלה שלכתוב צד שרת בעזרת node לבד זו משימה מורכבת.</a:t>
            </a:r>
            <a:endParaRPr/>
          </a:p>
          <a:p>
            <a:pPr indent="0" lvl="0" marL="0" rtl="1" algn="r">
              <a:lnSpc>
                <a:spcPct val="100000"/>
              </a:lnSpc>
              <a:spcBef>
                <a:spcPts val="400"/>
              </a:spcBef>
              <a:spcAft>
                <a:spcPts val="0"/>
              </a:spcAft>
              <a:buNone/>
            </a:pPr>
            <a:r>
              <a:rPr lang="iw"/>
              <a:t>כאשר נרצה להגדיר routes - כתובת שונות בשביל קריאות שונות, ועוד פעולות נוספות, כתיבה ב node לבד היא מורכבת.</a:t>
            </a:r>
            <a:endParaRPr/>
          </a:p>
          <a:p>
            <a:pPr indent="0" lvl="0" marL="0" rtl="1" algn="r">
              <a:lnSpc>
                <a:spcPct val="100000"/>
              </a:lnSpc>
              <a:spcBef>
                <a:spcPts val="400"/>
              </a:spcBef>
              <a:spcAft>
                <a:spcPts val="0"/>
              </a:spcAft>
              <a:buNone/>
            </a:pPr>
            <a:r>
              <a:rPr lang="iw"/>
              <a:t>לכן, לא מומלץ להשתמש ב node לבד, אלא להשתמש בספריה נוספת, המהווה framework - תשתית לצד השרת.</a:t>
            </a:r>
            <a:endParaRPr/>
          </a:p>
          <a:p>
            <a:pPr indent="0" lvl="0" marL="0" rtl="1" algn="r">
              <a:lnSpc>
                <a:spcPct val="100000"/>
              </a:lnSpc>
              <a:spcBef>
                <a:spcPts val="400"/>
              </a:spcBef>
              <a:spcAft>
                <a:spcPts val="0"/>
              </a:spcAft>
              <a:buNone/>
            </a:pPr>
            <a:r>
              <a:rPr lang="iw"/>
              <a:t>הפרימוורק הנפוץ ביותר ב node הוא express,</a:t>
            </a:r>
            <a:endParaRPr/>
          </a:p>
          <a:p>
            <a:pPr indent="0" lvl="0" marL="0" rtl="1" algn="r">
              <a:lnSpc>
                <a:spcPct val="100000"/>
              </a:lnSpc>
              <a:spcBef>
                <a:spcPts val="400"/>
              </a:spcBef>
              <a:spcAft>
                <a:spcPts val="0"/>
              </a:spcAft>
              <a:buNone/>
            </a:pPr>
            <a:r>
              <a:rPr lang="iw"/>
              <a:t>למעשה הוא עצמו מאוד בסיסי, ויש עוד frameorks נוספים בריאקט שמשתמשים בו כבסיס שעליו הוסיפו עוד אפשרויות.</a:t>
            </a:r>
            <a:endParaRPr/>
          </a:p>
          <a:p>
            <a:pPr indent="0" lvl="0" marL="0" rtl="1" algn="r">
              <a:lnSpc>
                <a:spcPct val="100000"/>
              </a:lnSpc>
              <a:spcBef>
                <a:spcPts val="400"/>
              </a:spcBef>
              <a:spcAft>
                <a:spcPts val="0"/>
              </a:spcAft>
              <a:buNone/>
            </a:pPr>
            <a:r>
              <a:rPr lang="iw"/>
              <a:t>בשיעורים הבאים נתמקד בפיתוח צד שרת בספריית express.</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400"/>
              </a:spcAft>
              <a:buNone/>
            </a:pPr>
            <a:r>
              <a:rPr lang="iw"/>
              <a:t>← משימה: צרי פרויקט חדש, אתחלי אותו עם Npm והתקיני את ספריית express. </a:t>
            </a:r>
            <a:r>
              <a:rPr lang="iw" u="sng">
                <a:solidFill>
                  <a:schemeClr val="hlink"/>
                </a:solidFill>
                <a:hlinkClick r:id="rId3"/>
              </a:rPr>
              <a:t>להתקנה</a:t>
            </a:r>
            <a:r>
              <a:rPr lang="iw"/>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ספריית express - התחלה</a:t>
            </a:r>
            <a:endParaRPr>
              <a:latin typeface="Calibri"/>
              <a:ea typeface="Calibri"/>
              <a:cs typeface="Calibri"/>
              <a:sym typeface="Calibri"/>
            </a:endParaRPr>
          </a:p>
        </p:txBody>
      </p:sp>
      <p:sp>
        <p:nvSpPr>
          <p:cNvPr id="561" name="Google Shape;561;p79"/>
          <p:cNvSpPr txBox="1"/>
          <p:nvPr>
            <p:ph idx="1" type="body"/>
          </p:nvPr>
        </p:nvSpPr>
        <p:spPr>
          <a:xfrm>
            <a:off x="819150" y="1396250"/>
            <a:ext cx="7505700" cy="2098800"/>
          </a:xfrm>
          <a:prstGeom prst="rect">
            <a:avLst/>
          </a:prstGeom>
        </p:spPr>
        <p:txBody>
          <a:bodyPr anchorCtr="0" anchor="t" bIns="91425" lIns="91425" spcFirstLastPara="1" rIns="91425" wrap="square" tIns="91425">
            <a:normAutofit/>
          </a:bodyPr>
          <a:lstStyle/>
          <a:p>
            <a:pPr indent="0" lvl="0" marL="0" rtl="1" algn="r">
              <a:lnSpc>
                <a:spcPct val="100000"/>
              </a:lnSpc>
              <a:spcBef>
                <a:spcPts val="0"/>
              </a:spcBef>
              <a:spcAft>
                <a:spcPts val="0"/>
              </a:spcAft>
              <a:buNone/>
            </a:pPr>
            <a:r>
              <a:rPr lang="iw"/>
              <a:t>ההגדרה של הסיפריה לפי האמור בדף הבית שלה:</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400"/>
              </a:spcAft>
              <a:buNone/>
            </a:pPr>
            <a:r>
              <a:rPr lang="iw"/>
              <a:t>כלומר: תשתית  מהירה, בלתי מחייבת, ומינימליסטית עבור node.js. התשתית express היא מינימליסטית מאוד, וכוללת סט כלים בסיסי לפיתוח שרת Node.</a:t>
            </a:r>
            <a:endParaRPr/>
          </a:p>
        </p:txBody>
      </p:sp>
      <p:pic>
        <p:nvPicPr>
          <p:cNvPr id="562" name="Google Shape;562;p79"/>
          <p:cNvPicPr preferRelativeResize="0"/>
          <p:nvPr/>
        </p:nvPicPr>
        <p:blipFill>
          <a:blip r:embed="rId3">
            <a:alphaModFix/>
          </a:blip>
          <a:stretch>
            <a:fillRect/>
          </a:stretch>
        </p:blipFill>
        <p:spPr>
          <a:xfrm>
            <a:off x="1030875" y="1702425"/>
            <a:ext cx="5915551" cy="1209200"/>
          </a:xfrm>
          <a:prstGeom prst="rect">
            <a:avLst/>
          </a:prstGeom>
          <a:noFill/>
          <a:ln>
            <a:noFill/>
          </a:ln>
        </p:spPr>
      </p:pic>
      <p:pic>
        <p:nvPicPr>
          <p:cNvPr id="563" name="Google Shape;563;p79"/>
          <p:cNvPicPr preferRelativeResize="0"/>
          <p:nvPr/>
        </p:nvPicPr>
        <p:blipFill>
          <a:blip r:embed="rId4">
            <a:alphaModFix/>
          </a:blip>
          <a:stretch>
            <a:fillRect/>
          </a:stretch>
        </p:blipFill>
        <p:spPr>
          <a:xfrm>
            <a:off x="5084325" y="3418850"/>
            <a:ext cx="3240524" cy="1324350"/>
          </a:xfrm>
          <a:prstGeom prst="rect">
            <a:avLst/>
          </a:prstGeom>
          <a:noFill/>
          <a:ln>
            <a:noFill/>
          </a:ln>
        </p:spPr>
      </p:pic>
      <p:sp>
        <p:nvSpPr>
          <p:cNvPr id="564" name="Google Shape;564;p79"/>
          <p:cNvSpPr txBox="1"/>
          <p:nvPr/>
        </p:nvSpPr>
        <p:spPr>
          <a:xfrm>
            <a:off x="421925" y="3549350"/>
            <a:ext cx="4349700" cy="1324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 sz="1300">
                <a:solidFill>
                  <a:schemeClr val="dk2"/>
                </a:solidFill>
                <a:latin typeface="Calibri"/>
                <a:ea typeface="Calibri"/>
                <a:cs typeface="Calibri"/>
                <a:sym typeface="Calibri"/>
              </a:rPr>
              <a:t>להלן 3 קישורים:</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u="sng">
                <a:solidFill>
                  <a:schemeClr val="hlink"/>
                </a:solidFill>
                <a:latin typeface="Calibri"/>
                <a:ea typeface="Calibri"/>
                <a:cs typeface="Calibri"/>
                <a:sym typeface="Calibri"/>
                <a:hlinkClick r:id="rId5"/>
              </a:rPr>
              <a:t>עמוד הבית של הספריה</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u="sng">
                <a:solidFill>
                  <a:schemeClr val="hlink"/>
                </a:solidFill>
                <a:latin typeface="Calibri"/>
                <a:ea typeface="Calibri"/>
                <a:cs typeface="Calibri"/>
                <a:sym typeface="Calibri"/>
                <a:hlinkClick r:id="rId6"/>
              </a:rPr>
              <a:t>עמוד ההתקנה</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u="sng">
                <a:solidFill>
                  <a:schemeClr val="hlink"/>
                </a:solidFill>
                <a:latin typeface="Calibri"/>
                <a:ea typeface="Calibri"/>
                <a:cs typeface="Calibri"/>
                <a:sym typeface="Calibri"/>
                <a:hlinkClick r:id="rId7"/>
              </a:rPr>
              <a:t>מדריך ראשוני להתחלת עבודה </a:t>
            </a:r>
            <a:endParaRPr sz="1300">
              <a:solidFill>
                <a:schemeClr val="dk2"/>
              </a:solidFill>
              <a:latin typeface="Calibri"/>
              <a:ea typeface="Calibri"/>
              <a:cs typeface="Calibri"/>
              <a:sym typeface="Calibri"/>
            </a:endParaRPr>
          </a:p>
          <a:p>
            <a:pPr indent="0" lvl="0" marL="0" rtl="1" algn="r">
              <a:spcBef>
                <a:spcPts val="0"/>
              </a:spcBef>
              <a:spcAft>
                <a:spcPts val="0"/>
              </a:spcAft>
              <a:buNone/>
            </a:pPr>
            <a:r>
              <a:rPr lang="iw" sz="1300">
                <a:solidFill>
                  <a:schemeClr val="dk2"/>
                </a:solidFill>
                <a:latin typeface="Calibri"/>
                <a:ea typeface="Calibri"/>
                <a:cs typeface="Calibri"/>
                <a:sym typeface="Calibri"/>
              </a:rPr>
              <a:t>בקבצים המצורפים מצורף העמוד השלישי בלבד - מדריך ראשוני, בהנחה שהספריה כבר מותקנת בשקופית הקודמת.</a:t>
            </a:r>
            <a:endParaRPr sz="1300">
              <a:solidFill>
                <a:schemeClr val="dk2"/>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0"/>
          <p:cNvSpPr txBox="1"/>
          <p:nvPr>
            <p:ph type="title"/>
          </p:nvPr>
        </p:nvSpPr>
        <p:spPr>
          <a:xfrm>
            <a:off x="819150" y="845600"/>
            <a:ext cx="7505700" cy="518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latin typeface="Calibri"/>
                <a:ea typeface="Calibri"/>
                <a:cs typeface="Calibri"/>
                <a:sym typeface="Calibri"/>
              </a:rPr>
              <a:t>משימה - שרת בסיסי</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p:txBody>
      </p:sp>
      <p:sp>
        <p:nvSpPr>
          <p:cNvPr id="570" name="Google Shape;570;p80"/>
          <p:cNvSpPr txBox="1"/>
          <p:nvPr>
            <p:ph idx="1" type="body"/>
          </p:nvPr>
        </p:nvSpPr>
        <p:spPr>
          <a:xfrm>
            <a:off x="819150" y="1439750"/>
            <a:ext cx="7505700" cy="2999100"/>
          </a:xfrm>
          <a:prstGeom prst="rect">
            <a:avLst/>
          </a:prstGeom>
        </p:spPr>
        <p:txBody>
          <a:bodyPr anchorCtr="0" anchor="t" bIns="91425" lIns="91425" spcFirstLastPara="1" rIns="91425" wrap="square" tIns="91425">
            <a:normAutofit/>
          </a:bodyPr>
          <a:lstStyle/>
          <a:p>
            <a:pPr indent="0" lvl="0" marL="0" rtl="1" algn="r">
              <a:lnSpc>
                <a:spcPct val="100000"/>
              </a:lnSpc>
              <a:spcBef>
                <a:spcPts val="0"/>
              </a:spcBef>
              <a:spcAft>
                <a:spcPts val="0"/>
              </a:spcAft>
              <a:buNone/>
            </a:pPr>
            <a:r>
              <a:rPr lang="iw"/>
              <a:t>נרצה ליצור צד שרת, עבור פרויקט ספריה.</a:t>
            </a:r>
            <a:endParaRPr/>
          </a:p>
          <a:p>
            <a:pPr indent="0" lvl="0" marL="0" rtl="1" algn="r">
              <a:lnSpc>
                <a:spcPct val="100000"/>
              </a:lnSpc>
              <a:spcBef>
                <a:spcPts val="400"/>
              </a:spcBef>
              <a:spcAft>
                <a:spcPts val="0"/>
              </a:spcAft>
              <a:buNone/>
            </a:pPr>
            <a:r>
              <a:rPr lang="iw"/>
              <a:t>מצורף מדריך לעבודה עם express, יש לעבור עליו ולהשתמש בו - אין צורך את כל העמוד, לא צריך העלאת קבצים וכדו' (בשלב זה)</a:t>
            </a:r>
            <a:endParaRPr/>
          </a:p>
          <a:p>
            <a:pPr indent="-311150" lvl="0" marL="457200" rtl="1" algn="r">
              <a:lnSpc>
                <a:spcPct val="100000"/>
              </a:lnSpc>
              <a:spcBef>
                <a:spcPts val="400"/>
              </a:spcBef>
              <a:spcAft>
                <a:spcPts val="0"/>
              </a:spcAft>
              <a:buSzPts val="1300"/>
              <a:buChar char="-"/>
            </a:pPr>
            <a:r>
              <a:rPr lang="iw"/>
              <a:t>בתוך הפרויקט הבסיסי, יש להוסיף עמוד ראשי app.js, ולהגדיר עליו שרת node ע"י express.</a:t>
            </a:r>
            <a:endParaRPr/>
          </a:p>
          <a:p>
            <a:pPr indent="-311150" lvl="0" marL="457200" rtl="1" algn="r">
              <a:lnSpc>
                <a:spcPct val="100000"/>
              </a:lnSpc>
              <a:spcBef>
                <a:spcPts val="0"/>
              </a:spcBef>
              <a:spcAft>
                <a:spcPts val="0"/>
              </a:spcAft>
              <a:buSzPts val="1300"/>
              <a:buChar char="-"/>
            </a:pPr>
            <a:r>
              <a:rPr lang="iw"/>
              <a:t>יש ליצור מספר קבצי json, עבור הספריה:</a:t>
            </a:r>
            <a:endParaRPr/>
          </a:p>
          <a:p>
            <a:pPr indent="-298450" lvl="1" marL="914400" rtl="1" algn="r">
              <a:lnSpc>
                <a:spcPct val="100000"/>
              </a:lnSpc>
              <a:spcBef>
                <a:spcPts val="0"/>
              </a:spcBef>
              <a:spcAft>
                <a:spcPts val="0"/>
              </a:spcAft>
              <a:buSzPts val="1100"/>
              <a:buChar char="-"/>
            </a:pPr>
            <a:r>
              <a:rPr lang="iw"/>
              <a:t>קובץ עבור רשימת הספרים שיש בספריה</a:t>
            </a:r>
            <a:endParaRPr/>
          </a:p>
          <a:p>
            <a:pPr indent="-298450" lvl="1" marL="914400" rtl="1" algn="r">
              <a:lnSpc>
                <a:spcPct val="100000"/>
              </a:lnSpc>
              <a:spcBef>
                <a:spcPts val="0"/>
              </a:spcBef>
              <a:spcAft>
                <a:spcPts val="0"/>
              </a:spcAft>
              <a:buSzPts val="1100"/>
              <a:buChar char="-"/>
            </a:pPr>
            <a:r>
              <a:rPr lang="iw"/>
              <a:t>קובץ עבור רשימת הסופרים</a:t>
            </a:r>
            <a:endParaRPr/>
          </a:p>
          <a:p>
            <a:pPr indent="-298450" lvl="1" marL="914400" rtl="1" algn="r">
              <a:lnSpc>
                <a:spcPct val="100000"/>
              </a:lnSpc>
              <a:spcBef>
                <a:spcPts val="0"/>
              </a:spcBef>
              <a:spcAft>
                <a:spcPts val="0"/>
              </a:spcAft>
              <a:buSzPts val="1100"/>
              <a:buChar char="-"/>
            </a:pPr>
            <a:r>
              <a:rPr lang="iw"/>
              <a:t>קובץ עבור רשימת לקוחות.</a:t>
            </a:r>
            <a:endParaRPr/>
          </a:p>
          <a:p>
            <a:pPr indent="0" lvl="0" marL="457200" rtl="1" algn="r">
              <a:lnSpc>
                <a:spcPct val="100000"/>
              </a:lnSpc>
              <a:spcBef>
                <a:spcPts val="400"/>
              </a:spcBef>
              <a:spcAft>
                <a:spcPts val="0"/>
              </a:spcAft>
              <a:buNone/>
            </a:pPr>
            <a:r>
              <a:t/>
            </a:r>
            <a:endParaRPr/>
          </a:p>
          <a:p>
            <a:pPr indent="0" lvl="0" marL="0" rtl="1" algn="r">
              <a:lnSpc>
                <a:spcPct val="100000"/>
              </a:lnSpc>
              <a:spcBef>
                <a:spcPts val="400"/>
              </a:spcBef>
              <a:spcAft>
                <a:spcPts val="0"/>
              </a:spcAft>
              <a:buNone/>
            </a:pPr>
            <a:r>
              <a:t/>
            </a:r>
            <a:endParaRPr/>
          </a:p>
          <a:p>
            <a:pPr indent="0" lvl="0" marL="0" rtl="1" algn="r">
              <a:lnSpc>
                <a:spcPct val="100000"/>
              </a:lnSpc>
              <a:spcBef>
                <a:spcPts val="400"/>
              </a:spcBef>
              <a:spcAft>
                <a:spcPts val="400"/>
              </a:spcAft>
              <a:buNone/>
            </a:pPr>
            <a:r>
              <a:t/>
            </a:r>
            <a:endParaRPr/>
          </a:p>
        </p:txBody>
      </p:sp>
      <p:pic>
        <p:nvPicPr>
          <p:cNvPr id="571" name="Google Shape;571;p80">
            <a:hlinkClick r:id="rId3"/>
          </p:cNvPr>
          <p:cNvPicPr preferRelativeResize="0"/>
          <p:nvPr/>
        </p:nvPicPr>
        <p:blipFill>
          <a:blip r:embed="rId4">
            <a:alphaModFix/>
          </a:blip>
          <a:stretch>
            <a:fillRect/>
          </a:stretch>
        </p:blipFill>
        <p:spPr>
          <a:xfrm>
            <a:off x="3150450" y="3503075"/>
            <a:ext cx="5174400" cy="1177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המשך משימה</a:t>
            </a:r>
            <a:endParaRPr>
              <a:latin typeface="Calibri"/>
              <a:ea typeface="Calibri"/>
              <a:cs typeface="Calibri"/>
              <a:sym typeface="Calibri"/>
            </a:endParaRPr>
          </a:p>
        </p:txBody>
      </p:sp>
      <p:sp>
        <p:nvSpPr>
          <p:cNvPr id="577" name="Google Shape;577;p8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Char char="-"/>
            </a:pPr>
            <a:r>
              <a:rPr lang="iw"/>
              <a:t>יש לאתחל את שלושת קבצי ה json בנתונים.</a:t>
            </a:r>
            <a:endParaRPr/>
          </a:p>
          <a:p>
            <a:pPr indent="-311150" lvl="0" marL="457200" rtl="1" algn="r">
              <a:spcBef>
                <a:spcPts val="0"/>
              </a:spcBef>
              <a:spcAft>
                <a:spcPts val="0"/>
              </a:spcAft>
              <a:buSzPts val="1300"/>
              <a:buChar char="-"/>
            </a:pPr>
            <a:r>
              <a:rPr lang="iw"/>
              <a:t>יש להגדיר 3 קריאות שונות מסוג get אשר אמורות להחזיר את הרשימות השונות:</a:t>
            </a:r>
            <a:endParaRPr/>
          </a:p>
          <a:p>
            <a:pPr indent="-311150" lvl="0" marL="457200" rtl="0" algn="l">
              <a:spcBef>
                <a:spcPts val="0"/>
              </a:spcBef>
              <a:spcAft>
                <a:spcPts val="0"/>
              </a:spcAft>
              <a:buSzPts val="1300"/>
              <a:buChar char="-"/>
            </a:pPr>
            <a:r>
              <a:rPr lang="iw"/>
              <a:t>books</a:t>
            </a:r>
            <a:endParaRPr/>
          </a:p>
          <a:p>
            <a:pPr indent="-311150" lvl="0" marL="457200" rtl="0" algn="l">
              <a:spcBef>
                <a:spcPts val="0"/>
              </a:spcBef>
              <a:spcAft>
                <a:spcPts val="0"/>
              </a:spcAft>
              <a:buSzPts val="1300"/>
              <a:buChar char="-"/>
            </a:pPr>
            <a:r>
              <a:rPr lang="iw"/>
              <a:t>author</a:t>
            </a:r>
            <a:endParaRPr/>
          </a:p>
          <a:p>
            <a:pPr indent="-311150" lvl="0" marL="457200" rtl="0" algn="l">
              <a:spcBef>
                <a:spcPts val="0"/>
              </a:spcBef>
              <a:spcAft>
                <a:spcPts val="0"/>
              </a:spcAft>
              <a:buSzPts val="1300"/>
              <a:buChar char="-"/>
            </a:pPr>
            <a:r>
              <a:rPr lang="iw"/>
              <a:t>users</a:t>
            </a:r>
            <a:endParaRPr/>
          </a:p>
          <a:p>
            <a:pPr indent="-311150" lvl="0" marL="457200" rtl="1" algn="r">
              <a:spcBef>
                <a:spcPts val="0"/>
              </a:spcBef>
              <a:spcAft>
                <a:spcPts val="0"/>
              </a:spcAft>
              <a:buSzPts val="1300"/>
              <a:buChar char="-"/>
            </a:pPr>
            <a:r>
              <a:rPr lang="iw"/>
              <a:t>כל קריאה אמורה להחזיר את הרשימה הרלוונטית.</a:t>
            </a:r>
            <a:endParaRPr/>
          </a:p>
          <a:p>
            <a:pPr indent="0" lvl="0" marL="0" rtl="1" algn="r">
              <a:spcBef>
                <a:spcPts val="400"/>
              </a:spcBef>
              <a:spcAft>
                <a:spcPts val="0"/>
              </a:spcAft>
              <a:buNone/>
            </a:pPr>
            <a:r>
              <a:t/>
            </a:r>
            <a:endParaRPr/>
          </a:p>
          <a:p>
            <a:pPr indent="0" lvl="0" marL="0" rtl="1" algn="r">
              <a:spcBef>
                <a:spcPts val="400"/>
              </a:spcBef>
              <a:spcAft>
                <a:spcPts val="0"/>
              </a:spcAft>
              <a:buNone/>
            </a:pPr>
            <a:r>
              <a:rPr lang="iw"/>
              <a:t>בשלב ראשוני כדי לבדוק, יש להריץ את הפרויקט ולפתוח בדפדפן את הכתובת, לדוגמא:</a:t>
            </a:r>
            <a:endParaRPr/>
          </a:p>
          <a:p>
            <a:pPr indent="0" lvl="0" marL="0" rtl="0" algn="l">
              <a:spcBef>
                <a:spcPts val="400"/>
              </a:spcBef>
              <a:spcAft>
                <a:spcPts val="0"/>
              </a:spcAft>
              <a:buNone/>
            </a:pPr>
            <a:r>
              <a:rPr lang="iw"/>
              <a:t>localhost:3000/books</a:t>
            </a:r>
            <a:endParaRPr/>
          </a:p>
          <a:p>
            <a:pPr indent="0" lvl="0" marL="0" rtl="1" algn="r">
              <a:spcBef>
                <a:spcPts val="400"/>
              </a:spcBef>
              <a:spcAft>
                <a:spcPts val="400"/>
              </a:spcAft>
              <a:buNone/>
            </a:pPr>
            <a:r>
              <a:rPr lang="iw"/>
              <a:t>ולראות שהרשימה חוזרת, כך לבצע עבור שלושת הקריאות.</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פונקציות על מערכים</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במהלך השנים האחרונות, עם התקדמות גרסאות השפה, התווספו מספר פונקציות נוספות לעבודה עם מערכים.</a:t>
            </a:r>
            <a:endParaRPr/>
          </a:p>
          <a:p>
            <a:pPr indent="0" lvl="0" marL="0" rtl="1" algn="r">
              <a:spcBef>
                <a:spcPts val="400"/>
              </a:spcBef>
              <a:spcAft>
                <a:spcPts val="400"/>
              </a:spcAft>
              <a:buNone/>
            </a:pPr>
            <a:r>
              <a:rPr lang="iw"/>
              <a:t>שיעור זה כולל מספר פונקציות חדשות יחסית שהתווספו לשפת js במהלך השנים האחרונות.</a:t>
            </a:r>
            <a:endParaRPr/>
          </a:p>
        </p:txBody>
      </p:sp>
      <p:pic>
        <p:nvPicPr>
          <p:cNvPr id="167" name="Google Shape;167;p19"/>
          <p:cNvPicPr preferRelativeResize="0"/>
          <p:nvPr/>
        </p:nvPicPr>
        <p:blipFill>
          <a:blip r:embed="rId3">
            <a:alphaModFix/>
          </a:blip>
          <a:stretch>
            <a:fillRect/>
          </a:stretch>
        </p:blipFill>
        <p:spPr>
          <a:xfrm>
            <a:off x="594472" y="2880772"/>
            <a:ext cx="3557300" cy="10564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latin typeface="Calibri"/>
                <a:ea typeface="Calibri"/>
                <a:cs typeface="Calibri"/>
                <a:sym typeface="Calibri"/>
              </a:rPr>
              <a:t>Postman</a:t>
            </a:r>
            <a:endParaRPr>
              <a:latin typeface="Calibri"/>
              <a:ea typeface="Calibri"/>
              <a:cs typeface="Calibri"/>
              <a:sym typeface="Calibri"/>
            </a:endParaRPr>
          </a:p>
        </p:txBody>
      </p:sp>
      <p:sp>
        <p:nvSpPr>
          <p:cNvPr id="583" name="Google Shape;583;p82"/>
          <p:cNvSpPr txBox="1"/>
          <p:nvPr>
            <p:ph idx="1" type="body"/>
          </p:nvPr>
        </p:nvSpPr>
        <p:spPr>
          <a:xfrm>
            <a:off x="819150" y="1450625"/>
            <a:ext cx="7505700" cy="298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יצרנו שרת node שרץ.</a:t>
            </a:r>
            <a:endParaRPr/>
          </a:p>
          <a:p>
            <a:pPr indent="0" lvl="0" marL="0" rtl="1" algn="r">
              <a:spcBef>
                <a:spcPts val="400"/>
              </a:spcBef>
              <a:spcAft>
                <a:spcPts val="0"/>
              </a:spcAft>
              <a:buNone/>
            </a:pPr>
            <a:r>
              <a:rPr lang="iw"/>
              <a:t>השרת כולל 3 קריאות שמחזירות נתונים.</a:t>
            </a:r>
            <a:endParaRPr/>
          </a:p>
          <a:p>
            <a:pPr indent="0" lvl="0" marL="0" rtl="1" algn="r">
              <a:spcBef>
                <a:spcPts val="400"/>
              </a:spcBef>
              <a:spcAft>
                <a:spcPts val="0"/>
              </a:spcAft>
              <a:buNone/>
            </a:pPr>
            <a:r>
              <a:rPr lang="iw"/>
              <a:t>כיצד ניתן לבדוק את השרת?</a:t>
            </a:r>
            <a:endParaRPr/>
          </a:p>
          <a:p>
            <a:pPr indent="0" lvl="0" marL="0" rtl="1" algn="r">
              <a:spcBef>
                <a:spcPts val="400"/>
              </a:spcBef>
              <a:spcAft>
                <a:spcPts val="0"/>
              </a:spcAft>
              <a:buNone/>
            </a:pPr>
            <a:r>
              <a:rPr lang="iw"/>
              <a:t>במהלך הפיתוח של השרת נגדיר קריאות רבות, ונרצה לבדוק אותן ולהריץ אותן.</a:t>
            </a:r>
            <a:endParaRPr/>
          </a:p>
          <a:p>
            <a:pPr indent="0" lvl="0" marL="0" rtl="1" algn="r">
              <a:spcBef>
                <a:spcPts val="400"/>
              </a:spcBef>
              <a:spcAft>
                <a:spcPts val="0"/>
              </a:spcAft>
              <a:buNone/>
            </a:pPr>
            <a:r>
              <a:rPr lang="iw"/>
              <a:t>לא נח ולא יעיל לבדוק את כל הקריאות דרך הדפדפן. קריאות שמחזירות נתונים עוד יחסית קל לבדוק דרך הדפדפן,</a:t>
            </a:r>
            <a:endParaRPr/>
          </a:p>
          <a:p>
            <a:pPr indent="0" lvl="0" marL="0" rtl="1" algn="r">
              <a:spcBef>
                <a:spcPts val="400"/>
              </a:spcBef>
              <a:spcAft>
                <a:spcPts val="0"/>
              </a:spcAft>
              <a:buNone/>
            </a:pPr>
            <a:r>
              <a:rPr lang="iw"/>
              <a:t>אבל בהמשך ניצור גם קריאות של יצירה עדכון ומחיקה, שהן מורכבות יותר, ולא נבדוק אותן רק דרך הדפדפן.</a:t>
            </a:r>
            <a:endParaRPr/>
          </a:p>
          <a:p>
            <a:pPr indent="0" lvl="0" marL="0" rtl="1" algn="r">
              <a:spcBef>
                <a:spcPts val="400"/>
              </a:spcBef>
              <a:spcAft>
                <a:spcPts val="0"/>
              </a:spcAft>
              <a:buNone/>
            </a:pPr>
            <a:r>
              <a:rPr lang="iw"/>
              <a:t>תוכנת postman היא תוכנה שמיועדת לבדוק קריאות שרת.</a:t>
            </a:r>
            <a:endParaRPr/>
          </a:p>
          <a:p>
            <a:pPr indent="0" lvl="0" marL="0" rtl="1" algn="r">
              <a:spcBef>
                <a:spcPts val="400"/>
              </a:spcBef>
              <a:spcAft>
                <a:spcPts val="0"/>
              </a:spcAft>
              <a:buNone/>
            </a:pPr>
            <a:r>
              <a:rPr lang="iw"/>
              <a:t>ניתן להגדיר בה את הכתובת של הקריאה, פרמטרים שצריך לשלוח, ופרטים רבים נוספים.</a:t>
            </a:r>
            <a:endParaRPr/>
          </a:p>
          <a:p>
            <a:pPr indent="0" lvl="0" marL="0" rtl="1" algn="r">
              <a:spcBef>
                <a:spcPts val="400"/>
              </a:spcBef>
              <a:spcAft>
                <a:spcPts val="0"/>
              </a:spcAft>
              <a:buNone/>
            </a:pPr>
            <a:r>
              <a:rPr lang="iw"/>
              <a:t>מקובל מאוד להשתמש בה במהלך פיתוח שרת.</a:t>
            </a:r>
            <a:endParaRPr/>
          </a:p>
          <a:p>
            <a:pPr indent="0" lvl="0" marL="0" rtl="1" algn="r">
              <a:spcBef>
                <a:spcPts val="400"/>
              </a:spcBef>
              <a:spcAft>
                <a:spcPts val="400"/>
              </a:spcAft>
              <a:buNone/>
            </a:pPr>
            <a:r>
              <a:rPr lang="iw"/>
              <a:t>(אם כי היא לא כלי יחיד ויש כלים נוספים)</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postman - התקנה</a:t>
            </a:r>
            <a:endParaRPr/>
          </a:p>
        </p:txBody>
      </p:sp>
      <p:sp>
        <p:nvSpPr>
          <p:cNvPr id="589" name="Google Shape;589;p83"/>
          <p:cNvSpPr txBox="1"/>
          <p:nvPr>
            <p:ph idx="1" type="body"/>
          </p:nvPr>
        </p:nvSpPr>
        <p:spPr>
          <a:xfrm>
            <a:off x="819150" y="1559350"/>
            <a:ext cx="7505700" cy="2879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בשביל להתקין, ניתן ללכת מעמוד הבית, ליצור חשבון - מומלץ אבל לא חובה,</a:t>
            </a:r>
            <a:endParaRPr/>
          </a:p>
          <a:p>
            <a:pPr indent="0" lvl="0" marL="0" rtl="1" algn="r">
              <a:spcBef>
                <a:spcPts val="400"/>
              </a:spcBef>
              <a:spcAft>
                <a:spcPts val="0"/>
              </a:spcAft>
              <a:buNone/>
            </a:pPr>
            <a:r>
              <a:rPr lang="iw"/>
              <a:t>להוריד את התוכנה למחשב הביתי ולהריץ.</a:t>
            </a:r>
            <a:endParaRPr/>
          </a:p>
          <a:p>
            <a:pPr indent="0" lvl="0" marL="0" rtl="1" algn="r">
              <a:spcBef>
                <a:spcPts val="400"/>
              </a:spcBef>
              <a:spcAft>
                <a:spcPts val="0"/>
              </a:spcAft>
              <a:buNone/>
            </a:pPr>
            <a:r>
              <a:rPr lang="iw"/>
              <a:t>ניתן לגשת לפוסטמן דרך הדפדפן ולא להתקין. אחרי ההתקנה אין צורך בחיבור לאינטרנט בשביל להשתמש בתוכנה.</a:t>
            </a:r>
            <a:endParaRPr/>
          </a:p>
          <a:p>
            <a:pPr indent="0" lvl="0" marL="0" rtl="1" algn="r">
              <a:spcBef>
                <a:spcPts val="400"/>
              </a:spcBef>
              <a:spcAft>
                <a:spcPts val="0"/>
              </a:spcAft>
              <a:buNone/>
            </a:pPr>
            <a:r>
              <a:rPr lang="iw"/>
              <a:t>מצורף לכן קובץ התקנה, לאחר ההתקנה ופתיחת התוכנה, יש עמוד של sign up. אפשר לעשות עליו x ולהתקדם הלאה, לא חייבים ליצור חשבון.</a:t>
            </a:r>
            <a:endParaRPr/>
          </a:p>
          <a:p>
            <a:pPr indent="0" lvl="0" marL="0" rtl="1" algn="r">
              <a:spcBef>
                <a:spcPts val="400"/>
              </a:spcBef>
              <a:spcAft>
                <a:spcPts val="0"/>
              </a:spcAft>
              <a:buNone/>
            </a:pPr>
            <a:r>
              <a:rPr lang="iw"/>
              <a:t>שימי לב, מצורפים שני קבצי התקנה, אחד מיועד להתקנה על המחשב, והשני מצוין כ portable - הוא רץ על המחשב ולא בהכרח מתקין את התוכנה. אפשר להשתמש באחד מהם, מה שנח יותר.</a:t>
            </a:r>
            <a:endParaRPr/>
          </a:p>
          <a:p>
            <a:pPr indent="0" lvl="0" marL="0" rtl="0" algn="l">
              <a:spcBef>
                <a:spcPts val="400"/>
              </a:spcBef>
              <a:spcAft>
                <a:spcPts val="400"/>
              </a:spcAft>
              <a:buNone/>
            </a:pPr>
            <a:r>
              <a:t/>
            </a:r>
            <a:endParaRPr/>
          </a:p>
        </p:txBody>
      </p:sp>
      <p:pic>
        <p:nvPicPr>
          <p:cNvPr id="590" name="Google Shape;590;p83">
            <a:hlinkClick r:id="rId3"/>
          </p:cNvPr>
          <p:cNvPicPr preferRelativeResize="0"/>
          <p:nvPr/>
        </p:nvPicPr>
        <p:blipFill>
          <a:blip r:embed="rId4">
            <a:alphaModFix/>
          </a:blip>
          <a:stretch>
            <a:fillRect/>
          </a:stretch>
        </p:blipFill>
        <p:spPr>
          <a:xfrm>
            <a:off x="678674" y="3245424"/>
            <a:ext cx="4484401" cy="16067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Postman - שימוש</a:t>
            </a:r>
            <a:endParaRPr/>
          </a:p>
        </p:txBody>
      </p:sp>
      <p:sp>
        <p:nvSpPr>
          <p:cNvPr id="596" name="Google Shape;596;p84"/>
          <p:cNvSpPr txBox="1"/>
          <p:nvPr>
            <p:ph idx="1" type="body"/>
          </p:nvPr>
        </p:nvSpPr>
        <p:spPr>
          <a:xfrm>
            <a:off x="819150" y="1581100"/>
            <a:ext cx="7505700" cy="2857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מצורף מדריך לשימוש בסיסי ב Postman</a:t>
            </a:r>
            <a:endParaRPr/>
          </a:p>
          <a:p>
            <a:pPr indent="0" lvl="0" marL="0" rtl="1" algn="r">
              <a:spcBef>
                <a:spcPts val="400"/>
              </a:spcBef>
              <a:spcAft>
                <a:spcPts val="0"/>
              </a:spcAft>
              <a:buNone/>
            </a:pPr>
            <a:r>
              <a:rPr lang="iw"/>
              <a:t>← </a:t>
            </a:r>
            <a:r>
              <a:rPr b="1" lang="iw"/>
              <a:t>משימה: </a:t>
            </a:r>
            <a:r>
              <a:rPr lang="iw"/>
              <a:t>את שלושת הקריאות שהגדרנו בשיעור שעבר, יש לבדוק באמצעות postman,</a:t>
            </a:r>
            <a:endParaRPr/>
          </a:p>
          <a:p>
            <a:pPr indent="0" lvl="0" marL="0" rtl="1" algn="r">
              <a:spcBef>
                <a:spcPts val="400"/>
              </a:spcBef>
              <a:spcAft>
                <a:spcPts val="400"/>
              </a:spcAft>
              <a:buNone/>
            </a:pPr>
            <a:r>
              <a:rPr lang="iw"/>
              <a:t>יש לצרף להגשה צילומי מסך של הקריאה.</a:t>
            </a:r>
            <a:endParaRPr/>
          </a:p>
        </p:txBody>
      </p:sp>
      <p:pic>
        <p:nvPicPr>
          <p:cNvPr id="597" name="Google Shape;597;p84">
            <a:hlinkClick r:id="rId3"/>
          </p:cNvPr>
          <p:cNvPicPr preferRelativeResize="0"/>
          <p:nvPr/>
        </p:nvPicPr>
        <p:blipFill>
          <a:blip r:embed="rId4">
            <a:alphaModFix/>
          </a:blip>
          <a:stretch>
            <a:fillRect/>
          </a:stretch>
        </p:blipFill>
        <p:spPr>
          <a:xfrm>
            <a:off x="819150" y="2857575"/>
            <a:ext cx="5398725" cy="18859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4</a:t>
            </a:r>
            <a:endParaRPr/>
          </a:p>
        </p:txBody>
      </p:sp>
      <p:sp>
        <p:nvSpPr>
          <p:cNvPr id="603" name="Google Shape;603;p8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rest api</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Arial"/>
                <a:ea typeface="Arial"/>
                <a:cs typeface="Arial"/>
                <a:sym typeface="Arial"/>
              </a:rPr>
              <a:t>סוגי קריאות שונות</a:t>
            </a:r>
            <a:endParaRPr>
              <a:latin typeface="Arial"/>
              <a:ea typeface="Arial"/>
              <a:cs typeface="Arial"/>
              <a:sym typeface="Arial"/>
            </a:endParaRPr>
          </a:p>
        </p:txBody>
      </p:sp>
      <p:sp>
        <p:nvSpPr>
          <p:cNvPr id="609" name="Google Shape;609;p86"/>
          <p:cNvSpPr txBox="1"/>
          <p:nvPr>
            <p:ph idx="1" type="body"/>
          </p:nvPr>
        </p:nvSpPr>
        <p:spPr>
          <a:xfrm>
            <a:off x="819150" y="1494125"/>
            <a:ext cx="7505700" cy="2944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בשלב זה, יש צד שרת בסיסי ב node, שרץ ע"י ספריית express.</a:t>
            </a:r>
            <a:endParaRPr/>
          </a:p>
          <a:p>
            <a:pPr indent="0" lvl="0" marL="0" rtl="1" algn="r">
              <a:spcBef>
                <a:spcPts val="400"/>
              </a:spcBef>
              <a:spcAft>
                <a:spcPts val="0"/>
              </a:spcAft>
              <a:buNone/>
            </a:pPr>
            <a:r>
              <a:rPr lang="iw"/>
              <a:t>השרת מכיל מספר קריאות בסיסיות, שמחזירות 3 רשימות שונות.</a:t>
            </a:r>
            <a:endParaRPr/>
          </a:p>
          <a:p>
            <a:pPr indent="0" lvl="0" marL="0" rtl="1" algn="r">
              <a:spcBef>
                <a:spcPts val="400"/>
              </a:spcBef>
              <a:spcAft>
                <a:spcPts val="0"/>
              </a:spcAft>
              <a:buNone/>
            </a:pPr>
            <a:r>
              <a:rPr lang="iw"/>
              <a:t>כל שרת, מגדיר אלו קריאות ניתן לשלוח אליו. לכל קריאה יש להגדיר את </a:t>
            </a:r>
            <a:r>
              <a:rPr b="1" lang="iw"/>
              <a:t>סוג </a:t>
            </a:r>
            <a:r>
              <a:rPr lang="iw"/>
              <a:t>הקריאה, את ה</a:t>
            </a:r>
            <a:r>
              <a:rPr b="1" lang="iw"/>
              <a:t>ניתוב</a:t>
            </a:r>
            <a:r>
              <a:rPr lang="iw"/>
              <a:t> ואת הפרמטרים - במידה ויש.</a:t>
            </a:r>
            <a:endParaRPr/>
          </a:p>
          <a:p>
            <a:pPr indent="0" lvl="0" marL="0" rtl="1" algn="r">
              <a:spcBef>
                <a:spcPts val="400"/>
              </a:spcBef>
              <a:spcAft>
                <a:spcPts val="0"/>
              </a:spcAft>
              <a:buNone/>
            </a:pPr>
            <a:r>
              <a:rPr lang="iw"/>
              <a:t>יש מספר סוגי קריאות שונים (רשימה זו אינה מלאה, אולם אלו סוגי הקריאות העיקריים)</a:t>
            </a:r>
            <a:endParaRPr/>
          </a:p>
          <a:p>
            <a:pPr indent="-311150" lvl="0" marL="457200" rtl="0" algn="l">
              <a:spcBef>
                <a:spcPts val="400"/>
              </a:spcBef>
              <a:spcAft>
                <a:spcPts val="0"/>
              </a:spcAft>
              <a:buSzPts val="1300"/>
              <a:buChar char="-"/>
            </a:pPr>
            <a:r>
              <a:rPr lang="iw"/>
              <a:t>get - קריאה שמטרתה להחזיר נתונים מהשרת ללקוח</a:t>
            </a:r>
            <a:endParaRPr/>
          </a:p>
          <a:p>
            <a:pPr indent="-311150" lvl="0" marL="457200" rtl="0" algn="l">
              <a:spcBef>
                <a:spcPts val="0"/>
              </a:spcBef>
              <a:spcAft>
                <a:spcPts val="0"/>
              </a:spcAft>
              <a:buSzPts val="1300"/>
              <a:buChar char="-"/>
            </a:pPr>
            <a:r>
              <a:rPr lang="iw"/>
              <a:t>post - קריאה שמטרתה ליצור / להוסיף מידע חדש לשרת (לדוגמא- יצירת עובד חדש במערכת</a:t>
            </a:r>
            <a:endParaRPr/>
          </a:p>
          <a:p>
            <a:pPr indent="-311150" lvl="0" marL="457200" rtl="0" algn="l">
              <a:spcBef>
                <a:spcPts val="0"/>
              </a:spcBef>
              <a:spcAft>
                <a:spcPts val="0"/>
              </a:spcAft>
              <a:buSzPts val="1300"/>
              <a:buChar char="-"/>
            </a:pPr>
            <a:r>
              <a:rPr lang="iw"/>
              <a:t>put - קריאה שמטרתה לעדכן נתונים קיימים בשרת - לדוג’ לעדכן פרטי עובד</a:t>
            </a:r>
            <a:endParaRPr/>
          </a:p>
          <a:p>
            <a:pPr indent="-311150" lvl="0" marL="457200" rtl="0" algn="l">
              <a:spcBef>
                <a:spcPts val="0"/>
              </a:spcBef>
              <a:spcAft>
                <a:spcPts val="0"/>
              </a:spcAft>
              <a:buSzPts val="1300"/>
              <a:buChar char="-"/>
            </a:pPr>
            <a:r>
              <a:rPr lang="iw"/>
              <a:t>delete - מחיקה של נתון, לדוג’ מחיקת העובד.</a:t>
            </a:r>
            <a:endParaRPr/>
          </a:p>
          <a:p>
            <a:pPr indent="0" lvl="0" marL="0" rtl="1" algn="r">
              <a:spcBef>
                <a:spcPts val="400"/>
              </a:spcBef>
              <a:spcAft>
                <a:spcPts val="400"/>
              </a:spcAft>
              <a:buNone/>
            </a:pPr>
            <a:r>
              <a:t/>
            </a:r>
            <a:endParaRPr/>
          </a:p>
        </p:txBody>
      </p:sp>
      <p:pic>
        <p:nvPicPr>
          <p:cNvPr id="610" name="Google Shape;610;p86">
            <a:hlinkClick r:id="rId3"/>
          </p:cNvPr>
          <p:cNvPicPr preferRelativeResize="0"/>
          <p:nvPr/>
        </p:nvPicPr>
        <p:blipFill>
          <a:blip r:embed="rId4">
            <a:alphaModFix/>
          </a:blip>
          <a:stretch>
            <a:fillRect/>
          </a:stretch>
        </p:blipFill>
        <p:spPr>
          <a:xfrm>
            <a:off x="581013" y="3436900"/>
            <a:ext cx="7743825" cy="13144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מבנה הקריאה: url, body</a:t>
            </a:r>
            <a:endParaRPr/>
          </a:p>
        </p:txBody>
      </p:sp>
      <p:sp>
        <p:nvSpPr>
          <p:cNvPr id="616" name="Google Shape;616;p87"/>
          <p:cNvSpPr txBox="1"/>
          <p:nvPr>
            <p:ph idx="1" type="body"/>
          </p:nvPr>
        </p:nvSpPr>
        <p:spPr>
          <a:xfrm>
            <a:off x="819150" y="1331000"/>
            <a:ext cx="7505700" cy="2283600"/>
          </a:xfrm>
          <a:prstGeom prst="rect">
            <a:avLst/>
          </a:prstGeom>
        </p:spPr>
        <p:txBody>
          <a:bodyPr anchorCtr="0" anchor="t" bIns="91425" lIns="91425" spcFirstLastPara="1" rIns="91425" wrap="square" tIns="91425">
            <a:normAutofit/>
          </a:bodyPr>
          <a:lstStyle/>
          <a:p>
            <a:pPr indent="0" lvl="0" marL="0" rtl="1" algn="r">
              <a:lnSpc>
                <a:spcPct val="80000"/>
              </a:lnSpc>
              <a:spcBef>
                <a:spcPts val="0"/>
              </a:spcBef>
              <a:spcAft>
                <a:spcPts val="0"/>
              </a:spcAft>
              <a:buNone/>
            </a:pPr>
            <a:r>
              <a:rPr lang="iw" sz="1200"/>
              <a:t>לכל קריאה שמופנית לשרת, מורכבת מכמה חלקים.</a:t>
            </a:r>
            <a:endParaRPr sz="1200"/>
          </a:p>
          <a:p>
            <a:pPr indent="0" lvl="0" marL="0" rtl="1" algn="r">
              <a:lnSpc>
                <a:spcPct val="80000"/>
              </a:lnSpc>
              <a:spcBef>
                <a:spcPts val="400"/>
              </a:spcBef>
              <a:spcAft>
                <a:spcPts val="0"/>
              </a:spcAft>
              <a:buNone/>
            </a:pPr>
            <a:r>
              <a:rPr lang="iw" sz="1200"/>
              <a:t>יש את חלק ה headers - ילמד בזמן אחר.</a:t>
            </a:r>
            <a:endParaRPr sz="1200"/>
          </a:p>
          <a:p>
            <a:pPr indent="0" lvl="0" marL="0" rtl="1" algn="r">
              <a:lnSpc>
                <a:spcPct val="80000"/>
              </a:lnSpc>
              <a:spcBef>
                <a:spcPts val="400"/>
              </a:spcBef>
              <a:spcAft>
                <a:spcPts val="0"/>
              </a:spcAft>
              <a:buNone/>
            </a:pPr>
            <a:r>
              <a:rPr lang="iw" sz="1200"/>
              <a:t>כל קריאה חייבת להכיל url - זו הכתובת של הקריאה. </a:t>
            </a:r>
            <a:endParaRPr sz="1200"/>
          </a:p>
          <a:p>
            <a:pPr indent="0" lvl="0" marL="0" rtl="1" algn="r">
              <a:lnSpc>
                <a:spcPct val="80000"/>
              </a:lnSpc>
              <a:spcBef>
                <a:spcPts val="400"/>
              </a:spcBef>
              <a:spcAft>
                <a:spcPts val="0"/>
              </a:spcAft>
              <a:buNone/>
            </a:pPr>
            <a:r>
              <a:rPr lang="iw" sz="1200"/>
              <a:t>ל url יש מבנה משלו והוא יכול להכיל חלקים שונים.</a:t>
            </a:r>
            <a:endParaRPr sz="1200"/>
          </a:p>
          <a:p>
            <a:pPr indent="0" lvl="0" marL="0" rtl="1" algn="r">
              <a:lnSpc>
                <a:spcPct val="80000"/>
              </a:lnSpc>
              <a:spcBef>
                <a:spcPts val="400"/>
              </a:spcBef>
              <a:spcAft>
                <a:spcPts val="0"/>
              </a:spcAft>
              <a:buNone/>
            </a:pPr>
            <a:r>
              <a:rPr lang="iw" sz="1200"/>
              <a:t>בד"כ כתובת ה url תכיל את כתובת השרת (לדוגמא </a:t>
            </a:r>
            <a:r>
              <a:rPr lang="iw" sz="1200" u="sng">
                <a:solidFill>
                  <a:schemeClr val="hlink"/>
                </a:solidFill>
                <a:hlinkClick r:id="rId3"/>
              </a:rPr>
              <a:t>http://localhost:3000</a:t>
            </a:r>
            <a:r>
              <a:rPr lang="iw" sz="1200"/>
              <a:t>)</a:t>
            </a:r>
            <a:endParaRPr sz="1200"/>
          </a:p>
          <a:p>
            <a:pPr indent="0" lvl="0" marL="0" rtl="1" algn="r">
              <a:lnSpc>
                <a:spcPct val="80000"/>
              </a:lnSpc>
              <a:spcBef>
                <a:spcPts val="400"/>
              </a:spcBef>
              <a:spcAft>
                <a:spcPts val="0"/>
              </a:spcAft>
              <a:buNone/>
            </a:pPr>
            <a:r>
              <a:rPr lang="iw" sz="1200"/>
              <a:t>ואחר כך גם כן את הניווט הפנימי בתוך השרת. (לדוגמא: </a:t>
            </a:r>
            <a:r>
              <a:rPr lang="iw" sz="1200" u="sng">
                <a:solidFill>
                  <a:schemeClr val="hlink"/>
                </a:solidFill>
                <a:hlinkClick r:id="rId4"/>
              </a:rPr>
              <a:t>http://localhost:3000/</a:t>
            </a:r>
            <a:r>
              <a:rPr b="1" lang="iw" sz="1200" u="sng">
                <a:solidFill>
                  <a:schemeClr val="hlink"/>
                </a:solidFill>
                <a:hlinkClick r:id="rId5"/>
              </a:rPr>
              <a:t>users</a:t>
            </a:r>
            <a:r>
              <a:rPr b="1" lang="iw" sz="1200"/>
              <a:t> - </a:t>
            </a:r>
            <a:r>
              <a:rPr lang="iw" sz="1200"/>
              <a:t>החלק המודגש זה הניווט הפנימי).</a:t>
            </a:r>
            <a:br>
              <a:rPr lang="iw" sz="1200"/>
            </a:br>
            <a:r>
              <a:rPr lang="iw" sz="1200"/>
              <a:t>הרבה פעמים יצטרף לurl פרמטר נוסף, שהוא פרמטר משתנה. תפקידו לתת מידע על איזה אוביקט מדובר.</a:t>
            </a:r>
            <a:br>
              <a:rPr lang="iw" sz="1200"/>
            </a:br>
            <a:r>
              <a:rPr lang="iw" sz="1200"/>
              <a:t>לדוגמא: </a:t>
            </a:r>
            <a:r>
              <a:rPr lang="iw" sz="1200" u="sng">
                <a:solidFill>
                  <a:schemeClr val="hlink"/>
                </a:solidFill>
                <a:hlinkClick r:id="rId6"/>
              </a:rPr>
              <a:t>http://localhost:3000/users/</a:t>
            </a:r>
            <a:r>
              <a:rPr b="1" lang="iw" sz="1200" u="sng">
                <a:solidFill>
                  <a:schemeClr val="hlink"/>
                </a:solidFill>
                <a:hlinkClick r:id="rId7"/>
              </a:rPr>
              <a:t>5</a:t>
            </a:r>
            <a:r>
              <a:rPr lang="iw" sz="1200"/>
              <a:t> - המספר 5 מציין שזו קריאה על המשתמש שהמזהה שלו הוא 5.</a:t>
            </a:r>
            <a:endParaRPr sz="1200"/>
          </a:p>
          <a:p>
            <a:pPr indent="0" lvl="0" marL="0" rtl="1" algn="r">
              <a:lnSpc>
                <a:spcPct val="80000"/>
              </a:lnSpc>
              <a:spcBef>
                <a:spcPts val="400"/>
              </a:spcBef>
              <a:spcAft>
                <a:spcPts val="0"/>
              </a:spcAft>
              <a:buNone/>
            </a:pPr>
            <a:r>
              <a:rPr lang="iw" sz="1200"/>
              <a:t>בנוסף, יש קריאות שמצורף אליהן body - גוף הקריאה. בד"כ אובייקט של נתונים / קובץ שמועלה לשרת / נתונים של טופס.</a:t>
            </a:r>
            <a:endParaRPr sz="1200"/>
          </a:p>
          <a:p>
            <a:pPr indent="0" lvl="0" marL="0" rtl="1" algn="r">
              <a:lnSpc>
                <a:spcPct val="80000"/>
              </a:lnSpc>
              <a:spcBef>
                <a:spcPts val="400"/>
              </a:spcBef>
              <a:spcAft>
                <a:spcPts val="400"/>
              </a:spcAft>
              <a:buNone/>
            </a:pPr>
            <a:r>
              <a:rPr lang="iw" sz="1200"/>
              <a:t>לא לכל קריאה ניתן לצרף body - לקריאות get / delete אין אפשרות כזו, אבל לקריאות post ו put בד"כ לא ניתן שלא לצרף.</a:t>
            </a:r>
            <a:endParaRPr sz="1200"/>
          </a:p>
        </p:txBody>
      </p:sp>
      <p:pic>
        <p:nvPicPr>
          <p:cNvPr id="617" name="Google Shape;617;p87">
            <a:hlinkClick r:id="rId8"/>
          </p:cNvPr>
          <p:cNvPicPr preferRelativeResize="0"/>
          <p:nvPr/>
        </p:nvPicPr>
        <p:blipFill>
          <a:blip r:embed="rId9">
            <a:alphaModFix/>
          </a:blip>
          <a:stretch>
            <a:fillRect/>
          </a:stretch>
        </p:blipFill>
        <p:spPr>
          <a:xfrm>
            <a:off x="1898573" y="3420323"/>
            <a:ext cx="6426276" cy="12229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הגדרת סוגי קריאות שונים ב node + express</a:t>
            </a:r>
            <a:endParaRPr/>
          </a:p>
        </p:txBody>
      </p:sp>
      <p:sp>
        <p:nvSpPr>
          <p:cNvPr id="623" name="Google Shape;623;p88"/>
          <p:cNvSpPr txBox="1"/>
          <p:nvPr>
            <p:ph idx="1" type="body"/>
          </p:nvPr>
        </p:nvSpPr>
        <p:spPr>
          <a:xfrm>
            <a:off x="819150" y="1494125"/>
            <a:ext cx="7505700" cy="2944500"/>
          </a:xfrm>
          <a:prstGeom prst="rect">
            <a:avLst/>
          </a:prstGeom>
        </p:spPr>
        <p:txBody>
          <a:bodyPr anchorCtr="0" anchor="t" bIns="91425" lIns="91425" spcFirstLastPara="1" rIns="91425" wrap="square" tIns="91425">
            <a:normAutofit lnSpcReduction="10000"/>
          </a:bodyPr>
          <a:lstStyle/>
          <a:p>
            <a:pPr indent="0" lvl="0" marL="0" rtl="1" algn="r">
              <a:spcBef>
                <a:spcPts val="0"/>
              </a:spcBef>
              <a:spcAft>
                <a:spcPts val="0"/>
              </a:spcAft>
              <a:buNone/>
            </a:pPr>
            <a:r>
              <a:rPr lang="iw"/>
              <a:t>בעזרת ספריית express ניתן להגדיר בצורה מסודרת את סוגי הקריאות השונים.</a:t>
            </a:r>
            <a:endParaRPr/>
          </a:p>
          <a:p>
            <a:pPr indent="0" lvl="0" marL="0" rtl="1" algn="r">
              <a:spcBef>
                <a:spcPts val="400"/>
              </a:spcBef>
              <a:spcAft>
                <a:spcPts val="0"/>
              </a:spcAft>
              <a:buNone/>
            </a:pPr>
            <a:r>
              <a:rPr lang="iw"/>
              <a:t>בכל קריאה יש להגדיר את הכתובת המדויקת שלה,</a:t>
            </a:r>
            <a:endParaRPr/>
          </a:p>
          <a:p>
            <a:pPr indent="0" lvl="0" marL="0" rtl="1" algn="r">
              <a:spcBef>
                <a:spcPts val="400"/>
              </a:spcBef>
              <a:spcAft>
                <a:spcPts val="0"/>
              </a:spcAft>
              <a:buNone/>
            </a:pPr>
            <a:r>
              <a:rPr lang="iw"/>
              <a:t>וכן פרמטרים - אם היא מכילה. פרמטר הכוונה חלק משתנה ב url, לדוגמא - id של המשתמש.</a:t>
            </a:r>
            <a:endParaRPr/>
          </a:p>
          <a:p>
            <a:pPr indent="0" lvl="0" marL="0" rtl="1" algn="r">
              <a:spcBef>
                <a:spcPts val="400"/>
              </a:spcBef>
              <a:spcAft>
                <a:spcPts val="0"/>
              </a:spcAft>
              <a:buNone/>
            </a:pPr>
            <a:r>
              <a:t/>
            </a:r>
            <a:endParaRPr/>
          </a:p>
          <a:p>
            <a:pPr indent="0" lvl="0" marL="0" rtl="1" algn="r">
              <a:spcBef>
                <a:spcPts val="400"/>
              </a:spcBef>
              <a:spcAft>
                <a:spcPts val="0"/>
              </a:spcAft>
              <a:buNone/>
            </a:pPr>
            <a:r>
              <a:rPr b="1" lang="iw"/>
              <a:t>קישור ללמידה: </a:t>
            </a:r>
            <a:r>
              <a:rPr b="1" lang="iw" u="sng">
                <a:solidFill>
                  <a:schemeClr val="hlink"/>
                </a:solidFill>
                <a:hlinkClick r:id="rId3"/>
              </a:rPr>
              <a:t>https://codeforgeek.com/handle-get-post-request-express-4/</a:t>
            </a:r>
            <a:endParaRPr b="1"/>
          </a:p>
          <a:p>
            <a:pPr indent="0" lvl="0" marL="0" rtl="1" algn="r">
              <a:spcBef>
                <a:spcPts val="400"/>
              </a:spcBef>
              <a:spcAft>
                <a:spcPts val="0"/>
              </a:spcAft>
              <a:buNone/>
            </a:pPr>
            <a:r>
              <a:rPr lang="iw"/>
              <a:t>זהו קישור בסיסי, שמכיל הסבר איך לממש קריאות get ו post. הוא גם מדגים איך ניתן לבדוק אותן ע"י postman.</a:t>
            </a:r>
            <a:endParaRPr/>
          </a:p>
          <a:p>
            <a:pPr indent="0" lvl="0" marL="0" rtl="1" algn="r">
              <a:spcBef>
                <a:spcPts val="400"/>
              </a:spcBef>
              <a:spcAft>
                <a:spcPts val="0"/>
              </a:spcAft>
              <a:buNone/>
            </a:pPr>
            <a:r>
              <a:rPr lang="iw"/>
              <a:t>חשוב לשים לב להתקנות הנוספות שצריך בשביל קריאת post.</a:t>
            </a:r>
            <a:endParaRPr/>
          </a:p>
          <a:p>
            <a:pPr indent="0" lvl="0" marL="0" rtl="1" algn="r">
              <a:spcBef>
                <a:spcPts val="400"/>
              </a:spcBef>
              <a:spcAft>
                <a:spcPts val="0"/>
              </a:spcAft>
              <a:buNone/>
            </a:pPr>
            <a:r>
              <a:t/>
            </a:r>
            <a:endParaRPr/>
          </a:p>
          <a:p>
            <a:pPr indent="0" lvl="0" marL="0" rtl="1" algn="r">
              <a:spcBef>
                <a:spcPts val="400"/>
              </a:spcBef>
              <a:spcAft>
                <a:spcPts val="0"/>
              </a:spcAft>
              <a:buNone/>
            </a:pPr>
            <a:r>
              <a:rPr b="1" lang="iw"/>
              <a:t>קישור נוסף: </a:t>
            </a:r>
            <a:r>
              <a:rPr b="1" lang="iw" u="sng">
                <a:solidFill>
                  <a:schemeClr val="hlink"/>
                </a:solidFill>
                <a:hlinkClick r:id="rId4"/>
              </a:rPr>
              <a:t>https://www.geeksforgeeks.org/how-to-build-node-js-blog-api</a:t>
            </a:r>
            <a:endParaRPr b="1"/>
          </a:p>
          <a:p>
            <a:pPr indent="0" lvl="0" marL="0" rtl="1" algn="r">
              <a:spcBef>
                <a:spcPts val="400"/>
              </a:spcBef>
              <a:spcAft>
                <a:spcPts val="0"/>
              </a:spcAft>
              <a:buNone/>
            </a:pPr>
            <a:r>
              <a:rPr lang="iw"/>
              <a:t>בקישור זה יש הדגמה גם של קריאת delete, וגם כיצד ניתן לשלוח פרמטר ב url. בקישור זה יש הרבה מאוד מידע כיצד לעבוד מול חיבור לדטהבייס - להתעלם בשלב זה ולהתמקד </a:t>
            </a:r>
            <a:r>
              <a:rPr b="1" lang="iw"/>
              <a:t>רק </a:t>
            </a:r>
            <a:r>
              <a:rPr lang="iw"/>
              <a:t>בצורת המימוש של הקריאות</a:t>
            </a:r>
            <a:endParaRPr/>
          </a:p>
          <a:p>
            <a:pPr indent="0" lvl="0" marL="0" rtl="1" algn="r">
              <a:spcBef>
                <a:spcPts val="400"/>
              </a:spcBef>
              <a:spcAft>
                <a:spcPts val="4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a:t>
            </a:r>
            <a:endParaRPr/>
          </a:p>
        </p:txBody>
      </p:sp>
      <p:sp>
        <p:nvSpPr>
          <p:cNvPr id="629" name="Google Shape;629;p89"/>
          <p:cNvSpPr txBox="1"/>
          <p:nvPr>
            <p:ph idx="1" type="body"/>
          </p:nvPr>
        </p:nvSpPr>
        <p:spPr>
          <a:xfrm>
            <a:off x="819150" y="1428875"/>
            <a:ext cx="7505700" cy="30099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פרויקט ספריה - ניתן להמשיך על הפרויקט משיעור קודם!</a:t>
            </a:r>
            <a:endParaRPr/>
          </a:p>
          <a:p>
            <a:pPr indent="-311150" lvl="0" marL="457200" rtl="1" algn="r">
              <a:spcBef>
                <a:spcPts val="400"/>
              </a:spcBef>
              <a:spcAft>
                <a:spcPts val="0"/>
              </a:spcAft>
              <a:buSzPts val="1300"/>
              <a:buChar char="-"/>
            </a:pPr>
            <a:r>
              <a:rPr lang="iw"/>
              <a:t>יש להגדיר פרויקט בסיסי ב Node, להתקין עליו express, וליצור קובץ index שמריץ שרת.</a:t>
            </a:r>
            <a:endParaRPr/>
          </a:p>
          <a:p>
            <a:pPr indent="-311150" lvl="0" marL="457200" rtl="1" algn="r">
              <a:spcBef>
                <a:spcPts val="0"/>
              </a:spcBef>
              <a:spcAft>
                <a:spcPts val="0"/>
              </a:spcAft>
              <a:buSzPts val="1300"/>
              <a:buChar char="-"/>
            </a:pPr>
            <a:r>
              <a:rPr lang="iw"/>
              <a:t>יש להגדיר בקובץ ה index שני מערכים: </a:t>
            </a:r>
            <a:endParaRPr/>
          </a:p>
          <a:p>
            <a:pPr indent="-298450" lvl="1" marL="914400" rtl="0" algn="l">
              <a:spcBef>
                <a:spcPts val="0"/>
              </a:spcBef>
              <a:spcAft>
                <a:spcPts val="0"/>
              </a:spcAft>
              <a:buSzPts val="1100"/>
              <a:buChar char="-"/>
            </a:pPr>
            <a:r>
              <a:rPr lang="iw"/>
              <a:t>books - ספרים</a:t>
            </a:r>
            <a:endParaRPr/>
          </a:p>
          <a:p>
            <a:pPr indent="-298450" lvl="1" marL="914400" rtl="0" algn="l">
              <a:spcBef>
                <a:spcPts val="0"/>
              </a:spcBef>
              <a:spcAft>
                <a:spcPts val="0"/>
              </a:spcAft>
              <a:buSzPts val="1100"/>
              <a:buChar char="-"/>
            </a:pPr>
            <a:r>
              <a:rPr lang="iw"/>
              <a:t>authors - סופרים</a:t>
            </a:r>
            <a:endParaRPr/>
          </a:p>
          <a:p>
            <a:pPr indent="-311150" lvl="0" marL="457200" rtl="1" algn="r">
              <a:spcBef>
                <a:spcPts val="0"/>
              </a:spcBef>
              <a:spcAft>
                <a:spcPts val="0"/>
              </a:spcAft>
              <a:buSzPts val="1300"/>
              <a:buChar char="-"/>
            </a:pPr>
            <a:r>
              <a:rPr lang="iw"/>
              <a:t>כל מערך יש לאתחל בשני אובייקטים לפחות.</a:t>
            </a:r>
            <a:endParaRPr/>
          </a:p>
          <a:p>
            <a:pPr indent="-311150" lvl="0" marL="457200" rtl="1" algn="r">
              <a:spcBef>
                <a:spcPts val="0"/>
              </a:spcBef>
              <a:spcAft>
                <a:spcPts val="0"/>
              </a:spcAft>
              <a:buSzPts val="1300"/>
              <a:buChar char="-"/>
            </a:pPr>
            <a:r>
              <a:rPr lang="iw"/>
              <a:t>יש להגדיר סוגי קריאות שונים על כל אחד מהמערכים:</a:t>
            </a:r>
            <a:endParaRPr/>
          </a:p>
          <a:p>
            <a:pPr indent="-311150" lvl="0" marL="457200" rtl="0" algn="l">
              <a:spcBef>
                <a:spcPts val="0"/>
              </a:spcBef>
              <a:spcAft>
                <a:spcPts val="0"/>
              </a:spcAft>
              <a:buSzPts val="1300"/>
              <a:buChar char="-"/>
            </a:pPr>
            <a:r>
              <a:rPr lang="iw"/>
              <a:t>get books - להחזיר את כל רשימת הספרים</a:t>
            </a:r>
            <a:endParaRPr/>
          </a:p>
          <a:p>
            <a:pPr indent="-311150" lvl="0" marL="457200" rtl="0" algn="l">
              <a:spcBef>
                <a:spcPts val="0"/>
              </a:spcBef>
              <a:spcAft>
                <a:spcPts val="0"/>
              </a:spcAft>
              <a:buSzPts val="1300"/>
              <a:buChar char="-"/>
            </a:pPr>
            <a:r>
              <a:rPr lang="iw"/>
              <a:t>get books/:id - קריאה שתחזיר ספר ספציפי</a:t>
            </a:r>
            <a:endParaRPr/>
          </a:p>
          <a:p>
            <a:pPr indent="-311150" lvl="0" marL="457200" rtl="0" algn="l">
              <a:spcBef>
                <a:spcPts val="0"/>
              </a:spcBef>
              <a:spcAft>
                <a:spcPts val="0"/>
              </a:spcAft>
              <a:buSzPts val="1300"/>
              <a:buChar char="-"/>
            </a:pPr>
            <a:r>
              <a:rPr lang="iw"/>
              <a:t>post books - יצירה של ספר</a:t>
            </a:r>
            <a:endParaRPr/>
          </a:p>
          <a:p>
            <a:pPr indent="-311150" lvl="0" marL="457200" rtl="0" algn="l">
              <a:spcBef>
                <a:spcPts val="0"/>
              </a:spcBef>
              <a:spcAft>
                <a:spcPts val="0"/>
              </a:spcAft>
              <a:buSzPts val="1300"/>
              <a:buChar char="-"/>
            </a:pPr>
            <a:r>
              <a:rPr lang="iw"/>
              <a:t>put books/:id - עדכון</a:t>
            </a:r>
            <a:endParaRPr/>
          </a:p>
          <a:p>
            <a:pPr indent="-311150" lvl="0" marL="457200" rtl="0" algn="l">
              <a:spcBef>
                <a:spcPts val="0"/>
              </a:spcBef>
              <a:spcAft>
                <a:spcPts val="0"/>
              </a:spcAft>
              <a:buSzPts val="1300"/>
              <a:buChar char="-"/>
            </a:pPr>
            <a:r>
              <a:rPr lang="iw"/>
              <a:t>delete books/:id - מחיקה של ספר</a:t>
            </a:r>
            <a:endParaRPr/>
          </a:p>
          <a:p>
            <a:pPr indent="-311150" lvl="0" marL="457200" rtl="1" algn="r">
              <a:spcBef>
                <a:spcPts val="0"/>
              </a:spcBef>
              <a:spcAft>
                <a:spcPts val="0"/>
              </a:spcAft>
              <a:buSzPts val="1300"/>
              <a:buChar char="-"/>
            </a:pPr>
            <a:r>
              <a:rPr lang="iw"/>
              <a:t>וכן את כל הקריאות על מערך הסופרים</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הסבר נוסף על המשימה</a:t>
            </a:r>
            <a:endParaRPr/>
          </a:p>
        </p:txBody>
      </p:sp>
      <p:sp>
        <p:nvSpPr>
          <p:cNvPr id="635" name="Google Shape;635;p90"/>
          <p:cNvSpPr txBox="1"/>
          <p:nvPr>
            <p:ph idx="1" type="body"/>
          </p:nvPr>
        </p:nvSpPr>
        <p:spPr>
          <a:xfrm>
            <a:off x="819150" y="1472375"/>
            <a:ext cx="7505700" cy="296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מספר נקודות שחשוב לשים לב:</a:t>
            </a:r>
            <a:endParaRPr/>
          </a:p>
          <a:p>
            <a:pPr indent="0" lvl="0" marL="0" rtl="1" algn="r">
              <a:spcBef>
                <a:spcPts val="400"/>
              </a:spcBef>
              <a:spcAft>
                <a:spcPts val="0"/>
              </a:spcAft>
              <a:buNone/>
            </a:pPr>
            <a:r>
              <a:rPr lang="iw"/>
              <a:t>הגדרה של url בצורה כזו: books/:id הכוונה שהפרמטר id הוא פרמטר משתנה - בעת קריאה לפונקציה זו יש לשלוח כל פעם את ה id של הספר הספציפי.</a:t>
            </a:r>
            <a:endParaRPr/>
          </a:p>
          <a:p>
            <a:pPr indent="0" lvl="0" marL="0" rtl="1" algn="r">
              <a:spcBef>
                <a:spcPts val="400"/>
              </a:spcBef>
              <a:spcAft>
                <a:spcPts val="0"/>
              </a:spcAft>
              <a:buNone/>
            </a:pPr>
            <a:r>
              <a:rPr lang="iw"/>
              <a:t>מימוש של פונקציית put: פונקציית put מתפקדת בצורה זהה לפונקצית post. ההבדל הוא שב put יש לשלוח גם את הפרמטר של האובייקט (המזהה של הספר) ובפונקציה זו מעדכנים את האובייקט.</a:t>
            </a:r>
            <a:endParaRPr/>
          </a:p>
          <a:p>
            <a:pPr indent="0" lvl="0" marL="0" rtl="1" algn="r">
              <a:spcBef>
                <a:spcPts val="400"/>
              </a:spcBef>
              <a:spcAft>
                <a:spcPts val="0"/>
              </a:spcAft>
              <a:buNone/>
            </a:pPr>
            <a:r>
              <a:rPr lang="iw"/>
              <a:t>פונקצית post יוצרת ספר חדש</a:t>
            </a:r>
            <a:endParaRPr/>
          </a:p>
          <a:p>
            <a:pPr indent="0" lvl="0" marL="0" rtl="1" algn="r">
              <a:spcBef>
                <a:spcPts val="400"/>
              </a:spcBef>
              <a:spcAft>
                <a:spcPts val="0"/>
              </a:spcAft>
              <a:buNone/>
            </a:pPr>
            <a:r>
              <a:rPr lang="iw"/>
              <a:t>פונקציית get ללא הפרמטר מחזירה את כל מערך הספרים. להבדיל מפונקציית get עם פרמטר שמחזירה ספר בודד.</a:t>
            </a:r>
            <a:endParaRPr/>
          </a:p>
          <a:p>
            <a:pPr indent="0" lvl="0" marL="0" rtl="1" algn="r">
              <a:spcBef>
                <a:spcPts val="400"/>
              </a:spcBef>
              <a:spcAft>
                <a:spcPts val="0"/>
              </a:spcAft>
              <a:buNone/>
            </a:pPr>
            <a:r>
              <a:rPr lang="iw"/>
              <a:t>את כל הקריאות יש לבדוק ע"י postman.</a:t>
            </a:r>
            <a:endParaRPr/>
          </a:p>
          <a:p>
            <a:pPr indent="0" lvl="0" marL="0" rtl="1" algn="r">
              <a:spcBef>
                <a:spcPts val="400"/>
              </a:spcBef>
              <a:spcAft>
                <a:spcPts val="0"/>
              </a:spcAft>
              <a:buNone/>
            </a:pPr>
            <a:r>
              <a:rPr lang="iw"/>
              <a:t>יש לממש את כל הקריאות ע"י עדכון במערך (לכן בתרגיל זה יש להגדיר מערכים ולא קבצי json).</a:t>
            </a:r>
            <a:endParaRPr/>
          </a:p>
          <a:p>
            <a:pPr indent="0" lvl="0" marL="0" rtl="1" algn="r">
              <a:spcBef>
                <a:spcPts val="400"/>
              </a:spcBef>
              <a:spcAft>
                <a:spcPts val="0"/>
              </a:spcAft>
              <a:buNone/>
            </a:pPr>
            <a:r>
              <a:t/>
            </a:r>
            <a:endParaRPr/>
          </a:p>
          <a:p>
            <a:pPr indent="0" lvl="0" marL="0" rtl="1" algn="r">
              <a:spcBef>
                <a:spcPts val="400"/>
              </a:spcBef>
              <a:spcAft>
                <a:spcPts val="4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5</a:t>
            </a:r>
            <a:endParaRPr/>
          </a:p>
        </p:txBody>
      </p:sp>
      <p:sp>
        <p:nvSpPr>
          <p:cNvPr id="641" name="Google Shape;641;p9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controllers &amp; error handling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פונקציות על מערכים / at</a:t>
            </a:r>
            <a:endParaRPr/>
          </a:p>
        </p:txBody>
      </p:sp>
      <p:sp>
        <p:nvSpPr>
          <p:cNvPr id="173" name="Google Shape;173;p20"/>
          <p:cNvSpPr txBox="1"/>
          <p:nvPr>
            <p:ph idx="1" type="body"/>
          </p:nvPr>
        </p:nvSpPr>
        <p:spPr>
          <a:xfrm>
            <a:off x="753925" y="1504825"/>
            <a:ext cx="7505700" cy="1395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מטרת הפונקציה: להחזיר אלמנט במיקום מסוים במערך, לפי האינדקס שנשלח אליו כפרמטר.</a:t>
            </a:r>
            <a:endParaRPr/>
          </a:p>
          <a:p>
            <a:pPr indent="0" lvl="0" marL="0" rtl="1" algn="r">
              <a:spcBef>
                <a:spcPts val="400"/>
              </a:spcBef>
              <a:spcAft>
                <a:spcPts val="0"/>
              </a:spcAft>
              <a:buNone/>
            </a:pPr>
            <a:r>
              <a:rPr lang="iw"/>
              <a:t>פונקציה זו יכולה לקבל כפרמטר מספר חיובי או מספר שלילי.</a:t>
            </a:r>
            <a:endParaRPr/>
          </a:p>
          <a:p>
            <a:pPr indent="0" lvl="0" marL="0" rtl="1" algn="r">
              <a:spcBef>
                <a:spcPts val="400"/>
              </a:spcBef>
              <a:spcAft>
                <a:spcPts val="0"/>
              </a:spcAft>
              <a:buNone/>
            </a:pPr>
            <a:r>
              <a:rPr lang="iw"/>
              <a:t>במקרה של מספר שלילי, היא תספור אותו מסוף המערך. לדוגמא, אם ישלח אינדקס -1, הפונקציה תחזיר את המקום האחרון במערך.</a:t>
            </a:r>
            <a:endParaRPr/>
          </a:p>
          <a:p>
            <a:pPr indent="0" lvl="0" marL="0" rtl="1" algn="r">
              <a:spcBef>
                <a:spcPts val="400"/>
              </a:spcBef>
              <a:spcAft>
                <a:spcPts val="400"/>
              </a:spcAft>
              <a:buNone/>
            </a:pPr>
            <a:r>
              <a:t/>
            </a:r>
            <a:endParaRPr/>
          </a:p>
        </p:txBody>
      </p:sp>
      <p:pic>
        <p:nvPicPr>
          <p:cNvPr id="174" name="Google Shape;174;p20">
            <a:hlinkClick r:id="rId3"/>
          </p:cNvPr>
          <p:cNvPicPr preferRelativeResize="0"/>
          <p:nvPr/>
        </p:nvPicPr>
        <p:blipFill>
          <a:blip r:embed="rId4">
            <a:alphaModFix/>
          </a:blip>
          <a:stretch>
            <a:fillRect/>
          </a:stretch>
        </p:blipFill>
        <p:spPr>
          <a:xfrm>
            <a:off x="1232700" y="2900425"/>
            <a:ext cx="7026926" cy="1733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חלוקה ל controllers</a:t>
            </a:r>
            <a:endParaRPr/>
          </a:p>
        </p:txBody>
      </p:sp>
      <p:sp>
        <p:nvSpPr>
          <p:cNvPr id="647" name="Google Shape;647;p92"/>
          <p:cNvSpPr txBox="1"/>
          <p:nvPr>
            <p:ph idx="1" type="body"/>
          </p:nvPr>
        </p:nvSpPr>
        <p:spPr>
          <a:xfrm>
            <a:off x="819150" y="1381775"/>
            <a:ext cx="7505700" cy="17325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iw"/>
              <a:t>בשלב זה יצרנו צד שרת בסיסי שתומך בכל קריאות ה crud.</a:t>
            </a:r>
            <a:endParaRPr/>
          </a:p>
          <a:p>
            <a:pPr indent="0" lvl="0" marL="0" rtl="1" algn="r">
              <a:spcBef>
                <a:spcPts val="400"/>
              </a:spcBef>
              <a:spcAft>
                <a:spcPts val="0"/>
              </a:spcAft>
              <a:buNone/>
            </a:pPr>
            <a:r>
              <a:rPr lang="iw"/>
              <a:t>אולם, כל הקריאות כולן מופיעות בקובץ אחד ארוך.</a:t>
            </a:r>
            <a:endParaRPr/>
          </a:p>
          <a:p>
            <a:pPr indent="0" lvl="0" marL="0" rtl="1" algn="r">
              <a:spcBef>
                <a:spcPts val="400"/>
              </a:spcBef>
              <a:spcAft>
                <a:spcPts val="0"/>
              </a:spcAft>
              <a:buNone/>
            </a:pPr>
            <a:r>
              <a:rPr lang="iw"/>
              <a:t>במציאות, לא מתאים ולא הגיוני ליצור כך צד שרת</a:t>
            </a:r>
            <a:endParaRPr/>
          </a:p>
          <a:p>
            <a:pPr indent="0" lvl="0" marL="0" rtl="1" algn="r">
              <a:spcBef>
                <a:spcPts val="400"/>
              </a:spcBef>
              <a:spcAft>
                <a:spcPts val="0"/>
              </a:spcAft>
              <a:buNone/>
            </a:pPr>
            <a:r>
              <a:rPr lang="iw"/>
              <a:t>אלא כל הקריאות אמורות להיות מחולקות לפי controllers שונים.</a:t>
            </a:r>
            <a:endParaRPr/>
          </a:p>
          <a:p>
            <a:pPr indent="0" lvl="0" marL="0" rtl="1" algn="r">
              <a:spcBef>
                <a:spcPts val="400"/>
              </a:spcBef>
              <a:spcAft>
                <a:spcPts val="0"/>
              </a:spcAft>
              <a:buNone/>
            </a:pPr>
            <a:r>
              <a:rPr lang="iw"/>
              <a:t>כל controller הינו קובץ שמכיל קריאות שרת סביב נושא מסוים.</a:t>
            </a:r>
            <a:endParaRPr/>
          </a:p>
          <a:p>
            <a:pPr indent="0" lvl="0" marL="0" rtl="1" algn="r">
              <a:spcBef>
                <a:spcPts val="400"/>
              </a:spcBef>
              <a:spcAft>
                <a:spcPts val="0"/>
              </a:spcAft>
              <a:buNone/>
            </a:pPr>
            <a:r>
              <a:rPr lang="iw"/>
              <a:t>לדוגמא, controller עבור ספרים (booksController) או controller עבור סופרים וכן הלאה.</a:t>
            </a:r>
            <a:endParaRPr/>
          </a:p>
          <a:p>
            <a:pPr indent="0" lvl="0" marL="0" rtl="1" algn="r">
              <a:spcBef>
                <a:spcPts val="400"/>
              </a:spcBef>
              <a:spcAft>
                <a:spcPts val="400"/>
              </a:spcAft>
              <a:buNone/>
            </a:pPr>
            <a:r>
              <a:rPr lang="iw"/>
              <a:t>מצורפים קבצי מידע עבור חלוקה ל controllers ב node</a:t>
            </a:r>
            <a:br>
              <a:rPr lang="iw"/>
            </a:br>
            <a:r>
              <a:rPr lang="iw"/>
              <a:t>לתשומת לב! שני הקבצים אמורים להכיל את אותו המידע. אחד מהם מאוד ארוך ומפורט. אין צורך לקרוא את הכל, </a:t>
            </a:r>
            <a:br>
              <a:rPr lang="iw"/>
            </a:br>
            <a:r>
              <a:rPr lang="iw"/>
              <a:t>אלא את החלק הרלוונטי שמופיע בראש העמוד.</a:t>
            </a:r>
            <a:endParaRPr/>
          </a:p>
        </p:txBody>
      </p:sp>
      <p:pic>
        <p:nvPicPr>
          <p:cNvPr id="648" name="Google Shape;648;p92">
            <a:hlinkClick r:id="rId3"/>
          </p:cNvPr>
          <p:cNvPicPr preferRelativeResize="0"/>
          <p:nvPr/>
        </p:nvPicPr>
        <p:blipFill>
          <a:blip r:embed="rId4">
            <a:alphaModFix/>
          </a:blip>
          <a:stretch>
            <a:fillRect/>
          </a:stretch>
        </p:blipFill>
        <p:spPr>
          <a:xfrm>
            <a:off x="4842375" y="3027450"/>
            <a:ext cx="3482476" cy="1011225"/>
          </a:xfrm>
          <a:prstGeom prst="rect">
            <a:avLst/>
          </a:prstGeom>
          <a:noFill/>
          <a:ln>
            <a:noFill/>
          </a:ln>
        </p:spPr>
      </p:pic>
      <p:pic>
        <p:nvPicPr>
          <p:cNvPr id="649" name="Google Shape;649;p92">
            <a:hlinkClick r:id="rId5"/>
          </p:cNvPr>
          <p:cNvPicPr preferRelativeResize="0"/>
          <p:nvPr/>
        </p:nvPicPr>
        <p:blipFill>
          <a:blip r:embed="rId6">
            <a:alphaModFix/>
          </a:blip>
          <a:stretch>
            <a:fillRect/>
          </a:stretch>
        </p:blipFill>
        <p:spPr>
          <a:xfrm>
            <a:off x="302275" y="3169850"/>
            <a:ext cx="4269725" cy="11287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סטטוס של תשובה</a:t>
            </a:r>
            <a:endParaRPr/>
          </a:p>
        </p:txBody>
      </p:sp>
      <p:sp>
        <p:nvSpPr>
          <p:cNvPr id="655" name="Google Shape;655;p93"/>
          <p:cNvSpPr txBox="1"/>
          <p:nvPr>
            <p:ph idx="1" type="body"/>
          </p:nvPr>
        </p:nvSpPr>
        <p:spPr>
          <a:xfrm>
            <a:off x="819150" y="1570225"/>
            <a:ext cx="7505700" cy="19356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0"/>
              </a:spcAft>
              <a:buNone/>
            </a:pPr>
            <a:r>
              <a:rPr lang="iw"/>
              <a:t>כל קריאת שרת אמורה להחזיר סטטוס תשובה.</a:t>
            </a:r>
            <a:endParaRPr/>
          </a:p>
          <a:p>
            <a:pPr indent="0" lvl="0" marL="0" rtl="1" algn="r">
              <a:spcBef>
                <a:spcPts val="400"/>
              </a:spcBef>
              <a:spcAft>
                <a:spcPts val="0"/>
              </a:spcAft>
              <a:buNone/>
            </a:pPr>
            <a:r>
              <a:rPr lang="iw"/>
              <a:t>סטטוס - מספר תלת ספרתי שמייצג איזה סוג תשובה חזרה.</a:t>
            </a:r>
            <a:endParaRPr/>
          </a:p>
          <a:p>
            <a:pPr indent="0" lvl="0" marL="0" rtl="1" algn="r">
              <a:spcBef>
                <a:spcPts val="400"/>
              </a:spcBef>
              <a:spcAft>
                <a:spcPts val="0"/>
              </a:spcAft>
              <a:buNone/>
            </a:pPr>
            <a:r>
              <a:rPr lang="iw"/>
              <a:t>טווח תשובות של 200 עד 299 מייצג תשובות תקינות.</a:t>
            </a:r>
            <a:endParaRPr/>
          </a:p>
          <a:p>
            <a:pPr indent="0" lvl="0" marL="0" rtl="1" algn="r">
              <a:spcBef>
                <a:spcPts val="400"/>
              </a:spcBef>
              <a:spcAft>
                <a:spcPts val="0"/>
              </a:spcAft>
              <a:buNone/>
            </a:pPr>
            <a:r>
              <a:rPr lang="iw"/>
              <a:t>וכן הלאה, כל טווח מייצג סוג תשובות מסוים, כמו טעויות שרת או טעויות לקוח.</a:t>
            </a:r>
            <a:endParaRPr/>
          </a:p>
          <a:p>
            <a:pPr indent="0" lvl="0" marL="0" rtl="1" algn="r">
              <a:spcBef>
                <a:spcPts val="400"/>
              </a:spcBef>
              <a:spcAft>
                <a:spcPts val="0"/>
              </a:spcAft>
              <a:buNone/>
            </a:pPr>
            <a:r>
              <a:rPr lang="iw"/>
              <a:t>בפיתוח ב node, כאשר חוזרת תשובה תקינה מצטרף אליה סטטוס 200 </a:t>
            </a:r>
            <a:r>
              <a:rPr lang="iw"/>
              <a:t>אוטומטי</a:t>
            </a:r>
            <a:endParaRPr/>
          </a:p>
          <a:p>
            <a:pPr indent="0" lvl="0" marL="0" rtl="1" algn="r">
              <a:spcBef>
                <a:spcPts val="400"/>
              </a:spcBef>
              <a:spcAft>
                <a:spcPts val="0"/>
              </a:spcAft>
              <a:buNone/>
            </a:pPr>
            <a:r>
              <a:rPr lang="iw"/>
              <a:t>אבל לעיתים יש צורך להחזיר תשובה אחרת, כמו במקרה של שגיאה וכדו',</a:t>
            </a:r>
            <a:endParaRPr/>
          </a:p>
          <a:p>
            <a:pPr indent="0" lvl="0" marL="0" rtl="1" algn="r">
              <a:spcBef>
                <a:spcPts val="400"/>
              </a:spcBef>
              <a:spcAft>
                <a:spcPts val="0"/>
              </a:spcAft>
              <a:buNone/>
            </a:pPr>
            <a:r>
              <a:rPr lang="iw"/>
              <a:t>ואז יש להגדיר מפורשות את סטטוס הקריאה.</a:t>
            </a:r>
            <a:endParaRPr/>
          </a:p>
          <a:p>
            <a:pPr indent="0" lvl="0" marL="0" rtl="1" algn="r">
              <a:spcBef>
                <a:spcPts val="400"/>
              </a:spcBef>
              <a:spcAft>
                <a:spcPts val="0"/>
              </a:spcAft>
              <a:buNone/>
            </a:pPr>
            <a:r>
              <a:rPr lang="iw"/>
              <a:t>מצורף קובץ הסבר על סטטוסים שונים ומשמעותם</a:t>
            </a:r>
            <a:endParaRPr/>
          </a:p>
          <a:p>
            <a:pPr indent="0" lvl="0" marL="0" rtl="1" algn="r">
              <a:spcBef>
                <a:spcPts val="400"/>
              </a:spcBef>
              <a:spcAft>
                <a:spcPts val="400"/>
              </a:spcAft>
              <a:buNone/>
            </a:pPr>
            <a:r>
              <a:rPr lang="iw"/>
              <a:t>וכן כיצד ניתן להגדיר סטטוס ספציפי בקריאות של node.</a:t>
            </a:r>
            <a:endParaRPr/>
          </a:p>
        </p:txBody>
      </p:sp>
      <p:pic>
        <p:nvPicPr>
          <p:cNvPr id="656" name="Google Shape;656;p93">
            <a:hlinkClick r:id="rId3"/>
          </p:cNvPr>
          <p:cNvPicPr preferRelativeResize="0"/>
          <p:nvPr/>
        </p:nvPicPr>
        <p:blipFill>
          <a:blip r:embed="rId4">
            <a:alphaModFix/>
          </a:blip>
          <a:stretch>
            <a:fillRect/>
          </a:stretch>
        </p:blipFill>
        <p:spPr>
          <a:xfrm>
            <a:off x="4502100" y="3561150"/>
            <a:ext cx="4227724" cy="788375"/>
          </a:xfrm>
          <a:prstGeom prst="rect">
            <a:avLst/>
          </a:prstGeom>
          <a:noFill/>
          <a:ln>
            <a:noFill/>
          </a:ln>
        </p:spPr>
      </p:pic>
      <p:pic>
        <p:nvPicPr>
          <p:cNvPr id="657" name="Google Shape;657;p93">
            <a:hlinkClick r:id="rId5"/>
          </p:cNvPr>
          <p:cNvPicPr preferRelativeResize="0"/>
          <p:nvPr/>
        </p:nvPicPr>
        <p:blipFill>
          <a:blip r:embed="rId6">
            <a:alphaModFix/>
          </a:blip>
          <a:stretch>
            <a:fillRect/>
          </a:stretch>
        </p:blipFill>
        <p:spPr>
          <a:xfrm>
            <a:off x="297368" y="3679818"/>
            <a:ext cx="4104801" cy="8742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global error handler</a:t>
            </a:r>
            <a:endParaRPr/>
          </a:p>
        </p:txBody>
      </p:sp>
      <p:sp>
        <p:nvSpPr>
          <p:cNvPr id="663" name="Google Shape;663;p94"/>
          <p:cNvSpPr txBox="1"/>
          <p:nvPr>
            <p:ph idx="1" type="body"/>
          </p:nvPr>
        </p:nvSpPr>
        <p:spPr>
          <a:xfrm>
            <a:off x="819150" y="1447025"/>
            <a:ext cx="7505700" cy="1656600"/>
          </a:xfrm>
          <a:prstGeom prst="rect">
            <a:avLst/>
          </a:prstGeom>
        </p:spPr>
        <p:txBody>
          <a:bodyPr anchorCtr="0" anchor="t" bIns="91425" lIns="91425" spcFirstLastPara="1" rIns="91425" wrap="square" tIns="91425">
            <a:normAutofit fontScale="70000"/>
          </a:bodyPr>
          <a:lstStyle/>
          <a:p>
            <a:pPr indent="0" lvl="0" marL="0" rtl="1" algn="r">
              <a:spcBef>
                <a:spcPts val="0"/>
              </a:spcBef>
              <a:spcAft>
                <a:spcPts val="0"/>
              </a:spcAft>
              <a:buNone/>
            </a:pPr>
            <a:r>
              <a:rPr lang="iw"/>
              <a:t>לעיתים נזרקת שגיאה בשרת, בעקבות תקלה כלשהי בקוד.</a:t>
            </a:r>
            <a:endParaRPr/>
          </a:p>
          <a:p>
            <a:pPr indent="0" lvl="0" marL="0" rtl="1" algn="r">
              <a:spcBef>
                <a:spcPts val="400"/>
              </a:spcBef>
              <a:spcAft>
                <a:spcPts val="0"/>
              </a:spcAft>
              <a:buNone/>
            </a:pPr>
            <a:r>
              <a:rPr lang="iw"/>
              <a:t>קוד מושלם = קוד שלא נזרקות שגיאות לא צפויות מעולם = קוד לא קיים.</a:t>
            </a:r>
            <a:endParaRPr/>
          </a:p>
          <a:p>
            <a:pPr indent="0" lvl="0" marL="0" rtl="1" algn="r">
              <a:spcBef>
                <a:spcPts val="400"/>
              </a:spcBef>
              <a:spcAft>
                <a:spcPts val="0"/>
              </a:spcAft>
              <a:buNone/>
            </a:pPr>
            <a:r>
              <a:rPr lang="iw"/>
              <a:t>קוד ראלי = קוד שלעיתים נזרקות שגיאות לא צפויות = קוד שמטפלים בשגיאות ומנסים להפחית אותן ככל הניתן.</a:t>
            </a:r>
            <a:endParaRPr/>
          </a:p>
          <a:p>
            <a:pPr indent="0" lvl="0" marL="0" rtl="1" algn="r">
              <a:spcBef>
                <a:spcPts val="400"/>
              </a:spcBef>
              <a:spcAft>
                <a:spcPts val="0"/>
              </a:spcAft>
              <a:buNone/>
            </a:pPr>
            <a:r>
              <a:rPr lang="iw"/>
              <a:t>בעיקרון, כאשר נזרקת שגיאה, חובה לתפוס אותה ולהחזיר סטטוס מתאים למשתמש.</a:t>
            </a:r>
            <a:endParaRPr/>
          </a:p>
          <a:p>
            <a:pPr indent="0" lvl="0" marL="0" rtl="1" algn="r">
              <a:spcBef>
                <a:spcPts val="400"/>
              </a:spcBef>
              <a:spcAft>
                <a:spcPts val="0"/>
              </a:spcAft>
              <a:buNone/>
            </a:pPr>
            <a:r>
              <a:rPr lang="iw"/>
              <a:t>אם לא נתפוס כראוי, או שהשרת יקרוס, או שתחזור תשובת 500 למשתמש שתכלול בתוכה את כל ההסבר על השגיאה, כולל שמות קבצים וכו' - שתי תוצאות לא רצויות.</a:t>
            </a:r>
            <a:endParaRPr/>
          </a:p>
          <a:p>
            <a:pPr indent="0" lvl="0" marL="0" rtl="1" algn="r">
              <a:spcBef>
                <a:spcPts val="400"/>
              </a:spcBef>
              <a:spcAft>
                <a:spcPts val="0"/>
              </a:spcAft>
              <a:buNone/>
            </a:pPr>
            <a:r>
              <a:rPr lang="iw"/>
              <a:t>התוצאה הרצויה היא החזרת סטטוס 500 בלווית טקסט הסבר קצר.</a:t>
            </a:r>
            <a:endParaRPr/>
          </a:p>
          <a:p>
            <a:pPr indent="0" lvl="0" marL="0" rtl="1" algn="r">
              <a:spcBef>
                <a:spcPts val="400"/>
              </a:spcBef>
              <a:spcAft>
                <a:spcPts val="400"/>
              </a:spcAft>
              <a:buNone/>
            </a:pPr>
            <a:r>
              <a:rPr lang="iw"/>
              <a:t>בעיקרון היה צורך לעטוף כל פונקציית controller ב try &amp; catch</a:t>
            </a:r>
            <a:br>
              <a:rPr lang="iw"/>
            </a:br>
            <a:r>
              <a:rPr lang="iw"/>
              <a:t>אולם ניתן לכתוב גם פונקציה כללית שתופסת את כל הנפילות (לא תמיד היא תתפוס את הנפילות, וילמד בהמשך באלו מקרים לא ואז יש חובה גם כן לכתוב try catch)</a:t>
            </a:r>
            <a:endParaRPr/>
          </a:p>
        </p:txBody>
      </p:sp>
      <p:pic>
        <p:nvPicPr>
          <p:cNvPr id="664" name="Google Shape;664;p94">
            <a:hlinkClick r:id="rId3"/>
          </p:cNvPr>
          <p:cNvPicPr preferRelativeResize="0"/>
          <p:nvPr/>
        </p:nvPicPr>
        <p:blipFill>
          <a:blip r:embed="rId4">
            <a:alphaModFix/>
          </a:blip>
          <a:stretch>
            <a:fillRect/>
          </a:stretch>
        </p:blipFill>
        <p:spPr>
          <a:xfrm>
            <a:off x="1569450" y="3103625"/>
            <a:ext cx="6638375" cy="15512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5"/>
          <p:cNvSpPr txBox="1"/>
          <p:nvPr>
            <p:ph type="title"/>
          </p:nvPr>
        </p:nvSpPr>
        <p:spPr>
          <a:xfrm>
            <a:off x="819150" y="845600"/>
            <a:ext cx="7505700" cy="626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משימה</a:t>
            </a:r>
            <a:endParaRPr/>
          </a:p>
        </p:txBody>
      </p:sp>
      <p:sp>
        <p:nvSpPr>
          <p:cNvPr id="670" name="Google Shape;670;p95"/>
          <p:cNvSpPr txBox="1"/>
          <p:nvPr>
            <p:ph idx="1" type="body"/>
          </p:nvPr>
        </p:nvSpPr>
        <p:spPr>
          <a:xfrm>
            <a:off x="819150" y="1418000"/>
            <a:ext cx="7505700" cy="3020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יש להמשיך את המשימה הקיימת:</a:t>
            </a:r>
            <a:endParaRPr/>
          </a:p>
          <a:p>
            <a:pPr indent="-311150" lvl="0" marL="457200" rtl="1" algn="r">
              <a:spcBef>
                <a:spcPts val="400"/>
              </a:spcBef>
              <a:spcAft>
                <a:spcPts val="0"/>
              </a:spcAft>
              <a:buSzPts val="1300"/>
              <a:buChar char="-"/>
            </a:pPr>
            <a:r>
              <a:rPr lang="iw"/>
              <a:t>יש לחלק את הקריאות לקבצי controllers.</a:t>
            </a:r>
            <a:endParaRPr/>
          </a:p>
          <a:p>
            <a:pPr indent="-311150" lvl="0" marL="457200" rtl="1" algn="r">
              <a:spcBef>
                <a:spcPts val="0"/>
              </a:spcBef>
              <a:spcAft>
                <a:spcPts val="0"/>
              </a:spcAft>
              <a:buSzPts val="1300"/>
              <a:buChar char="-"/>
            </a:pPr>
            <a:r>
              <a:rPr lang="iw"/>
              <a:t>יש ליצור קונטרולר נפרד לכל ישות: ספרים וסופרים.</a:t>
            </a:r>
            <a:endParaRPr/>
          </a:p>
          <a:p>
            <a:pPr indent="-311150" lvl="0" marL="457200" rtl="1" algn="r">
              <a:spcBef>
                <a:spcPts val="0"/>
              </a:spcBef>
              <a:spcAft>
                <a:spcPts val="0"/>
              </a:spcAft>
              <a:buSzPts val="1300"/>
              <a:buChar char="-"/>
            </a:pPr>
            <a:r>
              <a:rPr lang="iw"/>
              <a:t>מומלץ לחלק גם לשכבת routes וגם לשכבת controllers, אולם לא חובה.</a:t>
            </a:r>
            <a:endParaRPr/>
          </a:p>
          <a:p>
            <a:pPr indent="-311150" lvl="0" marL="457200" rtl="1" algn="r">
              <a:spcBef>
                <a:spcPts val="0"/>
              </a:spcBef>
              <a:spcAft>
                <a:spcPts val="0"/>
              </a:spcAft>
              <a:buSzPts val="1300"/>
              <a:buChar char="-"/>
            </a:pPr>
            <a:r>
              <a:rPr lang="iw"/>
              <a:t>יש להוסיף סטטוסים של שגיאות:</a:t>
            </a:r>
            <a:endParaRPr/>
          </a:p>
          <a:p>
            <a:pPr indent="-298450" lvl="1" marL="914400" rtl="1" algn="r">
              <a:spcBef>
                <a:spcPts val="0"/>
              </a:spcBef>
              <a:spcAft>
                <a:spcPts val="0"/>
              </a:spcAft>
              <a:buSzPts val="1100"/>
              <a:buChar char="-"/>
            </a:pPr>
            <a:r>
              <a:rPr lang="iw"/>
              <a:t>סטטוס 400 על קריאה לא נכונה. יש להוסיף בדיקה בקריאות Post / put שהאובייקט שנשלח מתאים למה שרוצים לקבל,  ואם לא יש להחזיר סטטוס 400.</a:t>
            </a:r>
            <a:endParaRPr/>
          </a:p>
          <a:p>
            <a:pPr indent="-298450" lvl="1" marL="914400" rtl="1" algn="r">
              <a:spcBef>
                <a:spcPts val="0"/>
              </a:spcBef>
              <a:spcAft>
                <a:spcPts val="0"/>
              </a:spcAft>
              <a:buSzPts val="1100"/>
              <a:buChar char="-"/>
            </a:pPr>
            <a:r>
              <a:rPr lang="iw"/>
              <a:t>סטטוס 404 - בקריאת get, אם מופנית קריאה לקבל אובייקט עם id שלא קיים. (או בקריאת put)</a:t>
            </a:r>
            <a:endParaRPr/>
          </a:p>
          <a:p>
            <a:pPr indent="-311150" lvl="0" marL="457200" rtl="1" algn="r">
              <a:spcBef>
                <a:spcPts val="0"/>
              </a:spcBef>
              <a:spcAft>
                <a:spcPts val="0"/>
              </a:spcAft>
              <a:buSzPts val="1300"/>
              <a:buChar char="-"/>
            </a:pPr>
            <a:r>
              <a:rPr lang="iw"/>
              <a:t>יש להוסיף תפיסת שגיאה כללית - global error handler, יש להוסיף log על השגיאה (console.log) ולהחזיר סטטוס 500 עם הודעה "קרתה שגיאה"</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6"/>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6</a:t>
            </a:r>
            <a:endParaRPr/>
          </a:p>
        </p:txBody>
      </p:sp>
      <p:sp>
        <p:nvSpPr>
          <p:cNvPr id="676" name="Google Shape;676;p96"/>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middleware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מה זה middleware?</a:t>
            </a:r>
            <a:endParaRPr/>
          </a:p>
        </p:txBody>
      </p:sp>
      <p:sp>
        <p:nvSpPr>
          <p:cNvPr id="682" name="Google Shape;682;p97"/>
          <p:cNvSpPr txBox="1"/>
          <p:nvPr>
            <p:ph idx="1" type="body"/>
          </p:nvPr>
        </p:nvSpPr>
        <p:spPr>
          <a:xfrm>
            <a:off x="1229850" y="1482450"/>
            <a:ext cx="7095000" cy="1875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המשמעות של middleware - מלשון מתווך, אמצע.</a:t>
            </a:r>
            <a:endParaRPr/>
          </a:p>
          <a:p>
            <a:pPr indent="0" lvl="0" marL="0" rtl="1" algn="r">
              <a:spcBef>
                <a:spcPts val="400"/>
              </a:spcBef>
              <a:spcAft>
                <a:spcPts val="0"/>
              </a:spcAft>
              <a:buNone/>
            </a:pPr>
            <a:r>
              <a:rPr lang="iw"/>
              <a:t>המושג middleware קיים בהרבה שפות תכנות, ברכיטקטורות שונות ובחומרה.</a:t>
            </a:r>
            <a:endParaRPr/>
          </a:p>
          <a:p>
            <a:pPr indent="0" lvl="0" marL="0" rtl="1" algn="r">
              <a:spcBef>
                <a:spcPts val="400"/>
              </a:spcBef>
              <a:spcAft>
                <a:spcPts val="0"/>
              </a:spcAft>
              <a:buNone/>
            </a:pPr>
            <a:r>
              <a:rPr lang="iw"/>
              <a:t>מצורף קישור כללי על המשמעות של middleware.</a:t>
            </a:r>
            <a:endParaRPr/>
          </a:p>
          <a:p>
            <a:pPr indent="0" lvl="0" marL="0" rtl="1" algn="r">
              <a:spcBef>
                <a:spcPts val="400"/>
              </a:spcBef>
              <a:spcAft>
                <a:spcPts val="400"/>
              </a:spcAft>
              <a:buNone/>
            </a:pPr>
            <a:r>
              <a:rPr lang="iw"/>
              <a:t>אין צורך להתעמק, מספיק לקרוא מלמעלה.</a:t>
            </a:r>
            <a:endParaRPr/>
          </a:p>
        </p:txBody>
      </p:sp>
      <p:pic>
        <p:nvPicPr>
          <p:cNvPr id="683" name="Google Shape;683;p97">
            <a:hlinkClick r:id="rId3"/>
          </p:cNvPr>
          <p:cNvPicPr preferRelativeResize="0"/>
          <p:nvPr/>
        </p:nvPicPr>
        <p:blipFill>
          <a:blip r:embed="rId4">
            <a:alphaModFix/>
          </a:blip>
          <a:stretch>
            <a:fillRect/>
          </a:stretch>
        </p:blipFill>
        <p:spPr>
          <a:xfrm>
            <a:off x="2485525" y="3358050"/>
            <a:ext cx="5839325" cy="11283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middleware</a:t>
            </a:r>
            <a:r>
              <a:rPr lang="iw"/>
              <a:t> in node.js</a:t>
            </a:r>
            <a:endParaRPr/>
          </a:p>
        </p:txBody>
      </p:sp>
      <p:sp>
        <p:nvSpPr>
          <p:cNvPr id="689" name="Google Shape;689;p98"/>
          <p:cNvSpPr txBox="1"/>
          <p:nvPr>
            <p:ph idx="1" type="body"/>
          </p:nvPr>
        </p:nvSpPr>
        <p:spPr>
          <a:xfrm>
            <a:off x="819150" y="1467375"/>
            <a:ext cx="7505700" cy="2038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בשפת node.js, בשימוש בפריימוורק express, נשתמש הרבה ב middleware.</a:t>
            </a:r>
            <a:endParaRPr/>
          </a:p>
          <a:p>
            <a:pPr indent="0" lvl="0" marL="0" rtl="1" algn="r">
              <a:spcBef>
                <a:spcPts val="400"/>
              </a:spcBef>
              <a:spcAft>
                <a:spcPts val="0"/>
              </a:spcAft>
              <a:buNone/>
            </a:pPr>
            <a:r>
              <a:rPr lang="iw"/>
              <a:t>הכוונה, פונקציות שאמורות לרוץ בין שלב הקריאה לשרת לבין הפונקציה ב router.</a:t>
            </a:r>
            <a:endParaRPr/>
          </a:p>
          <a:p>
            <a:pPr indent="0" lvl="0" marL="0" rtl="1" algn="r">
              <a:spcBef>
                <a:spcPts val="400"/>
              </a:spcBef>
              <a:spcAft>
                <a:spcPts val="0"/>
              </a:spcAft>
              <a:buNone/>
            </a:pPr>
            <a:r>
              <a:rPr lang="iw"/>
              <a:t>יש סיבות רבות לשימוש ב middleware, לדוגמא:</a:t>
            </a:r>
            <a:endParaRPr/>
          </a:p>
          <a:p>
            <a:pPr indent="-311150" lvl="0" marL="457200" rtl="1" algn="r">
              <a:spcBef>
                <a:spcPts val="400"/>
              </a:spcBef>
              <a:spcAft>
                <a:spcPts val="0"/>
              </a:spcAft>
              <a:buSzPts val="1300"/>
              <a:buChar char="-"/>
            </a:pPr>
            <a:r>
              <a:rPr lang="iw"/>
              <a:t>אבטחה</a:t>
            </a:r>
            <a:endParaRPr/>
          </a:p>
          <a:p>
            <a:pPr indent="-311150" lvl="0" marL="457200" rtl="1" algn="r">
              <a:spcBef>
                <a:spcPts val="0"/>
              </a:spcBef>
              <a:spcAft>
                <a:spcPts val="0"/>
              </a:spcAft>
              <a:buSzPts val="1300"/>
              <a:buChar char="-"/>
            </a:pPr>
            <a:r>
              <a:rPr lang="iw"/>
              <a:t>הוספת לוגים לכל קריאה</a:t>
            </a:r>
            <a:endParaRPr/>
          </a:p>
          <a:p>
            <a:pPr indent="-311150" lvl="0" marL="457200" rtl="1" algn="r">
              <a:spcBef>
                <a:spcPts val="0"/>
              </a:spcBef>
              <a:spcAft>
                <a:spcPts val="0"/>
              </a:spcAft>
              <a:buSzPts val="1300"/>
              <a:buChar char="-"/>
            </a:pPr>
            <a:r>
              <a:rPr lang="iw"/>
              <a:t>הוספת פרמטרים לקריאה</a:t>
            </a:r>
            <a:endParaRPr/>
          </a:p>
          <a:p>
            <a:pPr indent="0" lvl="0" marL="0" rtl="1" algn="r">
              <a:spcBef>
                <a:spcPts val="400"/>
              </a:spcBef>
              <a:spcAft>
                <a:spcPts val="0"/>
              </a:spcAft>
              <a:buNone/>
            </a:pPr>
            <a:r>
              <a:rPr lang="iw"/>
              <a:t>ועוד הרבה.</a:t>
            </a:r>
            <a:endParaRPr/>
          </a:p>
          <a:p>
            <a:pPr indent="0" lvl="0" marL="0" rtl="1" algn="r">
              <a:spcBef>
                <a:spcPts val="400"/>
              </a:spcBef>
              <a:spcAft>
                <a:spcPts val="400"/>
              </a:spcAft>
              <a:buNone/>
            </a:pPr>
            <a:r>
              <a:rPr lang="iw"/>
              <a:t>חלק middlewares קיימים כבר, וניתן להשתמש בהם, וגם ניתן לכתוב חדשים לפי הצורך.</a:t>
            </a:r>
            <a:endParaRPr/>
          </a:p>
        </p:txBody>
      </p:sp>
      <p:pic>
        <p:nvPicPr>
          <p:cNvPr id="690" name="Google Shape;690;p98">
            <a:hlinkClick r:id="rId3"/>
          </p:cNvPr>
          <p:cNvPicPr preferRelativeResize="0"/>
          <p:nvPr/>
        </p:nvPicPr>
        <p:blipFill>
          <a:blip r:embed="rId4">
            <a:alphaModFix/>
          </a:blip>
          <a:stretch>
            <a:fillRect/>
          </a:stretch>
        </p:blipFill>
        <p:spPr>
          <a:xfrm>
            <a:off x="4318824" y="3429725"/>
            <a:ext cx="4237001" cy="1025750"/>
          </a:xfrm>
          <a:prstGeom prst="rect">
            <a:avLst/>
          </a:prstGeom>
          <a:noFill/>
          <a:ln>
            <a:noFill/>
          </a:ln>
        </p:spPr>
      </p:pic>
      <p:pic>
        <p:nvPicPr>
          <p:cNvPr id="691" name="Google Shape;691;p98">
            <a:hlinkClick r:id="rId5"/>
          </p:cNvPr>
          <p:cNvPicPr preferRelativeResize="0"/>
          <p:nvPr/>
        </p:nvPicPr>
        <p:blipFill>
          <a:blip r:embed="rId6">
            <a:alphaModFix/>
          </a:blip>
          <a:stretch>
            <a:fillRect/>
          </a:stretch>
        </p:blipFill>
        <p:spPr>
          <a:xfrm>
            <a:off x="412999" y="3505874"/>
            <a:ext cx="4043250" cy="11149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a:t>
            </a:r>
            <a:endParaRPr/>
          </a:p>
        </p:txBody>
      </p:sp>
      <p:sp>
        <p:nvSpPr>
          <p:cNvPr id="697" name="Google Shape;697;p99"/>
          <p:cNvSpPr txBox="1"/>
          <p:nvPr>
            <p:ph idx="1" type="body"/>
          </p:nvPr>
        </p:nvSpPr>
        <p:spPr>
          <a:xfrm>
            <a:off x="819150" y="1570225"/>
            <a:ext cx="7505700" cy="2868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יש להוסיף למערכת הקיימת 2 middlewares:</a:t>
            </a:r>
            <a:endParaRPr/>
          </a:p>
          <a:p>
            <a:pPr indent="-311150" lvl="0" marL="457200" rtl="1" algn="r">
              <a:spcBef>
                <a:spcPts val="400"/>
              </a:spcBef>
              <a:spcAft>
                <a:spcPts val="0"/>
              </a:spcAft>
              <a:buSzPts val="1300"/>
              <a:buAutoNum type="arabicPeriod"/>
            </a:pPr>
            <a:r>
              <a:rPr lang="iw"/>
              <a:t>עבור לוגים. בעבור כל קריאה שמתקבלת לשרת, יש לכתוב ללוג (ע"י console.log) שהתקבלה קריאה, ואת שעת הקריאה. מומלץ להוסיף גם את הכתובת שאליה הופנתה הקריאה.</a:t>
            </a:r>
            <a:endParaRPr/>
          </a:p>
          <a:p>
            <a:pPr indent="-311150" lvl="0" marL="457200" rtl="1" algn="r">
              <a:spcBef>
                <a:spcPts val="0"/>
              </a:spcBef>
              <a:spcAft>
                <a:spcPts val="0"/>
              </a:spcAft>
              <a:buSzPts val="1300"/>
              <a:buAutoNum type="arabicPeriod"/>
            </a:pPr>
            <a:r>
              <a:rPr lang="iw"/>
              <a:t>עבור אבטחה. עוד לא למדנו איך לבצע אבטחה בפועל,</a:t>
            </a:r>
            <a:br>
              <a:rPr lang="iw"/>
            </a:br>
            <a:r>
              <a:rPr lang="iw"/>
              <a:t>על כן, יש להגריל מספר בין 0 ל 10. אם המספר שהוגרל שווה ל9, נחזיר כי הקריאה אינה מאובטחת - שגיאת 401.</a:t>
            </a:r>
            <a:br>
              <a:rPr lang="iw"/>
            </a:br>
            <a:r>
              <a:rPr lang="iw"/>
              <a:t>את ה </a:t>
            </a:r>
            <a:r>
              <a:rPr lang="iw"/>
              <a:t>middleware</a:t>
            </a:r>
            <a:r>
              <a:rPr lang="iw"/>
              <a:t> הזה לא נפעיל עבור </a:t>
            </a:r>
            <a:r>
              <a:rPr b="1" lang="iw"/>
              <a:t>כל </a:t>
            </a:r>
            <a:r>
              <a:rPr lang="iw"/>
              <a:t>הקריאות, אלא רק על הקריאות שבקונטרולר ספציפי - מה שמתאים לכן.</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0"/>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יחידה #3</a:t>
            </a:r>
            <a:endParaRPr/>
          </a:p>
        </p:txBody>
      </p:sp>
      <p:sp>
        <p:nvSpPr>
          <p:cNvPr id="703" name="Google Shape;703;p100"/>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setting a real app</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a:t>שיעור 1</a:t>
            </a:r>
            <a:endParaRPr/>
          </a:p>
        </p:txBody>
      </p:sp>
      <p:sp>
        <p:nvSpPr>
          <p:cNvPr id="709" name="Google Shape;709;p10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DB connect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פונקציות על מערכים / findLast</a:t>
            </a:r>
            <a:endParaRPr/>
          </a:p>
        </p:txBody>
      </p:sp>
      <p:sp>
        <p:nvSpPr>
          <p:cNvPr id="180" name="Google Shape;180;p21"/>
          <p:cNvSpPr txBox="1"/>
          <p:nvPr>
            <p:ph idx="1" type="body"/>
          </p:nvPr>
        </p:nvSpPr>
        <p:spPr>
          <a:xfrm>
            <a:off x="753925" y="1504825"/>
            <a:ext cx="7505700" cy="1395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מטרת הפונקציה:  לחפש אלמנט לפי תנאי מסוים, מכיוון סוף המערך.</a:t>
            </a:r>
            <a:endParaRPr/>
          </a:p>
          <a:p>
            <a:pPr indent="0" lvl="0" marL="0" rtl="1" algn="r">
              <a:spcBef>
                <a:spcPts val="400"/>
              </a:spcBef>
              <a:spcAft>
                <a:spcPts val="0"/>
              </a:spcAft>
              <a:buNone/>
            </a:pPr>
            <a:r>
              <a:rPr lang="iw"/>
              <a:t>הפונקציה הוותיקה, פונקציית find, מקבלת פונקציה שבודקת תנאי על כל אלמנט במערך, </a:t>
            </a:r>
            <a:br>
              <a:rPr lang="iw"/>
            </a:br>
            <a:r>
              <a:rPr lang="iw"/>
              <a:t>ומחזירה את האלמנט הראשון שעונה לתנאי.</a:t>
            </a:r>
            <a:endParaRPr/>
          </a:p>
          <a:p>
            <a:pPr indent="0" lvl="0" marL="0" rtl="1" algn="r">
              <a:spcBef>
                <a:spcPts val="400"/>
              </a:spcBef>
              <a:spcAft>
                <a:spcPts val="400"/>
              </a:spcAft>
              <a:buNone/>
            </a:pPr>
            <a:r>
              <a:rPr lang="iw"/>
              <a:t>הפונקציה החדשה, findLast, מבצעת את אותו הדבר, אבל מכיוון סוף המערך ולא מתחילתו.</a:t>
            </a:r>
            <a:endParaRPr/>
          </a:p>
        </p:txBody>
      </p:sp>
      <p:pic>
        <p:nvPicPr>
          <p:cNvPr id="181" name="Google Shape;181;p21">
            <a:hlinkClick r:id="rId3"/>
          </p:cNvPr>
          <p:cNvPicPr preferRelativeResize="0"/>
          <p:nvPr/>
        </p:nvPicPr>
        <p:blipFill>
          <a:blip r:embed="rId4">
            <a:alphaModFix/>
          </a:blip>
          <a:stretch>
            <a:fillRect/>
          </a:stretch>
        </p:blipFill>
        <p:spPr>
          <a:xfrm>
            <a:off x="1759200" y="2996950"/>
            <a:ext cx="6500424" cy="16833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התחברות לdb</a:t>
            </a:r>
            <a:endParaRPr/>
          </a:p>
        </p:txBody>
      </p:sp>
      <p:sp>
        <p:nvSpPr>
          <p:cNvPr id="715" name="Google Shape;715;p102"/>
          <p:cNvSpPr txBox="1"/>
          <p:nvPr>
            <p:ph idx="1" type="body"/>
          </p:nvPr>
        </p:nvSpPr>
        <p:spPr>
          <a:xfrm>
            <a:off x="819150" y="1457900"/>
            <a:ext cx="7505700" cy="2385000"/>
          </a:xfrm>
          <a:prstGeom prst="rect">
            <a:avLst/>
          </a:prstGeom>
        </p:spPr>
        <p:txBody>
          <a:bodyPr anchorCtr="0" anchor="t" bIns="91425" lIns="91425" spcFirstLastPara="1" rIns="91425" wrap="square" tIns="91425">
            <a:normAutofit fontScale="77500" lnSpcReduction="20000"/>
          </a:bodyPr>
          <a:lstStyle/>
          <a:p>
            <a:pPr indent="0" lvl="0" marL="0" rtl="1" algn="r">
              <a:spcBef>
                <a:spcPts val="0"/>
              </a:spcBef>
              <a:spcAft>
                <a:spcPts val="0"/>
              </a:spcAft>
              <a:buNone/>
            </a:pPr>
            <a:r>
              <a:rPr lang="iw"/>
              <a:t>סיכום הנלמד עד כה:</a:t>
            </a:r>
            <a:endParaRPr/>
          </a:p>
          <a:p>
            <a:pPr indent="-292576" lvl="0" marL="457200" rtl="1" algn="r">
              <a:spcBef>
                <a:spcPts val="400"/>
              </a:spcBef>
              <a:spcAft>
                <a:spcPts val="0"/>
              </a:spcAft>
              <a:buSzPct val="100000"/>
              <a:buChar char="-"/>
            </a:pPr>
            <a:r>
              <a:rPr lang="iw"/>
              <a:t>הרצת שרת  node</a:t>
            </a:r>
            <a:endParaRPr/>
          </a:p>
          <a:p>
            <a:pPr indent="-292576" lvl="0" marL="457200" rtl="1" algn="r">
              <a:spcBef>
                <a:spcPts val="0"/>
              </a:spcBef>
              <a:spcAft>
                <a:spcPts val="0"/>
              </a:spcAft>
              <a:buSzPct val="100000"/>
              <a:buChar char="-"/>
            </a:pPr>
            <a:r>
              <a:rPr lang="iw"/>
              <a:t>שימוש בספריית express</a:t>
            </a:r>
            <a:endParaRPr/>
          </a:p>
          <a:p>
            <a:pPr indent="-292576" lvl="0" marL="457200" rtl="1" algn="r">
              <a:spcBef>
                <a:spcPts val="0"/>
              </a:spcBef>
              <a:spcAft>
                <a:spcPts val="0"/>
              </a:spcAft>
              <a:buSzPct val="100000"/>
              <a:buChar char="-"/>
            </a:pPr>
            <a:r>
              <a:rPr lang="iw"/>
              <a:t>הפרדה ל controllers ושימוש ב router</a:t>
            </a:r>
            <a:endParaRPr/>
          </a:p>
          <a:p>
            <a:pPr indent="-292576" lvl="0" marL="457200" rtl="1" algn="r">
              <a:spcBef>
                <a:spcPts val="0"/>
              </a:spcBef>
              <a:spcAft>
                <a:spcPts val="0"/>
              </a:spcAft>
              <a:buSzPct val="100000"/>
              <a:buChar char="-"/>
            </a:pPr>
            <a:r>
              <a:rPr lang="iw"/>
              <a:t>מימוש כל סוגי הקריאות, ובדיקה שלהן דרך postman</a:t>
            </a:r>
            <a:endParaRPr/>
          </a:p>
          <a:p>
            <a:pPr indent="-292576" lvl="0" marL="457200" rtl="1" algn="r">
              <a:spcBef>
                <a:spcPts val="0"/>
              </a:spcBef>
              <a:spcAft>
                <a:spcPts val="0"/>
              </a:spcAft>
              <a:buSzPct val="100000"/>
              <a:buChar char="-"/>
            </a:pPr>
            <a:r>
              <a:rPr lang="iw"/>
              <a:t>מימוש middleware</a:t>
            </a:r>
            <a:endParaRPr/>
          </a:p>
          <a:p>
            <a:pPr indent="0" lvl="0" marL="0" rtl="1" algn="r">
              <a:spcBef>
                <a:spcPts val="400"/>
              </a:spcBef>
              <a:spcAft>
                <a:spcPts val="0"/>
              </a:spcAft>
              <a:buNone/>
            </a:pPr>
            <a:r>
              <a:rPr lang="iw"/>
              <a:t>זוהי תשתית טובה בשביל מערכת צד שרת.</a:t>
            </a:r>
            <a:endParaRPr/>
          </a:p>
          <a:p>
            <a:pPr indent="0" lvl="0" marL="0" rtl="1" algn="r">
              <a:spcBef>
                <a:spcPts val="400"/>
              </a:spcBef>
              <a:spcAft>
                <a:spcPts val="0"/>
              </a:spcAft>
              <a:buNone/>
            </a:pPr>
            <a:r>
              <a:rPr lang="iw"/>
              <a:t>אבל, בשביל צד שרת אמיתי שעובד, יש צורך בחיבור ל db בשביל מאגר נתונים, ולא לשמור את כל המידע במערכים….</a:t>
            </a:r>
            <a:endParaRPr/>
          </a:p>
          <a:p>
            <a:pPr indent="0" lvl="0" marL="0" rtl="1" algn="r">
              <a:spcBef>
                <a:spcPts val="400"/>
              </a:spcBef>
              <a:spcAft>
                <a:spcPts val="0"/>
              </a:spcAft>
              <a:buNone/>
            </a:pPr>
            <a:r>
              <a:rPr lang="iw"/>
              <a:t>שרת ב Node.js יכול להתחבר לכל סוג של מסד נתונים. אין קשר בין שפת השרת לבין סוג ה db.</a:t>
            </a:r>
            <a:endParaRPr/>
          </a:p>
          <a:p>
            <a:pPr indent="0" lvl="0" marL="0" rtl="1" algn="r">
              <a:spcBef>
                <a:spcPts val="400"/>
              </a:spcBef>
              <a:spcAft>
                <a:spcPts val="0"/>
              </a:spcAft>
              <a:buNone/>
            </a:pPr>
            <a:r>
              <a:rPr lang="iw"/>
              <a:t>ניתן להתחבר ל mongo, mysql, sqlserver, postgresql, redis וכו'.</a:t>
            </a:r>
            <a:endParaRPr/>
          </a:p>
          <a:p>
            <a:pPr indent="0" lvl="0" marL="0" rtl="1" algn="r">
              <a:spcBef>
                <a:spcPts val="400"/>
              </a:spcBef>
              <a:spcAft>
                <a:spcPts val="0"/>
              </a:spcAft>
              <a:buNone/>
            </a:pPr>
            <a:r>
              <a:rPr lang="iw"/>
              <a:t>במהלך השיעורים נדגים ספריות עבור mongo ועבור sql. יש צורך לממש חיבור לסוג אחד בלבד של מסד נתונים.</a:t>
            </a:r>
            <a:endParaRPr/>
          </a:p>
          <a:p>
            <a:pPr indent="0" lvl="0" marL="0" rtl="1" algn="r">
              <a:spcBef>
                <a:spcPts val="400"/>
              </a:spcBef>
              <a:spcAft>
                <a:spcPts val="0"/>
              </a:spcAft>
              <a:buNone/>
            </a:pPr>
            <a:r>
              <a:rPr lang="iw"/>
              <a:t>ההמלצה היא להתחבר ל Mongo, אבל זו לא חובה.</a:t>
            </a:r>
            <a:endParaRPr/>
          </a:p>
          <a:p>
            <a:pPr indent="0" lvl="0" marL="0" rtl="1" algn="r">
              <a:spcBef>
                <a:spcPts val="400"/>
              </a:spcBef>
              <a:spcAft>
                <a:spcPts val="400"/>
              </a:spcAft>
              <a:buNone/>
            </a:pPr>
            <a:r>
              <a:rPr lang="iw"/>
              <a:t>מצורפים מדריכים עבור חיבור בסיסי ל mongo או ל sql -</a:t>
            </a:r>
            <a:r>
              <a:rPr b="1" lang="iw"/>
              <a:t> לא למימוש בשקופית זו. לקריאה מלמעלה בלבד</a:t>
            </a:r>
            <a:br>
              <a:rPr b="1" lang="iw"/>
            </a:br>
            <a:r>
              <a:rPr b="1" lang="iw"/>
              <a:t>כמו כן, גם את המדריכים בשקופיות הבאות, יש לקרוא בקריאה מרפרפת, ואין צורך לקרוא את כולם, לא בשלב הראשוני.</a:t>
            </a:r>
            <a:endParaRPr/>
          </a:p>
        </p:txBody>
      </p:sp>
      <p:pic>
        <p:nvPicPr>
          <p:cNvPr id="716" name="Google Shape;716;p102">
            <a:hlinkClick r:id="rId3"/>
          </p:cNvPr>
          <p:cNvPicPr preferRelativeResize="0"/>
          <p:nvPr/>
        </p:nvPicPr>
        <p:blipFill>
          <a:blip r:embed="rId4">
            <a:alphaModFix/>
          </a:blip>
          <a:stretch>
            <a:fillRect/>
          </a:stretch>
        </p:blipFill>
        <p:spPr>
          <a:xfrm>
            <a:off x="4506518" y="3828825"/>
            <a:ext cx="4429907" cy="954600"/>
          </a:xfrm>
          <a:prstGeom prst="rect">
            <a:avLst/>
          </a:prstGeom>
          <a:noFill/>
          <a:ln>
            <a:noFill/>
          </a:ln>
        </p:spPr>
      </p:pic>
      <p:pic>
        <p:nvPicPr>
          <p:cNvPr id="717" name="Google Shape;717;p102">
            <a:hlinkClick r:id="rId5"/>
          </p:cNvPr>
          <p:cNvPicPr preferRelativeResize="0"/>
          <p:nvPr/>
        </p:nvPicPr>
        <p:blipFill>
          <a:blip r:embed="rId6">
            <a:alphaModFix/>
          </a:blip>
          <a:stretch>
            <a:fillRect/>
          </a:stretch>
        </p:blipFill>
        <p:spPr>
          <a:xfrm>
            <a:off x="335675" y="3912575"/>
            <a:ext cx="4170849" cy="954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driver vs orm</a:t>
            </a:r>
            <a:endParaRPr/>
          </a:p>
        </p:txBody>
      </p:sp>
      <p:sp>
        <p:nvSpPr>
          <p:cNvPr id="723" name="Google Shape;723;p103"/>
          <p:cNvSpPr txBox="1"/>
          <p:nvPr>
            <p:ph idx="1" type="body"/>
          </p:nvPr>
        </p:nvSpPr>
        <p:spPr>
          <a:xfrm>
            <a:off x="819150" y="1347750"/>
            <a:ext cx="7505700" cy="24480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iw"/>
              <a:t>בשקופית הקודמת הוצגו מדריכים לחיבור ל db לשני סוגי מסדי נתונים.</a:t>
            </a:r>
            <a:endParaRPr/>
          </a:p>
          <a:p>
            <a:pPr indent="0" lvl="0" marL="0" rtl="1" algn="r">
              <a:spcBef>
                <a:spcPts val="400"/>
              </a:spcBef>
              <a:spcAft>
                <a:spcPts val="0"/>
              </a:spcAft>
              <a:buNone/>
            </a:pPr>
            <a:r>
              <a:rPr lang="iw"/>
              <a:t>הדוגמאות שניתנו היו של ספריות מסוג driver.</a:t>
            </a:r>
            <a:endParaRPr/>
          </a:p>
          <a:p>
            <a:pPr indent="0" lvl="0" marL="0" rtl="1" algn="r">
              <a:spcBef>
                <a:spcPts val="400"/>
              </a:spcBef>
              <a:spcAft>
                <a:spcPts val="0"/>
              </a:spcAft>
              <a:buNone/>
            </a:pPr>
            <a:r>
              <a:rPr lang="iw"/>
              <a:t>ספריה מסוג driver היא ספריה שאחראית על החיבור ל db, ויש לה פונקציות שיכולות לקבל שאילתות ולהריץ אותן מול מסד הנתונים. לדוגמא, ספרית tedious תדע לקבל שאילתת sql, להריץ אותה מול מסד הנתונים ולהחזיר את התשובה.</a:t>
            </a:r>
            <a:endParaRPr/>
          </a:p>
          <a:p>
            <a:pPr indent="0" lvl="0" marL="0" rtl="1" algn="r">
              <a:spcBef>
                <a:spcPts val="400"/>
              </a:spcBef>
              <a:spcAft>
                <a:spcPts val="0"/>
              </a:spcAft>
              <a:buNone/>
            </a:pPr>
            <a:r>
              <a:rPr lang="iw"/>
              <a:t>אולם, בשימוש במערכת בד"כ נרצה להימנע משימוש בספריות אלה בלבד.</a:t>
            </a:r>
            <a:endParaRPr/>
          </a:p>
          <a:p>
            <a:pPr indent="0" lvl="0" marL="0" rtl="1" algn="r">
              <a:spcBef>
                <a:spcPts val="400"/>
              </a:spcBef>
              <a:spcAft>
                <a:spcPts val="0"/>
              </a:spcAft>
              <a:buNone/>
            </a:pPr>
            <a:r>
              <a:rPr b="1" lang="iw"/>
              <a:t>תמיד </a:t>
            </a:r>
            <a:r>
              <a:rPr lang="iw"/>
              <a:t>תהיה ספרית driver כלשהי - כיוון שהיא זו שאחראית על התקשורת מול מסד הנתונים. אולם, שימוש ישיר בספריות אלה גובה חסרונות:</a:t>
            </a:r>
            <a:endParaRPr/>
          </a:p>
          <a:p>
            <a:pPr indent="-311150" lvl="0" marL="457200" rtl="1" algn="r">
              <a:spcBef>
                <a:spcPts val="400"/>
              </a:spcBef>
              <a:spcAft>
                <a:spcPts val="0"/>
              </a:spcAft>
              <a:buSzPts val="1300"/>
              <a:buChar char="-"/>
            </a:pPr>
            <a:r>
              <a:rPr lang="iw"/>
              <a:t>לא נרצה להתעסק עם כתיבה ישירה של שאילתות. יכול לגרום להרבה שגיאות וחוסר סדרים</a:t>
            </a:r>
            <a:endParaRPr/>
          </a:p>
          <a:p>
            <a:pPr indent="-311150" lvl="0" marL="457200" rtl="1" algn="r">
              <a:spcBef>
                <a:spcPts val="0"/>
              </a:spcBef>
              <a:spcAft>
                <a:spcPts val="0"/>
              </a:spcAft>
              <a:buSzPts val="1300"/>
              <a:buChar char="-"/>
            </a:pPr>
            <a:r>
              <a:rPr lang="iw"/>
              <a:t>התנהלות בצורה כזו מקשה על שמירה על סדר.</a:t>
            </a:r>
            <a:endParaRPr/>
          </a:p>
          <a:p>
            <a:pPr indent="0" lvl="0" marL="0" rtl="1" algn="r">
              <a:spcBef>
                <a:spcPts val="400"/>
              </a:spcBef>
              <a:spcAft>
                <a:spcPts val="0"/>
              </a:spcAft>
              <a:buNone/>
            </a:pPr>
            <a:r>
              <a:rPr lang="iw"/>
              <a:t>הפתרון: שימוש בספריות מסוג orm. בספריות מסוג orm, כל טבלה ב db ממופה למחלקה בקוד. ובמקום להריץ שאילתות, מבצעים פעולות על המחלקות. והספריה מסוג orm ממירה את הפעולה לשאילתה, ומעבירה אותה לסיפרית ה driver.</a:t>
            </a:r>
            <a:endParaRPr/>
          </a:p>
          <a:p>
            <a:pPr indent="0" lvl="0" marL="0" rtl="1" algn="r">
              <a:spcBef>
                <a:spcPts val="400"/>
              </a:spcBef>
              <a:spcAft>
                <a:spcPts val="400"/>
              </a:spcAft>
              <a:buNone/>
            </a:pPr>
            <a:r>
              <a:rPr lang="iw"/>
              <a:t>דוגמא למערכת orm משפות אחרות: entity framework ב c#.</a:t>
            </a:r>
            <a:endParaRPr/>
          </a:p>
        </p:txBody>
      </p:sp>
      <p:pic>
        <p:nvPicPr>
          <p:cNvPr id="724" name="Google Shape;724;p103">
            <a:hlinkClick r:id="rId3"/>
          </p:cNvPr>
          <p:cNvPicPr preferRelativeResize="0"/>
          <p:nvPr/>
        </p:nvPicPr>
        <p:blipFill>
          <a:blip r:embed="rId4">
            <a:alphaModFix/>
          </a:blip>
          <a:stretch>
            <a:fillRect/>
          </a:stretch>
        </p:blipFill>
        <p:spPr>
          <a:xfrm>
            <a:off x="3129600" y="3722725"/>
            <a:ext cx="5195251" cy="1116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מימוש ספריות orm ב node</a:t>
            </a:r>
            <a:endParaRPr/>
          </a:p>
        </p:txBody>
      </p:sp>
      <p:sp>
        <p:nvSpPr>
          <p:cNvPr id="730" name="Google Shape;730;p10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כעת, נדגים שימוש בצורת חיבור נכונה ל db, דרך ספריה מסוג orm, שכוללת גם הגדרה של מודולים שונים.</a:t>
            </a:r>
            <a:endParaRPr/>
          </a:p>
          <a:p>
            <a:pPr indent="0" lvl="0" marL="0" rtl="1" algn="r">
              <a:spcBef>
                <a:spcPts val="400"/>
              </a:spcBef>
              <a:spcAft>
                <a:spcPts val="0"/>
              </a:spcAft>
              <a:buNone/>
            </a:pPr>
            <a:r>
              <a:rPr lang="iw"/>
              <a:t>הספריות הנפוצות הן:</a:t>
            </a:r>
            <a:endParaRPr/>
          </a:p>
          <a:p>
            <a:pPr indent="0" lvl="0" marL="0" rtl="1" algn="r">
              <a:spcBef>
                <a:spcPts val="400"/>
              </a:spcBef>
              <a:spcAft>
                <a:spcPts val="0"/>
              </a:spcAft>
              <a:buNone/>
            </a:pPr>
            <a:r>
              <a:rPr lang="iw"/>
              <a:t>עבור mongo - מקובל מאוד לעבוד עם ספריית mongoose.</a:t>
            </a:r>
            <a:endParaRPr/>
          </a:p>
          <a:p>
            <a:pPr indent="0" lvl="0" marL="0" rtl="1" algn="r">
              <a:spcBef>
                <a:spcPts val="400"/>
              </a:spcBef>
              <a:spcAft>
                <a:spcPts val="0"/>
              </a:spcAft>
              <a:buNone/>
            </a:pPr>
            <a:r>
              <a:rPr lang="iw"/>
              <a:t>עבור מסדי נתונים רלציונים - מקובל לעבוד עם sequelize. </a:t>
            </a:r>
            <a:endParaRPr/>
          </a:p>
          <a:p>
            <a:pPr indent="0" lvl="0" marL="0" rtl="1" algn="r">
              <a:spcBef>
                <a:spcPts val="400"/>
              </a:spcBef>
              <a:spcAft>
                <a:spcPts val="0"/>
              </a:spcAft>
              <a:buNone/>
            </a:pPr>
            <a:r>
              <a:rPr lang="iw"/>
              <a:t>אבל יש אופציות נוספות</a:t>
            </a:r>
            <a:endParaRPr/>
          </a:p>
          <a:p>
            <a:pPr indent="0" lvl="0" marL="0" rtl="1" algn="r">
              <a:spcBef>
                <a:spcPts val="400"/>
              </a:spcBef>
              <a:spcAft>
                <a:spcPts val="0"/>
              </a:spcAft>
              <a:buNone/>
            </a:pPr>
            <a:r>
              <a:t/>
            </a:r>
            <a:endParaRPr/>
          </a:p>
          <a:p>
            <a:pPr indent="0" lvl="0" marL="0" rtl="1" algn="r">
              <a:spcBef>
                <a:spcPts val="400"/>
              </a:spcBef>
              <a:spcAft>
                <a:spcPts val="4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מדריכים עבור mongoose</a:t>
            </a:r>
            <a:endParaRPr/>
          </a:p>
        </p:txBody>
      </p:sp>
      <p:sp>
        <p:nvSpPr>
          <p:cNvPr id="736" name="Google Shape;736;p10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w" u="sng">
                <a:solidFill>
                  <a:schemeClr val="hlink"/>
                </a:solidFill>
                <a:hlinkClick r:id="rId3"/>
              </a:rPr>
              <a:t>https://www.geeksforgeeks.org/mongoose-tutorial/</a:t>
            </a:r>
            <a:endParaRPr/>
          </a:p>
          <a:p>
            <a:pPr indent="-311150" lvl="0" marL="457200" rtl="0" algn="l">
              <a:spcBef>
                <a:spcPts val="0"/>
              </a:spcBef>
              <a:spcAft>
                <a:spcPts val="0"/>
              </a:spcAft>
              <a:buSzPts val="1300"/>
              <a:buChar char="-"/>
            </a:pPr>
            <a:r>
              <a:rPr lang="iw" u="sng">
                <a:solidFill>
                  <a:schemeClr val="hlink"/>
                </a:solidFill>
                <a:hlinkClick r:id="rId4"/>
              </a:rPr>
              <a:t>https://mongoosejs.com/docs/</a:t>
            </a:r>
            <a:endParaRPr/>
          </a:p>
          <a:p>
            <a:pPr indent="-311150" lvl="0" marL="457200" rtl="0" algn="l">
              <a:spcBef>
                <a:spcPts val="0"/>
              </a:spcBef>
              <a:spcAft>
                <a:spcPts val="0"/>
              </a:spcAft>
              <a:buSzPts val="1300"/>
              <a:buChar char="-"/>
            </a:pPr>
            <a:r>
              <a:rPr lang="iw" u="sng">
                <a:solidFill>
                  <a:schemeClr val="hlink"/>
                </a:solidFill>
                <a:hlinkClick r:id="rId5"/>
              </a:rPr>
              <a:t>https://mongoosejs.com/docs/guide.html</a:t>
            </a:r>
            <a:endParaRPr/>
          </a:p>
          <a:p>
            <a:pPr indent="-311150" lvl="0" marL="457200" rtl="0" algn="l">
              <a:spcBef>
                <a:spcPts val="0"/>
              </a:spcBef>
              <a:spcAft>
                <a:spcPts val="0"/>
              </a:spcAft>
              <a:buSzPts val="1300"/>
              <a:buChar char="-"/>
            </a:pPr>
            <a:r>
              <a:rPr lang="iw" u="sng">
                <a:solidFill>
                  <a:schemeClr val="hlink"/>
                </a:solidFill>
                <a:hlinkClick r:id="rId6"/>
              </a:rPr>
              <a:t>https://mongoosejs.com/docs/models.html</a:t>
            </a:r>
            <a:endParaRPr/>
          </a:p>
          <a:p>
            <a:pPr indent="-311150" lvl="0" marL="457200" rtl="0" algn="l">
              <a:spcBef>
                <a:spcPts val="0"/>
              </a:spcBef>
              <a:spcAft>
                <a:spcPts val="0"/>
              </a:spcAft>
              <a:buSzPts val="1300"/>
              <a:buChar char="-"/>
            </a:pPr>
            <a:r>
              <a:rPr lang="iw" u="sng">
                <a:solidFill>
                  <a:schemeClr val="hlink"/>
                </a:solidFill>
                <a:hlinkClick r:id="rId7"/>
              </a:rPr>
              <a:t>https://mongoosejs.com/docs/queries.html</a:t>
            </a:r>
            <a:endParaRPr/>
          </a:p>
          <a:p>
            <a:pPr indent="-311150" lvl="0" marL="457200" rtl="0" algn="l">
              <a:spcBef>
                <a:spcPts val="0"/>
              </a:spcBef>
              <a:spcAft>
                <a:spcPts val="0"/>
              </a:spcAft>
              <a:buSzPts val="1300"/>
              <a:buChar char="-"/>
            </a:pPr>
            <a:r>
              <a:rPr lang="iw" u="sng">
                <a:solidFill>
                  <a:schemeClr val="hlink"/>
                </a:solidFill>
                <a:hlinkClick r:id="rId8"/>
              </a:rPr>
              <a:t>https://www.mongodb.com/developer/languages/javascript/getting-started-with-mongodb-and-mongoose/</a:t>
            </a:r>
            <a:r>
              <a:rPr lang="iw"/>
              <a:t> </a:t>
            </a:r>
            <a:endParaRPr/>
          </a:p>
          <a:p>
            <a:pPr indent="0" lvl="0" marL="0" rtl="0" algn="l">
              <a:spcBef>
                <a:spcPts val="400"/>
              </a:spcBef>
              <a:spcAft>
                <a:spcPts val="0"/>
              </a:spcAft>
              <a:buNone/>
            </a:pPr>
            <a:r>
              <a:t/>
            </a:r>
            <a:endParaRPr/>
          </a:p>
          <a:p>
            <a:pPr indent="0" lvl="0" marL="0" rtl="1" algn="r">
              <a:spcBef>
                <a:spcPts val="400"/>
              </a:spcBef>
              <a:spcAft>
                <a:spcPts val="0"/>
              </a:spcAft>
              <a:buNone/>
            </a:pPr>
            <a:r>
              <a:rPr lang="iw"/>
              <a:t>האתר של mogoose הוא </a:t>
            </a:r>
            <a:r>
              <a:rPr lang="iw" u="sng">
                <a:solidFill>
                  <a:schemeClr val="hlink"/>
                </a:solidFill>
                <a:hlinkClick r:id="rId9"/>
              </a:rPr>
              <a:t>https://mongoosejs.com/</a:t>
            </a:r>
            <a:endParaRPr/>
          </a:p>
          <a:p>
            <a:pPr indent="0" lvl="0" marL="0" rtl="1" algn="r">
              <a:spcBef>
                <a:spcPts val="400"/>
              </a:spcBef>
              <a:spcAft>
                <a:spcPts val="400"/>
              </a:spcAft>
              <a:buNone/>
            </a:pPr>
            <a:r>
              <a:rPr lang="iw"/>
              <a:t>מומלץ לעבוד בצמוד אליו.</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מדריכים עבור sequelize </a:t>
            </a:r>
            <a:endParaRPr/>
          </a:p>
        </p:txBody>
      </p:sp>
      <p:sp>
        <p:nvSpPr>
          <p:cNvPr id="742" name="Google Shape;742;p10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w" u="sng">
                <a:solidFill>
                  <a:schemeClr val="hlink"/>
                </a:solidFill>
                <a:hlinkClick r:id="rId3"/>
              </a:rPr>
              <a:t>https://sequelize.org/docs/v6/getting-started/</a:t>
            </a:r>
            <a:endParaRPr/>
          </a:p>
          <a:p>
            <a:pPr indent="-311150" lvl="0" marL="457200" rtl="0" algn="l">
              <a:spcBef>
                <a:spcPts val="0"/>
              </a:spcBef>
              <a:spcAft>
                <a:spcPts val="0"/>
              </a:spcAft>
              <a:buSzPts val="1300"/>
              <a:buChar char="-"/>
            </a:pPr>
            <a:r>
              <a:rPr lang="iw" u="sng">
                <a:solidFill>
                  <a:schemeClr val="hlink"/>
                </a:solidFill>
                <a:hlinkClick r:id="rId4"/>
              </a:rPr>
              <a:t>https://sequelize.org/docs/v7/databases/mssql/</a:t>
            </a:r>
            <a:endParaRPr/>
          </a:p>
          <a:p>
            <a:pPr indent="-311150" lvl="0" marL="457200" rtl="0" algn="l">
              <a:spcBef>
                <a:spcPts val="0"/>
              </a:spcBef>
              <a:spcAft>
                <a:spcPts val="0"/>
              </a:spcAft>
              <a:buSzPts val="1300"/>
              <a:buChar char="-"/>
            </a:pPr>
            <a:r>
              <a:rPr lang="iw" u="sng">
                <a:solidFill>
                  <a:schemeClr val="hlink"/>
                </a:solidFill>
                <a:hlinkClick r:id="rId5"/>
              </a:rPr>
              <a:t>https://sequelize.org/docs/v6/core-concepts/model-basics/</a:t>
            </a:r>
            <a:endParaRPr/>
          </a:p>
          <a:p>
            <a:pPr indent="-311150" lvl="0" marL="457200" rtl="0" algn="l">
              <a:spcBef>
                <a:spcPts val="0"/>
              </a:spcBef>
              <a:spcAft>
                <a:spcPts val="0"/>
              </a:spcAft>
              <a:buSzPts val="1300"/>
              <a:buChar char="-"/>
            </a:pPr>
            <a:r>
              <a:rPr lang="iw" u="sng">
                <a:solidFill>
                  <a:schemeClr val="hlink"/>
                </a:solidFill>
                <a:hlinkClick r:id="rId6"/>
              </a:rPr>
              <a:t>https://sequelize.org/docs/v6/core-concepts/model-querying-basics/</a:t>
            </a:r>
            <a:r>
              <a:rPr lang="iw"/>
              <a:t>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1" algn="r">
              <a:spcBef>
                <a:spcPts val="400"/>
              </a:spcBef>
              <a:spcAft>
                <a:spcPts val="400"/>
              </a:spcAft>
              <a:buNone/>
            </a:pPr>
            <a:r>
              <a:rPr lang="iw"/>
              <a:t>האתר הרשמי הינו </a:t>
            </a:r>
            <a:r>
              <a:rPr lang="iw" u="sng">
                <a:solidFill>
                  <a:schemeClr val="hlink"/>
                </a:solidFill>
                <a:hlinkClick r:id="rId7"/>
              </a:rPr>
              <a:t>https://sequelize.org/</a:t>
            </a:r>
            <a:r>
              <a:rPr lang="iw"/>
              <a:t> ומומלץ לעבוד בצמוד אליו.</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7"/>
          <p:cNvSpPr txBox="1"/>
          <p:nvPr>
            <p:ph type="title"/>
          </p:nvPr>
        </p:nvSpPr>
        <p:spPr>
          <a:xfrm>
            <a:off x="819150" y="845600"/>
            <a:ext cx="7505700" cy="692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משימה והנחיות</a:t>
            </a:r>
            <a:endParaRPr/>
          </a:p>
        </p:txBody>
      </p:sp>
      <p:sp>
        <p:nvSpPr>
          <p:cNvPr id="748" name="Google Shape;748;p107"/>
          <p:cNvSpPr txBox="1"/>
          <p:nvPr>
            <p:ph idx="1" type="body"/>
          </p:nvPr>
        </p:nvSpPr>
        <p:spPr>
          <a:xfrm>
            <a:off x="819150" y="1363625"/>
            <a:ext cx="7505700" cy="35340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יש לבחור את סוג ה db הרצוי. המומלץ ביותר הוא mongo.</a:t>
            </a:r>
            <a:endParaRPr/>
          </a:p>
          <a:p>
            <a:pPr indent="0" lvl="0" marL="0" rtl="1" algn="r">
              <a:spcBef>
                <a:spcPts val="400"/>
              </a:spcBef>
              <a:spcAft>
                <a:spcPts val="0"/>
              </a:spcAft>
              <a:buNone/>
            </a:pPr>
            <a:r>
              <a:rPr lang="iw"/>
              <a:t>יש ליצור פרויקט חדש. נושא הפרויקט הינו - הפקת אירועים.</a:t>
            </a:r>
            <a:endParaRPr/>
          </a:p>
          <a:p>
            <a:pPr indent="0" lvl="0" marL="0" rtl="1" algn="r">
              <a:spcBef>
                <a:spcPts val="400"/>
              </a:spcBef>
              <a:spcAft>
                <a:spcPts val="0"/>
              </a:spcAft>
              <a:buNone/>
            </a:pPr>
            <a:r>
              <a:rPr lang="iw"/>
              <a:t>מטרת הפרויקט הינה לתווך ולקשר בין מפיקי ארועים ותוכניות, לבין צרכני הפקות שרוצים לחפש ארועים שונים.</a:t>
            </a:r>
            <a:endParaRPr/>
          </a:p>
          <a:p>
            <a:pPr indent="0" lvl="0" marL="0" rtl="1" algn="r">
              <a:spcBef>
                <a:spcPts val="400"/>
              </a:spcBef>
              <a:spcAft>
                <a:spcPts val="0"/>
              </a:spcAft>
              <a:buNone/>
            </a:pPr>
            <a:r>
              <a:rPr lang="iw"/>
              <a:t>הטבלאות במסד הנתונים הן:</a:t>
            </a:r>
            <a:endParaRPr/>
          </a:p>
          <a:p>
            <a:pPr indent="-311150" lvl="0" marL="457200" rtl="1" algn="r">
              <a:spcBef>
                <a:spcPts val="400"/>
              </a:spcBef>
              <a:spcAft>
                <a:spcPts val="0"/>
              </a:spcAft>
              <a:buSzPts val="1300"/>
              <a:buChar char="-"/>
            </a:pPr>
            <a:r>
              <a:rPr lang="iw"/>
              <a:t>סוג הפקה</a:t>
            </a:r>
            <a:endParaRPr/>
          </a:p>
          <a:p>
            <a:pPr indent="-298450" lvl="1" marL="914400" rtl="1" algn="r">
              <a:spcBef>
                <a:spcPts val="0"/>
              </a:spcBef>
              <a:spcAft>
                <a:spcPts val="0"/>
              </a:spcAft>
              <a:buSzPts val="1100"/>
              <a:buChar char="-"/>
            </a:pPr>
            <a:r>
              <a:rPr lang="iw"/>
              <a:t>מזהה</a:t>
            </a:r>
            <a:endParaRPr/>
          </a:p>
          <a:p>
            <a:pPr indent="-298450" lvl="1" marL="914400" rtl="1" algn="r">
              <a:spcBef>
                <a:spcPts val="0"/>
              </a:spcBef>
              <a:spcAft>
                <a:spcPts val="0"/>
              </a:spcAft>
              <a:buSzPts val="1100"/>
              <a:buChar char="-"/>
            </a:pPr>
            <a:r>
              <a:rPr lang="iw"/>
              <a:t>שם</a:t>
            </a:r>
            <a:endParaRPr/>
          </a:p>
          <a:p>
            <a:pPr indent="-298450" lvl="1" marL="914400" rtl="1" algn="r">
              <a:spcBef>
                <a:spcPts val="0"/>
              </a:spcBef>
              <a:spcAft>
                <a:spcPts val="0"/>
              </a:spcAft>
              <a:buSzPts val="1100"/>
              <a:buChar char="-"/>
            </a:pPr>
            <a:r>
              <a:rPr lang="iw"/>
              <a:t>תאור, פרטים</a:t>
            </a:r>
            <a:endParaRPr/>
          </a:p>
          <a:p>
            <a:pPr indent="-298450" lvl="1" marL="914400" rtl="1" algn="r">
              <a:spcBef>
                <a:spcPts val="0"/>
              </a:spcBef>
              <a:spcAft>
                <a:spcPts val="0"/>
              </a:spcAft>
              <a:buSzPts val="1100"/>
              <a:buChar char="-"/>
            </a:pPr>
            <a:r>
              <a:rPr lang="iw"/>
              <a:t>מזהה מפיק</a:t>
            </a:r>
            <a:endParaRPr/>
          </a:p>
          <a:p>
            <a:pPr indent="-311150" lvl="0" marL="457200" rtl="1" algn="r">
              <a:spcBef>
                <a:spcPts val="0"/>
              </a:spcBef>
              <a:spcAft>
                <a:spcPts val="0"/>
              </a:spcAft>
              <a:buSzPts val="1300"/>
              <a:buChar char="-"/>
            </a:pPr>
            <a:r>
              <a:rPr lang="iw"/>
              <a:t>מפיקים</a:t>
            </a:r>
            <a:endParaRPr/>
          </a:p>
          <a:p>
            <a:pPr indent="-298450" lvl="1" marL="914400" rtl="1" algn="r">
              <a:spcBef>
                <a:spcPts val="0"/>
              </a:spcBef>
              <a:spcAft>
                <a:spcPts val="0"/>
              </a:spcAft>
              <a:buSzPts val="1100"/>
              <a:buChar char="-"/>
            </a:pPr>
            <a:r>
              <a:rPr lang="iw"/>
              <a:t>שם</a:t>
            </a:r>
            <a:endParaRPr/>
          </a:p>
          <a:p>
            <a:pPr indent="-298450" lvl="1" marL="914400" rtl="1" algn="r">
              <a:spcBef>
                <a:spcPts val="0"/>
              </a:spcBef>
              <a:spcAft>
                <a:spcPts val="0"/>
              </a:spcAft>
              <a:buSzPts val="1100"/>
              <a:buChar char="-"/>
            </a:pPr>
            <a:r>
              <a:rPr lang="iw"/>
              <a:t>אימייל</a:t>
            </a:r>
            <a:endParaRPr/>
          </a:p>
          <a:p>
            <a:pPr indent="-298450" lvl="1" marL="914400" rtl="1" algn="r">
              <a:spcBef>
                <a:spcPts val="0"/>
              </a:spcBef>
              <a:spcAft>
                <a:spcPts val="0"/>
              </a:spcAft>
              <a:buSzPts val="1100"/>
              <a:buChar char="-"/>
            </a:pPr>
            <a:r>
              <a:rPr lang="iw"/>
              <a:t>טלפון</a:t>
            </a:r>
            <a:endParaRPr/>
          </a:p>
          <a:p>
            <a:pPr indent="-298450" lvl="1" marL="914400" rtl="1" algn="r">
              <a:spcBef>
                <a:spcPts val="0"/>
              </a:spcBef>
              <a:spcAft>
                <a:spcPts val="0"/>
              </a:spcAft>
              <a:buSzPts val="1100"/>
              <a:buChar char="-"/>
            </a:pPr>
            <a:r>
              <a:rPr lang="iw"/>
              <a:t>תאור קצר</a:t>
            </a:r>
            <a:endParaRPr/>
          </a:p>
          <a:p>
            <a:pPr indent="0" lvl="0" marL="0" rtl="1" algn="r">
              <a:spcBef>
                <a:spcPts val="1200"/>
              </a:spcBef>
              <a:spcAft>
                <a:spcPts val="4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8"/>
          <p:cNvSpPr txBox="1"/>
          <p:nvPr>
            <p:ph type="title"/>
          </p:nvPr>
        </p:nvSpPr>
        <p:spPr>
          <a:xfrm>
            <a:off x="819150" y="845600"/>
            <a:ext cx="7505700" cy="5508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המשך</a:t>
            </a:r>
            <a:endParaRPr/>
          </a:p>
        </p:txBody>
      </p:sp>
      <p:sp>
        <p:nvSpPr>
          <p:cNvPr id="754" name="Google Shape;754;p108"/>
          <p:cNvSpPr txBox="1"/>
          <p:nvPr>
            <p:ph idx="1" type="body"/>
          </p:nvPr>
        </p:nvSpPr>
        <p:spPr>
          <a:xfrm>
            <a:off x="819150" y="1461500"/>
            <a:ext cx="7505700" cy="3349200"/>
          </a:xfrm>
          <a:prstGeom prst="rect">
            <a:avLst/>
          </a:prstGeom>
        </p:spPr>
        <p:txBody>
          <a:bodyPr anchorCtr="0" anchor="t" bIns="91425" lIns="91425" spcFirstLastPara="1" rIns="91425" wrap="square" tIns="91425">
            <a:normAutofit lnSpcReduction="10000"/>
          </a:bodyPr>
          <a:lstStyle/>
          <a:p>
            <a:pPr indent="0" lvl="0" marL="0" rtl="1" algn="r">
              <a:spcBef>
                <a:spcPts val="0"/>
              </a:spcBef>
              <a:spcAft>
                <a:spcPts val="0"/>
              </a:spcAft>
              <a:buNone/>
            </a:pPr>
            <a:r>
              <a:rPr lang="iw"/>
              <a:t>יש ליצור פרויקט node חדש.</a:t>
            </a:r>
            <a:endParaRPr/>
          </a:p>
          <a:p>
            <a:pPr indent="0" lvl="0" marL="0" rtl="1" algn="r">
              <a:spcBef>
                <a:spcPts val="400"/>
              </a:spcBef>
              <a:spcAft>
                <a:spcPts val="0"/>
              </a:spcAft>
              <a:buNone/>
            </a:pPr>
            <a:r>
              <a:rPr lang="iw"/>
              <a:t>בשלב ראשון, יש ליצור חיבור ל db, דרך הספריה הרצויה: mongoose או </a:t>
            </a:r>
            <a:r>
              <a:rPr lang="iw">
                <a:solidFill>
                  <a:srgbClr val="233A44"/>
                </a:solidFill>
              </a:rPr>
              <a:t>sequelize (מומלץ mongoose).</a:t>
            </a:r>
            <a:endParaRPr>
              <a:solidFill>
                <a:srgbClr val="233A44"/>
              </a:solidFill>
            </a:endParaRPr>
          </a:p>
          <a:p>
            <a:pPr indent="0" lvl="0" marL="0" rtl="1" algn="r">
              <a:spcBef>
                <a:spcPts val="400"/>
              </a:spcBef>
              <a:spcAft>
                <a:spcPts val="0"/>
              </a:spcAft>
              <a:buNone/>
            </a:pPr>
            <a:r>
              <a:rPr lang="iw">
                <a:solidFill>
                  <a:srgbClr val="233A44"/>
                </a:solidFill>
              </a:rPr>
              <a:t>יש להגדיר 2 סכימות ו2 מודלים עבור כל אחת מהטבלאות, וכן להגדיר חיבור ל db.</a:t>
            </a:r>
            <a:endParaRPr>
              <a:solidFill>
                <a:srgbClr val="233A44"/>
              </a:solidFill>
            </a:endParaRPr>
          </a:p>
          <a:p>
            <a:pPr indent="0" lvl="0" marL="0" rtl="1" algn="r">
              <a:spcBef>
                <a:spcPts val="400"/>
              </a:spcBef>
              <a:spcAft>
                <a:spcPts val="0"/>
              </a:spcAft>
              <a:buNone/>
            </a:pPr>
            <a:r>
              <a:t/>
            </a:r>
            <a:endParaRPr>
              <a:solidFill>
                <a:srgbClr val="233A44"/>
              </a:solidFill>
            </a:endParaRPr>
          </a:p>
          <a:p>
            <a:pPr indent="0" lvl="0" marL="0" rtl="1" algn="r">
              <a:spcBef>
                <a:spcPts val="400"/>
              </a:spcBef>
              <a:spcAft>
                <a:spcPts val="0"/>
              </a:spcAft>
              <a:buNone/>
            </a:pPr>
            <a:r>
              <a:rPr lang="iw">
                <a:solidFill>
                  <a:srgbClr val="233A44"/>
                </a:solidFill>
              </a:rPr>
              <a:t>יש להגדיר 2 controllers נפרדים, עבור מפיקי ארועים ועבור התוכניות.</a:t>
            </a:r>
            <a:endParaRPr>
              <a:solidFill>
                <a:srgbClr val="233A44"/>
              </a:solidFill>
            </a:endParaRPr>
          </a:p>
          <a:p>
            <a:pPr indent="0" lvl="0" marL="0" rtl="1" algn="r">
              <a:spcBef>
                <a:spcPts val="400"/>
              </a:spcBef>
              <a:spcAft>
                <a:spcPts val="0"/>
              </a:spcAft>
              <a:buNone/>
            </a:pPr>
            <a:r>
              <a:rPr lang="iw">
                <a:solidFill>
                  <a:srgbClr val="233A44"/>
                </a:solidFill>
              </a:rPr>
              <a:t>הקונטרולרים תומכים בפונקציות הבאות:</a:t>
            </a:r>
            <a:endParaRPr>
              <a:solidFill>
                <a:srgbClr val="233A44"/>
              </a:solidFill>
            </a:endParaRPr>
          </a:p>
          <a:p>
            <a:pPr indent="-311150" lvl="0" marL="457200" rtl="0" algn="l">
              <a:spcBef>
                <a:spcPts val="400"/>
              </a:spcBef>
              <a:spcAft>
                <a:spcPts val="0"/>
              </a:spcAft>
              <a:buClr>
                <a:srgbClr val="233A44"/>
              </a:buClr>
              <a:buSzPts val="1300"/>
              <a:buChar char="-"/>
            </a:pPr>
            <a:r>
              <a:rPr lang="iw">
                <a:solidFill>
                  <a:srgbClr val="233A44"/>
                </a:solidFill>
              </a:rPr>
              <a:t>event </a:t>
            </a:r>
            <a:r>
              <a:rPr lang="iw">
                <a:solidFill>
                  <a:srgbClr val="233A44"/>
                </a:solidFill>
              </a:rPr>
              <a:t>producer</a:t>
            </a:r>
            <a:r>
              <a:rPr lang="iw">
                <a:solidFill>
                  <a:srgbClr val="233A44"/>
                </a:solidFill>
              </a:rPr>
              <a:t>: (מפיק ארוע)</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get producer - מחזיר פרטי מפיק בודד, לפי האימייל של המפיק</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post producer - יצירת מפיק חדש</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put producer - עדכון פרטי מפיק</a:t>
            </a:r>
            <a:endParaRPr>
              <a:solidFill>
                <a:srgbClr val="233A44"/>
              </a:solidFill>
            </a:endParaRPr>
          </a:p>
          <a:p>
            <a:pPr indent="-311150" lvl="0" marL="457200" rtl="0" algn="l">
              <a:spcBef>
                <a:spcPts val="0"/>
              </a:spcBef>
              <a:spcAft>
                <a:spcPts val="0"/>
              </a:spcAft>
              <a:buClr>
                <a:srgbClr val="233A44"/>
              </a:buClr>
              <a:buSzPts val="1300"/>
              <a:buChar char="-"/>
            </a:pPr>
            <a:r>
              <a:rPr lang="iw">
                <a:solidFill>
                  <a:srgbClr val="233A44"/>
                </a:solidFill>
              </a:rPr>
              <a:t>event: אורעים</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get event - רשימה של ארועים</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get event/:id - פרטי ארוע בודד</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post event - יצירת ארוע</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put event/:id - עדכון ארוע</a:t>
            </a:r>
            <a:endParaRPr>
              <a:solidFill>
                <a:srgbClr val="233A44"/>
              </a:solidFill>
            </a:endParaRPr>
          </a:p>
          <a:p>
            <a:pPr indent="-298450" lvl="1" marL="914400" rtl="0" algn="l">
              <a:spcBef>
                <a:spcPts val="0"/>
              </a:spcBef>
              <a:spcAft>
                <a:spcPts val="0"/>
              </a:spcAft>
              <a:buClr>
                <a:srgbClr val="233A44"/>
              </a:buClr>
              <a:buSzPts val="1100"/>
              <a:buChar char="-"/>
            </a:pPr>
            <a:r>
              <a:rPr lang="iw">
                <a:solidFill>
                  <a:srgbClr val="233A44"/>
                </a:solidFill>
              </a:rPr>
              <a:t>delete event/:id  - מחיקת ארוע</a:t>
            </a:r>
            <a:endParaRPr>
              <a:solidFill>
                <a:srgbClr val="233A44"/>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9"/>
          <p:cNvSpPr txBox="1"/>
          <p:nvPr>
            <p:ph type="title"/>
          </p:nvPr>
        </p:nvSpPr>
        <p:spPr>
          <a:xfrm>
            <a:off x="819150" y="845600"/>
            <a:ext cx="7505700" cy="670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המשך</a:t>
            </a:r>
            <a:endParaRPr/>
          </a:p>
        </p:txBody>
      </p:sp>
      <p:sp>
        <p:nvSpPr>
          <p:cNvPr id="760" name="Google Shape;760;p109"/>
          <p:cNvSpPr txBox="1"/>
          <p:nvPr>
            <p:ph idx="1" type="body"/>
          </p:nvPr>
        </p:nvSpPr>
        <p:spPr>
          <a:xfrm>
            <a:off x="819150" y="1515800"/>
            <a:ext cx="7505700" cy="2922900"/>
          </a:xfrm>
          <a:prstGeom prst="rect">
            <a:avLst/>
          </a:prstGeom>
        </p:spPr>
        <p:txBody>
          <a:bodyPr anchorCtr="0" anchor="t" bIns="91425" lIns="91425" spcFirstLastPara="1" rIns="91425" wrap="square" tIns="91425">
            <a:normAutofit fontScale="77500" lnSpcReduction="20000"/>
          </a:bodyPr>
          <a:lstStyle/>
          <a:p>
            <a:pPr indent="0" lvl="0" marL="0" rtl="1" algn="r">
              <a:spcBef>
                <a:spcPts val="0"/>
              </a:spcBef>
              <a:spcAft>
                <a:spcPts val="0"/>
              </a:spcAft>
              <a:buNone/>
            </a:pPr>
            <a:r>
              <a:rPr lang="iw"/>
              <a:t>יש ליצור את הקונטרולרים, ולהגדיר עבורם את הפעולות הנל.</a:t>
            </a:r>
            <a:endParaRPr/>
          </a:p>
          <a:p>
            <a:pPr indent="0" lvl="0" marL="0" rtl="1" algn="r">
              <a:spcBef>
                <a:spcPts val="400"/>
              </a:spcBef>
              <a:spcAft>
                <a:spcPts val="0"/>
              </a:spcAft>
              <a:buNone/>
            </a:pPr>
            <a:r>
              <a:rPr lang="iw"/>
              <a:t>בכל קריאה, יש לקרוא למודל המתאים, ולבצע עליו את הפעולות.</a:t>
            </a:r>
            <a:endParaRPr/>
          </a:p>
          <a:p>
            <a:pPr indent="0" lvl="0" marL="0" rtl="1" algn="r">
              <a:spcBef>
                <a:spcPts val="400"/>
              </a:spcBef>
              <a:spcAft>
                <a:spcPts val="0"/>
              </a:spcAft>
              <a:buNone/>
            </a:pPr>
            <a:r>
              <a:rPr lang="iw"/>
              <a:t>יש להגדיר את ה controllers מתוך קובץ ה app,</a:t>
            </a:r>
            <a:endParaRPr/>
          </a:p>
          <a:p>
            <a:pPr indent="0" lvl="0" marL="0" rtl="1" algn="r">
              <a:spcBef>
                <a:spcPts val="400"/>
              </a:spcBef>
              <a:spcAft>
                <a:spcPts val="0"/>
              </a:spcAft>
              <a:buNone/>
            </a:pPr>
            <a:r>
              <a:rPr lang="iw"/>
              <a:t>לא לשכוח להגדיר גם cors, וכן express.json בראש קובץ ה app</a:t>
            </a:r>
            <a:endParaRPr/>
          </a:p>
          <a:p>
            <a:pPr indent="0" lvl="0" marL="0" rtl="1" algn="r">
              <a:spcBef>
                <a:spcPts val="400"/>
              </a:spcBef>
              <a:spcAft>
                <a:spcPts val="0"/>
              </a:spcAft>
              <a:buNone/>
            </a:pPr>
            <a:r>
              <a:rPr lang="iw"/>
              <a:t>כדי שיהיה אפשר להשתמש בצד השרת מתוך צד הפרונטנד, וכן כדי שיהיה ניתן לקרוא את הנתונים בקריאות Post / put.</a:t>
            </a:r>
            <a:endParaRPr/>
          </a:p>
          <a:p>
            <a:pPr indent="0" lvl="0" marL="0" rtl="1" algn="r">
              <a:spcBef>
                <a:spcPts val="400"/>
              </a:spcBef>
              <a:spcAft>
                <a:spcPts val="0"/>
              </a:spcAft>
              <a:buNone/>
            </a:pPr>
            <a:r>
              <a:rPr lang="iw"/>
              <a:t>הדגש חשוב: בשלב זה המטרה היא לגרום לפרויקט לעבוד ברמה הכי בסיסית שלו.</a:t>
            </a:r>
            <a:endParaRPr/>
          </a:p>
          <a:p>
            <a:pPr indent="0" lvl="0" marL="0" rtl="1" algn="r">
              <a:spcBef>
                <a:spcPts val="400"/>
              </a:spcBef>
              <a:spcAft>
                <a:spcPts val="0"/>
              </a:spcAft>
              <a:buNone/>
            </a:pPr>
            <a:r>
              <a:rPr lang="iw"/>
              <a:t>להצליח ליצור אינטגרציה עם ה db, ולהצליח לבצע קריאות שמוסיפות או משנות וכו' ב db.</a:t>
            </a:r>
            <a:endParaRPr/>
          </a:p>
          <a:p>
            <a:pPr indent="0" lvl="0" marL="0" rtl="1" algn="r">
              <a:spcBef>
                <a:spcPts val="400"/>
              </a:spcBef>
              <a:spcAft>
                <a:spcPts val="0"/>
              </a:spcAft>
              <a:buNone/>
            </a:pPr>
            <a:r>
              <a:rPr lang="iw"/>
              <a:t>לכן, אין צורך </a:t>
            </a:r>
            <a:r>
              <a:rPr b="1" lang="iw"/>
              <a:t>כרגע </a:t>
            </a:r>
            <a:r>
              <a:rPr lang="iw"/>
              <a:t>להיכנס לרמות של אימות נתונים, אבטחה, או מימוש מדויק ביותר של ההנחיות. הנושא הוא פחות לעשות מימוש מדויק של ההנחיות, אלא יותר להצליח להרים פרויקט צד שרת בסיסי שעובד.</a:t>
            </a:r>
            <a:endParaRPr/>
          </a:p>
          <a:p>
            <a:pPr indent="0" lvl="0" marL="0" rtl="1" algn="r">
              <a:spcBef>
                <a:spcPts val="400"/>
              </a:spcBef>
              <a:spcAft>
                <a:spcPts val="0"/>
              </a:spcAft>
              <a:buNone/>
            </a:pPr>
            <a:r>
              <a:rPr lang="iw"/>
              <a:t>אחרי השלב הזה, יגיע שלב של דיוק ההנחיות, אבטחה וכו'. אבל דבר ראשון יש להתמקד בבסיס, ובו בלבד.</a:t>
            </a:r>
            <a:endParaRPr/>
          </a:p>
          <a:p>
            <a:pPr indent="0" lvl="0" marL="0" rtl="1" algn="r">
              <a:spcBef>
                <a:spcPts val="400"/>
              </a:spcBef>
              <a:spcAft>
                <a:spcPts val="0"/>
              </a:spcAft>
              <a:buNone/>
            </a:pPr>
            <a:r>
              <a:rPr lang="iw"/>
              <a:t>הרבה הרבה הצלחה!</a:t>
            </a:r>
            <a:endParaRPr/>
          </a:p>
          <a:p>
            <a:pPr indent="0" lvl="0" marL="0" rtl="1" algn="r">
              <a:spcBef>
                <a:spcPts val="400"/>
              </a:spcBef>
              <a:spcAft>
                <a:spcPts val="0"/>
              </a:spcAft>
              <a:buNone/>
            </a:pPr>
            <a:r>
              <a:t/>
            </a:r>
            <a:endParaRPr/>
          </a:p>
          <a:p>
            <a:pPr indent="0" lvl="0" marL="0" rtl="1" algn="r">
              <a:spcBef>
                <a:spcPts val="400"/>
              </a:spcBef>
              <a:spcAft>
                <a:spcPts val="0"/>
              </a:spcAft>
              <a:buNone/>
            </a:pPr>
            <a:r>
              <a:rPr lang="iw"/>
              <a:t>בשביל בנות שמעדיפות לראות סרטונים מאשר לקרוא. מצורפים כאן שני קישורים לסרטונים טובים מאוד על ההתממשקות בין node ל mongo. הם כוללים את הכל, וגם דברים מעבר למה שלמדנו, כמו משתני סביבה ואבטחה. אבל הם ממש מומלצים וטובים.</a:t>
            </a:r>
            <a:endParaRPr/>
          </a:p>
          <a:p>
            <a:pPr indent="-292576" lvl="0" marL="457200" rtl="0" algn="l">
              <a:spcBef>
                <a:spcPts val="400"/>
              </a:spcBef>
              <a:spcAft>
                <a:spcPts val="0"/>
              </a:spcAft>
              <a:buSzPct val="100000"/>
              <a:buChar char="-"/>
            </a:pPr>
            <a:r>
              <a:rPr lang="iw" u="sng">
                <a:solidFill>
                  <a:schemeClr val="hlink"/>
                </a:solidFill>
                <a:hlinkClick r:id="rId3"/>
              </a:rPr>
              <a:t>https://www.youtube.com/watch?v=-PdjUx9JZ2E&amp;ab_channel=DaveGray</a:t>
            </a:r>
            <a:endParaRPr/>
          </a:p>
          <a:p>
            <a:pPr indent="-292576" lvl="0" marL="457200" rtl="0" algn="l">
              <a:spcBef>
                <a:spcPts val="0"/>
              </a:spcBef>
              <a:spcAft>
                <a:spcPts val="0"/>
              </a:spcAft>
              <a:buSzPct val="100000"/>
              <a:buChar char="-"/>
            </a:pPr>
            <a:r>
              <a:rPr lang="iw" u="sng">
                <a:solidFill>
                  <a:schemeClr val="hlink"/>
                </a:solidFill>
                <a:hlinkClick r:id="rId4"/>
              </a:rPr>
              <a:t>https://www.youtube.com/watch?v=jZ-dzj6ut54&amp;ab_channel=DaveGray</a:t>
            </a:r>
            <a:r>
              <a:rPr lang="iw"/>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