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A25B-2766-4FF9-8FED-3C6B5F18EBD9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CB2C-3902-4921-A49D-2C70FC350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61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A25B-2766-4FF9-8FED-3C6B5F18EBD9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CB2C-3902-4921-A49D-2C70FC350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29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A25B-2766-4FF9-8FED-3C6B5F18EBD9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CB2C-3902-4921-A49D-2C70FC350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99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A25B-2766-4FF9-8FED-3C6B5F18EBD9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CB2C-3902-4921-A49D-2C70FC350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01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A25B-2766-4FF9-8FED-3C6B5F18EBD9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CB2C-3902-4921-A49D-2C70FC350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80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A25B-2766-4FF9-8FED-3C6B5F18EBD9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CB2C-3902-4921-A49D-2C70FC350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10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A25B-2766-4FF9-8FED-3C6B5F18EBD9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CB2C-3902-4921-A49D-2C70FC350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98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A25B-2766-4FF9-8FED-3C6B5F18EBD9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CB2C-3902-4921-A49D-2C70FC350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08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A25B-2766-4FF9-8FED-3C6B5F18EBD9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CB2C-3902-4921-A49D-2C70FC350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54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A25B-2766-4FF9-8FED-3C6B5F18EBD9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CB2C-3902-4921-A49D-2C70FC350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42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A25B-2766-4FF9-8FED-3C6B5F18EBD9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CB2C-3902-4921-A49D-2C70FC350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79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6A25B-2766-4FF9-8FED-3C6B5F18EBD9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CB2C-3902-4921-A49D-2C70FC350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47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C_Sharp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sharp-and-i.ru/2011/04/rabota-s-formami-v-visual-studio-c/" TargetMode="External"/><Relationship Id="rId5" Type="http://schemas.openxmlformats.org/officeDocument/2006/relationships/hyperlink" Target="https://www.shpl.ru/about_library/structure_library/" TargetMode="External"/><Relationship Id="rId4" Type="http://schemas.openxmlformats.org/officeDocument/2006/relationships/hyperlink" Target="https://docs.microsoft.com/ru-ru/dotnet/csharp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wallpapercave.com/wp/wp303134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2480" y="0"/>
            <a:ext cx="129844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74618" y="2092036"/>
            <a:ext cx="10307782" cy="4073237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Moscow Sans Regular" panose="020B0503030702020504" pitchFamily="34" charset="-52"/>
              </a:rPr>
              <a:t>КУРСОВОЙ ПРОЕКТ</a:t>
            </a:r>
          </a:p>
          <a:p>
            <a:r>
              <a:rPr lang="ru-RU" dirty="0" smtClean="0">
                <a:latin typeface="Moscow Sans Regular" panose="020B0503030702020504" pitchFamily="34" charset="-52"/>
              </a:rPr>
              <a:t>на тему: </a:t>
            </a:r>
            <a:r>
              <a:rPr lang="ru-RU" u="sng" dirty="0" smtClean="0">
                <a:latin typeface="Moscow Sans Regular" panose="020B0503030702020504" pitchFamily="34" charset="-52"/>
              </a:rPr>
              <a:t>«Электронный алфавитно-систематический каталог библиотеки» </a:t>
            </a:r>
          </a:p>
          <a:p>
            <a:endParaRPr lang="ru-RU" u="sng" dirty="0" smtClean="0">
              <a:latin typeface="Moscow Sans Regular" panose="020B0503030702020504" pitchFamily="34" charset="-52"/>
            </a:endParaRPr>
          </a:p>
          <a:p>
            <a:r>
              <a:rPr lang="ru-RU" b="1" dirty="0" smtClean="0">
                <a:latin typeface="Moscow Sans Regular" panose="020B0503030702020504" pitchFamily="34" charset="-52"/>
              </a:rPr>
              <a:t>Работу выполнил студент по специальности:  </a:t>
            </a:r>
            <a:r>
              <a:rPr lang="ru-RU" u="sng" dirty="0" smtClean="0">
                <a:latin typeface="Moscow Sans Regular" panose="020B0503030702020504" pitchFamily="34" charset="-52"/>
              </a:rPr>
              <a:t>09.02.04 Информационные системы (по отраслям)</a:t>
            </a:r>
          </a:p>
          <a:p>
            <a:r>
              <a:rPr lang="ru-RU" b="1" dirty="0" smtClean="0">
                <a:latin typeface="Moscow Sans Regular" panose="020B0503030702020504" pitchFamily="34" charset="-52"/>
              </a:rPr>
              <a:t>Группы: </a:t>
            </a:r>
            <a:r>
              <a:rPr lang="ru-RU" u="sng" dirty="0" smtClean="0">
                <a:latin typeface="Moscow Sans Regular" panose="020B0503030702020504" pitchFamily="34" charset="-52"/>
              </a:rPr>
              <a:t>3-ИС 9-2</a:t>
            </a:r>
          </a:p>
          <a:p>
            <a:r>
              <a:rPr lang="ru-RU" u="sng" dirty="0" smtClean="0">
                <a:latin typeface="Moscow Sans Regular" panose="020B0503030702020504" pitchFamily="34" charset="-52"/>
              </a:rPr>
              <a:t>Гусейнов </a:t>
            </a:r>
            <a:r>
              <a:rPr lang="ru-RU" u="sng" dirty="0" err="1" smtClean="0">
                <a:latin typeface="Moscow Sans Regular" panose="020B0503030702020504" pitchFamily="34" charset="-52"/>
              </a:rPr>
              <a:t>Мирзали</a:t>
            </a:r>
            <a:r>
              <a:rPr lang="ru-RU" u="sng" dirty="0" smtClean="0">
                <a:latin typeface="Moscow Sans Regular" panose="020B0503030702020504" pitchFamily="34" charset="-52"/>
              </a:rPr>
              <a:t> </a:t>
            </a:r>
            <a:r>
              <a:rPr lang="ru-RU" u="sng" dirty="0" err="1" smtClean="0">
                <a:latin typeface="Moscow Sans Regular" panose="020B0503030702020504" pitchFamily="34" charset="-52"/>
              </a:rPr>
              <a:t>Ази</a:t>
            </a:r>
            <a:r>
              <a:rPr lang="ru-RU" u="sng" dirty="0" smtClean="0">
                <a:latin typeface="Moscow Sans Regular" panose="020B0503030702020504" pitchFamily="34" charset="-52"/>
              </a:rPr>
              <a:t> </a:t>
            </a:r>
            <a:r>
              <a:rPr lang="ru-RU" u="sng" dirty="0" err="1" smtClean="0">
                <a:latin typeface="Moscow Sans Regular" panose="020B0503030702020504" pitchFamily="34" charset="-52"/>
              </a:rPr>
              <a:t>оглы</a:t>
            </a:r>
            <a:endParaRPr lang="ru-RU" u="sng" dirty="0" smtClean="0">
              <a:latin typeface="Moscow Sans Regular" panose="020B0503030702020504" pitchFamily="34" charset="-52"/>
            </a:endParaRPr>
          </a:p>
          <a:p>
            <a:endParaRPr lang="ru-RU" sz="1600" dirty="0" smtClean="0">
              <a:latin typeface="Moscow Sans Regular" panose="020B0503030702020504" pitchFamily="34" charset="-52"/>
            </a:endParaRPr>
          </a:p>
          <a:p>
            <a:r>
              <a:rPr lang="ru-RU" sz="1600" dirty="0" smtClean="0">
                <a:latin typeface="Moscow Sans Regular" panose="020B0503030702020504" pitchFamily="34" charset="-52"/>
              </a:rPr>
              <a:t>Москва, 2019 год</a:t>
            </a:r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BC39DF-90FA-4880-BD80-6C5819408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5618" y="249527"/>
            <a:ext cx="9531927" cy="14684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latin typeface="Moscow Sans Regular" panose="020B0503030702020504" pitchFamily="34" charset="-52"/>
              </a:rPr>
              <a:t>Государственное бюджетное профессиональное образовательное учреждение города Москвы "Колледж связи № 54" имени П.М. Вострухина</a:t>
            </a:r>
          </a:p>
        </p:txBody>
      </p:sp>
    </p:spTree>
    <p:extLst>
      <p:ext uri="{BB962C8B-B14F-4D97-AF65-F5344CB8AC3E}">
        <p14:creationId xmlns:p14="http://schemas.microsoft.com/office/powerpoint/2010/main" val="341384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doyadoyasamos.com/wp-content/uploads/2018/04/professional-powerpoint-backgrounds-blue-listmachinepro-pertaining-to-professional-powerpoint-backgrounds-bl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b="1" dirty="0"/>
              <a:t>Идентификация основных исполнителей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dirty="0"/>
              <a:t>Читатель– человек, который хочет воспользоваться услугами библиотеки;</a:t>
            </a:r>
          </a:p>
          <a:p>
            <a:pPr lvl="0"/>
            <a:r>
              <a:rPr lang="ru-RU" dirty="0"/>
              <a:t>Библиотекарь– сотрудник организации, который обслуживает читателей доступ к просмотру и изменению информации;</a:t>
            </a:r>
          </a:p>
          <a:p>
            <a:pPr lvl="0"/>
            <a:r>
              <a:rPr lang="ru-RU" dirty="0"/>
              <a:t>Администратор базы данный – сотрудник организации, занимающийся администрированием </a:t>
            </a:r>
            <a:r>
              <a:rPr lang="ru-RU" dirty="0" smtClean="0"/>
              <a:t>системы.</a:t>
            </a:r>
            <a:endParaRPr lang="en-US" dirty="0" smtClean="0"/>
          </a:p>
          <a:p>
            <a:pPr marL="0" lvl="0" indent="0">
              <a:buNone/>
            </a:pPr>
            <a:r>
              <a:rPr lang="ru-RU" b="1" u="sng" dirty="0" smtClean="0"/>
              <a:t>Задачи </a:t>
            </a:r>
            <a:r>
              <a:rPr lang="ru-RU" b="1" u="sng" dirty="0"/>
              <a:t>каждого исполнителя</a:t>
            </a:r>
            <a:r>
              <a:rPr lang="en-US" b="1" u="sng" dirty="0"/>
              <a:t>:</a:t>
            </a:r>
            <a:endParaRPr lang="ru-RU" b="1" u="sng" dirty="0"/>
          </a:p>
          <a:p>
            <a:pPr lvl="0"/>
            <a:r>
              <a:rPr lang="ru-RU" dirty="0"/>
              <a:t>Читатель- пользование услугами библиотеки;</a:t>
            </a:r>
          </a:p>
          <a:p>
            <a:pPr lvl="0"/>
            <a:r>
              <a:rPr lang="ru-RU" dirty="0"/>
              <a:t>Библиотекарь– выдача книг читателям, получение книг читателями обратно, хранение книг в соответствующем месте;</a:t>
            </a:r>
          </a:p>
          <a:p>
            <a:pPr lvl="0"/>
            <a:r>
              <a:rPr lang="ru-RU" dirty="0"/>
              <a:t>Администратор – обслуживание системы и базы данных (резервное копирование, восстановление, добавление новых пользователей).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20906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doyadoyasamos.com/wp-content/uploads/2018/04/professional-powerpoint-backgrounds-blue-listmachinepro-pertaining-to-professional-powerpoint-backgrounds-bl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b="1" dirty="0"/>
              <a:t>Требования руководства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Основные требования, требуемое руководством: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Простота и удобство интерфейса для читателей </a:t>
            </a:r>
            <a:r>
              <a:rPr lang="ru-RU" dirty="0" smtClean="0"/>
              <a:t>библиотеки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/>
              <a:t>Кроссплатформенность- возможность перенести ИС на другую </a:t>
            </a:r>
            <a:r>
              <a:rPr lang="ru-RU" dirty="0" smtClean="0"/>
              <a:t>ОС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/>
              <a:t>Максимальное сокращение багов(сбоев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/>
              <a:t>Возможность </a:t>
            </a:r>
            <a:r>
              <a:rPr lang="ru-RU" dirty="0" smtClean="0"/>
              <a:t>дальнейшего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2328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doyadoyasamos.com/wp-content/uploads/2018/04/professional-powerpoint-backgrounds-blue-listmachinepro-pertaining-to-professional-powerpoint-backgrounds-bl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b="1" dirty="0"/>
              <a:t>Требования </a:t>
            </a:r>
            <a:r>
              <a:rPr lang="ru-RU" b="1" dirty="0" smtClean="0"/>
              <a:t>персонала</a:t>
            </a:r>
            <a:r>
              <a:rPr lang="en-US" b="1" dirty="0" smtClean="0"/>
              <a:t> </a:t>
            </a:r>
            <a:r>
              <a:rPr lang="ru-RU" b="1" dirty="0" smtClean="0"/>
              <a:t>и пользователей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Понятность интерфейса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Возможность проведения автоматических подсчётов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Автоматический вывод отчётов о продажи билетов и прибыли;</a:t>
            </a:r>
          </a:p>
          <a:p>
            <a:pPr lvl="0"/>
            <a:r>
              <a:rPr lang="ru-RU" dirty="0"/>
              <a:t>Представление руководства по исправлению различных ошибок по работе системы;</a:t>
            </a:r>
          </a:p>
          <a:p>
            <a:pPr lvl="0"/>
            <a:r>
              <a:rPr lang="ru-RU" dirty="0"/>
              <a:t>Высокая скорость работы </a:t>
            </a:r>
            <a:r>
              <a:rPr lang="ru-RU" dirty="0" smtClean="0"/>
              <a:t>системы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/>
              <a:t>Реализация применения фильтров при поиске </a:t>
            </a:r>
            <a:r>
              <a:rPr lang="ru-RU" dirty="0" smtClean="0"/>
              <a:t>билетов</a:t>
            </a:r>
            <a:r>
              <a:rPr lang="en-US" dirty="0" smtClean="0"/>
              <a:t>;</a:t>
            </a:r>
            <a:endParaRPr lang="ru-RU" dirty="0"/>
          </a:p>
          <a:p>
            <a:pPr marL="0" lv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7499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doyadoyasamos.com/wp-content/uploads/2018/04/professional-powerpoint-backgrounds-blue-listmachinepro-pertaining-to-professional-powerpoint-backgrounds-bl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b="1" dirty="0"/>
              <a:t>Техническое задание на проектирование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156596"/>
              </p:ext>
            </p:extLst>
          </p:nvPr>
        </p:nvGraphicFramePr>
        <p:xfrm>
          <a:off x="838201" y="1323160"/>
          <a:ext cx="6294118" cy="471187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711450">
                  <a:extLst>
                    <a:ext uri="{9D8B030D-6E8A-4147-A177-3AD203B41FA5}">
                      <a16:colId xmlns:a16="http://schemas.microsoft.com/office/drawing/2014/main" val="1023230737"/>
                    </a:ext>
                  </a:extLst>
                </a:gridCol>
                <a:gridCol w="378883">
                  <a:extLst>
                    <a:ext uri="{9D8B030D-6E8A-4147-A177-3AD203B41FA5}">
                      <a16:colId xmlns:a16="http://schemas.microsoft.com/office/drawing/2014/main" val="3184689176"/>
                    </a:ext>
                  </a:extLst>
                </a:gridCol>
                <a:gridCol w="378883">
                  <a:extLst>
                    <a:ext uri="{9D8B030D-6E8A-4147-A177-3AD203B41FA5}">
                      <a16:colId xmlns:a16="http://schemas.microsoft.com/office/drawing/2014/main" val="3016690072"/>
                    </a:ext>
                  </a:extLst>
                </a:gridCol>
                <a:gridCol w="405471">
                  <a:extLst>
                    <a:ext uri="{9D8B030D-6E8A-4147-A177-3AD203B41FA5}">
                      <a16:colId xmlns:a16="http://schemas.microsoft.com/office/drawing/2014/main" val="663379547"/>
                    </a:ext>
                  </a:extLst>
                </a:gridCol>
                <a:gridCol w="419431">
                  <a:extLst>
                    <a:ext uri="{9D8B030D-6E8A-4147-A177-3AD203B41FA5}">
                      <a16:colId xmlns:a16="http://schemas.microsoft.com/office/drawing/2014/main" val="3216181183"/>
                    </a:ext>
                  </a:extLst>
                </a:gridCol>
              </a:tblGrid>
              <a:tr h="5235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Основные процессы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1636571"/>
                  </a:ext>
                </a:extLst>
              </a:tr>
              <a:tr h="5235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Выдача читательского билета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2323820"/>
                  </a:ext>
                </a:extLst>
              </a:tr>
              <a:tr h="5235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Выдача книг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У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9692282"/>
                  </a:ext>
                </a:extLst>
              </a:tr>
              <a:tr h="5235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Прием книг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У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У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5770184"/>
                  </a:ext>
                </a:extLst>
              </a:tr>
              <a:tr h="5235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Сортировка книг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У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9830919"/>
                  </a:ext>
                </a:extLst>
              </a:tr>
              <a:tr h="5235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Помощь читателям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У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У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1964095"/>
                  </a:ext>
                </a:extLst>
              </a:tr>
              <a:tr h="5235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Редактирование сотрудников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У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1031121"/>
                  </a:ext>
                </a:extLst>
              </a:tr>
              <a:tr h="5235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Поиск книг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У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3856425"/>
                  </a:ext>
                </a:extLst>
              </a:tr>
              <a:tr h="5235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Добавление техники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У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911329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4689" y="2335237"/>
            <a:ext cx="37291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Примечание: </a:t>
            </a:r>
            <a:r>
              <a:rPr lang="ru-RU" dirty="0"/>
              <a:t>Р- руководство; У – участие;</a:t>
            </a:r>
            <a:r>
              <a:rPr lang="ru-RU" i="1" dirty="0"/>
              <a:t>	</a:t>
            </a:r>
            <a:r>
              <a:rPr lang="ru-RU" dirty="0"/>
              <a:t> Д- директор библиотеки, Б- библиотекарь, А- Администратор ИС, К– кладовщик книг;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33209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doyadoyasamos.com/wp-content/uploads/2018/04/professional-powerpoint-backgrounds-blue-listmachinepro-pertaining-to-professional-powerpoint-backgrounds-bl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1520" y="676656"/>
            <a:ext cx="10622280" cy="5500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Вся информация, необходимая для работы нашей информационной системы, будет размещена в базе данных. В качество платформы для базы данных будет служить </a:t>
            </a:r>
            <a:r>
              <a:rPr lang="en-US" dirty="0"/>
              <a:t>Microsoft SQL Server</a:t>
            </a:r>
            <a:r>
              <a:rPr lang="ru-RU" dirty="0"/>
              <a:t> 2017. 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/>
              <a:t>Для управления данными размещенными в нашей БД, необходимо программным путем формы. Формы должны содержать удобный и понятный интерфейс для пользователей, который бы без проблем позволит работать с данными созданных таблиц. Для создания форм, используем платформу </a:t>
            </a:r>
            <a:r>
              <a:rPr lang="en-US" dirty="0"/>
              <a:t>Microsoft Visual Studio</a:t>
            </a:r>
            <a:r>
              <a:rPr lang="ru-RU" dirty="0"/>
              <a:t> 2019, </a:t>
            </a:r>
            <a:r>
              <a:rPr lang="en-US" dirty="0"/>
              <a:t>Windows Form </a:t>
            </a:r>
            <a:r>
              <a:rPr lang="en-US" dirty="0" err="1"/>
              <a:t>Aplication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3260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doyadoyasamos.com/wp-content/uploads/2018/04/professional-powerpoint-backgrounds-blue-listmachinepro-pertaining-to-professional-powerpoint-backgrounds-bl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b="1" dirty="0"/>
              <a:t>Программное обеспечение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работы с созданной ранее БД, было разработанное диалоговое приложение. В процессе создания были учтены все требования, собранные в процессе анализа предметной области.</a:t>
            </a:r>
          </a:p>
          <a:p>
            <a:pPr marL="0" indent="0">
              <a:buNone/>
            </a:pPr>
            <a:r>
              <a:rPr lang="ru-RU" dirty="0"/>
              <a:t>Приложение обладает удобным и понятным интерфейсом. В приложении предусмотрены разнообразные подсказки и окна с предупреждениями, для стабильной работы приложения в дальнейшем и предотвращения различного рода ошибок.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08769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Picture 4" descr="http://doyadoyasamos.com/wp-content/uploads/2018/04/professional-powerpoint-backgrounds-blue-listmachinepro-pertaining-to-professional-powerpoint-backgrounds-bl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16" y="1825625"/>
            <a:ext cx="5825084" cy="3737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433" y="1825625"/>
            <a:ext cx="5775651" cy="3737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95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Picture 4" descr="http://doyadoyasamos.com/wp-content/uploads/2018/04/professional-powerpoint-backgrounds-blue-listmachinepro-pertaining-to-professional-powerpoint-backgrounds-bl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85" y="657733"/>
            <a:ext cx="4626471" cy="5944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88" y="2053019"/>
            <a:ext cx="59340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6312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Picture 4" descr="http://doyadoyasamos.com/wp-content/uploads/2018/04/professional-powerpoint-backgrounds-blue-listmachinepro-pertaining-to-professional-powerpoint-backgrounds-bl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02483"/>
            <a:ext cx="59340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864359"/>
            <a:ext cx="392430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5141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 descr="http://doyadoyasamos.com/wp-content/uploads/2018/04/professional-powerpoint-backgrounds-blue-listmachinepro-pertaining-to-professional-powerpoint-backgrounds-bl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572" y="572675"/>
            <a:ext cx="9896856" cy="584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5113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http://doyadoyasamos.com/wp-content/uploads/2018/04/professional-powerpoint-backgrounds-blue-listmachinepro-pertaining-to-professional-powerpoint-backgrounds-bl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Введение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897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Обширность темы, разнообразие видов документов, а также различия в запросах читателей библиотек обусловливают необходимость создания и постоянного поддерживания и совершенствования справочного-библиографических аппаратах библиотек, особой  частью которого является система </a:t>
            </a:r>
            <a:r>
              <a:rPr lang="ru-RU" dirty="0" err="1"/>
              <a:t>библиотических</a:t>
            </a:r>
            <a:r>
              <a:rPr lang="ru-RU" dirty="0"/>
              <a:t> каталогов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современной библиотеке каталоги – как любая информационно-поисковая  система, выполняет знаково-коммуникативную, информационно-поисковую и педагогическую </a:t>
            </a:r>
            <a:r>
              <a:rPr lang="ru-RU" dirty="0" smtClean="0"/>
              <a:t>функции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970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doyadoyasamos.com/wp-content/uploads/2018/04/professional-powerpoint-backgrounds-blue-listmachinepro-pertaining-to-professional-powerpoint-backgrounds-bl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Заключение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процессе создания информационной системы были изучены материалы по предметной области, также были рассмотрены принципы работы интерфейса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2019 для работы с СУБД. В результате было создано приложение, которое включает в себя пакет установки, приложение, справку и файлы базы данных.</a:t>
            </a:r>
          </a:p>
          <a:p>
            <a:pPr marL="0" indent="0">
              <a:buNone/>
            </a:pPr>
            <a:r>
              <a:rPr lang="ru-RU" dirty="0"/>
              <a:t>Можно подвести итог, что процесс создания информационно системы является трудоемким и помимо базовых </a:t>
            </a:r>
            <a:r>
              <a:rPr lang="ru-RU" dirty="0" smtClean="0"/>
              <a:t>знаний. Также </a:t>
            </a:r>
            <a:r>
              <a:rPr lang="ru-RU" dirty="0"/>
              <a:t>хотелось бы отметить, что потраченное время на создание программы поспособствовало укреплению приобретенных навыков работы с базами данных и дало новые знания по работе с объектно-ориентированными языками. </a:t>
            </a:r>
          </a:p>
        </p:txBody>
      </p:sp>
    </p:spTree>
    <p:extLst>
      <p:ext uri="{BB962C8B-B14F-4D97-AF65-F5344CB8AC3E}">
        <p14:creationId xmlns:p14="http://schemas.microsoft.com/office/powerpoint/2010/main" val="198472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doyadoyasamos.com/wp-content/uploads/2018/04/professional-powerpoint-backgrounds-blue-listmachinepro-pertaining-to-professional-powerpoint-backgrounds-bl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Список </a:t>
            </a:r>
            <a:r>
              <a:rPr lang="ru-RU" b="1" dirty="0" smtClean="0"/>
              <a:t>литературы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05840"/>
            <a:ext cx="10515600" cy="51711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u="sng" dirty="0">
                <a:hlinkClick r:id="rId3"/>
              </a:rPr>
              <a:t>https://ru.wikipedia.org/wiki/C_Sharp</a:t>
            </a:r>
            <a:endParaRPr lang="ru-RU" dirty="0"/>
          </a:p>
          <a:p>
            <a:pPr marL="0" indent="0">
              <a:buNone/>
            </a:pPr>
            <a:r>
              <a:rPr lang="ru-RU" b="1" u="sng" dirty="0">
                <a:hlinkClick r:id="rId4"/>
              </a:rPr>
              <a:t>https://docs.microsoft.com/ru-ru/dotnet/csharp/</a:t>
            </a:r>
            <a:endParaRPr lang="ru-RU" dirty="0"/>
          </a:p>
          <a:p>
            <a:pPr marL="0" indent="0">
              <a:buNone/>
            </a:pPr>
            <a:r>
              <a:rPr lang="ru-RU" b="1" u="sng" dirty="0">
                <a:hlinkClick r:id="rId5"/>
              </a:rPr>
              <a:t>https://www.shpl.ru/about_library/structure_library/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Воронова Л.И. «Лабораторный практикум по дисциплине “базы данных”» - Москва 2010г.</a:t>
            </a:r>
          </a:p>
          <a:p>
            <a:pPr marL="0" indent="0">
              <a:buNone/>
            </a:pPr>
            <a:r>
              <a:rPr lang="ru-RU" dirty="0"/>
              <a:t>Карпова Т.С. «Базы Данных» - Питер, 2002г. – Режим </a:t>
            </a:r>
            <a:r>
              <a:rPr lang="ru-RU" dirty="0" err="1"/>
              <a:t>доступа:http</a:t>
            </a:r>
            <a:r>
              <a:rPr lang="ru-RU" dirty="0"/>
              <a:t>://biblioteka.cc/</a:t>
            </a:r>
            <a:r>
              <a:rPr lang="ru-RU" dirty="0" err="1"/>
              <a:t>index.php?newsid</a:t>
            </a:r>
            <a:r>
              <a:rPr lang="ru-RU" dirty="0"/>
              <a:t>=74396</a:t>
            </a:r>
          </a:p>
          <a:p>
            <a:pPr marL="0" indent="0">
              <a:buNone/>
            </a:pPr>
            <a:r>
              <a:rPr lang="ru-RU" dirty="0"/>
              <a:t>Левченко Ольга: [Электронный ресурс] Статья «</a:t>
            </a:r>
            <a:r>
              <a:rPr lang="ru-RU" dirty="0" err="1"/>
              <a:t>Microsoft</a:t>
            </a:r>
            <a:r>
              <a:rPr lang="ru-RU" dirty="0"/>
              <a:t> SQL </a:t>
            </a:r>
            <a:r>
              <a:rPr lang="ru-RU" dirty="0" err="1"/>
              <a:t>Server</a:t>
            </a:r>
            <a:r>
              <a:rPr lang="ru-RU" dirty="0"/>
              <a:t>» - режим </a:t>
            </a:r>
            <a:r>
              <a:rPr lang="ru-RU" dirty="0" err="1"/>
              <a:t>доступа:http</a:t>
            </a:r>
            <a:r>
              <a:rPr lang="ru-RU" dirty="0"/>
              <a:t>://bourabai.kz/</a:t>
            </a:r>
            <a:r>
              <a:rPr lang="ru-RU" dirty="0" err="1"/>
              <a:t>dbt</a:t>
            </a:r>
            <a:r>
              <a:rPr lang="ru-RU" dirty="0"/>
              <a:t>/</a:t>
            </a:r>
            <a:r>
              <a:rPr lang="ru-RU" dirty="0" err="1"/>
              <a:t>servers</a:t>
            </a:r>
            <a:r>
              <a:rPr lang="ru-RU" dirty="0"/>
              <a:t>/MicrosoftSQLServer.htm</a:t>
            </a:r>
          </a:p>
          <a:p>
            <a:pPr marL="0" indent="0">
              <a:buNone/>
            </a:pPr>
            <a:r>
              <a:rPr lang="en-US" dirty="0"/>
              <a:t>SQL Server Gives You More Advanced Features (Out-Of-The-Box)// SQL Server White Paper.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Форум С# .</a:t>
            </a:r>
            <a:r>
              <a:rPr lang="en-US" dirty="0"/>
              <a:t>NET</a:t>
            </a:r>
            <a:r>
              <a:rPr lang="ru-RU" dirty="0"/>
              <a:t> [Электрон. ресурс]. – Режим доступа: http://www.cyberforum.ru/csharp-beginners/thread632161.html</a:t>
            </a:r>
          </a:p>
          <a:p>
            <a:pPr marL="0" indent="0">
              <a:buNone/>
            </a:pPr>
            <a:r>
              <a:rPr lang="ru-RU" dirty="0"/>
              <a:t>Работа с формами в </a:t>
            </a:r>
            <a:r>
              <a:rPr lang="en-US" dirty="0"/>
              <a:t>Visual Studio C</a:t>
            </a:r>
            <a:r>
              <a:rPr lang="ru-RU" dirty="0"/>
              <a:t># [Электрон. ресурс]. – Режим доступа: </a:t>
            </a:r>
            <a:r>
              <a:rPr lang="ru-RU" u="sng" dirty="0">
                <a:hlinkClick r:id="rId6"/>
              </a:rPr>
              <a:t>http://csharp-and-i.ru/2011/04/rabota-s-formami-v-visual-studio-c/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Справочник библиотекаря / Под ред. А. Н. Ванеева, В. А. Минкиной. – СПб.: Профессия</a:t>
            </a:r>
          </a:p>
          <a:p>
            <a:pPr marL="0" indent="0">
              <a:buNone/>
            </a:pPr>
            <a:r>
              <a:rPr lang="ru-RU" dirty="0" err="1"/>
              <a:t>Сукиасян</a:t>
            </a:r>
            <a:r>
              <a:rPr lang="ru-RU" dirty="0"/>
              <a:t> Э. Р. Электронные каталоги // Библиотека.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95228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doyadoyasamos.com/wp-content/uploads/2018/04/professional-powerpoint-backgrounds-blue-listmachinepro-pertaining-to-professional-powerpoint-backgrounds-bl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Цель и задачи проекта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16182"/>
            <a:ext cx="10515600" cy="48607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b="1" u="sng" dirty="0" smtClean="0"/>
          </a:p>
          <a:p>
            <a:pPr marL="0" indent="0">
              <a:buNone/>
            </a:pPr>
            <a:r>
              <a:rPr lang="ru-RU" b="1" u="sng" dirty="0" smtClean="0"/>
              <a:t>Цель проекта: </a:t>
            </a:r>
            <a:r>
              <a:rPr lang="ru-RU" dirty="0"/>
              <a:t>разработка ИС «Электронный алфавитно-систематический каталог библиотеки</a:t>
            </a:r>
            <a:r>
              <a:rPr lang="ru-RU" dirty="0" smtClean="0"/>
              <a:t>»</a:t>
            </a:r>
            <a:endParaRPr lang="ru-RU" dirty="0"/>
          </a:p>
          <a:p>
            <a:pPr marL="0" indent="0">
              <a:buNone/>
            </a:pPr>
            <a:r>
              <a:rPr lang="ru-RU" b="1" u="sng" dirty="0" smtClean="0"/>
              <a:t>Задачи:</a:t>
            </a:r>
          </a:p>
          <a:p>
            <a:pPr marL="0" indent="0">
              <a:buNone/>
            </a:pPr>
            <a:endParaRPr lang="ru-RU" dirty="0"/>
          </a:p>
          <a:p>
            <a:pPr lvl="0"/>
            <a:r>
              <a:rPr lang="ru-RU" dirty="0"/>
              <a:t>Рассмотреть теоретические аспекты предметной области, изучить основные требования, вычислить плюсы и минусы данной </a:t>
            </a:r>
            <a:r>
              <a:rPr lang="ru-RU" dirty="0" smtClean="0"/>
              <a:t>ИС</a:t>
            </a:r>
            <a:r>
              <a:rPr lang="en-US" dirty="0"/>
              <a:t>;</a:t>
            </a:r>
            <a:endParaRPr lang="ru-RU" dirty="0" smtClean="0"/>
          </a:p>
          <a:p>
            <a:r>
              <a:rPr lang="ru-RU" dirty="0" smtClean="0"/>
              <a:t>Хорошо спроектировать ИС, разработать модель БД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Подготовить и реализовать БД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Разработать приложение для удобной работы с базой данных информационной системы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</a:p>
          <a:p>
            <a:endParaRPr lang="ru-RU" dirty="0" smtClean="0"/>
          </a:p>
          <a:p>
            <a:endParaRPr lang="ru-RU" dirty="0" smtClean="0"/>
          </a:p>
          <a:p>
            <a:pPr lvl="0"/>
            <a:endParaRPr lang="ru-RU" dirty="0" smtClean="0"/>
          </a:p>
          <a:p>
            <a:pPr lvl="0"/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895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doyadoyasamos.com/wp-content/uploads/2018/04/professional-powerpoint-backgrounds-blue-listmachinepro-pertaining-to-professional-powerpoint-backgrounds-bl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b="1" dirty="0"/>
              <a:t>Анализ предметной области «Библиотека»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186055" cy="42011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Библиотека – это учреждение культуры, организующее сбор, сохранение и социальное использование произведениями печати и другими документами.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Одними из ведущих направлений работы всех библиотек считаются: </a:t>
            </a:r>
          </a:p>
          <a:p>
            <a:pPr lvl="0"/>
            <a:r>
              <a:rPr lang="ru-RU" dirty="0"/>
              <a:t>Комплектование и организация книжного фонда;</a:t>
            </a:r>
          </a:p>
          <a:p>
            <a:pPr lvl="0"/>
            <a:r>
              <a:rPr lang="ru-RU" dirty="0"/>
              <a:t>Обслуживание читателей.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https://pp.userapi.com/c845019/v845019523/f5db4/9Y9vpYq8TQ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886" y="1690688"/>
            <a:ext cx="5511116" cy="41333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5498570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doyadoyasamos.com/wp-content/uploads/2018/04/professional-powerpoint-backgrounds-blue-listmachinepro-pertaining-to-professional-powerpoint-backgrounds-bl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Организационная структура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6322255" cy="446263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Библиотекарь ведёт учёт выданных и возвращённых книг по специальному формуляру «Читательский билет». Читательский билет привязан к одному и единственному абоненту и существует в течение всего периода, пока абонент обращается в библиотечный фонд.</a:t>
            </a:r>
          </a:p>
        </p:txBody>
      </p:sp>
      <p:pic>
        <p:nvPicPr>
          <p:cNvPr id="2050" name="Picture 2" descr="formulyary-dlya-biblioteki-obrazets-15194-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716" y="1484452"/>
            <a:ext cx="3404864" cy="51449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285760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doyadoyasamos.com/wp-content/uploads/2018/04/professional-powerpoint-backgrounds-blue-listmachinepro-pertaining-to-professional-powerpoint-backgrounds-bl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9387" y="5454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Моя информационная система будет действовать в паре режимах, зависеть эти режимы будут от видов пользователей: первый режим является режимом сотрудника библиотеки, а второй режим для пользователей которые будут обладать правами администратора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Модель которая изображена ниже необходима для процесса разработки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451" y="2721134"/>
            <a:ext cx="6609471" cy="369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4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doyadoyasamos.com/wp-content/uploads/2018/04/professional-powerpoint-backgrounds-blue-listmachinepro-pertaining-to-professional-powerpoint-backgrounds-bl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 dirty="0"/>
              <a:t>Построение бизнес-процессов, моделей системы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Автоматизируемые бизнес-процессы библиотеки существуют для упрощения работы сотрудникам библиотеки с библиотечным фондом и для избавления от рутинной работы, а читателям для предоставления удобного и быстродействующего сервиса в поиске и получении книг. </a:t>
            </a:r>
          </a:p>
          <a:p>
            <a:pPr marL="0" indent="0">
              <a:buNone/>
            </a:pPr>
            <a:r>
              <a:rPr lang="ru-RU" dirty="0"/>
              <a:t>Карточный алфавитный каталог(АК) в системе каталогов библиотеки представлен в двух видах: в служебном и читательском </a:t>
            </a:r>
          </a:p>
          <a:p>
            <a:pPr marL="0" indent="0">
              <a:buNone/>
            </a:pPr>
            <a:r>
              <a:rPr lang="ru-RU" dirty="0"/>
              <a:t>Служебный Ак – единый каталог библиотеки, осуществляющий учетно-регистрационную функцию, важнейший документ, допуск которому ограничивается не только читателям, но и сотрудникам библиотеки.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58684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 descr="http://doyadoyasamos.com/wp-content/uploads/2018/04/professional-powerpoint-backgrounds-blue-listmachinepro-pertaining-to-professional-powerpoint-backgrounds-bl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17" y="154109"/>
            <a:ext cx="9997366" cy="6450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578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doyadoyasamos.com/wp-content/uploads/2018/04/professional-powerpoint-backgrounds-blue-listmachinepro-pertaining-to-professional-powerpoint-backgrounds-bl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/>
              <a:t>Обоснование </a:t>
            </a:r>
            <a:r>
              <a:rPr lang="ru-RU" b="1" dirty="0" smtClean="0"/>
              <a:t>выбранной темы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наше время </a:t>
            </a:r>
            <a:r>
              <a:rPr lang="ru-RU" dirty="0" smtClean="0"/>
              <a:t>существуют </a:t>
            </a:r>
            <a:r>
              <a:rPr lang="ru-RU" dirty="0"/>
              <a:t>ещё некоторые государственные библиотечные фонды, где учёт книг, информация </a:t>
            </a:r>
            <a:r>
              <a:rPr lang="ru-RU"/>
              <a:t>о </a:t>
            </a:r>
            <a:r>
              <a:rPr lang="ru-RU" smtClean="0"/>
              <a:t>читателях или </a:t>
            </a:r>
            <a:r>
              <a:rPr lang="ru-RU"/>
              <a:t>поиск </a:t>
            </a:r>
            <a:r>
              <a:rPr lang="ru-RU" smtClean="0"/>
              <a:t>книг </a:t>
            </a:r>
            <a:r>
              <a:rPr lang="ru-RU" dirty="0"/>
              <a:t>ведется в бумажном варианте. Несомненно, это является недостатком для фонда, </a:t>
            </a:r>
            <a:r>
              <a:rPr lang="ru-RU" dirty="0" smtClean="0"/>
              <a:t>это менее надежно, чем электронный вариант. </a:t>
            </a:r>
            <a:r>
              <a:rPr lang="ru-RU" dirty="0"/>
              <a:t>Поэтому возникает </a:t>
            </a:r>
            <a:r>
              <a:rPr lang="ru-RU" dirty="0" smtClean="0"/>
              <a:t>необходимость </a:t>
            </a:r>
            <a:r>
              <a:rPr lang="ru-RU" dirty="0"/>
              <a:t>написания такой программы, </a:t>
            </a:r>
            <a:r>
              <a:rPr lang="ru-RU" dirty="0" smtClean="0"/>
              <a:t>которая смогла бы </a:t>
            </a:r>
            <a:r>
              <a:rPr lang="ru-RU" dirty="0"/>
              <a:t>решить </a:t>
            </a:r>
            <a:r>
              <a:rPr lang="ru-RU" dirty="0" smtClean="0"/>
              <a:t>проблему </a:t>
            </a:r>
            <a:r>
              <a:rPr lang="ru-RU" dirty="0"/>
              <a:t>с ведением информации и надежностью хранения </a:t>
            </a:r>
            <a:r>
              <a:rPr lang="ru-RU" dirty="0" smtClean="0"/>
              <a:t>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7928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1017</Words>
  <Application>Microsoft Office PowerPoint</Application>
  <PresentationFormat>Широкоэкранный</PresentationFormat>
  <Paragraphs>132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Moscow Sans Regular</vt:lpstr>
      <vt:lpstr>Times New Roman</vt:lpstr>
      <vt:lpstr>Тема Office</vt:lpstr>
      <vt:lpstr>Государственное бюджетное профессиональное образовательное учреждение города Москвы "Колледж связи № 54" имени П.М. Вострухина</vt:lpstr>
      <vt:lpstr>Введение</vt:lpstr>
      <vt:lpstr>Цель и задачи проекта</vt:lpstr>
      <vt:lpstr>Анализ предметной области «Библиотека» </vt:lpstr>
      <vt:lpstr>Организационная структура Библиотеки</vt:lpstr>
      <vt:lpstr>Презентация PowerPoint</vt:lpstr>
      <vt:lpstr>Построение бизнес-процессов, моделей системы </vt:lpstr>
      <vt:lpstr>Презентация PowerPoint</vt:lpstr>
      <vt:lpstr>Обоснование выбранной темы </vt:lpstr>
      <vt:lpstr>Идентификация основных исполнителей </vt:lpstr>
      <vt:lpstr>Требования руководства </vt:lpstr>
      <vt:lpstr>Требования персонала и пользователей </vt:lpstr>
      <vt:lpstr>Техническое задание на проектирование </vt:lpstr>
      <vt:lpstr>Презентация PowerPoint</vt:lpstr>
      <vt:lpstr>Программное обеспечение 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Список литературы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Государственное бюджетное профессиональное образовательное учреждение города Москвы "Колледж связи № 54" имени П.М. Вострухина</dc:title>
  <dc:creator>eeeboy</dc:creator>
  <cp:lastModifiedBy>eeeboy</cp:lastModifiedBy>
  <cp:revision>12</cp:revision>
  <dcterms:created xsi:type="dcterms:W3CDTF">2019-05-27T15:14:13Z</dcterms:created>
  <dcterms:modified xsi:type="dcterms:W3CDTF">2019-05-27T19:21:35Z</dcterms:modified>
</cp:coreProperties>
</file>