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344" r:id="rId23"/>
    <p:sldId id="279" r:id="rId24"/>
    <p:sldId id="282" r:id="rId25"/>
    <p:sldId id="283" r:id="rId26"/>
    <p:sldId id="284" r:id="rId27"/>
    <p:sldId id="286" r:id="rId28"/>
    <p:sldId id="287" r:id="rId29"/>
    <p:sldId id="288" r:id="rId30"/>
    <p:sldId id="289" r:id="rId31"/>
    <p:sldId id="290" r:id="rId32"/>
    <p:sldId id="291" r:id="rId33"/>
    <p:sldId id="292"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9" r:id="rId49"/>
    <p:sldId id="310" r:id="rId50"/>
    <p:sldId id="311" r:id="rId51"/>
    <p:sldId id="312" r:id="rId52"/>
    <p:sldId id="313" r:id="rId53"/>
    <p:sldId id="308" r:id="rId54"/>
    <p:sldId id="314" r:id="rId55"/>
    <p:sldId id="315" r:id="rId56"/>
    <p:sldId id="316" r:id="rId57"/>
    <p:sldId id="317" r:id="rId58"/>
    <p:sldId id="318" r:id="rId59"/>
    <p:sldId id="335" r:id="rId60"/>
    <p:sldId id="336" r:id="rId61"/>
    <p:sldId id="337" r:id="rId62"/>
    <p:sldId id="342" r:id="rId63"/>
    <p:sldId id="341" r:id="rId64"/>
    <p:sldId id="340" r:id="rId65"/>
    <p:sldId id="339" r:id="rId66"/>
    <p:sldId id="338" r:id="rId67"/>
    <p:sldId id="34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0" d="100"/>
          <a:sy n="70"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37776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52F8E3-0BB2-4ABD-B61F-A0E8F0151A20}"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58455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636635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3667537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975133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5677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06876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33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2231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9751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52F8E3-0BB2-4ABD-B61F-A0E8F0151A20}"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346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52F8E3-0BB2-4ABD-B61F-A0E8F0151A20}"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60867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52F8E3-0BB2-4ABD-B61F-A0E8F0151A20}"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49065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52F8E3-0BB2-4ABD-B61F-A0E8F0151A20}"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24244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2F8E3-0BB2-4ABD-B61F-A0E8F0151A20}" type="datetimeFigureOut">
              <a:rPr lang="en-IN" smtClean="0"/>
              <a:t>11-05-2022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81503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52F8E3-0BB2-4ABD-B61F-A0E8F0151A20}"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1087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52F8E3-0BB2-4ABD-B61F-A0E8F0151A20}"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28F910-BB6C-48E6-83A9-6ED627833508}" type="slidenum">
              <a:rPr lang="en-IN" smtClean="0"/>
              <a:t>‹#›</a:t>
            </a:fld>
            <a:endParaRPr lang="en-IN"/>
          </a:p>
        </p:txBody>
      </p:sp>
    </p:spTree>
    <p:extLst>
      <p:ext uri="{BB962C8B-B14F-4D97-AF65-F5344CB8AC3E}">
        <p14:creationId xmlns:p14="http://schemas.microsoft.com/office/powerpoint/2010/main" val="42855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52F8E3-0BB2-4ABD-B61F-A0E8F0151A20}" type="datetimeFigureOut">
              <a:rPr lang="en-IN" smtClean="0"/>
              <a:t>11-05-2022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28F910-BB6C-48E6-83A9-6ED627833508}" type="slidenum">
              <a:rPr lang="en-IN" smtClean="0"/>
              <a:t>‹#›</a:t>
            </a:fld>
            <a:endParaRPr lang="en-IN"/>
          </a:p>
        </p:txBody>
      </p:sp>
    </p:spTree>
    <p:extLst>
      <p:ext uri="{BB962C8B-B14F-4D97-AF65-F5344CB8AC3E}">
        <p14:creationId xmlns:p14="http://schemas.microsoft.com/office/powerpoint/2010/main" val="2205216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highcharts.com/" TargetMode="External"/><Relationship Id="rId5" Type="http://schemas.openxmlformats.org/officeDocument/2006/relationships/hyperlink" Target="http://www.stackoverflow.com/" TargetMode="External"/><Relationship Id="rId4" Type="http://schemas.openxmlformats.org/officeDocument/2006/relationships/hyperlink" Target="http://www.w3school.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16600" dirty="0" smtClean="0">
                <a:ln w="0"/>
                <a:effectLst>
                  <a:outerShdw blurRad="38100" dist="19050" dir="2700000" algn="tl" rotWithShape="0">
                    <a:schemeClr val="dk1">
                      <a:alpha val="40000"/>
                    </a:schemeClr>
                  </a:outerShdw>
                </a:effectLst>
              </a:rPr>
              <a:t>E-Farm</a:t>
            </a:r>
            <a:endParaRPr lang="en-IN" sz="16600" dirty="0">
              <a:ln w="0"/>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normAutofit/>
          </a:bodyPr>
          <a:lstStyle/>
          <a:p>
            <a:r>
              <a:rPr lang="en-IN" sz="3200" dirty="0" smtClean="0">
                <a:ln w="0"/>
                <a:solidFill>
                  <a:schemeClr val="accent1"/>
                </a:solidFill>
                <a:effectLst>
                  <a:outerShdw blurRad="38100" dist="25400" dir="5400000" algn="ctr" rotWithShape="0">
                    <a:srgbClr val="6E747A">
                      <a:alpha val="43000"/>
                    </a:srgbClr>
                  </a:outerShdw>
                </a:effectLst>
              </a:rPr>
              <a:t>Agriculture Management System</a:t>
            </a:r>
            <a:endParaRPr lang="en-IN" sz="3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6404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28600"/>
            <a:ext cx="10018713" cy="1182189"/>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User classes and characteristics</a:t>
            </a:r>
            <a:r>
              <a:rPr lang="en-IN" sz="4400" dirty="0" smtClean="0">
                <a:ln w="0"/>
                <a:solidFill>
                  <a:schemeClr val="accent1"/>
                </a:solidFill>
                <a:effectLst>
                  <a:outerShdw blurRad="38100" dist="25400" dir="5400000" algn="ctr" rotWithShape="0">
                    <a:srgbClr val="6E747A">
                      <a:alpha val="43000"/>
                    </a:srgbClr>
                  </a:outerShdw>
                </a:effectLst>
              </a:rPr>
              <a:t>:</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1867989"/>
            <a:ext cx="10018713" cy="4088674"/>
          </a:xfrm>
        </p:spPr>
        <p:txBody>
          <a:bodyPr>
            <a:normAutofit/>
          </a:bodyPr>
          <a:lstStyle/>
          <a:p>
            <a:r>
              <a:rPr lang="en-IN" dirty="0">
                <a:ln w="0"/>
                <a:effectLst>
                  <a:outerShdw blurRad="38100" dist="19050" dir="2700000" algn="tl" rotWithShape="0">
                    <a:schemeClr val="dk1">
                      <a:alpha val="40000"/>
                    </a:schemeClr>
                  </a:outerShdw>
                </a:effectLst>
              </a:rPr>
              <a:t>There are 4 kinds of users for the proposed system.</a:t>
            </a:r>
          </a:p>
          <a:p>
            <a:pPr lvl="0"/>
            <a:r>
              <a:rPr lang="en-IN" b="1" u="sng" dirty="0">
                <a:ln w="0"/>
              </a:rPr>
              <a:t>Administrators</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lgn="just">
              <a:buNone/>
            </a:pPr>
            <a:r>
              <a:rPr lang="en-IN" dirty="0">
                <a:ln w="0"/>
                <a:effectLst>
                  <a:outerShdw blurRad="38100" dist="19050" dir="2700000" algn="tl" rotWithShape="0">
                    <a:schemeClr val="dk1">
                      <a:alpha val="40000"/>
                    </a:schemeClr>
                  </a:outerShdw>
                </a:effectLst>
              </a:rPr>
              <a:t>     			Administrators are the ones who can add or administer the categories for the products, and administers the all website information’s. Administrator has full privilege of the website.</a:t>
            </a:r>
          </a:p>
          <a:p>
            <a:pPr lvl="0"/>
            <a:r>
              <a:rPr lang="en-IN" b="1" u="sng" dirty="0">
                <a:ln w="0"/>
              </a:rPr>
              <a:t>Sellers</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lgn="just">
              <a:buNone/>
            </a:pPr>
            <a:r>
              <a:rPr lang="en-IN" dirty="0">
                <a:ln w="0"/>
                <a:effectLst>
                  <a:outerShdw blurRad="38100" dist="19050" dir="2700000" algn="tl" rotWithShape="0">
                    <a:schemeClr val="dk1">
                      <a:alpha val="40000"/>
                    </a:schemeClr>
                  </a:outerShdw>
                </a:effectLst>
              </a:rPr>
              <a:t>Sellers are the farmers and they can sell their productions through online after the registration. After the registration the farmers can login to the system by entering login id and password.</a:t>
            </a:r>
          </a:p>
          <a:p>
            <a:endParaRPr lang="en-IN" dirty="0"/>
          </a:p>
        </p:txBody>
      </p:sp>
    </p:spTree>
    <p:extLst>
      <p:ext uri="{BB962C8B-B14F-4D97-AF65-F5344CB8AC3E}">
        <p14:creationId xmlns:p14="http://schemas.microsoft.com/office/powerpoint/2010/main" val="106841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511" y="418012"/>
            <a:ext cx="10018713" cy="1301930"/>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User classes and characteristics</a:t>
            </a:r>
            <a:r>
              <a:rPr lang="en-IN" sz="4400" dirty="0" smtClean="0">
                <a:ln w="0"/>
                <a:solidFill>
                  <a:schemeClr val="accent1"/>
                </a:solidFill>
                <a:effectLst>
                  <a:outerShdw blurRad="38100" dist="25400" dir="5400000" algn="ctr" rotWithShape="0">
                    <a:srgbClr val="6E747A">
                      <a:alpha val="43000"/>
                    </a:srgbClr>
                  </a:outerShdw>
                </a:effectLst>
              </a:rPr>
              <a:t>:</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2063932"/>
            <a:ext cx="10018713" cy="3596640"/>
          </a:xfrm>
        </p:spPr>
        <p:txBody>
          <a:bodyPr>
            <a:normAutofit/>
          </a:bodyPr>
          <a:lstStyle/>
          <a:p>
            <a:pPr lvl="0"/>
            <a:r>
              <a:rPr lang="en-IN" b="1" u="sng" dirty="0" smtClean="0">
                <a:ln w="0"/>
                <a:effectLst>
                  <a:outerShdw blurRad="38100" dist="19050" dir="2700000" algn="tl" rotWithShape="0">
                    <a:schemeClr val="dk1">
                      <a:alpha val="40000"/>
                    </a:schemeClr>
                  </a:outerShdw>
                </a:effectLst>
              </a:rPr>
              <a:t>Customer</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buNone/>
            </a:pPr>
            <a:r>
              <a:rPr lang="en-IN" dirty="0">
                <a:ln w="0"/>
                <a:effectLst>
                  <a:outerShdw blurRad="38100" dist="19050" dir="2700000" algn="tl" rotWithShape="0">
                    <a:schemeClr val="dk1">
                      <a:alpha val="40000"/>
                    </a:schemeClr>
                  </a:outerShdw>
                </a:effectLst>
              </a:rPr>
              <a:t>Customers can buy products through online. The customer can send purchase request to check the quality of the products</a:t>
            </a:r>
            <a:r>
              <a:rPr lang="en-IN" dirty="0" smtClean="0">
                <a:ln w="0"/>
                <a:effectLst>
                  <a:outerShdw blurRad="38100" dist="19050" dir="2700000" algn="tl" rotWithShape="0">
                    <a:schemeClr val="dk1">
                      <a:alpha val="40000"/>
                    </a:schemeClr>
                  </a:outerShdw>
                </a:effectLst>
              </a:rPr>
              <a:t>.</a:t>
            </a:r>
          </a:p>
          <a:p>
            <a:pPr marL="0" indent="0">
              <a:buNone/>
            </a:pPr>
            <a:endParaRPr lang="en-IN" dirty="0">
              <a:ln w="0"/>
              <a:effectLst>
                <a:outerShdw blurRad="38100" dist="19050" dir="2700000" algn="tl" rotWithShape="0">
                  <a:schemeClr val="dk1">
                    <a:alpha val="40000"/>
                  </a:schemeClr>
                </a:outerShdw>
              </a:effectLst>
            </a:endParaRPr>
          </a:p>
          <a:p>
            <a:pPr lvl="0"/>
            <a:r>
              <a:rPr lang="en-IN" b="1" u="sng" dirty="0">
                <a:ln w="0"/>
                <a:effectLst>
                  <a:outerShdw blurRad="38100" dist="19050" dir="2700000" algn="tl" rotWithShape="0">
                    <a:schemeClr val="dk1">
                      <a:alpha val="40000"/>
                    </a:schemeClr>
                  </a:outerShdw>
                </a:effectLst>
              </a:rPr>
              <a:t>Worker</a:t>
            </a:r>
            <a:r>
              <a:rPr lang="en-IN" u="sng" dirty="0">
                <a:ln w="0"/>
                <a:effectLst>
                  <a:outerShdw blurRad="38100" dist="19050" dir="2700000" algn="tl" rotWithShape="0">
                    <a:schemeClr val="dk1">
                      <a:alpha val="40000"/>
                    </a:schemeClr>
                  </a:outerShdw>
                </a:effectLst>
              </a:rPr>
              <a:t>: </a:t>
            </a:r>
            <a:endParaRPr lang="en-IN" dirty="0">
              <a:ln w="0"/>
              <a:effectLst>
                <a:outerShdw blurRad="38100" dist="19050" dir="2700000" algn="tl" rotWithShape="0">
                  <a:schemeClr val="dk1">
                    <a:alpha val="40000"/>
                  </a:schemeClr>
                </a:outerShdw>
              </a:effectLst>
            </a:endParaRPr>
          </a:p>
          <a:p>
            <a:pPr marL="0" indent="0">
              <a:buNone/>
            </a:pPr>
            <a:r>
              <a:rPr lang="en-IN" dirty="0">
                <a:ln w="0"/>
                <a:effectLst>
                  <a:outerShdw blurRad="38100" dist="19050" dir="2700000" algn="tl" rotWithShape="0">
                    <a:schemeClr val="dk1">
                      <a:alpha val="40000"/>
                    </a:schemeClr>
                  </a:outerShdw>
                </a:effectLst>
              </a:rPr>
              <a:t>Workers can receive various work requests from multiple farmers and they can also reject or approve a request depending upon their interest. </a:t>
            </a:r>
          </a:p>
          <a:p>
            <a:endParaRPr lang="en-IN" dirty="0"/>
          </a:p>
        </p:txBody>
      </p:sp>
    </p:spTree>
    <p:extLst>
      <p:ext uri="{BB962C8B-B14F-4D97-AF65-F5344CB8AC3E}">
        <p14:creationId xmlns:p14="http://schemas.microsoft.com/office/powerpoint/2010/main" val="275839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Design and implementation constraints</a:t>
            </a:r>
            <a:r>
              <a:rPr lang="en-IN" sz="4400" dirty="0" smtClean="0">
                <a:ln w="0"/>
                <a:solidFill>
                  <a:schemeClr val="accent1"/>
                </a:solidFill>
                <a:effectLst>
                  <a:outerShdw blurRad="38100" dist="25400" dir="5400000" algn="ctr" rotWithShape="0">
                    <a:srgbClr val="6E747A">
                      <a:alpha val="43000"/>
                    </a:srgbClr>
                  </a:outerShdw>
                </a:effectLst>
              </a:rPr>
              <a:t>:</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614939" y="2438399"/>
            <a:ext cx="10018713" cy="3124201"/>
          </a:xfrm>
        </p:spPr>
        <p:txBody>
          <a:bodyPr/>
          <a:lstStyle/>
          <a:p>
            <a:pPr lvl="0"/>
            <a:r>
              <a:rPr lang="en-IN" dirty="0">
                <a:ln w="0"/>
                <a:effectLst>
                  <a:outerShdw blurRad="38100" dist="19050" dir="2700000" algn="tl" rotWithShape="0">
                    <a:schemeClr val="dk1">
                      <a:alpha val="40000"/>
                    </a:schemeClr>
                  </a:outerShdw>
                </a:effectLst>
              </a:rPr>
              <a:t>The developed system should run under any platform (Unix, Linux, Mac, Windows etc.) that contains a web browser which supports PHP, JavaScript and AJAX.</a:t>
            </a:r>
          </a:p>
          <a:p>
            <a:pPr lvl="0"/>
            <a:r>
              <a:rPr lang="en-IN" dirty="0">
                <a:ln w="0"/>
                <a:effectLst>
                  <a:outerShdw blurRad="38100" dist="19050" dir="2700000" algn="tl" rotWithShape="0">
                    <a:schemeClr val="dk1">
                      <a:alpha val="40000"/>
                    </a:schemeClr>
                  </a:outerShdw>
                </a:effectLst>
              </a:rPr>
              <a:t>Internet connectivity is required to send mails.</a:t>
            </a:r>
          </a:p>
          <a:p>
            <a:pPr lvl="0"/>
            <a:r>
              <a:rPr lang="en-IN" dirty="0">
                <a:ln w="0"/>
                <a:effectLst>
                  <a:outerShdw blurRad="38100" dist="19050" dir="2700000" algn="tl" rotWithShape="0">
                    <a:schemeClr val="dk1">
                      <a:alpha val="40000"/>
                    </a:schemeClr>
                  </a:outerShdw>
                </a:effectLst>
              </a:rPr>
              <a:t>The user who is accessing the system should be authorized.</a:t>
            </a:r>
          </a:p>
          <a:p>
            <a:endParaRPr lang="en-IN" dirty="0"/>
          </a:p>
        </p:txBody>
      </p:sp>
    </p:spTree>
    <p:extLst>
      <p:ext uri="{BB962C8B-B14F-4D97-AF65-F5344CB8AC3E}">
        <p14:creationId xmlns:p14="http://schemas.microsoft.com/office/powerpoint/2010/main" val="402052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404257"/>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Assumptions and Dependencies</a:t>
            </a:r>
          </a:p>
        </p:txBody>
      </p:sp>
      <p:sp>
        <p:nvSpPr>
          <p:cNvPr id="3" name="Content Placeholder 2"/>
          <p:cNvSpPr>
            <a:spLocks noGrp="1"/>
          </p:cNvSpPr>
          <p:nvPr>
            <p:ph idx="1"/>
          </p:nvPr>
        </p:nvSpPr>
        <p:spPr>
          <a:xfrm>
            <a:off x="1484311" y="2379616"/>
            <a:ext cx="10018713" cy="3124201"/>
          </a:xfrm>
        </p:spPr>
        <p:txBody>
          <a:bodyPr/>
          <a:lstStyle/>
          <a:p>
            <a:pPr lvl="0"/>
            <a:r>
              <a:rPr lang="en-IN" dirty="0">
                <a:ln w="0"/>
                <a:effectLst>
                  <a:outerShdw blurRad="38100" dist="19050" dir="2700000" algn="tl" rotWithShape="0">
                    <a:schemeClr val="dk1">
                      <a:alpha val="40000"/>
                    </a:schemeClr>
                  </a:outerShdw>
                </a:effectLst>
              </a:rPr>
              <a:t>The users should have basic knowledge of the computers. They must be trained well to handle the features provided by this system.</a:t>
            </a:r>
          </a:p>
          <a:p>
            <a:pPr lvl="0"/>
            <a:r>
              <a:rPr lang="en-IN" dirty="0">
                <a:ln w="0"/>
                <a:effectLst>
                  <a:outerShdw blurRad="38100" dist="19050" dir="2700000" algn="tl" rotWithShape="0">
                    <a:schemeClr val="dk1">
                      <a:alpha val="40000"/>
                    </a:schemeClr>
                  </a:outerShdw>
                </a:effectLst>
              </a:rPr>
              <a:t>Some of the details are required to be entered by the user and may not be generated automatically. </a:t>
            </a:r>
          </a:p>
          <a:p>
            <a:pPr lvl="0"/>
            <a:r>
              <a:rPr lang="en-IN" dirty="0">
                <a:ln w="0"/>
                <a:effectLst>
                  <a:outerShdw blurRad="38100" dist="19050" dir="2700000" algn="tl" rotWithShape="0">
                    <a:schemeClr val="dk1">
                      <a:alpha val="40000"/>
                    </a:schemeClr>
                  </a:outerShdw>
                </a:effectLst>
              </a:rPr>
              <a:t>Administrator is created in the system already.</a:t>
            </a:r>
          </a:p>
          <a:p>
            <a:pPr lvl="0"/>
            <a:r>
              <a:rPr lang="en-IN" dirty="0">
                <a:ln w="0"/>
                <a:effectLst>
                  <a:outerShdw blurRad="38100" dist="19050" dir="2700000" algn="tl" rotWithShape="0">
                    <a:schemeClr val="dk1">
                      <a:alpha val="40000"/>
                    </a:schemeClr>
                  </a:outerShdw>
                </a:effectLst>
              </a:rPr>
              <a:t>Roles and tasks are predefined.</a:t>
            </a:r>
          </a:p>
          <a:p>
            <a:endParaRPr lang="en-IN" dirty="0"/>
          </a:p>
        </p:txBody>
      </p:sp>
    </p:spTree>
    <p:extLst>
      <p:ext uri="{BB962C8B-B14F-4D97-AF65-F5344CB8AC3E}">
        <p14:creationId xmlns:p14="http://schemas.microsoft.com/office/powerpoint/2010/main" val="312154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872" y="698863"/>
            <a:ext cx="10018713" cy="1051561"/>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Specific </a:t>
            </a:r>
            <a:r>
              <a:rPr lang="en-IN" sz="4400" dirty="0" smtClean="0">
                <a:ln w="0"/>
                <a:solidFill>
                  <a:schemeClr val="accent1"/>
                </a:solidFill>
                <a:effectLst>
                  <a:outerShdw blurRad="38100" dist="25400" dir="5400000" algn="ctr" rotWithShape="0">
                    <a:srgbClr val="6E747A">
                      <a:alpha val="43000"/>
                    </a:srgbClr>
                  </a:outerShdw>
                </a:effectLst>
              </a:rPr>
              <a:t>requirements</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601875" y="1645921"/>
            <a:ext cx="10018713" cy="4053840"/>
          </a:xfrm>
        </p:spPr>
        <p:txBody>
          <a:bodyPr>
            <a:normAutofit/>
          </a:bodyPr>
          <a:lstStyle/>
          <a:p>
            <a:pPr lvl="1"/>
            <a:r>
              <a:rPr lang="en-IN" sz="3200" b="1" u="sng" dirty="0"/>
              <a:t>External Interface </a:t>
            </a:r>
            <a:r>
              <a:rPr lang="en-IN" sz="3200" b="1" u="sng" dirty="0" smtClean="0"/>
              <a:t>Requirements:</a:t>
            </a:r>
            <a:endParaRPr lang="en-IN" sz="3200" b="1" u="sng" dirty="0"/>
          </a:p>
          <a:p>
            <a:pPr lvl="1"/>
            <a:r>
              <a:rPr lang="en-IN" sz="2400" b="1" u="sng" dirty="0" smtClean="0"/>
              <a:t>User </a:t>
            </a:r>
            <a:r>
              <a:rPr lang="en-IN" sz="2400" b="1" u="sng" dirty="0"/>
              <a:t>Interfaces</a:t>
            </a:r>
            <a:r>
              <a:rPr lang="en-IN" sz="2400" b="1" u="sng" dirty="0" smtClean="0"/>
              <a:t>:</a:t>
            </a:r>
            <a:endParaRPr lang="en-IN" sz="1600" dirty="0"/>
          </a:p>
          <a:p>
            <a:pPr marL="0" indent="0" algn="just">
              <a:buNone/>
            </a:pPr>
            <a:r>
              <a:rPr lang="en-IN" dirty="0" smtClean="0"/>
              <a:t>          Each </a:t>
            </a:r>
            <a:r>
              <a:rPr lang="en-IN" dirty="0"/>
              <a:t>part of the user interface intends to be as user friendly as possible. The fonts and buttons used will be intended to be very fast and easy to load on web pages. The pages will be kept light in space so that it won’t take a long time for the page to load.</a:t>
            </a:r>
            <a:endParaRPr lang="en-IN" sz="2000" dirty="0"/>
          </a:p>
          <a:p>
            <a:endParaRPr lang="en-IN" dirty="0"/>
          </a:p>
        </p:txBody>
      </p:sp>
    </p:spTree>
    <p:extLst>
      <p:ext uri="{BB962C8B-B14F-4D97-AF65-F5344CB8AC3E}">
        <p14:creationId xmlns:p14="http://schemas.microsoft.com/office/powerpoint/2010/main" val="192242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16429"/>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Specific </a:t>
            </a:r>
            <a:r>
              <a:rPr lang="en-IN" sz="4400" dirty="0" smtClean="0">
                <a:ln w="0"/>
                <a:solidFill>
                  <a:schemeClr val="accent1"/>
                </a:solidFill>
                <a:effectLst>
                  <a:outerShdw blurRad="38100" dist="25400" dir="5400000" algn="ctr" rotWithShape="0">
                    <a:srgbClr val="6E747A">
                      <a:alpha val="43000"/>
                    </a:srgbClr>
                  </a:outerShdw>
                </a:effectLst>
              </a:rPr>
              <a:t>requirements</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1" y="1933303"/>
            <a:ext cx="10018713" cy="4106091"/>
          </a:xfrm>
        </p:spPr>
        <p:txBody>
          <a:bodyPr>
            <a:normAutofit lnSpcReduction="10000"/>
          </a:bodyPr>
          <a:lstStyle/>
          <a:p>
            <a:pPr marL="914400" lvl="2" indent="0">
              <a:buNone/>
            </a:pPr>
            <a:r>
              <a:rPr lang="en-IN" sz="3500" b="1" u="sng" dirty="0"/>
              <a:t>Hardware Interfaces:</a:t>
            </a:r>
            <a:endParaRPr lang="en-IN" sz="3000" dirty="0"/>
          </a:p>
          <a:p>
            <a:endParaRPr lang="en-IN" sz="2800" dirty="0"/>
          </a:p>
          <a:p>
            <a:pPr lvl="0"/>
            <a:r>
              <a:rPr lang="en-IN" sz="2800" b="1" dirty="0"/>
              <a:t>Operating System:</a:t>
            </a:r>
            <a:r>
              <a:rPr lang="en-IN" sz="2800" dirty="0"/>
              <a:t>  Unix, Linux, Mac, Windows etc.</a:t>
            </a:r>
          </a:p>
          <a:p>
            <a:pPr lvl="0"/>
            <a:r>
              <a:rPr lang="en-IN" sz="2800" b="1" dirty="0"/>
              <a:t>Processor:</a:t>
            </a:r>
            <a:r>
              <a:rPr lang="en-IN" sz="2800" dirty="0"/>
              <a:t> Pentium or Higher.</a:t>
            </a:r>
          </a:p>
          <a:p>
            <a:pPr lvl="0"/>
            <a:r>
              <a:rPr lang="en-IN" sz="2800" b="1" dirty="0"/>
              <a:t>RAM:</a:t>
            </a:r>
            <a:r>
              <a:rPr lang="en-IN" sz="2800" dirty="0"/>
              <a:t> 312MB or Higher.</a:t>
            </a:r>
          </a:p>
          <a:p>
            <a:pPr lvl="0"/>
            <a:r>
              <a:rPr lang="en-IN" sz="2800" dirty="0"/>
              <a:t>14”monitor</a:t>
            </a:r>
          </a:p>
          <a:p>
            <a:pPr lvl="0"/>
            <a:r>
              <a:rPr lang="en-IN" sz="2800" dirty="0"/>
              <a:t>Keyboard and mouse</a:t>
            </a:r>
          </a:p>
          <a:p>
            <a:pPr marL="0" indent="0">
              <a:buNone/>
            </a:pPr>
            <a:endParaRPr lang="en-IN" dirty="0"/>
          </a:p>
        </p:txBody>
      </p:sp>
    </p:spTree>
    <p:extLst>
      <p:ext uri="{BB962C8B-B14F-4D97-AF65-F5344CB8AC3E}">
        <p14:creationId xmlns:p14="http://schemas.microsoft.com/office/powerpoint/2010/main" val="53196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16429"/>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Specific </a:t>
            </a:r>
            <a:r>
              <a:rPr lang="en-IN" sz="4400" dirty="0" smtClean="0">
                <a:ln w="0"/>
                <a:solidFill>
                  <a:schemeClr val="accent1"/>
                </a:solidFill>
                <a:effectLst>
                  <a:outerShdw blurRad="38100" dist="25400" dir="5400000" algn="ctr" rotWithShape="0">
                    <a:srgbClr val="6E747A">
                      <a:alpha val="43000"/>
                    </a:srgbClr>
                  </a:outerShdw>
                </a:effectLst>
              </a:rPr>
              <a:t>requirements</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680253" y="1920240"/>
            <a:ext cx="10018713" cy="3701143"/>
          </a:xfrm>
        </p:spPr>
        <p:txBody>
          <a:bodyPr>
            <a:normAutofit/>
          </a:bodyPr>
          <a:lstStyle/>
          <a:p>
            <a:pPr marL="914400" lvl="2" indent="0">
              <a:buNone/>
            </a:pPr>
            <a:r>
              <a:rPr lang="en-IN" sz="3200" b="1" u="sng" dirty="0"/>
              <a:t>Software Interfaces:</a:t>
            </a:r>
            <a:endParaRPr lang="en-IN" sz="3200" dirty="0"/>
          </a:p>
          <a:p>
            <a:endParaRPr lang="en-IN" sz="2000" b="1" dirty="0"/>
          </a:p>
          <a:p>
            <a:pPr lvl="0"/>
            <a:r>
              <a:rPr lang="en-IN" b="1" dirty="0"/>
              <a:t>Development tool:</a:t>
            </a:r>
            <a:r>
              <a:rPr lang="en-IN" dirty="0"/>
              <a:t> PHP : Hypertext </a:t>
            </a:r>
            <a:r>
              <a:rPr lang="en-IN" dirty="0" err="1"/>
              <a:t>Preprocessor</a:t>
            </a:r>
            <a:r>
              <a:rPr lang="en-IN" dirty="0"/>
              <a:t>, JavaScript, Ajax</a:t>
            </a:r>
            <a:endParaRPr lang="en-IN" sz="2000" dirty="0"/>
          </a:p>
          <a:p>
            <a:pPr lvl="0"/>
            <a:r>
              <a:rPr lang="en-IN" b="1" dirty="0"/>
              <a:t>Scripting server:</a:t>
            </a:r>
            <a:r>
              <a:rPr lang="en-IN" dirty="0"/>
              <a:t> Apache server</a:t>
            </a:r>
            <a:endParaRPr lang="en-IN" sz="2000" dirty="0"/>
          </a:p>
          <a:p>
            <a:pPr lvl="0"/>
            <a:r>
              <a:rPr lang="en-IN" b="1" dirty="0"/>
              <a:t>Data Base server:</a:t>
            </a:r>
            <a:r>
              <a:rPr lang="en-IN" dirty="0"/>
              <a:t> MySQL</a:t>
            </a:r>
            <a:endParaRPr lang="en-IN" sz="2000" dirty="0"/>
          </a:p>
          <a:p>
            <a:pPr lvl="0"/>
            <a:r>
              <a:rPr lang="en-IN" b="1" dirty="0"/>
              <a:t>IDE:</a:t>
            </a:r>
            <a:r>
              <a:rPr lang="en-IN" dirty="0"/>
              <a:t> Adobe Dreamweaver CS6.0</a:t>
            </a:r>
            <a:endParaRPr lang="en-IN" sz="2000" dirty="0"/>
          </a:p>
        </p:txBody>
      </p:sp>
    </p:spTree>
    <p:extLst>
      <p:ext uri="{BB962C8B-B14F-4D97-AF65-F5344CB8AC3E}">
        <p14:creationId xmlns:p14="http://schemas.microsoft.com/office/powerpoint/2010/main" val="280814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16" y="0"/>
            <a:ext cx="10018713" cy="1038497"/>
          </a:xfrm>
        </p:spPr>
        <p:txBody>
          <a:bodyPr>
            <a:noAutofit/>
          </a:bodyPr>
          <a:lstStyle/>
          <a:p>
            <a:r>
              <a:rPr lang="en-IN" sz="4400" dirty="0">
                <a:ln w="0"/>
                <a:solidFill>
                  <a:schemeClr val="accent1"/>
                </a:solidFill>
                <a:effectLst>
                  <a:outerShdw blurRad="38100" dist="25400" dir="5400000" algn="ctr" rotWithShape="0">
                    <a:srgbClr val="6E747A">
                      <a:alpha val="43000"/>
                    </a:srgbClr>
                  </a:outerShdw>
                </a:effectLst>
              </a:rPr>
              <a:t>Functional Requirements</a:t>
            </a:r>
            <a:r>
              <a:rPr lang="en-IN" sz="4400" dirty="0" smtClean="0">
                <a:ln w="0"/>
                <a:solidFill>
                  <a:schemeClr val="accent1"/>
                </a:solidFill>
                <a:effectLst>
                  <a:outerShdw blurRad="38100" dist="25400" dir="5400000" algn="ctr" rotWithShape="0">
                    <a:srgbClr val="6E747A">
                      <a:alpha val="43000"/>
                    </a:srgbClr>
                  </a:outerShdw>
                </a:effectLst>
              </a:rPr>
              <a:t>:</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837007" y="1214846"/>
            <a:ext cx="10018713" cy="5473337"/>
          </a:xfrm>
        </p:spPr>
        <p:txBody>
          <a:bodyPr>
            <a:normAutofit fontScale="85000" lnSpcReduction="10000"/>
          </a:bodyPr>
          <a:lstStyle/>
          <a:p>
            <a:pPr marL="0" indent="0" algn="just">
              <a:buNone/>
            </a:pPr>
            <a:r>
              <a:rPr lang="en-IN" b="1" u="sng" dirty="0" smtClean="0"/>
              <a:t>Login module:</a:t>
            </a:r>
          </a:p>
          <a:p>
            <a:pPr marL="0" indent="0" algn="just">
              <a:buNone/>
            </a:pPr>
            <a:r>
              <a:rPr lang="en-IN" dirty="0" smtClean="0"/>
              <a:t>In </a:t>
            </a:r>
            <a:r>
              <a:rPr lang="en-IN" dirty="0"/>
              <a:t>this module, the customer, seller, worker and the admin can login to the system by entering login id and password. The system opens main account page after the </a:t>
            </a:r>
            <a:r>
              <a:rPr lang="en-IN" dirty="0" smtClean="0"/>
              <a:t>login.</a:t>
            </a:r>
          </a:p>
          <a:p>
            <a:pPr marL="0" indent="0" algn="just">
              <a:buNone/>
            </a:pPr>
            <a:endParaRPr lang="en-IN" sz="2000" dirty="0"/>
          </a:p>
          <a:p>
            <a:pPr marL="0" indent="0" algn="just">
              <a:buNone/>
            </a:pPr>
            <a:r>
              <a:rPr lang="en-IN" b="1" u="sng" dirty="0" smtClean="0"/>
              <a:t>Customer </a:t>
            </a:r>
            <a:r>
              <a:rPr lang="en-IN" b="1" u="sng" dirty="0"/>
              <a:t>module</a:t>
            </a:r>
            <a:r>
              <a:rPr lang="en-IN" b="1" u="sng" dirty="0" smtClean="0"/>
              <a:t>:</a:t>
            </a:r>
            <a:endParaRPr lang="en-IN" sz="2000" dirty="0"/>
          </a:p>
          <a:p>
            <a:pPr marL="0" indent="0" algn="just">
              <a:buNone/>
            </a:pPr>
            <a:r>
              <a:rPr lang="en-IN" dirty="0"/>
              <a:t>The customer can register to the website by entering profile details. The customer can purchase products which are uploaded by administrator. They can also send purchase request for purchasing farm produce which is uploaded by farmers. After quality test and price quotation, the customer can approve or reject the purchase request. </a:t>
            </a:r>
            <a:endParaRPr lang="en-IN" dirty="0" smtClean="0"/>
          </a:p>
          <a:p>
            <a:pPr marL="0" indent="0" algn="just">
              <a:buNone/>
            </a:pPr>
            <a:endParaRPr lang="en-IN" sz="2000" dirty="0"/>
          </a:p>
          <a:p>
            <a:pPr marL="0" indent="0" algn="just">
              <a:buNone/>
            </a:pPr>
            <a:r>
              <a:rPr lang="en-IN" dirty="0"/>
              <a:t> </a:t>
            </a:r>
            <a:r>
              <a:rPr lang="en-IN" b="1" u="sng" dirty="0" smtClean="0"/>
              <a:t>Seller </a:t>
            </a:r>
            <a:r>
              <a:rPr lang="en-IN" b="1" u="sng" dirty="0"/>
              <a:t>module</a:t>
            </a:r>
            <a:r>
              <a:rPr lang="en-IN" b="1" u="sng" dirty="0" smtClean="0"/>
              <a:t>:</a:t>
            </a:r>
            <a:r>
              <a:rPr lang="en-IN" u="sng" dirty="0" smtClean="0"/>
              <a:t> </a:t>
            </a:r>
            <a:endParaRPr lang="en-IN" sz="2000" dirty="0"/>
          </a:p>
          <a:p>
            <a:pPr marL="0" indent="0" algn="just">
              <a:buNone/>
            </a:pPr>
            <a:r>
              <a:rPr lang="en-IN" dirty="0"/>
              <a:t>The farmers are the sellers where they can sell their productions online. The system will display farm produces in the main page of the website.</a:t>
            </a:r>
            <a:endParaRPr lang="en-IN" sz="2000" dirty="0"/>
          </a:p>
          <a:p>
            <a:pPr marL="0" indent="0">
              <a:buNone/>
            </a:pPr>
            <a:r>
              <a:rPr lang="en-IN" dirty="0"/>
              <a:t> </a:t>
            </a:r>
            <a:endParaRPr lang="en-IN" sz="2000" dirty="0"/>
          </a:p>
          <a:p>
            <a:endParaRPr lang="en-IN" dirty="0"/>
          </a:p>
        </p:txBody>
      </p:sp>
    </p:spTree>
    <p:extLst>
      <p:ext uri="{BB962C8B-B14F-4D97-AF65-F5344CB8AC3E}">
        <p14:creationId xmlns:p14="http://schemas.microsoft.com/office/powerpoint/2010/main" val="251478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6166"/>
            <a:ext cx="10018713" cy="764177"/>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Functional </a:t>
            </a:r>
            <a:r>
              <a:rPr lang="en-IN" sz="4400" dirty="0" smtClean="0">
                <a:ln w="0"/>
                <a:solidFill>
                  <a:schemeClr val="accent1"/>
                </a:solidFill>
                <a:effectLst>
                  <a:outerShdw blurRad="38100" dist="25400" dir="5400000" algn="ctr" rotWithShape="0">
                    <a:srgbClr val="6E747A">
                      <a:alpha val="43000"/>
                    </a:srgbClr>
                  </a:outerShdw>
                </a:effectLst>
              </a:rPr>
              <a:t>Requirements</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850070" y="1267097"/>
            <a:ext cx="10018713" cy="5355771"/>
          </a:xfrm>
        </p:spPr>
        <p:txBody>
          <a:bodyPr>
            <a:noAutofit/>
          </a:bodyPr>
          <a:lstStyle/>
          <a:p>
            <a:pPr marL="0" indent="0" algn="just">
              <a:buNone/>
            </a:pPr>
            <a:r>
              <a:rPr lang="en-IN" sz="2000" b="1" u="sng" dirty="0" smtClean="0"/>
              <a:t>Worker module:</a:t>
            </a:r>
            <a:endParaRPr lang="en-IN" sz="2000" b="1" u="sng" dirty="0"/>
          </a:p>
          <a:p>
            <a:pPr marL="0" indent="0" algn="just">
              <a:buNone/>
            </a:pPr>
            <a:r>
              <a:rPr lang="en-IN" sz="2000" dirty="0"/>
              <a:t>This module is for labours where they can register by entering their profile and experience details. The farmers can hire farm labourers in this </a:t>
            </a:r>
            <a:r>
              <a:rPr lang="en-IN" sz="2000" dirty="0" smtClean="0"/>
              <a:t>module.</a:t>
            </a:r>
          </a:p>
          <a:p>
            <a:pPr marL="0" indent="0" algn="just">
              <a:buNone/>
            </a:pPr>
            <a:endParaRPr lang="en-IN" sz="2000" dirty="0" smtClean="0"/>
          </a:p>
          <a:p>
            <a:pPr marL="0" indent="0" algn="just">
              <a:buNone/>
            </a:pPr>
            <a:r>
              <a:rPr lang="en-IN" sz="2000" b="1" u="sng" dirty="0" smtClean="0"/>
              <a:t>Dashboard </a:t>
            </a:r>
            <a:r>
              <a:rPr lang="en-IN" sz="2000" b="1" u="sng" dirty="0"/>
              <a:t>module</a:t>
            </a:r>
            <a:r>
              <a:rPr lang="en-IN" sz="2000" b="1" u="sng" dirty="0" smtClean="0"/>
              <a:t>:</a:t>
            </a:r>
            <a:endParaRPr lang="en-IN" sz="2000" dirty="0"/>
          </a:p>
          <a:p>
            <a:pPr marL="0" indent="0" algn="just">
              <a:buNone/>
            </a:pPr>
            <a:r>
              <a:rPr lang="en-IN" sz="2000" dirty="0"/>
              <a:t>Dashboard module is for administrator and employees. In the dashboard module, admin has complete settings of the website. Employees can manage all kinds of </a:t>
            </a:r>
            <a:r>
              <a:rPr lang="en-IN" sz="2000" dirty="0" smtClean="0"/>
              <a:t>records.</a:t>
            </a:r>
          </a:p>
          <a:p>
            <a:pPr marL="0" indent="0" algn="just">
              <a:buNone/>
            </a:pPr>
            <a:endParaRPr lang="en-IN" sz="2000" dirty="0" smtClean="0"/>
          </a:p>
          <a:p>
            <a:pPr marL="0" indent="0" algn="just">
              <a:buNone/>
            </a:pPr>
            <a:r>
              <a:rPr lang="en-IN" sz="2000" b="1" u="sng" dirty="0" smtClean="0"/>
              <a:t>Article </a:t>
            </a:r>
            <a:r>
              <a:rPr lang="en-IN" sz="2000" b="1" u="sng" dirty="0"/>
              <a:t>module</a:t>
            </a:r>
            <a:r>
              <a:rPr lang="en-IN" sz="2000" b="1" u="sng" dirty="0" smtClean="0"/>
              <a:t>:</a:t>
            </a:r>
            <a:endParaRPr lang="en-IN" sz="2000" dirty="0"/>
          </a:p>
          <a:p>
            <a:pPr marL="0" indent="0" algn="just">
              <a:buNone/>
            </a:pPr>
            <a:r>
              <a:rPr lang="en-IN" sz="2000" dirty="0"/>
              <a:t>In the article module, employees or admin can post news and blogs. This article module is helpful for farmers. The farmers can view the article by browsing article menu.</a:t>
            </a:r>
          </a:p>
          <a:p>
            <a:endParaRPr lang="en-IN" sz="2000" dirty="0"/>
          </a:p>
        </p:txBody>
      </p:sp>
    </p:spTree>
    <p:extLst>
      <p:ext uri="{BB962C8B-B14F-4D97-AF65-F5344CB8AC3E}">
        <p14:creationId xmlns:p14="http://schemas.microsoft.com/office/powerpoint/2010/main" val="231812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814" y="163286"/>
            <a:ext cx="10018713" cy="1038497"/>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Functional Requirements</a:t>
            </a:r>
            <a:r>
              <a:rPr lang="en-IN" sz="4400" dirty="0" smtClean="0">
                <a:ln w="0"/>
                <a:solidFill>
                  <a:schemeClr val="accent1"/>
                </a:solidFill>
                <a:effectLst>
                  <a:outerShdw blurRad="38100" dist="25400" dir="5400000" algn="ctr" rotWithShape="0">
                    <a:srgbClr val="6E747A">
                      <a:alpha val="43000"/>
                    </a:srgbClr>
                  </a:outerShdw>
                </a:effectLst>
              </a:rPr>
              <a:t>:</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732505" y="1332411"/>
            <a:ext cx="10018713" cy="5368834"/>
          </a:xfrm>
        </p:spPr>
        <p:txBody>
          <a:bodyPr>
            <a:normAutofit fontScale="62500" lnSpcReduction="20000"/>
          </a:bodyPr>
          <a:lstStyle/>
          <a:p>
            <a:pPr marL="0" indent="0" algn="just">
              <a:buNone/>
            </a:pPr>
            <a:r>
              <a:rPr lang="en-IN" sz="2900" b="1" u="sng" dirty="0" smtClean="0"/>
              <a:t>Category module:</a:t>
            </a:r>
            <a:endParaRPr lang="en-IN" sz="2900" dirty="0"/>
          </a:p>
          <a:p>
            <a:pPr marL="0" indent="0" algn="just">
              <a:buNone/>
            </a:pPr>
            <a:r>
              <a:rPr lang="en-IN" sz="2900" dirty="0"/>
              <a:t>In this module, the administrator can create different types of categories. The system has three types of categories:  i.e. Farm Produce, Agricultural Machinery &amp; Tools, and Article types</a:t>
            </a:r>
            <a:r>
              <a:rPr lang="en-IN" sz="2900" dirty="0" smtClean="0"/>
              <a:t>.</a:t>
            </a:r>
          </a:p>
          <a:p>
            <a:pPr marL="0" indent="0" algn="just">
              <a:buNone/>
            </a:pPr>
            <a:endParaRPr lang="en-IN" sz="2900" dirty="0"/>
          </a:p>
          <a:p>
            <a:pPr marL="0" indent="0" algn="just">
              <a:buNone/>
            </a:pPr>
            <a:r>
              <a:rPr lang="en-IN" sz="2900" b="1" u="sng" dirty="0" smtClean="0"/>
              <a:t>Location </a:t>
            </a:r>
            <a:r>
              <a:rPr lang="en-IN" sz="2900" b="1" u="sng" dirty="0"/>
              <a:t>module:</a:t>
            </a:r>
            <a:endParaRPr lang="en-IN" sz="2900" dirty="0"/>
          </a:p>
          <a:p>
            <a:pPr marL="0" indent="0" algn="just">
              <a:buNone/>
            </a:pPr>
            <a:r>
              <a:rPr lang="en-IN" sz="2900" dirty="0"/>
              <a:t>T</a:t>
            </a:r>
            <a:r>
              <a:rPr lang="en-IN" sz="2900" dirty="0" smtClean="0"/>
              <a:t>his </a:t>
            </a:r>
            <a:r>
              <a:rPr lang="en-IN" sz="2900" dirty="0"/>
              <a:t>is the master page where admin can add country, state, city</a:t>
            </a:r>
            <a:r>
              <a:rPr lang="en-IN" sz="2900" dirty="0" smtClean="0"/>
              <a:t>.</a:t>
            </a:r>
          </a:p>
          <a:p>
            <a:pPr marL="0" indent="0" algn="just">
              <a:buNone/>
            </a:pPr>
            <a:endParaRPr lang="en-IN" sz="2900" dirty="0"/>
          </a:p>
          <a:p>
            <a:pPr marL="0" indent="0" algn="just">
              <a:buNone/>
            </a:pPr>
            <a:r>
              <a:rPr lang="en-IN" sz="2900" b="1" u="sng" dirty="0" smtClean="0"/>
              <a:t>Products </a:t>
            </a:r>
            <a:r>
              <a:rPr lang="en-IN" sz="2900" b="1" u="sng" dirty="0"/>
              <a:t>module:</a:t>
            </a:r>
            <a:endParaRPr lang="en-IN" sz="2900" dirty="0"/>
          </a:p>
          <a:p>
            <a:pPr marL="0" indent="0" algn="just">
              <a:buNone/>
            </a:pPr>
            <a:r>
              <a:rPr lang="en-IN" sz="2900" dirty="0" smtClean="0"/>
              <a:t>This </a:t>
            </a:r>
            <a:r>
              <a:rPr lang="en-IN" sz="2900" dirty="0"/>
              <a:t>website sells two kinds of products. Admin or employees can sell products directly and it has another option where farmers can sell their productions online</a:t>
            </a:r>
            <a:r>
              <a:rPr lang="en-IN" sz="2900" dirty="0" smtClean="0"/>
              <a:t>.</a:t>
            </a:r>
          </a:p>
          <a:p>
            <a:pPr marL="0" indent="0" algn="just">
              <a:buNone/>
            </a:pPr>
            <a:endParaRPr lang="en-IN" sz="2900" dirty="0"/>
          </a:p>
          <a:p>
            <a:pPr marL="0" indent="0" algn="just">
              <a:buNone/>
            </a:pPr>
            <a:r>
              <a:rPr lang="en-IN" sz="2900" b="1" u="sng" dirty="0" smtClean="0"/>
              <a:t>Billing </a:t>
            </a:r>
            <a:r>
              <a:rPr lang="en-IN" sz="2900" b="1" u="sng" dirty="0"/>
              <a:t>Report:</a:t>
            </a:r>
            <a:endParaRPr lang="en-IN" sz="2900" dirty="0"/>
          </a:p>
          <a:p>
            <a:pPr marL="0" indent="0" algn="just">
              <a:buNone/>
            </a:pPr>
            <a:r>
              <a:rPr lang="en-IN" sz="2900" dirty="0" smtClean="0"/>
              <a:t>The </a:t>
            </a:r>
            <a:r>
              <a:rPr lang="en-IN" sz="2900" dirty="0"/>
              <a:t>system generates billing after purchasing the product. The system calculates total cost automatically. In the billing report, it displays customer contact details, billing details, and purchased product information.</a:t>
            </a:r>
          </a:p>
          <a:p>
            <a:endParaRPr lang="en-IN" dirty="0"/>
          </a:p>
        </p:txBody>
      </p:sp>
    </p:spTree>
    <p:extLst>
      <p:ext uri="{BB962C8B-B14F-4D97-AF65-F5344CB8AC3E}">
        <p14:creationId xmlns:p14="http://schemas.microsoft.com/office/powerpoint/2010/main" val="331977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800" dirty="0">
                <a:ln w="0"/>
                <a:effectLst>
                  <a:outerShdw blurRad="38100" dist="19050" dir="2700000" algn="tl" rotWithShape="0">
                    <a:schemeClr val="dk1">
                      <a:alpha val="40000"/>
                    </a:schemeClr>
                  </a:outerShdw>
                </a:effectLst>
              </a:rPr>
              <a:t>Synopsis</a:t>
            </a:r>
            <a:endParaRPr lang="en-IN" dirty="0"/>
          </a:p>
        </p:txBody>
      </p:sp>
    </p:spTree>
    <p:extLst>
      <p:ext uri="{BB962C8B-B14F-4D97-AF65-F5344CB8AC3E}">
        <p14:creationId xmlns:p14="http://schemas.microsoft.com/office/powerpoint/2010/main" val="298166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463" y="841753"/>
            <a:ext cx="10080171" cy="5016758"/>
          </a:xfrm>
          <a:prstGeom prst="rect">
            <a:avLst/>
          </a:prstGeom>
        </p:spPr>
        <p:txBody>
          <a:bodyPr wrap="square">
            <a:spAutoFit/>
          </a:bodyPr>
          <a:lstStyle/>
          <a:p>
            <a:pPr lvl="1" algn="just">
              <a:lnSpc>
                <a:spcPct val="115000"/>
              </a:lnSpc>
              <a:spcAft>
                <a:spcPts val="0"/>
              </a:spcAft>
              <a:tabLst>
                <a:tab pos="1890395" algn="l"/>
              </a:tabLst>
            </a:pPr>
            <a:r>
              <a:rPr lang="en-IN" sz="28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Mangal" panose="02040503050203030202" pitchFamily="18" charset="0"/>
              </a:rPr>
              <a:t>Safety Requirements</a:t>
            </a:r>
            <a:r>
              <a:rPr lang="en-IN" sz="28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Mangal" panose="02040503050203030202" pitchFamily="18" charset="0"/>
              </a:rPr>
              <a:t>:</a:t>
            </a:r>
            <a:endParaRPr lang="en-IN"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n-IN" sz="2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In case the customer forget their password, they can recover the password in the Forgot Password panel</a:t>
            </a:r>
            <a:endParaRPr lang="en-IN" sz="2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n-IN" sz="2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The password stores in the database in the format of encrypted password</a:t>
            </a:r>
            <a:r>
              <a:rPr lang="en-IN" sz="28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a:t>
            </a:r>
          </a:p>
          <a:p>
            <a:pPr lvl="1" algn="just">
              <a:lnSpc>
                <a:spcPct val="115000"/>
              </a:lnSpc>
              <a:spcAft>
                <a:spcPts val="0"/>
              </a:spcAft>
              <a:tabLst>
                <a:tab pos="1890395" algn="l"/>
              </a:tabLst>
            </a:pPr>
            <a:endParaRPr lang="en-IN" sz="2400" dirty="0">
              <a:latin typeface="Calibri" panose="020F0502020204030204" pitchFamily="34" charset="0"/>
              <a:ea typeface="Calibri" panose="020F0502020204030204" pitchFamily="34" charset="0"/>
              <a:cs typeface="Mangal" panose="02040503050203030202" pitchFamily="18" charset="0"/>
            </a:endParaRPr>
          </a:p>
          <a:p>
            <a:pPr lvl="1" algn="just">
              <a:lnSpc>
                <a:spcPct val="115000"/>
              </a:lnSpc>
              <a:spcAft>
                <a:spcPts val="0"/>
              </a:spcAft>
              <a:tabLst>
                <a:tab pos="1890395" algn="l"/>
              </a:tabLst>
            </a:pPr>
            <a:r>
              <a:rPr lang="en-IN" sz="28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Mangal" panose="02040503050203030202" pitchFamily="18" charset="0"/>
              </a:rPr>
              <a:t>Security </a:t>
            </a:r>
            <a:r>
              <a:rPr lang="en-IN" sz="28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Mangal" panose="02040503050203030202" pitchFamily="18" charset="0"/>
              </a:rPr>
              <a:t>Requirements</a:t>
            </a:r>
            <a:r>
              <a:rPr lang="en-IN" sz="28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Mangal" panose="02040503050203030202" pitchFamily="18" charset="0"/>
              </a:rPr>
              <a:t>:</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0"/>
              </a:spcAft>
              <a:buFont typeface="Symbol" panose="05050102010706020507" pitchFamily="18" charset="2"/>
              <a:buChar char=""/>
            </a:pPr>
            <a:r>
              <a:rPr lang="en-IN" sz="28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Only authenticated users can access this system. </a:t>
            </a:r>
            <a:endParaRPr lang="en-IN" sz="2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Mangal" panose="02040503050203030202" pitchFamily="18" charset="0"/>
            </a:endParaRPr>
          </a:p>
          <a:p>
            <a:pPr marL="97155" algn="just">
              <a:lnSpc>
                <a:spcPct val="150000"/>
              </a:lnSpc>
              <a:spcAft>
                <a:spcPts val="1000"/>
              </a:spcAft>
            </a:pPr>
            <a:r>
              <a:rPr lang="en-IN" sz="1200" dirty="0">
                <a:latin typeface="Times New Roman" panose="02020603050405020304" pitchFamily="18"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6340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60" y="274320"/>
            <a:ext cx="10006148" cy="6215548"/>
          </a:xfrm>
          <a:prstGeom prst="rect">
            <a:avLst/>
          </a:prstGeom>
        </p:spPr>
        <p:txBody>
          <a:bodyPr wrap="square">
            <a:spAutoFit/>
          </a:bodyPr>
          <a:lstStyle/>
          <a:p>
            <a:pPr lvl="1" algn="just">
              <a:lnSpc>
                <a:spcPct val="115000"/>
              </a:lnSpc>
              <a:spcAft>
                <a:spcPts val="0"/>
              </a:spcAft>
              <a:tabLst>
                <a:tab pos="1890395" algn="l"/>
              </a:tabLst>
            </a:pPr>
            <a:r>
              <a:rPr lang="en-IN" sz="4400" dirty="0">
                <a:ln w="0"/>
                <a:solidFill>
                  <a:schemeClr val="accent1"/>
                </a:solidFill>
                <a:effectLst>
                  <a:outerShdw blurRad="38100" dist="25400" dir="5400000" algn="ctr" rotWithShape="0">
                    <a:srgbClr val="6E747A">
                      <a:alpha val="43000"/>
                    </a:srgbClr>
                  </a:outerShdw>
                </a:effectLst>
                <a:ea typeface="Calibri" panose="020F0502020204030204" pitchFamily="34" charset="0"/>
                <a:cs typeface="Mangal" panose="02040503050203030202" pitchFamily="18" charset="0"/>
              </a:rPr>
              <a:t>Software quality attributes:</a:t>
            </a:r>
          </a:p>
          <a:p>
            <a:pPr marL="457200" algn="just">
              <a:lnSpc>
                <a:spcPct val="115000"/>
              </a:lnSpc>
              <a:spcAft>
                <a:spcPts val="0"/>
              </a:spcAft>
              <a:tabLst>
                <a:tab pos="1890395" algn="l"/>
              </a:tabLst>
            </a:pPr>
            <a:r>
              <a:rPr lang="en-IN" sz="1200" b="1" dirty="0">
                <a:latin typeface="Times New Roman" panose="02020603050405020304" pitchFamily="18" charset="0"/>
                <a:ea typeface="Calibri" panose="020F0502020204030204" pitchFamily="34" charset="0"/>
                <a:cs typeface="Mangal" panose="02040503050203030202" pitchFamily="18" charset="0"/>
              </a:rPr>
              <a:t> </a:t>
            </a:r>
            <a:endParaRPr lang="en-IN" sz="11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0"/>
              </a:spcAft>
              <a:buFont typeface="Symbol" panose="05050102010706020507" pitchFamily="18" charset="2"/>
              <a:buChar char=""/>
              <a:tabLst>
                <a:tab pos="1890395" algn="l"/>
              </a:tabLst>
            </a:pPr>
            <a:r>
              <a:rPr lang="en-IN" sz="2000" b="1" u="sng" dirty="0" smtClean="0">
                <a:latin typeface="Times New Roman" panose="02020603050405020304" pitchFamily="18" charset="0"/>
                <a:ea typeface="Calibri" panose="020F0502020204030204" pitchFamily="34" charset="0"/>
                <a:cs typeface="Mangal" panose="02040503050203030202" pitchFamily="18" charset="0"/>
              </a:rPr>
              <a:t>Reliability:</a:t>
            </a:r>
            <a:r>
              <a:rPr lang="en-IN" sz="2000" dirty="0">
                <a:latin typeface="Calibri" panose="020F0502020204030204" pitchFamily="34" charset="0"/>
                <a:ea typeface="Calibri" panose="020F0502020204030204" pitchFamily="34" charset="0"/>
                <a:cs typeface="Mangal" panose="02040503050203030202" pitchFamily="18" charset="0"/>
              </a:rPr>
              <a:t> </a:t>
            </a:r>
            <a:r>
              <a:rPr lang="en-IN" dirty="0" smtClean="0">
                <a:latin typeface="Times New Roman" panose="02020603050405020304" pitchFamily="18" charset="0"/>
                <a:ea typeface="Calibri" panose="020F0502020204030204" pitchFamily="34" charset="0"/>
                <a:cs typeface="Mangal" panose="02040503050203030202" pitchFamily="18" charset="0"/>
              </a:rPr>
              <a:t>This system is designed to have very simple database just to cater the exact need of “</a:t>
            </a:r>
            <a:r>
              <a:rPr lang="en-IN" dirty="0">
                <a:ln w="0"/>
                <a:effectLst>
                  <a:outerShdw blurRad="38100" dist="19050" dir="2700000" algn="tl" rotWithShape="0">
                    <a:schemeClr val="dk1">
                      <a:alpha val="40000"/>
                    </a:schemeClr>
                  </a:outerShdw>
                </a:effectLst>
              </a:rPr>
              <a:t>E-Farm</a:t>
            </a:r>
            <a:r>
              <a:rPr lang="en-IN" dirty="0" smtClean="0">
                <a:latin typeface="Times New Roman" panose="02020603050405020304" pitchFamily="18" charset="0"/>
                <a:ea typeface="Calibri" panose="020F0502020204030204" pitchFamily="34" charset="0"/>
                <a:cs typeface="Mangal" panose="02040503050203030202" pitchFamily="18" charset="0"/>
              </a:rPr>
              <a:t>”. It is tested for all the constraints at development stage.</a:t>
            </a:r>
            <a:endParaRPr lang="en-IN" dirty="0" smtClean="0">
              <a:latin typeface="Calibri" panose="020F0502020204030204" pitchFamily="34" charset="0"/>
              <a:ea typeface="Calibri" panose="020F0502020204030204" pitchFamily="34" charset="0"/>
              <a:cs typeface="Mangal" panose="02040503050203030202" pitchFamily="18" charset="0"/>
            </a:endParaRPr>
          </a:p>
          <a:p>
            <a:pPr marL="457200" indent="-269875" algn="just">
              <a:lnSpc>
                <a:spcPct val="115000"/>
              </a:lnSpc>
              <a:spcAft>
                <a:spcPts val="0"/>
              </a:spcAft>
              <a:tabLst>
                <a:tab pos="1890395" algn="l"/>
              </a:tabLst>
            </a:pPr>
            <a:r>
              <a:rPr lang="en-IN" sz="2000" b="1" dirty="0">
                <a:latin typeface="Times New Roman" panose="02020603050405020304" pitchFamily="18"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0"/>
              </a:spcAft>
              <a:buFont typeface="Symbol" panose="05050102010706020507" pitchFamily="18" charset="2"/>
              <a:buChar char=""/>
              <a:tabLst>
                <a:tab pos="1890395" algn="l"/>
              </a:tabLst>
            </a:pPr>
            <a:r>
              <a:rPr lang="en-IN" sz="2000" b="1" u="sng" dirty="0" smtClean="0">
                <a:latin typeface="Times New Roman" panose="02020603050405020304" pitchFamily="18" charset="0"/>
                <a:ea typeface="Calibri" panose="020F0502020204030204" pitchFamily="34" charset="0"/>
                <a:cs typeface="Mangal" panose="02040503050203030202" pitchFamily="18" charset="0"/>
              </a:rPr>
              <a:t>Availability: </a:t>
            </a:r>
            <a:r>
              <a:rPr lang="en-IN" dirty="0" smtClean="0">
                <a:latin typeface="Times New Roman" panose="02020603050405020304" pitchFamily="18" charset="0"/>
                <a:ea typeface="Calibri" panose="020F0502020204030204" pitchFamily="34" charset="0"/>
                <a:cs typeface="Mangal" panose="02040503050203030202" pitchFamily="18" charset="0"/>
              </a:rPr>
              <a:t>This system will only available till the system on which it is installed is running.</a:t>
            </a:r>
            <a:endParaRPr lang="en-IN" sz="1600" dirty="0" smtClean="0">
              <a:latin typeface="Calibri" panose="020F0502020204030204" pitchFamily="34" charset="0"/>
              <a:ea typeface="Calibri" panose="020F0502020204030204" pitchFamily="34" charset="0"/>
              <a:cs typeface="Mangal" panose="02040503050203030202" pitchFamily="18" charset="0"/>
            </a:endParaRPr>
          </a:p>
          <a:p>
            <a:pPr marL="457200" indent="-269875" algn="just">
              <a:lnSpc>
                <a:spcPct val="115000"/>
              </a:lnSpc>
              <a:spcAft>
                <a:spcPts val="0"/>
              </a:spcAft>
              <a:tabLst>
                <a:tab pos="1890395" algn="l"/>
              </a:tabLst>
            </a:pPr>
            <a:r>
              <a:rPr lang="en-IN" sz="2000" b="1" dirty="0">
                <a:latin typeface="Times New Roman" panose="02020603050405020304" pitchFamily="18"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0"/>
              </a:spcAft>
              <a:buFont typeface="Symbol" panose="05050102010706020507" pitchFamily="18" charset="2"/>
              <a:buChar char=""/>
              <a:tabLst>
                <a:tab pos="1890395" algn="l"/>
              </a:tabLst>
            </a:pPr>
            <a:r>
              <a:rPr lang="en-IN" sz="2000" b="1" u="sng" dirty="0" smtClean="0">
                <a:latin typeface="Times New Roman" panose="02020603050405020304" pitchFamily="18" charset="0"/>
                <a:ea typeface="Calibri" panose="020F0502020204030204" pitchFamily="34" charset="0"/>
                <a:cs typeface="Mangal" panose="02040503050203030202" pitchFamily="18" charset="0"/>
              </a:rPr>
              <a:t>Security:</a:t>
            </a:r>
            <a:r>
              <a:rPr lang="en-IN" sz="2000" dirty="0">
                <a:latin typeface="Calibri" panose="020F0502020204030204" pitchFamily="34" charset="0"/>
                <a:ea typeface="Calibri" panose="020F0502020204030204" pitchFamily="34" charset="0"/>
                <a:cs typeface="Mangal" panose="02040503050203030202" pitchFamily="18" charset="0"/>
              </a:rPr>
              <a:t> </a:t>
            </a:r>
            <a:r>
              <a:rPr lang="en-IN" dirty="0" smtClean="0">
                <a:latin typeface="Times New Roman" panose="02020603050405020304" pitchFamily="18" charset="0"/>
                <a:ea typeface="Calibri" panose="020F0502020204030204" pitchFamily="34" charset="0"/>
                <a:cs typeface="Mangal" panose="02040503050203030202" pitchFamily="18" charset="0"/>
              </a:rPr>
              <a:t>This </a:t>
            </a:r>
            <a:r>
              <a:rPr lang="en-IN" dirty="0">
                <a:latin typeface="Times New Roman" panose="02020603050405020304" pitchFamily="18" charset="0"/>
                <a:ea typeface="Calibri" panose="020F0502020204030204" pitchFamily="34" charset="0"/>
                <a:cs typeface="Mangal" panose="02040503050203030202" pitchFamily="18" charset="0"/>
              </a:rPr>
              <a:t>system is provided with authentication without which no user can pass. So only the legitimate users are allowed to use the application. If the legitimate users share the authentication information then the system is open to outsiders.</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indent="-269875" algn="just">
              <a:lnSpc>
                <a:spcPct val="115000"/>
              </a:lnSpc>
              <a:spcAft>
                <a:spcPts val="0"/>
              </a:spcAft>
              <a:tabLst>
                <a:tab pos="1890395" algn="l"/>
              </a:tabLst>
            </a:pPr>
            <a:r>
              <a:rPr lang="en-IN" sz="2000" b="1" dirty="0">
                <a:latin typeface="Times New Roman" panose="02020603050405020304" pitchFamily="18" charset="0"/>
                <a:ea typeface="Calibri" panose="020F0502020204030204" pitchFamily="34" charset="0"/>
                <a:cs typeface="Mangal" panose="02040503050203030202" pitchFamily="18" charset="0"/>
              </a:rPr>
              <a:t> </a:t>
            </a:r>
            <a:endParaRPr lang="en-IN" sz="2000"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0"/>
              </a:spcAft>
              <a:buFont typeface="Symbol" panose="05050102010706020507" pitchFamily="18" charset="2"/>
              <a:buChar char=""/>
              <a:tabLst>
                <a:tab pos="1890395" algn="l"/>
              </a:tabLst>
            </a:pPr>
            <a:r>
              <a:rPr lang="en-IN" sz="2000" b="1" u="sng" dirty="0" smtClean="0">
                <a:latin typeface="Times New Roman" panose="02020603050405020304" pitchFamily="18" charset="0"/>
                <a:ea typeface="Calibri" panose="020F0502020204030204" pitchFamily="34" charset="0"/>
                <a:cs typeface="Mangal" panose="02040503050203030202" pitchFamily="18" charset="0"/>
              </a:rPr>
              <a:t>Maintainability:</a:t>
            </a:r>
            <a:r>
              <a:rPr lang="en-IN" sz="2000" dirty="0">
                <a:latin typeface="Calibri" panose="020F0502020204030204" pitchFamily="34" charset="0"/>
                <a:ea typeface="Calibri" panose="020F0502020204030204" pitchFamily="34" charset="0"/>
                <a:cs typeface="Mangal" panose="02040503050203030202" pitchFamily="18" charset="0"/>
              </a:rPr>
              <a:t> </a:t>
            </a:r>
            <a:r>
              <a:rPr lang="en-IN" dirty="0" smtClean="0">
                <a:latin typeface="Times New Roman" panose="02020603050405020304" pitchFamily="18" charset="0"/>
                <a:ea typeface="Calibri" panose="020F0502020204030204" pitchFamily="34" charset="0"/>
                <a:cs typeface="Mangal" panose="02040503050203030202" pitchFamily="18" charset="0"/>
              </a:rPr>
              <a:t>There </a:t>
            </a:r>
            <a:r>
              <a:rPr lang="en-IN" dirty="0">
                <a:latin typeface="Times New Roman" panose="02020603050405020304" pitchFamily="18" charset="0"/>
                <a:ea typeface="Calibri" panose="020F0502020204030204" pitchFamily="34" charset="0"/>
                <a:cs typeface="Mangal" panose="02040503050203030202" pitchFamily="18" charset="0"/>
              </a:rPr>
              <a:t>is maintenance required for the website. The database is provided by the Administrator as well as the end-use.	</a:t>
            </a:r>
            <a:endParaRPr lang="en-IN" dirty="0">
              <a:latin typeface="Calibri" panose="020F0502020204030204" pitchFamily="34" charset="0"/>
              <a:ea typeface="Calibri" panose="020F0502020204030204" pitchFamily="34" charset="0"/>
              <a:cs typeface="Mangal" panose="02040503050203030202" pitchFamily="18" charset="0"/>
            </a:endParaRPr>
          </a:p>
          <a:p>
            <a:pPr marL="457200" indent="-269875" algn="just">
              <a:lnSpc>
                <a:spcPct val="115000"/>
              </a:lnSpc>
              <a:spcAft>
                <a:spcPts val="0"/>
              </a:spcAft>
              <a:tabLst>
                <a:tab pos="1890395" algn="l"/>
              </a:tabLst>
            </a:pPr>
            <a:r>
              <a:rPr lang="en-IN" b="1" dirty="0">
                <a:latin typeface="Times New Roman" panose="02020603050405020304" pitchFamily="18" charset="0"/>
                <a:ea typeface="Calibri" panose="020F0502020204030204" pitchFamily="34" charset="0"/>
                <a:cs typeface="Mangal" panose="02040503050203030202" pitchFamily="18" charset="0"/>
              </a:rPr>
              <a:t> </a:t>
            </a:r>
            <a:endParaRPr lang="en-IN"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0"/>
              </a:spcAft>
              <a:buFont typeface="Symbol" panose="05050102010706020507" pitchFamily="18" charset="2"/>
              <a:buChar char=""/>
              <a:tabLst>
                <a:tab pos="1890395" algn="l"/>
              </a:tabLst>
            </a:pPr>
            <a:r>
              <a:rPr lang="en-IN" sz="2000" b="1" u="sng" dirty="0" smtClean="0">
                <a:latin typeface="Times New Roman" panose="02020603050405020304" pitchFamily="18" charset="0"/>
                <a:ea typeface="Calibri" panose="020F0502020204030204" pitchFamily="34" charset="0"/>
                <a:cs typeface="Mangal" panose="02040503050203030202" pitchFamily="18" charset="0"/>
              </a:rPr>
              <a:t>Portability:</a:t>
            </a:r>
            <a:r>
              <a:rPr lang="en-IN" sz="2000" dirty="0">
                <a:latin typeface="Calibri" panose="020F0502020204030204" pitchFamily="34" charset="0"/>
                <a:ea typeface="Calibri" panose="020F0502020204030204" pitchFamily="34" charset="0"/>
                <a:cs typeface="Mangal" panose="02040503050203030202" pitchFamily="18" charset="0"/>
              </a:rPr>
              <a:t> </a:t>
            </a:r>
            <a:r>
              <a:rPr lang="en-IN" dirty="0" smtClean="0">
                <a:latin typeface="Times New Roman" panose="02020603050405020304" pitchFamily="18" charset="0"/>
                <a:ea typeface="Calibri" panose="020F0502020204030204" pitchFamily="34" charset="0"/>
                <a:cs typeface="Mangal" panose="02040503050203030202" pitchFamily="18" charset="0"/>
              </a:rPr>
              <a:t>The </a:t>
            </a:r>
            <a:r>
              <a:rPr lang="en-IN" dirty="0">
                <a:latin typeface="Times New Roman" panose="02020603050405020304" pitchFamily="18" charset="0"/>
                <a:ea typeface="Calibri" panose="020F0502020204030204" pitchFamily="34" charset="0"/>
                <a:cs typeface="Mangal" panose="02040503050203030202" pitchFamily="18" charset="0"/>
              </a:rPr>
              <a:t>system works anywhere with the internet </a:t>
            </a:r>
            <a:r>
              <a:rPr lang="en-IN" dirty="0" smtClean="0">
                <a:latin typeface="Times New Roman" panose="02020603050405020304" pitchFamily="18" charset="0"/>
                <a:ea typeface="Calibri" panose="020F0502020204030204" pitchFamily="34" charset="0"/>
                <a:cs typeface="Mangal" panose="02040503050203030202" pitchFamily="18" charset="0"/>
              </a:rPr>
              <a:t>connection.</a:t>
            </a:r>
            <a:endParaRPr lang="en-IN"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0"/>
              </a:spcAft>
              <a:buFont typeface="Symbol" panose="05050102010706020507" pitchFamily="18" charset="2"/>
              <a:buChar char=""/>
              <a:tabLst>
                <a:tab pos="1890395" algn="l"/>
              </a:tabLst>
            </a:pPr>
            <a:endParaRPr lang="en-IN" sz="2000" b="1" u="sng" dirty="0">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0"/>
              </a:spcAft>
              <a:buFont typeface="Symbol" panose="05050102010706020507" pitchFamily="18" charset="2"/>
              <a:buChar char=""/>
              <a:tabLst>
                <a:tab pos="1890395" algn="l"/>
              </a:tabLst>
            </a:pPr>
            <a:r>
              <a:rPr lang="en-IN" sz="2000" b="1" u="sng" dirty="0" smtClean="0">
                <a:latin typeface="Times New Roman" panose="02020603050405020304" pitchFamily="18" charset="0"/>
                <a:ea typeface="Calibri" panose="020F0502020204030204" pitchFamily="34" charset="0"/>
                <a:cs typeface="Mangal" panose="02040503050203030202" pitchFamily="18" charset="0"/>
              </a:rPr>
              <a:t>Other requirements:</a:t>
            </a:r>
            <a:r>
              <a:rPr lang="en-IN" sz="2000" dirty="0">
                <a:latin typeface="Calibri" panose="020F0502020204030204" pitchFamily="34" charset="0"/>
                <a:ea typeface="Calibri" panose="020F0502020204030204" pitchFamily="34" charset="0"/>
                <a:cs typeface="Mangal" panose="02040503050203030202" pitchFamily="18" charset="0"/>
              </a:rPr>
              <a:t> </a:t>
            </a:r>
            <a:r>
              <a:rPr lang="en-IN" dirty="0" smtClean="0">
                <a:latin typeface="Times New Roman" panose="02020603050405020304" pitchFamily="18" charset="0"/>
                <a:ea typeface="Calibri" panose="020F0502020204030204" pitchFamily="34" charset="0"/>
                <a:cs typeface="Mangal" panose="02040503050203030202" pitchFamily="18" charset="0"/>
              </a:rPr>
              <a:t>None</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2081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800" dirty="0" smtClean="0">
                <a:ln w="0"/>
                <a:effectLst>
                  <a:outerShdw blurRad="38100" dist="19050" dir="2700000" algn="tl" rotWithShape="0">
                    <a:schemeClr val="dk1">
                      <a:alpha val="40000"/>
                    </a:schemeClr>
                  </a:outerShdw>
                </a:effectLst>
              </a:rPr>
              <a:t>System Design</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1790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0670"/>
            <a:ext cx="10018713" cy="1116874"/>
          </a:xfrm>
        </p:spPr>
        <p:txBody>
          <a:bodyPr>
            <a:normAutofit/>
          </a:bodyPr>
          <a:lstStyle/>
          <a:p>
            <a:r>
              <a:rPr lang="en-US" sz="4400" dirty="0" smtClean="0">
                <a:ln w="0"/>
                <a:solidFill>
                  <a:schemeClr val="accent1"/>
                </a:solidFill>
                <a:effectLst>
                  <a:outerShdw blurRad="38100" dist="25400" dir="5400000" algn="ctr" rotWithShape="0">
                    <a:srgbClr val="6E747A">
                      <a:alpha val="43000"/>
                    </a:srgbClr>
                  </a:outerShdw>
                </a:effectLst>
              </a:rPr>
              <a:t>Introduction</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2050869"/>
            <a:ext cx="10018713" cy="3740331"/>
          </a:xfrm>
        </p:spPr>
        <p:txBody>
          <a:bodyPr>
            <a:normAutofit lnSpcReduction="10000"/>
          </a:bodyPr>
          <a:lstStyle/>
          <a:p>
            <a:pPr algn="just"/>
            <a:r>
              <a:rPr lang="en-IN" dirty="0"/>
              <a:t>The system analysis approach emphasises a closed look on all parts of the system. The analyst must consider all the system elements, their inputs, outputs, control, feedback and the environment when the system is being constructed.</a:t>
            </a:r>
          </a:p>
          <a:p>
            <a:pPr marL="0" indent="0" algn="just">
              <a:buNone/>
            </a:pPr>
            <a:endParaRPr lang="en-IN" dirty="0"/>
          </a:p>
          <a:p>
            <a:pPr algn="just"/>
            <a:r>
              <a:rPr lang="en-IN" dirty="0"/>
              <a:t>The goal of system design phase is to produce a model or representation of the system, which can be used to build the system. Here the emphasis is on translating the requirements of the system into design specification.</a:t>
            </a:r>
          </a:p>
          <a:p>
            <a:endParaRPr lang="en-IN" dirty="0"/>
          </a:p>
        </p:txBody>
      </p:sp>
    </p:spTree>
    <p:extLst>
      <p:ext uri="{BB962C8B-B14F-4D97-AF65-F5344CB8AC3E}">
        <p14:creationId xmlns:p14="http://schemas.microsoft.com/office/powerpoint/2010/main" val="266271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813" y="104502"/>
            <a:ext cx="10018713" cy="849086"/>
          </a:xfrm>
        </p:spPr>
        <p:txBody>
          <a:bodyPr>
            <a:normAutofit/>
          </a:bodyPr>
          <a:lstStyle/>
          <a:p>
            <a:r>
              <a:rPr lang="en-US" sz="4400" dirty="0">
                <a:ln w="0"/>
                <a:solidFill>
                  <a:schemeClr val="accent1"/>
                </a:solidFill>
                <a:effectLst>
                  <a:outerShdw blurRad="38100" dist="25400" dir="5400000" algn="ctr" rotWithShape="0">
                    <a:srgbClr val="6E747A">
                      <a:alpha val="43000"/>
                    </a:srgbClr>
                  </a:outerShdw>
                </a:effectLst>
              </a:rPr>
              <a:t>Context Flow </a:t>
            </a:r>
            <a:r>
              <a:rPr lang="en-US" sz="4400" dirty="0" smtClean="0">
                <a:ln w="0"/>
                <a:solidFill>
                  <a:schemeClr val="accent1"/>
                </a:solidFill>
                <a:effectLst>
                  <a:outerShdw blurRad="38100" dist="25400" dir="5400000" algn="ctr" rotWithShape="0">
                    <a:srgbClr val="6E747A">
                      <a:alpha val="43000"/>
                    </a:srgbClr>
                  </a:outerShdw>
                </a:effectLst>
              </a:rPr>
              <a:t>Diagram</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1175657"/>
            <a:ext cx="10018713" cy="1127760"/>
          </a:xfrm>
        </p:spPr>
        <p:txBody>
          <a:bodyPr>
            <a:normAutofit fontScale="92500" lnSpcReduction="10000"/>
          </a:bodyPr>
          <a:lstStyle/>
          <a:p>
            <a:r>
              <a:rPr lang="en-US" i="1" dirty="0"/>
              <a:t>The Context Flow Diagram (CFD) describes the external entities acting on the system. The environment in which the system is used is depicted in the figure.</a:t>
            </a:r>
          </a:p>
          <a:p>
            <a:endParaRPr lang="en-IN" dirty="0"/>
          </a:p>
        </p:txBody>
      </p:sp>
      <p:pic>
        <p:nvPicPr>
          <p:cNvPr id="4" name="Picture 3"/>
          <p:cNvPicPr>
            <a:picLocks noChangeAspect="1"/>
          </p:cNvPicPr>
          <p:nvPr/>
        </p:nvPicPr>
        <p:blipFill>
          <a:blip r:embed="rId2"/>
          <a:stretch>
            <a:fillRect/>
          </a:stretch>
        </p:blipFill>
        <p:spPr>
          <a:xfrm>
            <a:off x="2376788" y="2024743"/>
            <a:ext cx="8935646" cy="4784187"/>
          </a:xfrm>
          <a:prstGeom prst="rect">
            <a:avLst/>
          </a:prstGeom>
        </p:spPr>
      </p:pic>
      <p:sp>
        <p:nvSpPr>
          <p:cNvPr id="5" name="TextBox 4"/>
          <p:cNvSpPr txBox="1"/>
          <p:nvPr/>
        </p:nvSpPr>
        <p:spPr>
          <a:xfrm>
            <a:off x="6493666" y="4503420"/>
            <a:ext cx="845820" cy="307777"/>
          </a:xfrm>
          <a:prstGeom prst="rect">
            <a:avLst/>
          </a:prstGeom>
          <a:solidFill>
            <a:schemeClr val="accent1">
              <a:lumMod val="75000"/>
            </a:schemeClr>
          </a:solidFill>
        </p:spPr>
        <p:txBody>
          <a:bodyPr wrap="square" rtlCol="0">
            <a:spAutoFit/>
          </a:bodyPr>
          <a:lstStyle/>
          <a:p>
            <a:r>
              <a:rPr lang="en-IN" sz="1400" dirty="0">
                <a:ln w="0"/>
                <a:solidFill>
                  <a:schemeClr val="bg1"/>
                </a:solidFill>
                <a:effectLst>
                  <a:outerShdw blurRad="38100" dist="19050" dir="2700000" algn="tl" rotWithShape="0">
                    <a:schemeClr val="dk1">
                      <a:alpha val="40000"/>
                    </a:schemeClr>
                  </a:outerShdw>
                </a:effectLst>
              </a:rPr>
              <a:t>E-Farm</a:t>
            </a:r>
            <a:endParaRPr lang="en-US" sz="1400" dirty="0">
              <a:solidFill>
                <a:schemeClr val="bg1"/>
              </a:solidFill>
            </a:endParaRPr>
          </a:p>
        </p:txBody>
      </p:sp>
    </p:spTree>
    <p:extLst>
      <p:ext uri="{BB962C8B-B14F-4D97-AF65-F5344CB8AC3E}">
        <p14:creationId xmlns:p14="http://schemas.microsoft.com/office/powerpoint/2010/main" val="366077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41663"/>
            <a:ext cx="10018713" cy="1038497"/>
          </a:xfrm>
        </p:spPr>
        <p:txBody>
          <a:bodyPr>
            <a:normAutofit/>
          </a:bodyPr>
          <a:lstStyle/>
          <a:p>
            <a:r>
              <a:rPr lang="en-US" sz="4400" dirty="0">
                <a:ln w="0"/>
                <a:solidFill>
                  <a:schemeClr val="accent1"/>
                </a:solidFill>
                <a:effectLst>
                  <a:outerShdw blurRad="38100" dist="25400" dir="5400000" algn="ctr" rotWithShape="0">
                    <a:srgbClr val="6E747A">
                      <a:alpha val="43000"/>
                    </a:srgbClr>
                  </a:outerShdw>
                </a:effectLst>
              </a:rPr>
              <a:t>Data Flow Diagram</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1724297"/>
            <a:ext cx="10018713" cy="4432663"/>
          </a:xfrm>
        </p:spPr>
        <p:txBody>
          <a:bodyPr>
            <a:normAutofit/>
          </a:bodyPr>
          <a:lstStyle/>
          <a:p>
            <a:pPr algn="just"/>
            <a:r>
              <a:rPr lang="en-US" i="1" dirty="0"/>
              <a:t>A Data Flow Diagram (DFD) is a graphical representation of the “flow” of data through an Information System.</a:t>
            </a:r>
          </a:p>
          <a:p>
            <a:pPr algn="just"/>
            <a:r>
              <a:rPr lang="en-US" i="1" dirty="0"/>
              <a:t> A DFD also can be used for the visualization of Data Processing. It is common practice for a designer to draw a context-level DFD first which shows the interaction between the system and outside entities.</a:t>
            </a:r>
          </a:p>
          <a:p>
            <a:pPr algn="just"/>
            <a:r>
              <a:rPr lang="en-US" i="1" dirty="0"/>
              <a:t> This context-level DFD is then “exploded” to show more detail of the system being modeled</a:t>
            </a:r>
          </a:p>
          <a:p>
            <a:pPr marL="0" indent="0" algn="just">
              <a:buNone/>
            </a:pPr>
            <a:endParaRPr lang="en-US" i="1" dirty="0"/>
          </a:p>
          <a:p>
            <a:pPr algn="just"/>
            <a:r>
              <a:rPr lang="en-US" i="1" dirty="0"/>
              <a:t>The DFD uses four symbols, and are explained in next slides:</a:t>
            </a:r>
          </a:p>
          <a:p>
            <a:endParaRPr lang="en-IN" dirty="0"/>
          </a:p>
        </p:txBody>
      </p:sp>
    </p:spTree>
    <p:extLst>
      <p:ext uri="{BB962C8B-B14F-4D97-AF65-F5344CB8AC3E}">
        <p14:creationId xmlns:p14="http://schemas.microsoft.com/office/powerpoint/2010/main" val="238207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03313680"/>
              </p:ext>
            </p:extLst>
          </p:nvPr>
        </p:nvGraphicFramePr>
        <p:xfrm>
          <a:off x="2351313" y="378822"/>
          <a:ext cx="9399906" cy="6048103"/>
        </p:xfrm>
        <a:graphic>
          <a:graphicData uri="http://schemas.openxmlformats.org/drawingml/2006/table">
            <a:tbl>
              <a:tblPr firstRow="1" bandRow="1">
                <a:tableStyleId>{5C22544A-7EE6-4342-B048-85BDC9FD1C3A}</a:tableStyleId>
              </a:tblPr>
              <a:tblGrid>
                <a:gridCol w="3788230">
                  <a:extLst>
                    <a:ext uri="{9D8B030D-6E8A-4147-A177-3AD203B41FA5}">
                      <a16:colId xmlns:a16="http://schemas.microsoft.com/office/drawing/2014/main" val="56284225"/>
                    </a:ext>
                  </a:extLst>
                </a:gridCol>
                <a:gridCol w="5611676">
                  <a:extLst>
                    <a:ext uri="{9D8B030D-6E8A-4147-A177-3AD203B41FA5}">
                      <a16:colId xmlns:a16="http://schemas.microsoft.com/office/drawing/2014/main" val="1260175729"/>
                    </a:ext>
                  </a:extLst>
                </a:gridCol>
              </a:tblGrid>
              <a:tr h="1092311">
                <a:tc>
                  <a:txBody>
                    <a:bodyPr/>
                    <a:lstStyle/>
                    <a:p>
                      <a:pPr algn="ctr">
                        <a:lnSpc>
                          <a:spcPct val="115000"/>
                        </a:lnSpc>
                        <a:spcAft>
                          <a:spcPts val="0"/>
                        </a:spcAft>
                      </a:pPr>
                      <a:r>
                        <a:rPr lang="en-US" sz="1200" b="1" dirty="0">
                          <a:effectLst/>
                          <a:latin typeface="Times New Roman" panose="02020603050405020304" pitchFamily="18" charset="0"/>
                          <a:ea typeface="Times New Roman" panose="02020603050405020304" pitchFamily="18" charset="0"/>
                          <a:cs typeface="Mangal" panose="02040503050203030202" pitchFamily="18" charset="0"/>
                        </a:rPr>
                        <a:t>Symbol</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1200" b="1" dirty="0">
                          <a:effectLst/>
                          <a:latin typeface="Times New Roman" panose="02020603050405020304" pitchFamily="18" charset="0"/>
                          <a:ea typeface="Times New Roman" panose="02020603050405020304" pitchFamily="18" charset="0"/>
                          <a:cs typeface="Mangal" panose="02040503050203030202" pitchFamily="18" charset="0"/>
                        </a:rPr>
                        <a:t>Description</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719039628"/>
                  </a:ext>
                </a:extLst>
              </a:tr>
              <a:tr h="1238948">
                <a:tc>
                  <a:txBody>
                    <a:bodyPr/>
                    <a:lstStyle/>
                    <a:p>
                      <a:pPr algn="ctr">
                        <a:lnSpc>
                          <a:spcPct val="115000"/>
                        </a:lnSpc>
                        <a:spcAft>
                          <a:spcPts val="0"/>
                        </a:spcAft>
                      </a:pP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The circle or bubble represents a process. A process is named and each process is represented by a named circle.</a:t>
                      </a:r>
                      <a:endParaRPr lang="en-IN" sz="105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164245506"/>
                  </a:ext>
                </a:extLst>
              </a:tr>
              <a:tr h="1238948">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The source or sink is represented as a rectangular box. The source or sink is the net originator or the consumer of the data that flows in the system</a:t>
                      </a:r>
                      <a:r>
                        <a:rPr lang="en-US" sz="12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4243835261"/>
                  </a:ext>
                </a:extLst>
              </a:tr>
              <a:tr h="1238948">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The arrow represents the flow of data through the system. The labeled arrows enter or leave the bubbles.</a:t>
                      </a:r>
                      <a:endParaRPr lang="en-IN" sz="105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489877577"/>
                  </a:ext>
                </a:extLst>
              </a:tr>
              <a:tr h="1238948">
                <a:tc>
                  <a:txBody>
                    <a:bodyPr/>
                    <a:lstStyle/>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p>
                      <a:pPr algn="ctr">
                        <a:lnSpc>
                          <a:spcPct val="115000"/>
                        </a:lnSpc>
                        <a:spcAft>
                          <a:spcPts val="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The database is represented with the open box symbol.</a:t>
                      </a:r>
                      <a:endParaRPr lang="en-IN" sz="105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792706066"/>
                  </a:ext>
                </a:extLst>
              </a:tr>
            </a:tbl>
          </a:graphicData>
        </a:graphic>
      </p:graphicFrame>
      <p:pic>
        <p:nvPicPr>
          <p:cNvPr id="5" name="Picture 4"/>
          <p:cNvPicPr>
            <a:picLocks noChangeAspect="1"/>
          </p:cNvPicPr>
          <p:nvPr/>
        </p:nvPicPr>
        <p:blipFill>
          <a:blip r:embed="rId2"/>
          <a:stretch>
            <a:fillRect/>
          </a:stretch>
        </p:blipFill>
        <p:spPr>
          <a:xfrm>
            <a:off x="3635218" y="1615636"/>
            <a:ext cx="1133333" cy="961905"/>
          </a:xfrm>
          <a:prstGeom prst="rect">
            <a:avLst/>
          </a:prstGeom>
        </p:spPr>
      </p:pic>
      <p:pic>
        <p:nvPicPr>
          <p:cNvPr id="6" name="Picture 5"/>
          <p:cNvPicPr>
            <a:picLocks noChangeAspect="1"/>
          </p:cNvPicPr>
          <p:nvPr/>
        </p:nvPicPr>
        <p:blipFill>
          <a:blip r:embed="rId3"/>
          <a:stretch>
            <a:fillRect/>
          </a:stretch>
        </p:blipFill>
        <p:spPr>
          <a:xfrm>
            <a:off x="3059027" y="2890545"/>
            <a:ext cx="2285714" cy="923810"/>
          </a:xfrm>
          <a:prstGeom prst="rect">
            <a:avLst/>
          </a:prstGeom>
        </p:spPr>
      </p:pic>
      <p:pic>
        <p:nvPicPr>
          <p:cNvPr id="7" name="Picture 6"/>
          <p:cNvPicPr>
            <a:picLocks noChangeAspect="1"/>
          </p:cNvPicPr>
          <p:nvPr/>
        </p:nvPicPr>
        <p:blipFill>
          <a:blip r:embed="rId4"/>
          <a:stretch>
            <a:fillRect/>
          </a:stretch>
        </p:blipFill>
        <p:spPr>
          <a:xfrm>
            <a:off x="2879498" y="4331170"/>
            <a:ext cx="2695949" cy="515149"/>
          </a:xfrm>
          <a:prstGeom prst="rect">
            <a:avLst/>
          </a:prstGeom>
        </p:spPr>
      </p:pic>
      <p:pic>
        <p:nvPicPr>
          <p:cNvPr id="8" name="Picture 7"/>
          <p:cNvPicPr>
            <a:picLocks noChangeAspect="1"/>
          </p:cNvPicPr>
          <p:nvPr/>
        </p:nvPicPr>
        <p:blipFill>
          <a:blip r:embed="rId5"/>
          <a:stretch>
            <a:fillRect/>
          </a:stretch>
        </p:blipFill>
        <p:spPr>
          <a:xfrm>
            <a:off x="3230455" y="5293592"/>
            <a:ext cx="2114286" cy="1133333"/>
          </a:xfrm>
          <a:prstGeom prst="rect">
            <a:avLst/>
          </a:prstGeom>
        </p:spPr>
      </p:pic>
    </p:spTree>
    <p:extLst>
      <p:ext uri="{BB962C8B-B14F-4D97-AF65-F5344CB8AC3E}">
        <p14:creationId xmlns:p14="http://schemas.microsoft.com/office/powerpoint/2010/main" val="2229726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772" y="182880"/>
            <a:ext cx="10018713" cy="679267"/>
          </a:xfrm>
        </p:spPr>
        <p:txBody>
          <a:bodyPr>
            <a:noAutofit/>
          </a:bodyPr>
          <a:lstStyle/>
          <a:p>
            <a:r>
              <a:rPr lang="en-US" sz="4400" u="sng" dirty="0">
                <a:ln w="0"/>
                <a:effectLst>
                  <a:outerShdw blurRad="38100" dist="19050" dir="2700000" algn="tl" rotWithShape="0">
                    <a:schemeClr val="dk1">
                      <a:alpha val="40000"/>
                    </a:schemeClr>
                  </a:outerShdw>
                </a:effectLst>
              </a:rPr>
              <a:t>Top Level DFD – Level 1:</a:t>
            </a:r>
            <a:endParaRPr lang="en-IN" sz="4400"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stretch>
            <a:fillRect/>
          </a:stretch>
        </p:blipFill>
        <p:spPr>
          <a:xfrm>
            <a:off x="1711234" y="718457"/>
            <a:ext cx="9791790" cy="5679999"/>
          </a:xfrm>
          <a:prstGeom prst="rect">
            <a:avLst/>
          </a:prstGeom>
        </p:spPr>
      </p:pic>
    </p:spTree>
    <p:extLst>
      <p:ext uri="{BB962C8B-B14F-4D97-AF65-F5344CB8AC3E}">
        <p14:creationId xmlns:p14="http://schemas.microsoft.com/office/powerpoint/2010/main" val="603882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751" y="267789"/>
            <a:ext cx="10018713" cy="881743"/>
          </a:xfrm>
        </p:spPr>
        <p:txBody>
          <a:bodyPr>
            <a:normAutofit/>
          </a:bodyPr>
          <a:lstStyle/>
          <a:p>
            <a:r>
              <a:rPr lang="en-US" sz="4400" u="sng" dirty="0">
                <a:ln w="0"/>
                <a:effectLst>
                  <a:outerShdw blurRad="38100" dist="19050" dir="2700000" algn="tl" rotWithShape="0">
                    <a:schemeClr val="dk1">
                      <a:alpha val="40000"/>
                    </a:schemeClr>
                  </a:outerShdw>
                </a:effectLst>
              </a:rPr>
              <a:t>DFD Level 2</a:t>
            </a:r>
            <a:r>
              <a:rPr lang="en-US" sz="4400" u="sng" dirty="0" smtClean="0">
                <a:ln w="0"/>
                <a:effectLst>
                  <a:outerShdw blurRad="38100" dist="19050" dir="2700000" algn="tl" rotWithShape="0">
                    <a:schemeClr val="dk1">
                      <a:alpha val="40000"/>
                    </a:schemeClr>
                  </a:outerShdw>
                </a:effectLst>
              </a:rPr>
              <a:t>:</a:t>
            </a:r>
            <a:endParaRPr lang="en-IN" sz="4400"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stretch>
            <a:fillRect/>
          </a:stretch>
        </p:blipFill>
        <p:spPr>
          <a:xfrm>
            <a:off x="3304903" y="966652"/>
            <a:ext cx="6871063" cy="5644827"/>
          </a:xfrm>
          <a:prstGeom prst="rect">
            <a:avLst/>
          </a:prstGeom>
        </p:spPr>
      </p:pic>
    </p:spTree>
    <p:extLst>
      <p:ext uri="{BB962C8B-B14F-4D97-AF65-F5344CB8AC3E}">
        <p14:creationId xmlns:p14="http://schemas.microsoft.com/office/powerpoint/2010/main" val="2417991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751" y="215538"/>
            <a:ext cx="10018713" cy="960120"/>
          </a:xfrm>
        </p:spPr>
        <p:txBody>
          <a:bodyPr>
            <a:normAutofit/>
          </a:bodyPr>
          <a:lstStyle/>
          <a:p>
            <a:r>
              <a:rPr lang="en-US" sz="4400" u="sng" dirty="0">
                <a:ln w="0"/>
                <a:effectLst>
                  <a:outerShdw blurRad="38100" dist="19050" dir="2700000" algn="tl" rotWithShape="0">
                    <a:schemeClr val="dk1">
                      <a:alpha val="40000"/>
                    </a:schemeClr>
                  </a:outerShdw>
                </a:effectLst>
              </a:rPr>
              <a:t>DFD Level 3</a:t>
            </a:r>
            <a:r>
              <a:rPr lang="en-US" sz="4400" u="sng" dirty="0" smtClean="0">
                <a:ln w="0"/>
                <a:effectLst>
                  <a:outerShdw blurRad="38100" dist="19050" dir="2700000" algn="tl" rotWithShape="0">
                    <a:schemeClr val="dk1">
                      <a:alpha val="40000"/>
                    </a:schemeClr>
                  </a:outerShdw>
                </a:effectLst>
              </a:rPr>
              <a:t>:</a:t>
            </a:r>
            <a:endParaRPr lang="en-IN" sz="4400" dirty="0">
              <a:ln w="0"/>
              <a:effectLst>
                <a:outerShdw blurRad="38100" dist="19050" dir="2700000" algn="tl" rotWithShape="0">
                  <a:schemeClr val="dk1">
                    <a:alpha val="40000"/>
                  </a:schemeClr>
                </a:outerShdw>
              </a:effectLst>
            </a:endParaRPr>
          </a:p>
        </p:txBody>
      </p:sp>
      <p:pic>
        <p:nvPicPr>
          <p:cNvPr id="4" name="Content Placeholder 3"/>
          <p:cNvPicPr>
            <a:picLocks noGrp="1"/>
          </p:cNvPicPr>
          <p:nvPr>
            <p:ph idx="1"/>
          </p:nvPr>
        </p:nvPicPr>
        <p:blipFill>
          <a:blip r:embed="rId2" cstate="print"/>
          <a:srcRect/>
          <a:stretch>
            <a:fillRect/>
          </a:stretch>
        </p:blipFill>
        <p:spPr bwMode="auto">
          <a:xfrm>
            <a:off x="2233748" y="695598"/>
            <a:ext cx="9836331" cy="5917474"/>
          </a:xfrm>
          <a:prstGeom prst="rect">
            <a:avLst/>
          </a:prstGeom>
          <a:noFill/>
          <a:ln w="9525">
            <a:noFill/>
            <a:miter lim="800000"/>
            <a:headEnd/>
            <a:tailEnd/>
          </a:ln>
        </p:spPr>
      </p:pic>
    </p:spTree>
    <p:extLst>
      <p:ext uri="{BB962C8B-B14F-4D97-AF65-F5344CB8AC3E}">
        <p14:creationId xmlns:p14="http://schemas.microsoft.com/office/powerpoint/2010/main" val="89162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87383"/>
            <a:ext cx="10018713" cy="1105988"/>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Objective of the project</a:t>
            </a:r>
            <a:r>
              <a:rPr lang="en-IN" sz="4400" dirty="0" smtClean="0">
                <a:ln w="0"/>
                <a:solidFill>
                  <a:schemeClr val="accent1"/>
                </a:solidFill>
                <a:effectLst>
                  <a:outerShdw blurRad="38100" dist="25400" dir="5400000" algn="ctr" rotWithShape="0">
                    <a:srgbClr val="6E747A">
                      <a:alpha val="43000"/>
                    </a:srgbClr>
                  </a:outerShdw>
                </a:effectLst>
              </a:rPr>
              <a:t>:</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1393371"/>
            <a:ext cx="10018713" cy="4994367"/>
          </a:xfrm>
        </p:spPr>
        <p:txBody>
          <a:bodyPr>
            <a:normAutofit/>
          </a:bodyPr>
          <a:lstStyle/>
          <a:p>
            <a:r>
              <a:rPr lang="en-IN" dirty="0">
                <a:ln w="0"/>
                <a:effectLst>
                  <a:outerShdw blurRad="38100" dist="19050" dir="2700000" algn="tl" rotWithShape="0">
                    <a:schemeClr val="dk1">
                      <a:alpha val="40000"/>
                    </a:schemeClr>
                  </a:outerShdw>
                </a:effectLst>
              </a:rPr>
              <a:t>The name </a:t>
            </a:r>
            <a:r>
              <a:rPr lang="en-IN" dirty="0" smtClean="0">
                <a:ln w="0"/>
                <a:effectLst>
                  <a:outerShdw blurRad="38100" dist="19050" dir="2700000" algn="tl" rotWithShape="0">
                    <a:schemeClr val="dk1">
                      <a:alpha val="40000"/>
                    </a:schemeClr>
                  </a:outerShdw>
                </a:effectLst>
              </a:rPr>
              <a:t>‘E-Farm' </a:t>
            </a:r>
            <a:r>
              <a:rPr lang="en-IN" dirty="0">
                <a:ln w="0"/>
                <a:effectLst>
                  <a:outerShdw blurRad="38100" dist="19050" dir="2700000" algn="tl" rotWithShape="0">
                    <a:schemeClr val="dk1">
                      <a:alpha val="40000"/>
                    </a:schemeClr>
                  </a:outerShdw>
                </a:effectLst>
              </a:rPr>
              <a:t>indicates Intelligent Agriculture. </a:t>
            </a:r>
            <a:endParaRPr lang="en-IN" dirty="0" smtClean="0">
              <a:ln w="0"/>
              <a:effectLst>
                <a:outerShdw blurRad="38100" dist="19050" dir="2700000" algn="tl" rotWithShape="0">
                  <a:schemeClr val="dk1">
                    <a:alpha val="40000"/>
                  </a:schemeClr>
                </a:outerShdw>
              </a:effectLst>
            </a:endParaRPr>
          </a:p>
          <a:p>
            <a:r>
              <a:rPr lang="en-IN" dirty="0">
                <a:ln w="0"/>
                <a:effectLst>
                  <a:outerShdw blurRad="38100" dist="19050" dir="2700000" algn="tl" rotWithShape="0">
                    <a:schemeClr val="dk1">
                      <a:alpha val="40000"/>
                    </a:schemeClr>
                  </a:outerShdw>
                </a:effectLst>
              </a:rPr>
              <a:t>‘E-Farm ' is a model farmer management website application. </a:t>
            </a:r>
            <a:endParaRPr lang="en-IN" dirty="0" smtClean="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This </a:t>
            </a:r>
            <a:r>
              <a:rPr lang="en-IN" dirty="0">
                <a:ln w="0"/>
                <a:effectLst>
                  <a:outerShdw blurRad="38100" dist="19050" dir="2700000" algn="tl" rotWithShape="0">
                    <a:schemeClr val="dk1">
                      <a:alpha val="40000"/>
                    </a:schemeClr>
                  </a:outerShdw>
                </a:effectLst>
              </a:rPr>
              <a:t>site helps the farmers to sell their agricultural produce online and suggests best -in-practice farming processes. </a:t>
            </a:r>
            <a:endParaRPr lang="en-IN" dirty="0" smtClean="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Hence</a:t>
            </a:r>
            <a:r>
              <a:rPr lang="en-IN" dirty="0">
                <a:ln w="0"/>
                <a:effectLst>
                  <a:outerShdw blurRad="38100" dist="19050" dir="2700000" algn="tl" rotWithShape="0">
                    <a:schemeClr val="dk1">
                      <a:alpha val="40000"/>
                    </a:schemeClr>
                  </a:outerShdw>
                </a:effectLst>
              </a:rPr>
              <a:t>, providing a wider market and helping them to not restrict themselves to the local market. </a:t>
            </a:r>
            <a:endParaRPr lang="en-IN" dirty="0" smtClean="0">
              <a:ln w="0"/>
              <a:effectLst>
                <a:outerShdw blurRad="38100" dist="19050" dir="2700000" algn="tl" rotWithShape="0">
                  <a:schemeClr val="dk1">
                    <a:alpha val="40000"/>
                  </a:schemeClr>
                </a:outerShdw>
              </a:effectLst>
            </a:endParaRPr>
          </a:p>
          <a:p>
            <a:r>
              <a:rPr lang="en-IN" dirty="0">
                <a:ln w="0"/>
                <a:effectLst>
                  <a:outerShdw blurRad="38100" dist="19050" dir="2700000" algn="tl" rotWithShape="0">
                    <a:schemeClr val="dk1">
                      <a:alpha val="40000"/>
                    </a:schemeClr>
                  </a:outerShdw>
                </a:effectLst>
              </a:rPr>
              <a:t>It features online shopping for fertilizers, pesticides, machinery &amp; tools, etc</a:t>
            </a:r>
            <a:r>
              <a:rPr lang="en-IN" dirty="0" smtClean="0">
                <a:ln w="0"/>
                <a:effectLst>
                  <a:outerShdw blurRad="38100" dist="19050" dir="2700000" algn="tl" rotWithShape="0">
                    <a:schemeClr val="dk1">
                      <a:alpha val="40000"/>
                    </a:schemeClr>
                  </a:outerShdw>
                </a:effectLst>
              </a:rPr>
              <a:t>.</a:t>
            </a:r>
          </a:p>
          <a:p>
            <a:r>
              <a:rPr lang="en-IN" dirty="0">
                <a:ln w="0"/>
                <a:effectLst>
                  <a:outerShdw blurRad="38100" dist="19050" dir="2700000" algn="tl" rotWithShape="0">
                    <a:schemeClr val="dk1">
                      <a:alpha val="40000"/>
                    </a:schemeClr>
                  </a:outerShdw>
                </a:effectLst>
              </a:rPr>
              <a:t>As a whole, ‘E-Farm’ provides a concept of virtual agricultural trade to its users.</a:t>
            </a:r>
          </a:p>
          <a:p>
            <a:endParaRPr lang="en-IN" dirty="0"/>
          </a:p>
        </p:txBody>
      </p:sp>
    </p:spTree>
    <p:extLst>
      <p:ext uri="{BB962C8B-B14F-4D97-AF65-F5344CB8AC3E}">
        <p14:creationId xmlns:p14="http://schemas.microsoft.com/office/powerpoint/2010/main" val="2195897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80853"/>
            <a:ext cx="10018713" cy="933994"/>
          </a:xfrm>
        </p:spPr>
        <p:txBody>
          <a:bodyPr>
            <a:normAutofit/>
          </a:bodyPr>
          <a:lstStyle/>
          <a:p>
            <a:r>
              <a:rPr lang="en-US" sz="4400" u="sng" dirty="0">
                <a:ln w="0"/>
                <a:effectLst>
                  <a:outerShdw blurRad="38100" dist="19050" dir="2700000" algn="tl" rotWithShape="0">
                    <a:schemeClr val="dk1">
                      <a:alpha val="40000"/>
                    </a:schemeClr>
                  </a:outerShdw>
                </a:effectLst>
              </a:rPr>
              <a:t>DFD Level 4</a:t>
            </a:r>
            <a:r>
              <a:rPr lang="en-US" sz="4400" u="sng" dirty="0" smtClean="0">
                <a:ln w="0"/>
                <a:effectLst>
                  <a:outerShdw blurRad="38100" dist="19050" dir="2700000" algn="tl" rotWithShape="0">
                    <a:schemeClr val="dk1">
                      <a:alpha val="40000"/>
                    </a:schemeClr>
                  </a:outerShdw>
                </a:effectLst>
              </a:rPr>
              <a:t>:</a:t>
            </a:r>
            <a:endParaRPr lang="en-IN" sz="4400" dirty="0">
              <a:ln w="0"/>
              <a:effectLst>
                <a:outerShdw blurRad="38100" dist="19050" dir="2700000" algn="tl" rotWithShape="0">
                  <a:schemeClr val="dk1">
                    <a:alpha val="40000"/>
                  </a:schemeClr>
                </a:outerShdw>
              </a:effectLst>
            </a:endParaRPr>
          </a:p>
        </p:txBody>
      </p:sp>
      <p:pic>
        <p:nvPicPr>
          <p:cNvPr id="4" name="Content Placeholder 3"/>
          <p:cNvPicPr>
            <a:picLocks noGrp="1"/>
          </p:cNvPicPr>
          <p:nvPr>
            <p:ph idx="1"/>
          </p:nvPr>
        </p:nvPicPr>
        <p:blipFill>
          <a:blip r:embed="rId2" cstate="print"/>
          <a:srcRect/>
          <a:stretch>
            <a:fillRect/>
          </a:stretch>
        </p:blipFill>
        <p:spPr bwMode="auto">
          <a:xfrm>
            <a:off x="2272937" y="930730"/>
            <a:ext cx="8869680" cy="5718264"/>
          </a:xfrm>
          <a:prstGeom prst="rect">
            <a:avLst/>
          </a:prstGeom>
          <a:noFill/>
          <a:ln w="9525">
            <a:noFill/>
            <a:miter lim="800000"/>
            <a:headEnd/>
            <a:tailEnd/>
          </a:ln>
        </p:spPr>
      </p:pic>
    </p:spTree>
    <p:extLst>
      <p:ext uri="{BB962C8B-B14F-4D97-AF65-F5344CB8AC3E}">
        <p14:creationId xmlns:p14="http://schemas.microsoft.com/office/powerpoint/2010/main" val="615182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751" y="372291"/>
            <a:ext cx="10018713" cy="816429"/>
          </a:xfrm>
        </p:spPr>
        <p:txBody>
          <a:bodyPr>
            <a:noAutofit/>
          </a:bodyPr>
          <a:lstStyle/>
          <a:p>
            <a:r>
              <a:rPr lang="en-US" sz="4400" u="sng" dirty="0">
                <a:ln w="0"/>
                <a:effectLst>
                  <a:outerShdw blurRad="38100" dist="19050" dir="2700000" algn="tl" rotWithShape="0">
                    <a:schemeClr val="dk1">
                      <a:alpha val="40000"/>
                    </a:schemeClr>
                  </a:outerShdw>
                </a:effectLst>
              </a:rPr>
              <a:t>DFD Level 5:</a:t>
            </a:r>
            <a:r>
              <a:rPr lang="en-IN" sz="4400" dirty="0">
                <a:ln w="0"/>
                <a:effectLst>
                  <a:outerShdw blurRad="38100" dist="19050" dir="2700000" algn="tl" rotWithShape="0">
                    <a:schemeClr val="dk1">
                      <a:alpha val="40000"/>
                    </a:schemeClr>
                  </a:outerShdw>
                </a:effectLst>
              </a:rPr>
              <a:t/>
            </a:r>
            <a:br>
              <a:rPr lang="en-IN" sz="4400" dirty="0">
                <a:ln w="0"/>
                <a:effectLst>
                  <a:outerShdw blurRad="38100" dist="19050" dir="2700000" algn="tl" rotWithShape="0">
                    <a:schemeClr val="dk1">
                      <a:alpha val="40000"/>
                    </a:schemeClr>
                  </a:outerShdw>
                </a:effectLst>
              </a:rPr>
            </a:br>
            <a:endParaRPr lang="en-IN" sz="4400"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stretch>
            <a:fillRect/>
          </a:stretch>
        </p:blipFill>
        <p:spPr>
          <a:xfrm>
            <a:off x="2764223" y="780505"/>
            <a:ext cx="8373290" cy="5919007"/>
          </a:xfrm>
          <a:prstGeom prst="rect">
            <a:avLst/>
          </a:prstGeom>
        </p:spPr>
      </p:pic>
    </p:spTree>
    <p:extLst>
      <p:ext uri="{BB962C8B-B14F-4D97-AF65-F5344CB8AC3E}">
        <p14:creationId xmlns:p14="http://schemas.microsoft.com/office/powerpoint/2010/main" val="1198352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042" y="254725"/>
            <a:ext cx="10018713" cy="986246"/>
          </a:xfrm>
        </p:spPr>
        <p:txBody>
          <a:bodyPr>
            <a:normAutofit fontScale="90000"/>
          </a:bodyPr>
          <a:lstStyle/>
          <a:p>
            <a:r>
              <a:rPr lang="en-US" sz="4900" u="sng" dirty="0">
                <a:ln w="0"/>
                <a:effectLst>
                  <a:outerShdw blurRad="38100" dist="19050" dir="2700000" algn="tl" rotWithShape="0">
                    <a:schemeClr val="dk1">
                      <a:alpha val="40000"/>
                    </a:schemeClr>
                  </a:outerShdw>
                </a:effectLst>
              </a:rPr>
              <a:t>DFD Level 6:</a:t>
            </a:r>
            <a:r>
              <a:rPr lang="en-IN" dirty="0"/>
              <a:t/>
            </a:r>
            <a:br>
              <a:rPr lang="en-IN" dirty="0"/>
            </a:br>
            <a:endParaRPr lang="en-IN" dirty="0"/>
          </a:p>
        </p:txBody>
      </p:sp>
      <p:pic>
        <p:nvPicPr>
          <p:cNvPr id="4" name="Content Placeholder 3"/>
          <p:cNvPicPr>
            <a:picLocks noGrp="1"/>
          </p:cNvPicPr>
          <p:nvPr>
            <p:ph idx="1"/>
          </p:nvPr>
        </p:nvPicPr>
        <p:blipFill>
          <a:blip r:embed="rId2" cstate="print"/>
          <a:srcRect/>
          <a:stretch>
            <a:fillRect/>
          </a:stretch>
        </p:blipFill>
        <p:spPr bwMode="auto">
          <a:xfrm>
            <a:off x="1894114" y="613955"/>
            <a:ext cx="9470571" cy="5999118"/>
          </a:xfrm>
          <a:prstGeom prst="rect">
            <a:avLst/>
          </a:prstGeom>
          <a:noFill/>
          <a:ln w="9525">
            <a:noFill/>
            <a:miter lim="800000"/>
            <a:headEnd/>
            <a:tailEnd/>
          </a:ln>
        </p:spPr>
      </p:pic>
    </p:spTree>
    <p:extLst>
      <p:ext uri="{BB962C8B-B14F-4D97-AF65-F5344CB8AC3E}">
        <p14:creationId xmlns:p14="http://schemas.microsoft.com/office/powerpoint/2010/main" val="462906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13510"/>
            <a:ext cx="10018713" cy="705394"/>
          </a:xfrm>
        </p:spPr>
        <p:txBody>
          <a:bodyPr>
            <a:noAutofit/>
          </a:bodyPr>
          <a:lstStyle/>
          <a:p>
            <a:r>
              <a:rPr lang="en-US" sz="4400" u="sng" dirty="0">
                <a:ln w="0"/>
                <a:effectLst>
                  <a:outerShdw blurRad="38100" dist="19050" dir="2700000" algn="tl" rotWithShape="0">
                    <a:schemeClr val="dk1">
                      <a:alpha val="40000"/>
                    </a:schemeClr>
                  </a:outerShdw>
                </a:effectLst>
              </a:rPr>
              <a:t>DFD Level 7</a:t>
            </a:r>
            <a:r>
              <a:rPr lang="en-US" sz="4400" u="sng" dirty="0" smtClean="0">
                <a:ln w="0"/>
                <a:effectLst>
                  <a:outerShdw blurRad="38100" dist="19050" dir="2700000" algn="tl" rotWithShape="0">
                    <a:schemeClr val="dk1">
                      <a:alpha val="40000"/>
                    </a:schemeClr>
                  </a:outerShdw>
                </a:effectLst>
              </a:rPr>
              <a:t>:­­­</a:t>
            </a:r>
            <a:endParaRPr lang="en-IN" sz="4400" dirty="0">
              <a:ln w="0"/>
              <a:effectLst>
                <a:outerShdw blurRad="38100" dist="19050" dir="2700000" algn="tl" rotWithShape="0">
                  <a:schemeClr val="dk1">
                    <a:alpha val="40000"/>
                  </a:schemeClr>
                </a:outerShdw>
              </a:effectLst>
            </a:endParaRPr>
          </a:p>
        </p:txBody>
      </p:sp>
      <p:pic>
        <p:nvPicPr>
          <p:cNvPr id="4" name="Content Placeholder 3"/>
          <p:cNvPicPr>
            <a:picLocks noGrp="1"/>
          </p:cNvPicPr>
          <p:nvPr>
            <p:ph idx="1"/>
          </p:nvPr>
        </p:nvPicPr>
        <p:blipFill>
          <a:blip r:embed="rId2" cstate="print"/>
          <a:srcRect/>
          <a:stretch>
            <a:fillRect/>
          </a:stretch>
        </p:blipFill>
        <p:spPr bwMode="auto">
          <a:xfrm>
            <a:off x="2181497" y="783772"/>
            <a:ext cx="8908869" cy="5747658"/>
          </a:xfrm>
          <a:prstGeom prst="rect">
            <a:avLst/>
          </a:prstGeom>
          <a:noFill/>
          <a:ln w="9525">
            <a:noFill/>
            <a:miter lim="800000"/>
            <a:headEnd/>
            <a:tailEnd/>
          </a:ln>
        </p:spPr>
      </p:pic>
    </p:spTree>
    <p:extLst>
      <p:ext uri="{BB962C8B-B14F-4D97-AF65-F5344CB8AC3E}">
        <p14:creationId xmlns:p14="http://schemas.microsoft.com/office/powerpoint/2010/main" val="316596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dirty="0">
                <a:ln w="0"/>
                <a:effectLst>
                  <a:outerShdw blurRad="38100" dist="19050" dir="2700000" algn="tl" rotWithShape="0">
                    <a:schemeClr val="dk1">
                      <a:alpha val="40000"/>
                    </a:schemeClr>
                  </a:outerShdw>
                </a:effectLst>
              </a:rPr>
              <a:t>Database </a:t>
            </a:r>
            <a:r>
              <a:rPr lang="en-US" sz="8800" dirty="0" smtClean="0">
                <a:ln w="0"/>
                <a:effectLst>
                  <a:outerShdw blurRad="38100" dist="19050" dir="2700000" algn="tl" rotWithShape="0">
                    <a:schemeClr val="dk1">
                      <a:alpha val="40000"/>
                    </a:schemeClr>
                  </a:outerShdw>
                </a:effectLst>
              </a:rPr>
              <a:t>Design</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35271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0363" y="783500"/>
            <a:ext cx="6629946" cy="1894386"/>
          </a:xfrm>
          <a:prstGeom prst="rect">
            <a:avLst/>
          </a:prstGeom>
        </p:spPr>
      </p:pic>
      <p:sp>
        <p:nvSpPr>
          <p:cNvPr id="3" name="TextBox 2"/>
          <p:cNvSpPr txBox="1"/>
          <p:nvPr/>
        </p:nvSpPr>
        <p:spPr>
          <a:xfrm>
            <a:off x="2194561" y="303543"/>
            <a:ext cx="2455817" cy="400110"/>
          </a:xfrm>
          <a:prstGeom prst="rect">
            <a:avLst/>
          </a:prstGeom>
          <a:noFill/>
        </p:spPr>
        <p:txBody>
          <a:bodyPr wrap="square" rtlCol="0">
            <a:spAutoFit/>
          </a:bodyPr>
          <a:lstStyle/>
          <a:p>
            <a:r>
              <a:rPr lang="en-IN" sz="2000" b="1" dirty="0" smtClean="0"/>
              <a:t>Admin table</a:t>
            </a:r>
            <a:endParaRPr lang="en-IN" sz="2000" b="1" dirty="0"/>
          </a:p>
        </p:txBody>
      </p:sp>
      <p:pic>
        <p:nvPicPr>
          <p:cNvPr id="4" name="Picture 3"/>
          <p:cNvPicPr>
            <a:picLocks noChangeAspect="1"/>
          </p:cNvPicPr>
          <p:nvPr/>
        </p:nvPicPr>
        <p:blipFill>
          <a:blip r:embed="rId3"/>
          <a:stretch>
            <a:fillRect/>
          </a:stretch>
        </p:blipFill>
        <p:spPr>
          <a:xfrm>
            <a:off x="2370363" y="3468917"/>
            <a:ext cx="6891203" cy="3057525"/>
          </a:xfrm>
          <a:prstGeom prst="rect">
            <a:avLst/>
          </a:prstGeom>
        </p:spPr>
      </p:pic>
      <p:sp>
        <p:nvSpPr>
          <p:cNvPr id="5" name="TextBox 4"/>
          <p:cNvSpPr txBox="1"/>
          <p:nvPr/>
        </p:nvSpPr>
        <p:spPr>
          <a:xfrm>
            <a:off x="2194561" y="2992669"/>
            <a:ext cx="2586447" cy="400110"/>
          </a:xfrm>
          <a:prstGeom prst="rect">
            <a:avLst/>
          </a:prstGeom>
          <a:noFill/>
        </p:spPr>
        <p:txBody>
          <a:bodyPr wrap="square" rtlCol="0">
            <a:spAutoFit/>
          </a:bodyPr>
          <a:lstStyle/>
          <a:p>
            <a:r>
              <a:rPr lang="en-IN" sz="2000" b="1" dirty="0" smtClean="0"/>
              <a:t>Article table</a:t>
            </a:r>
            <a:endParaRPr lang="en-IN" sz="2000" b="1" dirty="0"/>
          </a:p>
        </p:txBody>
      </p:sp>
    </p:spTree>
    <p:extLst>
      <p:ext uri="{BB962C8B-B14F-4D97-AF65-F5344CB8AC3E}">
        <p14:creationId xmlns:p14="http://schemas.microsoft.com/office/powerpoint/2010/main" val="210049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0242" y="1043259"/>
            <a:ext cx="6655118" cy="2209392"/>
          </a:xfrm>
          <a:prstGeom prst="rect">
            <a:avLst/>
          </a:prstGeom>
        </p:spPr>
      </p:pic>
      <p:sp>
        <p:nvSpPr>
          <p:cNvPr id="3" name="TextBox 2"/>
          <p:cNvSpPr txBox="1"/>
          <p:nvPr/>
        </p:nvSpPr>
        <p:spPr>
          <a:xfrm>
            <a:off x="1907177" y="483326"/>
            <a:ext cx="2220686" cy="400110"/>
          </a:xfrm>
          <a:prstGeom prst="rect">
            <a:avLst/>
          </a:prstGeom>
          <a:noFill/>
        </p:spPr>
        <p:txBody>
          <a:bodyPr wrap="square" rtlCol="0">
            <a:spAutoFit/>
          </a:bodyPr>
          <a:lstStyle/>
          <a:p>
            <a:r>
              <a:rPr lang="en-IN" sz="2000" b="1" dirty="0" smtClean="0"/>
              <a:t>Category table</a:t>
            </a:r>
            <a:endParaRPr lang="en-IN" sz="2000" b="1" dirty="0"/>
          </a:p>
        </p:txBody>
      </p:sp>
      <p:pic>
        <p:nvPicPr>
          <p:cNvPr id="4" name="Picture 3"/>
          <p:cNvPicPr>
            <a:picLocks noChangeAspect="1"/>
          </p:cNvPicPr>
          <p:nvPr/>
        </p:nvPicPr>
        <p:blipFill>
          <a:blip r:embed="rId3"/>
          <a:stretch>
            <a:fillRect/>
          </a:stretch>
        </p:blipFill>
        <p:spPr>
          <a:xfrm>
            <a:off x="1907177" y="3918312"/>
            <a:ext cx="6655118" cy="2377985"/>
          </a:xfrm>
          <a:prstGeom prst="rect">
            <a:avLst/>
          </a:prstGeom>
        </p:spPr>
      </p:pic>
      <p:sp>
        <p:nvSpPr>
          <p:cNvPr id="5" name="TextBox 4"/>
          <p:cNvSpPr txBox="1"/>
          <p:nvPr/>
        </p:nvSpPr>
        <p:spPr>
          <a:xfrm>
            <a:off x="1940242" y="3446824"/>
            <a:ext cx="2501129" cy="400110"/>
          </a:xfrm>
          <a:prstGeom prst="rect">
            <a:avLst/>
          </a:prstGeom>
          <a:noFill/>
        </p:spPr>
        <p:txBody>
          <a:bodyPr wrap="square" rtlCol="0">
            <a:spAutoFit/>
          </a:bodyPr>
          <a:lstStyle/>
          <a:p>
            <a:r>
              <a:rPr lang="en-IN" sz="2000" b="1" dirty="0" smtClean="0"/>
              <a:t>City table</a:t>
            </a:r>
            <a:endParaRPr lang="en-IN" sz="2000" b="1" dirty="0"/>
          </a:p>
        </p:txBody>
      </p:sp>
    </p:spTree>
    <p:extLst>
      <p:ext uri="{BB962C8B-B14F-4D97-AF65-F5344CB8AC3E}">
        <p14:creationId xmlns:p14="http://schemas.microsoft.com/office/powerpoint/2010/main" val="24758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77835" y="719818"/>
            <a:ext cx="7406912" cy="1238250"/>
          </a:xfrm>
          <a:prstGeom prst="rect">
            <a:avLst/>
          </a:prstGeom>
        </p:spPr>
      </p:pic>
      <p:pic>
        <p:nvPicPr>
          <p:cNvPr id="3" name="Picture 2"/>
          <p:cNvPicPr>
            <a:picLocks noChangeAspect="1"/>
          </p:cNvPicPr>
          <p:nvPr/>
        </p:nvPicPr>
        <p:blipFill>
          <a:blip r:embed="rId3"/>
          <a:stretch>
            <a:fillRect/>
          </a:stretch>
        </p:blipFill>
        <p:spPr>
          <a:xfrm>
            <a:off x="2277835" y="2468881"/>
            <a:ext cx="7406912" cy="4148682"/>
          </a:xfrm>
          <a:prstGeom prst="rect">
            <a:avLst/>
          </a:prstGeom>
        </p:spPr>
      </p:pic>
      <p:sp>
        <p:nvSpPr>
          <p:cNvPr id="4" name="TextBox 3"/>
          <p:cNvSpPr txBox="1"/>
          <p:nvPr/>
        </p:nvSpPr>
        <p:spPr>
          <a:xfrm>
            <a:off x="2481943" y="209005"/>
            <a:ext cx="2495005" cy="400110"/>
          </a:xfrm>
          <a:prstGeom prst="rect">
            <a:avLst/>
          </a:prstGeom>
          <a:noFill/>
        </p:spPr>
        <p:txBody>
          <a:bodyPr wrap="square" rtlCol="0">
            <a:spAutoFit/>
          </a:bodyPr>
          <a:lstStyle/>
          <a:p>
            <a:r>
              <a:rPr lang="en-IN" sz="2000" b="1" dirty="0" smtClean="0"/>
              <a:t>Country table</a:t>
            </a:r>
            <a:endParaRPr lang="en-IN" sz="2000" b="1" dirty="0"/>
          </a:p>
        </p:txBody>
      </p:sp>
      <p:sp>
        <p:nvSpPr>
          <p:cNvPr id="5" name="TextBox 4"/>
          <p:cNvSpPr txBox="1"/>
          <p:nvPr/>
        </p:nvSpPr>
        <p:spPr>
          <a:xfrm>
            <a:off x="2481943" y="2013419"/>
            <a:ext cx="3069771" cy="400110"/>
          </a:xfrm>
          <a:prstGeom prst="rect">
            <a:avLst/>
          </a:prstGeom>
          <a:noFill/>
        </p:spPr>
        <p:txBody>
          <a:bodyPr wrap="square" rtlCol="0">
            <a:spAutoFit/>
          </a:bodyPr>
          <a:lstStyle/>
          <a:p>
            <a:r>
              <a:rPr lang="en-IN" sz="2000" b="1" dirty="0" smtClean="0"/>
              <a:t>Customer table</a:t>
            </a:r>
            <a:endParaRPr lang="en-IN" sz="2000" b="1" dirty="0"/>
          </a:p>
        </p:txBody>
      </p:sp>
    </p:spTree>
    <p:extLst>
      <p:ext uri="{BB962C8B-B14F-4D97-AF65-F5344CB8AC3E}">
        <p14:creationId xmlns:p14="http://schemas.microsoft.com/office/powerpoint/2010/main" val="146851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300" y="505369"/>
            <a:ext cx="7419974" cy="1650002"/>
          </a:xfrm>
          <a:prstGeom prst="rect">
            <a:avLst/>
          </a:prstGeom>
        </p:spPr>
      </p:pic>
      <p:pic>
        <p:nvPicPr>
          <p:cNvPr id="3" name="Picture 2"/>
          <p:cNvPicPr>
            <a:picLocks noChangeAspect="1"/>
          </p:cNvPicPr>
          <p:nvPr/>
        </p:nvPicPr>
        <p:blipFill>
          <a:blip r:embed="rId3"/>
          <a:stretch>
            <a:fillRect/>
          </a:stretch>
        </p:blipFill>
        <p:spPr>
          <a:xfrm>
            <a:off x="2612300" y="2594007"/>
            <a:ext cx="7419974" cy="4146427"/>
          </a:xfrm>
          <a:prstGeom prst="rect">
            <a:avLst/>
          </a:prstGeom>
        </p:spPr>
      </p:pic>
      <p:sp>
        <p:nvSpPr>
          <p:cNvPr id="4" name="TextBox 3"/>
          <p:cNvSpPr txBox="1"/>
          <p:nvPr/>
        </p:nvSpPr>
        <p:spPr>
          <a:xfrm>
            <a:off x="2926080" y="2174634"/>
            <a:ext cx="2286000" cy="400110"/>
          </a:xfrm>
          <a:prstGeom prst="rect">
            <a:avLst/>
          </a:prstGeom>
          <a:noFill/>
        </p:spPr>
        <p:txBody>
          <a:bodyPr wrap="square" rtlCol="0">
            <a:spAutoFit/>
          </a:bodyPr>
          <a:lstStyle/>
          <a:p>
            <a:r>
              <a:rPr lang="en-IN" sz="2000" b="1" dirty="0" smtClean="0"/>
              <a:t>Product table</a:t>
            </a:r>
            <a:endParaRPr lang="en-IN" sz="2000" b="1" dirty="0"/>
          </a:p>
        </p:txBody>
      </p:sp>
      <p:sp>
        <p:nvSpPr>
          <p:cNvPr id="5" name="TextBox 4"/>
          <p:cNvSpPr txBox="1"/>
          <p:nvPr/>
        </p:nvSpPr>
        <p:spPr>
          <a:xfrm>
            <a:off x="2926080" y="85996"/>
            <a:ext cx="2377440" cy="400110"/>
          </a:xfrm>
          <a:prstGeom prst="rect">
            <a:avLst/>
          </a:prstGeom>
          <a:noFill/>
        </p:spPr>
        <p:txBody>
          <a:bodyPr wrap="square" rtlCol="0">
            <a:spAutoFit/>
          </a:bodyPr>
          <a:lstStyle/>
          <a:p>
            <a:r>
              <a:rPr lang="en-IN" sz="2000" b="1" dirty="0" smtClean="0"/>
              <a:t>Produce table</a:t>
            </a:r>
            <a:endParaRPr lang="en-IN" sz="2000" b="1" dirty="0"/>
          </a:p>
        </p:txBody>
      </p:sp>
    </p:spTree>
    <p:extLst>
      <p:ext uri="{BB962C8B-B14F-4D97-AF65-F5344CB8AC3E}">
        <p14:creationId xmlns:p14="http://schemas.microsoft.com/office/powerpoint/2010/main" val="725277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7257" y="523603"/>
            <a:ext cx="8143956" cy="3449895"/>
          </a:xfrm>
          <a:prstGeom prst="rect">
            <a:avLst/>
          </a:prstGeom>
        </p:spPr>
      </p:pic>
      <p:sp>
        <p:nvSpPr>
          <p:cNvPr id="3" name="TextBox 2"/>
          <p:cNvSpPr txBox="1"/>
          <p:nvPr/>
        </p:nvSpPr>
        <p:spPr>
          <a:xfrm>
            <a:off x="2547257" y="154271"/>
            <a:ext cx="3396343" cy="400110"/>
          </a:xfrm>
          <a:prstGeom prst="rect">
            <a:avLst/>
          </a:prstGeom>
          <a:noFill/>
        </p:spPr>
        <p:txBody>
          <a:bodyPr wrap="square" rtlCol="0">
            <a:spAutoFit/>
          </a:bodyPr>
          <a:lstStyle/>
          <a:p>
            <a:r>
              <a:rPr lang="en-IN" sz="2000" b="1" dirty="0" smtClean="0"/>
              <a:t>Product purchase bill table</a:t>
            </a:r>
            <a:endParaRPr lang="en-IN" sz="2000" b="1" dirty="0"/>
          </a:p>
        </p:txBody>
      </p:sp>
      <p:pic>
        <p:nvPicPr>
          <p:cNvPr id="4" name="Picture 3"/>
          <p:cNvPicPr>
            <a:picLocks noChangeAspect="1"/>
          </p:cNvPicPr>
          <p:nvPr/>
        </p:nvPicPr>
        <p:blipFill>
          <a:blip r:embed="rId3"/>
          <a:stretch>
            <a:fillRect/>
          </a:stretch>
        </p:blipFill>
        <p:spPr>
          <a:xfrm>
            <a:off x="2547257" y="4373608"/>
            <a:ext cx="8040540" cy="2343150"/>
          </a:xfrm>
          <a:prstGeom prst="rect">
            <a:avLst/>
          </a:prstGeom>
        </p:spPr>
      </p:pic>
      <p:sp>
        <p:nvSpPr>
          <p:cNvPr id="5" name="TextBox 4"/>
          <p:cNvSpPr txBox="1"/>
          <p:nvPr/>
        </p:nvSpPr>
        <p:spPr>
          <a:xfrm>
            <a:off x="2547257" y="3973498"/>
            <a:ext cx="4020270" cy="400110"/>
          </a:xfrm>
          <a:prstGeom prst="rect">
            <a:avLst/>
          </a:prstGeom>
          <a:noFill/>
        </p:spPr>
        <p:txBody>
          <a:bodyPr wrap="square" rtlCol="0">
            <a:spAutoFit/>
          </a:bodyPr>
          <a:lstStyle/>
          <a:p>
            <a:r>
              <a:rPr lang="en-IN" sz="2000" b="1" dirty="0" smtClean="0"/>
              <a:t>Purchase order record table</a:t>
            </a:r>
            <a:endParaRPr lang="en-IN" sz="2000" b="1" dirty="0"/>
          </a:p>
        </p:txBody>
      </p:sp>
    </p:spTree>
    <p:extLst>
      <p:ext uri="{BB962C8B-B14F-4D97-AF65-F5344CB8AC3E}">
        <p14:creationId xmlns:p14="http://schemas.microsoft.com/office/powerpoint/2010/main" val="266089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38943"/>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Modules of the </a:t>
            </a:r>
            <a:r>
              <a:rPr lang="en-IN" sz="4400" dirty="0" smtClean="0">
                <a:ln w="0"/>
                <a:solidFill>
                  <a:schemeClr val="accent1"/>
                </a:solidFill>
                <a:effectLst>
                  <a:outerShdw blurRad="38100" dist="25400" dir="5400000" algn="ctr" rotWithShape="0">
                    <a:srgbClr val="6E747A">
                      <a:alpha val="43000"/>
                    </a:srgbClr>
                  </a:outerShdw>
                </a:effectLst>
              </a:rPr>
              <a:t>project</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p:txBody>
          <a:bodyPr/>
          <a:lstStyle/>
          <a:p>
            <a:pPr lvl="0"/>
            <a:r>
              <a:rPr lang="en-IN" sz="2400" dirty="0">
                <a:ln w="0"/>
                <a:effectLst>
                  <a:outerShdw blurRad="38100" dist="19050" dir="2700000" algn="tl" rotWithShape="0">
                    <a:schemeClr val="dk1">
                      <a:alpha val="40000"/>
                    </a:schemeClr>
                  </a:outerShdw>
                </a:effectLst>
              </a:rPr>
              <a:t>Customer account module</a:t>
            </a:r>
          </a:p>
          <a:p>
            <a:pPr lvl="0"/>
            <a:r>
              <a:rPr lang="en-IN" sz="2400" dirty="0">
                <a:ln w="0"/>
                <a:effectLst>
                  <a:outerShdw blurRad="38100" dist="19050" dir="2700000" algn="tl" rotWithShape="0">
                    <a:schemeClr val="dk1">
                      <a:alpha val="40000"/>
                    </a:schemeClr>
                  </a:outerShdw>
                </a:effectLst>
              </a:rPr>
              <a:t>Product module</a:t>
            </a:r>
          </a:p>
          <a:p>
            <a:pPr lvl="0"/>
            <a:r>
              <a:rPr lang="en-IN" sz="2400" dirty="0">
                <a:ln w="0"/>
                <a:effectLst>
                  <a:outerShdw blurRad="38100" dist="19050" dir="2700000" algn="tl" rotWithShape="0">
                    <a:schemeClr val="dk1">
                      <a:alpha val="40000"/>
                    </a:schemeClr>
                  </a:outerShdw>
                </a:effectLst>
              </a:rPr>
              <a:t>Category module</a:t>
            </a:r>
          </a:p>
          <a:p>
            <a:pPr lvl="0"/>
            <a:r>
              <a:rPr lang="en-IN" sz="2400" dirty="0">
                <a:ln w="0"/>
                <a:effectLst>
                  <a:outerShdw blurRad="38100" dist="19050" dir="2700000" algn="tl" rotWithShape="0">
                    <a:schemeClr val="dk1">
                      <a:alpha val="40000"/>
                    </a:schemeClr>
                  </a:outerShdw>
                </a:effectLst>
              </a:rPr>
              <a:t>Location module</a:t>
            </a:r>
          </a:p>
          <a:p>
            <a:pPr lvl="0"/>
            <a:r>
              <a:rPr lang="en-IN" sz="2400" dirty="0">
                <a:ln w="0"/>
                <a:effectLst>
                  <a:outerShdw blurRad="38100" dist="19050" dir="2700000" algn="tl" rotWithShape="0">
                    <a:schemeClr val="dk1">
                      <a:alpha val="40000"/>
                    </a:schemeClr>
                  </a:outerShdw>
                </a:effectLst>
              </a:rPr>
              <a:t>Production module</a:t>
            </a:r>
          </a:p>
          <a:p>
            <a:pPr lvl="0"/>
            <a:r>
              <a:rPr lang="en-IN" sz="2400" dirty="0">
                <a:ln w="0"/>
                <a:effectLst>
                  <a:outerShdw blurRad="38100" dist="19050" dir="2700000" algn="tl" rotWithShape="0">
                    <a:schemeClr val="dk1">
                      <a:alpha val="40000"/>
                    </a:schemeClr>
                  </a:outerShdw>
                </a:effectLst>
              </a:rPr>
              <a:t>Purchase request module</a:t>
            </a:r>
          </a:p>
          <a:p>
            <a:endParaRPr lang="en-IN" dirty="0"/>
          </a:p>
        </p:txBody>
      </p:sp>
      <p:sp>
        <p:nvSpPr>
          <p:cNvPr id="4" name="Content Placeholder 3"/>
          <p:cNvSpPr>
            <a:spLocks noGrp="1"/>
          </p:cNvSpPr>
          <p:nvPr>
            <p:ph sz="half" idx="2"/>
          </p:nvPr>
        </p:nvSpPr>
        <p:spPr/>
        <p:txBody>
          <a:bodyPr/>
          <a:lstStyle/>
          <a:p>
            <a:pPr lvl="0"/>
            <a:r>
              <a:rPr lang="en-IN" sz="2400" dirty="0">
                <a:ln w="0"/>
                <a:effectLst>
                  <a:outerShdw blurRad="38100" dist="19050" dir="2700000" algn="tl" rotWithShape="0">
                    <a:schemeClr val="dk1">
                      <a:alpha val="40000"/>
                    </a:schemeClr>
                  </a:outerShdw>
                </a:effectLst>
              </a:rPr>
              <a:t>Purchase order module</a:t>
            </a:r>
          </a:p>
          <a:p>
            <a:pPr lvl="0"/>
            <a:r>
              <a:rPr lang="en-IN" sz="2400" dirty="0">
                <a:ln w="0"/>
                <a:effectLst>
                  <a:outerShdw blurRad="38100" dist="19050" dir="2700000" algn="tl" rotWithShape="0">
                    <a:schemeClr val="dk1">
                      <a:alpha val="40000"/>
                    </a:schemeClr>
                  </a:outerShdw>
                </a:effectLst>
              </a:rPr>
              <a:t>Seller module</a:t>
            </a:r>
          </a:p>
          <a:p>
            <a:pPr lvl="0"/>
            <a:r>
              <a:rPr lang="en-IN" sz="2400" dirty="0">
                <a:ln w="0"/>
                <a:effectLst>
                  <a:outerShdw blurRad="38100" dist="19050" dir="2700000" algn="tl" rotWithShape="0">
                    <a:schemeClr val="dk1">
                      <a:alpha val="40000"/>
                    </a:schemeClr>
                  </a:outerShdw>
                </a:effectLst>
              </a:rPr>
              <a:t>Labourer module</a:t>
            </a:r>
          </a:p>
          <a:p>
            <a:pPr lvl="0"/>
            <a:r>
              <a:rPr lang="en-IN" sz="2400" dirty="0">
                <a:ln w="0"/>
                <a:effectLst>
                  <a:outerShdw blurRad="38100" dist="19050" dir="2700000" algn="tl" rotWithShape="0">
                    <a:schemeClr val="dk1">
                      <a:alpha val="40000"/>
                    </a:schemeClr>
                  </a:outerShdw>
                </a:effectLst>
              </a:rPr>
              <a:t>Work request module</a:t>
            </a:r>
          </a:p>
          <a:p>
            <a:pPr lvl="0"/>
            <a:r>
              <a:rPr lang="en-IN" sz="2400" dirty="0">
                <a:ln w="0"/>
                <a:effectLst>
                  <a:outerShdw blurRad="38100" dist="19050" dir="2700000" algn="tl" rotWithShape="0">
                    <a:schemeClr val="dk1">
                      <a:alpha val="40000"/>
                    </a:schemeClr>
                  </a:outerShdw>
                </a:effectLst>
              </a:rPr>
              <a:t>Article and blog module</a:t>
            </a:r>
          </a:p>
          <a:p>
            <a:pPr lvl="0"/>
            <a:r>
              <a:rPr lang="en-IN" sz="2400" dirty="0">
                <a:ln w="0"/>
                <a:effectLst>
                  <a:outerShdw blurRad="38100" dist="19050" dir="2700000" algn="tl" rotWithShape="0">
                    <a:schemeClr val="dk1">
                      <a:alpha val="40000"/>
                    </a:schemeClr>
                  </a:outerShdw>
                </a:effectLst>
              </a:rPr>
              <a:t>Dashboard Module</a:t>
            </a:r>
          </a:p>
          <a:p>
            <a:endParaRPr lang="en-IN" dirty="0"/>
          </a:p>
        </p:txBody>
      </p:sp>
    </p:spTree>
    <p:extLst>
      <p:ext uri="{BB962C8B-B14F-4D97-AF65-F5344CB8AC3E}">
        <p14:creationId xmlns:p14="http://schemas.microsoft.com/office/powerpoint/2010/main" val="627065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9072" y="699951"/>
            <a:ext cx="8045087" cy="2819400"/>
          </a:xfrm>
          <a:prstGeom prst="rect">
            <a:avLst/>
          </a:prstGeom>
        </p:spPr>
      </p:pic>
      <p:pic>
        <p:nvPicPr>
          <p:cNvPr id="3" name="Picture 2"/>
          <p:cNvPicPr>
            <a:picLocks noChangeAspect="1"/>
          </p:cNvPicPr>
          <p:nvPr/>
        </p:nvPicPr>
        <p:blipFill>
          <a:blip r:embed="rId3"/>
          <a:stretch>
            <a:fillRect/>
          </a:stretch>
        </p:blipFill>
        <p:spPr>
          <a:xfrm>
            <a:off x="2379072" y="4064045"/>
            <a:ext cx="8045087" cy="2375944"/>
          </a:xfrm>
          <a:prstGeom prst="rect">
            <a:avLst/>
          </a:prstGeom>
        </p:spPr>
      </p:pic>
      <p:sp>
        <p:nvSpPr>
          <p:cNvPr id="4" name="TextBox 3"/>
          <p:cNvSpPr txBox="1"/>
          <p:nvPr/>
        </p:nvSpPr>
        <p:spPr>
          <a:xfrm>
            <a:off x="2379072" y="330619"/>
            <a:ext cx="3107328" cy="400110"/>
          </a:xfrm>
          <a:prstGeom prst="rect">
            <a:avLst/>
          </a:prstGeom>
          <a:noFill/>
        </p:spPr>
        <p:txBody>
          <a:bodyPr wrap="square" rtlCol="0">
            <a:spAutoFit/>
          </a:bodyPr>
          <a:lstStyle/>
          <a:p>
            <a:r>
              <a:rPr lang="en-IN" sz="2000" b="1" dirty="0" smtClean="0"/>
              <a:t>Purchase order table</a:t>
            </a:r>
            <a:endParaRPr lang="en-IN" sz="2000" b="1" dirty="0"/>
          </a:p>
        </p:txBody>
      </p:sp>
      <p:sp>
        <p:nvSpPr>
          <p:cNvPr id="5" name="TextBox 4"/>
          <p:cNvSpPr txBox="1"/>
          <p:nvPr/>
        </p:nvSpPr>
        <p:spPr>
          <a:xfrm>
            <a:off x="2379072" y="3681361"/>
            <a:ext cx="3094265" cy="400110"/>
          </a:xfrm>
          <a:prstGeom prst="rect">
            <a:avLst/>
          </a:prstGeom>
          <a:noFill/>
        </p:spPr>
        <p:txBody>
          <a:bodyPr wrap="square" rtlCol="0">
            <a:spAutoFit/>
          </a:bodyPr>
          <a:lstStyle/>
          <a:p>
            <a:r>
              <a:rPr lang="en-IN" sz="2000" b="1" dirty="0" smtClean="0"/>
              <a:t>Purchase order bill table</a:t>
            </a:r>
            <a:endParaRPr lang="en-IN" sz="2000" b="1" dirty="0"/>
          </a:p>
        </p:txBody>
      </p:sp>
    </p:spTree>
    <p:extLst>
      <p:ext uri="{BB962C8B-B14F-4D97-AF65-F5344CB8AC3E}">
        <p14:creationId xmlns:p14="http://schemas.microsoft.com/office/powerpoint/2010/main" val="2355828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4816" y="404949"/>
            <a:ext cx="7851593" cy="2106794"/>
          </a:xfrm>
          <a:prstGeom prst="rect">
            <a:avLst/>
          </a:prstGeom>
        </p:spPr>
      </p:pic>
      <p:pic>
        <p:nvPicPr>
          <p:cNvPr id="3" name="Picture 2"/>
          <p:cNvPicPr>
            <a:picLocks noChangeAspect="1"/>
          </p:cNvPicPr>
          <p:nvPr/>
        </p:nvPicPr>
        <p:blipFill>
          <a:blip r:embed="rId3"/>
          <a:stretch>
            <a:fillRect/>
          </a:stretch>
        </p:blipFill>
        <p:spPr>
          <a:xfrm>
            <a:off x="2624817" y="2834639"/>
            <a:ext cx="7851593" cy="3916953"/>
          </a:xfrm>
          <a:prstGeom prst="rect">
            <a:avLst/>
          </a:prstGeom>
        </p:spPr>
      </p:pic>
      <p:sp>
        <p:nvSpPr>
          <p:cNvPr id="4" name="TextBox 3"/>
          <p:cNvSpPr txBox="1"/>
          <p:nvPr/>
        </p:nvSpPr>
        <p:spPr>
          <a:xfrm>
            <a:off x="2624816" y="35617"/>
            <a:ext cx="3018338" cy="400110"/>
          </a:xfrm>
          <a:prstGeom prst="rect">
            <a:avLst/>
          </a:prstGeom>
          <a:noFill/>
        </p:spPr>
        <p:txBody>
          <a:bodyPr wrap="square" rtlCol="0">
            <a:spAutoFit/>
          </a:bodyPr>
          <a:lstStyle/>
          <a:p>
            <a:r>
              <a:rPr lang="en-IN" sz="2000" b="1" dirty="0" smtClean="0"/>
              <a:t>Purchase request table</a:t>
            </a:r>
            <a:endParaRPr lang="en-IN" sz="2000" b="1" dirty="0"/>
          </a:p>
        </p:txBody>
      </p:sp>
      <p:sp>
        <p:nvSpPr>
          <p:cNvPr id="5" name="TextBox 4"/>
          <p:cNvSpPr txBox="1"/>
          <p:nvPr/>
        </p:nvSpPr>
        <p:spPr>
          <a:xfrm>
            <a:off x="2624816" y="2489873"/>
            <a:ext cx="2416628" cy="400110"/>
          </a:xfrm>
          <a:prstGeom prst="rect">
            <a:avLst/>
          </a:prstGeom>
          <a:noFill/>
        </p:spPr>
        <p:txBody>
          <a:bodyPr wrap="square" rtlCol="0">
            <a:spAutoFit/>
          </a:bodyPr>
          <a:lstStyle/>
          <a:p>
            <a:r>
              <a:rPr lang="en-IN" sz="2000" b="1" dirty="0" smtClean="0"/>
              <a:t>Seller table</a:t>
            </a:r>
            <a:endParaRPr lang="en-IN" sz="2000" b="1" dirty="0"/>
          </a:p>
        </p:txBody>
      </p:sp>
    </p:spTree>
    <p:extLst>
      <p:ext uri="{BB962C8B-B14F-4D97-AF65-F5344CB8AC3E}">
        <p14:creationId xmlns:p14="http://schemas.microsoft.com/office/powerpoint/2010/main" val="3386205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9424" y="553131"/>
            <a:ext cx="7340782" cy="3400425"/>
          </a:xfrm>
          <a:prstGeom prst="rect">
            <a:avLst/>
          </a:prstGeom>
        </p:spPr>
      </p:pic>
      <p:pic>
        <p:nvPicPr>
          <p:cNvPr id="3" name="Picture 2"/>
          <p:cNvPicPr>
            <a:picLocks noChangeAspect="1"/>
          </p:cNvPicPr>
          <p:nvPr/>
        </p:nvPicPr>
        <p:blipFill>
          <a:blip r:embed="rId3"/>
          <a:stretch>
            <a:fillRect/>
          </a:stretch>
        </p:blipFill>
        <p:spPr>
          <a:xfrm>
            <a:off x="2469424" y="4673917"/>
            <a:ext cx="7340782" cy="1533525"/>
          </a:xfrm>
          <a:prstGeom prst="rect">
            <a:avLst/>
          </a:prstGeom>
        </p:spPr>
      </p:pic>
      <p:sp>
        <p:nvSpPr>
          <p:cNvPr id="4" name="TextBox 3"/>
          <p:cNvSpPr txBox="1"/>
          <p:nvPr/>
        </p:nvSpPr>
        <p:spPr>
          <a:xfrm>
            <a:off x="2469424" y="153021"/>
            <a:ext cx="2677342" cy="400110"/>
          </a:xfrm>
          <a:prstGeom prst="rect">
            <a:avLst/>
          </a:prstGeom>
          <a:noFill/>
        </p:spPr>
        <p:txBody>
          <a:bodyPr wrap="square" rtlCol="0">
            <a:spAutoFit/>
          </a:bodyPr>
          <a:lstStyle/>
          <a:p>
            <a:r>
              <a:rPr lang="en-IN" sz="2000" b="1" dirty="0" smtClean="0"/>
              <a:t>Selling product table</a:t>
            </a:r>
            <a:endParaRPr lang="en-IN" sz="2000" b="1" dirty="0"/>
          </a:p>
        </p:txBody>
      </p:sp>
      <p:sp>
        <p:nvSpPr>
          <p:cNvPr id="5" name="TextBox 4"/>
          <p:cNvSpPr txBox="1"/>
          <p:nvPr/>
        </p:nvSpPr>
        <p:spPr>
          <a:xfrm>
            <a:off x="2469424" y="4153611"/>
            <a:ext cx="2325188" cy="400110"/>
          </a:xfrm>
          <a:prstGeom prst="rect">
            <a:avLst/>
          </a:prstGeom>
          <a:noFill/>
        </p:spPr>
        <p:txBody>
          <a:bodyPr wrap="square" rtlCol="0">
            <a:spAutoFit/>
          </a:bodyPr>
          <a:lstStyle/>
          <a:p>
            <a:r>
              <a:rPr lang="en-IN" sz="2000" b="1" dirty="0" smtClean="0"/>
              <a:t>State table</a:t>
            </a:r>
            <a:endParaRPr lang="en-IN" sz="2000" b="1" dirty="0"/>
          </a:p>
        </p:txBody>
      </p:sp>
    </p:spTree>
    <p:extLst>
      <p:ext uri="{BB962C8B-B14F-4D97-AF65-F5344CB8AC3E}">
        <p14:creationId xmlns:p14="http://schemas.microsoft.com/office/powerpoint/2010/main" val="328795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1627" y="443320"/>
            <a:ext cx="8222796" cy="2095500"/>
          </a:xfrm>
          <a:prstGeom prst="rect">
            <a:avLst/>
          </a:prstGeom>
        </p:spPr>
      </p:pic>
      <p:pic>
        <p:nvPicPr>
          <p:cNvPr id="3" name="Picture 2"/>
          <p:cNvPicPr>
            <a:picLocks noChangeAspect="1"/>
          </p:cNvPicPr>
          <p:nvPr/>
        </p:nvPicPr>
        <p:blipFill>
          <a:blip r:embed="rId3"/>
          <a:stretch>
            <a:fillRect/>
          </a:stretch>
        </p:blipFill>
        <p:spPr>
          <a:xfrm>
            <a:off x="2671627" y="3108959"/>
            <a:ext cx="8222796" cy="3561533"/>
          </a:xfrm>
          <a:prstGeom prst="rect">
            <a:avLst/>
          </a:prstGeom>
        </p:spPr>
      </p:pic>
      <p:sp>
        <p:nvSpPr>
          <p:cNvPr id="4" name="TextBox 3"/>
          <p:cNvSpPr txBox="1"/>
          <p:nvPr/>
        </p:nvSpPr>
        <p:spPr>
          <a:xfrm>
            <a:off x="2671627" y="27532"/>
            <a:ext cx="2116183" cy="400110"/>
          </a:xfrm>
          <a:prstGeom prst="rect">
            <a:avLst/>
          </a:prstGeom>
          <a:noFill/>
        </p:spPr>
        <p:txBody>
          <a:bodyPr wrap="square" rtlCol="0">
            <a:spAutoFit/>
          </a:bodyPr>
          <a:lstStyle/>
          <a:p>
            <a:r>
              <a:rPr lang="en-IN" sz="2000" b="1" dirty="0" smtClean="0"/>
              <a:t>Variety table</a:t>
            </a:r>
            <a:endParaRPr lang="en-IN" sz="2000" b="1" dirty="0"/>
          </a:p>
        </p:txBody>
      </p:sp>
      <p:sp>
        <p:nvSpPr>
          <p:cNvPr id="5" name="TextBox 4"/>
          <p:cNvSpPr txBox="1"/>
          <p:nvPr/>
        </p:nvSpPr>
        <p:spPr>
          <a:xfrm>
            <a:off x="2671627" y="2708849"/>
            <a:ext cx="2899954" cy="400110"/>
          </a:xfrm>
          <a:prstGeom prst="rect">
            <a:avLst/>
          </a:prstGeom>
          <a:noFill/>
        </p:spPr>
        <p:txBody>
          <a:bodyPr wrap="square" rtlCol="0">
            <a:spAutoFit/>
          </a:bodyPr>
          <a:lstStyle/>
          <a:p>
            <a:r>
              <a:rPr lang="en-IN" sz="2000" b="1" dirty="0" smtClean="0"/>
              <a:t>Worker table</a:t>
            </a:r>
            <a:endParaRPr lang="en-IN" sz="2000" b="1" dirty="0"/>
          </a:p>
        </p:txBody>
      </p:sp>
    </p:spTree>
    <p:extLst>
      <p:ext uri="{BB962C8B-B14F-4D97-AF65-F5344CB8AC3E}">
        <p14:creationId xmlns:p14="http://schemas.microsoft.com/office/powerpoint/2010/main" val="3253092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49669" y="998627"/>
            <a:ext cx="8174491" cy="5036413"/>
          </a:xfrm>
          <a:prstGeom prst="rect">
            <a:avLst/>
          </a:prstGeom>
        </p:spPr>
      </p:pic>
      <p:sp>
        <p:nvSpPr>
          <p:cNvPr id="4" name="TextBox 3"/>
          <p:cNvSpPr txBox="1"/>
          <p:nvPr/>
        </p:nvSpPr>
        <p:spPr>
          <a:xfrm>
            <a:off x="2207623" y="418011"/>
            <a:ext cx="3304903" cy="400110"/>
          </a:xfrm>
          <a:prstGeom prst="rect">
            <a:avLst/>
          </a:prstGeom>
          <a:noFill/>
        </p:spPr>
        <p:txBody>
          <a:bodyPr wrap="square" rtlCol="0">
            <a:spAutoFit/>
          </a:bodyPr>
          <a:lstStyle/>
          <a:p>
            <a:r>
              <a:rPr lang="en-IN" sz="2000" b="1" dirty="0" smtClean="0"/>
              <a:t>Worker request table</a:t>
            </a:r>
            <a:endParaRPr lang="en-IN" sz="2000" b="1" dirty="0"/>
          </a:p>
        </p:txBody>
      </p:sp>
    </p:spTree>
    <p:extLst>
      <p:ext uri="{BB962C8B-B14F-4D97-AF65-F5344CB8AC3E}">
        <p14:creationId xmlns:p14="http://schemas.microsoft.com/office/powerpoint/2010/main" val="41364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77341402"/>
              </p:ext>
            </p:extLst>
          </p:nvPr>
        </p:nvGraphicFramePr>
        <p:xfrm>
          <a:off x="2032000" y="745791"/>
          <a:ext cx="9411063" cy="5733385"/>
        </p:xfrm>
        <a:graphic>
          <a:graphicData uri="http://schemas.openxmlformats.org/drawingml/2006/table">
            <a:tbl>
              <a:tblPr firstRow="1" bandRow="1">
                <a:tableStyleId>{5C22544A-7EE6-4342-B048-85BDC9FD1C3A}</a:tableStyleId>
              </a:tblPr>
              <a:tblGrid>
                <a:gridCol w="3137021">
                  <a:extLst>
                    <a:ext uri="{9D8B030D-6E8A-4147-A177-3AD203B41FA5}">
                      <a16:colId xmlns:a16="http://schemas.microsoft.com/office/drawing/2014/main" val="2307332291"/>
                    </a:ext>
                  </a:extLst>
                </a:gridCol>
                <a:gridCol w="2433562">
                  <a:extLst>
                    <a:ext uri="{9D8B030D-6E8A-4147-A177-3AD203B41FA5}">
                      <a16:colId xmlns:a16="http://schemas.microsoft.com/office/drawing/2014/main" val="3628175903"/>
                    </a:ext>
                  </a:extLst>
                </a:gridCol>
                <a:gridCol w="3840480">
                  <a:extLst>
                    <a:ext uri="{9D8B030D-6E8A-4147-A177-3AD203B41FA5}">
                      <a16:colId xmlns:a16="http://schemas.microsoft.com/office/drawing/2014/main" val="877646263"/>
                    </a:ext>
                  </a:extLst>
                </a:gridCol>
              </a:tblGrid>
              <a:tr h="425429">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Mangal" panose="02040503050203030202" pitchFamily="18" charset="0"/>
                        </a:rPr>
                        <a:t>Name</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r>
                        <a:rPr lang="en-IN" sz="1200" b="1">
                          <a:effectLst/>
                          <a:latin typeface="Times New Roman" panose="02020603050405020304" pitchFamily="18" charset="0"/>
                          <a:ea typeface="Times New Roman" panose="02020603050405020304" pitchFamily="18" charset="0"/>
                          <a:cs typeface="Mangal" panose="02040503050203030202" pitchFamily="18" charset="0"/>
                        </a:rPr>
                        <a:t>Notation</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27305" indent="4445" algn="ctr">
                        <a:lnSpc>
                          <a:spcPct val="115000"/>
                        </a:lnSpc>
                        <a:spcAft>
                          <a:spcPts val="0"/>
                        </a:spcAft>
                      </a:pPr>
                      <a:r>
                        <a:rPr lang="en-IN" sz="1200" b="1">
                          <a:effectLst/>
                          <a:latin typeface="Times New Roman" panose="02020603050405020304" pitchFamily="18" charset="0"/>
                          <a:ea typeface="Times New Roman" panose="02020603050405020304" pitchFamily="18" charset="0"/>
                          <a:cs typeface="Mangal" panose="02040503050203030202" pitchFamily="18" charset="0"/>
                        </a:rPr>
                        <a:t>Description</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690694976"/>
                  </a:ext>
                </a:extLst>
              </a:tr>
              <a:tr h="2412707">
                <a:tc>
                  <a:txBody>
                    <a:bodyPr/>
                    <a:lstStyle/>
                    <a:p>
                      <a:pPr algn="ctr">
                        <a:lnSpc>
                          <a:spcPct val="115000"/>
                        </a:lnSpc>
                        <a:spcAft>
                          <a:spcPts val="0"/>
                        </a:spcAft>
                      </a:pPr>
                      <a:r>
                        <a:rPr lang="en-US" sz="1600" dirty="0">
                          <a:effectLst/>
                          <a:latin typeface="Times New Roman" panose="02020603050405020304" pitchFamily="18" charset="0"/>
                          <a:ea typeface="Times New Roman" panose="02020603050405020304" pitchFamily="18" charset="0"/>
                          <a:cs typeface="Mangal" panose="02040503050203030202" pitchFamily="18" charset="0"/>
                        </a:rPr>
                        <a:t>Entity</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27305" indent="4445" algn="ctr">
                        <a:lnSpc>
                          <a:spcPct val="115000"/>
                        </a:lnSpc>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Entity is represented by a box within the ERD.  Entities are abstract concepts, each representing one or more instances of the concept in question. An entity might be considered a container that holds all of the instances of a particular thing in a system.  Entities are equivalent to database tables in a relational database, with each row of the table representing an instance of that entity.</a:t>
                      </a:r>
                      <a:endParaRPr lang="en-IN" sz="105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7624761"/>
                  </a:ext>
                </a:extLst>
              </a:tr>
              <a:tr h="1688895">
                <a:tc>
                  <a:txBody>
                    <a:bodyPr/>
                    <a:lstStyle/>
                    <a:p>
                      <a:pPr algn="ctr">
                        <a:lnSpc>
                          <a:spcPct val="115000"/>
                        </a:lnSpc>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Relationship</a:t>
                      </a:r>
                      <a:endParaRPr lang="en-IN" sz="105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27305" indent="4445" algn="ctr">
                        <a:lnSpc>
                          <a:spcPct val="115000"/>
                        </a:lnSpc>
                        <a:spcAft>
                          <a:spcPts val="15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Relationships are represented by Diamonds. A relationship is a named collection or association between entities or used to relate to two or more entities with some common attributes or meaningful interaction between the objects.</a:t>
                      </a:r>
                      <a:endParaRPr lang="en-IN" sz="105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3466505307"/>
                  </a:ext>
                </a:extLst>
              </a:tr>
              <a:tr h="1206354">
                <a:tc>
                  <a:txBody>
                    <a:bodyPr/>
                    <a:lstStyle/>
                    <a:p>
                      <a:pPr algn="ctr">
                        <a:lnSpc>
                          <a:spcPct val="115000"/>
                        </a:lnSpc>
                        <a:spcAft>
                          <a:spcPts val="150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p>
                      <a:pPr algn="ctr">
                        <a:lnSpc>
                          <a:spcPct val="115000"/>
                        </a:lnSpc>
                        <a:spcAft>
                          <a:spcPts val="15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Attributes</a:t>
                      </a:r>
                      <a:endParaRPr lang="en-IN" sz="105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15000"/>
                        </a:lnSpc>
                        <a:spcAft>
                          <a:spcPts val="0"/>
                        </a:spcAft>
                      </a:pPr>
                      <a:endParaRPr lang="en-US"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27305" indent="4445" algn="ctr">
                        <a:lnSpc>
                          <a:spcPct val="115000"/>
                        </a:lnSpc>
                        <a:spcAft>
                          <a:spcPts val="15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Attributes are represented by Oval. An attribute is a single data item related to a database object. The database schema associates one or more attributes with each database entity</a:t>
                      </a:r>
                      <a:r>
                        <a:rPr lang="en-US" sz="12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b"/>
                </a:tc>
                <a:extLst>
                  <a:ext uri="{0D108BD9-81ED-4DB2-BD59-A6C34878D82A}">
                    <a16:rowId xmlns:a16="http://schemas.microsoft.com/office/drawing/2014/main" val="127021036"/>
                  </a:ext>
                </a:extLst>
              </a:tr>
            </a:tbl>
          </a:graphicData>
        </a:graphic>
      </p:graphicFrame>
      <p:pic>
        <p:nvPicPr>
          <p:cNvPr id="4" name="Picture 3"/>
          <p:cNvPicPr>
            <a:picLocks noChangeAspect="1"/>
          </p:cNvPicPr>
          <p:nvPr/>
        </p:nvPicPr>
        <p:blipFill>
          <a:blip r:embed="rId2"/>
          <a:stretch>
            <a:fillRect/>
          </a:stretch>
        </p:blipFill>
        <p:spPr>
          <a:xfrm>
            <a:off x="5646640" y="1931461"/>
            <a:ext cx="1342857" cy="1009524"/>
          </a:xfrm>
          <a:prstGeom prst="rect">
            <a:avLst/>
          </a:prstGeom>
        </p:spPr>
      </p:pic>
      <p:pic>
        <p:nvPicPr>
          <p:cNvPr id="5" name="Picture 4"/>
          <p:cNvPicPr>
            <a:picLocks noChangeAspect="1"/>
          </p:cNvPicPr>
          <p:nvPr/>
        </p:nvPicPr>
        <p:blipFill>
          <a:blip r:embed="rId3"/>
          <a:stretch>
            <a:fillRect/>
          </a:stretch>
        </p:blipFill>
        <p:spPr>
          <a:xfrm>
            <a:off x="5646640" y="3887493"/>
            <a:ext cx="1647619" cy="809524"/>
          </a:xfrm>
          <a:prstGeom prst="rect">
            <a:avLst/>
          </a:prstGeom>
        </p:spPr>
      </p:pic>
      <p:pic>
        <p:nvPicPr>
          <p:cNvPr id="6" name="Picture 5"/>
          <p:cNvPicPr>
            <a:picLocks noChangeAspect="1"/>
          </p:cNvPicPr>
          <p:nvPr/>
        </p:nvPicPr>
        <p:blipFill>
          <a:blip r:embed="rId4"/>
          <a:stretch>
            <a:fillRect/>
          </a:stretch>
        </p:blipFill>
        <p:spPr>
          <a:xfrm>
            <a:off x="5384734" y="5457598"/>
            <a:ext cx="1866667" cy="733333"/>
          </a:xfrm>
          <a:prstGeom prst="rect">
            <a:avLst/>
          </a:prstGeom>
        </p:spPr>
      </p:pic>
      <p:sp>
        <p:nvSpPr>
          <p:cNvPr id="7" name="Rectangle 6"/>
          <p:cNvSpPr/>
          <p:nvPr/>
        </p:nvSpPr>
        <p:spPr>
          <a:xfrm>
            <a:off x="2188754" y="-75909"/>
            <a:ext cx="6720109" cy="821700"/>
          </a:xfrm>
          <a:prstGeom prst="rect">
            <a:avLst/>
          </a:prstGeom>
        </p:spPr>
        <p:txBody>
          <a:bodyPr wrap="none">
            <a:spAutoFit/>
          </a:bodyPr>
          <a:lstStyle/>
          <a:p>
            <a:pPr lvl="0">
              <a:lnSpc>
                <a:spcPct val="115000"/>
              </a:lnSpc>
              <a:spcAft>
                <a:spcPts val="1000"/>
              </a:spcAft>
            </a:pPr>
            <a:r>
              <a:rPr lang="en-IN" sz="4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Entity-Relationship </a:t>
            </a:r>
            <a:r>
              <a:rPr lang="en-IN" sz="4400" dirty="0" smtClean="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Diagram</a:t>
            </a:r>
            <a:endParaRPr lang="en-IN" sz="4400" strike="noStrike"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9268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931" y="1071154"/>
            <a:ext cx="9170125" cy="5499463"/>
          </a:xfrm>
          <a:prstGeom prst="rect">
            <a:avLst/>
          </a:prstGeom>
          <a:noFill/>
          <a:ln>
            <a:noFill/>
          </a:ln>
        </p:spPr>
      </p:pic>
      <p:sp>
        <p:nvSpPr>
          <p:cNvPr id="3" name="TextBox 2"/>
          <p:cNvSpPr txBox="1"/>
          <p:nvPr/>
        </p:nvSpPr>
        <p:spPr>
          <a:xfrm>
            <a:off x="2063931" y="184147"/>
            <a:ext cx="3984171" cy="769441"/>
          </a:xfrm>
          <a:prstGeom prst="rect">
            <a:avLst/>
          </a:prstGeom>
          <a:noFill/>
        </p:spPr>
        <p:txBody>
          <a:bodyPr wrap="square" rtlCol="0">
            <a:spAutoFit/>
          </a:bodyPr>
          <a:lstStyle/>
          <a:p>
            <a:r>
              <a:rPr lang="en-IN" sz="4400" dirty="0" smtClean="0">
                <a:ln w="0"/>
                <a:effectLst>
                  <a:outerShdw blurRad="38100" dist="19050" dir="2700000" algn="tl" rotWithShape="0">
                    <a:schemeClr val="dk1">
                      <a:alpha val="40000"/>
                    </a:schemeClr>
                  </a:outerShdw>
                </a:effectLst>
              </a:rPr>
              <a:t>ER Diagram</a:t>
            </a:r>
            <a:endParaRPr lang="en-IN" sz="4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5734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1381" y="1071335"/>
            <a:ext cx="3359442" cy="5499282"/>
          </a:xfrm>
          <a:prstGeom prst="rect">
            <a:avLst/>
          </a:prstGeom>
          <a:noFill/>
          <a:ln>
            <a:noFill/>
          </a:ln>
        </p:spPr>
      </p:pic>
      <p:sp>
        <p:nvSpPr>
          <p:cNvPr id="3" name="Rectangle 2"/>
          <p:cNvSpPr/>
          <p:nvPr/>
        </p:nvSpPr>
        <p:spPr>
          <a:xfrm>
            <a:off x="2225622" y="249733"/>
            <a:ext cx="3384260" cy="769441"/>
          </a:xfrm>
          <a:prstGeom prst="rect">
            <a:avLst/>
          </a:prstGeom>
        </p:spPr>
        <p:txBody>
          <a:bodyPr wrap="none">
            <a:spAutoFit/>
          </a:bodyPr>
          <a:lstStyle/>
          <a:p>
            <a:r>
              <a:rPr lang="en-IN" sz="4400" dirty="0">
                <a:ln w="0"/>
                <a:effectLst>
                  <a:outerShdw blurRad="38100" dist="19050" dir="2700000" algn="tl" rotWithShape="0">
                    <a:schemeClr val="dk1">
                      <a:alpha val="40000"/>
                    </a:schemeClr>
                  </a:outerShdw>
                </a:effectLst>
              </a:rPr>
              <a:t>ER Diagram</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8313" y="1019174"/>
            <a:ext cx="3730208" cy="5603603"/>
          </a:xfrm>
          <a:prstGeom prst="rect">
            <a:avLst/>
          </a:prstGeom>
          <a:noFill/>
          <a:ln>
            <a:noFill/>
          </a:ln>
        </p:spPr>
      </p:pic>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8521" y="849086"/>
            <a:ext cx="3848830" cy="5825852"/>
          </a:xfrm>
          <a:prstGeom prst="rect">
            <a:avLst/>
          </a:prstGeom>
          <a:noFill/>
          <a:ln>
            <a:noFill/>
          </a:ln>
        </p:spPr>
      </p:pic>
    </p:spTree>
    <p:extLst>
      <p:ext uri="{BB962C8B-B14F-4D97-AF65-F5344CB8AC3E}">
        <p14:creationId xmlns:p14="http://schemas.microsoft.com/office/powerpoint/2010/main" val="2656464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dirty="0">
                <a:ln w="0"/>
                <a:effectLst>
                  <a:outerShdw blurRad="38100" dist="19050" dir="2700000" algn="tl" rotWithShape="0">
                    <a:schemeClr val="dk1">
                      <a:alpha val="40000"/>
                    </a:schemeClr>
                  </a:outerShdw>
                </a:effectLst>
              </a:rPr>
              <a:t>Detailed </a:t>
            </a:r>
            <a:r>
              <a:rPr lang="en-US" sz="8800" dirty="0" smtClean="0">
                <a:ln w="0"/>
                <a:effectLst>
                  <a:outerShdw blurRad="38100" dist="19050" dir="2700000" algn="tl" rotWithShape="0">
                    <a:schemeClr val="dk1">
                      <a:alpha val="40000"/>
                    </a:schemeClr>
                  </a:outerShdw>
                </a:effectLst>
              </a:rPr>
              <a:t>Design</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7769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20041"/>
            <a:ext cx="10018713" cy="894806"/>
          </a:xfrm>
        </p:spPr>
        <p:txBody>
          <a:bodyPr>
            <a:normAutofit/>
          </a:bodyPr>
          <a:lstStyle/>
          <a:p>
            <a:r>
              <a:rPr lang="en-US" sz="4400" dirty="0">
                <a:ln w="0"/>
                <a:solidFill>
                  <a:schemeClr val="accent1"/>
                </a:solidFill>
                <a:effectLst>
                  <a:outerShdw blurRad="38100" dist="25400" dir="5400000" algn="ctr" rotWithShape="0">
                    <a:srgbClr val="6E747A">
                      <a:alpha val="43000"/>
                    </a:srgbClr>
                  </a:outerShdw>
                </a:effectLst>
              </a:rPr>
              <a:t>Modular Decomposition Of Components</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1484310" y="1528355"/>
            <a:ext cx="10018713" cy="1463039"/>
          </a:xfrm>
        </p:spPr>
        <p:txBody>
          <a:bodyPr>
            <a:normAutofit lnSpcReduction="10000"/>
          </a:bodyPr>
          <a:lstStyle/>
          <a:p>
            <a:r>
              <a:rPr lang="en-IN" b="1" u="sng" dirty="0" smtClean="0"/>
              <a:t>Customer </a:t>
            </a:r>
            <a:r>
              <a:rPr lang="en-IN" b="1" u="sng" dirty="0"/>
              <a:t>Component:</a:t>
            </a:r>
            <a:endParaRPr lang="en-IN" dirty="0"/>
          </a:p>
          <a:p>
            <a:endParaRPr lang="en-IN" dirty="0"/>
          </a:p>
          <a:p>
            <a:r>
              <a:rPr lang="en-IN" b="1" u="sng" dirty="0" smtClean="0"/>
              <a:t>Structure </a:t>
            </a:r>
            <a:r>
              <a:rPr lang="en-IN" b="1" u="sng" dirty="0"/>
              <a:t>chart for customer:</a:t>
            </a:r>
            <a:endParaRPr lang="en-IN" dirty="0"/>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2493" y="2991394"/>
            <a:ext cx="7987530" cy="3253695"/>
          </a:xfrm>
          <a:prstGeom prst="rect">
            <a:avLst/>
          </a:prstGeom>
          <a:noFill/>
          <a:ln>
            <a:noFill/>
          </a:ln>
        </p:spPr>
      </p:pic>
    </p:spTree>
    <p:extLst>
      <p:ext uri="{BB962C8B-B14F-4D97-AF65-F5344CB8AC3E}">
        <p14:creationId xmlns:p14="http://schemas.microsoft.com/office/powerpoint/2010/main" val="15308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3931" y="1031965"/>
            <a:ext cx="9248503" cy="4955203"/>
          </a:xfrm>
          <a:prstGeom prst="rect">
            <a:avLst/>
          </a:prstGeom>
        </p:spPr>
        <p:txBody>
          <a:bodyPr wrap="square">
            <a:spAutoFit/>
          </a:bodyPr>
          <a:lstStyle/>
          <a:p>
            <a:r>
              <a:rPr lang="en-IN" sz="2800" u="sng" dirty="0">
                <a:ln w="0"/>
                <a:solidFill>
                  <a:schemeClr val="accent1"/>
                </a:solidFill>
                <a:effectLst>
                  <a:outerShdw blurRad="38100" dist="25400" dir="5400000" algn="ctr" rotWithShape="0">
                    <a:srgbClr val="6E747A">
                      <a:alpha val="43000"/>
                    </a:srgbClr>
                  </a:outerShdw>
                </a:effectLst>
              </a:rPr>
              <a:t>Project Category</a:t>
            </a:r>
            <a:r>
              <a:rPr lang="en-IN" sz="2800" u="sng" dirty="0" smtClean="0">
                <a:ln w="0"/>
                <a:solidFill>
                  <a:schemeClr val="accent1"/>
                </a:solidFill>
                <a:effectLst>
                  <a:outerShdw blurRad="38100" dist="25400" dir="5400000" algn="ctr" rotWithShape="0">
                    <a:srgbClr val="6E747A">
                      <a:alpha val="43000"/>
                    </a:srgbClr>
                  </a:outerShdw>
                </a:effectLst>
              </a:rPr>
              <a:t>:</a:t>
            </a:r>
            <a:endParaRPr lang="en-IN" sz="2800" dirty="0" smtClean="0">
              <a:ln w="0"/>
              <a:solidFill>
                <a:schemeClr val="accent1"/>
              </a:solidFill>
              <a:effectLst>
                <a:outerShdw blurRad="38100" dist="25400" dir="5400000" algn="ctr" rotWithShape="0">
                  <a:srgbClr val="6E747A">
                    <a:alpha val="43000"/>
                  </a:srgbClr>
                </a:outerShdw>
              </a:effectLst>
            </a:endParaRPr>
          </a:p>
          <a:p>
            <a:endParaRPr lang="en-IN" sz="2800" dirty="0"/>
          </a:p>
          <a:p>
            <a:r>
              <a:rPr lang="en-IN" sz="2800" dirty="0" smtClean="0">
                <a:ln w="0"/>
                <a:effectLst>
                  <a:outerShdw blurRad="38100" dist="19050" dir="2700000" algn="tl" rotWithShape="0">
                    <a:schemeClr val="dk1">
                      <a:alpha val="40000"/>
                    </a:schemeClr>
                  </a:outerShdw>
                </a:effectLst>
              </a:rPr>
              <a:t>RDBMS </a:t>
            </a:r>
            <a:r>
              <a:rPr lang="en-IN" sz="2800" dirty="0">
                <a:ln w="0"/>
                <a:effectLst>
                  <a:outerShdw blurRad="38100" dist="19050" dir="2700000" algn="tl" rotWithShape="0">
                    <a:schemeClr val="dk1">
                      <a:alpha val="40000"/>
                    </a:schemeClr>
                  </a:outerShdw>
                </a:effectLst>
              </a:rPr>
              <a:t>(Relational Database Management System</a:t>
            </a:r>
            <a:r>
              <a:rPr lang="en-IN" sz="2800" dirty="0" smtClean="0">
                <a:ln w="0"/>
                <a:effectLst>
                  <a:outerShdw blurRad="38100" dist="19050" dir="2700000" algn="tl" rotWithShape="0">
                    <a:schemeClr val="dk1">
                      <a:alpha val="40000"/>
                    </a:schemeClr>
                  </a:outerShdw>
                </a:effectLst>
              </a:rPr>
              <a:t>)</a:t>
            </a:r>
          </a:p>
          <a:p>
            <a:endParaRPr lang="en-IN" sz="2800" dirty="0"/>
          </a:p>
          <a:p>
            <a:r>
              <a:rPr lang="en-IN" sz="2800" u="sng" dirty="0">
                <a:ln w="0"/>
                <a:solidFill>
                  <a:schemeClr val="accent1"/>
                </a:solidFill>
                <a:effectLst>
                  <a:outerShdw blurRad="38100" dist="25400" dir="5400000" algn="ctr" rotWithShape="0">
                    <a:srgbClr val="6E747A">
                      <a:alpha val="43000"/>
                    </a:srgbClr>
                  </a:outerShdw>
                </a:effectLst>
              </a:rPr>
              <a:t>Language(s) to be used</a:t>
            </a:r>
            <a:r>
              <a:rPr lang="en-IN" sz="2800" u="sng" dirty="0" smtClean="0">
                <a:ln w="0"/>
                <a:solidFill>
                  <a:schemeClr val="accent1"/>
                </a:solidFill>
                <a:effectLst>
                  <a:outerShdw blurRad="38100" dist="25400" dir="5400000" algn="ctr" rotWithShape="0">
                    <a:srgbClr val="6E747A">
                      <a:alpha val="43000"/>
                    </a:srgbClr>
                  </a:outerShdw>
                </a:effectLst>
              </a:rPr>
              <a:t>:</a:t>
            </a:r>
          </a:p>
          <a:p>
            <a:endParaRPr lang="en-IN" sz="2800" dirty="0"/>
          </a:p>
          <a:p>
            <a:pPr lvl="0"/>
            <a:r>
              <a:rPr lang="en-IN" sz="2800" dirty="0">
                <a:ln w="0"/>
                <a:effectLst>
                  <a:outerShdw blurRad="38100" dist="19050" dir="2700000" algn="tl" rotWithShape="0">
                    <a:schemeClr val="dk1">
                      <a:alpha val="40000"/>
                    </a:schemeClr>
                  </a:outerShdw>
                </a:effectLst>
              </a:rPr>
              <a:t>Design and Interface: HTML ,CSS</a:t>
            </a:r>
          </a:p>
          <a:p>
            <a:pPr lvl="0"/>
            <a:r>
              <a:rPr lang="en-IN" sz="2800" dirty="0">
                <a:ln w="0"/>
                <a:effectLst>
                  <a:outerShdw blurRad="38100" dist="19050" dir="2700000" algn="tl" rotWithShape="0">
                    <a:schemeClr val="dk1">
                      <a:alpha val="40000"/>
                    </a:schemeClr>
                  </a:outerShdw>
                </a:effectLst>
              </a:rPr>
              <a:t>Programming language: PHP</a:t>
            </a:r>
          </a:p>
          <a:p>
            <a:pPr lvl="0"/>
            <a:r>
              <a:rPr lang="en-IN" sz="2800" dirty="0">
                <a:ln w="0"/>
                <a:effectLst>
                  <a:outerShdw blurRad="38100" dist="19050" dir="2700000" algn="tl" rotWithShape="0">
                    <a:schemeClr val="dk1">
                      <a:alpha val="40000"/>
                    </a:schemeClr>
                  </a:outerShdw>
                </a:effectLst>
              </a:rPr>
              <a:t>Scripting language: AJAX, </a:t>
            </a:r>
            <a:r>
              <a:rPr lang="en-IN" sz="2800" dirty="0" err="1">
                <a:ln w="0"/>
                <a:effectLst>
                  <a:outerShdw blurRad="38100" dist="19050" dir="2700000" algn="tl" rotWithShape="0">
                    <a:schemeClr val="dk1">
                      <a:alpha val="40000"/>
                    </a:schemeClr>
                  </a:outerShdw>
                </a:effectLst>
              </a:rPr>
              <a:t>Javascript</a:t>
            </a:r>
            <a:endParaRPr lang="en-IN" sz="2800" dirty="0">
              <a:ln w="0"/>
              <a:effectLst>
                <a:outerShdw blurRad="38100" dist="19050" dir="2700000" algn="tl" rotWithShape="0">
                  <a:schemeClr val="dk1">
                    <a:alpha val="40000"/>
                  </a:schemeClr>
                </a:outerShdw>
              </a:effectLst>
            </a:endParaRPr>
          </a:p>
          <a:p>
            <a:pPr lvl="0"/>
            <a:r>
              <a:rPr lang="en-IN" sz="2800" dirty="0">
                <a:ln w="0"/>
                <a:effectLst>
                  <a:outerShdw blurRad="38100" dist="19050" dir="2700000" algn="tl" rotWithShape="0">
                    <a:schemeClr val="dk1">
                      <a:alpha val="40000"/>
                    </a:schemeClr>
                  </a:outerShdw>
                </a:effectLst>
              </a:rPr>
              <a:t>Database: MySQL Server</a:t>
            </a:r>
          </a:p>
          <a:p>
            <a:r>
              <a:rPr lang="en-IN" dirty="0"/>
              <a:t/>
            </a:r>
            <a:br>
              <a:rPr lang="en-IN" dirty="0"/>
            </a:br>
            <a:endParaRPr lang="en-IN" dirty="0"/>
          </a:p>
        </p:txBody>
      </p:sp>
    </p:spTree>
    <p:extLst>
      <p:ext uri="{BB962C8B-B14F-4D97-AF65-F5344CB8AC3E}">
        <p14:creationId xmlns:p14="http://schemas.microsoft.com/office/powerpoint/2010/main" val="1794320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867989" y="186650"/>
            <a:ext cx="76809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Structure chart for admin:</a:t>
            </a:r>
            <a:endParaRPr kumimoji="0" lang="en-US" altLang="en-US" sz="2000" b="0" i="0" u="none" strike="noStrike" cap="none" normalizeH="0" baseline="0" dirty="0" smtClean="0">
              <a:ln>
                <a:noFill/>
              </a:ln>
              <a:solidFill>
                <a:schemeClr val="tx1"/>
              </a:solidFill>
              <a:effectLst/>
            </a:endParaRPr>
          </a:p>
        </p:txBody>
      </p:sp>
      <p:pic>
        <p:nvPicPr>
          <p:cNvPr id="2049"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506" y="1096093"/>
            <a:ext cx="6858000" cy="20355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72937" y="3857624"/>
            <a:ext cx="52305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5"/>
          <p:cNvSpPr>
            <a:spLocks noChangeArrowheads="1"/>
          </p:cNvSpPr>
          <p:nvPr/>
        </p:nvSpPr>
        <p:spPr bwMode="auto">
          <a:xfrm>
            <a:off x="1867989" y="3070561"/>
            <a:ext cx="432956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Seller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Structure chart for Seller:</a:t>
            </a:r>
            <a:endParaRPr kumimoji="0" lang="en-US" altLang="en-US" sz="2000" b="0" i="0" u="none" strike="noStrike" cap="none" normalizeH="0" baseline="0" dirty="0" smtClean="0">
              <a:ln>
                <a:noFill/>
              </a:ln>
              <a:solidFill>
                <a:schemeClr val="tx1"/>
              </a:solidFill>
              <a:effectLst/>
            </a:endParaRPr>
          </a:p>
        </p:txBody>
      </p:sp>
      <p:pic>
        <p:nvPicPr>
          <p:cNvPr id="205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776" y="4306829"/>
            <a:ext cx="8188311" cy="228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36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090057" y="0"/>
            <a:ext cx="408867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Worker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Structure chart for worker:</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514" y="953587"/>
            <a:ext cx="6557554" cy="21395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2090057" y="3157464"/>
            <a:ext cx="331566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Settings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Structure chart for Settings: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719" y="4096469"/>
            <a:ext cx="6696634" cy="2632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08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ln w="0"/>
                <a:effectLst>
                  <a:outerShdw blurRad="38100" dist="19050" dir="2700000" algn="tl" rotWithShape="0">
                    <a:schemeClr val="dk1">
                      <a:alpha val="40000"/>
                    </a:schemeClr>
                  </a:outerShdw>
                </a:effectLst>
              </a:rPr>
              <a:t>TESTING</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7911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2426" y="399303"/>
            <a:ext cx="7271656" cy="4467890"/>
          </a:xfrm>
          <a:prstGeom prst="rect">
            <a:avLst/>
          </a:prstGeom>
        </p:spPr>
        <p:txBody>
          <a:bodyPr wrap="square">
            <a:spAutoFit/>
          </a:bodyPr>
          <a:lstStyle/>
          <a:p>
            <a:pPr lvl="0">
              <a:lnSpc>
                <a:spcPct val="150000"/>
              </a:lnSpc>
              <a:spcAft>
                <a:spcPts val="0"/>
              </a:spcAft>
            </a:pPr>
            <a:r>
              <a:rPr lang="en-IN" sz="4400" u="sng"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Levels of Testing</a:t>
            </a:r>
            <a:r>
              <a:rPr lang="en-IN" sz="4400" u="sng"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lvl="0">
              <a:lnSpc>
                <a:spcPct val="150000"/>
              </a:lnSpc>
              <a:spcAft>
                <a:spcPts val="0"/>
              </a:spcAft>
            </a:pPr>
            <a:endParaRPr lang="en-IN" sz="4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3200" b="1" dirty="0">
                <a:latin typeface="Times New Roman" panose="02020603050405020304" pitchFamily="18" charset="0"/>
                <a:ea typeface="Calibri" panose="020F0502020204030204" pitchFamily="34" charset="0"/>
                <a:cs typeface="Times New Roman" panose="02020603050405020304" pitchFamily="18" charset="0"/>
              </a:rPr>
              <a:t>Unit </a:t>
            </a:r>
            <a:r>
              <a:rPr lang="en-IN" sz="3200" b="1" dirty="0" smtClean="0">
                <a:latin typeface="Times New Roman" panose="02020603050405020304" pitchFamily="18" charset="0"/>
                <a:ea typeface="Calibri" panose="020F0502020204030204" pitchFamily="34" charset="0"/>
                <a:cs typeface="Times New Roman" panose="02020603050405020304" pitchFamily="18" charset="0"/>
              </a:rPr>
              <a:t>Testing</a:t>
            </a:r>
            <a:endParaRPr lang="en-IN" sz="2000" dirty="0">
              <a:latin typeface="Times New Roman" panose="02020603050405020304" pitchFamily="18" charset="0"/>
              <a:ea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IN" sz="3200" b="1" dirty="0">
                <a:latin typeface="Times New Roman" panose="02020603050405020304" pitchFamily="18" charset="0"/>
                <a:ea typeface="Calibri" panose="020F0502020204030204" pitchFamily="34" charset="0"/>
                <a:cs typeface="Times New Roman" panose="02020603050405020304" pitchFamily="18" charset="0"/>
              </a:rPr>
              <a:t>Integration </a:t>
            </a:r>
            <a:r>
              <a:rPr lang="en-IN" sz="3200" b="1" dirty="0" smtClean="0">
                <a:latin typeface="Times New Roman" panose="02020603050405020304" pitchFamily="18" charset="0"/>
                <a:ea typeface="Calibri" panose="020F0502020204030204" pitchFamily="34" charset="0"/>
                <a:cs typeface="Times New Roman" panose="02020603050405020304" pitchFamily="18" charset="0"/>
              </a:rPr>
              <a:t>Testing</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sz="3200" b="1" dirty="0" smtClean="0">
                <a:latin typeface="Times New Roman" panose="02020603050405020304" pitchFamily="18" charset="0"/>
                <a:ea typeface="Calibri" panose="020F0502020204030204" pitchFamily="34" charset="0"/>
                <a:cs typeface="Times New Roman" panose="02020603050405020304" pitchFamily="18" charset="0"/>
              </a:rPr>
              <a:t>System Testing</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6669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85090133"/>
              </p:ext>
            </p:extLst>
          </p:nvPr>
        </p:nvGraphicFramePr>
        <p:xfrm>
          <a:off x="418012" y="522515"/>
          <a:ext cx="11665132" cy="6204715"/>
        </p:xfrm>
        <a:graphic>
          <a:graphicData uri="http://schemas.openxmlformats.org/drawingml/2006/table">
            <a:tbl>
              <a:tblPr firstRow="1" firstCol="1" bandRow="1">
                <a:tableStyleId>{5C22544A-7EE6-4342-B048-85BDC9FD1C3A}</a:tableStyleId>
              </a:tblPr>
              <a:tblGrid>
                <a:gridCol w="1098856">
                  <a:extLst>
                    <a:ext uri="{9D8B030D-6E8A-4147-A177-3AD203B41FA5}">
                      <a16:colId xmlns:a16="http://schemas.microsoft.com/office/drawing/2014/main" val="867196073"/>
                    </a:ext>
                  </a:extLst>
                </a:gridCol>
                <a:gridCol w="2584995">
                  <a:extLst>
                    <a:ext uri="{9D8B030D-6E8A-4147-A177-3AD203B41FA5}">
                      <a16:colId xmlns:a16="http://schemas.microsoft.com/office/drawing/2014/main" val="2258545375"/>
                    </a:ext>
                  </a:extLst>
                </a:gridCol>
                <a:gridCol w="2078725">
                  <a:extLst>
                    <a:ext uri="{9D8B030D-6E8A-4147-A177-3AD203B41FA5}">
                      <a16:colId xmlns:a16="http://schemas.microsoft.com/office/drawing/2014/main" val="1764499738"/>
                    </a:ext>
                  </a:extLst>
                </a:gridCol>
                <a:gridCol w="3322229">
                  <a:extLst>
                    <a:ext uri="{9D8B030D-6E8A-4147-A177-3AD203B41FA5}">
                      <a16:colId xmlns:a16="http://schemas.microsoft.com/office/drawing/2014/main" val="1926073164"/>
                    </a:ext>
                  </a:extLst>
                </a:gridCol>
                <a:gridCol w="2580327">
                  <a:extLst>
                    <a:ext uri="{9D8B030D-6E8A-4147-A177-3AD203B41FA5}">
                      <a16:colId xmlns:a16="http://schemas.microsoft.com/office/drawing/2014/main" val="268344922"/>
                    </a:ext>
                  </a:extLst>
                </a:gridCol>
              </a:tblGrid>
              <a:tr h="924752">
                <a:tc>
                  <a:txBody>
                    <a:bodyPr/>
                    <a:lstStyle/>
                    <a:p>
                      <a:pPr marL="457200" algn="ctr">
                        <a:lnSpc>
                          <a:spcPct val="150000"/>
                        </a:lnSpc>
                        <a:spcAft>
                          <a:spcPts val="0"/>
                        </a:spcAft>
                      </a:pPr>
                      <a:r>
                        <a:rPr lang="en-IN" sz="1200" dirty="0">
                          <a:effectLst/>
                        </a:rPr>
                        <a:t>Serial No.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dirty="0">
                          <a:effectLst/>
                        </a:rPr>
                        <a:t>Condition</a:t>
                      </a:r>
                    </a:p>
                    <a:p>
                      <a:pPr marL="457200" algn="ctr">
                        <a:lnSpc>
                          <a:spcPct val="150000"/>
                        </a:lnSpc>
                        <a:spcAft>
                          <a:spcPts val="0"/>
                        </a:spcAft>
                      </a:pPr>
                      <a:r>
                        <a:rPr lang="en-IN" sz="1600" dirty="0">
                          <a:effectLst/>
                        </a:rPr>
                        <a:t>To be Tested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dirty="0">
                          <a:effectLst/>
                        </a:rPr>
                        <a:t>Test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dirty="0">
                          <a:effectLst/>
                        </a:rPr>
                        <a:t>Expected 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1000"/>
                        </a:spcAft>
                      </a:pPr>
                      <a:r>
                        <a:rPr lang="en-IN" sz="1600">
                          <a:effectLst/>
                        </a:rPr>
                        <a:t>Remarks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extLst>
                  <a:ext uri="{0D108BD9-81ED-4DB2-BD59-A6C34878D82A}">
                    <a16:rowId xmlns:a16="http://schemas.microsoft.com/office/drawing/2014/main" val="1931503011"/>
                  </a:ext>
                </a:extLst>
              </a:tr>
              <a:tr h="672945">
                <a:tc>
                  <a:txBody>
                    <a:bodyPr/>
                    <a:lstStyle/>
                    <a:p>
                      <a:pPr marL="457200" algn="l">
                        <a:lnSpc>
                          <a:spcPct val="150000"/>
                        </a:lnSpc>
                        <a:spcAft>
                          <a:spcPts val="0"/>
                        </a:spcAft>
                      </a:pPr>
                      <a:r>
                        <a:rPr lang="en-IN"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dirty="0">
                          <a:effectLst/>
                        </a:rPr>
                        <a:t>If any field in the form is empty.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a:effectLst/>
                        </a:rPr>
                        <a:t>Value of form fields.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a:effectLst/>
                        </a:rPr>
                        <a:t>Alert the user to enter all the fields and then proceed.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1000"/>
                        </a:spcAft>
                      </a:pPr>
                      <a:r>
                        <a:rPr lang="en-IN" sz="1600">
                          <a:effectLst/>
                        </a:rPr>
                        <a:t>SUCCESSFUL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extLst>
                  <a:ext uri="{0D108BD9-81ED-4DB2-BD59-A6C34878D82A}">
                    <a16:rowId xmlns:a16="http://schemas.microsoft.com/office/drawing/2014/main" val="782025292"/>
                  </a:ext>
                </a:extLst>
              </a:tr>
              <a:tr h="1026544">
                <a:tc>
                  <a:txBody>
                    <a:bodyPr/>
                    <a:lstStyle/>
                    <a:p>
                      <a:pPr algn="l">
                        <a:lnSpc>
                          <a:spcPct val="150000"/>
                        </a:lnSpc>
                        <a:spcAft>
                          <a:spcPts val="0"/>
                        </a:spcAft>
                      </a:pPr>
                      <a:r>
                        <a:rPr lang="en-US" sz="1600" dirty="0" smtClean="0">
                          <a:effectLst/>
                        </a:rPr>
                        <a:t>          2</a:t>
                      </a:r>
                      <a:r>
                        <a:rPr lang="en-US" sz="1600" dirty="0">
                          <a:effectLst/>
                        </a:rPr>
                        <a:t>.</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a:effectLst/>
                        </a:rPr>
                        <a:t>If admin name contains other than Character values.</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dirty="0" err="1">
                          <a:effectLst/>
                        </a:rPr>
                        <a:t>adminname</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a:effectLst/>
                        </a:rPr>
                        <a:t>Alert the user to enter only Characters and return to same page.</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a:effectLst/>
                        </a:rPr>
                        <a:t>SUCCESSFUL</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extLst>
                  <a:ext uri="{0D108BD9-81ED-4DB2-BD59-A6C34878D82A}">
                    <a16:rowId xmlns:a16="http://schemas.microsoft.com/office/drawing/2014/main" val="3224270383"/>
                  </a:ext>
                </a:extLst>
              </a:tr>
              <a:tr h="1382606">
                <a:tc>
                  <a:txBody>
                    <a:bodyPr/>
                    <a:lstStyle/>
                    <a:p>
                      <a:pPr marL="457200" algn="l">
                        <a:lnSpc>
                          <a:spcPct val="150000"/>
                        </a:lnSpc>
                        <a:spcAft>
                          <a:spcPts val="0"/>
                        </a:spcAft>
                      </a:pPr>
                      <a:r>
                        <a:rPr lang="en-IN" sz="1600" dirty="0">
                          <a:effectLst/>
                        </a:rPr>
                        <a:t>3.</a:t>
                      </a:r>
                    </a:p>
                    <a:p>
                      <a:pPr marL="457200" algn="l">
                        <a:lnSpc>
                          <a:spcPct val="150000"/>
                        </a:lnSpc>
                        <a:spcAft>
                          <a:spcPts val="0"/>
                        </a:spcAft>
                      </a:pPr>
                      <a:r>
                        <a:rPr lang="en-IN" sz="1600" dirty="0">
                          <a:effectLst/>
                        </a:rPr>
                        <a:t> </a:t>
                      </a:r>
                    </a:p>
                    <a:p>
                      <a:pPr marL="457200" algn="l">
                        <a:lnSpc>
                          <a:spcPct val="150000"/>
                        </a:lnSpc>
                        <a:spcAft>
                          <a:spcPts val="0"/>
                        </a:spcAft>
                      </a:pPr>
                      <a:r>
                        <a:rPr lang="en-IN" sz="1600" dirty="0">
                          <a:effectLst/>
                        </a:rPr>
                        <a:t> </a:t>
                      </a:r>
                    </a:p>
                    <a:p>
                      <a:pPr marL="457200" algn="l">
                        <a:lnSpc>
                          <a:spcPct val="150000"/>
                        </a:lnSpc>
                        <a:spcAft>
                          <a:spcPts val="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a:effectLst/>
                        </a:rPr>
                        <a:t>If login ID is invalid.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dirty="0" err="1">
                          <a:effectLst/>
                        </a:rPr>
                        <a:t>loginid</a:t>
                      </a:r>
                      <a:endParaRPr lang="en-IN" sz="1600" dirty="0">
                        <a:effectLst/>
                      </a:endParaRPr>
                    </a:p>
                    <a:p>
                      <a:pPr marL="457200" algn="ctr">
                        <a:lnSpc>
                          <a:spcPct val="150000"/>
                        </a:lnSpc>
                        <a:spcAft>
                          <a:spcPts val="0"/>
                        </a:spcAft>
                      </a:pPr>
                      <a:r>
                        <a:rPr lang="en-IN" sz="1600" dirty="0">
                          <a:effectLst/>
                        </a:rPr>
                        <a:t> </a:t>
                      </a:r>
                    </a:p>
                    <a:p>
                      <a:pPr marL="457200" algn="ctr">
                        <a:lnSpc>
                          <a:spcPct val="150000"/>
                        </a:lnSpc>
                        <a:spcAft>
                          <a:spcPts val="0"/>
                        </a:spcAft>
                      </a:pPr>
                      <a:r>
                        <a:rPr lang="en-IN" sz="1600" dirty="0">
                          <a:effectLst/>
                        </a:rPr>
                        <a:t> </a:t>
                      </a:r>
                    </a:p>
                    <a:p>
                      <a:pPr marL="457200" algn="ctr">
                        <a:lnSpc>
                          <a:spcPct val="150000"/>
                        </a:lnSpc>
                        <a:spcAft>
                          <a:spcPts val="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dirty="0">
                          <a:effectLst/>
                        </a:rPr>
                        <a:t>Alert the user to enter a valid login ID and return to the same page.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1000"/>
                        </a:spcAft>
                      </a:pPr>
                      <a:r>
                        <a:rPr lang="en-IN" sz="1600">
                          <a:effectLst/>
                        </a:rPr>
                        <a:t>SUCCESSFUL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extLst>
                  <a:ext uri="{0D108BD9-81ED-4DB2-BD59-A6C34878D82A}">
                    <a16:rowId xmlns:a16="http://schemas.microsoft.com/office/drawing/2014/main" val="797147440"/>
                  </a:ext>
                </a:extLst>
              </a:tr>
              <a:tr h="1026544">
                <a:tc>
                  <a:txBody>
                    <a:bodyPr/>
                    <a:lstStyle/>
                    <a:p>
                      <a:pPr algn="l">
                        <a:lnSpc>
                          <a:spcPct val="150000"/>
                        </a:lnSpc>
                        <a:spcAft>
                          <a:spcPts val="0"/>
                        </a:spcAft>
                      </a:pPr>
                      <a:r>
                        <a:rPr lang="en-US" sz="1600" dirty="0" smtClean="0">
                          <a:effectLst/>
                        </a:rPr>
                        <a:t>         4</a:t>
                      </a:r>
                      <a:r>
                        <a:rPr lang="en-US" sz="1600" dirty="0">
                          <a:effectLst/>
                        </a:rPr>
                        <a:t>.</a:t>
                      </a:r>
                      <a:endParaRPr lang="en-IN" sz="1600" dirty="0">
                        <a:effectLst/>
                      </a:endParaRPr>
                    </a:p>
                    <a:p>
                      <a:pPr algn="l">
                        <a:lnSpc>
                          <a:spcPct val="150000"/>
                        </a:lnSpc>
                        <a:spcAft>
                          <a:spcPts val="0"/>
                        </a:spcAft>
                      </a:pPr>
                      <a:r>
                        <a:rPr lang="en-US" sz="1600" dirty="0">
                          <a:effectLst/>
                        </a:rPr>
                        <a:t> </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a:effectLst/>
                        </a:rPr>
                        <a:t>If password length is not between 8 to 16 characters.</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dirty="0">
                          <a:effectLst/>
                        </a:rPr>
                        <a:t>password</a:t>
                      </a:r>
                      <a:endParaRPr lang="en-IN" sz="1600" dirty="0">
                        <a:effectLst/>
                      </a:endParaRPr>
                    </a:p>
                    <a:p>
                      <a:pPr algn="ctr">
                        <a:lnSpc>
                          <a:spcPct val="150000"/>
                        </a:lnSpc>
                        <a:spcAft>
                          <a:spcPts val="0"/>
                        </a:spcAft>
                      </a:pPr>
                      <a:r>
                        <a:rPr lang="en-US" sz="1600" dirty="0">
                          <a:effectLst/>
                        </a:rPr>
                        <a:t> </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dirty="0">
                          <a:effectLst/>
                        </a:rPr>
                        <a:t>Alert the user to enter a password of length between 8 to 16 characters.</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tc>
                  <a:txBody>
                    <a:bodyPr/>
                    <a:lstStyle/>
                    <a:p>
                      <a:pPr algn="ctr">
                        <a:lnSpc>
                          <a:spcPct val="150000"/>
                        </a:lnSpc>
                        <a:spcAft>
                          <a:spcPts val="0"/>
                        </a:spcAft>
                      </a:pPr>
                      <a:r>
                        <a:rPr lang="en-US" sz="1600" dirty="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2070" marR="52070" marT="0" marB="0" anchor="ctr"/>
                </a:tc>
                <a:extLst>
                  <a:ext uri="{0D108BD9-81ED-4DB2-BD59-A6C34878D82A}">
                    <a16:rowId xmlns:a16="http://schemas.microsoft.com/office/drawing/2014/main" val="2833795655"/>
                  </a:ext>
                </a:extLst>
              </a:tr>
              <a:tr h="1027776">
                <a:tc>
                  <a:txBody>
                    <a:bodyPr/>
                    <a:lstStyle/>
                    <a:p>
                      <a:pPr marL="457200" algn="l">
                        <a:lnSpc>
                          <a:spcPct val="150000"/>
                        </a:lnSpc>
                        <a:spcAft>
                          <a:spcPts val="0"/>
                        </a:spcAft>
                      </a:pPr>
                      <a:r>
                        <a:rPr lang="en-IN" sz="1600" dirty="0">
                          <a:effectLst/>
                        </a:rPr>
                        <a:t>5.</a:t>
                      </a:r>
                    </a:p>
                    <a:p>
                      <a:pPr marL="457200" algn="l">
                        <a:lnSpc>
                          <a:spcPct val="150000"/>
                        </a:lnSpc>
                        <a:spcAft>
                          <a:spcPts val="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a:effectLst/>
                        </a:rPr>
                        <a:t>If confirm password and password does not match.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a:effectLst/>
                        </a:rPr>
                        <a:t>cpassword, password</a:t>
                      </a:r>
                    </a:p>
                    <a:p>
                      <a:pPr marL="457200" algn="ctr">
                        <a:lnSpc>
                          <a:spcPct val="150000"/>
                        </a:lnSpc>
                        <a:spcAft>
                          <a:spcPts val="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0"/>
                        </a:spcAft>
                      </a:pPr>
                      <a:r>
                        <a:rPr lang="en-IN" sz="1600">
                          <a:effectLst/>
                        </a:rPr>
                        <a:t>Alert the user to enter matching password and confirm password.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tc>
                  <a:txBody>
                    <a:bodyPr/>
                    <a:lstStyle/>
                    <a:p>
                      <a:pPr marL="457200" algn="ctr">
                        <a:lnSpc>
                          <a:spcPct val="150000"/>
                        </a:lnSpc>
                        <a:spcAft>
                          <a:spcPts val="1000"/>
                        </a:spcAft>
                      </a:pPr>
                      <a:r>
                        <a:rPr lang="en-IN" sz="1600" dirty="0">
                          <a:effectLst/>
                        </a:rPr>
                        <a:t>SUCCESSFUL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2070" marR="52070" marT="0" marB="0" anchor="ctr"/>
                </a:tc>
                <a:extLst>
                  <a:ext uri="{0D108BD9-81ED-4DB2-BD59-A6C34878D82A}">
                    <a16:rowId xmlns:a16="http://schemas.microsoft.com/office/drawing/2014/main" val="1998518050"/>
                  </a:ext>
                </a:extLst>
              </a:tr>
            </a:tbl>
          </a:graphicData>
        </a:graphic>
      </p:graphicFrame>
      <p:sp>
        <p:nvSpPr>
          <p:cNvPr id="3" name="Rectangle 2"/>
          <p:cNvSpPr/>
          <p:nvPr/>
        </p:nvSpPr>
        <p:spPr>
          <a:xfrm>
            <a:off x="1975061" y="60850"/>
            <a:ext cx="2709396" cy="461665"/>
          </a:xfrm>
          <a:prstGeom prst="rect">
            <a:avLst/>
          </a:prstGeom>
        </p:spPr>
        <p:txBody>
          <a:bodyPr wrap="none">
            <a:spAutoFit/>
          </a:bodyPr>
          <a:lstStyle/>
          <a:p>
            <a:r>
              <a:rPr lang="en-US" sz="2400" b="1" u="sng" dirty="0">
                <a:latin typeface="Times New Roman" panose="02020603050405020304" pitchFamily="18" charset="0"/>
                <a:ea typeface="Times New Roman" panose="02020603050405020304" pitchFamily="18" charset="0"/>
              </a:rPr>
              <a:t>Admin Component</a:t>
            </a:r>
            <a:endParaRPr lang="en-IN" sz="2400" dirty="0"/>
          </a:p>
        </p:txBody>
      </p:sp>
    </p:spTree>
    <p:extLst>
      <p:ext uri="{BB962C8B-B14F-4D97-AF65-F5344CB8AC3E}">
        <p14:creationId xmlns:p14="http://schemas.microsoft.com/office/powerpoint/2010/main" val="1568494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35548582"/>
              </p:ext>
            </p:extLst>
          </p:nvPr>
        </p:nvGraphicFramePr>
        <p:xfrm>
          <a:off x="1588507" y="1819003"/>
          <a:ext cx="9959059" cy="3314700"/>
        </p:xfrm>
        <a:graphic>
          <a:graphicData uri="http://schemas.openxmlformats.org/drawingml/2006/table">
            <a:tbl>
              <a:tblPr firstRow="1" firstCol="1" bandRow="1">
                <a:tableStyleId>{5C22544A-7EE6-4342-B048-85BDC9FD1C3A}</a:tableStyleId>
              </a:tblPr>
              <a:tblGrid>
                <a:gridCol w="1206945">
                  <a:extLst>
                    <a:ext uri="{9D8B030D-6E8A-4147-A177-3AD203B41FA5}">
                      <a16:colId xmlns:a16="http://schemas.microsoft.com/office/drawing/2014/main" val="3933253208"/>
                    </a:ext>
                  </a:extLst>
                </a:gridCol>
                <a:gridCol w="2125356">
                  <a:extLst>
                    <a:ext uri="{9D8B030D-6E8A-4147-A177-3AD203B41FA5}">
                      <a16:colId xmlns:a16="http://schemas.microsoft.com/office/drawing/2014/main" val="1169837359"/>
                    </a:ext>
                  </a:extLst>
                </a:gridCol>
                <a:gridCol w="1790639">
                  <a:extLst>
                    <a:ext uri="{9D8B030D-6E8A-4147-A177-3AD203B41FA5}">
                      <a16:colId xmlns:a16="http://schemas.microsoft.com/office/drawing/2014/main" val="1427785127"/>
                    </a:ext>
                  </a:extLst>
                </a:gridCol>
                <a:gridCol w="3029545">
                  <a:extLst>
                    <a:ext uri="{9D8B030D-6E8A-4147-A177-3AD203B41FA5}">
                      <a16:colId xmlns:a16="http://schemas.microsoft.com/office/drawing/2014/main" val="2161051055"/>
                    </a:ext>
                  </a:extLst>
                </a:gridCol>
                <a:gridCol w="1806574">
                  <a:extLst>
                    <a:ext uri="{9D8B030D-6E8A-4147-A177-3AD203B41FA5}">
                      <a16:colId xmlns:a16="http://schemas.microsoft.com/office/drawing/2014/main" val="662066188"/>
                    </a:ext>
                  </a:extLst>
                </a:gridCol>
              </a:tblGrid>
              <a:tr h="1243395">
                <a:tc>
                  <a:txBody>
                    <a:bodyPr/>
                    <a:lstStyle/>
                    <a:p>
                      <a:pPr marL="457200" algn="ctr">
                        <a:lnSpc>
                          <a:spcPct val="150000"/>
                        </a:lnSpc>
                        <a:spcAft>
                          <a:spcPts val="0"/>
                        </a:spcAft>
                      </a:pPr>
                      <a:r>
                        <a:rPr lang="en-IN" sz="1600" dirty="0">
                          <a:effectLst/>
                        </a:rPr>
                        <a:t>Serial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dirty="0">
                          <a:effectLst/>
                        </a:rPr>
                        <a:t>Condition</a:t>
                      </a:r>
                    </a:p>
                    <a:p>
                      <a:pPr marL="457200" algn="ctr">
                        <a:lnSpc>
                          <a:spcPct val="150000"/>
                        </a:lnSpc>
                        <a:spcAft>
                          <a:spcPts val="0"/>
                        </a:spcAft>
                      </a:pPr>
                      <a:r>
                        <a:rPr lang="en-IN" sz="1600" dirty="0">
                          <a:effectLst/>
                        </a:rPr>
                        <a:t>To be Tested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a:effectLst/>
                        </a:rPr>
                        <a:t>Test Data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a:effectLst/>
                        </a:rPr>
                        <a:t>Expected Output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1000"/>
                        </a:spcAft>
                      </a:pPr>
                      <a:r>
                        <a:rPr lang="en-IN" sz="1600">
                          <a:effectLst/>
                        </a:rPr>
                        <a:t>Remarks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1624750"/>
                  </a:ext>
                </a:extLst>
              </a:tr>
              <a:tr h="829401">
                <a:tc>
                  <a:txBody>
                    <a:bodyPr/>
                    <a:lstStyle/>
                    <a:p>
                      <a:pPr marL="457200" algn="ctr">
                        <a:lnSpc>
                          <a:spcPct val="150000"/>
                        </a:lnSpc>
                        <a:spcAft>
                          <a:spcPts val="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dirty="0">
                          <a:effectLst/>
                        </a:rPr>
                        <a:t>If any field in the form is empty.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dirty="0">
                          <a:effectLst/>
                        </a:rPr>
                        <a:t>Value of form fields.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a:effectLst/>
                        </a:rPr>
                        <a:t>Alert the user to enter all the fields and then proceed.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1000"/>
                        </a:spcAft>
                      </a:pPr>
                      <a:r>
                        <a:rPr lang="en-IN" sz="1600">
                          <a:effectLst/>
                        </a:rPr>
                        <a:t>SUCCESSFUL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121605"/>
                  </a:ext>
                </a:extLst>
              </a:tr>
              <a:tr h="1241904">
                <a:tc>
                  <a:txBody>
                    <a:bodyPr/>
                    <a:lstStyle/>
                    <a:p>
                      <a:pPr algn="ctr">
                        <a:lnSpc>
                          <a:spcPct val="150000"/>
                        </a:lnSpc>
                        <a:spcAft>
                          <a:spcPts val="0"/>
                        </a:spcAft>
                      </a:pPr>
                      <a:r>
                        <a:rPr lang="en-US" sz="1600">
                          <a:effectLst/>
                        </a:rPr>
                        <a:t>2.</a:t>
                      </a:r>
                      <a:endParaRPr lang="en-IN" sz="1600">
                        <a:effectLst/>
                      </a:endParaRPr>
                    </a:p>
                    <a:p>
                      <a:pPr algn="ctr">
                        <a:lnSpc>
                          <a:spcPct val="150000"/>
                        </a:lnSpc>
                        <a:spcAft>
                          <a:spcPts val="0"/>
                        </a:spcAft>
                      </a:pPr>
                      <a:r>
                        <a:rPr lang="en-US" sz="1600">
                          <a:effectLst/>
                        </a:rPr>
                        <a:t> </a:t>
                      </a:r>
                      <a:endParaRPr lang="en-IN" sz="1600">
                        <a:effectLst/>
                      </a:endParaRPr>
                    </a:p>
                    <a:p>
                      <a:pPr algn="ctr">
                        <a:lnSpc>
                          <a:spcPct val="150000"/>
                        </a:lnSpc>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a:effectLst/>
                        </a:rPr>
                        <a:t>If the E-mail ID and Password does not match.</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dirty="0" err="1">
                          <a:effectLst/>
                        </a:rPr>
                        <a:t>emailid</a:t>
                      </a:r>
                      <a:r>
                        <a:rPr lang="en-US" sz="1600" dirty="0">
                          <a:effectLst/>
                        </a:rPr>
                        <a:t>, password</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dirty="0">
                          <a:effectLst/>
                        </a:rPr>
                        <a:t>Alert user that E-mail ID and password are not matching and stay in  the same page.</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dirty="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069465869"/>
                  </a:ext>
                </a:extLst>
              </a:tr>
            </a:tbl>
          </a:graphicData>
        </a:graphic>
      </p:graphicFrame>
      <p:sp>
        <p:nvSpPr>
          <p:cNvPr id="4" name="TextBox 3"/>
          <p:cNvSpPr txBox="1"/>
          <p:nvPr/>
        </p:nvSpPr>
        <p:spPr>
          <a:xfrm>
            <a:off x="2103120" y="979714"/>
            <a:ext cx="2808514" cy="738664"/>
          </a:xfrm>
          <a:prstGeom prst="rect">
            <a:avLst/>
          </a:prstGeom>
          <a:noFill/>
        </p:spPr>
        <p:txBody>
          <a:bodyPr wrap="square" rtlCol="0">
            <a:spAutoFit/>
          </a:bodyPr>
          <a:lstStyle/>
          <a:p>
            <a:r>
              <a:rPr lang="en-IN" sz="2400" b="1" u="sng" dirty="0"/>
              <a:t>Customer login:</a:t>
            </a:r>
            <a:endParaRPr lang="en-IN" sz="2400" dirty="0"/>
          </a:p>
          <a:p>
            <a:endParaRPr lang="en-IN" dirty="0"/>
          </a:p>
        </p:txBody>
      </p:sp>
    </p:spTree>
    <p:extLst>
      <p:ext uri="{BB962C8B-B14F-4D97-AF65-F5344CB8AC3E}">
        <p14:creationId xmlns:p14="http://schemas.microsoft.com/office/powerpoint/2010/main" val="4045124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5634081"/>
              </p:ext>
            </p:extLst>
          </p:nvPr>
        </p:nvGraphicFramePr>
        <p:xfrm>
          <a:off x="1883021" y="996044"/>
          <a:ext cx="9925803" cy="5486400"/>
        </p:xfrm>
        <a:graphic>
          <a:graphicData uri="http://schemas.openxmlformats.org/drawingml/2006/table">
            <a:tbl>
              <a:tblPr firstRow="1" firstCol="1" bandRow="1">
                <a:tableStyleId>{5C22544A-7EE6-4342-B048-85BDC9FD1C3A}</a:tableStyleId>
              </a:tblPr>
              <a:tblGrid>
                <a:gridCol w="1160624">
                  <a:extLst>
                    <a:ext uri="{9D8B030D-6E8A-4147-A177-3AD203B41FA5}">
                      <a16:colId xmlns:a16="http://schemas.microsoft.com/office/drawing/2014/main" val="586015563"/>
                    </a:ext>
                  </a:extLst>
                </a:gridCol>
                <a:gridCol w="2299511">
                  <a:extLst>
                    <a:ext uri="{9D8B030D-6E8A-4147-A177-3AD203B41FA5}">
                      <a16:colId xmlns:a16="http://schemas.microsoft.com/office/drawing/2014/main" val="2190308193"/>
                    </a:ext>
                  </a:extLst>
                </a:gridCol>
                <a:gridCol w="1800540">
                  <a:extLst>
                    <a:ext uri="{9D8B030D-6E8A-4147-A177-3AD203B41FA5}">
                      <a16:colId xmlns:a16="http://schemas.microsoft.com/office/drawing/2014/main" val="307336156"/>
                    </a:ext>
                  </a:extLst>
                </a:gridCol>
                <a:gridCol w="2928112">
                  <a:extLst>
                    <a:ext uri="{9D8B030D-6E8A-4147-A177-3AD203B41FA5}">
                      <a16:colId xmlns:a16="http://schemas.microsoft.com/office/drawing/2014/main" val="1291476599"/>
                    </a:ext>
                  </a:extLst>
                </a:gridCol>
                <a:gridCol w="1737016">
                  <a:extLst>
                    <a:ext uri="{9D8B030D-6E8A-4147-A177-3AD203B41FA5}">
                      <a16:colId xmlns:a16="http://schemas.microsoft.com/office/drawing/2014/main" val="586816762"/>
                    </a:ext>
                  </a:extLst>
                </a:gridCol>
              </a:tblGrid>
              <a:tr h="669471">
                <a:tc>
                  <a:txBody>
                    <a:bodyPr/>
                    <a:lstStyle/>
                    <a:p>
                      <a:pPr marL="457200" algn="ctr">
                        <a:lnSpc>
                          <a:spcPct val="150000"/>
                        </a:lnSpc>
                        <a:spcAft>
                          <a:spcPts val="0"/>
                        </a:spcAft>
                      </a:pPr>
                      <a:r>
                        <a:rPr lang="en-IN" sz="1600" dirty="0">
                          <a:effectLst/>
                        </a:rPr>
                        <a:t>Serial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0"/>
                        </a:spcAft>
                      </a:pPr>
                      <a:r>
                        <a:rPr lang="en-IN" sz="1600" dirty="0">
                          <a:effectLst/>
                        </a:rPr>
                        <a:t>Condition</a:t>
                      </a:r>
                    </a:p>
                    <a:p>
                      <a:pPr marL="457200" algn="ctr">
                        <a:lnSpc>
                          <a:spcPct val="150000"/>
                        </a:lnSpc>
                        <a:spcAft>
                          <a:spcPts val="0"/>
                        </a:spcAft>
                      </a:pPr>
                      <a:r>
                        <a:rPr lang="en-IN" sz="1600" dirty="0">
                          <a:effectLst/>
                        </a:rPr>
                        <a:t>To be Tested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0"/>
                        </a:spcAft>
                      </a:pPr>
                      <a:r>
                        <a:rPr lang="en-IN" sz="1600">
                          <a:effectLst/>
                        </a:rPr>
                        <a:t>Test Data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0"/>
                        </a:spcAft>
                      </a:pPr>
                      <a:r>
                        <a:rPr lang="en-IN" sz="1600">
                          <a:effectLst/>
                        </a:rPr>
                        <a:t>Expected Output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1000"/>
                        </a:spcAft>
                      </a:pPr>
                      <a:r>
                        <a:rPr lang="en-IN" sz="1600">
                          <a:effectLst/>
                        </a:rPr>
                        <a:t>Remarks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extLst>
                  <a:ext uri="{0D108BD9-81ED-4DB2-BD59-A6C34878D82A}">
                    <a16:rowId xmlns:a16="http://schemas.microsoft.com/office/drawing/2014/main" val="3868906002"/>
                  </a:ext>
                </a:extLst>
              </a:tr>
              <a:tr h="446314">
                <a:tc>
                  <a:txBody>
                    <a:bodyPr/>
                    <a:lstStyle/>
                    <a:p>
                      <a:pPr marL="457200" algn="ctr">
                        <a:lnSpc>
                          <a:spcPct val="150000"/>
                        </a:lnSpc>
                        <a:spcAft>
                          <a:spcPts val="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0"/>
                        </a:spcAft>
                      </a:pPr>
                      <a:r>
                        <a:rPr lang="en-IN" sz="1600" dirty="0">
                          <a:effectLst/>
                        </a:rPr>
                        <a:t>If field in the form is empty.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0"/>
                        </a:spcAft>
                      </a:pPr>
                      <a:r>
                        <a:rPr lang="en-IN" sz="1600">
                          <a:effectLst/>
                        </a:rPr>
                        <a:t>Value of form fields.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0"/>
                        </a:spcAft>
                      </a:pPr>
                      <a:r>
                        <a:rPr lang="en-IN" sz="1600">
                          <a:effectLst/>
                        </a:rPr>
                        <a:t>Alert the user to enter the fields and then proceed.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tc>
                  <a:txBody>
                    <a:bodyPr/>
                    <a:lstStyle/>
                    <a:p>
                      <a:pPr marL="457200" algn="ctr">
                        <a:lnSpc>
                          <a:spcPct val="150000"/>
                        </a:lnSpc>
                        <a:spcAft>
                          <a:spcPts val="1000"/>
                        </a:spcAft>
                      </a:pPr>
                      <a:r>
                        <a:rPr lang="en-IN" sz="1600">
                          <a:effectLst/>
                        </a:rPr>
                        <a:t>SUCCESSFUL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5789" marR="55789" marT="0" marB="0" anchor="ctr"/>
                </a:tc>
                <a:extLst>
                  <a:ext uri="{0D108BD9-81ED-4DB2-BD59-A6C34878D82A}">
                    <a16:rowId xmlns:a16="http://schemas.microsoft.com/office/drawing/2014/main" val="3039007166"/>
                  </a:ext>
                </a:extLst>
              </a:tr>
              <a:tr h="446314">
                <a:tc>
                  <a:txBody>
                    <a:bodyPr/>
                    <a:lstStyle/>
                    <a:p>
                      <a:pPr algn="ctr">
                        <a:lnSpc>
                          <a:spcPct val="150000"/>
                        </a:lnSpc>
                        <a:spcAft>
                          <a:spcPts val="0"/>
                        </a:spcAft>
                      </a:pPr>
                      <a:r>
                        <a:rPr lang="en-US" sz="1600">
                          <a:effectLst/>
                        </a:rPr>
                        <a:t>2.</a:t>
                      </a:r>
                      <a:endParaRPr lang="en-IN" sz="1600">
                        <a:effectLst/>
                      </a:endParaRPr>
                    </a:p>
                    <a:p>
                      <a:pPr algn="ctr">
                        <a:lnSpc>
                          <a:spcPct val="150000"/>
                        </a:lnSpc>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a:effectLst/>
                        </a:rPr>
                        <a:t>If the E-mail ID is invalid.</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err="1">
                          <a:effectLst/>
                        </a:rPr>
                        <a:t>loginid</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Alert user to enter a valid E-mail ID and stay in the same page.</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extLst>
                  <a:ext uri="{0D108BD9-81ED-4DB2-BD59-A6C34878D82A}">
                    <a16:rowId xmlns:a16="http://schemas.microsoft.com/office/drawing/2014/main" val="3859892350"/>
                  </a:ext>
                </a:extLst>
              </a:tr>
              <a:tr h="446314">
                <a:tc>
                  <a:txBody>
                    <a:bodyPr/>
                    <a:lstStyle/>
                    <a:p>
                      <a:pPr algn="ctr">
                        <a:lnSpc>
                          <a:spcPct val="15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If the old password is not between the given range of 8 to 16 characters.</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err="1">
                          <a:effectLst/>
                        </a:rPr>
                        <a:t>oldpassword</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Alert the user to enter a password of length between 8 to 16 characters.</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SUCCESSFUL</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extLst>
                  <a:ext uri="{0D108BD9-81ED-4DB2-BD59-A6C34878D82A}">
                    <a16:rowId xmlns:a16="http://schemas.microsoft.com/office/drawing/2014/main" val="3302279541"/>
                  </a:ext>
                </a:extLst>
              </a:tr>
              <a:tr h="446314">
                <a:tc>
                  <a:txBody>
                    <a:bodyPr/>
                    <a:lstStyle/>
                    <a:p>
                      <a:pPr algn="ctr">
                        <a:lnSpc>
                          <a:spcPct val="15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If the new password is not between the given range of 8 to 16 characters.</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err="1">
                          <a:effectLst/>
                        </a:rPr>
                        <a:t>newpassword</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a:effectLst/>
                        </a:rPr>
                        <a:t>Alert the user to enter a password of length between 8 to 16 characters.</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SUCCESSFUL</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extLst>
                  <a:ext uri="{0D108BD9-81ED-4DB2-BD59-A6C34878D82A}">
                    <a16:rowId xmlns:a16="http://schemas.microsoft.com/office/drawing/2014/main" val="2304420245"/>
                  </a:ext>
                </a:extLst>
              </a:tr>
              <a:tr h="669471">
                <a:tc>
                  <a:txBody>
                    <a:bodyPr/>
                    <a:lstStyle/>
                    <a:p>
                      <a:pPr algn="ctr">
                        <a:lnSpc>
                          <a:spcPct val="150000"/>
                        </a:lnSpc>
                        <a:spcAft>
                          <a:spcPts val="0"/>
                        </a:spcAft>
                      </a:pPr>
                      <a:r>
                        <a:rPr lang="en-US" sz="1600">
                          <a:effectLst/>
                        </a:rPr>
                        <a:t>5.</a:t>
                      </a:r>
                      <a:endParaRPr lang="en-IN" sz="1600">
                        <a:effectLst/>
                      </a:endParaRPr>
                    </a:p>
                    <a:p>
                      <a:pPr algn="ctr">
                        <a:lnSpc>
                          <a:spcPct val="150000"/>
                        </a:lnSpc>
                        <a:spcAft>
                          <a:spcPts val="0"/>
                        </a:spcAft>
                      </a:pPr>
                      <a:r>
                        <a:rPr lang="en-US" sz="1600">
                          <a:effectLst/>
                        </a:rPr>
                        <a:t> </a:t>
                      </a:r>
                      <a:endParaRPr lang="en-IN" sz="1600">
                        <a:effectLst/>
                      </a:endParaRPr>
                    </a:p>
                    <a:p>
                      <a:pPr algn="ctr">
                        <a:lnSpc>
                          <a:spcPct val="150000"/>
                        </a:lnSpc>
                        <a:spcAft>
                          <a:spcPts val="0"/>
                        </a:spcAft>
                      </a:pPr>
                      <a:r>
                        <a:rPr lang="en-US" sz="1600">
                          <a:effectLst/>
                        </a:rPr>
                        <a:t> </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If the confirm password and password does not match.</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a:effectLst/>
                        </a:rPr>
                        <a:t>cpassword, password</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a:effectLst/>
                        </a:rPr>
                        <a:t>Alert user that confirm password and password are not matching and stay in the same page.</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tc>
                  <a:txBody>
                    <a:bodyPr/>
                    <a:lstStyle/>
                    <a:p>
                      <a:pPr algn="ctr">
                        <a:lnSpc>
                          <a:spcPct val="150000"/>
                        </a:lnSpc>
                        <a:spcAft>
                          <a:spcPts val="0"/>
                        </a:spcAft>
                      </a:pPr>
                      <a:r>
                        <a:rPr lang="en-US" sz="1600" dirty="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55789" marR="55789" marT="0" marB="0" anchor="ctr"/>
                </a:tc>
                <a:extLst>
                  <a:ext uri="{0D108BD9-81ED-4DB2-BD59-A6C34878D82A}">
                    <a16:rowId xmlns:a16="http://schemas.microsoft.com/office/drawing/2014/main" val="277535367"/>
                  </a:ext>
                </a:extLst>
              </a:tr>
            </a:tbl>
          </a:graphicData>
        </a:graphic>
      </p:graphicFrame>
      <p:sp>
        <p:nvSpPr>
          <p:cNvPr id="3" name="Rectangle 2"/>
          <p:cNvSpPr/>
          <p:nvPr/>
        </p:nvSpPr>
        <p:spPr>
          <a:xfrm>
            <a:off x="1883021" y="409694"/>
            <a:ext cx="3634200" cy="461665"/>
          </a:xfrm>
          <a:prstGeom prst="rect">
            <a:avLst/>
          </a:prstGeom>
        </p:spPr>
        <p:txBody>
          <a:bodyPr wrap="none">
            <a:spAutoFit/>
          </a:bodyPr>
          <a:lstStyle/>
          <a:p>
            <a:r>
              <a:rPr lang="en-US" sz="2400" b="1" u="sng" dirty="0">
                <a:latin typeface="Times New Roman" panose="02020603050405020304" pitchFamily="18" charset="0"/>
                <a:ea typeface="Times New Roman" panose="02020603050405020304" pitchFamily="18" charset="0"/>
              </a:rPr>
              <a:t>Worker Change Password</a:t>
            </a:r>
            <a:endParaRPr lang="en-IN" sz="2400" dirty="0"/>
          </a:p>
        </p:txBody>
      </p:sp>
    </p:spTree>
    <p:extLst>
      <p:ext uri="{BB962C8B-B14F-4D97-AF65-F5344CB8AC3E}">
        <p14:creationId xmlns:p14="http://schemas.microsoft.com/office/powerpoint/2010/main" val="4250053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67734706"/>
              </p:ext>
            </p:extLst>
          </p:nvPr>
        </p:nvGraphicFramePr>
        <p:xfrm>
          <a:off x="1630146" y="1256210"/>
          <a:ext cx="10152550" cy="5027025"/>
        </p:xfrm>
        <a:graphic>
          <a:graphicData uri="http://schemas.openxmlformats.org/drawingml/2006/table">
            <a:tbl>
              <a:tblPr firstRow="1" firstCol="1" bandRow="1">
                <a:tableStyleId>{5C22544A-7EE6-4342-B048-85BDC9FD1C3A}</a:tableStyleId>
              </a:tblPr>
              <a:tblGrid>
                <a:gridCol w="1221302">
                  <a:extLst>
                    <a:ext uri="{9D8B030D-6E8A-4147-A177-3AD203B41FA5}">
                      <a16:colId xmlns:a16="http://schemas.microsoft.com/office/drawing/2014/main" val="2864538976"/>
                    </a:ext>
                  </a:extLst>
                </a:gridCol>
                <a:gridCol w="2175741">
                  <a:extLst>
                    <a:ext uri="{9D8B030D-6E8A-4147-A177-3AD203B41FA5}">
                      <a16:colId xmlns:a16="http://schemas.microsoft.com/office/drawing/2014/main" val="199332998"/>
                    </a:ext>
                  </a:extLst>
                </a:gridCol>
                <a:gridCol w="1825428">
                  <a:extLst>
                    <a:ext uri="{9D8B030D-6E8A-4147-A177-3AD203B41FA5}">
                      <a16:colId xmlns:a16="http://schemas.microsoft.com/office/drawing/2014/main" val="98457135"/>
                    </a:ext>
                  </a:extLst>
                </a:gridCol>
                <a:gridCol w="3088406">
                  <a:extLst>
                    <a:ext uri="{9D8B030D-6E8A-4147-A177-3AD203B41FA5}">
                      <a16:colId xmlns:a16="http://schemas.microsoft.com/office/drawing/2014/main" val="3821133450"/>
                    </a:ext>
                  </a:extLst>
                </a:gridCol>
                <a:gridCol w="1841673">
                  <a:extLst>
                    <a:ext uri="{9D8B030D-6E8A-4147-A177-3AD203B41FA5}">
                      <a16:colId xmlns:a16="http://schemas.microsoft.com/office/drawing/2014/main" val="453129556"/>
                    </a:ext>
                  </a:extLst>
                </a:gridCol>
              </a:tblGrid>
              <a:tr h="810278">
                <a:tc>
                  <a:txBody>
                    <a:bodyPr/>
                    <a:lstStyle/>
                    <a:p>
                      <a:pPr marL="457200" algn="ctr">
                        <a:lnSpc>
                          <a:spcPct val="150000"/>
                        </a:lnSpc>
                        <a:spcAft>
                          <a:spcPts val="0"/>
                        </a:spcAft>
                      </a:pPr>
                      <a:r>
                        <a:rPr lang="en-IN" sz="1600" dirty="0">
                          <a:effectLst/>
                        </a:rPr>
                        <a:t>Serial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0"/>
                        </a:spcAft>
                      </a:pPr>
                      <a:r>
                        <a:rPr lang="en-IN" sz="1600" dirty="0">
                          <a:effectLst/>
                        </a:rPr>
                        <a:t>Condition</a:t>
                      </a:r>
                    </a:p>
                    <a:p>
                      <a:pPr marL="457200" algn="ctr">
                        <a:lnSpc>
                          <a:spcPct val="150000"/>
                        </a:lnSpc>
                        <a:spcAft>
                          <a:spcPts val="0"/>
                        </a:spcAft>
                      </a:pPr>
                      <a:r>
                        <a:rPr lang="en-IN" sz="1600" dirty="0">
                          <a:effectLst/>
                        </a:rPr>
                        <a:t>To be Tested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0"/>
                        </a:spcAft>
                      </a:pPr>
                      <a:r>
                        <a:rPr lang="en-IN" sz="1600">
                          <a:effectLst/>
                        </a:rPr>
                        <a:t>Test Data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0"/>
                        </a:spcAft>
                      </a:pPr>
                      <a:r>
                        <a:rPr lang="en-IN" sz="1600">
                          <a:effectLst/>
                        </a:rPr>
                        <a:t>Expected Output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1000"/>
                        </a:spcAft>
                      </a:pPr>
                      <a:r>
                        <a:rPr lang="en-IN" sz="1600">
                          <a:effectLst/>
                        </a:rPr>
                        <a:t>Remarks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extLst>
                  <a:ext uri="{0D108BD9-81ED-4DB2-BD59-A6C34878D82A}">
                    <a16:rowId xmlns:a16="http://schemas.microsoft.com/office/drawing/2014/main" val="2988179448"/>
                  </a:ext>
                </a:extLst>
              </a:tr>
              <a:tr h="810278">
                <a:tc>
                  <a:txBody>
                    <a:bodyPr/>
                    <a:lstStyle/>
                    <a:p>
                      <a:pPr marL="457200" algn="ctr">
                        <a:lnSpc>
                          <a:spcPct val="150000"/>
                        </a:lnSpc>
                        <a:spcAft>
                          <a:spcPts val="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0"/>
                        </a:spcAft>
                      </a:pPr>
                      <a:r>
                        <a:rPr lang="en-IN" sz="1600" dirty="0">
                          <a:effectLst/>
                        </a:rPr>
                        <a:t>If field in the form is empty.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0"/>
                        </a:spcAft>
                      </a:pPr>
                      <a:r>
                        <a:rPr lang="en-IN" sz="1600" dirty="0">
                          <a:effectLst/>
                        </a:rPr>
                        <a:t>Value of form fields.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0"/>
                        </a:spcAft>
                      </a:pPr>
                      <a:r>
                        <a:rPr lang="en-IN" sz="1600">
                          <a:effectLst/>
                        </a:rPr>
                        <a:t>Alert the user to enter the fields and then proceed.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tc>
                  <a:txBody>
                    <a:bodyPr/>
                    <a:lstStyle/>
                    <a:p>
                      <a:pPr marL="457200" algn="ctr">
                        <a:lnSpc>
                          <a:spcPct val="150000"/>
                        </a:lnSpc>
                        <a:spcAft>
                          <a:spcPts val="1000"/>
                        </a:spcAft>
                      </a:pPr>
                      <a:r>
                        <a:rPr lang="en-IN" sz="1600">
                          <a:effectLst/>
                        </a:rPr>
                        <a:t>SUCCESSFUL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5441" marR="65441" marT="0" marB="0" anchor="ctr"/>
                </a:tc>
                <a:extLst>
                  <a:ext uri="{0D108BD9-81ED-4DB2-BD59-A6C34878D82A}">
                    <a16:rowId xmlns:a16="http://schemas.microsoft.com/office/drawing/2014/main" val="3214963059"/>
                  </a:ext>
                </a:extLst>
              </a:tr>
              <a:tr h="810278">
                <a:tc>
                  <a:txBody>
                    <a:bodyPr/>
                    <a:lstStyle/>
                    <a:p>
                      <a:pPr algn="ctr">
                        <a:lnSpc>
                          <a:spcPct val="150000"/>
                        </a:lnSpc>
                        <a:spcAft>
                          <a:spcPts val="0"/>
                        </a:spcAft>
                      </a:pPr>
                      <a:r>
                        <a:rPr lang="en-US" sz="1600">
                          <a:effectLst/>
                        </a:rPr>
                        <a:t>2.</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If category is not selected.</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dirty="0">
                          <a:effectLst/>
                        </a:rPr>
                        <a:t>category</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dirty="0">
                          <a:effectLst/>
                        </a:rPr>
                        <a:t>Alert the user to select a category.</a:t>
                      </a:r>
                      <a:endParaRPr lang="en-IN" sz="1600" dirty="0">
                        <a:effectLst/>
                      </a:endParaRPr>
                    </a:p>
                    <a:p>
                      <a:pPr algn="ctr">
                        <a:lnSpc>
                          <a:spcPct val="150000"/>
                        </a:lnSpc>
                        <a:spcAft>
                          <a:spcPts val="0"/>
                        </a:spcAft>
                      </a:pPr>
                      <a:r>
                        <a:rPr lang="en-US" sz="1600" dirty="0">
                          <a:effectLst/>
                        </a:rPr>
                        <a:t> </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SUCCESSFUL</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extLst>
                  <a:ext uri="{0D108BD9-81ED-4DB2-BD59-A6C34878D82A}">
                    <a16:rowId xmlns:a16="http://schemas.microsoft.com/office/drawing/2014/main" val="1937014561"/>
                  </a:ext>
                </a:extLst>
              </a:tr>
              <a:tr h="810278">
                <a:tc>
                  <a:txBody>
                    <a:bodyPr/>
                    <a:lstStyle/>
                    <a:p>
                      <a:pPr algn="ctr">
                        <a:lnSpc>
                          <a:spcPct val="15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If produce is not selected.</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produce</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dirty="0">
                          <a:effectLst/>
                        </a:rPr>
                        <a:t>Alert the user to select a produce.</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dirty="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extLst>
                  <a:ext uri="{0D108BD9-81ED-4DB2-BD59-A6C34878D82A}">
                    <a16:rowId xmlns:a16="http://schemas.microsoft.com/office/drawing/2014/main" val="2981709082"/>
                  </a:ext>
                </a:extLst>
              </a:tr>
              <a:tr h="1215417">
                <a:tc>
                  <a:txBody>
                    <a:bodyPr/>
                    <a:lstStyle/>
                    <a:p>
                      <a:pPr algn="ctr">
                        <a:lnSpc>
                          <a:spcPct val="15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If variety contains values other than characters.</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variety</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Alert the user to enter only characters for variety.</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dirty="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extLst>
                  <a:ext uri="{0D108BD9-81ED-4DB2-BD59-A6C34878D82A}">
                    <a16:rowId xmlns:a16="http://schemas.microsoft.com/office/drawing/2014/main" val="3581129932"/>
                  </a:ext>
                </a:extLst>
              </a:tr>
              <a:tr h="570496">
                <a:tc>
                  <a:txBody>
                    <a:bodyPr/>
                    <a:lstStyle/>
                    <a:p>
                      <a:pPr algn="ctr">
                        <a:lnSpc>
                          <a:spcPct val="150000"/>
                        </a:lnSpc>
                        <a:spcAft>
                          <a:spcPts val="0"/>
                        </a:spcAft>
                      </a:pPr>
                      <a:r>
                        <a:rPr lang="en-US" sz="1600">
                          <a:effectLst/>
                        </a:rPr>
                        <a:t>5.</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If image is not selected.</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img</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a:effectLst/>
                        </a:rPr>
                        <a:t>Alert the user to select an image.</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tc>
                  <a:txBody>
                    <a:bodyPr/>
                    <a:lstStyle/>
                    <a:p>
                      <a:pPr algn="ctr">
                        <a:lnSpc>
                          <a:spcPct val="150000"/>
                        </a:lnSpc>
                        <a:spcAft>
                          <a:spcPts val="0"/>
                        </a:spcAft>
                      </a:pPr>
                      <a:r>
                        <a:rPr lang="en-US" sz="1600" dirty="0" smtClean="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5441" marR="65441" marT="0" marB="0" anchor="ctr"/>
                </a:tc>
                <a:extLst>
                  <a:ext uri="{0D108BD9-81ED-4DB2-BD59-A6C34878D82A}">
                    <a16:rowId xmlns:a16="http://schemas.microsoft.com/office/drawing/2014/main" val="884650014"/>
                  </a:ext>
                </a:extLst>
              </a:tr>
            </a:tbl>
          </a:graphicData>
        </a:graphic>
      </p:graphicFrame>
      <p:sp>
        <p:nvSpPr>
          <p:cNvPr id="3" name="Rectangle 2"/>
          <p:cNvSpPr/>
          <p:nvPr/>
        </p:nvSpPr>
        <p:spPr>
          <a:xfrm>
            <a:off x="2110335" y="501134"/>
            <a:ext cx="2764475" cy="461665"/>
          </a:xfrm>
          <a:prstGeom prst="rect">
            <a:avLst/>
          </a:prstGeom>
        </p:spPr>
        <p:txBody>
          <a:bodyPr wrap="none">
            <a:spAutoFit/>
          </a:bodyPr>
          <a:lstStyle/>
          <a:p>
            <a:r>
              <a:rPr lang="en-US" sz="2400" b="1" u="sng" dirty="0">
                <a:latin typeface="Times New Roman" panose="02020603050405020304" pitchFamily="18" charset="0"/>
                <a:ea typeface="Times New Roman" panose="02020603050405020304" pitchFamily="18" charset="0"/>
              </a:rPr>
              <a:t>Variety Component</a:t>
            </a:r>
            <a:endParaRPr lang="en-IN" sz="2400" dirty="0"/>
          </a:p>
        </p:txBody>
      </p:sp>
    </p:spTree>
    <p:extLst>
      <p:ext uri="{BB962C8B-B14F-4D97-AF65-F5344CB8AC3E}">
        <p14:creationId xmlns:p14="http://schemas.microsoft.com/office/powerpoint/2010/main" val="1329049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18964799"/>
              </p:ext>
            </p:extLst>
          </p:nvPr>
        </p:nvGraphicFramePr>
        <p:xfrm>
          <a:off x="1680256" y="1732005"/>
          <a:ext cx="10024064" cy="4329160"/>
        </p:xfrm>
        <a:graphic>
          <a:graphicData uri="http://schemas.openxmlformats.org/drawingml/2006/table">
            <a:tbl>
              <a:tblPr firstRow="1" firstCol="1" bandRow="1">
                <a:tableStyleId>{5C22544A-7EE6-4342-B048-85BDC9FD1C3A}</a:tableStyleId>
              </a:tblPr>
              <a:tblGrid>
                <a:gridCol w="1390257">
                  <a:extLst>
                    <a:ext uri="{9D8B030D-6E8A-4147-A177-3AD203B41FA5}">
                      <a16:colId xmlns:a16="http://schemas.microsoft.com/office/drawing/2014/main" val="3789039020"/>
                    </a:ext>
                  </a:extLst>
                </a:gridCol>
                <a:gridCol w="1965800">
                  <a:extLst>
                    <a:ext uri="{9D8B030D-6E8A-4147-A177-3AD203B41FA5}">
                      <a16:colId xmlns:a16="http://schemas.microsoft.com/office/drawing/2014/main" val="3257086915"/>
                    </a:ext>
                  </a:extLst>
                </a:gridCol>
                <a:gridCol w="1802326">
                  <a:extLst>
                    <a:ext uri="{9D8B030D-6E8A-4147-A177-3AD203B41FA5}">
                      <a16:colId xmlns:a16="http://schemas.microsoft.com/office/drawing/2014/main" val="3612064068"/>
                    </a:ext>
                  </a:extLst>
                </a:gridCol>
                <a:gridCol w="3049320">
                  <a:extLst>
                    <a:ext uri="{9D8B030D-6E8A-4147-A177-3AD203B41FA5}">
                      <a16:colId xmlns:a16="http://schemas.microsoft.com/office/drawing/2014/main" val="778569358"/>
                    </a:ext>
                  </a:extLst>
                </a:gridCol>
                <a:gridCol w="1816361">
                  <a:extLst>
                    <a:ext uri="{9D8B030D-6E8A-4147-A177-3AD203B41FA5}">
                      <a16:colId xmlns:a16="http://schemas.microsoft.com/office/drawing/2014/main" val="3825839976"/>
                    </a:ext>
                  </a:extLst>
                </a:gridCol>
              </a:tblGrid>
              <a:tr h="787120">
                <a:tc>
                  <a:txBody>
                    <a:bodyPr/>
                    <a:lstStyle/>
                    <a:p>
                      <a:pPr marL="457200" algn="ctr">
                        <a:lnSpc>
                          <a:spcPct val="150000"/>
                        </a:lnSpc>
                        <a:spcAft>
                          <a:spcPts val="0"/>
                        </a:spcAft>
                      </a:pPr>
                      <a:r>
                        <a:rPr lang="en-IN" sz="1600" dirty="0">
                          <a:effectLst/>
                        </a:rPr>
                        <a:t>Serial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dirty="0">
                          <a:effectLst/>
                        </a:rPr>
                        <a:t>Condition</a:t>
                      </a:r>
                    </a:p>
                    <a:p>
                      <a:pPr marL="457200" algn="ctr">
                        <a:lnSpc>
                          <a:spcPct val="150000"/>
                        </a:lnSpc>
                        <a:spcAft>
                          <a:spcPts val="0"/>
                        </a:spcAft>
                      </a:pPr>
                      <a:r>
                        <a:rPr lang="en-IN" sz="1600" dirty="0">
                          <a:effectLst/>
                        </a:rPr>
                        <a:t>To be Tested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a:effectLst/>
                        </a:rPr>
                        <a:t>Test Data</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a:effectLst/>
                        </a:rPr>
                        <a:t>Expected Output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1000"/>
                        </a:spcAft>
                      </a:pPr>
                      <a:r>
                        <a:rPr lang="en-IN" sz="1600">
                          <a:effectLst/>
                        </a:rPr>
                        <a:t>Remarks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9257440"/>
                  </a:ext>
                </a:extLst>
              </a:tr>
              <a:tr h="1180680">
                <a:tc>
                  <a:txBody>
                    <a:bodyPr/>
                    <a:lstStyle/>
                    <a:p>
                      <a:pPr marL="457200" algn="ctr">
                        <a:lnSpc>
                          <a:spcPct val="150000"/>
                        </a:lnSpc>
                        <a:spcAft>
                          <a:spcPts val="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dirty="0">
                          <a:effectLst/>
                        </a:rPr>
                        <a:t>If any field in the form is empty.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a:effectLst/>
                        </a:rPr>
                        <a:t>Value of form fields.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0"/>
                        </a:spcAft>
                      </a:pPr>
                      <a:r>
                        <a:rPr lang="en-IN" sz="1600">
                          <a:effectLst/>
                        </a:rPr>
                        <a:t>Alert the user to enter all the fields and then proceed.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ctr">
                        <a:lnSpc>
                          <a:spcPct val="150000"/>
                        </a:lnSpc>
                        <a:spcAft>
                          <a:spcPts val="1000"/>
                        </a:spcAft>
                      </a:pPr>
                      <a:r>
                        <a:rPr lang="en-IN" sz="1600">
                          <a:effectLst/>
                        </a:rPr>
                        <a:t>SUCCESSFUL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7630980"/>
                  </a:ext>
                </a:extLst>
              </a:tr>
              <a:tr h="787120">
                <a:tc>
                  <a:txBody>
                    <a:bodyPr/>
                    <a:lstStyle/>
                    <a:p>
                      <a:pPr algn="ctr">
                        <a:lnSpc>
                          <a:spcPct val="150000"/>
                        </a:lnSpc>
                        <a:spcAft>
                          <a:spcPts val="0"/>
                        </a:spcAft>
                      </a:pPr>
                      <a:r>
                        <a:rPr lang="en-US" sz="1600">
                          <a:effectLst/>
                        </a:rPr>
                        <a:t>2.</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457200" algn="ctr">
                        <a:lnSpc>
                          <a:spcPct val="150000"/>
                        </a:lnSpc>
                        <a:spcAft>
                          <a:spcPts val="1000"/>
                        </a:spcAft>
                      </a:pPr>
                      <a:r>
                        <a:rPr lang="en-IN" sz="1600" dirty="0">
                          <a:effectLst/>
                        </a:rPr>
                        <a:t>If category is not selected.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rPr>
                        <a:t>category</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a:effectLst/>
                        </a:rPr>
                        <a:t>Alert the user to select a category.</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a:effectLst/>
                        </a:rPr>
                        <a:t>SUCCESSFUL</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4046043499"/>
                  </a:ext>
                </a:extLst>
              </a:tr>
              <a:tr h="787120">
                <a:tc>
                  <a:txBody>
                    <a:bodyPr/>
                    <a:lstStyle/>
                    <a:p>
                      <a:pPr algn="ctr">
                        <a:lnSpc>
                          <a:spcPct val="15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457200" algn="ctr">
                        <a:lnSpc>
                          <a:spcPct val="150000"/>
                        </a:lnSpc>
                        <a:spcAft>
                          <a:spcPts val="1000"/>
                        </a:spcAft>
                      </a:pPr>
                      <a:r>
                        <a:rPr lang="en-IN" sz="1600">
                          <a:effectLst/>
                        </a:rPr>
                        <a:t>If produce is not selected.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rPr>
                        <a:t>produce</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dirty="0">
                          <a:effectLst/>
                        </a:rPr>
                        <a:t>Alert the user to select a produce.</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a:effectLst/>
                        </a:rPr>
                        <a:t>SUCCESSFUL</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736022417"/>
                  </a:ext>
                </a:extLst>
              </a:tr>
              <a:tr h="787120">
                <a:tc>
                  <a:txBody>
                    <a:bodyPr/>
                    <a:lstStyle/>
                    <a:p>
                      <a:pPr algn="ctr">
                        <a:lnSpc>
                          <a:spcPct val="150000"/>
                        </a:lnSpc>
                        <a:spcAft>
                          <a:spcPts val="0"/>
                        </a:spcAft>
                      </a:pPr>
                      <a:r>
                        <a:rPr lang="en-US" sz="1600">
                          <a:effectLst/>
                        </a:rPr>
                        <a:t> </a:t>
                      </a:r>
                      <a:endParaRPr lang="en-IN" sz="1600">
                        <a:effectLst/>
                      </a:endParaRPr>
                    </a:p>
                    <a:p>
                      <a:pPr algn="ctr">
                        <a:lnSpc>
                          <a:spcPct val="15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marL="457200" algn="ctr">
                        <a:lnSpc>
                          <a:spcPct val="150000"/>
                        </a:lnSpc>
                        <a:spcAft>
                          <a:spcPts val="1000"/>
                        </a:spcAft>
                      </a:pPr>
                      <a:r>
                        <a:rPr lang="en-IN" sz="1600">
                          <a:effectLst/>
                        </a:rPr>
                        <a:t>If image is not selected.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a:effectLst/>
                        </a:rPr>
                        <a:t>img</a:t>
                      </a:r>
                      <a:endParaRPr lang="en-IN" sz="16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dirty="0">
                          <a:effectLst/>
                        </a:rPr>
                        <a:t>Alert the user to select an image.</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tc>
                  <a:txBody>
                    <a:bodyPr/>
                    <a:lstStyle/>
                    <a:p>
                      <a:pPr algn="ctr">
                        <a:lnSpc>
                          <a:spcPct val="150000"/>
                        </a:lnSpc>
                        <a:spcAft>
                          <a:spcPts val="0"/>
                        </a:spcAft>
                      </a:pPr>
                      <a:r>
                        <a:rPr lang="en-US" sz="1600" dirty="0">
                          <a:effectLst/>
                        </a:rPr>
                        <a:t>SUCCESSFUL</a:t>
                      </a:r>
                      <a:endParaRPr lang="en-IN" sz="16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701360658"/>
                  </a:ext>
                </a:extLst>
              </a:tr>
            </a:tbl>
          </a:graphicData>
        </a:graphic>
      </p:graphicFrame>
      <p:sp>
        <p:nvSpPr>
          <p:cNvPr id="3" name="Rectangle 2"/>
          <p:cNvSpPr/>
          <p:nvPr/>
        </p:nvSpPr>
        <p:spPr>
          <a:xfrm>
            <a:off x="1289292" y="736265"/>
            <a:ext cx="3264868" cy="587148"/>
          </a:xfrm>
          <a:prstGeom prst="rect">
            <a:avLst/>
          </a:prstGeom>
        </p:spPr>
        <p:txBody>
          <a:bodyPr wrap="none">
            <a:spAutoFit/>
          </a:bodyPr>
          <a:lstStyle/>
          <a:p>
            <a:pPr lvl="1" algn="just">
              <a:lnSpc>
                <a:spcPct val="150000"/>
              </a:lnSpc>
              <a:spcAft>
                <a:spcPts val="1000"/>
              </a:spcAft>
            </a:pPr>
            <a:r>
              <a:rPr lang="en-IN" sz="2400" b="1" u="sng" dirty="0">
                <a:latin typeface="Times New Roman" panose="02020603050405020304" pitchFamily="18" charset="0"/>
                <a:ea typeface="Calibri" panose="020F0502020204030204" pitchFamily="34" charset="0"/>
                <a:cs typeface="Times New Roman" panose="02020603050405020304" pitchFamily="18" charset="0"/>
              </a:rPr>
              <a:t>Produce component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0982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8800" dirty="0" smtClean="0">
                <a:ln w="0"/>
                <a:effectLst>
                  <a:outerShdw blurRad="38100" dist="19050" dir="2700000" algn="tl" rotWithShape="0">
                    <a:schemeClr val="dk1">
                      <a:alpha val="40000"/>
                    </a:schemeClr>
                  </a:outerShdw>
                </a:effectLst>
              </a:rPr>
              <a:t>Conclusion</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130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816" y="875212"/>
            <a:ext cx="9243149" cy="4271554"/>
          </a:xfrm>
        </p:spPr>
        <p:txBody>
          <a:bodyPr>
            <a:noAutofit/>
          </a:bodyPr>
          <a:lstStyle/>
          <a:p>
            <a:r>
              <a:rPr lang="en-IN" sz="8800" dirty="0" smtClean="0">
                <a:ln w="0"/>
                <a:effectLst>
                  <a:outerShdw blurRad="38100" dist="19050" dir="2700000" algn="tl" rotWithShape="0">
                    <a:schemeClr val="dk1">
                      <a:alpha val="40000"/>
                    </a:schemeClr>
                  </a:outerShdw>
                </a:effectLst>
              </a:rPr>
              <a:t>Software Requirements Specification</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24575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499" y="1110344"/>
            <a:ext cx="10018713" cy="4079966"/>
          </a:xfrm>
        </p:spPr>
        <p:txBody>
          <a:bodyPr>
            <a:normAutofit/>
          </a:bodyPr>
          <a:lstStyle/>
          <a:p>
            <a:r>
              <a:rPr lang="en-IN" dirty="0">
                <a:ln w="0"/>
                <a:effectLst>
                  <a:outerShdw blurRad="38100" dist="19050" dir="2700000" algn="tl" rotWithShape="0">
                    <a:schemeClr val="dk1">
                      <a:alpha val="40000"/>
                    </a:schemeClr>
                  </a:outerShdw>
                </a:effectLst>
              </a:rPr>
              <a:t>The project “</a:t>
            </a:r>
            <a:r>
              <a:rPr lang="en-IN" dirty="0" err="1">
                <a:ln w="0"/>
                <a:effectLst>
                  <a:outerShdw blurRad="38100" dist="19050" dir="2700000" algn="tl" rotWithShape="0">
                    <a:schemeClr val="dk1">
                      <a:alpha val="40000"/>
                    </a:schemeClr>
                  </a:outerShdw>
                </a:effectLst>
              </a:rPr>
              <a:t>AgriBuzz</a:t>
            </a:r>
            <a:r>
              <a:rPr lang="en-IN" dirty="0">
                <a:ln w="0"/>
                <a:effectLst>
                  <a:outerShdw blurRad="38100" dist="19050" dir="2700000" algn="tl" rotWithShape="0">
                    <a:schemeClr val="dk1">
                      <a:alpha val="40000"/>
                    </a:schemeClr>
                  </a:outerShdw>
                </a:effectLst>
              </a:rPr>
              <a:t>” is a man-made project and, therefore, there may be mistakes and limitations. </a:t>
            </a:r>
            <a:endParaRPr lang="en-IN" dirty="0" smtClean="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The </a:t>
            </a:r>
            <a:r>
              <a:rPr lang="en-IN" dirty="0">
                <a:ln w="0"/>
                <a:effectLst>
                  <a:outerShdw blurRad="38100" dist="19050" dir="2700000" algn="tl" rotWithShape="0">
                    <a:schemeClr val="dk1">
                      <a:alpha val="40000"/>
                    </a:schemeClr>
                  </a:outerShdw>
                </a:effectLst>
              </a:rPr>
              <a:t>ideas put up may be different. </a:t>
            </a:r>
          </a:p>
          <a:p>
            <a:r>
              <a:rPr lang="en-IN" dirty="0" smtClean="0">
                <a:ln w="0"/>
                <a:effectLst>
                  <a:outerShdw blurRad="38100" dist="19050" dir="2700000" algn="tl" rotWithShape="0">
                    <a:schemeClr val="dk1">
                      <a:alpha val="40000"/>
                    </a:schemeClr>
                  </a:outerShdw>
                </a:effectLst>
              </a:rPr>
              <a:t>The </a:t>
            </a:r>
            <a:r>
              <a:rPr lang="en-IN" dirty="0">
                <a:ln w="0"/>
                <a:effectLst>
                  <a:outerShdw blurRad="38100" dist="19050" dir="2700000" algn="tl" rotWithShape="0">
                    <a:schemeClr val="dk1">
                      <a:alpha val="40000"/>
                    </a:schemeClr>
                  </a:outerShdw>
                </a:effectLst>
              </a:rPr>
              <a:t>terms and names may be different. </a:t>
            </a:r>
            <a:endParaRPr lang="en-IN" dirty="0" smtClean="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However</a:t>
            </a:r>
            <a:r>
              <a:rPr lang="en-IN" dirty="0">
                <a:ln w="0"/>
                <a:effectLst>
                  <a:outerShdw blurRad="38100" dist="19050" dir="2700000" algn="tl" rotWithShape="0">
                    <a:schemeClr val="dk1">
                      <a:alpha val="40000"/>
                    </a:schemeClr>
                  </a:outerShdw>
                </a:effectLst>
              </a:rPr>
              <a:t>, our sincere effort was to give the best. </a:t>
            </a:r>
            <a:endParaRPr lang="en-IN" dirty="0" smtClean="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The </a:t>
            </a:r>
            <a:r>
              <a:rPr lang="en-IN" dirty="0">
                <a:ln w="0"/>
                <a:effectLst>
                  <a:outerShdw blurRad="38100" dist="19050" dir="2700000" algn="tl" rotWithShape="0">
                    <a:schemeClr val="dk1">
                      <a:alpha val="40000"/>
                    </a:schemeClr>
                  </a:outerShdw>
                </a:effectLst>
              </a:rPr>
              <a:t>advanced techniques like sensor technology can be used in the future for measuring the quality of the product.</a:t>
            </a:r>
          </a:p>
          <a:p>
            <a:pPr marL="0" indent="0">
              <a:buNone/>
            </a:pP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819749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ln w="0"/>
                <a:effectLst>
                  <a:outerShdw blurRad="38100" dist="19050" dir="2700000" algn="tl" rotWithShape="0">
                    <a:schemeClr val="dk1">
                      <a:alpha val="40000"/>
                    </a:schemeClr>
                  </a:outerShdw>
                </a:effectLst>
              </a:rPr>
              <a:t>Limitations</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9686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4127" y="1567544"/>
            <a:ext cx="10018713" cy="3844834"/>
          </a:xfrm>
        </p:spPr>
        <p:txBody>
          <a:bodyPr>
            <a:normAutofit/>
          </a:bodyPr>
          <a:lstStyle/>
          <a:p>
            <a:r>
              <a:rPr lang="en-IN" sz="3200" dirty="0">
                <a:ln w="0"/>
                <a:effectLst>
                  <a:outerShdw blurRad="38100" dist="19050" dir="2700000" algn="tl" rotWithShape="0">
                    <a:schemeClr val="dk1">
                      <a:alpha val="40000"/>
                    </a:schemeClr>
                  </a:outerShdw>
                </a:effectLst>
                <a:latin typeface="+mj-lt"/>
              </a:rPr>
              <a:t>The project is web application and internet connection </a:t>
            </a:r>
            <a:r>
              <a:rPr lang="en-IN" sz="3200" dirty="0" smtClean="0">
                <a:ln w="0"/>
                <a:effectLst>
                  <a:outerShdw blurRad="38100" dist="19050" dir="2700000" algn="tl" rotWithShape="0">
                    <a:schemeClr val="dk1">
                      <a:alpha val="40000"/>
                    </a:schemeClr>
                  </a:outerShdw>
                </a:effectLst>
                <a:latin typeface="+mj-lt"/>
              </a:rPr>
              <a:t>is required </a:t>
            </a:r>
            <a:r>
              <a:rPr lang="en-IN" sz="3200" dirty="0">
                <a:ln w="0"/>
                <a:effectLst>
                  <a:outerShdw blurRad="38100" dist="19050" dir="2700000" algn="tl" rotWithShape="0">
                    <a:schemeClr val="dk1">
                      <a:alpha val="40000"/>
                    </a:schemeClr>
                  </a:outerShdw>
                </a:effectLst>
                <a:latin typeface="+mj-lt"/>
              </a:rPr>
              <a:t>to access the website.</a:t>
            </a:r>
          </a:p>
          <a:p>
            <a:r>
              <a:rPr lang="en-IN" sz="3200" dirty="0">
                <a:ln w="0"/>
                <a:effectLst>
                  <a:outerShdw blurRad="38100" dist="19050" dir="2700000" algn="tl" rotWithShape="0">
                    <a:schemeClr val="dk1">
                      <a:alpha val="40000"/>
                    </a:schemeClr>
                  </a:outerShdw>
                </a:effectLst>
                <a:latin typeface="+mj-lt"/>
              </a:rPr>
              <a:t>The administrator  </a:t>
            </a:r>
            <a:r>
              <a:rPr lang="en-IN" sz="3200" dirty="0" smtClean="0">
                <a:ln w="0"/>
                <a:effectLst>
                  <a:outerShdw blurRad="38100" dist="19050" dir="2700000" algn="tl" rotWithShape="0">
                    <a:schemeClr val="dk1">
                      <a:alpha val="40000"/>
                    </a:schemeClr>
                  </a:outerShdw>
                </a:effectLst>
                <a:latin typeface="+mj-lt"/>
              </a:rPr>
              <a:t>and seller should </a:t>
            </a:r>
            <a:r>
              <a:rPr lang="en-IN" sz="3200" dirty="0">
                <a:ln w="0"/>
                <a:effectLst>
                  <a:outerShdw blurRad="38100" dist="19050" dir="2700000" algn="tl" rotWithShape="0">
                    <a:schemeClr val="dk1">
                      <a:alpha val="40000"/>
                    </a:schemeClr>
                  </a:outerShdw>
                </a:effectLst>
                <a:latin typeface="+mj-lt"/>
              </a:rPr>
              <a:t>keep status online to check latest transactions.</a:t>
            </a:r>
            <a:endParaRPr lang="en-US" sz="3200" dirty="0">
              <a:ln w="0"/>
              <a:effectLst>
                <a:outerShdw blurRad="38100" dist="19050" dir="2700000" algn="tl" rotWithShape="0">
                  <a:schemeClr val="dk1">
                    <a:alpha val="40000"/>
                  </a:schemeClr>
                </a:outerShdw>
              </a:effectLst>
              <a:latin typeface="+mj-lt"/>
            </a:endParaRPr>
          </a:p>
          <a:p>
            <a:r>
              <a:rPr lang="en-IN" sz="3200" dirty="0" smtClean="0">
                <a:ln w="0"/>
                <a:effectLst>
                  <a:outerShdw blurRad="38100" dist="19050" dir="2700000" algn="tl" rotWithShape="0">
                    <a:schemeClr val="dk1">
                      <a:alpha val="40000"/>
                    </a:schemeClr>
                  </a:outerShdw>
                </a:effectLst>
                <a:latin typeface="+mj-lt"/>
              </a:rPr>
              <a:t>The workers must be active on the website to view their work requests.</a:t>
            </a:r>
            <a:endParaRPr lang="en-IN" sz="3200" dirty="0">
              <a:ln w="0"/>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2328694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smtClean="0">
                <a:ln w="0"/>
                <a:effectLst>
                  <a:outerShdw blurRad="38100" dist="19050" dir="2700000" algn="tl" rotWithShape="0">
                    <a:schemeClr val="dk1">
                      <a:alpha val="40000"/>
                    </a:schemeClr>
                  </a:outerShdw>
                </a:effectLst>
                <a:latin typeface="Calibri"/>
              </a:rPr>
              <a:t>Future Scope</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944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6562" y="1319349"/>
            <a:ext cx="10018713" cy="4014651"/>
          </a:xfrm>
        </p:spPr>
        <p:txBody>
          <a:bodyPr>
            <a:normAutofit/>
          </a:bodyPr>
          <a:lstStyle/>
          <a:p>
            <a:pPr lvl="0"/>
            <a:r>
              <a:rPr lang="en-IN" sz="2800" dirty="0">
                <a:latin typeface="+mj-lt"/>
              </a:rPr>
              <a:t>We can create Android or iOS application for this project.</a:t>
            </a:r>
          </a:p>
          <a:p>
            <a:pPr lvl="0"/>
            <a:r>
              <a:rPr lang="en-IN" sz="2800" dirty="0">
                <a:latin typeface="+mj-lt"/>
              </a:rPr>
              <a:t>We can make use of sensor technology to measure the quality of the product</a:t>
            </a:r>
            <a:r>
              <a:rPr lang="en-IN" sz="2800" dirty="0" smtClean="0">
                <a:latin typeface="+mj-lt"/>
              </a:rPr>
              <a:t>.</a:t>
            </a:r>
          </a:p>
          <a:p>
            <a:r>
              <a:rPr lang="en-IN" sz="2800" dirty="0" smtClean="0">
                <a:latin typeface="+mj-lt"/>
              </a:rPr>
              <a:t>We can include SMS alert in which the Customer </a:t>
            </a:r>
            <a:r>
              <a:rPr lang="en-IN" sz="2800" dirty="0">
                <a:latin typeface="+mj-lt"/>
              </a:rPr>
              <a:t>will get alert SMS’s when new </a:t>
            </a:r>
            <a:r>
              <a:rPr lang="en-IN" sz="2800" dirty="0" smtClean="0">
                <a:latin typeface="+mj-lt"/>
              </a:rPr>
              <a:t>item is purchased, </a:t>
            </a:r>
            <a:r>
              <a:rPr lang="en-IN" sz="2800" dirty="0">
                <a:latin typeface="+mj-lt"/>
              </a:rPr>
              <a:t>New product </a:t>
            </a:r>
            <a:r>
              <a:rPr lang="en-IN" sz="2800" dirty="0" smtClean="0">
                <a:latin typeface="+mj-lt"/>
              </a:rPr>
              <a:t>released, </a:t>
            </a:r>
            <a:r>
              <a:rPr lang="en-IN" sz="2800" dirty="0">
                <a:latin typeface="+mj-lt"/>
              </a:rPr>
              <a:t>Delivery date, etc. </a:t>
            </a:r>
            <a:endParaRPr lang="en-US" sz="2800" dirty="0">
              <a:latin typeface="+mj-lt"/>
            </a:endParaRPr>
          </a:p>
          <a:p>
            <a:pPr lvl="0"/>
            <a:endParaRPr lang="en-IN" dirty="0"/>
          </a:p>
        </p:txBody>
      </p:sp>
    </p:spTree>
    <p:extLst>
      <p:ext uri="{BB962C8B-B14F-4D97-AF65-F5344CB8AC3E}">
        <p14:creationId xmlns:p14="http://schemas.microsoft.com/office/powerpoint/2010/main" val="1739993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8800" dirty="0" smtClean="0">
                <a:ln w="0"/>
                <a:effectLst>
                  <a:outerShdw blurRad="38100" dist="19050" dir="2700000" algn="tl" rotWithShape="0">
                    <a:schemeClr val="dk1">
                      <a:alpha val="40000"/>
                    </a:schemeClr>
                  </a:outerShdw>
                </a:effectLst>
              </a:rPr>
              <a:t>Bibliography</a:t>
            </a:r>
            <a:endParaRPr lang="en-IN" sz="8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64194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0070" y="1726474"/>
            <a:ext cx="8064639" cy="3124201"/>
          </a:xfrm>
        </p:spPr>
        <p:txBody>
          <a:bodyPr/>
          <a:lstStyle/>
          <a:p>
            <a:pPr lvl="0"/>
            <a:r>
              <a:rPr lang="en-IN" u="sng" dirty="0">
                <a:hlinkClick r:id="rId2"/>
              </a:rPr>
              <a:t>www.google.com</a:t>
            </a:r>
            <a:endParaRPr lang="en-IN" dirty="0"/>
          </a:p>
          <a:p>
            <a:pPr lvl="0"/>
            <a:r>
              <a:rPr lang="en-IN" u="sng" dirty="0">
                <a:hlinkClick r:id="rId3"/>
              </a:rPr>
              <a:t>www.wikipedia.com</a:t>
            </a:r>
            <a:endParaRPr lang="en-IN" dirty="0"/>
          </a:p>
          <a:p>
            <a:pPr lvl="0"/>
            <a:r>
              <a:rPr lang="en-IN" u="sng" dirty="0">
                <a:hlinkClick r:id="rId4"/>
              </a:rPr>
              <a:t>www.w3school.com</a:t>
            </a:r>
            <a:endParaRPr lang="en-IN" dirty="0"/>
          </a:p>
          <a:p>
            <a:pPr lvl="0"/>
            <a:r>
              <a:rPr lang="en-IN" u="sng" dirty="0">
                <a:hlinkClick r:id="rId5"/>
              </a:rPr>
              <a:t>www.stackoverflow.com</a:t>
            </a:r>
            <a:endParaRPr lang="en-IN" dirty="0"/>
          </a:p>
          <a:p>
            <a:pPr lvl="0"/>
            <a:r>
              <a:rPr lang="en-IN" u="sng" dirty="0">
                <a:hlinkClick r:id="rId6"/>
              </a:rPr>
              <a:t>www.highcharts.com</a:t>
            </a:r>
            <a:endParaRPr lang="en-IN" dirty="0"/>
          </a:p>
          <a:p>
            <a:endParaRPr lang="en-IN" dirty="0"/>
          </a:p>
        </p:txBody>
      </p:sp>
    </p:spTree>
    <p:extLst>
      <p:ext uri="{BB962C8B-B14F-4D97-AF65-F5344CB8AC3E}">
        <p14:creationId xmlns:p14="http://schemas.microsoft.com/office/powerpoint/2010/main" val="19297739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4926" y="1711235"/>
            <a:ext cx="10196737" cy="2638697"/>
          </a:xfrm>
        </p:spPr>
        <p:txBody>
          <a:bodyPr>
            <a:noAutofit/>
          </a:bodyPr>
          <a:lstStyle/>
          <a:p>
            <a:r>
              <a:rPr lang="en-IN" sz="16600" dirty="0" smtClean="0">
                <a:ln w="0"/>
                <a:effectLst>
                  <a:outerShdw blurRad="38100" dist="19050" dir="2700000" algn="tl" rotWithShape="0">
                    <a:schemeClr val="dk1">
                      <a:alpha val="40000"/>
                    </a:schemeClr>
                  </a:outerShdw>
                </a:effectLst>
              </a:rPr>
              <a:t>Thank You</a:t>
            </a:r>
            <a:endParaRPr lang="en-IN" sz="16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5124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47503"/>
          </a:xfrm>
        </p:spPr>
        <p:txBody>
          <a:bodyPr/>
          <a:lstStyle/>
          <a:p>
            <a:r>
              <a:rPr lang="en-IN" sz="4400" dirty="0">
                <a:ln w="0"/>
                <a:solidFill>
                  <a:schemeClr val="accent1"/>
                </a:solidFill>
                <a:effectLst>
                  <a:outerShdw blurRad="38100" dist="25400" dir="5400000" algn="ctr" rotWithShape="0">
                    <a:srgbClr val="6E747A">
                      <a:alpha val="43000"/>
                    </a:srgbClr>
                  </a:outerShdw>
                </a:effectLst>
              </a:rPr>
              <a:t>Purpose</a:t>
            </a:r>
            <a:endParaRPr lang="en-IN" sz="4400" dirty="0"/>
          </a:p>
        </p:txBody>
      </p:sp>
      <p:sp>
        <p:nvSpPr>
          <p:cNvPr id="3" name="Content Placeholder 2"/>
          <p:cNvSpPr>
            <a:spLocks noGrp="1"/>
          </p:cNvSpPr>
          <p:nvPr>
            <p:ph idx="1"/>
          </p:nvPr>
        </p:nvSpPr>
        <p:spPr>
          <a:xfrm>
            <a:off x="1857780" y="2246811"/>
            <a:ext cx="9645244" cy="3544389"/>
          </a:xfrm>
        </p:spPr>
        <p:txBody>
          <a:bodyPr/>
          <a:lstStyle/>
          <a:p>
            <a:pPr marL="0" indent="0" algn="just">
              <a:buNone/>
            </a:pPr>
            <a:r>
              <a:rPr lang="en-IN" dirty="0">
                <a:ln w="0"/>
                <a:effectLst>
                  <a:outerShdw blurRad="38100" dist="19050" dir="2700000" algn="tl" rotWithShape="0">
                    <a:schemeClr val="dk1">
                      <a:alpha val="40000"/>
                    </a:schemeClr>
                  </a:outerShdw>
                </a:effectLst>
              </a:rPr>
              <a:t>This Document includes software requirements for the “E-Farm” Project. The purpose of this document is to detail the user requirements for all the functionality in “E-Farm”. This document is meant to serve as a guide to the developers and users. The purpose of the requirement document is to specify and provide all the information required to design, develop and test the system. This document ensures that the person reading the document understands what she/he is looking for. </a:t>
            </a:r>
          </a:p>
          <a:p>
            <a:endParaRPr lang="en-IN" dirty="0"/>
          </a:p>
        </p:txBody>
      </p:sp>
    </p:spTree>
    <p:extLst>
      <p:ext uri="{BB962C8B-B14F-4D97-AF65-F5344CB8AC3E}">
        <p14:creationId xmlns:p14="http://schemas.microsoft.com/office/powerpoint/2010/main" val="270708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547949"/>
          </a:xfrm>
        </p:spPr>
        <p:txBody>
          <a:bodyPr/>
          <a:lstStyle/>
          <a:p>
            <a:r>
              <a:rPr lang="en-IN" sz="4400" dirty="0">
                <a:ln w="0"/>
                <a:solidFill>
                  <a:schemeClr val="accent1"/>
                </a:solidFill>
                <a:effectLst>
                  <a:outerShdw blurRad="38100" dist="25400" dir="5400000" algn="ctr" rotWithShape="0">
                    <a:srgbClr val="6E747A">
                      <a:alpha val="43000"/>
                    </a:srgbClr>
                  </a:outerShdw>
                </a:effectLst>
              </a:rPr>
              <a:t>Scope</a:t>
            </a:r>
            <a:endParaRPr lang="en-IN" dirty="0"/>
          </a:p>
        </p:txBody>
      </p:sp>
      <p:sp>
        <p:nvSpPr>
          <p:cNvPr id="3" name="Content Placeholder 2"/>
          <p:cNvSpPr>
            <a:spLocks noGrp="1"/>
          </p:cNvSpPr>
          <p:nvPr>
            <p:ph idx="1"/>
          </p:nvPr>
        </p:nvSpPr>
        <p:spPr>
          <a:xfrm>
            <a:off x="1484310" y="2390503"/>
            <a:ext cx="10018713" cy="3400697"/>
          </a:xfrm>
        </p:spPr>
        <p:txBody>
          <a:bodyPr>
            <a:normAutofit/>
          </a:bodyPr>
          <a:lstStyle/>
          <a:p>
            <a:pPr lvl="1"/>
            <a:endParaRPr lang="en-IN" sz="1800" dirty="0"/>
          </a:p>
          <a:p>
            <a:pPr marL="0" indent="0" algn="just">
              <a:buNone/>
            </a:pPr>
            <a:r>
              <a:rPr lang="en-IN" dirty="0">
                <a:ln w="0"/>
                <a:effectLst>
                  <a:outerShdw blurRad="38100" dist="19050" dir="2700000" algn="tl" rotWithShape="0">
                    <a:schemeClr val="dk1">
                      <a:alpha val="40000"/>
                    </a:schemeClr>
                  </a:outerShdw>
                </a:effectLst>
              </a:rPr>
              <a:t>The main objective of developing “E-Farm” application is to help farmers by providing all kinds agriculture related information in the website</a:t>
            </a:r>
            <a:r>
              <a:rPr lang="en-IN" dirty="0" smtClean="0">
                <a:ln w="0"/>
                <a:effectLst>
                  <a:outerShdw blurRad="38100" dist="19050" dir="2700000" algn="tl" rotWithShape="0">
                    <a:schemeClr val="dk1">
                      <a:alpha val="40000"/>
                    </a:schemeClr>
                  </a:outerShdw>
                </a:effectLst>
              </a:rPr>
              <a:t>.</a:t>
            </a:r>
          </a:p>
          <a:p>
            <a:pPr marL="0" indent="0" algn="just">
              <a:buNone/>
            </a:pPr>
            <a:r>
              <a:rPr lang="en-IN" dirty="0" smtClean="0">
                <a:ln w="0"/>
                <a:effectLst>
                  <a:outerShdw blurRad="38100" dist="19050" dir="2700000" algn="tl" rotWithShape="0">
                    <a:schemeClr val="dk1">
                      <a:alpha val="40000"/>
                    </a:schemeClr>
                  </a:outerShdw>
                </a:effectLst>
              </a:rPr>
              <a:t>“</a:t>
            </a:r>
            <a:r>
              <a:rPr lang="en-IN" dirty="0">
                <a:ln w="0"/>
                <a:effectLst>
                  <a:outerShdw blurRad="38100" dist="19050" dir="2700000" algn="tl" rotWithShape="0">
                    <a:schemeClr val="dk1">
                      <a:alpha val="40000"/>
                    </a:schemeClr>
                  </a:outerShdw>
                </a:effectLst>
              </a:rPr>
              <a:t>E-Farm” is farmer management website application which helps farmers to give best-practice farming processes. It helps farmers to improve their productivity and profitability. It enables farmers to sell their products online and farmers can purchase tools and seeds directly from seller. Farmers can view labours profile and they can hire labours.</a:t>
            </a:r>
            <a:endParaRPr lang="en-IN" sz="2000" dirty="0">
              <a:ln w="0"/>
              <a:effectLst>
                <a:outerShdw blurRad="38100" dist="19050" dir="2700000" algn="tl" rotWithShape="0">
                  <a:schemeClr val="dk1">
                    <a:alpha val="40000"/>
                  </a:schemeClr>
                </a:outerShdw>
              </a:effectLst>
            </a:endParaRPr>
          </a:p>
          <a:p>
            <a:endParaRPr lang="en-IN" dirty="0"/>
          </a:p>
        </p:txBody>
      </p:sp>
    </p:spTree>
    <p:extLst>
      <p:ext uri="{BB962C8B-B14F-4D97-AF65-F5344CB8AC3E}">
        <p14:creationId xmlns:p14="http://schemas.microsoft.com/office/powerpoint/2010/main" val="369828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065" y="267790"/>
            <a:ext cx="10018713" cy="1234440"/>
          </a:xfrm>
        </p:spPr>
        <p:txBody>
          <a:bodyPr>
            <a:normAutofit/>
          </a:bodyPr>
          <a:lstStyle/>
          <a:p>
            <a:r>
              <a:rPr lang="en-IN" sz="4400" dirty="0">
                <a:ln w="0"/>
                <a:solidFill>
                  <a:schemeClr val="accent1"/>
                </a:solidFill>
                <a:effectLst>
                  <a:outerShdw blurRad="38100" dist="25400" dir="5400000" algn="ctr" rotWithShape="0">
                    <a:srgbClr val="6E747A">
                      <a:alpha val="43000"/>
                    </a:srgbClr>
                  </a:outerShdw>
                </a:effectLst>
              </a:rPr>
              <a:t>Definitions, Acronyms and </a:t>
            </a:r>
            <a:r>
              <a:rPr lang="en-IN" sz="4400" dirty="0" smtClean="0">
                <a:ln w="0"/>
                <a:solidFill>
                  <a:schemeClr val="accent1"/>
                </a:solidFill>
                <a:effectLst>
                  <a:outerShdw blurRad="38100" dist="25400" dir="5400000" algn="ctr" rotWithShape="0">
                    <a:srgbClr val="6E747A">
                      <a:alpha val="43000"/>
                    </a:srgbClr>
                  </a:outerShdw>
                </a:effectLst>
              </a:rPr>
              <a:t>Abbreviations</a:t>
            </a:r>
            <a:endParaRPr lang="en-IN" sz="44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3469865" y="1841865"/>
            <a:ext cx="5870079" cy="4441370"/>
          </a:xfrm>
        </p:spPr>
        <p:txBody>
          <a:bodyPr>
            <a:normAutofit/>
          </a:bodyPr>
          <a:lstStyle/>
          <a:p>
            <a:pPr lvl="0"/>
            <a:r>
              <a:rPr lang="en-IN" dirty="0">
                <a:ln w="0"/>
                <a:effectLst>
                  <a:outerShdw blurRad="38100" dist="19050" dir="2700000" algn="tl" rotWithShape="0">
                    <a:schemeClr val="dk1">
                      <a:alpha val="40000"/>
                    </a:schemeClr>
                  </a:outerShdw>
                </a:effectLst>
              </a:rPr>
              <a:t>SRS: Software Requirements System</a:t>
            </a:r>
          </a:p>
          <a:p>
            <a:pPr lvl="0"/>
            <a:r>
              <a:rPr lang="en-IN" dirty="0">
                <a:ln w="0"/>
                <a:effectLst>
                  <a:outerShdw blurRad="38100" dist="19050" dir="2700000" algn="tl" rotWithShape="0">
                    <a:schemeClr val="dk1">
                      <a:alpha val="40000"/>
                    </a:schemeClr>
                  </a:outerShdw>
                </a:effectLst>
              </a:rPr>
              <a:t>OS: Operating  System</a:t>
            </a:r>
          </a:p>
          <a:p>
            <a:pPr lvl="0"/>
            <a:r>
              <a:rPr lang="en-IN" dirty="0">
                <a:ln w="0"/>
                <a:effectLst>
                  <a:outerShdw blurRad="38100" dist="19050" dir="2700000" algn="tl" rotWithShape="0">
                    <a:schemeClr val="dk1">
                      <a:alpha val="40000"/>
                    </a:schemeClr>
                  </a:outerShdw>
                </a:effectLst>
              </a:rPr>
              <a:t>PHP: PHP: Hypertext </a:t>
            </a:r>
            <a:r>
              <a:rPr lang="en-IN" dirty="0" err="1">
                <a:ln w="0"/>
                <a:effectLst>
                  <a:outerShdw blurRad="38100" dist="19050" dir="2700000" algn="tl" rotWithShape="0">
                    <a:schemeClr val="dk1">
                      <a:alpha val="40000"/>
                    </a:schemeClr>
                  </a:outerShdw>
                </a:effectLst>
              </a:rPr>
              <a:t>Preprocessor</a:t>
            </a:r>
            <a:endParaRPr lang="en-IN" dirty="0">
              <a:ln w="0"/>
              <a:effectLst>
                <a:outerShdw blurRad="38100" dist="19050" dir="2700000" algn="tl" rotWithShape="0">
                  <a:schemeClr val="dk1">
                    <a:alpha val="40000"/>
                  </a:schemeClr>
                </a:outerShdw>
              </a:effectLst>
            </a:endParaRPr>
          </a:p>
          <a:p>
            <a:pPr lvl="0"/>
            <a:r>
              <a:rPr lang="en-IN" dirty="0">
                <a:ln w="0"/>
                <a:effectLst>
                  <a:outerShdw blurRad="38100" dist="19050" dir="2700000" algn="tl" rotWithShape="0">
                    <a:schemeClr val="dk1">
                      <a:alpha val="40000"/>
                    </a:schemeClr>
                  </a:outerShdw>
                </a:effectLst>
              </a:rPr>
              <a:t>GUI: Graphical User Interface</a:t>
            </a:r>
          </a:p>
          <a:p>
            <a:pPr lvl="0"/>
            <a:r>
              <a:rPr lang="en-IN" dirty="0">
                <a:ln w="0"/>
                <a:effectLst>
                  <a:outerShdw blurRad="38100" dist="19050" dir="2700000" algn="tl" rotWithShape="0">
                    <a:schemeClr val="dk1">
                      <a:alpha val="40000"/>
                    </a:schemeClr>
                  </a:outerShdw>
                </a:effectLst>
              </a:rPr>
              <a:t>PC: Personal Computer</a:t>
            </a:r>
          </a:p>
          <a:p>
            <a:pPr lvl="0"/>
            <a:r>
              <a:rPr lang="en-IN" dirty="0">
                <a:ln w="0"/>
                <a:effectLst>
                  <a:outerShdw blurRad="38100" dist="19050" dir="2700000" algn="tl" rotWithShape="0">
                    <a:schemeClr val="dk1">
                      <a:alpha val="40000"/>
                    </a:schemeClr>
                  </a:outerShdw>
                </a:effectLst>
              </a:rPr>
              <a:t>MB: Mega Bytes</a:t>
            </a:r>
          </a:p>
          <a:p>
            <a:pPr lvl="0"/>
            <a:r>
              <a:rPr lang="en-IN" dirty="0">
                <a:ln w="0"/>
                <a:effectLst>
                  <a:outerShdw blurRad="38100" dist="19050" dir="2700000" algn="tl" rotWithShape="0">
                    <a:schemeClr val="dk1">
                      <a:alpha val="40000"/>
                    </a:schemeClr>
                  </a:outerShdw>
                </a:effectLst>
              </a:rPr>
              <a:t>RAM: Random Access Memory</a:t>
            </a:r>
          </a:p>
          <a:p>
            <a:pPr lvl="0"/>
            <a:r>
              <a:rPr lang="en-IN" dirty="0">
                <a:ln w="0"/>
                <a:effectLst>
                  <a:outerShdw blurRad="38100" dist="19050" dir="2700000" algn="tl" rotWithShape="0">
                    <a:schemeClr val="dk1">
                      <a:alpha val="40000"/>
                    </a:schemeClr>
                  </a:outerShdw>
                </a:effectLst>
              </a:rPr>
              <a:t>MySQL: MySQL database Server</a:t>
            </a:r>
          </a:p>
          <a:p>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78009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236</TotalTime>
  <Words>2458</Words>
  <Application>Microsoft Office PowerPoint</Application>
  <PresentationFormat>Widescreen</PresentationFormat>
  <Paragraphs>406</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Mangal</vt:lpstr>
      <vt:lpstr>Symbol</vt:lpstr>
      <vt:lpstr>Times New Roman</vt:lpstr>
      <vt:lpstr>Parallax</vt:lpstr>
      <vt:lpstr>E-Farm</vt:lpstr>
      <vt:lpstr>Synopsis</vt:lpstr>
      <vt:lpstr>Objective of the project:</vt:lpstr>
      <vt:lpstr>Modules of the project</vt:lpstr>
      <vt:lpstr>PowerPoint Presentation</vt:lpstr>
      <vt:lpstr>Software Requirements Specification</vt:lpstr>
      <vt:lpstr>Purpose</vt:lpstr>
      <vt:lpstr>Scope</vt:lpstr>
      <vt:lpstr>Definitions, Acronyms and Abbreviations</vt:lpstr>
      <vt:lpstr>User classes and characteristics:</vt:lpstr>
      <vt:lpstr>User classes and characteristics:</vt:lpstr>
      <vt:lpstr>Design and implementation constraints:</vt:lpstr>
      <vt:lpstr>Assumptions and Dependencies</vt:lpstr>
      <vt:lpstr>Specific requirements</vt:lpstr>
      <vt:lpstr>Specific requirements</vt:lpstr>
      <vt:lpstr>Specific requirements</vt:lpstr>
      <vt:lpstr>Functional Requirements:</vt:lpstr>
      <vt:lpstr>Functional Requirements</vt:lpstr>
      <vt:lpstr>Functional Requirements:</vt:lpstr>
      <vt:lpstr>PowerPoint Presentation</vt:lpstr>
      <vt:lpstr>PowerPoint Presentation</vt:lpstr>
      <vt:lpstr>System Design</vt:lpstr>
      <vt:lpstr>Introduction</vt:lpstr>
      <vt:lpstr>Context Flow Diagram</vt:lpstr>
      <vt:lpstr>Data Flow Diagram</vt:lpstr>
      <vt:lpstr>PowerPoint Presentation</vt:lpstr>
      <vt:lpstr>Top Level DFD – Level 1:</vt:lpstr>
      <vt:lpstr>DFD Level 2:</vt:lpstr>
      <vt:lpstr>DFD Level 3:</vt:lpstr>
      <vt:lpstr>DFD Level 4:</vt:lpstr>
      <vt:lpstr>DFD Level 5: </vt:lpstr>
      <vt:lpstr>DFD Level 6: </vt:lpstr>
      <vt:lpstr>DFD Level 7:­­­</vt:lpstr>
      <vt:lpstr>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Detailed Design</vt:lpstr>
      <vt:lpstr>Modular Decomposition Of Components</vt:lpstr>
      <vt:lpstr>PowerPoint Presentation</vt:lpstr>
      <vt:lpstr>PowerPoint Presentation</vt:lpstr>
      <vt:lpstr>TESTING</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Limitations</vt:lpstr>
      <vt:lpstr>PowerPoint Presentation</vt:lpstr>
      <vt:lpstr>Future Scope</vt:lpstr>
      <vt:lpstr>PowerPoint Presentation</vt:lpstr>
      <vt:lpstr>Bibliography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Agribuzz</dc:title>
  <dc:creator>Windows User</dc:creator>
  <cp:lastModifiedBy>yash pandey</cp:lastModifiedBy>
  <cp:revision>39</cp:revision>
  <dcterms:created xsi:type="dcterms:W3CDTF">2021-05-02T15:07:53Z</dcterms:created>
  <dcterms:modified xsi:type="dcterms:W3CDTF">2022-05-11T01:26:51Z</dcterms:modified>
</cp:coreProperties>
</file>